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52"/>
  </p:notesMasterIdLst>
  <p:handoutMasterIdLst>
    <p:handoutMasterId r:id="rId53"/>
  </p:handoutMasterIdLst>
  <p:sldIdLst>
    <p:sldId id="256" r:id="rId2"/>
    <p:sldId id="365" r:id="rId3"/>
    <p:sldId id="366" r:id="rId4"/>
    <p:sldId id="367" r:id="rId5"/>
    <p:sldId id="368" r:id="rId6"/>
    <p:sldId id="369" r:id="rId7"/>
    <p:sldId id="370" r:id="rId8"/>
    <p:sldId id="371"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4" r:id="rId22"/>
    <p:sldId id="385" r:id="rId23"/>
    <p:sldId id="387" r:id="rId24"/>
    <p:sldId id="388" r:id="rId25"/>
    <p:sldId id="389" r:id="rId26"/>
    <p:sldId id="390" r:id="rId27"/>
    <p:sldId id="391" r:id="rId28"/>
    <p:sldId id="392" r:id="rId29"/>
    <p:sldId id="393" r:id="rId30"/>
    <p:sldId id="394" r:id="rId31"/>
    <p:sldId id="395" r:id="rId32"/>
    <p:sldId id="396" r:id="rId33"/>
    <p:sldId id="397" r:id="rId34"/>
    <p:sldId id="398" r:id="rId35"/>
    <p:sldId id="399" r:id="rId36"/>
    <p:sldId id="400" r:id="rId37"/>
    <p:sldId id="401" r:id="rId38"/>
    <p:sldId id="402" r:id="rId39"/>
    <p:sldId id="403" r:id="rId40"/>
    <p:sldId id="404" r:id="rId41"/>
    <p:sldId id="405" r:id="rId42"/>
    <p:sldId id="406" r:id="rId43"/>
    <p:sldId id="407" r:id="rId44"/>
    <p:sldId id="408" r:id="rId45"/>
    <p:sldId id="409" r:id="rId46"/>
    <p:sldId id="410" r:id="rId47"/>
    <p:sldId id="411" r:id="rId48"/>
    <p:sldId id="412" r:id="rId49"/>
    <p:sldId id="413" r:id="rId50"/>
    <p:sldId id="414" r:id="rId5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FFFFFF"/>
    <a:srgbClr val="FFFF00"/>
    <a:srgbClr val="FF3300"/>
    <a:srgbClr val="CCCCFF"/>
    <a:srgbClr val="D09E00"/>
    <a:srgbClr val="777777"/>
    <a:srgbClr val="B2B2B2"/>
    <a:srgbClr val="FFCC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614" autoAdjust="0"/>
  </p:normalViewPr>
  <p:slideViewPr>
    <p:cSldViewPr snapToGrid="0">
      <p:cViewPr varScale="1">
        <p:scale>
          <a:sx n="77" d="100"/>
          <a:sy n="77" d="100"/>
        </p:scale>
        <p:origin x="576"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64" tIns="46582" rIns="93164" bIns="46582" rtlCol="0"/>
          <a:lstStyle>
            <a:lvl1pPr algn="r">
              <a:defRPr sz="1200"/>
            </a:lvl1pPr>
          </a:lstStyle>
          <a:p>
            <a:fld id="{B7B2EAB6-D689-4E05-BA69-3794AD24F7EB}" type="datetimeFigureOut">
              <a:rPr lang="en-US" smtClean="0"/>
              <a:t>9/13/2018</a:t>
            </a:fld>
            <a:endParaRPr lang="en-US"/>
          </a:p>
        </p:txBody>
      </p:sp>
      <p:sp>
        <p:nvSpPr>
          <p:cNvPr id="4" name="Footer Placeholder 3"/>
          <p:cNvSpPr>
            <a:spLocks noGrp="1"/>
          </p:cNvSpPr>
          <p:nvPr>
            <p:ph type="ftr" sz="quarter" idx="2"/>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6"/>
            <a:ext cx="4028440" cy="351736"/>
          </a:xfrm>
          <a:prstGeom prst="rect">
            <a:avLst/>
          </a:prstGeom>
        </p:spPr>
        <p:txBody>
          <a:bodyPr vert="horz" lIns="93164" tIns="46582" rIns="93164" bIns="46582" rtlCol="0" anchor="b"/>
          <a:lstStyle>
            <a:lvl1pPr algn="r">
              <a:defRPr sz="1200"/>
            </a:lvl1pPr>
          </a:lstStyle>
          <a:p>
            <a:fld id="{5F190AE4-2089-4C9E-B5AB-3D3BAB8A73D4}" type="slidenum">
              <a:rPr lang="en-US" smtClean="0"/>
              <a:t>‹#›</a:t>
            </a:fld>
            <a:endParaRPr lang="en-US"/>
          </a:p>
        </p:txBody>
      </p:sp>
    </p:spTree>
    <p:extLst>
      <p:ext uri="{BB962C8B-B14F-4D97-AF65-F5344CB8AC3E}">
        <p14:creationId xmlns:p14="http://schemas.microsoft.com/office/powerpoint/2010/main" val="2058496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64" tIns="46582" rIns="93164" bIns="46582"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64" tIns="46582" rIns="93164" bIns="46582" rtlCol="0"/>
          <a:lstStyle>
            <a:lvl1pPr algn="r">
              <a:defRPr sz="1200"/>
            </a:lvl1pPr>
          </a:lstStyle>
          <a:p>
            <a:fld id="{FCB7FEB2-7CC4-407B-823B-93A197C339A3}" type="datetimeFigureOut">
              <a:rPr lang="en-US" smtClean="0"/>
              <a:t>9/13/2018</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64" tIns="46582" rIns="93164" bIns="46582" rtlCol="0" anchor="ctr"/>
          <a:lstStyle/>
          <a:p>
            <a:endParaRPr lang="en-US"/>
          </a:p>
        </p:txBody>
      </p:sp>
      <p:sp>
        <p:nvSpPr>
          <p:cNvPr id="5" name="Notes Placeholder 4"/>
          <p:cNvSpPr>
            <a:spLocks noGrp="1"/>
          </p:cNvSpPr>
          <p:nvPr>
            <p:ph type="body" sz="quarter" idx="3"/>
          </p:nvPr>
        </p:nvSpPr>
        <p:spPr>
          <a:xfrm>
            <a:off x="929640" y="3373756"/>
            <a:ext cx="7437120" cy="2760345"/>
          </a:xfrm>
          <a:prstGeom prst="rect">
            <a:avLst/>
          </a:prstGeom>
        </p:spPr>
        <p:txBody>
          <a:bodyPr vert="horz" lIns="93164" tIns="46582" rIns="93164" bIns="46582"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6"/>
            <a:ext cx="4028440" cy="351736"/>
          </a:xfrm>
          <a:prstGeom prst="rect">
            <a:avLst/>
          </a:prstGeom>
        </p:spPr>
        <p:txBody>
          <a:bodyPr vert="horz" lIns="93164" tIns="46582" rIns="93164" bIns="46582"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6"/>
            <a:ext cx="4028440" cy="351736"/>
          </a:xfrm>
          <a:prstGeom prst="rect">
            <a:avLst/>
          </a:prstGeom>
        </p:spPr>
        <p:txBody>
          <a:bodyPr vert="horz" lIns="93164" tIns="46582" rIns="93164" bIns="46582"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3232012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1909347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“convention” is pretty weak</a:t>
            </a:r>
            <a:r>
              <a:rPr lang="en-US" baseline="0" dirty="0" smtClean="0"/>
              <a:t> and is mostly ignored these days.  Even when it was more widely used, the meaning of various non-zero values was always per-program.  Only 0 was really defined by convention (as success).  I’m not sure whether to point out that “termination” in this way only applies to main.  Most companies do not want code with asynchronous, unmanaged exit conditions, so we shouldn’t encourage this kind of error handling too strongly.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18223416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we added a line (slides only) before the update expression and that we broke the factorial assignment into</a:t>
            </a:r>
            <a:r>
              <a:rPr lang="en-US" baseline="0" dirty="0" smtClean="0"/>
              <a:t> two lines (also only in the slides).  These changes do not affect the meaning of the code (in contrast to an earlier slide, in which a quoted string / format was broken over two lines—that change is NOT acceptable).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3858986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6600762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10564568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12381887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26570422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can sometimes be over-confident, and</a:t>
            </a:r>
            <a:r>
              <a:rPr lang="en-US" baseline="0" dirty="0" smtClean="0"/>
              <a:t> opportunities for code-reading are somewhat limited.  Online packages and examples may be bad and/or beyond their ability at this point.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28143391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3137719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Perhaps mention one style guideline: C ignores</a:t>
            </a:r>
            <a:r>
              <a:rPr lang="en-US" baseline="0" dirty="0" smtClean="0"/>
              <a:t> white space (almost always—not between the characters of an operator or in a keyword, though), so students should make use of white space to make their programs </a:t>
            </a:r>
            <a:r>
              <a:rPr lang="en-US" baseline="0" smtClean="0"/>
              <a:t>more legible.</a:t>
            </a:r>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2489019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37183901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269405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1124371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38466267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916507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40272013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38</a:t>
            </a:fld>
            <a:endParaRPr lang="en-US"/>
          </a:p>
        </p:txBody>
      </p:sp>
    </p:spTree>
    <p:extLst>
      <p:ext uri="{BB962C8B-B14F-4D97-AF65-F5344CB8AC3E}">
        <p14:creationId xmlns:p14="http://schemas.microsoft.com/office/powerpoint/2010/main" val="4272435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39</a:t>
            </a:fld>
            <a:endParaRPr lang="en-US"/>
          </a:p>
        </p:txBody>
      </p:sp>
    </p:spTree>
    <p:extLst>
      <p:ext uri="{BB962C8B-B14F-4D97-AF65-F5344CB8AC3E}">
        <p14:creationId xmlns:p14="http://schemas.microsoft.com/office/powerpoint/2010/main" val="27359212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40</a:t>
            </a:fld>
            <a:endParaRPr lang="en-US"/>
          </a:p>
        </p:txBody>
      </p:sp>
    </p:spTree>
    <p:extLst>
      <p:ext uri="{BB962C8B-B14F-4D97-AF65-F5344CB8AC3E}">
        <p14:creationId xmlns:p14="http://schemas.microsoft.com/office/powerpoint/2010/main" val="41093674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You may need to remind them that </a:t>
            </a:r>
            <a:r>
              <a:rPr lang="en-US" dirty="0" err="1" smtClean="0"/>
              <a:t>scanf</a:t>
            </a:r>
            <a:r>
              <a:rPr lang="en-US" baseline="0" dirty="0" smtClean="0"/>
              <a:t> returns the number of conversions made successfully; 3, in this case.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41</a:t>
            </a:fld>
            <a:endParaRPr lang="en-US"/>
          </a:p>
        </p:txBody>
      </p:sp>
    </p:spTree>
    <p:extLst>
      <p:ext uri="{BB962C8B-B14F-4D97-AF65-F5344CB8AC3E}">
        <p14:creationId xmlns:p14="http://schemas.microsoft.com/office/powerpoint/2010/main" val="3410411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plan to do this work on Notepad</a:t>
            </a:r>
            <a:r>
              <a:rPr lang="en-US" baseline="0" dirty="0" smtClean="0"/>
              <a:t> or something similar.  I have a handout so that the students have the code.  I’d do it on the board except that the video won’t capture it in that case.  Be sure that the students get the order of for loops: </a:t>
            </a:r>
            <a:r>
              <a:rPr lang="en-US" baseline="0" dirty="0" err="1" smtClean="0"/>
              <a:t>init</a:t>
            </a:r>
            <a:r>
              <a:rPr lang="en-US" baseline="0" dirty="0" smtClean="0"/>
              <a:t>, test, body, update, and back to test until the test is false…</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25594283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Run the code</a:t>
            </a:r>
            <a:r>
              <a:rPr lang="en-US" baseline="0" dirty="0" smtClean="0"/>
              <a:t> to demonstrate the output.  Input is “0 0 0” &lt;Enter&gt;.  Point out the prompt, too.</a:t>
            </a:r>
            <a:endParaRPr lang="en-US" dirty="0" smtClean="0"/>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42</a:t>
            </a:fld>
            <a:endParaRPr lang="en-US"/>
          </a:p>
        </p:txBody>
      </p:sp>
    </p:spTree>
    <p:extLst>
      <p:ext uri="{BB962C8B-B14F-4D97-AF65-F5344CB8AC3E}">
        <p14:creationId xmlns:p14="http://schemas.microsoft.com/office/powerpoint/2010/main" val="21130186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43</a:t>
            </a:fld>
            <a:endParaRPr lang="en-US"/>
          </a:p>
        </p:txBody>
      </p:sp>
    </p:spTree>
    <p:extLst>
      <p:ext uri="{BB962C8B-B14F-4D97-AF65-F5344CB8AC3E}">
        <p14:creationId xmlns:p14="http://schemas.microsoft.com/office/powerpoint/2010/main" val="8093192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a:t>
            </a:r>
            <a:r>
              <a:rPr lang="en-US" baseline="0" dirty="0" smtClean="0"/>
              <a:t> </a:t>
            </a:r>
            <a:r>
              <a:rPr lang="en-US" dirty="0" smtClean="0"/>
              <a:t>run the code</a:t>
            </a:r>
            <a:r>
              <a:rPr lang="en-US" baseline="0" dirty="0" smtClean="0"/>
              <a:t> to demonstrate the output.  Input is “1 0 0” &lt;Enter&gt;.  Point out the root output, too.  Output may be -0.</a:t>
            </a:r>
            <a:endParaRPr lang="en-US" dirty="0" smtClean="0"/>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44</a:t>
            </a:fld>
            <a:endParaRPr lang="en-US"/>
          </a:p>
        </p:txBody>
      </p:sp>
    </p:spTree>
    <p:extLst>
      <p:ext uri="{BB962C8B-B14F-4D97-AF65-F5344CB8AC3E}">
        <p14:creationId xmlns:p14="http://schemas.microsoft.com/office/powerpoint/2010/main" val="2921539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45</a:t>
            </a:fld>
            <a:endParaRPr lang="en-US"/>
          </a:p>
        </p:txBody>
      </p:sp>
    </p:spTree>
    <p:extLst>
      <p:ext uri="{BB962C8B-B14F-4D97-AF65-F5344CB8AC3E}">
        <p14:creationId xmlns:p14="http://schemas.microsoft.com/office/powerpoint/2010/main" val="32854234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a:t>
            </a:r>
            <a:r>
              <a:rPr lang="en-US" baseline="0" dirty="0" smtClean="0"/>
              <a:t> </a:t>
            </a:r>
            <a:r>
              <a:rPr lang="en-US" dirty="0" smtClean="0"/>
              <a:t>run the code</a:t>
            </a:r>
            <a:r>
              <a:rPr lang="en-US" baseline="0" dirty="0" smtClean="0"/>
              <a:t> to demonstrate the output.  Input is “1 0 1” &lt;Enter&gt;.  Point out the output.</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46</a:t>
            </a:fld>
            <a:endParaRPr lang="en-US"/>
          </a:p>
        </p:txBody>
      </p:sp>
    </p:spTree>
    <p:extLst>
      <p:ext uri="{BB962C8B-B14F-4D97-AF65-F5344CB8AC3E}">
        <p14:creationId xmlns:p14="http://schemas.microsoft.com/office/powerpoint/2010/main" val="22772926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a:t>
            </a:r>
            <a:r>
              <a:rPr lang="en-US" baseline="0" dirty="0" smtClean="0"/>
              <a:t> </a:t>
            </a:r>
            <a:r>
              <a:rPr lang="en-US" dirty="0" smtClean="0"/>
              <a:t>run the code</a:t>
            </a:r>
            <a:r>
              <a:rPr lang="en-US" baseline="0" dirty="0" smtClean="0"/>
              <a:t> to demonstrate the output.  Input is “1 1 0” &lt;Enter&gt;.  Point out the two roots.</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47</a:t>
            </a:fld>
            <a:endParaRPr lang="en-US"/>
          </a:p>
        </p:txBody>
      </p:sp>
    </p:spTree>
    <p:extLst>
      <p:ext uri="{BB962C8B-B14F-4D97-AF65-F5344CB8AC3E}">
        <p14:creationId xmlns:p14="http://schemas.microsoft.com/office/powerpoint/2010/main" val="9355393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Again,</a:t>
            </a:r>
            <a:r>
              <a:rPr lang="en-US" baseline="0" dirty="0" smtClean="0"/>
              <a:t> </a:t>
            </a:r>
            <a:r>
              <a:rPr lang="en-US" dirty="0" smtClean="0"/>
              <a:t>run the code</a:t>
            </a:r>
            <a:r>
              <a:rPr lang="en-US" baseline="0" dirty="0" smtClean="0"/>
              <a:t> to demonstrate the output.  Input is “hello” &lt;Enter&gt;.  Point out the output.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48</a:t>
            </a:fld>
            <a:endParaRPr lang="en-US"/>
          </a:p>
        </p:txBody>
      </p:sp>
    </p:spTree>
    <p:extLst>
      <p:ext uri="{BB962C8B-B14F-4D97-AF65-F5344CB8AC3E}">
        <p14:creationId xmlns:p14="http://schemas.microsoft.com/office/powerpoint/2010/main" val="28775934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49</a:t>
            </a:fld>
            <a:endParaRPr lang="en-US"/>
          </a:p>
        </p:txBody>
      </p:sp>
    </p:spTree>
    <p:extLst>
      <p:ext uri="{BB962C8B-B14F-4D97-AF65-F5344CB8AC3E}">
        <p14:creationId xmlns:p14="http://schemas.microsoft.com/office/powerpoint/2010/main" val="3647959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Our</a:t>
            </a:r>
            <a:r>
              <a:rPr lang="en-US" baseline="0" dirty="0" smtClean="0"/>
              <a:t> t</a:t>
            </a:r>
            <a:r>
              <a:rPr lang="en-US" dirty="0" smtClean="0"/>
              <a:t>ool is based on Dawson </a:t>
            </a:r>
            <a:r>
              <a:rPr lang="en-US" dirty="0" err="1" smtClean="0"/>
              <a:t>Engler’s</a:t>
            </a:r>
            <a:r>
              <a:rPr lang="en-US" dirty="0" smtClean="0"/>
              <a:t> (@Stanford)</a:t>
            </a:r>
            <a:r>
              <a:rPr lang="en-US" baseline="0" dirty="0" smtClean="0"/>
              <a:t> KLEE tool.  It uses “</a:t>
            </a:r>
            <a:r>
              <a:rPr lang="en-US" baseline="0" dirty="0" err="1" smtClean="0"/>
              <a:t>concolic</a:t>
            </a:r>
            <a:r>
              <a:rPr lang="en-US" baseline="0" dirty="0" smtClean="0"/>
              <a:t>” (concrete + symbolic) testing, which is more or less the same idea as was applied in these notes: start with a concrete example, then tweak the variables to cover more code by solving equations based on test conditions in the code.</a:t>
            </a:r>
            <a:endParaRPr lang="en-US" dirty="0" smtClean="0"/>
          </a:p>
        </p:txBody>
      </p:sp>
      <p:sp>
        <p:nvSpPr>
          <p:cNvPr id="4" name="Slide Number Placeholder 3"/>
          <p:cNvSpPr>
            <a:spLocks noGrp="1"/>
          </p:cNvSpPr>
          <p:nvPr>
            <p:ph type="sldNum" sz="quarter" idx="10"/>
          </p:nvPr>
        </p:nvSpPr>
        <p:spPr/>
        <p:txBody>
          <a:bodyPr/>
          <a:lstStyle/>
          <a:p>
            <a:fld id="{C746901C-2F17-412D-8945-DF33E2930D4B}" type="slidenum">
              <a:rPr lang="en-US" smtClean="0"/>
              <a:t>50</a:t>
            </a:fld>
            <a:endParaRPr lang="en-US"/>
          </a:p>
        </p:txBody>
      </p:sp>
    </p:spTree>
    <p:extLst>
      <p:ext uri="{BB962C8B-B14F-4D97-AF65-F5344CB8AC3E}">
        <p14:creationId xmlns:p14="http://schemas.microsoft.com/office/powerpoint/2010/main" val="98397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Run the program for them.</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1244809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17960319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3984152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115502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last comment will be somewhat cryptic for ECE120 students, but we must encourage them to form good habits.  Sometimes other programmers on a team or even a company will specify the rules for how different types of identifiers must be chosen (for example, </a:t>
            </a:r>
            <a:r>
              <a:rPr lang="en-US" baseline="0" dirty="0" err="1" smtClean="0"/>
              <a:t>oneStyle</a:t>
            </a:r>
            <a:r>
              <a:rPr lang="en-US" baseline="0" dirty="0" smtClean="0"/>
              <a:t>, </a:t>
            </a:r>
            <a:r>
              <a:rPr lang="en-US" baseline="0" dirty="0" err="1" smtClean="0"/>
              <a:t>another_style</a:t>
            </a:r>
            <a:r>
              <a:rPr lang="en-US" baseline="0" dirty="0" smtClean="0"/>
              <a:t>, </a:t>
            </a:r>
            <a:r>
              <a:rPr lang="en-US" baseline="0" dirty="0" err="1" smtClean="0"/>
              <a:t>A_Third_Style</a:t>
            </a:r>
            <a:r>
              <a:rPr lang="en-US" baseline="0" dirty="0" smtClean="0"/>
              <a:t>, i32IncludesTypeInfo).  Consistency is what matters, not the details of the style.  In 120, students only see variables, so the concept of different types of identifiers may be difficult to explain.</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2070911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2067126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Examples of C Programs with Loops</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Each Loop Iteration Prints One Number</a:t>
            </a:r>
            <a:endParaRPr lang="en-US" dirty="0"/>
          </a:p>
        </p:txBody>
      </p:sp>
      <p:sp>
        <p:nvSpPr>
          <p:cNvPr id="3" name="Content Placeholder 2"/>
          <p:cNvSpPr>
            <a:spLocks noGrp="1"/>
          </p:cNvSpPr>
          <p:nvPr>
            <p:ph idx="1"/>
          </p:nvPr>
        </p:nvSpPr>
        <p:spPr/>
        <p:txBody>
          <a:bodyPr>
            <a:normAutofit/>
          </a:bodyPr>
          <a:lstStyle/>
          <a:p>
            <a:r>
              <a:rPr lang="en-US" dirty="0" smtClean="0"/>
              <a:t>The output column on the last few slides </a:t>
            </a:r>
            <a:r>
              <a:rPr lang="en-US" b="1" dirty="0" smtClean="0">
                <a:solidFill>
                  <a:srgbClr val="0070C0"/>
                </a:solidFill>
              </a:rPr>
              <a:t>produces the first twenty numbers</a:t>
            </a:r>
            <a:r>
              <a:rPr lang="en-US" dirty="0" smtClean="0"/>
              <a:t> in the Fibonacci sequence (on separate lines, without commas):</a:t>
            </a:r>
          </a:p>
          <a:p>
            <a:pPr algn="ctr"/>
            <a:r>
              <a:rPr lang="en-US" b="1" dirty="0" smtClean="0">
                <a:solidFill>
                  <a:srgbClr val="0070C0"/>
                </a:solidFill>
              </a:rPr>
              <a:t>1, 1, 2, 3, 5, 8, 13, … , 6765</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spTree>
    <p:extLst>
      <p:ext uri="{BB962C8B-B14F-4D97-AF65-F5344CB8AC3E}">
        <p14:creationId xmlns:p14="http://schemas.microsoft.com/office/powerpoint/2010/main" val="19247988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for a Factorial Printing Program</a:t>
            </a:r>
            <a:endParaRPr lang="en-US" dirty="0"/>
          </a:p>
        </p:txBody>
      </p:sp>
      <p:sp>
        <p:nvSpPr>
          <p:cNvPr id="21" name="Content Placeholder 20"/>
          <p:cNvSpPr>
            <a:spLocks noGrp="1"/>
          </p:cNvSpPr>
          <p:nvPr>
            <p:ph idx="1"/>
          </p:nvPr>
        </p:nvSpPr>
        <p:spPr/>
        <p:txBody>
          <a:bodyPr>
            <a:normAutofit lnSpcReduction="10000"/>
          </a:bodyPr>
          <a:lstStyle/>
          <a:p>
            <a:r>
              <a:rPr lang="en-US" dirty="0" smtClean="0"/>
              <a:t>Remember factorials?</a:t>
            </a:r>
          </a:p>
          <a:p>
            <a:pPr algn="ctr"/>
            <a:r>
              <a:rPr lang="en-US" b="1" dirty="0" smtClean="0">
                <a:solidFill>
                  <a:srgbClr val="00B050"/>
                </a:solidFill>
              </a:rPr>
              <a:t>N</a:t>
            </a:r>
            <a:r>
              <a:rPr lang="en-US" b="1" dirty="0">
                <a:solidFill>
                  <a:srgbClr val="00B050"/>
                </a:solidFill>
              </a:rPr>
              <a:t>! = N × (N – 1) × … × 1 </a:t>
            </a:r>
            <a:endParaRPr lang="en-US" b="1" dirty="0" smtClean="0">
              <a:solidFill>
                <a:srgbClr val="00B050"/>
              </a:solidFill>
            </a:endParaRPr>
          </a:p>
          <a:p>
            <a:r>
              <a:rPr lang="en-US" dirty="0" smtClean="0"/>
              <a:t>The next program…</a:t>
            </a:r>
          </a:p>
          <a:p>
            <a:pPr lvl="1"/>
            <a:r>
              <a:rPr lang="en-US" dirty="0" smtClean="0"/>
              <a:t>prints a welcome message,</a:t>
            </a:r>
          </a:p>
          <a:p>
            <a:pPr lvl="1"/>
            <a:r>
              <a:rPr lang="en-US" dirty="0" smtClean="0"/>
              <a:t>asks user to enter a number,</a:t>
            </a:r>
          </a:p>
          <a:p>
            <a:pPr lvl="1"/>
            <a:r>
              <a:rPr lang="en-US" dirty="0" smtClean="0"/>
              <a:t>uses </a:t>
            </a:r>
            <a:r>
              <a:rPr lang="en-US" b="1" dirty="0" err="1" smtClean="0">
                <a:latin typeface="Courier New" panose="02070309020205020404" pitchFamily="49" charset="0"/>
                <a:cs typeface="Courier New" panose="02070309020205020404" pitchFamily="49" charset="0"/>
              </a:rPr>
              <a:t>scanf</a:t>
            </a:r>
            <a:r>
              <a:rPr lang="en-US" dirty="0" smtClean="0"/>
              <a:t> to get the number,</a:t>
            </a:r>
          </a:p>
          <a:p>
            <a:pPr lvl="1"/>
            <a:r>
              <a:rPr lang="en-US" dirty="0" smtClean="0"/>
              <a:t>checks that the user typed something valid,</a:t>
            </a:r>
          </a:p>
          <a:p>
            <a:pPr lvl="1"/>
            <a:r>
              <a:rPr lang="en-US" dirty="0" smtClean="0"/>
              <a:t>calculates the factorial of the user’s number,</a:t>
            </a:r>
          </a:p>
          <a:p>
            <a:pPr lvl="1"/>
            <a:r>
              <a:rPr lang="en-US" dirty="0" smtClean="0"/>
              <a:t>and prints the factorial.</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spTree>
    <p:extLst>
      <p:ext uri="{BB962C8B-B14F-4D97-AF65-F5344CB8AC3E}">
        <p14:creationId xmlns:p14="http://schemas.microsoft.com/office/powerpoint/2010/main" val="1168816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that </a:t>
            </a:r>
            <a:r>
              <a:rPr lang="en-US" b="1" dirty="0" smtClean="0">
                <a:latin typeface="Courier New" panose="02070309020205020404" pitchFamily="49" charset="0"/>
                <a:cs typeface="Courier New" panose="02070309020205020404" pitchFamily="49" charset="0"/>
              </a:rPr>
              <a:t>main</a:t>
            </a:r>
            <a:r>
              <a:rPr lang="en-US" dirty="0" smtClean="0"/>
              <a:t> is a Sequence of Statements</a:t>
            </a:r>
            <a:endParaRPr lang="en-US" dirty="0"/>
          </a:p>
        </p:txBody>
      </p:sp>
      <p:sp>
        <p:nvSpPr>
          <p:cNvPr id="21" name="Content Placeholder 20"/>
          <p:cNvSpPr>
            <a:spLocks noGrp="1"/>
          </p:cNvSpPr>
          <p:nvPr>
            <p:ph idx="1"/>
          </p:nvPr>
        </p:nvSpPr>
        <p:spPr/>
        <p:txBody>
          <a:bodyPr>
            <a:normAutofit lnSpcReduction="10000"/>
          </a:bodyPr>
          <a:lstStyle/>
          <a:p>
            <a:r>
              <a:rPr lang="en-US" dirty="0" smtClean="0"/>
              <a:t>When we develop a program,</a:t>
            </a:r>
          </a:p>
          <a:p>
            <a:pPr lvl="1"/>
            <a:r>
              <a:rPr lang="en-US" dirty="0" smtClean="0"/>
              <a:t>we break down the problem </a:t>
            </a:r>
            <a:br>
              <a:rPr lang="en-US" dirty="0" smtClean="0"/>
            </a:br>
            <a:r>
              <a:rPr lang="en-US" dirty="0" smtClean="0"/>
              <a:t>into smaller steps,*</a:t>
            </a:r>
          </a:p>
          <a:p>
            <a:pPr lvl="1"/>
            <a:r>
              <a:rPr lang="en-US" dirty="0" smtClean="0"/>
              <a:t>and express each step with </a:t>
            </a:r>
            <a:r>
              <a:rPr lang="en-US" b="1" dirty="0">
                <a:solidFill>
                  <a:srgbClr val="00B050"/>
                </a:solidFill>
              </a:rPr>
              <a:t>C</a:t>
            </a:r>
            <a:r>
              <a:rPr lang="en-US" dirty="0" smtClean="0"/>
              <a:t> statements.</a:t>
            </a:r>
          </a:p>
          <a:p>
            <a:r>
              <a:rPr lang="en-US" dirty="0" smtClean="0"/>
              <a:t>The six steps on the previous slide</a:t>
            </a:r>
          </a:p>
          <a:p>
            <a:pPr lvl="1"/>
            <a:r>
              <a:rPr lang="en-US" dirty="0" smtClean="0"/>
              <a:t>Are written using </a:t>
            </a:r>
            <a:r>
              <a:rPr lang="en-US" b="1" dirty="0" smtClean="0">
                <a:solidFill>
                  <a:srgbClr val="00B050"/>
                </a:solidFill>
              </a:rPr>
              <a:t>C</a:t>
            </a:r>
            <a:r>
              <a:rPr lang="en-US" dirty="0" smtClean="0"/>
              <a:t> statements</a:t>
            </a:r>
          </a:p>
          <a:p>
            <a:pPr lvl="1"/>
            <a:r>
              <a:rPr lang="en-US" dirty="0" smtClean="0"/>
              <a:t>And appear in order in </a:t>
            </a:r>
            <a:r>
              <a:rPr lang="en-US" b="1" dirty="0" smtClean="0">
                <a:latin typeface="Courier New" panose="02070309020205020404" pitchFamily="49" charset="0"/>
                <a:cs typeface="Courier New" panose="02070309020205020404" pitchFamily="49" charset="0"/>
              </a:rPr>
              <a:t>main</a:t>
            </a:r>
            <a:r>
              <a:rPr lang="en-US" dirty="0" smtClean="0"/>
              <a:t>.</a:t>
            </a:r>
          </a:p>
          <a:p>
            <a:pPr lvl="1"/>
            <a:endParaRPr lang="en-US" dirty="0" smtClean="0"/>
          </a:p>
          <a:p>
            <a:pPr algn="ctr"/>
            <a:r>
              <a:rPr lang="en-US" sz="2000" dirty="0" smtClean="0"/>
              <a:t>* Part 4 of our class describes a systematic way to do so.  </a:t>
            </a:r>
            <a:br>
              <a:rPr lang="en-US" sz="2000" dirty="0" smtClean="0"/>
            </a:br>
            <a:r>
              <a:rPr lang="en-US" sz="2000" dirty="0" smtClean="0"/>
              <a:t>Also see P&amp;P Ch. 6.</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12</a:t>
            </a:fld>
            <a:endParaRPr lang="en-US" dirty="0"/>
          </a:p>
        </p:txBody>
      </p:sp>
    </p:spTree>
    <p:extLst>
      <p:ext uri="{BB962C8B-B14F-4D97-AF65-F5344CB8AC3E}">
        <p14:creationId xmlns:p14="http://schemas.microsoft.com/office/powerpoint/2010/main" val="28605654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Statements, We Declare Variables</a:t>
            </a:r>
            <a:endParaRPr lang="en-US" dirty="0"/>
          </a:p>
        </p:txBody>
      </p:sp>
      <p:sp>
        <p:nvSpPr>
          <p:cNvPr id="21" name="Content Placeholder 20"/>
          <p:cNvSpPr>
            <a:spLocks noGrp="1"/>
          </p:cNvSpPr>
          <p:nvPr>
            <p:ph idx="1"/>
          </p:nvPr>
        </p:nvSpPr>
        <p:spPr/>
        <p:txBody>
          <a:bodyPr>
            <a:normAutofit lnSpcReduction="10000"/>
          </a:bodyPr>
          <a:lstStyle/>
          <a:p>
            <a:r>
              <a:rPr lang="en-US" dirty="0" smtClean="0"/>
              <a:t>We need two variables. </a:t>
            </a:r>
          </a:p>
          <a:p>
            <a:pPr lvl="1"/>
            <a:r>
              <a:rPr lang="en-US" dirty="0" smtClean="0"/>
              <a:t>In practice, a programmer may decide to declare more variables as they write statements.</a:t>
            </a:r>
          </a:p>
          <a:p>
            <a:pPr lvl="1"/>
            <a:r>
              <a:rPr lang="en-US" dirty="0" smtClean="0"/>
              <a:t>This program is already finished, so we know how many variables it needs…</a:t>
            </a:r>
          </a:p>
          <a:p>
            <a:pPr marL="0" indent="0">
              <a:buNone/>
            </a:pP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number</a:t>
            </a:r>
            <a:r>
              <a:rPr lang="en-US" b="1" dirty="0" smtClean="0">
                <a:latin typeface="Courier New" panose="02070309020205020404" pitchFamily="49" charset="0"/>
                <a:cs typeface="Courier New" panose="02070309020205020404" pitchFamily="49" charset="0"/>
              </a:rPr>
              <a:t>; </a:t>
            </a:r>
          </a:p>
          <a:p>
            <a:pPr marL="0" indent="0">
              <a:spcBef>
                <a:spcPts val="200"/>
              </a:spcBef>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number given by user       */</a:t>
            </a:r>
          </a:p>
          <a:p>
            <a:pPr marL="0" indent="0">
              <a:buNone/>
            </a:pP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factorial; </a:t>
            </a:r>
            <a:endParaRPr lang="en-US" b="1" dirty="0" smtClean="0">
              <a:latin typeface="Courier New" panose="02070309020205020404" pitchFamily="49" charset="0"/>
              <a:cs typeface="Courier New" panose="02070309020205020404" pitchFamily="49" charset="0"/>
            </a:endParaRPr>
          </a:p>
          <a:p>
            <a:pPr marL="0" indent="0">
              <a:spcBef>
                <a:spcPts val="200"/>
              </a:spcBef>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factorial of user's number */</a:t>
            </a:r>
            <a:endParaRPr lang="en-US" b="1" dirty="0" smtClean="0">
              <a:latin typeface="Courier New" panose="02070309020205020404" pitchFamily="49" charset="0"/>
              <a:cs typeface="Courier New" panose="02070309020205020404" pitchFamily="49" charset="0"/>
            </a:endParaRP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spTree>
    <p:extLst>
      <p:ext uri="{BB962C8B-B14F-4D97-AF65-F5344CB8AC3E}">
        <p14:creationId xmlns:p14="http://schemas.microsoft.com/office/powerpoint/2010/main" val="1831430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are Variable Names Chosen?</a:t>
            </a:r>
            <a:endParaRPr lang="en-US" dirty="0"/>
          </a:p>
        </p:txBody>
      </p:sp>
      <p:sp>
        <p:nvSpPr>
          <p:cNvPr id="21" name="Content Placeholder 20"/>
          <p:cNvSpPr>
            <a:spLocks noGrp="1"/>
          </p:cNvSpPr>
          <p:nvPr>
            <p:ph idx="1"/>
          </p:nvPr>
        </p:nvSpPr>
        <p:spPr/>
        <p:txBody>
          <a:bodyPr>
            <a:normAutofit fontScale="92500" lnSpcReduction="10000"/>
          </a:bodyPr>
          <a:lstStyle/>
          <a:p>
            <a:pPr marL="0" indent="0">
              <a:buNone/>
            </a:pP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number</a:t>
            </a:r>
            <a:r>
              <a:rPr lang="en-US" b="1" dirty="0" smtClean="0">
                <a:latin typeface="Courier New" panose="02070309020205020404" pitchFamily="49" charset="0"/>
                <a:cs typeface="Courier New" panose="02070309020205020404" pitchFamily="49" charset="0"/>
              </a:rPr>
              <a:t>; </a:t>
            </a:r>
          </a:p>
          <a:p>
            <a:pPr marL="0" indent="0">
              <a:spcBef>
                <a:spcPts val="200"/>
              </a:spcBef>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number given by user       */</a:t>
            </a:r>
          </a:p>
          <a:p>
            <a:pPr marL="0" indent="0">
              <a:buNone/>
            </a:pP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factorial; </a:t>
            </a:r>
            <a:endParaRPr lang="en-US" b="1" dirty="0" smtClean="0">
              <a:latin typeface="Courier New" panose="02070309020205020404" pitchFamily="49" charset="0"/>
              <a:cs typeface="Courier New" panose="02070309020205020404" pitchFamily="49" charset="0"/>
            </a:endParaRPr>
          </a:p>
          <a:p>
            <a:pPr marL="0" indent="0">
              <a:spcBef>
                <a:spcPts val="200"/>
              </a:spcBef>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factorial of user's number </a:t>
            </a:r>
            <a:r>
              <a:rPr lang="en-US" b="1" dirty="0" smtClean="0">
                <a:latin typeface="Courier New" panose="02070309020205020404" pitchFamily="49" charset="0"/>
                <a:cs typeface="Courier New" panose="02070309020205020404" pitchFamily="49" charset="0"/>
              </a:rPr>
              <a:t>*/</a:t>
            </a:r>
          </a:p>
          <a:p>
            <a:r>
              <a:rPr lang="en-US" dirty="0" smtClean="0"/>
              <a:t>Variable names</a:t>
            </a:r>
          </a:p>
          <a:p>
            <a:pPr lvl="1"/>
            <a:r>
              <a:rPr lang="en-US" dirty="0" smtClean="0"/>
              <a:t>are </a:t>
            </a:r>
            <a:r>
              <a:rPr lang="en-US" b="1" dirty="0" smtClean="0">
                <a:solidFill>
                  <a:srgbClr val="0070C0"/>
                </a:solidFill>
              </a:rPr>
              <a:t>chosen to describe their meaning</a:t>
            </a:r>
            <a:r>
              <a:rPr lang="en-US" dirty="0" smtClean="0"/>
              <a:t>,</a:t>
            </a:r>
          </a:p>
          <a:p>
            <a:pPr lvl="1"/>
            <a:r>
              <a:rPr lang="en-US" dirty="0" smtClean="0"/>
              <a:t>but we </a:t>
            </a:r>
            <a:r>
              <a:rPr lang="en-US" b="1" dirty="0" smtClean="0">
                <a:solidFill>
                  <a:srgbClr val="0070C0"/>
                </a:solidFill>
              </a:rPr>
              <a:t>use comments </a:t>
            </a:r>
            <a:r>
              <a:rPr lang="en-US" dirty="0" smtClean="0"/>
              <a:t>to give further details.</a:t>
            </a:r>
          </a:p>
          <a:p>
            <a:r>
              <a:rPr lang="en-US" dirty="0" smtClean="0"/>
              <a:t>These variable names are all lower-case.</a:t>
            </a:r>
            <a:br>
              <a:rPr lang="en-US" dirty="0" smtClean="0"/>
            </a:br>
            <a:r>
              <a:rPr lang="en-US" b="1" dirty="0" smtClean="0">
                <a:solidFill>
                  <a:srgbClr val="0070C0"/>
                </a:solidFill>
              </a:rPr>
              <a:t>Be consistent</a:t>
            </a:r>
            <a:r>
              <a:rPr lang="en-US" dirty="0" smtClean="0"/>
              <a:t> in how you use case with </a:t>
            </a:r>
            <a:br>
              <a:rPr lang="en-US" dirty="0" smtClean="0"/>
            </a:br>
            <a:r>
              <a:rPr lang="en-US" dirty="0" smtClean="0"/>
              <a:t>variable names in a program.</a:t>
            </a:r>
          </a:p>
          <a:p>
            <a:pPr marL="0" indent="0">
              <a:spcBef>
                <a:spcPts val="200"/>
              </a:spcBef>
              <a:buNone/>
            </a:pPr>
            <a:endParaRPr lang="en-US" b="1" dirty="0" smtClean="0">
              <a:latin typeface="Courier New" panose="02070309020205020404" pitchFamily="49" charset="0"/>
              <a:cs typeface="Courier New" panose="02070309020205020404" pitchFamily="49" charset="0"/>
            </a:endParaRP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spTree>
    <p:extLst>
      <p:ext uri="{BB962C8B-B14F-4D97-AF65-F5344CB8AC3E}">
        <p14:creationId xmlns:p14="http://schemas.microsoft.com/office/powerpoint/2010/main" val="332787065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96347" y="2991304"/>
            <a:ext cx="7080593" cy="877311"/>
          </a:xfrm>
          <a:prstGeom prst="rect">
            <a:avLst/>
          </a:prstGeom>
          <a:solidFill>
            <a:srgbClr val="92D050"/>
          </a:solidFill>
        </p:spPr>
        <p:txBody>
          <a:bodyPr wrap="square" rtlCol="0">
            <a:spAutoFit/>
          </a:bodyPr>
          <a:lstStyle/>
          <a:p>
            <a:pPr algn="ctr"/>
            <a:endParaRPr lang="en-US" sz="2400" dirty="0">
              <a:latin typeface="Arial" panose="020B0604020202020204" pitchFamily="34" charset="0"/>
              <a:cs typeface="Arial" panose="020B0604020202020204" pitchFamily="34" charset="0"/>
            </a:endParaRPr>
          </a:p>
        </p:txBody>
      </p:sp>
      <p:sp>
        <p:nvSpPr>
          <p:cNvPr id="2" name="Title 1"/>
          <p:cNvSpPr>
            <a:spLocks noGrp="1"/>
          </p:cNvSpPr>
          <p:nvPr>
            <p:ph type="title"/>
          </p:nvPr>
        </p:nvSpPr>
        <p:spPr/>
        <p:txBody>
          <a:bodyPr/>
          <a:lstStyle/>
          <a:p>
            <a:r>
              <a:rPr lang="en-US" dirty="0" smtClean="0"/>
              <a:t>Use </a:t>
            </a:r>
            <a:r>
              <a:rPr lang="en-US" b="1" dirty="0" err="1" smtClean="0">
                <a:latin typeface="Courier New" panose="02070309020205020404" pitchFamily="49" charset="0"/>
                <a:cs typeface="Courier New" panose="02070309020205020404" pitchFamily="49" charset="0"/>
              </a:rPr>
              <a:t>printf</a:t>
            </a:r>
            <a:r>
              <a:rPr lang="en-US" dirty="0" smtClean="0"/>
              <a:t> to Write to the Display</a:t>
            </a:r>
            <a:endParaRPr lang="en-US" dirty="0"/>
          </a:p>
        </p:txBody>
      </p:sp>
      <p:sp>
        <p:nvSpPr>
          <p:cNvPr id="21" name="Content Placeholder 20"/>
          <p:cNvSpPr>
            <a:spLocks noGrp="1"/>
          </p:cNvSpPr>
          <p:nvPr>
            <p:ph idx="1"/>
          </p:nvPr>
        </p:nvSpPr>
        <p:spPr/>
        <p:txBody>
          <a:bodyPr>
            <a:normAutofit/>
          </a:bodyPr>
          <a:lstStyle/>
          <a:p>
            <a:r>
              <a:rPr lang="en-US" dirty="0" smtClean="0"/>
              <a:t>The </a:t>
            </a:r>
            <a:r>
              <a:rPr lang="en-US" b="1" dirty="0" smtClean="0">
                <a:solidFill>
                  <a:srgbClr val="0070C0"/>
                </a:solidFill>
              </a:rPr>
              <a:t>first two steps </a:t>
            </a:r>
            <a:r>
              <a:rPr lang="en-US" dirty="0" smtClean="0"/>
              <a:t>use </a:t>
            </a:r>
            <a:r>
              <a:rPr lang="en-US" b="1" dirty="0" err="1" smtClean="0">
                <a:latin typeface="Courier New" panose="02070309020205020404" pitchFamily="49" charset="0"/>
                <a:cs typeface="Courier New" panose="02070309020205020404" pitchFamily="49" charset="0"/>
              </a:rPr>
              <a:t>printf</a:t>
            </a:r>
            <a:r>
              <a:rPr lang="en-US" dirty="0" smtClean="0"/>
              <a:t>.</a:t>
            </a:r>
            <a:endParaRPr lang="en-US" b="1"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Print a welcome message, </a:t>
            </a:r>
            <a:r>
              <a:rPr lang="en-US" b="1" dirty="0" smtClean="0">
                <a:latin typeface="Courier New" panose="02070309020205020404" pitchFamily="49" charset="0"/>
                <a:cs typeface="Courier New" panose="02070309020205020404" pitchFamily="49" charset="0"/>
              </a:rPr>
              <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followed </a:t>
            </a:r>
            <a:r>
              <a:rPr lang="en-US" b="1" dirty="0">
                <a:latin typeface="Courier New" panose="02070309020205020404" pitchFamily="49" charset="0"/>
                <a:cs typeface="Courier New" panose="02070309020205020404" pitchFamily="49" charset="0"/>
              </a:rPr>
              <a:t>by a blank line. */</a:t>
            </a:r>
          </a:p>
          <a:p>
            <a:pPr marL="0" indent="0">
              <a:spcBef>
                <a:spcPts val="200"/>
              </a:spcBef>
              <a:buNone/>
            </a:pPr>
            <a:r>
              <a:rPr lang="en-US" b="1" dirty="0" err="1" smtClean="0">
                <a:latin typeface="Courier New" panose="02070309020205020404" pitchFamily="49" charset="0"/>
                <a:cs typeface="Courier New" panose="02070309020205020404" pitchFamily="49" charset="0"/>
              </a:rPr>
              <a:t>printf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("&gt;--- Welcome to </a:t>
            </a:r>
            <a:r>
              <a:rPr lang="en-US" b="1" dirty="0" smtClean="0">
                <a:latin typeface="Courier New" panose="02070309020205020404" pitchFamily="49" charset="0"/>
                <a:cs typeface="Courier New" panose="02070309020205020404" pitchFamily="49" charset="0"/>
              </a:rPr>
              <a:t>the factorial </a:t>
            </a:r>
            <a:r>
              <a:rPr lang="en-US" b="1" dirty="0">
                <a:latin typeface="Courier New" panose="02070309020205020404" pitchFamily="49" charset="0"/>
                <a:cs typeface="Courier New" panose="02070309020205020404" pitchFamily="49" charset="0"/>
              </a:rPr>
              <a:t>calculator! ---&lt;\n\n");</a:t>
            </a:r>
          </a:p>
          <a:p>
            <a:pPr marL="0" indent="0">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Ask for and read the </a:t>
            </a:r>
            <a:r>
              <a:rPr lang="en-US" b="1" dirty="0" smtClean="0">
                <a:latin typeface="Courier New" panose="02070309020205020404" pitchFamily="49" charset="0"/>
                <a:cs typeface="Courier New" panose="02070309020205020404" pitchFamily="49" charset="0"/>
              </a:rPr>
              <a:t>player's</a:t>
            </a:r>
            <a:br>
              <a:rPr lang="en-US" b="1" dirty="0" smtClean="0">
                <a:latin typeface="Courier New" panose="02070309020205020404" pitchFamily="49" charset="0"/>
                <a:cs typeface="Courier New" panose="02070309020205020404" pitchFamily="49" charset="0"/>
              </a:rPr>
            </a:br>
            <a:r>
              <a:rPr lang="en-US" b="1" dirty="0" smtClean="0">
                <a:latin typeface="Courier New" panose="02070309020205020404" pitchFamily="49" charset="0"/>
                <a:cs typeface="Courier New" panose="02070309020205020404" pitchFamily="49" charset="0"/>
              </a:rPr>
              <a:t>   number </a:t>
            </a:r>
            <a:r>
              <a:rPr lang="en-US" b="1" dirty="0">
                <a:latin typeface="Courier New" panose="02070309020205020404" pitchFamily="49" charset="0"/>
                <a:cs typeface="Courier New" panose="02070309020205020404" pitchFamily="49" charset="0"/>
              </a:rPr>
              <a:t>into a variable. */</a:t>
            </a:r>
          </a:p>
          <a:p>
            <a:pPr marL="0" indent="0">
              <a:buNone/>
            </a:pPr>
            <a:r>
              <a:rPr lang="en-US" b="1" dirty="0" err="1" smtClean="0">
                <a:latin typeface="Courier New" panose="02070309020205020404" pitchFamily="49" charset="0"/>
                <a:cs typeface="Courier New" panose="02070309020205020404" pitchFamily="49" charset="0"/>
              </a:rPr>
              <a:t>printf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("What factorial shall I calculate for you today? </a:t>
            </a:r>
            <a:r>
              <a:rPr lang="en-US" b="1" dirty="0" smtClean="0">
                <a:latin typeface="Courier New" panose="02070309020205020404" pitchFamily="49" charset="0"/>
                <a:cs typeface="Courier New" panose="02070309020205020404" pitchFamily="49" charset="0"/>
              </a:rPr>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sp>
        <p:nvSpPr>
          <p:cNvPr id="3" name="TextBox 2"/>
          <p:cNvSpPr txBox="1"/>
          <p:nvPr/>
        </p:nvSpPr>
        <p:spPr>
          <a:xfrm>
            <a:off x="1426866" y="3979147"/>
            <a:ext cx="5526594" cy="1015663"/>
          </a:xfrm>
          <a:prstGeom prst="rect">
            <a:avLst/>
          </a:prstGeom>
          <a:solidFill>
            <a:srgbClr val="92D050"/>
          </a:solidFill>
        </p:spPr>
        <p:txBody>
          <a:bodyPr wrap="square" rtlCol="0">
            <a:spAutoFit/>
          </a:bodyPr>
          <a:lstStyle/>
          <a:p>
            <a:pPr algn="ctr"/>
            <a:r>
              <a:rPr lang="en-US" sz="2000" dirty="0" smtClean="0">
                <a:latin typeface="Arial" panose="020B0604020202020204" pitchFamily="34" charset="0"/>
                <a:cs typeface="Arial" panose="020B0604020202020204" pitchFamily="34" charset="0"/>
              </a:rPr>
              <a:t>Warning: On two lines only on slides.</a:t>
            </a:r>
            <a:endParaRPr lang="en-US" sz="2000" dirty="0">
              <a:latin typeface="Arial" panose="020B0604020202020204" pitchFamily="34" charset="0"/>
              <a:cs typeface="Arial" panose="020B0604020202020204" pitchFamily="34" charset="0"/>
            </a:endParaRPr>
          </a:p>
          <a:p>
            <a:pPr algn="ctr"/>
            <a:r>
              <a:rPr lang="en-US" sz="2000" dirty="0" smtClean="0">
                <a:latin typeface="Arial" panose="020B0604020202020204" pitchFamily="34" charset="0"/>
                <a:cs typeface="Arial" panose="020B0604020202020204" pitchFamily="34" charset="0"/>
              </a:rPr>
              <a:t>Do not break format (between quotes) over multiple lines!</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3695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Wait for the User to Type a Number</a:t>
            </a:r>
            <a:endParaRPr lang="en-US" dirty="0"/>
          </a:p>
        </p:txBody>
      </p:sp>
      <p:sp>
        <p:nvSpPr>
          <p:cNvPr id="21" name="Content Placeholder 20"/>
          <p:cNvSpPr>
            <a:spLocks noGrp="1"/>
          </p:cNvSpPr>
          <p:nvPr>
            <p:ph idx="1"/>
          </p:nvPr>
        </p:nvSpPr>
        <p:spPr/>
        <p:txBody>
          <a:bodyPr>
            <a:normAutofit/>
          </a:bodyPr>
          <a:lstStyle/>
          <a:p>
            <a:r>
              <a:rPr lang="en-US" dirty="0" smtClean="0"/>
              <a:t>After asking the user to enter a number,</a:t>
            </a:r>
          </a:p>
          <a:p>
            <a:pPr lvl="1"/>
            <a:r>
              <a:rPr lang="en-US" dirty="0" smtClean="0"/>
              <a:t>the program </a:t>
            </a:r>
            <a:r>
              <a:rPr lang="en-US" b="1" dirty="0" smtClean="0">
                <a:solidFill>
                  <a:srgbClr val="0070C0"/>
                </a:solidFill>
              </a:rPr>
              <a:t>waits for the user</a:t>
            </a:r>
          </a:p>
          <a:p>
            <a:pPr lvl="1"/>
            <a:r>
              <a:rPr lang="en-US" b="1" dirty="0" smtClean="0">
                <a:solidFill>
                  <a:srgbClr val="0070C0"/>
                </a:solidFill>
              </a:rPr>
              <a:t>to type a decimal value </a:t>
            </a:r>
            <a:r>
              <a:rPr lang="en-US" dirty="0" smtClean="0"/>
              <a:t>using </a:t>
            </a:r>
            <a:r>
              <a:rPr lang="en-US" b="1" dirty="0" err="1" smtClean="0">
                <a:latin typeface="Courier New" panose="02070309020205020404" pitchFamily="49" charset="0"/>
                <a:cs typeface="Courier New" panose="02070309020205020404" pitchFamily="49" charset="0"/>
              </a:rPr>
              <a:t>scanf</a:t>
            </a:r>
            <a:r>
              <a:rPr lang="en-US" dirty="0" smtClean="0"/>
              <a:t>.</a:t>
            </a:r>
          </a:p>
          <a:p>
            <a:pPr marL="0" indent="0" algn="ctr">
              <a:buNone/>
            </a:pPr>
            <a:r>
              <a:rPr lang="en-US" b="1" dirty="0" err="1" smtClean="0">
                <a:latin typeface="Courier New" panose="02070309020205020404" pitchFamily="49" charset="0"/>
                <a:cs typeface="Courier New" panose="02070309020205020404" pitchFamily="49" charset="0"/>
              </a:rPr>
              <a:t>scanf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 &amp;number</a:t>
            </a:r>
            <a:r>
              <a:rPr lang="en-US" b="1" dirty="0" smtClean="0">
                <a:latin typeface="Courier New" panose="02070309020205020404" pitchFamily="49" charset="0"/>
                <a:cs typeface="Courier New" panose="02070309020205020404" pitchFamily="49" charset="0"/>
              </a:rPr>
              <a:t>)</a:t>
            </a:r>
          </a:p>
          <a:p>
            <a:r>
              <a:rPr lang="en-US" dirty="0" smtClean="0"/>
              <a:t>The format specifier </a:t>
            </a:r>
            <a:r>
              <a:rPr lang="en-US" b="1" dirty="0" smtClean="0">
                <a:latin typeface="Courier New" panose="02070309020205020404" pitchFamily="49" charset="0"/>
                <a:cs typeface="Courier New" panose="02070309020205020404" pitchFamily="49" charset="0"/>
              </a:rPr>
              <a:t>%d</a:t>
            </a:r>
            <a:r>
              <a:rPr lang="en-US" dirty="0" smtClean="0"/>
              <a:t> tells </a:t>
            </a:r>
            <a:r>
              <a:rPr lang="en-US" b="1" dirty="0" err="1" smtClean="0">
                <a:latin typeface="Courier New" panose="02070309020205020404" pitchFamily="49" charset="0"/>
                <a:cs typeface="Courier New" panose="02070309020205020404" pitchFamily="49" charset="0"/>
              </a:rPr>
              <a:t>scanf</a:t>
            </a:r>
            <a:r>
              <a:rPr lang="en-US" dirty="0" smtClean="0"/>
              <a:t> to </a:t>
            </a:r>
            <a:r>
              <a:rPr lang="en-US" b="1" dirty="0" smtClean="0">
                <a:solidFill>
                  <a:srgbClr val="0070C0"/>
                </a:solidFill>
              </a:rPr>
              <a:t>convert decimal ASCII to 2’s complement</a:t>
            </a:r>
            <a:r>
              <a:rPr lang="en-US" dirty="0" smtClean="0"/>
              <a:t>.</a:t>
            </a:r>
            <a:endParaRPr lang="en-US" b="1" dirty="0" smtClean="0">
              <a:solidFill>
                <a:srgbClr val="00B050"/>
              </a:solidFill>
            </a:endParaRPr>
          </a:p>
          <a:p>
            <a:r>
              <a:rPr lang="en-US" dirty="0" smtClean="0"/>
              <a:t>The expression </a:t>
            </a:r>
            <a:r>
              <a:rPr lang="en-US" b="1" dirty="0" smtClean="0">
                <a:latin typeface="Courier New" panose="02070309020205020404" pitchFamily="49" charset="0"/>
                <a:cs typeface="Courier New" panose="02070309020205020404" pitchFamily="49" charset="0"/>
              </a:rPr>
              <a:t>&amp;number </a:t>
            </a:r>
            <a:r>
              <a:rPr lang="en-US" dirty="0" smtClean="0"/>
              <a:t>tells </a:t>
            </a:r>
            <a:r>
              <a:rPr lang="en-US" dirty="0" err="1" smtClean="0"/>
              <a:t>scanf</a:t>
            </a:r>
            <a:r>
              <a:rPr lang="en-US" dirty="0" smtClean="0"/>
              <a:t> to </a:t>
            </a:r>
            <a:r>
              <a:rPr lang="en-US" b="1" dirty="0" smtClean="0">
                <a:solidFill>
                  <a:srgbClr val="0070C0"/>
                </a:solidFill>
              </a:rPr>
              <a:t>store the result into the variable </a:t>
            </a:r>
            <a:r>
              <a:rPr lang="en-US" b="1" dirty="0" smtClean="0">
                <a:solidFill>
                  <a:srgbClr val="0070C0"/>
                </a:solidFill>
                <a:latin typeface="Courier New" panose="02070309020205020404" pitchFamily="49" charset="0"/>
                <a:cs typeface="Courier New" panose="02070309020205020404" pitchFamily="49" charset="0"/>
              </a:rPr>
              <a:t>number</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16</a:t>
            </a:fld>
            <a:endParaRPr lang="en-US" dirty="0"/>
          </a:p>
        </p:txBody>
      </p:sp>
    </p:spTree>
    <p:extLst>
      <p:ext uri="{BB962C8B-B14F-4D97-AF65-F5344CB8AC3E}">
        <p14:creationId xmlns:p14="http://schemas.microsoft.com/office/powerpoint/2010/main" val="26085031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Always Check the Return Value!</a:t>
            </a:r>
            <a:endParaRPr lang="en-US" dirty="0"/>
          </a:p>
        </p:txBody>
      </p:sp>
      <p:sp>
        <p:nvSpPr>
          <p:cNvPr id="21" name="Content Placeholder 20"/>
          <p:cNvSpPr>
            <a:spLocks noGrp="1"/>
          </p:cNvSpPr>
          <p:nvPr>
            <p:ph idx="1"/>
          </p:nvPr>
        </p:nvSpPr>
        <p:spPr/>
        <p:txBody>
          <a:bodyPr>
            <a:normAutofit/>
          </a:bodyPr>
          <a:lstStyle/>
          <a:p>
            <a:pPr marL="0" indent="0" algn="ctr">
              <a:buNone/>
            </a:pPr>
            <a:r>
              <a:rPr lang="en-US" b="1" dirty="0" err="1" smtClean="0">
                <a:latin typeface="Courier New" panose="02070309020205020404" pitchFamily="49" charset="0"/>
                <a:cs typeface="Courier New" panose="02070309020205020404" pitchFamily="49" charset="0"/>
              </a:rPr>
              <a:t>scanf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("%d", &amp;number</a:t>
            </a:r>
            <a:r>
              <a:rPr lang="en-US" b="1" dirty="0" smtClean="0">
                <a:latin typeface="Courier New" panose="02070309020205020404" pitchFamily="49" charset="0"/>
                <a:cs typeface="Courier New" panose="02070309020205020404" pitchFamily="49" charset="0"/>
              </a:rPr>
              <a:t>)</a:t>
            </a:r>
          </a:p>
          <a:p>
            <a:r>
              <a:rPr lang="en-US" dirty="0" smtClean="0"/>
              <a:t>Remember that </a:t>
            </a:r>
            <a:r>
              <a:rPr lang="en-US" dirty="0" err="1" smtClean="0"/>
              <a:t>scanf</a:t>
            </a:r>
            <a:r>
              <a:rPr lang="en-US" dirty="0" smtClean="0"/>
              <a:t> also</a:t>
            </a:r>
          </a:p>
          <a:p>
            <a:pPr lvl="1"/>
            <a:r>
              <a:rPr lang="en-US" dirty="0" smtClean="0"/>
              <a:t>returns </a:t>
            </a:r>
            <a:r>
              <a:rPr lang="en-US" b="1" dirty="0" smtClean="0">
                <a:solidFill>
                  <a:srgbClr val="0070C0"/>
                </a:solidFill>
              </a:rPr>
              <a:t>1 if successful </a:t>
            </a:r>
            <a:r>
              <a:rPr lang="en-US" dirty="0" smtClean="0"/>
              <a:t>(# of conversions)</a:t>
            </a:r>
          </a:p>
          <a:p>
            <a:pPr lvl="1"/>
            <a:r>
              <a:rPr lang="en-US" dirty="0" smtClean="0"/>
              <a:t>returns </a:t>
            </a:r>
            <a:r>
              <a:rPr lang="en-US" b="1" dirty="0" smtClean="0">
                <a:solidFill>
                  <a:srgbClr val="0070C0"/>
                </a:solidFill>
              </a:rPr>
              <a:t>-1 if the user typed something that isn’t a decimal number</a:t>
            </a:r>
            <a:r>
              <a:rPr lang="en-US" dirty="0" smtClean="0"/>
              <a:t> </a:t>
            </a:r>
            <a:br>
              <a:rPr lang="en-US" dirty="0" smtClean="0"/>
            </a:br>
            <a:r>
              <a:rPr lang="en-US" dirty="0" smtClean="0"/>
              <a:t>(such as “</a:t>
            </a:r>
            <a:r>
              <a:rPr lang="en-US" dirty="0" err="1" smtClean="0"/>
              <a:t>hahahaha</a:t>
            </a:r>
            <a:r>
              <a:rPr lang="en-US" dirty="0" smtClean="0"/>
              <a:t>” … those humans!)</a:t>
            </a:r>
          </a:p>
          <a:p>
            <a:r>
              <a:rPr lang="en-US" dirty="0" smtClean="0"/>
              <a:t>A program can </a:t>
            </a:r>
            <a:r>
              <a:rPr lang="en-US" b="1" dirty="0" smtClean="0">
                <a:solidFill>
                  <a:srgbClr val="0070C0"/>
                </a:solidFill>
              </a:rPr>
              <a:t>use the return value </a:t>
            </a:r>
            <a:r>
              <a:rPr lang="en-US" dirty="0" smtClean="0"/>
              <a:t>(the value of the </a:t>
            </a:r>
            <a:r>
              <a:rPr lang="en-US" b="1" dirty="0" err="1" smtClean="0">
                <a:latin typeface="Courier New" panose="02070309020205020404" pitchFamily="49" charset="0"/>
                <a:cs typeface="Courier New" panose="02070309020205020404" pitchFamily="49" charset="0"/>
              </a:rPr>
              <a:t>scanf</a:t>
            </a:r>
            <a:r>
              <a:rPr lang="en-US" dirty="0" smtClean="0"/>
              <a:t> expression) </a:t>
            </a:r>
            <a:r>
              <a:rPr lang="en-US" b="1" dirty="0" smtClean="0">
                <a:solidFill>
                  <a:srgbClr val="0070C0"/>
                </a:solidFill>
              </a:rPr>
              <a:t>to determine what has happened</a:t>
            </a:r>
            <a:r>
              <a:rPr lang="en-US" dirty="0" smtClean="0"/>
              <a:t>…</a:t>
            </a:r>
          </a:p>
          <a:p>
            <a:pPr marL="0" indent="0" algn="ctr">
              <a:buNone/>
            </a:pPr>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17</a:t>
            </a:fld>
            <a:endParaRPr lang="en-US" dirty="0"/>
          </a:p>
        </p:txBody>
      </p:sp>
    </p:spTree>
    <p:extLst>
      <p:ext uri="{BB962C8B-B14F-4D97-AF65-F5344CB8AC3E}">
        <p14:creationId xmlns:p14="http://schemas.microsoft.com/office/powerpoint/2010/main" val="522572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Step: Quit if the User Doesn’t Behave</a:t>
            </a:r>
            <a:endParaRPr lang="en-US" dirty="0"/>
          </a:p>
        </p:txBody>
      </p:sp>
      <p:sp>
        <p:nvSpPr>
          <p:cNvPr id="21" name="Content Placeholder 20"/>
          <p:cNvSpPr>
            <a:spLocks noGrp="1"/>
          </p:cNvSpPr>
          <p:nvPr>
            <p:ph idx="1"/>
          </p:nvPr>
        </p:nvSpPr>
        <p:spPr/>
        <p:txBody>
          <a:bodyPr>
            <a:normAutofit fontScale="92500" lnSpcReduction="10000"/>
          </a:bodyPr>
          <a:lstStyle/>
          <a:p>
            <a:pPr marL="0" indent="0">
              <a:spcBef>
                <a:spcPts val="200"/>
              </a:spcBef>
              <a:buNone/>
            </a:pPr>
            <a:r>
              <a:rPr lang="en-US" b="1" dirty="0" smtClean="0">
                <a:latin typeface="Courier New" panose="02070309020205020404" pitchFamily="49" charset="0"/>
                <a:cs typeface="Courier New" panose="02070309020205020404" pitchFamily="49" charset="0"/>
              </a:rPr>
              <a:t>if </a:t>
            </a:r>
            <a:r>
              <a:rPr lang="en-US" b="1" dirty="0">
                <a:latin typeface="Courier New" panose="02070309020205020404" pitchFamily="49" charset="0"/>
                <a:cs typeface="Courier New" panose="02070309020205020404" pitchFamily="49" charset="0"/>
              </a:rPr>
              <a:t>(1 !=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 ("%d", &amp;number)) {</a:t>
            </a:r>
          </a:p>
          <a:p>
            <a:pPr marL="0" indent="0">
              <a:spcBef>
                <a:spcPts val="200"/>
              </a:spcBef>
              <a:buNone/>
            </a:pP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printf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("Only integers, please.\n");</a:t>
            </a:r>
          </a:p>
          <a:p>
            <a:pPr marL="0" indent="0">
              <a:spcBef>
                <a:spcPts val="200"/>
              </a:spcBef>
              <a:buNone/>
            </a:pPr>
            <a:r>
              <a:rPr lang="en-US" b="1" dirty="0" smtClean="0">
                <a:latin typeface="Courier New" panose="02070309020205020404" pitchFamily="49" charset="0"/>
                <a:cs typeface="Courier New" panose="02070309020205020404" pitchFamily="49" charset="0"/>
              </a:rPr>
              <a:t>   return </a:t>
            </a:r>
            <a:r>
              <a:rPr lang="en-US" b="1" dirty="0">
                <a:latin typeface="Courier New" panose="02070309020205020404" pitchFamily="49" charset="0"/>
                <a:cs typeface="Courier New" panose="02070309020205020404" pitchFamily="49" charset="0"/>
              </a:rPr>
              <a:t>3; /* Program failed. */</a:t>
            </a:r>
          </a:p>
          <a:p>
            <a:pPr marL="0" indent="0">
              <a:spcBef>
                <a:spcPts val="200"/>
              </a:spcBef>
              <a:buNone/>
            </a:pPr>
            <a:r>
              <a:rPr lang="en-US" b="1" dirty="0" smtClean="0">
                <a:latin typeface="Courier New" panose="02070309020205020404" pitchFamily="49" charset="0"/>
                <a:cs typeface="Courier New" panose="02070309020205020404" pitchFamily="49" charset="0"/>
              </a:rPr>
              <a:t>}</a:t>
            </a:r>
          </a:p>
          <a:p>
            <a:r>
              <a:rPr lang="en-US" dirty="0" smtClean="0"/>
              <a:t>The program </a:t>
            </a:r>
            <a:r>
              <a:rPr lang="en-US" b="1" dirty="0" smtClean="0">
                <a:solidFill>
                  <a:srgbClr val="0070C0"/>
                </a:solidFill>
              </a:rPr>
              <a:t>uses an </a:t>
            </a:r>
            <a:r>
              <a:rPr lang="en-US" b="1" dirty="0" smtClean="0">
                <a:solidFill>
                  <a:srgbClr val="0070C0"/>
                </a:solidFill>
                <a:latin typeface="+mj-lt"/>
              </a:rPr>
              <a:t>if</a:t>
            </a:r>
            <a:r>
              <a:rPr lang="en-US" b="1" dirty="0" smtClean="0">
                <a:solidFill>
                  <a:srgbClr val="0070C0"/>
                </a:solidFill>
              </a:rPr>
              <a:t> statement </a:t>
            </a:r>
            <a:br>
              <a:rPr lang="en-US" b="1" dirty="0" smtClean="0">
                <a:solidFill>
                  <a:srgbClr val="0070C0"/>
                </a:solidFill>
              </a:rPr>
            </a:br>
            <a:r>
              <a:rPr lang="en-US" b="1" dirty="0" smtClean="0">
                <a:solidFill>
                  <a:srgbClr val="0070C0"/>
                </a:solidFill>
              </a:rPr>
              <a:t>to check the result </a:t>
            </a:r>
            <a:r>
              <a:rPr lang="en-US" dirty="0" smtClean="0"/>
              <a:t>of </a:t>
            </a:r>
            <a:r>
              <a:rPr lang="en-US" b="1" dirty="0" err="1" smtClean="0">
                <a:latin typeface="Courier New" panose="02070309020205020404" pitchFamily="49" charset="0"/>
                <a:cs typeface="Courier New" panose="02070309020205020404" pitchFamily="49" charset="0"/>
              </a:rPr>
              <a:t>scanf</a:t>
            </a:r>
            <a:r>
              <a:rPr lang="en-US" dirty="0" smtClean="0"/>
              <a:t>.</a:t>
            </a:r>
          </a:p>
          <a:p>
            <a:r>
              <a:rPr lang="en-US" dirty="0" smtClean="0"/>
              <a:t>If the user doesn’t type a number, the program…</a:t>
            </a:r>
          </a:p>
          <a:p>
            <a:pPr lvl="1"/>
            <a:r>
              <a:rPr lang="en-US" b="1" dirty="0">
                <a:solidFill>
                  <a:srgbClr val="0070C0"/>
                </a:solidFill>
              </a:rPr>
              <a:t>p</a:t>
            </a:r>
            <a:r>
              <a:rPr lang="en-US" b="1" dirty="0" smtClean="0">
                <a:solidFill>
                  <a:srgbClr val="0070C0"/>
                </a:solidFill>
              </a:rPr>
              <a:t>rints an error message</a:t>
            </a:r>
            <a:r>
              <a:rPr lang="en-US" dirty="0" smtClean="0"/>
              <a:t>, then</a:t>
            </a:r>
          </a:p>
          <a:p>
            <a:pPr lvl="1"/>
            <a:r>
              <a:rPr lang="en-US" b="1" dirty="0">
                <a:solidFill>
                  <a:srgbClr val="0070C0"/>
                </a:solidFill>
              </a:rPr>
              <a:t>t</a:t>
            </a:r>
            <a:r>
              <a:rPr lang="en-US" b="1" dirty="0" smtClean="0">
                <a:solidFill>
                  <a:srgbClr val="0070C0"/>
                </a:solidFill>
              </a:rPr>
              <a:t>erminates</a:t>
            </a:r>
            <a:r>
              <a:rPr lang="en-US" dirty="0" smtClean="0"/>
              <a:t> and tells the OS that something went wrong (non-zero by convention).</a:t>
            </a:r>
          </a:p>
          <a:p>
            <a:pPr marL="0" indent="0" algn="ctr">
              <a:buNone/>
            </a:pPr>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18</a:t>
            </a:fld>
            <a:endParaRPr lang="en-US" dirty="0"/>
          </a:p>
        </p:txBody>
      </p:sp>
    </p:spTree>
    <p:extLst>
      <p:ext uri="{BB962C8B-B14F-4D97-AF65-F5344CB8AC3E}">
        <p14:creationId xmlns:p14="http://schemas.microsoft.com/office/powerpoint/2010/main" val="2853459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for Some Real Work!</a:t>
            </a:r>
            <a:endParaRPr lang="en-US" dirty="0"/>
          </a:p>
        </p:txBody>
      </p:sp>
      <p:sp>
        <p:nvSpPr>
          <p:cNvPr id="21" name="Content Placeholder 20"/>
          <p:cNvSpPr>
            <a:spLocks noGrp="1"/>
          </p:cNvSpPr>
          <p:nvPr>
            <p:ph idx="1"/>
          </p:nvPr>
        </p:nvSpPr>
        <p:spPr/>
        <p:txBody>
          <a:bodyPr>
            <a:normAutofit/>
          </a:bodyPr>
          <a:lstStyle/>
          <a:p>
            <a:pPr marL="0" indent="0">
              <a:spcBef>
                <a:spcPts val="200"/>
              </a:spcBef>
              <a:buNone/>
            </a:pPr>
            <a:r>
              <a:rPr lang="en-US" b="1" dirty="0" smtClean="0">
                <a:latin typeface="Courier New" panose="02070309020205020404" pitchFamily="49" charset="0"/>
                <a:cs typeface="Courier New" panose="02070309020205020404" pitchFamily="49" charset="0"/>
              </a:rPr>
              <a:t>for </a:t>
            </a:r>
            <a:r>
              <a:rPr lang="en-US" b="1" dirty="0">
                <a:latin typeface="Courier New" panose="02070309020205020404" pitchFamily="49" charset="0"/>
                <a:cs typeface="Courier New" panose="02070309020205020404" pitchFamily="49" charset="0"/>
              </a:rPr>
              <a:t>(factorial = number; </a:t>
            </a:r>
            <a:r>
              <a:rPr lang="en-US" b="1" dirty="0" smtClean="0">
                <a:latin typeface="Courier New" panose="02070309020205020404" pitchFamily="49" charset="0"/>
                <a:cs typeface="Courier New" panose="02070309020205020404" pitchFamily="49" charset="0"/>
              </a:rPr>
              <a:t>1 &lt; number;  </a:t>
            </a:r>
          </a:p>
          <a:p>
            <a:pPr marL="0" indent="0">
              <a:spcBef>
                <a:spcPts val="20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number </a:t>
            </a:r>
            <a:r>
              <a:rPr lang="en-US" b="1" dirty="0">
                <a:latin typeface="Courier New" panose="02070309020205020404" pitchFamily="49" charset="0"/>
                <a:cs typeface="Courier New" panose="02070309020205020404" pitchFamily="49" charset="0"/>
              </a:rPr>
              <a:t>= number - 1</a:t>
            </a:r>
            <a:r>
              <a:rPr lang="en-US" b="1" dirty="0" smtClean="0">
                <a:latin typeface="Courier New" panose="02070309020205020404" pitchFamily="49" charset="0"/>
                <a:cs typeface="Courier New" panose="02070309020205020404" pitchFamily="49" charset="0"/>
              </a:rPr>
              <a:t>) {</a:t>
            </a:r>
          </a:p>
          <a:p>
            <a:pPr marL="0" indent="0">
              <a:spcBef>
                <a:spcPts val="200"/>
              </a:spcBef>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factorial </a:t>
            </a:r>
            <a:r>
              <a:rPr lang="en-US" b="1" dirty="0">
                <a:latin typeface="Courier New" panose="02070309020205020404" pitchFamily="49" charset="0"/>
                <a:cs typeface="Courier New" panose="02070309020205020404" pitchFamily="49" charset="0"/>
              </a:rPr>
              <a:t>= factorial * </a:t>
            </a:r>
            <a:endParaRPr lang="en-US" b="1" dirty="0" smtClean="0">
              <a:latin typeface="Courier New" panose="02070309020205020404" pitchFamily="49" charset="0"/>
              <a:cs typeface="Courier New" panose="02070309020205020404" pitchFamily="49" charset="0"/>
            </a:endParaRPr>
          </a:p>
          <a:p>
            <a:pPr marL="0" indent="0">
              <a:spcBef>
                <a:spcPts val="200"/>
              </a:spcBef>
              <a:buNone/>
            </a:pP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number - 1</a:t>
            </a:r>
            <a:r>
              <a:rPr lang="en-US" b="1" dirty="0" smtClean="0">
                <a:latin typeface="Courier New" panose="02070309020205020404" pitchFamily="49" charset="0"/>
                <a:cs typeface="Courier New" panose="02070309020205020404" pitchFamily="49" charset="0"/>
              </a:rPr>
              <a:t>);</a:t>
            </a:r>
          </a:p>
          <a:p>
            <a:pPr marL="0" indent="0">
              <a:spcBef>
                <a:spcPts val="200"/>
              </a:spcBef>
              <a:buNone/>
            </a:pPr>
            <a:r>
              <a:rPr lang="en-US" b="1" dirty="0" smtClean="0">
                <a:latin typeface="Courier New" panose="02070309020205020404" pitchFamily="49" charset="0"/>
                <a:cs typeface="Courier New" panose="02070309020205020404" pitchFamily="49" charset="0"/>
              </a:rPr>
              <a:t>}</a:t>
            </a:r>
          </a:p>
          <a:p>
            <a:r>
              <a:rPr lang="en-US" dirty="0" smtClean="0"/>
              <a:t>Note that </a:t>
            </a:r>
            <a:r>
              <a:rPr lang="en-US" b="1" dirty="0" smtClean="0">
                <a:solidFill>
                  <a:srgbClr val="0070C0"/>
                </a:solidFill>
              </a:rPr>
              <a:t>C allows you to add extra lines </a:t>
            </a:r>
          </a:p>
          <a:p>
            <a:pPr lvl="1"/>
            <a:r>
              <a:rPr lang="en-US" dirty="0" smtClean="0"/>
              <a:t>in the middle of </a:t>
            </a:r>
            <a:r>
              <a:rPr lang="en-US" b="1" dirty="0" smtClean="0">
                <a:latin typeface="Courier New" panose="02070309020205020404" pitchFamily="49" charset="0"/>
                <a:cs typeface="Courier New" panose="02070309020205020404" pitchFamily="49" charset="0"/>
              </a:rPr>
              <a:t>for</a:t>
            </a:r>
            <a:r>
              <a:rPr lang="en-US" dirty="0" smtClean="0"/>
              <a:t> loops </a:t>
            </a:r>
          </a:p>
          <a:p>
            <a:pPr lvl="1"/>
            <a:r>
              <a:rPr lang="en-US" dirty="0" smtClean="0"/>
              <a:t>and in expressions </a:t>
            </a:r>
          </a:p>
          <a:p>
            <a:pPr lvl="1"/>
            <a:r>
              <a:rPr lang="en-US" b="1" dirty="0" smtClean="0">
                <a:solidFill>
                  <a:srgbClr val="0070C0"/>
                </a:solidFill>
              </a:rPr>
              <a:t>to make the code more readable</a:t>
            </a:r>
            <a:r>
              <a:rPr lang="en-US" dirty="0" smtClean="0"/>
              <a:t>.</a:t>
            </a:r>
          </a:p>
          <a:p>
            <a:pPr marL="0" indent="0" algn="ctr">
              <a:buNone/>
            </a:pPr>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spTree>
    <p:extLst>
      <p:ext uri="{BB962C8B-B14F-4D97-AF65-F5344CB8AC3E}">
        <p14:creationId xmlns:p14="http://schemas.microsoft.com/office/powerpoint/2010/main" val="42853487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for Some Detailed Examples</a:t>
            </a:r>
            <a:endParaRPr lang="en-US" dirty="0"/>
          </a:p>
        </p:txBody>
      </p:sp>
      <p:sp>
        <p:nvSpPr>
          <p:cNvPr id="21" name="Content Placeholder 20"/>
          <p:cNvSpPr>
            <a:spLocks noGrp="1"/>
          </p:cNvSpPr>
          <p:nvPr>
            <p:ph idx="1"/>
          </p:nvPr>
        </p:nvSpPr>
        <p:spPr/>
        <p:txBody>
          <a:bodyPr>
            <a:normAutofit lnSpcReduction="10000"/>
          </a:bodyPr>
          <a:lstStyle/>
          <a:p>
            <a:r>
              <a:rPr lang="en-US" dirty="0" smtClean="0"/>
              <a:t>Let’s do some examples of program execution.</a:t>
            </a:r>
          </a:p>
          <a:p>
            <a:r>
              <a:rPr lang="en-US" dirty="0" smtClean="0"/>
              <a:t>Before you can execute a program, </a:t>
            </a:r>
            <a:br>
              <a:rPr lang="en-US" dirty="0" smtClean="0"/>
            </a:br>
            <a:r>
              <a:rPr lang="en-US" dirty="0" smtClean="0"/>
              <a:t>you need to </a:t>
            </a:r>
            <a:r>
              <a:rPr lang="en-US" b="1" dirty="0" smtClean="0">
                <a:solidFill>
                  <a:srgbClr val="0070C0"/>
                </a:solidFill>
              </a:rPr>
              <a:t>learn how to compile</a:t>
            </a:r>
            <a:r>
              <a:rPr lang="en-US" dirty="0" smtClean="0"/>
              <a:t>.</a:t>
            </a:r>
          </a:p>
          <a:p>
            <a:r>
              <a:rPr lang="en-US" dirty="0" smtClean="0"/>
              <a:t>You will learn that </a:t>
            </a:r>
            <a:r>
              <a:rPr lang="en-US" b="1" dirty="0" smtClean="0">
                <a:solidFill>
                  <a:srgbClr val="0070C0"/>
                </a:solidFill>
              </a:rPr>
              <a:t>in the lab</a:t>
            </a:r>
            <a:r>
              <a:rPr lang="en-US" dirty="0" smtClean="0"/>
              <a:t>.</a:t>
            </a:r>
          </a:p>
          <a:p>
            <a:r>
              <a:rPr lang="en-US" dirty="0" smtClean="0"/>
              <a:t>You should also </a:t>
            </a:r>
            <a:r>
              <a:rPr lang="en-US" b="1" dirty="0" smtClean="0">
                <a:solidFill>
                  <a:srgbClr val="0070C0"/>
                </a:solidFill>
              </a:rPr>
              <a:t>take a look at the style guidelines</a:t>
            </a:r>
            <a:r>
              <a:rPr lang="en-US" dirty="0" smtClean="0"/>
              <a:t> for the class (see the Wiki).</a:t>
            </a:r>
            <a:endParaRPr lang="en-US" dirty="0"/>
          </a:p>
          <a:p>
            <a:r>
              <a:rPr lang="en-US" dirty="0" smtClean="0"/>
              <a:t>The examples obey most style rules, </a:t>
            </a:r>
            <a:br>
              <a:rPr lang="en-US" dirty="0" smtClean="0"/>
            </a:br>
            <a:r>
              <a:rPr lang="en-US" dirty="0" smtClean="0"/>
              <a:t>but space is tight in slides.</a:t>
            </a:r>
          </a:p>
          <a:p>
            <a:r>
              <a:rPr lang="en-US" dirty="0" smtClean="0"/>
              <a:t>You may want to get out a sheet of paper…</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spTree>
    <p:extLst>
      <p:ext uri="{BB962C8B-B14F-4D97-AF65-F5344CB8AC3E}">
        <p14:creationId xmlns:p14="http://schemas.microsoft.com/office/powerpoint/2010/main" val="562788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Factorial of 4</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65527305"/>
              </p:ext>
            </p:extLst>
          </p:nvPr>
        </p:nvGraphicFramePr>
        <p:xfrm>
          <a:off x="596900" y="1630363"/>
          <a:ext cx="7791727" cy="4175760"/>
        </p:xfrm>
        <a:graphic>
          <a:graphicData uri="http://schemas.openxmlformats.org/drawingml/2006/table">
            <a:tbl>
              <a:tblPr firstRow="1" bandRow="1">
                <a:tableStyleId>{5C22544A-7EE6-4342-B048-85BDC9FD1C3A}</a:tableStyleId>
              </a:tblPr>
              <a:tblGrid>
                <a:gridCol w="4015293">
                  <a:extLst>
                    <a:ext uri="{9D8B030D-6E8A-4147-A177-3AD203B41FA5}">
                      <a16:colId xmlns:a16="http://schemas.microsoft.com/office/drawing/2014/main" val="20000"/>
                    </a:ext>
                  </a:extLst>
                </a:gridCol>
                <a:gridCol w="2265136">
                  <a:extLst>
                    <a:ext uri="{9D8B030D-6E8A-4147-A177-3AD203B41FA5}">
                      <a16:colId xmlns:a16="http://schemas.microsoft.com/office/drawing/2014/main" val="20001"/>
                    </a:ext>
                  </a:extLst>
                </a:gridCol>
                <a:gridCol w="1511298">
                  <a:extLst>
                    <a:ext uri="{9D8B030D-6E8A-4147-A177-3AD203B41FA5}">
                      <a16:colId xmlns:a16="http://schemas.microsoft.com/office/drawing/2014/main" val="20002"/>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factorial</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number</a:t>
                      </a:r>
                      <a:endParaRPr lang="en-US" sz="2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t>before loop</a:t>
                      </a:r>
                      <a:endParaRPr lang="en-US" sz="2400" dirty="0"/>
                    </a:p>
                  </a:txBody>
                  <a:tcPr/>
                </a:tc>
                <a:tc>
                  <a:txBody>
                    <a:bodyPr/>
                    <a:lstStyle/>
                    <a:p>
                      <a:pPr algn="ctr"/>
                      <a:r>
                        <a:rPr lang="en-US" sz="2400" dirty="0" smtClean="0"/>
                        <a:t>bits</a:t>
                      </a: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err="1" smtClean="0"/>
                        <a:t>init</a:t>
                      </a:r>
                      <a:endParaRPr lang="en-US" sz="2400" dirty="0"/>
                    </a:p>
                  </a:txBody>
                  <a:tcPr/>
                </a:tc>
                <a:tc>
                  <a:txBody>
                    <a:bodyPr/>
                    <a:lstStyle/>
                    <a:p>
                      <a:pPr algn="ctr"/>
                      <a:r>
                        <a:rPr lang="en-US" sz="2400" dirty="0" smtClean="0"/>
                        <a:t>4</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loop body</a:t>
                      </a:r>
                      <a:endParaRPr lang="en-US" sz="2400" dirty="0"/>
                    </a:p>
                  </a:txBody>
                  <a:tcPr/>
                </a:tc>
                <a:tc>
                  <a:txBody>
                    <a:bodyPr/>
                    <a:lstStyle/>
                    <a:p>
                      <a:pPr algn="ctr"/>
                      <a:r>
                        <a:rPr lang="en-US" sz="2400" dirty="0" smtClean="0"/>
                        <a:t>12</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val="10005"/>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loop body</a:t>
                      </a:r>
                      <a:endParaRPr lang="en-US" sz="2400" dirty="0"/>
                    </a:p>
                  </a:txBody>
                  <a:tcPr/>
                </a:tc>
                <a:tc>
                  <a:txBody>
                    <a:bodyPr/>
                    <a:lstStyle/>
                    <a:p>
                      <a:pPr algn="ctr"/>
                      <a:r>
                        <a:rPr lang="en-US" sz="2400" dirty="0" smtClean="0"/>
                        <a:t>24</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398233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Factorial of 4</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1231632"/>
              </p:ext>
            </p:extLst>
          </p:nvPr>
        </p:nvGraphicFramePr>
        <p:xfrm>
          <a:off x="596900" y="1630363"/>
          <a:ext cx="7791727" cy="3261360"/>
        </p:xfrm>
        <a:graphic>
          <a:graphicData uri="http://schemas.openxmlformats.org/drawingml/2006/table">
            <a:tbl>
              <a:tblPr firstRow="1" bandRow="1">
                <a:tableStyleId>{5C22544A-7EE6-4342-B048-85BDC9FD1C3A}</a:tableStyleId>
              </a:tblPr>
              <a:tblGrid>
                <a:gridCol w="4015293">
                  <a:extLst>
                    <a:ext uri="{9D8B030D-6E8A-4147-A177-3AD203B41FA5}">
                      <a16:colId xmlns:a16="http://schemas.microsoft.com/office/drawing/2014/main" val="20000"/>
                    </a:ext>
                  </a:extLst>
                </a:gridCol>
                <a:gridCol w="2265136">
                  <a:extLst>
                    <a:ext uri="{9D8B030D-6E8A-4147-A177-3AD203B41FA5}">
                      <a16:colId xmlns:a16="http://schemas.microsoft.com/office/drawing/2014/main" val="20001"/>
                    </a:ext>
                  </a:extLst>
                </a:gridCol>
                <a:gridCol w="1511298">
                  <a:extLst>
                    <a:ext uri="{9D8B030D-6E8A-4147-A177-3AD203B41FA5}">
                      <a16:colId xmlns:a16="http://schemas.microsoft.com/office/drawing/2014/main" val="20002"/>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factorial</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number</a:t>
                      </a:r>
                      <a:endParaRPr lang="en-US" sz="2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24</a:t>
                      </a: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loop body</a:t>
                      </a:r>
                      <a:endParaRPr lang="en-US" sz="2400" dirty="0"/>
                    </a:p>
                  </a:txBody>
                  <a:tcPr/>
                </a:tc>
                <a:tc>
                  <a:txBody>
                    <a:bodyPr/>
                    <a:lstStyle/>
                    <a:p>
                      <a:pPr algn="ctr"/>
                      <a:r>
                        <a:rPr lang="en-US" sz="2400" dirty="0" smtClean="0"/>
                        <a:t>24</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4"/>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after loop</a:t>
                      </a:r>
                      <a:endParaRPr lang="en-US" sz="2400" dirty="0"/>
                    </a:p>
                  </a:txBody>
                  <a:tcPr/>
                </a:tc>
                <a:tc>
                  <a:txBody>
                    <a:bodyPr/>
                    <a:lstStyle/>
                    <a:p>
                      <a:pPr algn="ctr"/>
                      <a:r>
                        <a:rPr lang="en-US" sz="2400" dirty="0" smtClean="0"/>
                        <a:t>24</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4499602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Example: Factorial of 7</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0814217"/>
              </p:ext>
            </p:extLst>
          </p:nvPr>
        </p:nvGraphicFramePr>
        <p:xfrm>
          <a:off x="596900" y="1630363"/>
          <a:ext cx="7791727" cy="4175760"/>
        </p:xfrm>
        <a:graphic>
          <a:graphicData uri="http://schemas.openxmlformats.org/drawingml/2006/table">
            <a:tbl>
              <a:tblPr firstRow="1" bandRow="1">
                <a:tableStyleId>{5C22544A-7EE6-4342-B048-85BDC9FD1C3A}</a:tableStyleId>
              </a:tblPr>
              <a:tblGrid>
                <a:gridCol w="4015293">
                  <a:extLst>
                    <a:ext uri="{9D8B030D-6E8A-4147-A177-3AD203B41FA5}">
                      <a16:colId xmlns:a16="http://schemas.microsoft.com/office/drawing/2014/main" val="20000"/>
                    </a:ext>
                  </a:extLst>
                </a:gridCol>
                <a:gridCol w="2265136">
                  <a:extLst>
                    <a:ext uri="{9D8B030D-6E8A-4147-A177-3AD203B41FA5}">
                      <a16:colId xmlns:a16="http://schemas.microsoft.com/office/drawing/2014/main" val="20001"/>
                    </a:ext>
                  </a:extLst>
                </a:gridCol>
                <a:gridCol w="1511298">
                  <a:extLst>
                    <a:ext uri="{9D8B030D-6E8A-4147-A177-3AD203B41FA5}">
                      <a16:colId xmlns:a16="http://schemas.microsoft.com/office/drawing/2014/main" val="20002"/>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factorial</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number</a:t>
                      </a:r>
                      <a:endParaRPr lang="en-US" sz="2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t>before loop</a:t>
                      </a:r>
                      <a:endParaRPr lang="en-US" sz="2400" dirty="0"/>
                    </a:p>
                  </a:txBody>
                  <a:tcPr/>
                </a:tc>
                <a:tc>
                  <a:txBody>
                    <a:bodyPr/>
                    <a:lstStyle/>
                    <a:p>
                      <a:pPr algn="ctr"/>
                      <a:r>
                        <a:rPr lang="en-US" sz="2400" dirty="0" smtClean="0"/>
                        <a:t>bits</a:t>
                      </a:r>
                      <a:endParaRPr lang="en-US" sz="2400" dirty="0"/>
                    </a:p>
                  </a:txBody>
                  <a:tcPr/>
                </a:tc>
                <a:tc>
                  <a:txBody>
                    <a:bodyPr/>
                    <a:lstStyle/>
                    <a:p>
                      <a:pPr algn="ctr"/>
                      <a:r>
                        <a:rPr lang="en-US" sz="2400" dirty="0" smtClean="0"/>
                        <a:t>7</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err="1" smtClean="0"/>
                        <a:t>init</a:t>
                      </a:r>
                      <a:endParaRPr lang="en-US" sz="2400" dirty="0"/>
                    </a:p>
                  </a:txBody>
                  <a:tcPr/>
                </a:tc>
                <a:tc>
                  <a:txBody>
                    <a:bodyPr/>
                    <a:lstStyle/>
                    <a:p>
                      <a:pPr algn="ctr"/>
                      <a:r>
                        <a:rPr lang="en-US" sz="2400" dirty="0" smtClean="0"/>
                        <a:t>7</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loop body</a:t>
                      </a:r>
                      <a:endParaRPr lang="en-US" sz="2400" dirty="0"/>
                    </a:p>
                  </a:txBody>
                  <a:tcPr/>
                </a:tc>
                <a:tc>
                  <a:txBody>
                    <a:bodyPr/>
                    <a:lstStyle/>
                    <a:p>
                      <a:pPr algn="ctr"/>
                      <a:r>
                        <a:rPr lang="en-US" sz="2400" dirty="0" smtClean="0"/>
                        <a:t>42</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6</a:t>
                      </a:r>
                      <a:endParaRPr lang="en-US" sz="2400" dirty="0"/>
                    </a:p>
                  </a:txBody>
                  <a:tcPr/>
                </a:tc>
                <a:extLst>
                  <a:ext uri="{0D108BD9-81ED-4DB2-BD59-A6C34878D82A}">
                    <a16:rowId xmlns:a16="http://schemas.microsoft.com/office/drawing/2014/main" val="10005"/>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loop body</a:t>
                      </a:r>
                      <a:endParaRPr lang="en-US" sz="2400" dirty="0"/>
                    </a:p>
                  </a:txBody>
                  <a:tcPr/>
                </a:tc>
                <a:tc>
                  <a:txBody>
                    <a:bodyPr/>
                    <a:lstStyle/>
                    <a:p>
                      <a:pPr algn="ctr"/>
                      <a:r>
                        <a:rPr lang="en-US" sz="2400" dirty="0" smtClean="0"/>
                        <a:t>210</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635814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Example: Factorial of 7</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67539970"/>
              </p:ext>
            </p:extLst>
          </p:nvPr>
        </p:nvGraphicFramePr>
        <p:xfrm>
          <a:off x="596900" y="1630363"/>
          <a:ext cx="7791727" cy="3718560"/>
        </p:xfrm>
        <a:graphic>
          <a:graphicData uri="http://schemas.openxmlformats.org/drawingml/2006/table">
            <a:tbl>
              <a:tblPr firstRow="1" bandRow="1">
                <a:tableStyleId>{5C22544A-7EE6-4342-B048-85BDC9FD1C3A}</a:tableStyleId>
              </a:tblPr>
              <a:tblGrid>
                <a:gridCol w="4015293">
                  <a:extLst>
                    <a:ext uri="{9D8B030D-6E8A-4147-A177-3AD203B41FA5}">
                      <a16:colId xmlns:a16="http://schemas.microsoft.com/office/drawing/2014/main" val="20000"/>
                    </a:ext>
                  </a:extLst>
                </a:gridCol>
                <a:gridCol w="2265136">
                  <a:extLst>
                    <a:ext uri="{9D8B030D-6E8A-4147-A177-3AD203B41FA5}">
                      <a16:colId xmlns:a16="http://schemas.microsoft.com/office/drawing/2014/main" val="20001"/>
                    </a:ext>
                  </a:extLst>
                </a:gridCol>
                <a:gridCol w="1511298">
                  <a:extLst>
                    <a:ext uri="{9D8B030D-6E8A-4147-A177-3AD203B41FA5}">
                      <a16:colId xmlns:a16="http://schemas.microsoft.com/office/drawing/2014/main" val="20002"/>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factorial</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number</a:t>
                      </a:r>
                      <a:endParaRPr lang="en-US" sz="2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210</a:t>
                      </a: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loop body</a:t>
                      </a:r>
                      <a:endParaRPr lang="en-US" sz="2400" dirty="0"/>
                    </a:p>
                  </a:txBody>
                  <a:tcPr/>
                </a:tc>
                <a:tc>
                  <a:txBody>
                    <a:bodyPr/>
                    <a:lstStyle/>
                    <a:p>
                      <a:pPr algn="ctr"/>
                      <a:r>
                        <a:rPr lang="en-US" sz="2400" dirty="0" smtClean="0"/>
                        <a:t>840</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4</a:t>
                      </a:r>
                      <a:endParaRPr lang="en-US" sz="2400" dirty="0"/>
                    </a:p>
                  </a:txBody>
                  <a:tcPr/>
                </a:tc>
                <a:extLst>
                  <a:ext uri="{0D108BD9-81ED-4DB2-BD59-A6C34878D82A}">
                    <a16:rowId xmlns:a16="http://schemas.microsoft.com/office/drawing/2014/main" val="10004"/>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loop body</a:t>
                      </a:r>
                      <a:endParaRPr lang="en-US" sz="2400" dirty="0"/>
                    </a:p>
                  </a:txBody>
                  <a:tcPr/>
                </a:tc>
                <a:tc>
                  <a:txBody>
                    <a:bodyPr/>
                    <a:lstStyle/>
                    <a:p>
                      <a:pPr algn="ctr"/>
                      <a:r>
                        <a:rPr lang="en-US" sz="2400" dirty="0" smtClean="0"/>
                        <a:t>2520</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3498640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Example: Factorial of 7</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83829216"/>
              </p:ext>
            </p:extLst>
          </p:nvPr>
        </p:nvGraphicFramePr>
        <p:xfrm>
          <a:off x="596900" y="1630363"/>
          <a:ext cx="7791727" cy="3718560"/>
        </p:xfrm>
        <a:graphic>
          <a:graphicData uri="http://schemas.openxmlformats.org/drawingml/2006/table">
            <a:tbl>
              <a:tblPr firstRow="1" bandRow="1">
                <a:tableStyleId>{5C22544A-7EE6-4342-B048-85BDC9FD1C3A}</a:tableStyleId>
              </a:tblPr>
              <a:tblGrid>
                <a:gridCol w="4015293">
                  <a:extLst>
                    <a:ext uri="{9D8B030D-6E8A-4147-A177-3AD203B41FA5}">
                      <a16:colId xmlns:a16="http://schemas.microsoft.com/office/drawing/2014/main" val="20000"/>
                    </a:ext>
                  </a:extLst>
                </a:gridCol>
                <a:gridCol w="2265136">
                  <a:extLst>
                    <a:ext uri="{9D8B030D-6E8A-4147-A177-3AD203B41FA5}">
                      <a16:colId xmlns:a16="http://schemas.microsoft.com/office/drawing/2014/main" val="20001"/>
                    </a:ext>
                  </a:extLst>
                </a:gridCol>
                <a:gridCol w="1511298">
                  <a:extLst>
                    <a:ext uri="{9D8B030D-6E8A-4147-A177-3AD203B41FA5}">
                      <a16:colId xmlns:a16="http://schemas.microsoft.com/office/drawing/2014/main" val="20002"/>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factorial</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number</a:t>
                      </a:r>
                      <a:endParaRPr lang="en-US" sz="2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2520</a:t>
                      </a: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loop body</a:t>
                      </a:r>
                      <a:endParaRPr lang="en-US" sz="2400" dirty="0"/>
                    </a:p>
                  </a:txBody>
                  <a:tcPr/>
                </a:tc>
                <a:tc>
                  <a:txBody>
                    <a:bodyPr/>
                    <a:lstStyle/>
                    <a:p>
                      <a:pPr algn="ctr"/>
                      <a:r>
                        <a:rPr lang="en-US" sz="2400" dirty="0" smtClean="0"/>
                        <a:t>5040</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10004"/>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loop body</a:t>
                      </a:r>
                      <a:endParaRPr lang="en-US" sz="2400" dirty="0"/>
                    </a:p>
                  </a:txBody>
                  <a:tcPr/>
                </a:tc>
                <a:tc>
                  <a:txBody>
                    <a:bodyPr/>
                    <a:lstStyle/>
                    <a:p>
                      <a:pPr algn="ctr"/>
                      <a:r>
                        <a:rPr lang="en-US" sz="2400" dirty="0" smtClean="0"/>
                        <a:t>5040</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number</a:t>
                      </a:r>
                      <a:r>
                        <a:rPr lang="en-US" sz="2400" baseline="0" dirty="0" smtClean="0"/>
                        <a:t> = number - 1</a:t>
                      </a:r>
                      <a:endParaRPr lang="en-US" sz="2400" dirty="0"/>
                    </a:p>
                  </a:txBody>
                  <a:tcPr/>
                </a:tc>
                <a:tc>
                  <a:txBody>
                    <a:bodyPr/>
                    <a:lstStyle/>
                    <a:p>
                      <a:pPr algn="ct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7595105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Second Example: Factorial of 7</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40207013"/>
              </p:ext>
            </p:extLst>
          </p:nvPr>
        </p:nvGraphicFramePr>
        <p:xfrm>
          <a:off x="596900" y="1630363"/>
          <a:ext cx="7791727" cy="1889760"/>
        </p:xfrm>
        <a:graphic>
          <a:graphicData uri="http://schemas.openxmlformats.org/drawingml/2006/table">
            <a:tbl>
              <a:tblPr firstRow="1" bandRow="1">
                <a:tableStyleId>{5C22544A-7EE6-4342-B048-85BDC9FD1C3A}</a:tableStyleId>
              </a:tblPr>
              <a:tblGrid>
                <a:gridCol w="4015293">
                  <a:extLst>
                    <a:ext uri="{9D8B030D-6E8A-4147-A177-3AD203B41FA5}">
                      <a16:colId xmlns:a16="http://schemas.microsoft.com/office/drawing/2014/main" val="20000"/>
                    </a:ext>
                  </a:extLst>
                </a:gridCol>
                <a:gridCol w="2265136">
                  <a:extLst>
                    <a:ext uri="{9D8B030D-6E8A-4147-A177-3AD203B41FA5}">
                      <a16:colId xmlns:a16="http://schemas.microsoft.com/office/drawing/2014/main" val="20001"/>
                    </a:ext>
                  </a:extLst>
                </a:gridCol>
                <a:gridCol w="1511298">
                  <a:extLst>
                    <a:ext uri="{9D8B030D-6E8A-4147-A177-3AD203B41FA5}">
                      <a16:colId xmlns:a16="http://schemas.microsoft.com/office/drawing/2014/main" val="20002"/>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factorial</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number</a:t>
                      </a:r>
                      <a:endParaRPr lang="en-US" sz="2800"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5040</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1 &lt; number</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after loop</a:t>
                      </a:r>
                      <a:endParaRPr lang="en-US" sz="2400" dirty="0"/>
                    </a:p>
                  </a:txBody>
                  <a:tcPr/>
                </a:tc>
                <a:tc>
                  <a:txBody>
                    <a:bodyPr/>
                    <a:lstStyle/>
                    <a:p>
                      <a:pPr algn="ctr"/>
                      <a:r>
                        <a:rPr lang="en-US" sz="2400" dirty="0" smtClean="0"/>
                        <a:t>5040</a:t>
                      </a: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94562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Last Step: Print the Answer</a:t>
            </a:r>
            <a:endParaRPr lang="en-US" dirty="0"/>
          </a:p>
        </p:txBody>
      </p:sp>
      <p:sp>
        <p:nvSpPr>
          <p:cNvPr id="21" name="Content Placeholder 20"/>
          <p:cNvSpPr>
            <a:spLocks noGrp="1"/>
          </p:cNvSpPr>
          <p:nvPr>
            <p:ph idx="1"/>
          </p:nvPr>
        </p:nvSpPr>
        <p:spPr/>
        <p:txBody>
          <a:bodyPr>
            <a:normAutofit/>
          </a:bodyPr>
          <a:lstStyle/>
          <a:p>
            <a:pPr marL="0" indent="0">
              <a:buNone/>
            </a:pPr>
            <a:r>
              <a:rPr lang="en-US" b="1" dirty="0" err="1" smtClean="0">
                <a:latin typeface="Courier New" panose="02070309020205020404" pitchFamily="49" charset="0"/>
                <a:cs typeface="Courier New" panose="02070309020205020404" pitchFamily="49" charset="0"/>
              </a:rPr>
              <a:t>printf</a:t>
            </a:r>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nThe</a:t>
            </a:r>
            <a:r>
              <a:rPr lang="en-US" b="1" dirty="0" smtClean="0">
                <a:latin typeface="Courier New" panose="02070309020205020404" pitchFamily="49" charset="0"/>
                <a:cs typeface="Courier New" panose="02070309020205020404" pitchFamily="49" charset="0"/>
              </a:rPr>
              <a:t> factorial is %d.\n",   </a:t>
            </a:r>
          </a:p>
          <a:p>
            <a:pPr marL="0" indent="0">
              <a:spcBef>
                <a:spcPts val="200"/>
              </a:spcBef>
              <a:buNone/>
            </a:pPr>
            <a:r>
              <a:rPr lang="en-US" b="1" dirty="0" smtClean="0">
                <a:latin typeface="Courier New" panose="02070309020205020404" pitchFamily="49" charset="0"/>
                <a:cs typeface="Courier New" panose="02070309020205020404" pitchFamily="49" charset="0"/>
              </a:rPr>
              <a:t>        factorial);</a:t>
            </a:r>
          </a:p>
          <a:p>
            <a:r>
              <a:rPr lang="en-US" dirty="0" smtClean="0"/>
              <a:t>The </a:t>
            </a:r>
            <a:r>
              <a:rPr lang="en-US" dirty="0"/>
              <a:t>format specifier </a:t>
            </a:r>
            <a:r>
              <a:rPr lang="en-US" b="1" dirty="0">
                <a:latin typeface="Courier New" panose="02070309020205020404" pitchFamily="49" charset="0"/>
                <a:cs typeface="Courier New" panose="02070309020205020404" pitchFamily="49" charset="0"/>
              </a:rPr>
              <a:t>%d</a:t>
            </a:r>
            <a:r>
              <a:rPr lang="en-US" dirty="0"/>
              <a:t> tells </a:t>
            </a:r>
            <a:r>
              <a:rPr lang="en-US" b="1" dirty="0" err="1">
                <a:latin typeface="Courier New" panose="02070309020205020404" pitchFamily="49" charset="0"/>
                <a:cs typeface="Courier New" panose="02070309020205020404" pitchFamily="49" charset="0"/>
              </a:rPr>
              <a:t>printf</a:t>
            </a:r>
            <a:r>
              <a:rPr lang="en-US" dirty="0"/>
              <a:t> to </a:t>
            </a:r>
            <a:br>
              <a:rPr lang="en-US" dirty="0"/>
            </a:br>
            <a:r>
              <a:rPr lang="en-US" b="1" dirty="0">
                <a:solidFill>
                  <a:srgbClr val="0070C0"/>
                </a:solidFill>
              </a:rPr>
              <a:t>convert 2’s complement to decimal ASCII</a:t>
            </a:r>
            <a:r>
              <a:rPr lang="en-US" dirty="0" smtClean="0"/>
              <a:t>.  </a:t>
            </a:r>
          </a:p>
          <a:p>
            <a:r>
              <a:rPr lang="en-US" dirty="0" smtClean="0"/>
              <a:t>The variable </a:t>
            </a:r>
            <a:r>
              <a:rPr lang="en-US" b="1" dirty="0" smtClean="0">
                <a:solidFill>
                  <a:srgbClr val="0070C0"/>
                </a:solidFill>
                <a:latin typeface="Courier New" panose="02070309020205020404" pitchFamily="49" charset="0"/>
                <a:cs typeface="Courier New" panose="02070309020205020404" pitchFamily="49" charset="0"/>
              </a:rPr>
              <a:t>factorial</a:t>
            </a:r>
            <a:r>
              <a:rPr lang="en-US" b="1" dirty="0" smtClean="0">
                <a:solidFill>
                  <a:srgbClr val="0070C0"/>
                </a:solidFill>
              </a:rPr>
              <a:t> is the </a:t>
            </a:r>
            <a:br>
              <a:rPr lang="en-US" b="1" dirty="0" smtClean="0">
                <a:solidFill>
                  <a:srgbClr val="0070C0"/>
                </a:solidFill>
              </a:rPr>
            </a:br>
            <a:r>
              <a:rPr lang="en-US" b="1" dirty="0" smtClean="0">
                <a:solidFill>
                  <a:srgbClr val="0070C0"/>
                </a:solidFill>
              </a:rPr>
              <a:t>expression to be printed</a:t>
            </a:r>
            <a:r>
              <a:rPr lang="en-US" dirty="0" smtClean="0"/>
              <a:t>.</a:t>
            </a:r>
          </a:p>
          <a:p>
            <a:r>
              <a:rPr lang="en-US" dirty="0" smtClean="0"/>
              <a:t>Then the program </a:t>
            </a:r>
            <a:br>
              <a:rPr lang="en-US" dirty="0" smtClean="0"/>
            </a:br>
            <a:r>
              <a:rPr lang="en-US" b="1" dirty="0" smtClean="0">
                <a:solidFill>
                  <a:srgbClr val="0070C0"/>
                </a:solidFill>
              </a:rPr>
              <a:t>terminates (successfully</a:t>
            </a:r>
            <a:r>
              <a:rPr lang="en-US" dirty="0" smtClean="0"/>
              <a:t>): </a:t>
            </a:r>
            <a:r>
              <a:rPr lang="en-US" b="1" dirty="0" smtClean="0">
                <a:latin typeface="Courier New" panose="02070309020205020404" pitchFamily="49" charset="0"/>
                <a:cs typeface="Courier New" panose="02070309020205020404" pitchFamily="49" charset="0"/>
              </a:rPr>
              <a:t>return 0;</a:t>
            </a:r>
            <a:endParaRPr lang="en-US" b="1" dirty="0">
              <a:solidFill>
                <a:srgbClr val="00B050"/>
              </a:solidFill>
            </a:endParaRP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26</a:t>
            </a:fld>
            <a:endParaRPr lang="en-US" dirty="0"/>
          </a:p>
        </p:txBody>
      </p:sp>
    </p:spTree>
    <p:extLst>
      <p:ext uri="{BB962C8B-B14F-4D97-AF65-F5344CB8AC3E}">
        <p14:creationId xmlns:p14="http://schemas.microsoft.com/office/powerpoint/2010/main" val="55609610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Learning to Read C Code</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27</a:t>
            </a:fld>
            <a:endParaRPr lang="en-US" dirty="0"/>
          </a:p>
        </p:txBody>
      </p:sp>
    </p:spTree>
    <p:extLst>
      <p:ext uri="{BB962C8B-B14F-4D97-AF65-F5344CB8AC3E}">
        <p14:creationId xmlns:p14="http://schemas.microsoft.com/office/powerpoint/2010/main" val="217361030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Useful Skill: Reading Code</a:t>
            </a:r>
            <a:endParaRPr lang="en-US" dirty="0"/>
          </a:p>
        </p:txBody>
      </p:sp>
      <p:sp>
        <p:nvSpPr>
          <p:cNvPr id="21" name="Content Placeholder 20"/>
          <p:cNvSpPr>
            <a:spLocks noGrp="1"/>
          </p:cNvSpPr>
          <p:nvPr>
            <p:ph idx="1"/>
          </p:nvPr>
        </p:nvSpPr>
        <p:spPr/>
        <p:txBody>
          <a:bodyPr>
            <a:normAutofit lnSpcReduction="10000"/>
          </a:bodyPr>
          <a:lstStyle/>
          <a:p>
            <a:r>
              <a:rPr lang="en-US" dirty="0" smtClean="0"/>
              <a:t>You can learn a lot by reading code</a:t>
            </a:r>
          </a:p>
          <a:p>
            <a:endParaRPr lang="en-US" dirty="0" smtClean="0"/>
          </a:p>
          <a:p>
            <a:pPr lvl="1"/>
            <a:r>
              <a:rPr lang="en-US" dirty="0" smtClean="0"/>
              <a:t>How to </a:t>
            </a:r>
            <a:r>
              <a:rPr lang="en-US" b="1" dirty="0" smtClean="0">
                <a:solidFill>
                  <a:srgbClr val="0070C0"/>
                </a:solidFill>
              </a:rPr>
              <a:t>express types of problems</a:t>
            </a:r>
            <a:r>
              <a:rPr lang="en-US" dirty="0" smtClean="0"/>
              <a:t>.</a:t>
            </a:r>
          </a:p>
          <a:p>
            <a:pPr lvl="1"/>
            <a:endParaRPr lang="en-US" dirty="0" smtClean="0"/>
          </a:p>
          <a:p>
            <a:pPr lvl="1"/>
            <a:r>
              <a:rPr lang="en-US" dirty="0" smtClean="0"/>
              <a:t>How to </a:t>
            </a:r>
            <a:r>
              <a:rPr lang="en-US" b="1" dirty="0" smtClean="0">
                <a:solidFill>
                  <a:srgbClr val="0070C0"/>
                </a:solidFill>
              </a:rPr>
              <a:t>properly use application programming interfaces </a:t>
            </a:r>
            <a:r>
              <a:rPr lang="en-US" dirty="0" smtClean="0"/>
              <a:t>(APIs) for networking, mathematics, graphics, sound, animation, user interfaces, and so forth.</a:t>
            </a:r>
          </a:p>
          <a:p>
            <a:pPr lvl="1"/>
            <a:endParaRPr lang="en-US" dirty="0" smtClean="0"/>
          </a:p>
          <a:p>
            <a:pPr lvl="1"/>
            <a:r>
              <a:rPr lang="en-US" dirty="0" smtClean="0"/>
              <a:t>How to </a:t>
            </a:r>
            <a:r>
              <a:rPr lang="en-US" b="1" dirty="0" smtClean="0">
                <a:solidFill>
                  <a:srgbClr val="0070C0"/>
                </a:solidFill>
              </a:rPr>
              <a:t>make code easy to read </a:t>
            </a:r>
            <a:r>
              <a:rPr lang="en-US" dirty="0" smtClean="0"/>
              <a:t>(style).</a:t>
            </a:r>
          </a:p>
          <a:p>
            <a:pPr lvl="1"/>
            <a:endParaRPr lang="en-US" dirty="0" smtClean="0"/>
          </a:p>
          <a:p>
            <a:pPr lvl="1"/>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spTree>
    <p:extLst>
      <p:ext uri="{BB962C8B-B14F-4D97-AF65-F5344CB8AC3E}">
        <p14:creationId xmlns:p14="http://schemas.microsoft.com/office/powerpoint/2010/main" val="26901520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It’s Often Necessary to Read Code to Understand It</a:t>
            </a:r>
            <a:endParaRPr lang="en-US" dirty="0"/>
          </a:p>
        </p:txBody>
      </p:sp>
      <p:sp>
        <p:nvSpPr>
          <p:cNvPr id="21" name="Content Placeholder 20"/>
          <p:cNvSpPr>
            <a:spLocks noGrp="1"/>
          </p:cNvSpPr>
          <p:nvPr>
            <p:ph idx="1"/>
          </p:nvPr>
        </p:nvSpPr>
        <p:spPr/>
        <p:txBody>
          <a:bodyPr>
            <a:normAutofit/>
          </a:bodyPr>
          <a:lstStyle/>
          <a:p>
            <a:r>
              <a:rPr lang="en-US" dirty="0"/>
              <a:t>W</a:t>
            </a:r>
            <a:r>
              <a:rPr lang="en-US" dirty="0" smtClean="0"/>
              <a:t>e try to make you write plenty of comments.</a:t>
            </a:r>
          </a:p>
          <a:p>
            <a:r>
              <a:rPr lang="en-US" dirty="0" smtClean="0"/>
              <a:t>When we give you code for class assignments, it will be well-commented (DISCLAIMER: THIS IS NOT A WARRANTY!)</a:t>
            </a:r>
          </a:p>
          <a:p>
            <a:r>
              <a:rPr lang="en-US" dirty="0" smtClean="0"/>
              <a:t>In the real world…</a:t>
            </a:r>
          </a:p>
          <a:p>
            <a:pPr lvl="1"/>
            <a:r>
              <a:rPr lang="en-US" dirty="0" smtClean="0"/>
              <a:t>You will be lucky to find comments.</a:t>
            </a:r>
          </a:p>
          <a:p>
            <a:pPr lvl="1"/>
            <a:r>
              <a:rPr lang="en-US" dirty="0" smtClean="0"/>
              <a:t>Remember the Big Screw award?</a:t>
            </a:r>
          </a:p>
          <a:p>
            <a:pPr lvl="1"/>
            <a:r>
              <a:rPr lang="en-US" dirty="0" smtClean="0"/>
              <a:t>You will be really lucky to find comments in a language that you understand.</a:t>
            </a:r>
          </a:p>
          <a:p>
            <a:pPr lvl="1"/>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29</a:t>
            </a:fld>
            <a:endParaRPr lang="en-US" dirty="0"/>
          </a:p>
        </p:txBody>
      </p:sp>
    </p:spTree>
    <p:extLst>
      <p:ext uri="{BB962C8B-B14F-4D97-AF65-F5344CB8AC3E}">
        <p14:creationId xmlns:p14="http://schemas.microsoft.com/office/powerpoint/2010/main" val="354294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Effect transition="in" filter="wipe(left)">
                                      <p:cBhvr>
                                        <p:cTn id="7" dur="500"/>
                                        <p:tgtEl>
                                          <p:spTgt spid="2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4" end="4"/>
                                            </p:txEl>
                                          </p:spTgt>
                                        </p:tgtEl>
                                        <p:attrNameLst>
                                          <p:attrName>style.visibility</p:attrName>
                                        </p:attrNameLst>
                                      </p:cBhvr>
                                      <p:to>
                                        <p:strVal val="visible"/>
                                      </p:to>
                                    </p:set>
                                    <p:animEffect transition="in" filter="wipe(left)">
                                      <p:cBhvr>
                                        <p:cTn id="12" dur="500"/>
                                        <p:tgtEl>
                                          <p:spTgt spid="2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animEffect transition="in" filter="wipe(left)">
                                      <p:cBhvr>
                                        <p:cTn id="17"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Let’s See How This Loop Works</a:t>
            </a:r>
            <a:endParaRPr lang="en-US" dirty="0"/>
          </a:p>
        </p:txBody>
      </p:sp>
      <p:sp>
        <p:nvSpPr>
          <p:cNvPr id="21" name="Content Placeholder 20"/>
          <p:cNvSpPr>
            <a:spLocks noGrp="1"/>
          </p:cNvSpPr>
          <p:nvPr>
            <p:ph idx="1"/>
          </p:nvPr>
        </p:nvSpPr>
        <p:spPr/>
        <p:txBody>
          <a:bodyPr>
            <a:normAutofit fontScale="92500" lnSpcReduction="20000"/>
          </a:bodyPr>
          <a:lstStyle/>
          <a:p>
            <a:r>
              <a:rPr lang="en-US" b="1" dirty="0" smtClean="0">
                <a:latin typeface="Courier New" panose="02070309020205020404" pitchFamily="49" charset="0"/>
                <a:cs typeface="Courier New" panose="02070309020205020404" pitchFamily="49" charset="0"/>
              </a:rPr>
              <a:t>/* Print 20 Fibonacci numbers. */</a:t>
            </a:r>
          </a:p>
          <a:p>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A = 1;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B = 1;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C; </a:t>
            </a:r>
            <a:r>
              <a:rPr lang="en-US" b="1" dirty="0" err="1" smtClean="0">
                <a:latin typeface="Courier New" panose="02070309020205020404" pitchFamily="49" charset="0"/>
                <a:cs typeface="Courier New" panose="02070309020205020404" pitchFamily="49" charset="0"/>
              </a:rPr>
              <a:t>int</a:t>
            </a:r>
            <a:r>
              <a:rPr lang="en-US" b="1" dirty="0" smtClean="0">
                <a:latin typeface="Courier New" panose="02070309020205020404" pitchFamily="49" charset="0"/>
                <a:cs typeface="Courier New" panose="02070309020205020404" pitchFamily="49" charset="0"/>
              </a:rPr>
              <a:t> D;</a:t>
            </a:r>
          </a:p>
          <a:p>
            <a:r>
              <a:rPr lang="en-US" b="1" dirty="0" smtClean="0">
                <a:latin typeface="Courier New" panose="02070309020205020404" pitchFamily="49" charset="0"/>
                <a:cs typeface="Courier New" panose="02070309020205020404" pitchFamily="49" charset="0"/>
              </a:rPr>
              <a:t>for (D = 0; 20 &gt; D; D = D + 1) {</a:t>
            </a:r>
          </a:p>
          <a:p>
            <a:r>
              <a:rPr lang="en-US" b="1" dirty="0" smtClean="0">
                <a:latin typeface="Courier New" panose="02070309020205020404" pitchFamily="49" charset="0"/>
                <a:cs typeface="Courier New" panose="02070309020205020404" pitchFamily="49" charset="0"/>
              </a:rPr>
              <a:t>    </a:t>
            </a:r>
            <a:r>
              <a:rPr lang="en-US" b="1" dirty="0" err="1" smtClean="0">
                <a:latin typeface="Courier New" panose="02070309020205020404" pitchFamily="49" charset="0"/>
                <a:cs typeface="Courier New" panose="02070309020205020404" pitchFamily="49" charset="0"/>
              </a:rPr>
              <a:t>printf</a:t>
            </a:r>
            <a:r>
              <a:rPr lang="en-US"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d\n", A);</a:t>
            </a:r>
            <a:endParaRPr lang="en-US" b="1" dirty="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    C = A + B;</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A = B;</a:t>
            </a:r>
          </a:p>
          <a:p>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   B = C;</a:t>
            </a:r>
            <a:endParaRPr lang="en-US" b="1" dirty="0">
              <a:latin typeface="Courier New" panose="02070309020205020404" pitchFamily="49" charset="0"/>
              <a:cs typeface="Courier New" panose="02070309020205020404" pitchFamily="49" charset="0"/>
            </a:endParaRPr>
          </a:p>
          <a:p>
            <a:pPr>
              <a:spcBef>
                <a:spcPts val="200"/>
              </a:spcBef>
            </a:pPr>
            <a:r>
              <a:rPr lang="en-US" b="1" dirty="0" smtClean="0">
                <a:latin typeface="Courier New" panose="02070309020205020404" pitchFamily="49" charset="0"/>
                <a:cs typeface="Courier New" panose="02070309020205020404" pitchFamily="49" charset="0"/>
              </a:rPr>
              <a:t>}</a:t>
            </a:r>
          </a:p>
          <a:p>
            <a:pPr algn="ctr">
              <a:spcBef>
                <a:spcPts val="200"/>
              </a:spcBef>
            </a:pPr>
            <a:r>
              <a:rPr lang="en-US" dirty="0" smtClean="0">
                <a:solidFill>
                  <a:srgbClr val="0070C0"/>
                </a:solidFill>
                <a:cs typeface="Courier New" panose="02070309020205020404" pitchFamily="49" charset="0"/>
              </a:rPr>
              <a:t>NOTE: Example programs are available online.  Feel free to try them before/during/after class.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spTree>
    <p:extLst>
      <p:ext uri="{BB962C8B-B14F-4D97-AF65-F5344CB8AC3E}">
        <p14:creationId xmlns:p14="http://schemas.microsoft.com/office/powerpoint/2010/main" val="116448979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Let’s Do an Exercise in Code Reading Together</a:t>
            </a:r>
            <a:endParaRPr lang="en-US" dirty="0"/>
          </a:p>
        </p:txBody>
      </p:sp>
      <p:sp>
        <p:nvSpPr>
          <p:cNvPr id="21" name="Content Placeholder 20"/>
          <p:cNvSpPr>
            <a:spLocks noGrp="1"/>
          </p:cNvSpPr>
          <p:nvPr>
            <p:ph idx="1"/>
          </p:nvPr>
        </p:nvSpPr>
        <p:spPr/>
        <p:txBody>
          <a:bodyPr>
            <a:normAutofit/>
          </a:bodyPr>
          <a:lstStyle/>
          <a:p>
            <a:r>
              <a:rPr lang="en-US" dirty="0" smtClean="0"/>
              <a:t>Our next example has no topical comments and uses one-letter variable names.</a:t>
            </a:r>
          </a:p>
          <a:p>
            <a:r>
              <a:rPr lang="en-US" dirty="0" smtClean="0"/>
              <a:t>Let’s </a:t>
            </a:r>
            <a:r>
              <a:rPr lang="en-US" b="1" dirty="0" smtClean="0">
                <a:solidFill>
                  <a:srgbClr val="0070C0"/>
                </a:solidFill>
              </a:rPr>
              <a:t>figure out what it does</a:t>
            </a:r>
            <a:r>
              <a:rPr lang="en-US" dirty="0" smtClean="0"/>
              <a:t>.</a:t>
            </a:r>
          </a:p>
          <a:p>
            <a:r>
              <a:rPr lang="en-US" dirty="0" smtClean="0"/>
              <a:t>For more exercises of this type,</a:t>
            </a:r>
          </a:p>
          <a:p>
            <a:pPr lvl="1"/>
            <a:r>
              <a:rPr lang="en-US" b="1" dirty="0" smtClean="0">
                <a:solidFill>
                  <a:srgbClr val="0070C0"/>
                </a:solidFill>
              </a:rPr>
              <a:t>use the ECE120 C Analysis tool</a:t>
            </a:r>
            <a:r>
              <a:rPr lang="en-US" dirty="0" smtClean="0"/>
              <a:t>.</a:t>
            </a:r>
          </a:p>
          <a:p>
            <a:pPr lvl="1"/>
            <a:r>
              <a:rPr lang="en-US" dirty="0" smtClean="0"/>
              <a:t>But note that the tool</a:t>
            </a:r>
          </a:p>
          <a:p>
            <a:pPr lvl="2"/>
            <a:r>
              <a:rPr lang="en-US" dirty="0" smtClean="0"/>
              <a:t>has only 14 examples.</a:t>
            </a:r>
          </a:p>
          <a:p>
            <a:pPr lvl="2"/>
            <a:r>
              <a:rPr lang="en-US" b="1" dirty="0" smtClean="0">
                <a:solidFill>
                  <a:srgbClr val="0070C0"/>
                </a:solidFill>
              </a:rPr>
              <a:t>Type an answer </a:t>
            </a:r>
            <a:r>
              <a:rPr lang="en-US" dirty="0" smtClean="0"/>
              <a:t>before you </a:t>
            </a:r>
            <a:br>
              <a:rPr lang="en-US" dirty="0" smtClean="0"/>
            </a:br>
            <a:r>
              <a:rPr lang="en-US" dirty="0" smtClean="0"/>
              <a:t>press ‘Check Answer.’</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30</a:t>
            </a:fld>
            <a:endParaRPr lang="en-US" dirty="0"/>
          </a:p>
        </p:txBody>
      </p:sp>
    </p:spTree>
    <p:extLst>
      <p:ext uri="{BB962C8B-B14F-4D97-AF65-F5344CB8AC3E}">
        <p14:creationId xmlns:p14="http://schemas.microsoft.com/office/powerpoint/2010/main" val="27044816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is Similar to Previous Examples</a:t>
            </a:r>
            <a:endParaRPr lang="en-US" dirty="0"/>
          </a:p>
        </p:txBody>
      </p:sp>
      <p:sp>
        <p:nvSpPr>
          <p:cNvPr id="21" name="Content Placeholder 20"/>
          <p:cNvSpPr>
            <a:spLocks noGrp="1"/>
          </p:cNvSpPr>
          <p:nvPr>
            <p:ph idx="1"/>
          </p:nvPr>
        </p:nvSpPr>
        <p:spPr/>
        <p:txBody>
          <a:bodyPr>
            <a:normAutofit lnSpcReduction="10000"/>
          </a:bodyPr>
          <a:lstStyle/>
          <a:p>
            <a:r>
              <a:rPr lang="en-US" dirty="0" smtClean="0"/>
              <a:t>Take a look at the program.</a:t>
            </a:r>
          </a:p>
          <a:p>
            <a:endParaRPr lang="en-US" dirty="0" smtClean="0"/>
          </a:p>
          <a:p>
            <a:r>
              <a:rPr lang="en-US" dirty="0" smtClean="0"/>
              <a:t>Basic structure is </a:t>
            </a:r>
            <a:r>
              <a:rPr lang="en-US" b="1" dirty="0" smtClean="0">
                <a:solidFill>
                  <a:srgbClr val="0070C0"/>
                </a:solidFill>
              </a:rPr>
              <a:t>similar to previous examples</a:t>
            </a:r>
            <a:r>
              <a:rPr lang="en-US" dirty="0" smtClean="0"/>
              <a:t>:</a:t>
            </a:r>
          </a:p>
          <a:p>
            <a:pPr lvl="1"/>
            <a:r>
              <a:rPr lang="en-US" dirty="0" smtClean="0"/>
              <a:t>print a prompt,</a:t>
            </a:r>
          </a:p>
          <a:p>
            <a:pPr lvl="1"/>
            <a:r>
              <a:rPr lang="en-US" dirty="0" smtClean="0"/>
              <a:t>wait for input,</a:t>
            </a:r>
          </a:p>
          <a:p>
            <a:pPr lvl="1"/>
            <a:r>
              <a:rPr lang="en-US" dirty="0"/>
              <a:t>c</a:t>
            </a:r>
            <a:r>
              <a:rPr lang="en-US" dirty="0" smtClean="0"/>
              <a:t>heck input for correctness,</a:t>
            </a:r>
          </a:p>
          <a:p>
            <a:pPr lvl="1"/>
            <a:r>
              <a:rPr lang="en-US" dirty="0"/>
              <a:t>c</a:t>
            </a:r>
            <a:r>
              <a:rPr lang="en-US" dirty="0" smtClean="0"/>
              <a:t>ompute something, and</a:t>
            </a:r>
          </a:p>
          <a:p>
            <a:pPr lvl="1"/>
            <a:r>
              <a:rPr lang="en-US" dirty="0" smtClean="0"/>
              <a:t>print a result.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31</a:t>
            </a:fld>
            <a:endParaRPr lang="en-US" dirty="0"/>
          </a:p>
        </p:txBody>
      </p:sp>
    </p:spTree>
    <p:extLst>
      <p:ext uri="{BB962C8B-B14F-4D97-AF65-F5344CB8AC3E}">
        <p14:creationId xmlns:p14="http://schemas.microsoft.com/office/powerpoint/2010/main" val="227577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animEffect transition="in" filter="wipe(left)">
                                      <p:cBhvr>
                                        <p:cTn id="7" dur="500"/>
                                        <p:tgtEl>
                                          <p:spTgt spid="2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3" end="3"/>
                                            </p:txEl>
                                          </p:spTgt>
                                        </p:tgtEl>
                                        <p:attrNameLst>
                                          <p:attrName>style.visibility</p:attrName>
                                        </p:attrNameLst>
                                      </p:cBhvr>
                                      <p:to>
                                        <p:strVal val="visible"/>
                                      </p:to>
                                    </p:set>
                                    <p:animEffect transition="in" filter="wipe(left)">
                                      <p:cBhvr>
                                        <p:cTn id="12" dur="500"/>
                                        <p:tgtEl>
                                          <p:spTgt spid="2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4" end="4"/>
                                            </p:txEl>
                                          </p:spTgt>
                                        </p:tgtEl>
                                        <p:attrNameLst>
                                          <p:attrName>style.visibility</p:attrName>
                                        </p:attrNameLst>
                                      </p:cBhvr>
                                      <p:to>
                                        <p:strVal val="visible"/>
                                      </p:to>
                                    </p:set>
                                    <p:animEffect transition="in" filter="wipe(left)">
                                      <p:cBhvr>
                                        <p:cTn id="17" dur="500"/>
                                        <p:tgtEl>
                                          <p:spTgt spid="2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5" end="5"/>
                                            </p:txEl>
                                          </p:spTgt>
                                        </p:tgtEl>
                                        <p:attrNameLst>
                                          <p:attrName>style.visibility</p:attrName>
                                        </p:attrNameLst>
                                      </p:cBhvr>
                                      <p:to>
                                        <p:strVal val="visible"/>
                                      </p:to>
                                    </p:set>
                                    <p:animEffect transition="in" filter="wipe(left)">
                                      <p:cBhvr>
                                        <p:cTn id="22" dur="500"/>
                                        <p:tgtEl>
                                          <p:spTgt spid="2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xEl>
                                              <p:pRg st="6" end="6"/>
                                            </p:txEl>
                                          </p:spTgt>
                                        </p:tgtEl>
                                        <p:attrNameLst>
                                          <p:attrName>style.visibility</p:attrName>
                                        </p:attrNameLst>
                                      </p:cBhvr>
                                      <p:to>
                                        <p:strVal val="visible"/>
                                      </p:to>
                                    </p:set>
                                    <p:animEffect transition="in" filter="wipe(left)">
                                      <p:cBhvr>
                                        <p:cTn id="27" dur="500"/>
                                        <p:tgtEl>
                                          <p:spTgt spid="2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7" end="7"/>
                                            </p:txEl>
                                          </p:spTgt>
                                        </p:tgtEl>
                                        <p:attrNameLst>
                                          <p:attrName>style.visibility</p:attrName>
                                        </p:attrNameLst>
                                      </p:cBhvr>
                                      <p:to>
                                        <p:strVal val="visible"/>
                                      </p:to>
                                    </p:set>
                                    <p:animEffect transition="in" filter="wipe(left)">
                                      <p:cBhvr>
                                        <p:cTn id="32"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Input is Expected?</a:t>
            </a:r>
            <a:endParaRPr lang="en-US" dirty="0"/>
          </a:p>
        </p:txBody>
      </p:sp>
      <p:sp>
        <p:nvSpPr>
          <p:cNvPr id="21" name="Content Placeholder 20"/>
          <p:cNvSpPr>
            <a:spLocks noGrp="1"/>
          </p:cNvSpPr>
          <p:nvPr>
            <p:ph idx="1"/>
          </p:nvPr>
        </p:nvSpPr>
        <p:spPr/>
        <p:txBody>
          <a:bodyPr>
            <a:normAutofit/>
          </a:bodyPr>
          <a:lstStyle/>
          <a:p>
            <a:r>
              <a:rPr lang="en-US" dirty="0" smtClean="0"/>
              <a:t>Look at the following:</a:t>
            </a:r>
          </a:p>
          <a:p>
            <a:pPr lvl="1"/>
            <a:r>
              <a:rPr lang="en-US" dirty="0" smtClean="0"/>
              <a:t>the </a:t>
            </a:r>
            <a:r>
              <a:rPr lang="en-US" b="1" dirty="0" err="1" smtClean="0">
                <a:latin typeface="Courier New" panose="02070309020205020404" pitchFamily="49" charset="0"/>
                <a:cs typeface="Courier New" panose="02070309020205020404" pitchFamily="49" charset="0"/>
              </a:rPr>
              <a:t>scanf</a:t>
            </a:r>
            <a:r>
              <a:rPr lang="en-US" dirty="0" smtClean="0"/>
              <a:t> format,</a:t>
            </a:r>
          </a:p>
          <a:p>
            <a:pPr lvl="1"/>
            <a:r>
              <a:rPr lang="en-US" dirty="0" smtClean="0"/>
              <a:t>the arguments (types must match),</a:t>
            </a:r>
          </a:p>
          <a:p>
            <a:pPr lvl="1"/>
            <a:r>
              <a:rPr lang="en-US" dirty="0" smtClean="0"/>
              <a:t>the error check and the error message.</a:t>
            </a:r>
          </a:p>
          <a:p>
            <a:r>
              <a:rPr lang="en-US" dirty="0" smtClean="0"/>
              <a:t>As input, the program requires…</a:t>
            </a:r>
          </a:p>
          <a:p>
            <a:pPr lvl="1"/>
            <a:r>
              <a:rPr lang="en-US" dirty="0" smtClean="0"/>
              <a:t>two </a:t>
            </a:r>
            <a:r>
              <a:rPr lang="en-US" b="1" dirty="0" smtClean="0">
                <a:solidFill>
                  <a:srgbClr val="00B050"/>
                </a:solidFill>
              </a:rPr>
              <a:t>2’s complement </a:t>
            </a:r>
            <a:r>
              <a:rPr lang="en-US" dirty="0" smtClean="0"/>
              <a:t>numbers (</a:t>
            </a:r>
            <a:r>
              <a:rPr lang="en-US" b="1" dirty="0" smtClean="0">
                <a:latin typeface="Courier New" panose="02070309020205020404" pitchFamily="49" charset="0"/>
                <a:cs typeface="Courier New" panose="02070309020205020404" pitchFamily="49" charset="0"/>
              </a:rPr>
              <a:t>%d</a:t>
            </a:r>
            <a:r>
              <a:rPr lang="en-US" dirty="0" smtClean="0"/>
              <a:t>)</a:t>
            </a:r>
            <a:br>
              <a:rPr lang="en-US" dirty="0" smtClean="0"/>
            </a:br>
            <a:r>
              <a:rPr lang="en-US" dirty="0" smtClean="0"/>
              <a:t>(variables </a:t>
            </a:r>
            <a:r>
              <a:rPr lang="en-US" b="1" dirty="0" smtClean="0">
                <a:latin typeface="Courier New" panose="02070309020205020404" pitchFamily="49" charset="0"/>
                <a:cs typeface="Courier New" panose="02070309020205020404" pitchFamily="49" charset="0"/>
              </a:rPr>
              <a:t>A</a:t>
            </a:r>
            <a:r>
              <a:rPr lang="en-US" dirty="0" smtClean="0"/>
              <a:t> and </a:t>
            </a:r>
            <a:r>
              <a:rPr lang="en-US" b="1" dirty="0" smtClean="0">
                <a:latin typeface="Courier New" panose="02070309020205020404" pitchFamily="49" charset="0"/>
                <a:cs typeface="Courier New" panose="02070309020205020404" pitchFamily="49" charset="0"/>
              </a:rPr>
              <a:t>C</a:t>
            </a:r>
            <a:r>
              <a:rPr lang="en-US" dirty="0" smtClean="0"/>
              <a:t>)</a:t>
            </a:r>
          </a:p>
          <a:p>
            <a:pPr lvl="1"/>
            <a:r>
              <a:rPr lang="en-US" dirty="0"/>
              <a:t>s</a:t>
            </a:r>
            <a:r>
              <a:rPr lang="en-US" dirty="0" smtClean="0"/>
              <a:t>eparated by an </a:t>
            </a:r>
            <a:r>
              <a:rPr lang="en-US" b="1" dirty="0" smtClean="0">
                <a:solidFill>
                  <a:srgbClr val="00B050"/>
                </a:solidFill>
              </a:rPr>
              <a:t>ASCII</a:t>
            </a:r>
            <a:r>
              <a:rPr lang="en-US" dirty="0" smtClean="0"/>
              <a:t> character (</a:t>
            </a:r>
            <a:r>
              <a:rPr lang="en-US" b="1" dirty="0" smtClean="0">
                <a:latin typeface="Courier New" panose="02070309020205020404" pitchFamily="49" charset="0"/>
                <a:cs typeface="Courier New" panose="02070309020205020404" pitchFamily="49" charset="0"/>
              </a:rPr>
              <a:t>%c</a:t>
            </a:r>
            <a:r>
              <a:rPr lang="en-US" dirty="0" smtClean="0"/>
              <a:t>)</a:t>
            </a:r>
            <a:br>
              <a:rPr lang="en-US" dirty="0" smtClean="0"/>
            </a:br>
            <a:r>
              <a:rPr lang="en-US" dirty="0" smtClean="0"/>
              <a:t>(variable </a:t>
            </a:r>
            <a:r>
              <a:rPr lang="en-US" b="1" dirty="0" smtClean="0">
                <a:latin typeface="Courier New" panose="02070309020205020404" pitchFamily="49" charset="0"/>
                <a:cs typeface="Courier New" panose="02070309020205020404" pitchFamily="49" charset="0"/>
              </a:rPr>
              <a:t>B</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32</a:t>
            </a:fld>
            <a:endParaRPr lang="en-US" dirty="0"/>
          </a:p>
        </p:txBody>
      </p:sp>
    </p:spTree>
    <p:extLst>
      <p:ext uri="{BB962C8B-B14F-4D97-AF65-F5344CB8AC3E}">
        <p14:creationId xmlns:p14="http://schemas.microsoft.com/office/powerpoint/2010/main" val="333465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5" end="5"/>
                                            </p:txEl>
                                          </p:spTgt>
                                        </p:tgtEl>
                                        <p:attrNameLst>
                                          <p:attrName>style.visibility</p:attrName>
                                        </p:attrNameLst>
                                      </p:cBhvr>
                                      <p:to>
                                        <p:strVal val="visible"/>
                                      </p:to>
                                    </p:set>
                                    <p:animEffect transition="in" filter="wipe(left)">
                                      <p:cBhvr>
                                        <p:cTn id="7" dur="500"/>
                                        <p:tgtEl>
                                          <p:spTgt spid="21">
                                            <p:txEl>
                                              <p:pRg st="5" end="5"/>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xEl>
                                              <p:pRg st="6" end="6"/>
                                            </p:txEl>
                                          </p:spTgt>
                                        </p:tgtEl>
                                        <p:attrNameLst>
                                          <p:attrName>style.visibility</p:attrName>
                                        </p:attrNameLst>
                                      </p:cBhvr>
                                      <p:to>
                                        <p:strVal val="visible"/>
                                      </p:to>
                                    </p:set>
                                    <p:animEffect transition="in" filter="wipe(left)">
                                      <p:cBhvr>
                                        <p:cTn id="10" dur="500"/>
                                        <p:tgtEl>
                                          <p:spTgt spid="2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Look at the Computation</a:t>
            </a:r>
            <a:endParaRPr lang="en-US" dirty="0"/>
          </a:p>
        </p:txBody>
      </p:sp>
      <p:sp>
        <p:nvSpPr>
          <p:cNvPr id="21" name="Content Placeholder 20"/>
          <p:cNvSpPr>
            <a:spLocks noGrp="1"/>
          </p:cNvSpPr>
          <p:nvPr>
            <p:ph idx="1"/>
          </p:nvPr>
        </p:nvSpPr>
        <p:spPr/>
        <p:txBody>
          <a:bodyPr>
            <a:normAutofit/>
          </a:bodyPr>
          <a:lstStyle/>
          <a:p>
            <a:r>
              <a:rPr lang="en-US" b="1" dirty="0" smtClean="0">
                <a:latin typeface="Courier New" panose="02070309020205020404" pitchFamily="49" charset="0"/>
                <a:cs typeface="Courier New" panose="02070309020205020404" pitchFamily="49" charset="0"/>
              </a:rPr>
              <a:t>if-else</a:t>
            </a:r>
            <a:r>
              <a:rPr lang="en-US" dirty="0" smtClean="0"/>
              <a:t> structure with </a:t>
            </a:r>
            <a:r>
              <a:rPr lang="en-US" b="1" dirty="0" smtClean="0">
                <a:solidFill>
                  <a:srgbClr val="0070C0"/>
                </a:solidFill>
              </a:rPr>
              <a:t>five cases</a:t>
            </a:r>
            <a:r>
              <a:rPr lang="en-US" dirty="0" smtClean="0"/>
              <a:t>.</a:t>
            </a:r>
          </a:p>
          <a:p>
            <a:pPr lvl="1"/>
            <a:r>
              <a:rPr lang="en-US" dirty="0" smtClean="0"/>
              <a:t>The </a:t>
            </a:r>
            <a:r>
              <a:rPr lang="en-US" b="1" dirty="0" smtClean="0">
                <a:solidFill>
                  <a:srgbClr val="0070C0"/>
                </a:solidFill>
              </a:rPr>
              <a:t>last case is an error condition</a:t>
            </a:r>
            <a:r>
              <a:rPr lang="en-US" dirty="0" smtClean="0"/>
              <a:t>.</a:t>
            </a:r>
          </a:p>
          <a:p>
            <a:pPr lvl="1"/>
            <a:r>
              <a:rPr lang="en-US" dirty="0" smtClean="0"/>
              <a:t>The other four are </a:t>
            </a:r>
            <a:br>
              <a:rPr lang="en-US" dirty="0" smtClean="0"/>
            </a:br>
            <a:r>
              <a:rPr lang="en-US" b="1" dirty="0" smtClean="0">
                <a:solidFill>
                  <a:srgbClr val="0070C0"/>
                </a:solidFill>
              </a:rPr>
              <a:t>ways of calculating variable </a:t>
            </a:r>
            <a:r>
              <a:rPr lang="en-US" b="1" dirty="0" smtClean="0">
                <a:solidFill>
                  <a:srgbClr val="0070C0"/>
                </a:solidFill>
                <a:latin typeface="Courier New" panose="02070309020205020404" pitchFamily="49" charset="0"/>
                <a:cs typeface="Courier New" panose="02070309020205020404" pitchFamily="49" charset="0"/>
              </a:rPr>
              <a:t>D</a:t>
            </a:r>
            <a:r>
              <a:rPr lang="en-US" dirty="0" smtClean="0"/>
              <a:t>.</a:t>
            </a:r>
          </a:p>
          <a:p>
            <a:r>
              <a:rPr lang="en-US" dirty="0" smtClean="0"/>
              <a:t>Notice that variable </a:t>
            </a:r>
            <a:r>
              <a:rPr lang="en-US" b="1" dirty="0" smtClean="0">
                <a:solidFill>
                  <a:srgbClr val="0070C0"/>
                </a:solidFill>
                <a:latin typeface="Courier New" panose="02070309020205020404" pitchFamily="49" charset="0"/>
                <a:cs typeface="Courier New" panose="02070309020205020404" pitchFamily="49" charset="0"/>
              </a:rPr>
              <a:t>D</a:t>
            </a:r>
            <a:r>
              <a:rPr lang="en-US" b="1" dirty="0" smtClean="0">
                <a:solidFill>
                  <a:srgbClr val="0070C0"/>
                </a:solidFill>
              </a:rPr>
              <a:t> is used </a:t>
            </a:r>
            <a:br>
              <a:rPr lang="en-US" b="1" dirty="0" smtClean="0">
                <a:solidFill>
                  <a:srgbClr val="0070C0"/>
                </a:solidFill>
              </a:rPr>
            </a:br>
            <a:r>
              <a:rPr lang="en-US" b="1" dirty="0" smtClean="0">
                <a:solidFill>
                  <a:srgbClr val="0070C0"/>
                </a:solidFill>
              </a:rPr>
              <a:t>for the final output</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33</a:t>
            </a:fld>
            <a:endParaRPr lang="en-US" dirty="0"/>
          </a:p>
        </p:txBody>
      </p:sp>
    </p:spTree>
    <p:extLst>
      <p:ext uri="{BB962C8B-B14F-4D97-AF65-F5344CB8AC3E}">
        <p14:creationId xmlns:p14="http://schemas.microsoft.com/office/powerpoint/2010/main" val="176720986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When Does the Computation Print an Error?</a:t>
            </a:r>
            <a:endParaRPr lang="en-US" dirty="0"/>
          </a:p>
        </p:txBody>
      </p:sp>
      <p:sp>
        <p:nvSpPr>
          <p:cNvPr id="21" name="Content Placeholder 20"/>
          <p:cNvSpPr>
            <a:spLocks noGrp="1"/>
          </p:cNvSpPr>
          <p:nvPr>
            <p:ph idx="1"/>
          </p:nvPr>
        </p:nvSpPr>
        <p:spPr/>
        <p:txBody>
          <a:bodyPr>
            <a:normAutofit/>
          </a:bodyPr>
          <a:lstStyle/>
          <a:p>
            <a:r>
              <a:rPr lang="en-US" dirty="0" smtClean="0"/>
              <a:t>The last case is reached when…</a:t>
            </a:r>
          </a:p>
          <a:p>
            <a:pPr lvl="1"/>
            <a:r>
              <a:rPr lang="en-US" b="1" dirty="0" smtClean="0">
                <a:latin typeface="Courier New" panose="02070309020205020404" pitchFamily="49" charset="0"/>
                <a:cs typeface="Courier New" panose="02070309020205020404" pitchFamily="49" charset="0"/>
              </a:rPr>
              <a:t>B</a:t>
            </a:r>
            <a:r>
              <a:rPr lang="en-US" dirty="0" smtClean="0"/>
              <a:t> is NOT a ‘+’, AND</a:t>
            </a:r>
          </a:p>
          <a:p>
            <a:pPr lvl="1"/>
            <a:r>
              <a:rPr lang="en-US" b="1" dirty="0">
                <a:latin typeface="Courier New" panose="02070309020205020404" pitchFamily="49" charset="0"/>
                <a:cs typeface="Courier New" panose="02070309020205020404" pitchFamily="49" charset="0"/>
              </a:rPr>
              <a:t>B</a:t>
            </a:r>
            <a:r>
              <a:rPr lang="en-US" dirty="0" smtClean="0"/>
              <a:t> is NOT a ‘–’, AND</a:t>
            </a:r>
          </a:p>
          <a:p>
            <a:pPr lvl="1"/>
            <a:r>
              <a:rPr lang="en-US" b="1" dirty="0">
                <a:latin typeface="Courier New" panose="02070309020205020404" pitchFamily="49" charset="0"/>
                <a:cs typeface="Courier New" panose="02070309020205020404" pitchFamily="49" charset="0"/>
              </a:rPr>
              <a:t>B</a:t>
            </a:r>
            <a:r>
              <a:rPr lang="en-US" dirty="0" smtClean="0"/>
              <a:t> is NOT a ‘/’, AND</a:t>
            </a:r>
          </a:p>
          <a:p>
            <a:pPr lvl="1"/>
            <a:r>
              <a:rPr lang="en-US" b="1" dirty="0">
                <a:latin typeface="Courier New" panose="02070309020205020404" pitchFamily="49" charset="0"/>
                <a:cs typeface="Courier New" panose="02070309020205020404" pitchFamily="49" charset="0"/>
              </a:rPr>
              <a:t>B</a:t>
            </a:r>
            <a:r>
              <a:rPr lang="en-US" dirty="0" smtClean="0"/>
              <a:t> is NOT a ‘*’.</a:t>
            </a:r>
          </a:p>
          <a:p>
            <a:r>
              <a:rPr lang="en-US" dirty="0" smtClean="0"/>
              <a:t>In other words, the code generates an error</a:t>
            </a:r>
          </a:p>
          <a:p>
            <a:pPr lvl="1"/>
            <a:r>
              <a:rPr lang="en-US" b="1" dirty="0" smtClean="0">
                <a:solidFill>
                  <a:srgbClr val="0070C0"/>
                </a:solidFill>
              </a:rPr>
              <a:t>unless the user enters +, –, /, or *</a:t>
            </a:r>
            <a:endParaRPr lang="en-US" b="1" dirty="0">
              <a:solidFill>
                <a:srgbClr val="0070C0"/>
              </a:solidFill>
            </a:endParaRPr>
          </a:p>
          <a:p>
            <a:pPr lvl="1"/>
            <a:r>
              <a:rPr lang="en-US" dirty="0" smtClean="0"/>
              <a:t>as the character between two integers.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34</a:t>
            </a:fld>
            <a:endParaRPr lang="en-US" dirty="0"/>
          </a:p>
        </p:txBody>
      </p:sp>
    </p:spTree>
    <p:extLst>
      <p:ext uri="{BB962C8B-B14F-4D97-AF65-F5344CB8AC3E}">
        <p14:creationId xmlns:p14="http://schemas.microsoft.com/office/powerpoint/2010/main" val="268584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Effect transition="in" filter="wipe(left)">
                                      <p:cBhvr>
                                        <p:cTn id="7" dur="500"/>
                                        <p:tgtEl>
                                          <p:spTgt spid="2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2" end="2"/>
                                            </p:txEl>
                                          </p:spTgt>
                                        </p:tgtEl>
                                        <p:attrNameLst>
                                          <p:attrName>style.visibility</p:attrName>
                                        </p:attrNameLst>
                                      </p:cBhvr>
                                      <p:to>
                                        <p:strVal val="visible"/>
                                      </p:to>
                                    </p:set>
                                    <p:animEffect transition="in" filter="wipe(left)">
                                      <p:cBhvr>
                                        <p:cTn id="12" dur="500"/>
                                        <p:tgtEl>
                                          <p:spTgt spid="2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xEl>
                                              <p:pRg st="3" end="3"/>
                                            </p:txEl>
                                          </p:spTgt>
                                        </p:tgtEl>
                                        <p:attrNameLst>
                                          <p:attrName>style.visibility</p:attrName>
                                        </p:attrNameLst>
                                      </p:cBhvr>
                                      <p:to>
                                        <p:strVal val="visible"/>
                                      </p:to>
                                    </p:set>
                                    <p:animEffect transition="in" filter="wipe(left)">
                                      <p:cBhvr>
                                        <p:cTn id="17" dur="500"/>
                                        <p:tgtEl>
                                          <p:spTgt spid="2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4" end="4"/>
                                            </p:txEl>
                                          </p:spTgt>
                                        </p:tgtEl>
                                        <p:attrNameLst>
                                          <p:attrName>style.visibility</p:attrName>
                                        </p:attrNameLst>
                                      </p:cBhvr>
                                      <p:to>
                                        <p:strVal val="visible"/>
                                      </p:to>
                                    </p:set>
                                    <p:animEffect transition="in" filter="wipe(left)">
                                      <p:cBhvr>
                                        <p:cTn id="22" dur="500"/>
                                        <p:tgtEl>
                                          <p:spTgt spid="2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wipe(left)">
                                      <p:cBhvr>
                                        <p:cTn id="27" dur="500"/>
                                        <p:tgtEl>
                                          <p:spTgt spid="21">
                                            <p:txEl>
                                              <p:pRg st="5" end="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1">
                                            <p:txEl>
                                              <p:pRg st="6" end="6"/>
                                            </p:txEl>
                                          </p:spTgt>
                                        </p:tgtEl>
                                        <p:attrNameLst>
                                          <p:attrName>style.visibility</p:attrName>
                                        </p:attrNameLst>
                                      </p:cBhvr>
                                      <p:to>
                                        <p:strVal val="visible"/>
                                      </p:to>
                                    </p:set>
                                    <p:animEffect transition="in" filter="wipe(left)">
                                      <p:cBhvr>
                                        <p:cTn id="30" dur="500"/>
                                        <p:tgtEl>
                                          <p:spTgt spid="21">
                                            <p:txEl>
                                              <p:pRg st="6" end="6"/>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1">
                                            <p:txEl>
                                              <p:pRg st="7" end="7"/>
                                            </p:txEl>
                                          </p:spTgt>
                                        </p:tgtEl>
                                        <p:attrNameLst>
                                          <p:attrName>style.visibility</p:attrName>
                                        </p:attrNameLst>
                                      </p:cBhvr>
                                      <p:to>
                                        <p:strVal val="visible"/>
                                      </p:to>
                                    </p:set>
                                    <p:animEffect transition="in" filter="wipe(left)">
                                      <p:cBhvr>
                                        <p:cTn id="33" dur="500"/>
                                        <p:tgtEl>
                                          <p:spTgt spid="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a:t>
            </a:r>
            <a:r>
              <a:rPr lang="en-US" b="1" dirty="0" smtClean="0">
                <a:latin typeface="Courier New" panose="02070309020205020404" pitchFamily="49" charset="0"/>
                <a:cs typeface="Courier New" panose="02070309020205020404" pitchFamily="49" charset="0"/>
              </a:rPr>
              <a:t>D</a:t>
            </a:r>
            <a:r>
              <a:rPr lang="en-US" dirty="0" smtClean="0"/>
              <a:t> Computed?</a:t>
            </a:r>
            <a:endParaRPr lang="en-US" dirty="0"/>
          </a:p>
        </p:txBody>
      </p:sp>
      <p:sp>
        <p:nvSpPr>
          <p:cNvPr id="21" name="Content Placeholder 20"/>
          <p:cNvSpPr>
            <a:spLocks noGrp="1"/>
          </p:cNvSpPr>
          <p:nvPr>
            <p:ph idx="1"/>
          </p:nvPr>
        </p:nvSpPr>
        <p:spPr/>
        <p:txBody>
          <a:bodyPr>
            <a:normAutofit/>
          </a:bodyPr>
          <a:lstStyle/>
          <a:p>
            <a:r>
              <a:rPr lang="en-US" dirty="0" smtClean="0"/>
              <a:t>First case:		when </a:t>
            </a:r>
            <a:r>
              <a:rPr lang="en-US" b="1" dirty="0" smtClean="0">
                <a:latin typeface="Courier New" panose="02070309020205020404" pitchFamily="49" charset="0"/>
                <a:cs typeface="Courier New" panose="02070309020205020404" pitchFamily="49" charset="0"/>
              </a:rPr>
              <a:t>B</a:t>
            </a:r>
            <a:r>
              <a:rPr lang="en-US" dirty="0" smtClean="0"/>
              <a:t> is ‘+’, </a:t>
            </a:r>
            <a:r>
              <a:rPr lang="en-US" b="1" dirty="0" smtClean="0">
                <a:latin typeface="Courier New" panose="02070309020205020404" pitchFamily="49" charset="0"/>
                <a:cs typeface="Courier New" panose="02070309020205020404" pitchFamily="49" charset="0"/>
              </a:rPr>
              <a:t>D</a:t>
            </a:r>
            <a:r>
              <a:rPr lang="en-US" dirty="0" smtClean="0"/>
              <a:t> is </a:t>
            </a:r>
            <a:r>
              <a:rPr lang="en-US" b="1" dirty="0" smtClean="0">
                <a:latin typeface="Courier New" panose="02070309020205020404" pitchFamily="49" charset="0"/>
                <a:cs typeface="Courier New" panose="02070309020205020404" pitchFamily="49" charset="0"/>
              </a:rPr>
              <a:t>A</a:t>
            </a:r>
            <a:r>
              <a:rPr lang="en-US" dirty="0" smtClean="0"/>
              <a:t> + </a:t>
            </a:r>
            <a:r>
              <a:rPr lang="en-US" b="1" dirty="0" smtClean="0">
                <a:latin typeface="Courier New" panose="02070309020205020404" pitchFamily="49" charset="0"/>
                <a:cs typeface="Courier New" panose="02070309020205020404" pitchFamily="49" charset="0"/>
              </a:rPr>
              <a:t>C</a:t>
            </a:r>
            <a:r>
              <a:rPr lang="en-US" dirty="0" smtClean="0"/>
              <a:t>.</a:t>
            </a:r>
          </a:p>
          <a:p>
            <a:r>
              <a:rPr lang="en-US" dirty="0" smtClean="0"/>
              <a:t>Second case:	</a:t>
            </a:r>
            <a:r>
              <a:rPr lang="en-US" dirty="0"/>
              <a:t>when </a:t>
            </a:r>
            <a:r>
              <a:rPr lang="en-US" b="1" dirty="0">
                <a:latin typeface="Courier New" panose="02070309020205020404" pitchFamily="49" charset="0"/>
                <a:cs typeface="Courier New" panose="02070309020205020404" pitchFamily="49" charset="0"/>
              </a:rPr>
              <a:t>B</a:t>
            </a:r>
            <a:r>
              <a:rPr lang="en-US" dirty="0"/>
              <a:t> is ‘–’, </a:t>
            </a:r>
            <a:r>
              <a:rPr lang="en-US" b="1" dirty="0">
                <a:latin typeface="Courier New" panose="02070309020205020404" pitchFamily="49" charset="0"/>
                <a:cs typeface="Courier New" panose="02070309020205020404" pitchFamily="49" charset="0"/>
              </a:rPr>
              <a:t>D</a:t>
            </a:r>
            <a:r>
              <a:rPr lang="en-US" dirty="0"/>
              <a:t> is </a:t>
            </a:r>
            <a:r>
              <a:rPr lang="en-US" b="1" dirty="0">
                <a:latin typeface="Courier New" panose="02070309020205020404" pitchFamily="49" charset="0"/>
                <a:cs typeface="Courier New" panose="02070309020205020404" pitchFamily="49" charset="0"/>
              </a:rPr>
              <a:t>A</a:t>
            </a:r>
            <a:r>
              <a:rPr lang="en-US" dirty="0"/>
              <a:t> – </a:t>
            </a:r>
            <a:r>
              <a:rPr lang="en-US" b="1" dirty="0">
                <a:latin typeface="Courier New" panose="02070309020205020404" pitchFamily="49" charset="0"/>
                <a:cs typeface="Courier New" panose="02070309020205020404" pitchFamily="49" charset="0"/>
              </a:rPr>
              <a:t>C</a:t>
            </a:r>
            <a:r>
              <a:rPr lang="en-US" dirty="0"/>
              <a:t>.</a:t>
            </a:r>
          </a:p>
          <a:p>
            <a:r>
              <a:rPr lang="en-US" dirty="0"/>
              <a:t>Third case:	when </a:t>
            </a:r>
            <a:r>
              <a:rPr lang="en-US" b="1" dirty="0">
                <a:latin typeface="Courier New" panose="02070309020205020404" pitchFamily="49" charset="0"/>
                <a:cs typeface="Courier New" panose="02070309020205020404" pitchFamily="49" charset="0"/>
              </a:rPr>
              <a:t>B</a:t>
            </a:r>
            <a:r>
              <a:rPr lang="en-US" dirty="0"/>
              <a:t> is </a:t>
            </a:r>
            <a:r>
              <a:rPr lang="en-US" dirty="0" smtClean="0"/>
              <a:t>‘/’,  </a:t>
            </a:r>
            <a:r>
              <a:rPr lang="en-US" b="1" dirty="0">
                <a:latin typeface="Courier New" panose="02070309020205020404" pitchFamily="49" charset="0"/>
                <a:cs typeface="Courier New" panose="02070309020205020404" pitchFamily="49" charset="0"/>
              </a:rPr>
              <a:t>D</a:t>
            </a:r>
            <a:r>
              <a:rPr lang="en-US" dirty="0"/>
              <a:t> is </a:t>
            </a:r>
            <a:r>
              <a:rPr lang="en-US" b="1" dirty="0">
                <a:latin typeface="Courier New" panose="02070309020205020404" pitchFamily="49" charset="0"/>
                <a:cs typeface="Courier New" panose="02070309020205020404" pitchFamily="49" charset="0"/>
              </a:rPr>
              <a:t>A</a:t>
            </a:r>
            <a:r>
              <a:rPr lang="en-US" dirty="0"/>
              <a:t> </a:t>
            </a:r>
            <a:r>
              <a:rPr lang="en-US" dirty="0" smtClean="0"/>
              <a:t>/ </a:t>
            </a:r>
            <a:r>
              <a:rPr lang="en-US" b="1" dirty="0">
                <a:latin typeface="Courier New" panose="02070309020205020404" pitchFamily="49" charset="0"/>
                <a:cs typeface="Courier New" panose="02070309020205020404" pitchFamily="49" charset="0"/>
              </a:rPr>
              <a:t>C</a:t>
            </a:r>
            <a:r>
              <a:rPr lang="en-US" dirty="0"/>
              <a:t>.</a:t>
            </a:r>
          </a:p>
          <a:p>
            <a:r>
              <a:rPr lang="en-US" dirty="0" smtClean="0"/>
              <a:t>Fourth </a:t>
            </a:r>
            <a:r>
              <a:rPr lang="en-US" dirty="0"/>
              <a:t>case:	</a:t>
            </a:r>
            <a:r>
              <a:rPr lang="en-US" dirty="0" smtClean="0"/>
              <a:t>when </a:t>
            </a:r>
            <a:r>
              <a:rPr lang="en-US" b="1" dirty="0">
                <a:latin typeface="Courier New" panose="02070309020205020404" pitchFamily="49" charset="0"/>
                <a:cs typeface="Courier New" panose="02070309020205020404" pitchFamily="49" charset="0"/>
              </a:rPr>
              <a:t>B</a:t>
            </a:r>
            <a:r>
              <a:rPr lang="en-US" dirty="0"/>
              <a:t> is </a:t>
            </a:r>
            <a:r>
              <a:rPr lang="en-US" dirty="0" smtClean="0"/>
              <a:t>‘*’, </a:t>
            </a:r>
            <a:r>
              <a:rPr lang="en-US" b="1" dirty="0">
                <a:latin typeface="Courier New" panose="02070309020205020404" pitchFamily="49" charset="0"/>
                <a:cs typeface="Courier New" panose="02070309020205020404" pitchFamily="49" charset="0"/>
              </a:rPr>
              <a:t>D</a:t>
            </a:r>
            <a:r>
              <a:rPr lang="en-US" dirty="0"/>
              <a:t> is </a:t>
            </a:r>
            <a:r>
              <a:rPr lang="en-US" b="1" dirty="0">
                <a:latin typeface="Courier New" panose="02070309020205020404" pitchFamily="49" charset="0"/>
                <a:cs typeface="Courier New" panose="02070309020205020404" pitchFamily="49" charset="0"/>
              </a:rPr>
              <a:t>A</a:t>
            </a:r>
            <a:r>
              <a:rPr lang="en-US" dirty="0"/>
              <a:t> </a:t>
            </a:r>
            <a:r>
              <a:rPr lang="en-US" dirty="0" smtClean="0"/>
              <a:t>* </a:t>
            </a:r>
            <a:r>
              <a:rPr lang="en-US" b="1" dirty="0">
                <a:latin typeface="Courier New" panose="02070309020205020404" pitchFamily="49" charset="0"/>
                <a:cs typeface="Courier New" panose="02070309020205020404" pitchFamily="49" charset="0"/>
              </a:rPr>
              <a:t>C</a:t>
            </a:r>
            <a:r>
              <a:rPr lang="en-US" dirty="0"/>
              <a:t>.</a:t>
            </a:r>
          </a:p>
          <a:p>
            <a:endParaRPr lang="en-US" dirty="0" smtClean="0"/>
          </a:p>
          <a:p>
            <a:r>
              <a:rPr lang="en-US" dirty="0" smtClean="0"/>
              <a:t>So … the program is doing what?</a:t>
            </a:r>
          </a:p>
          <a:p>
            <a:pPr algn="ctr"/>
            <a:r>
              <a:rPr lang="en-US" b="1" dirty="0" smtClean="0">
                <a:solidFill>
                  <a:srgbClr val="0070C0"/>
                </a:solidFill>
              </a:rPr>
              <a:t>computing the value of an expression</a:t>
            </a:r>
            <a:br>
              <a:rPr lang="en-US" b="1" dirty="0" smtClean="0">
                <a:solidFill>
                  <a:srgbClr val="0070C0"/>
                </a:solidFill>
              </a:rPr>
            </a:br>
            <a:r>
              <a:rPr lang="en-US" b="1" dirty="0" smtClean="0">
                <a:solidFill>
                  <a:srgbClr val="0070C0"/>
                </a:solidFill>
              </a:rPr>
              <a:t>with one arithmetic operator</a:t>
            </a:r>
            <a:endParaRPr lang="en-US" b="1"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35</a:t>
            </a:fld>
            <a:endParaRPr lang="en-US" dirty="0"/>
          </a:p>
        </p:txBody>
      </p:sp>
    </p:spTree>
    <p:extLst>
      <p:ext uri="{BB962C8B-B14F-4D97-AF65-F5344CB8AC3E}">
        <p14:creationId xmlns:p14="http://schemas.microsoft.com/office/powerpoint/2010/main" val="205918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6" end="6"/>
                                            </p:txEl>
                                          </p:spTgt>
                                        </p:tgtEl>
                                        <p:attrNameLst>
                                          <p:attrName>style.visibility</p:attrName>
                                        </p:attrNameLst>
                                      </p:cBhvr>
                                      <p:to>
                                        <p:strVal val="visible"/>
                                      </p:to>
                                    </p:set>
                                    <p:anim calcmode="lin" valueType="num">
                                      <p:cBhvr additive="base">
                                        <p:cTn id="7" dur="500" fill="hold"/>
                                        <p:tgtEl>
                                          <p:spTgt spid="2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Learning to Test Your Programs</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36</a:t>
            </a:fld>
            <a:endParaRPr lang="en-US" dirty="0"/>
          </a:p>
        </p:txBody>
      </p:sp>
    </p:spTree>
    <p:extLst>
      <p:ext uri="{BB962C8B-B14F-4D97-AF65-F5344CB8AC3E}">
        <p14:creationId xmlns:p14="http://schemas.microsoft.com/office/powerpoint/2010/main" val="7183610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Necessary Skill: Testing Code</a:t>
            </a:r>
            <a:endParaRPr lang="en-US" dirty="0"/>
          </a:p>
        </p:txBody>
      </p:sp>
      <p:sp>
        <p:nvSpPr>
          <p:cNvPr id="21" name="Content Placeholder 20"/>
          <p:cNvSpPr>
            <a:spLocks noGrp="1"/>
          </p:cNvSpPr>
          <p:nvPr>
            <p:ph idx="1"/>
          </p:nvPr>
        </p:nvSpPr>
        <p:spPr/>
        <p:txBody>
          <a:bodyPr>
            <a:normAutofit fontScale="92500" lnSpcReduction="10000"/>
          </a:bodyPr>
          <a:lstStyle/>
          <a:p>
            <a:r>
              <a:rPr lang="en-US" dirty="0" smtClean="0"/>
              <a:t>How do you know that your program works?</a:t>
            </a:r>
          </a:p>
          <a:p>
            <a:r>
              <a:rPr lang="en-US" b="1" dirty="0" smtClean="0">
                <a:solidFill>
                  <a:srgbClr val="0070C0"/>
                </a:solidFill>
              </a:rPr>
              <a:t>There’s only one correct answer: test it!*</a:t>
            </a:r>
          </a:p>
          <a:p>
            <a:r>
              <a:rPr lang="en-US" dirty="0" smtClean="0"/>
              <a:t>Brooks’ Rule of Thumb</a:t>
            </a:r>
          </a:p>
          <a:p>
            <a:pPr lvl="1"/>
            <a:r>
              <a:rPr lang="en-US" dirty="0" smtClean="0"/>
              <a:t>1/3 planning and design</a:t>
            </a:r>
          </a:p>
          <a:p>
            <a:pPr lvl="1"/>
            <a:r>
              <a:rPr lang="en-US" dirty="0" smtClean="0"/>
              <a:t>1/6 writing the program</a:t>
            </a:r>
          </a:p>
          <a:p>
            <a:pPr lvl="1"/>
            <a:r>
              <a:rPr lang="en-US" b="1" dirty="0" smtClean="0">
                <a:solidFill>
                  <a:srgbClr val="0070C0"/>
                </a:solidFill>
              </a:rPr>
              <a:t>1/2 testing</a:t>
            </a:r>
          </a:p>
          <a:p>
            <a:r>
              <a:rPr lang="en-US" dirty="0" smtClean="0"/>
              <a:t>Just because your program compiles</a:t>
            </a:r>
            <a:br>
              <a:rPr lang="en-US" dirty="0" smtClean="0"/>
            </a:br>
            <a:r>
              <a:rPr lang="en-US" dirty="0" smtClean="0"/>
              <a:t>does not mean your program works!</a:t>
            </a:r>
          </a:p>
          <a:p>
            <a:pPr algn="ctr"/>
            <a:r>
              <a:rPr lang="en-US" sz="2200" dirty="0" smtClean="0"/>
              <a:t>*Becoming a good tester will take years.  </a:t>
            </a:r>
            <a:br>
              <a:rPr lang="en-US" sz="2200" dirty="0" smtClean="0"/>
            </a:br>
            <a:r>
              <a:rPr lang="en-US" sz="2200" dirty="0" smtClean="0"/>
              <a:t>Don’t worry if it seems tough.</a:t>
            </a:r>
          </a:p>
          <a:p>
            <a:pPr lvl="1"/>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37</a:t>
            </a:fld>
            <a:endParaRPr lang="en-US" dirty="0"/>
          </a:p>
        </p:txBody>
      </p:sp>
    </p:spTree>
    <p:extLst>
      <p:ext uri="{BB962C8B-B14F-4D97-AF65-F5344CB8AC3E}">
        <p14:creationId xmlns:p14="http://schemas.microsoft.com/office/powerpoint/2010/main" val="12398965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Our Next Program Calculates the Roots of a Quadratic</a:t>
            </a:r>
            <a:endParaRPr lang="en-US" dirty="0"/>
          </a:p>
        </p:txBody>
      </p:sp>
      <mc:AlternateContent xmlns:mc="http://schemas.openxmlformats.org/markup-compatibility/2006" xmlns:a14="http://schemas.microsoft.com/office/drawing/2010/main">
        <mc:Choice Requires="a14">
          <p:sp>
            <p:nvSpPr>
              <p:cNvPr id="21" name="Content Placeholder 20"/>
              <p:cNvSpPr>
                <a:spLocks noGrp="1"/>
              </p:cNvSpPr>
              <p:nvPr>
                <p:ph idx="1"/>
              </p:nvPr>
            </p:nvSpPr>
            <p:spPr/>
            <p:txBody>
              <a:bodyPr>
                <a:normAutofit lnSpcReduction="10000"/>
              </a:bodyPr>
              <a:lstStyle/>
              <a:p>
                <a:pPr marL="201168" lvl="1" indent="0">
                  <a:buNone/>
                </a:pPr>
                <a:r>
                  <a:rPr lang="en-US" dirty="0" smtClean="0"/>
                  <a:t>Remember the equation?</a:t>
                </a:r>
              </a:p>
              <a:p>
                <a:pPr marL="201168" lvl="1" indent="0">
                  <a:buNone/>
                </a:pPr>
                <a:endParaRPr lang="en-US" dirty="0" smtClean="0"/>
              </a:p>
              <a:p>
                <a:pPr marL="201168" lvl="1" indent="0" algn="ctr">
                  <a:buNone/>
                </a:pPr>
                <a:r>
                  <a:rPr lang="en-US" b="1" dirty="0" smtClean="0">
                    <a:solidFill>
                      <a:srgbClr val="00B050"/>
                    </a:solidFill>
                  </a:rPr>
                  <a:t>F(x) = Ax</a:t>
                </a:r>
                <a:r>
                  <a:rPr lang="en-US" b="1" baseline="30000" dirty="0" smtClean="0">
                    <a:solidFill>
                      <a:srgbClr val="00B050"/>
                    </a:solidFill>
                  </a:rPr>
                  <a:t>2</a:t>
                </a:r>
                <a:r>
                  <a:rPr lang="en-US" b="1" dirty="0" smtClean="0">
                    <a:solidFill>
                      <a:srgbClr val="00B050"/>
                    </a:solidFill>
                  </a:rPr>
                  <a:t> + </a:t>
                </a:r>
                <a:r>
                  <a:rPr lang="en-US" b="1" dirty="0" err="1" smtClean="0">
                    <a:solidFill>
                      <a:srgbClr val="00B050"/>
                    </a:solidFill>
                  </a:rPr>
                  <a:t>Bx</a:t>
                </a:r>
                <a:r>
                  <a:rPr lang="en-US" b="1" dirty="0" smtClean="0">
                    <a:solidFill>
                      <a:srgbClr val="00B050"/>
                    </a:solidFill>
                  </a:rPr>
                  <a:t> + C</a:t>
                </a:r>
              </a:p>
              <a:p>
                <a:pPr marL="201168" lvl="1" indent="0" algn="ctr">
                  <a:buNone/>
                </a:pPr>
                <a:endParaRPr lang="en-US" b="1" dirty="0">
                  <a:solidFill>
                    <a:srgbClr val="00B050"/>
                  </a:solidFill>
                </a:endParaRPr>
              </a:p>
              <a:p>
                <a:pPr marL="201168" lvl="1" indent="0">
                  <a:buNone/>
                </a:pPr>
                <a:r>
                  <a:rPr lang="en-US" dirty="0" smtClean="0"/>
                  <a:t>has roots (</a:t>
                </a:r>
                <a:r>
                  <a:rPr lang="en-US" b="1" dirty="0" smtClean="0">
                    <a:solidFill>
                      <a:srgbClr val="00B050"/>
                    </a:solidFill>
                  </a:rPr>
                  <a:t>F(x) = 0</a:t>
                </a:r>
                <a:r>
                  <a:rPr lang="en-US" dirty="0" smtClean="0"/>
                  <a:t>) at </a:t>
                </a:r>
              </a:p>
              <a:p>
                <a:pPr marL="201168" lvl="1" indent="0" algn="ctr">
                  <a:spcBef>
                    <a:spcPts val="1200"/>
                  </a:spcBef>
                  <a:buNone/>
                </a:pPr>
                <a:r>
                  <a:rPr lang="en-US" sz="4400" b="1" dirty="0" smtClean="0">
                    <a:solidFill>
                      <a:srgbClr val="00B050"/>
                    </a:solidFill>
                  </a:rPr>
                  <a:t>x = </a:t>
                </a:r>
                <a14:m>
                  <m:oMath xmlns:m="http://schemas.openxmlformats.org/officeDocument/2006/math">
                    <m:f>
                      <m:fPr>
                        <m:ctrlPr>
                          <a:rPr lang="en-US" sz="4400" b="1" i="1" smtClean="0">
                            <a:solidFill>
                              <a:srgbClr val="00B050"/>
                            </a:solidFill>
                            <a:latin typeface="Cambria Math" panose="02040503050406030204" pitchFamily="18" charset="0"/>
                          </a:rPr>
                        </m:ctrlPr>
                      </m:fPr>
                      <m:num>
                        <m:r>
                          <a:rPr lang="en-US" sz="4400" b="1" i="1" smtClean="0">
                            <a:solidFill>
                              <a:srgbClr val="00B050"/>
                            </a:solidFill>
                            <a:latin typeface="Cambria Math" panose="02040503050406030204" pitchFamily="18" charset="0"/>
                          </a:rPr>
                          <m:t>−</m:t>
                        </m:r>
                        <m:r>
                          <a:rPr lang="en-US" sz="4400" b="1" i="1" smtClean="0">
                            <a:solidFill>
                              <a:srgbClr val="00B050"/>
                            </a:solidFill>
                            <a:latin typeface="Cambria Math" panose="02040503050406030204" pitchFamily="18" charset="0"/>
                          </a:rPr>
                          <m:t>𝑩</m:t>
                        </m:r>
                        <m:r>
                          <a:rPr lang="en-US" sz="4400" b="1" i="1" smtClean="0">
                            <a:solidFill>
                              <a:srgbClr val="00B050"/>
                            </a:solidFill>
                            <a:latin typeface="Cambria Math" panose="02040503050406030204" pitchFamily="18" charset="0"/>
                          </a:rPr>
                          <m:t>±</m:t>
                        </m:r>
                        <m:rad>
                          <m:radPr>
                            <m:degHide m:val="on"/>
                            <m:ctrlPr>
                              <a:rPr lang="en-US" sz="4400" b="1" i="1" smtClean="0">
                                <a:solidFill>
                                  <a:srgbClr val="00B050"/>
                                </a:solidFill>
                                <a:latin typeface="Cambria Math" panose="02040503050406030204" pitchFamily="18" charset="0"/>
                              </a:rPr>
                            </m:ctrlPr>
                          </m:radPr>
                          <m:deg/>
                          <m:e>
                            <m:sSup>
                              <m:sSupPr>
                                <m:ctrlPr>
                                  <a:rPr lang="en-US" sz="4400" b="1" i="1" smtClean="0">
                                    <a:solidFill>
                                      <a:srgbClr val="00B050"/>
                                    </a:solidFill>
                                    <a:latin typeface="Cambria Math" panose="02040503050406030204" pitchFamily="18" charset="0"/>
                                  </a:rPr>
                                </m:ctrlPr>
                              </m:sSupPr>
                              <m:e>
                                <m:r>
                                  <a:rPr lang="en-US" sz="4400" b="1" i="1" smtClean="0">
                                    <a:solidFill>
                                      <a:srgbClr val="00B050"/>
                                    </a:solidFill>
                                    <a:latin typeface="Cambria Math" panose="02040503050406030204" pitchFamily="18" charset="0"/>
                                  </a:rPr>
                                  <m:t>𝑩</m:t>
                                </m:r>
                              </m:e>
                              <m:sup>
                                <m:r>
                                  <a:rPr lang="en-US" sz="4400" b="1" i="1" smtClean="0">
                                    <a:solidFill>
                                      <a:srgbClr val="00B050"/>
                                    </a:solidFill>
                                    <a:latin typeface="Cambria Math" panose="02040503050406030204" pitchFamily="18" charset="0"/>
                                  </a:rPr>
                                  <m:t>𝟐</m:t>
                                </m:r>
                              </m:sup>
                            </m:sSup>
                            <m:r>
                              <a:rPr lang="en-US" sz="4400" b="1" i="1" smtClean="0">
                                <a:solidFill>
                                  <a:srgbClr val="00B050"/>
                                </a:solidFill>
                                <a:latin typeface="Cambria Math" panose="02040503050406030204" pitchFamily="18" charset="0"/>
                              </a:rPr>
                              <m:t>−</m:t>
                            </m:r>
                            <m:r>
                              <a:rPr lang="en-US" sz="4400" b="1" i="1" smtClean="0">
                                <a:solidFill>
                                  <a:srgbClr val="00B050"/>
                                </a:solidFill>
                                <a:latin typeface="Cambria Math" panose="02040503050406030204" pitchFamily="18" charset="0"/>
                              </a:rPr>
                              <m:t>𝟒</m:t>
                            </m:r>
                            <m:r>
                              <a:rPr lang="en-US" sz="4400" b="1" i="1" smtClean="0">
                                <a:solidFill>
                                  <a:srgbClr val="00B050"/>
                                </a:solidFill>
                                <a:latin typeface="Cambria Math" panose="02040503050406030204" pitchFamily="18" charset="0"/>
                              </a:rPr>
                              <m:t>𝑨𝑪</m:t>
                            </m:r>
                          </m:e>
                        </m:rad>
                      </m:num>
                      <m:den>
                        <m:r>
                          <a:rPr lang="en-US" sz="4400" b="1" i="1" smtClean="0">
                            <a:solidFill>
                              <a:srgbClr val="00B050"/>
                            </a:solidFill>
                            <a:latin typeface="Cambria Math" panose="02040503050406030204" pitchFamily="18" charset="0"/>
                          </a:rPr>
                          <m:t>𝟐</m:t>
                        </m:r>
                        <m:r>
                          <a:rPr lang="en-US" sz="4400" b="1" i="1" smtClean="0">
                            <a:solidFill>
                              <a:srgbClr val="00B050"/>
                            </a:solidFill>
                            <a:latin typeface="Cambria Math" panose="02040503050406030204" pitchFamily="18" charset="0"/>
                          </a:rPr>
                          <m:t>𝑨</m:t>
                        </m:r>
                      </m:den>
                    </m:f>
                  </m:oMath>
                </a14:m>
                <a:endParaRPr lang="en-US" b="1" dirty="0" smtClean="0"/>
              </a:p>
              <a:p>
                <a:pPr marL="201168" lvl="1" indent="0" algn="ctr">
                  <a:buNone/>
                </a:pPr>
                <a:endParaRPr lang="en-US" b="1" dirty="0" smtClean="0"/>
              </a:p>
              <a:p>
                <a:pPr marL="201168" lvl="1" indent="0">
                  <a:buNone/>
                </a:pPr>
                <a:r>
                  <a:rPr lang="en-US" dirty="0" smtClean="0"/>
                  <a:t>where </a:t>
                </a:r>
                <a14:m>
                  <m:oMath xmlns:m="http://schemas.openxmlformats.org/officeDocument/2006/math">
                    <m:rad>
                      <m:radPr>
                        <m:degHide m:val="on"/>
                        <m:ctrlPr>
                          <a:rPr lang="en-US" b="1" i="1">
                            <a:solidFill>
                              <a:srgbClr val="00B050"/>
                            </a:solidFill>
                            <a:latin typeface="Cambria Math" panose="02040503050406030204" pitchFamily="18" charset="0"/>
                          </a:rPr>
                        </m:ctrlPr>
                      </m:radPr>
                      <m:deg/>
                      <m:e>
                        <m:r>
                          <a:rPr lang="en-US" b="1" i="1" smtClean="0">
                            <a:solidFill>
                              <a:srgbClr val="00B050"/>
                            </a:solidFill>
                            <a:latin typeface="Cambria Math" panose="02040503050406030204" pitchFamily="18" charset="0"/>
                          </a:rPr>
                          <m:t>𝑵</m:t>
                        </m:r>
                      </m:e>
                    </m:rad>
                  </m:oMath>
                </a14:m>
                <a:r>
                  <a:rPr lang="en-US" dirty="0"/>
                  <a:t> </a:t>
                </a:r>
                <a:r>
                  <a:rPr lang="en-US" dirty="0" smtClean="0"/>
                  <a:t>is the square root of </a:t>
                </a:r>
                <a:r>
                  <a:rPr lang="en-US" b="1" dirty="0" smtClean="0">
                    <a:solidFill>
                      <a:srgbClr val="00B050"/>
                    </a:solidFill>
                  </a:rPr>
                  <a:t>N</a:t>
                </a:r>
                <a:r>
                  <a:rPr lang="en-US" dirty="0" smtClean="0"/>
                  <a:t>.</a:t>
                </a:r>
                <a:endParaRPr lang="en-US" b="1" dirty="0" smtClean="0"/>
              </a:p>
            </p:txBody>
          </p:sp>
        </mc:Choice>
        <mc:Fallback xmlns="">
          <p:sp>
            <p:nvSpPr>
              <p:cNvPr id="21" name="Content Placeholder 20"/>
              <p:cNvSpPr>
                <a:spLocks noGrp="1" noRot="1" noChangeAspect="1" noMove="1" noResize="1" noEditPoints="1" noAdjustHandles="1" noChangeArrowheads="1" noChangeShapeType="1" noTextEdit="1"/>
              </p:cNvSpPr>
              <p:nvPr>
                <p:ph idx="1"/>
              </p:nvPr>
            </p:nvSpPr>
            <p:spPr>
              <a:blipFill rotWithShape="0">
                <a:blip r:embed="rId3"/>
                <a:stretch>
                  <a:fillRect l="-235" t="-3448" b="-86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38</a:t>
            </a:fld>
            <a:endParaRPr lang="en-US" dirty="0"/>
          </a:p>
        </p:txBody>
      </p:sp>
    </p:spTree>
    <p:extLst>
      <p:ext uri="{BB962C8B-B14F-4D97-AF65-F5344CB8AC3E}">
        <p14:creationId xmlns:p14="http://schemas.microsoft.com/office/powerpoint/2010/main" val="271829165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Every Statement Must be Executed</a:t>
            </a:r>
            <a:endParaRPr lang="en-US" dirty="0"/>
          </a:p>
        </p:txBody>
      </p:sp>
      <p:sp>
        <p:nvSpPr>
          <p:cNvPr id="21" name="Content Placeholder 20"/>
          <p:cNvSpPr>
            <a:spLocks noGrp="1"/>
          </p:cNvSpPr>
          <p:nvPr>
            <p:ph idx="1"/>
          </p:nvPr>
        </p:nvSpPr>
        <p:spPr/>
        <p:txBody>
          <a:bodyPr>
            <a:normAutofit fontScale="92500" lnSpcReduction="10000"/>
          </a:bodyPr>
          <a:lstStyle/>
          <a:p>
            <a:r>
              <a:rPr lang="en-US" b="1" dirty="0" smtClean="0">
                <a:solidFill>
                  <a:srgbClr val="0070C0"/>
                </a:solidFill>
              </a:rPr>
              <a:t>How can we test our program?</a:t>
            </a:r>
            <a:endParaRPr lang="en-US" b="1" dirty="0">
              <a:solidFill>
                <a:srgbClr val="0070C0"/>
              </a:solidFill>
            </a:endParaRPr>
          </a:p>
          <a:p>
            <a:r>
              <a:rPr lang="en-US" dirty="0" smtClean="0"/>
              <a:t>Let’s start with something simple.</a:t>
            </a:r>
          </a:p>
          <a:p>
            <a:r>
              <a:rPr lang="en-US" dirty="0" smtClean="0"/>
              <a:t>Let’s say that we have </a:t>
            </a:r>
            <a:r>
              <a:rPr lang="en-US" b="1" dirty="0" smtClean="0">
                <a:solidFill>
                  <a:srgbClr val="0070C0"/>
                </a:solidFill>
              </a:rPr>
              <a:t>a statement </a:t>
            </a:r>
            <a:br>
              <a:rPr lang="en-US" b="1" dirty="0" smtClean="0">
                <a:solidFill>
                  <a:srgbClr val="0070C0"/>
                </a:solidFill>
              </a:rPr>
            </a:br>
            <a:r>
              <a:rPr lang="en-US" b="1" dirty="0" smtClean="0">
                <a:solidFill>
                  <a:srgbClr val="0070C0"/>
                </a:solidFill>
              </a:rPr>
              <a:t>that is never executed by tests</a:t>
            </a:r>
            <a:r>
              <a:rPr lang="en-US" dirty="0" smtClean="0"/>
              <a:t>.</a:t>
            </a:r>
          </a:p>
          <a:p>
            <a:r>
              <a:rPr lang="en-US" dirty="0" smtClean="0"/>
              <a:t>Does the statement work correctly?</a:t>
            </a:r>
          </a:p>
          <a:p>
            <a:r>
              <a:rPr lang="en-US" dirty="0" smtClean="0"/>
              <a:t>How can we know?  We have no tests!  </a:t>
            </a:r>
          </a:p>
          <a:p>
            <a:r>
              <a:rPr lang="en-US" dirty="0" smtClean="0"/>
              <a:t>So, no, it </a:t>
            </a:r>
            <a:r>
              <a:rPr lang="en-US" b="1" dirty="0" smtClean="0">
                <a:solidFill>
                  <a:srgbClr val="0070C0"/>
                </a:solidFill>
              </a:rPr>
              <a:t>does not work correctly</a:t>
            </a:r>
            <a:r>
              <a:rPr lang="en-US" dirty="0" smtClean="0"/>
              <a:t>.</a:t>
            </a:r>
          </a:p>
          <a:p>
            <a:r>
              <a:rPr lang="en-US" dirty="0" smtClean="0"/>
              <a:t>At a minimum, we </a:t>
            </a:r>
            <a:r>
              <a:rPr lang="en-US" b="1" dirty="0" smtClean="0">
                <a:solidFill>
                  <a:srgbClr val="0070C0"/>
                </a:solidFill>
              </a:rPr>
              <a:t>must execute every statement </a:t>
            </a:r>
            <a:r>
              <a:rPr lang="en-US" dirty="0" smtClean="0"/>
              <a:t>(called </a:t>
            </a:r>
            <a:r>
              <a:rPr lang="en-US" b="1" dirty="0" smtClean="0">
                <a:solidFill>
                  <a:srgbClr val="0070C0"/>
                </a:solidFill>
              </a:rPr>
              <a:t>full</a:t>
            </a:r>
            <a:r>
              <a:rPr lang="en-US" dirty="0" smtClean="0"/>
              <a:t> </a:t>
            </a:r>
            <a:r>
              <a:rPr lang="en-US" b="1" dirty="0" smtClean="0">
                <a:solidFill>
                  <a:srgbClr val="0070C0"/>
                </a:solidFill>
              </a:rPr>
              <a:t>code coverage</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39</a:t>
            </a:fld>
            <a:endParaRPr lang="en-US" dirty="0"/>
          </a:p>
        </p:txBody>
      </p:sp>
    </p:spTree>
    <p:extLst>
      <p:ext uri="{BB962C8B-B14F-4D97-AF65-F5344CB8AC3E}">
        <p14:creationId xmlns:p14="http://schemas.microsoft.com/office/powerpoint/2010/main" val="4603183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Statement/Step at a Time…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32929460"/>
              </p:ext>
            </p:extLst>
          </p:nvPr>
        </p:nvGraphicFramePr>
        <p:xfrm>
          <a:off x="596900" y="1630363"/>
          <a:ext cx="7791725" cy="4175760"/>
        </p:xfrm>
        <a:graphic>
          <a:graphicData uri="http://schemas.openxmlformats.org/drawingml/2006/table">
            <a:tbl>
              <a:tblPr firstRow="1" bandRow="1">
                <a:tableStyleId>{5C22544A-7EE6-4342-B048-85BDC9FD1C3A}</a:tableStyleId>
              </a:tblPr>
              <a:tblGrid>
                <a:gridCol w="2719056">
                  <a:extLst>
                    <a:ext uri="{9D8B030D-6E8A-4147-A177-3AD203B41FA5}">
                      <a16:colId xmlns:a16="http://schemas.microsoft.com/office/drawing/2014/main" val="20000"/>
                    </a:ext>
                  </a:extLst>
                </a:gridCol>
                <a:gridCol w="861646">
                  <a:extLst>
                    <a:ext uri="{9D8B030D-6E8A-4147-A177-3AD203B41FA5}">
                      <a16:colId xmlns:a16="http://schemas.microsoft.com/office/drawing/2014/main" val="20001"/>
                    </a:ext>
                  </a:extLst>
                </a:gridCol>
                <a:gridCol w="861646">
                  <a:extLst>
                    <a:ext uri="{9D8B030D-6E8A-4147-A177-3AD203B41FA5}">
                      <a16:colId xmlns:a16="http://schemas.microsoft.com/office/drawing/2014/main" val="20002"/>
                    </a:ext>
                  </a:extLst>
                </a:gridCol>
                <a:gridCol w="861646">
                  <a:extLst>
                    <a:ext uri="{9D8B030D-6E8A-4147-A177-3AD203B41FA5}">
                      <a16:colId xmlns:a16="http://schemas.microsoft.com/office/drawing/2014/main" val="20003"/>
                    </a:ext>
                  </a:extLst>
                </a:gridCol>
                <a:gridCol w="861646">
                  <a:extLst>
                    <a:ext uri="{9D8B030D-6E8A-4147-A177-3AD203B41FA5}">
                      <a16:colId xmlns:a16="http://schemas.microsoft.com/office/drawing/2014/main" val="20004"/>
                    </a:ext>
                  </a:extLst>
                </a:gridCol>
                <a:gridCol w="1626085">
                  <a:extLst>
                    <a:ext uri="{9D8B030D-6E8A-4147-A177-3AD203B41FA5}">
                      <a16:colId xmlns:a16="http://schemas.microsoft.com/office/drawing/2014/main" val="20005"/>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B</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C</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D</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0000"/>
                  </a:ext>
                </a:extLst>
              </a:tr>
              <a:tr h="370840">
                <a:tc>
                  <a:txBody>
                    <a:bodyPr/>
                    <a:lstStyle/>
                    <a:p>
                      <a:pPr algn="ctr"/>
                      <a:r>
                        <a:rPr lang="en-US" sz="2400" dirty="0" smtClean="0"/>
                        <a:t>before loop</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bits</a:t>
                      </a:r>
                      <a:endParaRPr lang="en-US" sz="2400" dirty="0"/>
                    </a:p>
                  </a:txBody>
                  <a:tcPr/>
                </a:tc>
                <a:tc>
                  <a:txBody>
                    <a:bodyPr/>
                    <a:lstStyle/>
                    <a:p>
                      <a:pPr algn="ctr"/>
                      <a:r>
                        <a:rPr lang="en-US" sz="2400" dirty="0" smtClean="0"/>
                        <a:t>bits</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dirty="0" err="1" smtClean="0"/>
                        <a:t>init</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0</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baseline="0" dirty="0" smtClean="0"/>
                        <a:t>20 &gt; D</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a:p>
                  </a:txBody>
                  <a:tcPr/>
                </a:tc>
                <a:extLst>
                  <a:ext uri="{0D108BD9-81ED-4DB2-BD59-A6C34878D82A}">
                    <a16:rowId xmlns:a16="http://schemas.microsoft.com/office/drawing/2014/main" val="10003"/>
                  </a:ext>
                </a:extLst>
              </a:tr>
              <a:tr h="370840">
                <a:tc>
                  <a:txBody>
                    <a:bodyPr/>
                    <a:lstStyle/>
                    <a:p>
                      <a:pPr algn="ctr"/>
                      <a:r>
                        <a:rPr lang="en-US" sz="2400" dirty="0" smtClean="0"/>
                        <a:t>print</a:t>
                      </a:r>
                      <a:r>
                        <a:rPr lang="en-US" sz="2400" baseline="0" dirty="0" smtClean="0"/>
                        <a:t> A</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C =</a:t>
                      </a:r>
                      <a:r>
                        <a:rPr lang="en-US" sz="2400" baseline="0" dirty="0" smtClean="0"/>
                        <a:t> A + B</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smtClean="0"/>
                        <a:t>2</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A = B</a:t>
                      </a:r>
                      <a:endParaRPr lang="en-US" sz="2400" dirty="0"/>
                    </a:p>
                  </a:txBody>
                  <a:tcPr/>
                </a:tc>
                <a:tc>
                  <a:txBody>
                    <a:bodyPr/>
                    <a:lstStyle/>
                    <a:p>
                      <a:pPr algn="ctr"/>
                      <a:r>
                        <a:rPr lang="en-US" sz="2400" dirty="0" smtClean="0"/>
                        <a:t>1</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B = C</a:t>
                      </a:r>
                      <a:endParaRPr lang="en-US" sz="2400" dirty="0"/>
                    </a:p>
                  </a:txBody>
                  <a:tcPr/>
                </a:tc>
                <a:tc>
                  <a:txBody>
                    <a:bodyPr/>
                    <a:lstStyle/>
                    <a:p>
                      <a:pPr algn="ctr"/>
                      <a:endParaRPr lang="en-US" sz="2400" dirty="0"/>
                    </a:p>
                  </a:txBody>
                  <a:tcPr/>
                </a:tc>
                <a:tc>
                  <a:txBody>
                    <a:bodyPr/>
                    <a:lstStyle/>
                    <a:p>
                      <a:pPr algn="ctr"/>
                      <a:r>
                        <a:rPr lang="en-US" sz="2400" dirty="0" smtClean="0"/>
                        <a:t>2</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r h="370840">
                <a:tc>
                  <a:txBody>
                    <a:bodyPr/>
                    <a:lstStyle/>
                    <a:p>
                      <a:pPr algn="ctr"/>
                      <a:r>
                        <a:rPr lang="en-US" sz="2400" dirty="0" smtClean="0"/>
                        <a:t>D = D + 1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1</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5459882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Happens When We Run the Program?</a:t>
            </a:r>
            <a:endParaRPr lang="en-US" dirty="0"/>
          </a:p>
        </p:txBody>
      </p:sp>
      <p:sp>
        <p:nvSpPr>
          <p:cNvPr id="21" name="Content Placeholder 20"/>
          <p:cNvSpPr>
            <a:spLocks noGrp="1"/>
          </p:cNvSpPr>
          <p:nvPr>
            <p:ph idx="1"/>
          </p:nvPr>
        </p:nvSpPr>
        <p:spPr/>
        <p:txBody>
          <a:bodyPr>
            <a:normAutofit/>
          </a:bodyPr>
          <a:lstStyle/>
          <a:p>
            <a:r>
              <a:rPr lang="en-US" dirty="0" smtClean="0"/>
              <a:t>Imagine that we compile and run the program.</a:t>
            </a:r>
          </a:p>
          <a:p>
            <a:r>
              <a:rPr lang="en-US" dirty="0" smtClean="0"/>
              <a:t>Take a look at the code.</a:t>
            </a:r>
          </a:p>
          <a:p>
            <a:r>
              <a:rPr lang="en-US" dirty="0" smtClean="0"/>
              <a:t>The </a:t>
            </a:r>
            <a:r>
              <a:rPr lang="en-US" b="1" dirty="0" smtClean="0">
                <a:solidFill>
                  <a:srgbClr val="0070C0"/>
                </a:solidFill>
              </a:rPr>
              <a:t>first statement is a </a:t>
            </a:r>
            <a:r>
              <a:rPr lang="en-US" b="1" dirty="0" err="1" smtClean="0">
                <a:solidFill>
                  <a:srgbClr val="0070C0"/>
                </a:solidFill>
                <a:latin typeface="Courier New" panose="02070309020205020404" pitchFamily="49" charset="0"/>
                <a:cs typeface="Courier New" panose="02070309020205020404" pitchFamily="49" charset="0"/>
              </a:rPr>
              <a:t>printf</a:t>
            </a:r>
            <a:r>
              <a:rPr lang="en-US" dirty="0" smtClean="0"/>
              <a:t>.</a:t>
            </a:r>
          </a:p>
          <a:p>
            <a:r>
              <a:rPr lang="en-US" dirty="0" smtClean="0"/>
              <a:t>The </a:t>
            </a:r>
            <a:r>
              <a:rPr lang="en-US" b="1" dirty="0" err="1">
                <a:latin typeface="Courier New" panose="02070309020205020404" pitchFamily="49" charset="0"/>
                <a:cs typeface="Courier New" panose="02070309020205020404" pitchFamily="49" charset="0"/>
              </a:rPr>
              <a:t>printf</a:t>
            </a:r>
            <a:r>
              <a:rPr lang="en-US" b="1" dirty="0">
                <a:latin typeface="Courier New" panose="02070309020205020404" pitchFamily="49" charset="0"/>
                <a:cs typeface="Courier New" panose="02070309020205020404" pitchFamily="49" charset="0"/>
              </a:rPr>
              <a:t> </a:t>
            </a:r>
            <a:r>
              <a:rPr lang="en-US" dirty="0" smtClean="0"/>
              <a:t>always executes, so</a:t>
            </a:r>
          </a:p>
          <a:p>
            <a:pPr lvl="1"/>
            <a:r>
              <a:rPr lang="en-US" dirty="0" smtClean="0"/>
              <a:t>we can </a:t>
            </a:r>
            <a:r>
              <a:rPr lang="en-US" b="1" dirty="0" smtClean="0">
                <a:solidFill>
                  <a:srgbClr val="0070C0"/>
                </a:solidFill>
              </a:rPr>
              <a:t>check whether the </a:t>
            </a:r>
            <a:r>
              <a:rPr lang="en-US" b="1" dirty="0" err="1" smtClean="0">
                <a:solidFill>
                  <a:srgbClr val="0070C0"/>
                </a:solidFill>
              </a:rPr>
              <a:t>printf</a:t>
            </a:r>
            <a:r>
              <a:rPr lang="en-US" b="1" dirty="0" smtClean="0">
                <a:solidFill>
                  <a:srgbClr val="0070C0"/>
                </a:solidFill>
              </a:rPr>
              <a:t> works</a:t>
            </a:r>
          </a:p>
          <a:p>
            <a:pPr lvl="1"/>
            <a:r>
              <a:rPr lang="en-US" dirty="0" smtClean="0"/>
              <a:t>by simply </a:t>
            </a:r>
            <a:r>
              <a:rPr lang="en-US" b="1" dirty="0" smtClean="0">
                <a:solidFill>
                  <a:srgbClr val="0070C0"/>
                </a:solidFill>
              </a:rPr>
              <a:t>looking at the output</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40</a:t>
            </a:fld>
            <a:endParaRPr lang="en-US" dirty="0"/>
          </a:p>
        </p:txBody>
      </p:sp>
    </p:spTree>
    <p:extLst>
      <p:ext uri="{BB962C8B-B14F-4D97-AF65-F5344CB8AC3E}">
        <p14:creationId xmlns:p14="http://schemas.microsoft.com/office/powerpoint/2010/main" val="11235928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Choose a Line of Text as Our First Test</a:t>
            </a:r>
            <a:endParaRPr lang="en-US" dirty="0"/>
          </a:p>
        </p:txBody>
      </p:sp>
      <p:sp>
        <p:nvSpPr>
          <p:cNvPr id="21" name="Content Placeholder 20"/>
          <p:cNvSpPr>
            <a:spLocks noGrp="1"/>
          </p:cNvSpPr>
          <p:nvPr>
            <p:ph idx="1"/>
          </p:nvPr>
        </p:nvSpPr>
        <p:spPr/>
        <p:txBody>
          <a:bodyPr>
            <a:normAutofit fontScale="92500"/>
          </a:bodyPr>
          <a:lstStyle/>
          <a:p>
            <a:r>
              <a:rPr lang="en-US" dirty="0" smtClean="0"/>
              <a:t>The program then </a:t>
            </a:r>
            <a:r>
              <a:rPr lang="en-US" b="1" dirty="0" smtClean="0">
                <a:solidFill>
                  <a:srgbClr val="0070C0"/>
                </a:solidFill>
              </a:rPr>
              <a:t>waits for input with </a:t>
            </a:r>
            <a:r>
              <a:rPr lang="en-US" b="1" dirty="0" err="1" smtClean="0">
                <a:solidFill>
                  <a:srgbClr val="0070C0"/>
                </a:solidFill>
                <a:latin typeface="Courier New" panose="02070309020205020404" pitchFamily="49" charset="0"/>
                <a:cs typeface="Courier New" panose="02070309020205020404" pitchFamily="49" charset="0"/>
              </a:rPr>
              <a:t>scanf</a:t>
            </a:r>
            <a:r>
              <a:rPr lang="en-US" dirty="0" smtClean="0"/>
              <a:t>.</a:t>
            </a:r>
          </a:p>
          <a:p>
            <a:r>
              <a:rPr lang="en-US" dirty="0" smtClean="0"/>
              <a:t>What input should we give?</a:t>
            </a:r>
          </a:p>
          <a:p>
            <a:r>
              <a:rPr lang="en-US" dirty="0" smtClean="0"/>
              <a:t>Let’s </a:t>
            </a:r>
            <a:r>
              <a:rPr lang="en-US" b="1" dirty="0" smtClean="0">
                <a:solidFill>
                  <a:srgbClr val="0070C0"/>
                </a:solidFill>
              </a:rPr>
              <a:t>just choose something </a:t>
            </a:r>
            <a:r>
              <a:rPr lang="en-US" dirty="0" smtClean="0"/>
              <a:t>concrete.</a:t>
            </a:r>
          </a:p>
          <a:p>
            <a:r>
              <a:rPr lang="en-US" dirty="0" smtClean="0"/>
              <a:t>Say </a:t>
            </a:r>
            <a:r>
              <a:rPr lang="en-US" b="1" dirty="0" smtClean="0">
                <a:solidFill>
                  <a:srgbClr val="00B050"/>
                </a:solidFill>
              </a:rPr>
              <a:t>“0 0 0”</a:t>
            </a:r>
            <a:r>
              <a:rPr lang="en-US" dirty="0" smtClean="0"/>
              <a:t> (and then </a:t>
            </a:r>
            <a:r>
              <a:rPr lang="en-US" b="1" dirty="0" smtClean="0">
                <a:solidFill>
                  <a:srgbClr val="00B050"/>
                </a:solidFill>
              </a:rPr>
              <a:t>&lt;Enter&gt;</a:t>
            </a:r>
            <a:r>
              <a:rPr lang="en-US" dirty="0" smtClean="0"/>
              <a:t> to start).</a:t>
            </a:r>
          </a:p>
          <a:p>
            <a:r>
              <a:rPr lang="en-US" dirty="0" smtClean="0"/>
              <a:t>What are the values of variables </a:t>
            </a:r>
            <a:r>
              <a:rPr lang="en-US" b="1" dirty="0">
                <a:latin typeface="Courier New" panose="02070309020205020404" pitchFamily="49" charset="0"/>
                <a:cs typeface="Courier New" panose="02070309020205020404" pitchFamily="49" charset="0"/>
              </a:rPr>
              <a:t>a</a:t>
            </a:r>
            <a:r>
              <a:rPr lang="en-US" dirty="0" smtClean="0"/>
              <a:t>, </a:t>
            </a:r>
            <a:r>
              <a:rPr lang="en-US" b="1" dirty="0" smtClean="0">
                <a:latin typeface="Courier New" panose="02070309020205020404" pitchFamily="49" charset="0"/>
                <a:cs typeface="Courier New" panose="02070309020205020404" pitchFamily="49" charset="0"/>
              </a:rPr>
              <a:t>b</a:t>
            </a:r>
            <a:r>
              <a:rPr lang="en-US" dirty="0" smtClean="0"/>
              <a:t>, and </a:t>
            </a:r>
            <a:r>
              <a:rPr lang="en-US" b="1" dirty="0" smtClean="0">
                <a:latin typeface="Courier New" panose="02070309020205020404" pitchFamily="49" charset="0"/>
                <a:cs typeface="Courier New" panose="02070309020205020404" pitchFamily="49" charset="0"/>
              </a:rPr>
              <a:t>c</a:t>
            </a:r>
            <a:r>
              <a:rPr lang="en-US" dirty="0" smtClean="0"/>
              <a:t>?</a:t>
            </a:r>
          </a:p>
          <a:p>
            <a:pPr algn="ctr"/>
            <a:r>
              <a:rPr lang="en-US" b="1" dirty="0" smtClean="0">
                <a:solidFill>
                  <a:srgbClr val="0070C0"/>
                </a:solidFill>
              </a:rPr>
              <a:t>0, 0, and 0</a:t>
            </a:r>
          </a:p>
          <a:p>
            <a:r>
              <a:rPr lang="en-US" dirty="0"/>
              <a:t>What does </a:t>
            </a:r>
            <a:r>
              <a:rPr lang="en-US" b="1" dirty="0" err="1">
                <a:latin typeface="Courier New" panose="02070309020205020404" pitchFamily="49" charset="0"/>
                <a:cs typeface="Courier New" panose="02070309020205020404" pitchFamily="49" charset="0"/>
              </a:rPr>
              <a:t>scanf</a:t>
            </a:r>
            <a:r>
              <a:rPr lang="en-US" b="1" dirty="0">
                <a:latin typeface="Courier New" panose="02070309020205020404" pitchFamily="49" charset="0"/>
                <a:cs typeface="Courier New" panose="02070309020205020404" pitchFamily="49" charset="0"/>
              </a:rPr>
              <a:t> </a:t>
            </a:r>
            <a:r>
              <a:rPr lang="en-US" dirty="0"/>
              <a:t>return?</a:t>
            </a:r>
          </a:p>
          <a:p>
            <a:r>
              <a:rPr lang="en-US" dirty="0" smtClean="0"/>
              <a:t>What happens next?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41</a:t>
            </a:fld>
            <a:endParaRPr lang="en-US" dirty="0"/>
          </a:p>
        </p:txBody>
      </p:sp>
      <p:sp>
        <p:nvSpPr>
          <p:cNvPr id="3" name="TextBox 2"/>
          <p:cNvSpPr txBox="1"/>
          <p:nvPr/>
        </p:nvSpPr>
        <p:spPr>
          <a:xfrm>
            <a:off x="4762919" y="4756450"/>
            <a:ext cx="391454" cy="523220"/>
          </a:xfrm>
          <a:prstGeom prst="rect">
            <a:avLst/>
          </a:prstGeom>
          <a:noFill/>
        </p:spPr>
        <p:txBody>
          <a:bodyPr wrap="none" rtlCol="0">
            <a:spAutoFit/>
          </a:bodyPr>
          <a:lstStyle/>
          <a:p>
            <a:r>
              <a:rPr lang="en-US" sz="2800" b="1" dirty="0" smtClean="0">
                <a:solidFill>
                  <a:srgbClr val="0070C0"/>
                </a:solidFill>
              </a:rPr>
              <a:t>3</a:t>
            </a:r>
            <a:endParaRPr lang="en-US" b="1" dirty="0">
              <a:solidFill>
                <a:srgbClr val="0070C0"/>
              </a:solidFill>
            </a:endParaRPr>
          </a:p>
        </p:txBody>
      </p:sp>
      <p:sp>
        <p:nvSpPr>
          <p:cNvPr id="8" name="TextBox 7"/>
          <p:cNvSpPr txBox="1"/>
          <p:nvPr/>
        </p:nvSpPr>
        <p:spPr>
          <a:xfrm>
            <a:off x="3954691" y="5347141"/>
            <a:ext cx="3687228" cy="461665"/>
          </a:xfrm>
          <a:prstGeom prst="rect">
            <a:avLst/>
          </a:prstGeom>
          <a:noFill/>
        </p:spPr>
        <p:txBody>
          <a:bodyPr wrap="none" rtlCol="0">
            <a:spAutoFit/>
          </a:bodyPr>
          <a:lstStyle/>
          <a:p>
            <a:r>
              <a:rPr lang="en-US" sz="2400" b="1" dirty="0" smtClean="0">
                <a:solidFill>
                  <a:srgbClr val="0070C0"/>
                </a:solidFill>
              </a:rPr>
              <a:t>Skip the “then” block!</a:t>
            </a:r>
            <a:endParaRPr lang="en-US" sz="2400" dirty="0"/>
          </a:p>
        </p:txBody>
      </p:sp>
    </p:spTree>
    <p:extLst>
      <p:ext uri="{BB962C8B-B14F-4D97-AF65-F5344CB8AC3E}">
        <p14:creationId xmlns:p14="http://schemas.microsoft.com/office/powerpoint/2010/main" val="2095024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5" end="5"/>
                                            </p:txEl>
                                          </p:spTgt>
                                        </p:tgtEl>
                                        <p:attrNameLst>
                                          <p:attrName>style.visibility</p:attrName>
                                        </p:attrNameLst>
                                      </p:cBhvr>
                                      <p:to>
                                        <p:strVal val="visible"/>
                                      </p:to>
                                    </p:set>
                                    <p:animEffect transition="in" filter="fade">
                                      <p:cBhvr>
                                        <p:cTn id="7" dur="500"/>
                                        <p:tgtEl>
                                          <p:spTgt spid="2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6" end="6"/>
                                            </p:txEl>
                                          </p:spTgt>
                                        </p:tgtEl>
                                        <p:attrNameLst>
                                          <p:attrName>style.visibility</p:attrName>
                                        </p:attrNameLst>
                                      </p:cBhvr>
                                      <p:to>
                                        <p:strVal val="visible"/>
                                      </p:to>
                                    </p:set>
                                    <p:animEffect transition="in" filter="wipe(left)">
                                      <p:cBhvr>
                                        <p:cTn id="12" dur="500"/>
                                        <p:tgtEl>
                                          <p:spTgt spid="21">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7" end="7"/>
                                            </p:txEl>
                                          </p:spTgt>
                                        </p:tgtEl>
                                        <p:attrNameLst>
                                          <p:attrName>style.visibility</p:attrName>
                                        </p:attrNameLst>
                                      </p:cBhvr>
                                      <p:to>
                                        <p:strVal val="visible"/>
                                      </p:to>
                                    </p:set>
                                    <p:animEffect transition="in" filter="wipe(left)">
                                      <p:cBhvr>
                                        <p:cTn id="22" dur="500"/>
                                        <p:tgtEl>
                                          <p:spTgt spid="21">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3" grpId="0"/>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 Analyzing Until the End</a:t>
            </a:r>
            <a:endParaRPr lang="en-US" dirty="0"/>
          </a:p>
        </p:txBody>
      </p:sp>
      <p:sp>
        <p:nvSpPr>
          <p:cNvPr id="21" name="Content Placeholder 20"/>
          <p:cNvSpPr>
            <a:spLocks noGrp="1"/>
          </p:cNvSpPr>
          <p:nvPr>
            <p:ph idx="1"/>
          </p:nvPr>
        </p:nvSpPr>
        <p:spPr/>
        <p:txBody>
          <a:bodyPr>
            <a:normAutofit/>
          </a:bodyPr>
          <a:lstStyle/>
          <a:p>
            <a:r>
              <a:rPr lang="en-US" dirty="0" smtClean="0"/>
              <a:t>With input </a:t>
            </a:r>
            <a:r>
              <a:rPr lang="en-US" b="1" dirty="0" smtClean="0">
                <a:solidFill>
                  <a:srgbClr val="00B050"/>
                </a:solidFill>
              </a:rPr>
              <a:t>“0 0 0”</a:t>
            </a:r>
            <a:r>
              <a:rPr lang="en-US" dirty="0" smtClean="0"/>
              <a:t> our program next</a:t>
            </a:r>
          </a:p>
          <a:p>
            <a:pPr lvl="1"/>
            <a:r>
              <a:rPr lang="en-US" dirty="0" smtClean="0"/>
              <a:t>prints the equation to be solved, and</a:t>
            </a:r>
          </a:p>
          <a:p>
            <a:pPr lvl="1"/>
            <a:r>
              <a:rPr lang="en-US" dirty="0" smtClean="0"/>
              <a:t>calculates the discriminant </a:t>
            </a:r>
            <a:r>
              <a:rPr lang="en-US" b="1" dirty="0" smtClean="0">
                <a:latin typeface="Courier New" panose="02070309020205020404" pitchFamily="49" charset="0"/>
                <a:cs typeface="Courier New" panose="02070309020205020404" pitchFamily="49" charset="0"/>
              </a:rPr>
              <a:t>D</a:t>
            </a:r>
            <a:r>
              <a:rPr lang="en-US" dirty="0" smtClean="0"/>
              <a:t>.</a:t>
            </a:r>
          </a:p>
          <a:p>
            <a:r>
              <a:rPr lang="en-US" b="1" dirty="0" smtClean="0">
                <a:solidFill>
                  <a:srgbClr val="0070C0"/>
                </a:solidFill>
              </a:rPr>
              <a:t>What is the value of </a:t>
            </a:r>
            <a:r>
              <a:rPr lang="en-US" b="1" dirty="0">
                <a:solidFill>
                  <a:srgbClr val="0070C0"/>
                </a:solidFill>
                <a:latin typeface="Courier New" panose="02070309020205020404" pitchFamily="49" charset="0"/>
                <a:cs typeface="Courier New" panose="02070309020205020404" pitchFamily="49" charset="0"/>
              </a:rPr>
              <a:t>D</a:t>
            </a:r>
            <a:r>
              <a:rPr lang="en-US" b="1" dirty="0" smtClean="0">
                <a:solidFill>
                  <a:srgbClr val="0070C0"/>
                </a:solidFill>
              </a:rPr>
              <a:t>?  </a:t>
            </a:r>
          </a:p>
          <a:p>
            <a:r>
              <a:rPr lang="en-US" dirty="0" smtClean="0"/>
              <a:t>(Remember that </a:t>
            </a:r>
            <a:r>
              <a:rPr lang="en-US" b="1" dirty="0" smtClean="0">
                <a:latin typeface="Courier New" panose="02070309020205020404" pitchFamily="49" charset="0"/>
                <a:cs typeface="Courier New" panose="02070309020205020404" pitchFamily="49" charset="0"/>
              </a:rPr>
              <a:t>a</a:t>
            </a:r>
            <a:r>
              <a:rPr lang="en-US" dirty="0" smtClean="0"/>
              <a:t>,</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b</a:t>
            </a:r>
            <a:r>
              <a:rPr lang="en-US" dirty="0" smtClean="0"/>
              <a:t>, and </a:t>
            </a:r>
            <a:r>
              <a:rPr lang="en-US" b="1" dirty="0" smtClean="0">
                <a:latin typeface="Courier New" panose="02070309020205020404" pitchFamily="49" charset="0"/>
                <a:cs typeface="Courier New" panose="02070309020205020404" pitchFamily="49" charset="0"/>
              </a:rPr>
              <a:t>c</a:t>
            </a:r>
            <a:r>
              <a:rPr lang="en-US" dirty="0" smtClean="0"/>
              <a:t> are all 0.)</a:t>
            </a:r>
          </a:p>
          <a:p>
            <a:r>
              <a:rPr lang="en-US" dirty="0" smtClean="0"/>
              <a:t>So </a:t>
            </a:r>
            <a:r>
              <a:rPr lang="en-US" b="1" dirty="0" smtClean="0">
                <a:solidFill>
                  <a:srgbClr val="0070C0"/>
                </a:solidFill>
              </a:rPr>
              <a:t>which of the three </a:t>
            </a:r>
            <a:r>
              <a:rPr lang="en-US" b="1" dirty="0" smtClean="0">
                <a:solidFill>
                  <a:srgbClr val="0070C0"/>
                </a:solidFill>
                <a:latin typeface="Courier New" panose="02070309020205020404" pitchFamily="49" charset="0"/>
                <a:cs typeface="Courier New" panose="02070309020205020404" pitchFamily="49" charset="0"/>
              </a:rPr>
              <a:t>if-else</a:t>
            </a:r>
            <a:r>
              <a:rPr lang="en-US" b="1" dirty="0" smtClean="0">
                <a:solidFill>
                  <a:srgbClr val="0070C0"/>
                </a:solidFill>
              </a:rPr>
              <a:t> blocks is executed</a:t>
            </a:r>
            <a:r>
              <a:rPr lang="en-US" dirty="0" smtClean="0"/>
              <a:t> (first, second, or third)?</a:t>
            </a:r>
          </a:p>
          <a:p>
            <a:r>
              <a:rPr lang="en-US" b="1" dirty="0" smtClean="0">
                <a:solidFill>
                  <a:srgbClr val="0070C0"/>
                </a:solidFill>
              </a:rPr>
              <a:t>And what is </a:t>
            </a:r>
            <a:r>
              <a:rPr lang="en-US" b="1" dirty="0" smtClean="0">
                <a:solidFill>
                  <a:srgbClr val="0070C0"/>
                </a:solidFill>
                <a:latin typeface="Courier New" panose="02070309020205020404" pitchFamily="49" charset="0"/>
                <a:cs typeface="Courier New" panose="02070309020205020404" pitchFamily="49" charset="0"/>
              </a:rPr>
              <a:t>x1</a:t>
            </a:r>
            <a:r>
              <a:rPr lang="en-US" b="1" dirty="0" smtClean="0">
                <a:solidFill>
                  <a:srgbClr val="0070C0"/>
                </a:solidFill>
              </a:rPr>
              <a:t>?  </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42</a:t>
            </a:fld>
            <a:endParaRPr lang="en-US" dirty="0"/>
          </a:p>
        </p:txBody>
      </p:sp>
      <p:sp>
        <p:nvSpPr>
          <p:cNvPr id="3" name="TextBox 2"/>
          <p:cNvSpPr txBox="1"/>
          <p:nvPr/>
        </p:nvSpPr>
        <p:spPr>
          <a:xfrm>
            <a:off x="4879135" y="3046489"/>
            <a:ext cx="391454" cy="523220"/>
          </a:xfrm>
          <a:prstGeom prst="rect">
            <a:avLst/>
          </a:prstGeom>
          <a:noFill/>
        </p:spPr>
        <p:txBody>
          <a:bodyPr wrap="none" rtlCol="0">
            <a:spAutoFit/>
          </a:bodyPr>
          <a:lstStyle/>
          <a:p>
            <a:r>
              <a:rPr lang="en-US" sz="2800" b="1" dirty="0">
                <a:solidFill>
                  <a:srgbClr val="0070C0"/>
                </a:solidFill>
              </a:rPr>
              <a:t>0</a:t>
            </a:r>
            <a:endParaRPr lang="en-US" b="1" dirty="0">
              <a:solidFill>
                <a:srgbClr val="0070C0"/>
              </a:solidFill>
            </a:endParaRPr>
          </a:p>
        </p:txBody>
      </p:sp>
      <p:sp>
        <p:nvSpPr>
          <p:cNvPr id="8" name="TextBox 7"/>
          <p:cNvSpPr txBox="1"/>
          <p:nvPr/>
        </p:nvSpPr>
        <p:spPr>
          <a:xfrm>
            <a:off x="6376344" y="4573419"/>
            <a:ext cx="1475084" cy="523220"/>
          </a:xfrm>
          <a:prstGeom prst="rect">
            <a:avLst/>
          </a:prstGeom>
          <a:noFill/>
        </p:spPr>
        <p:txBody>
          <a:bodyPr wrap="none" rtlCol="0">
            <a:spAutoFit/>
          </a:bodyPr>
          <a:lstStyle/>
          <a:p>
            <a:r>
              <a:rPr lang="en-US" sz="2800" b="1" dirty="0" smtClean="0">
                <a:solidFill>
                  <a:srgbClr val="0070C0"/>
                </a:solidFill>
              </a:rPr>
              <a:t>second</a:t>
            </a:r>
            <a:endParaRPr lang="en-US" sz="2800" dirty="0"/>
          </a:p>
        </p:txBody>
      </p:sp>
      <p:sp>
        <p:nvSpPr>
          <p:cNvPr id="9" name="TextBox 8"/>
          <p:cNvSpPr txBox="1"/>
          <p:nvPr/>
        </p:nvSpPr>
        <p:spPr>
          <a:xfrm>
            <a:off x="3689414" y="5137802"/>
            <a:ext cx="2593980" cy="523220"/>
          </a:xfrm>
          <a:prstGeom prst="rect">
            <a:avLst/>
          </a:prstGeom>
          <a:noFill/>
        </p:spPr>
        <p:txBody>
          <a:bodyPr wrap="none" rtlCol="0">
            <a:spAutoFit/>
          </a:bodyPr>
          <a:lstStyle/>
          <a:p>
            <a:r>
              <a:rPr lang="en-US" sz="2800" b="1" dirty="0" smtClean="0">
                <a:solidFill>
                  <a:srgbClr val="FF0000"/>
                </a:solidFill>
              </a:rPr>
              <a:t>0 / 0  →   </a:t>
            </a:r>
            <a:r>
              <a:rPr lang="en-US" sz="2800" b="1" dirty="0" err="1" smtClean="0">
                <a:solidFill>
                  <a:srgbClr val="FF0000"/>
                </a:solidFill>
              </a:rPr>
              <a:t>NaN</a:t>
            </a:r>
            <a:endParaRPr lang="en-US" sz="2800" dirty="0">
              <a:solidFill>
                <a:srgbClr val="FF0000"/>
              </a:solidFill>
            </a:endParaRPr>
          </a:p>
        </p:txBody>
      </p:sp>
    </p:spTree>
    <p:extLst>
      <p:ext uri="{BB962C8B-B14F-4D97-AF65-F5344CB8AC3E}">
        <p14:creationId xmlns:p14="http://schemas.microsoft.com/office/powerpoint/2010/main" val="1648086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5" end="5"/>
                                            </p:txEl>
                                          </p:spTgt>
                                        </p:tgtEl>
                                        <p:attrNameLst>
                                          <p:attrName>style.visibility</p:attrName>
                                        </p:attrNameLst>
                                      </p:cBhvr>
                                      <p:to>
                                        <p:strVal val="visible"/>
                                      </p:to>
                                    </p:set>
                                    <p:animEffect transition="in" filter="wipe(left)">
                                      <p:cBhvr>
                                        <p:cTn id="12" dur="500"/>
                                        <p:tgtEl>
                                          <p:spTgt spid="21">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
                                            <p:txEl>
                                              <p:pRg st="6" end="6"/>
                                            </p:txEl>
                                          </p:spTgt>
                                        </p:tgtEl>
                                        <p:attrNameLst>
                                          <p:attrName>style.visibility</p:attrName>
                                        </p:attrNameLst>
                                      </p:cBhvr>
                                      <p:to>
                                        <p:strVal val="visible"/>
                                      </p:to>
                                    </p:set>
                                    <p:animEffect transition="in" filter="wipe(left)">
                                      <p:cBhvr>
                                        <p:cTn id="22" dur="500"/>
                                        <p:tgtEl>
                                          <p:spTgt spid="2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3" grpId="0"/>
      <p:bldP spid="8" grpId="0"/>
      <p:bldP spid="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Was that a Bug?</a:t>
            </a:r>
            <a:endParaRPr lang="en-US" dirty="0"/>
          </a:p>
        </p:txBody>
      </p:sp>
      <p:sp>
        <p:nvSpPr>
          <p:cNvPr id="21" name="Content Placeholder 20"/>
          <p:cNvSpPr>
            <a:spLocks noGrp="1"/>
          </p:cNvSpPr>
          <p:nvPr>
            <p:ph idx="1"/>
          </p:nvPr>
        </p:nvSpPr>
        <p:spPr/>
        <p:txBody>
          <a:bodyPr>
            <a:normAutofit/>
          </a:bodyPr>
          <a:lstStyle/>
          <a:p>
            <a:r>
              <a:rPr lang="en-US" dirty="0" smtClean="0"/>
              <a:t>I think so.</a:t>
            </a:r>
          </a:p>
          <a:p>
            <a:r>
              <a:rPr lang="en-US" dirty="0" smtClean="0"/>
              <a:t>The equation is not quadratic when </a:t>
            </a:r>
            <a:r>
              <a:rPr lang="en-US" b="1" dirty="0" smtClean="0">
                <a:latin typeface="Courier New" panose="02070309020205020404" pitchFamily="49" charset="0"/>
                <a:cs typeface="Courier New" panose="02070309020205020404" pitchFamily="49" charset="0"/>
              </a:rPr>
              <a:t>a</a:t>
            </a:r>
            <a:r>
              <a:rPr lang="en-US" dirty="0" smtClean="0"/>
              <a:t> is 0.</a:t>
            </a:r>
          </a:p>
          <a:p>
            <a:r>
              <a:rPr lang="en-US" dirty="0" smtClean="0"/>
              <a:t>The person who wrote the code </a:t>
            </a:r>
            <a:br>
              <a:rPr lang="en-US" dirty="0" smtClean="0"/>
            </a:br>
            <a:r>
              <a:rPr lang="en-US" dirty="0" smtClean="0"/>
              <a:t>perhaps didn’t think of that case.</a:t>
            </a:r>
          </a:p>
          <a:p>
            <a:r>
              <a:rPr lang="en-US" dirty="0" smtClean="0"/>
              <a:t>And neither did I when I edited the code</a:t>
            </a:r>
            <a:br>
              <a:rPr lang="en-US" dirty="0" smtClean="0"/>
            </a:br>
            <a:r>
              <a:rPr lang="en-US" dirty="0" smtClean="0"/>
              <a:t>to present to you.</a:t>
            </a:r>
          </a:p>
          <a:p>
            <a:r>
              <a:rPr lang="en-US" dirty="0" smtClean="0"/>
              <a:t>Bugs can be subtle, and testing can be hard!</a:t>
            </a:r>
          </a:p>
          <a:p>
            <a:r>
              <a:rPr lang="en-US" dirty="0" smtClean="0"/>
              <a:t>We won’t fix the bug.</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43</a:t>
            </a:fld>
            <a:endParaRPr lang="en-US" dirty="0"/>
          </a:p>
        </p:txBody>
      </p:sp>
    </p:spTree>
    <p:extLst>
      <p:ext uri="{BB962C8B-B14F-4D97-AF65-F5344CB8AC3E}">
        <p14:creationId xmlns:p14="http://schemas.microsoft.com/office/powerpoint/2010/main" val="111989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fade">
                                      <p:cBhvr>
                                        <p:cTn id="7" dur="500"/>
                                        <p:tgtEl>
                                          <p:spTgt spid="21">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2000"/>
                                  </p:stCondLst>
                                  <p:childTnLst>
                                    <p:set>
                                      <p:cBhvr>
                                        <p:cTn id="10" dur="1" fill="hold">
                                          <p:stCondLst>
                                            <p:cond delay="0"/>
                                          </p:stCondLst>
                                        </p:cTn>
                                        <p:tgtEl>
                                          <p:spTgt spid="21">
                                            <p:txEl>
                                              <p:pRg st="1" end="1"/>
                                            </p:txEl>
                                          </p:spTgt>
                                        </p:tgtEl>
                                        <p:attrNameLst>
                                          <p:attrName>style.visibility</p:attrName>
                                        </p:attrNameLst>
                                      </p:cBhvr>
                                      <p:to>
                                        <p:strVal val="visible"/>
                                      </p:to>
                                    </p:set>
                                    <p:animEffect transition="in" filter="fade">
                                      <p:cBhvr>
                                        <p:cTn id="11" dur="500"/>
                                        <p:tgtEl>
                                          <p:spTgt spid="21">
                                            <p:txEl>
                                              <p:pRg st="1" end="1"/>
                                            </p:txEl>
                                          </p:spTgt>
                                        </p:tgtEl>
                                      </p:cBhvr>
                                    </p:animEffect>
                                  </p:childTnLst>
                                </p:cTn>
                              </p:par>
                            </p:childTnLst>
                          </p:cTn>
                        </p:par>
                        <p:par>
                          <p:cTn id="12" fill="hold">
                            <p:stCondLst>
                              <p:cond delay="3000"/>
                            </p:stCondLst>
                            <p:childTnLst>
                              <p:par>
                                <p:cTn id="13" presetID="10" presetClass="entr" presetSubtype="0" fill="hold" grpId="0" nodeType="afterEffect">
                                  <p:stCondLst>
                                    <p:cond delay="2000"/>
                                  </p:stCondLst>
                                  <p:childTnLst>
                                    <p:set>
                                      <p:cBhvr>
                                        <p:cTn id="14" dur="1" fill="hold">
                                          <p:stCondLst>
                                            <p:cond delay="0"/>
                                          </p:stCondLst>
                                        </p:cTn>
                                        <p:tgtEl>
                                          <p:spTgt spid="21">
                                            <p:txEl>
                                              <p:pRg st="2" end="2"/>
                                            </p:txEl>
                                          </p:spTgt>
                                        </p:tgtEl>
                                        <p:attrNameLst>
                                          <p:attrName>style.visibility</p:attrName>
                                        </p:attrNameLst>
                                      </p:cBhvr>
                                      <p:to>
                                        <p:strVal val="visible"/>
                                      </p:to>
                                    </p:set>
                                    <p:animEffect transition="in" filter="fade">
                                      <p:cBhvr>
                                        <p:cTn id="15" dur="500"/>
                                        <p:tgtEl>
                                          <p:spTgt spid="21">
                                            <p:txEl>
                                              <p:pRg st="2" end="2"/>
                                            </p:txEl>
                                          </p:spTgt>
                                        </p:tgtEl>
                                      </p:cBhvr>
                                    </p:animEffect>
                                  </p:childTnLst>
                                </p:cTn>
                              </p:par>
                            </p:childTnLst>
                          </p:cTn>
                        </p:par>
                        <p:par>
                          <p:cTn id="16" fill="hold">
                            <p:stCondLst>
                              <p:cond delay="5500"/>
                            </p:stCondLst>
                            <p:childTnLst>
                              <p:par>
                                <p:cTn id="17" presetID="10" presetClass="entr" presetSubtype="0" fill="hold" grpId="0" nodeType="afterEffect">
                                  <p:stCondLst>
                                    <p:cond delay="2000"/>
                                  </p:stCondLst>
                                  <p:childTnLst>
                                    <p:set>
                                      <p:cBhvr>
                                        <p:cTn id="18" dur="1" fill="hold">
                                          <p:stCondLst>
                                            <p:cond delay="0"/>
                                          </p:stCondLst>
                                        </p:cTn>
                                        <p:tgtEl>
                                          <p:spTgt spid="21">
                                            <p:txEl>
                                              <p:pRg st="3" end="3"/>
                                            </p:txEl>
                                          </p:spTgt>
                                        </p:tgtEl>
                                        <p:attrNameLst>
                                          <p:attrName>style.visibility</p:attrName>
                                        </p:attrNameLst>
                                      </p:cBhvr>
                                      <p:to>
                                        <p:strVal val="visible"/>
                                      </p:to>
                                    </p:set>
                                    <p:animEffect transition="in" filter="fade">
                                      <p:cBhvr>
                                        <p:cTn id="19" dur="500"/>
                                        <p:tgtEl>
                                          <p:spTgt spid="21">
                                            <p:txEl>
                                              <p:pRg st="3" end="3"/>
                                            </p:txEl>
                                          </p:spTgt>
                                        </p:tgtEl>
                                      </p:cBhvr>
                                    </p:animEffect>
                                  </p:childTnLst>
                                </p:cTn>
                              </p:par>
                            </p:childTnLst>
                          </p:cTn>
                        </p:par>
                        <p:par>
                          <p:cTn id="20" fill="hold">
                            <p:stCondLst>
                              <p:cond delay="8000"/>
                            </p:stCondLst>
                            <p:childTnLst>
                              <p:par>
                                <p:cTn id="21" presetID="10" presetClass="entr" presetSubtype="0" fill="hold" grpId="0" nodeType="afterEffect">
                                  <p:stCondLst>
                                    <p:cond delay="2000"/>
                                  </p:stCondLst>
                                  <p:childTnLst>
                                    <p:set>
                                      <p:cBhvr>
                                        <p:cTn id="22" dur="1" fill="hold">
                                          <p:stCondLst>
                                            <p:cond delay="0"/>
                                          </p:stCondLst>
                                        </p:cTn>
                                        <p:tgtEl>
                                          <p:spTgt spid="21">
                                            <p:txEl>
                                              <p:pRg st="4" end="4"/>
                                            </p:txEl>
                                          </p:spTgt>
                                        </p:tgtEl>
                                        <p:attrNameLst>
                                          <p:attrName>style.visibility</p:attrName>
                                        </p:attrNameLst>
                                      </p:cBhvr>
                                      <p:to>
                                        <p:strVal val="visible"/>
                                      </p:to>
                                    </p:set>
                                    <p:animEffect transition="in" filter="fade">
                                      <p:cBhvr>
                                        <p:cTn id="23" dur="500"/>
                                        <p:tgtEl>
                                          <p:spTgt spid="21">
                                            <p:txEl>
                                              <p:pRg st="4" end="4"/>
                                            </p:txEl>
                                          </p:spTgt>
                                        </p:tgtEl>
                                      </p:cBhvr>
                                    </p:animEffect>
                                  </p:childTnLst>
                                </p:cTn>
                              </p:par>
                            </p:childTnLst>
                          </p:cTn>
                        </p:par>
                        <p:par>
                          <p:cTn id="24" fill="hold">
                            <p:stCondLst>
                              <p:cond delay="10500"/>
                            </p:stCondLst>
                            <p:childTnLst>
                              <p:par>
                                <p:cTn id="25" presetID="10" presetClass="entr" presetSubtype="0" fill="hold" grpId="0" nodeType="afterEffect">
                                  <p:stCondLst>
                                    <p:cond delay="2000"/>
                                  </p:stCondLst>
                                  <p:childTnLst>
                                    <p:set>
                                      <p:cBhvr>
                                        <p:cTn id="26" dur="1" fill="hold">
                                          <p:stCondLst>
                                            <p:cond delay="0"/>
                                          </p:stCondLst>
                                        </p:cTn>
                                        <p:tgtEl>
                                          <p:spTgt spid="21">
                                            <p:txEl>
                                              <p:pRg st="5" end="5"/>
                                            </p:txEl>
                                          </p:spTgt>
                                        </p:tgtEl>
                                        <p:attrNameLst>
                                          <p:attrName>style.visibility</p:attrName>
                                        </p:attrNameLst>
                                      </p:cBhvr>
                                      <p:to>
                                        <p:strVal val="visible"/>
                                      </p:to>
                                    </p:set>
                                    <p:animEffect transition="in" filter="fade">
                                      <p:cBhvr>
                                        <p:cTn id="27"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Remember: We Want Full Code Coverage</a:t>
            </a:r>
            <a:endParaRPr lang="en-US" dirty="0"/>
          </a:p>
        </p:txBody>
      </p:sp>
      <p:sp>
        <p:nvSpPr>
          <p:cNvPr id="21" name="Content Placeholder 20"/>
          <p:cNvSpPr>
            <a:spLocks noGrp="1"/>
          </p:cNvSpPr>
          <p:nvPr>
            <p:ph idx="1"/>
          </p:nvPr>
        </p:nvSpPr>
        <p:spPr/>
        <p:txBody>
          <a:bodyPr>
            <a:normAutofit/>
          </a:bodyPr>
          <a:lstStyle/>
          <a:p>
            <a:r>
              <a:rPr lang="en-US" dirty="0" smtClean="0"/>
              <a:t>Let’s try again with input </a:t>
            </a:r>
            <a:r>
              <a:rPr lang="en-US" b="1" dirty="0" smtClean="0">
                <a:solidFill>
                  <a:srgbClr val="00B050"/>
                </a:solidFill>
              </a:rPr>
              <a:t>“1 0 0”</a:t>
            </a:r>
            <a:r>
              <a:rPr lang="en-US" dirty="0" smtClean="0"/>
              <a:t>.</a:t>
            </a:r>
          </a:p>
          <a:p>
            <a:r>
              <a:rPr lang="en-US" dirty="0" smtClean="0"/>
              <a:t>The same parts of the code execute.</a:t>
            </a:r>
          </a:p>
          <a:p>
            <a:r>
              <a:rPr lang="en-US" b="1" dirty="0" smtClean="0">
                <a:solidFill>
                  <a:srgbClr val="0070C0"/>
                </a:solidFill>
              </a:rPr>
              <a:t>And </a:t>
            </a:r>
            <a:r>
              <a:rPr lang="en-US" b="1" dirty="0" smtClean="0">
                <a:solidFill>
                  <a:srgbClr val="0070C0"/>
                </a:solidFill>
                <a:latin typeface="Courier New" panose="02070309020205020404" pitchFamily="49" charset="0"/>
                <a:cs typeface="Courier New" panose="02070309020205020404" pitchFamily="49" charset="0"/>
              </a:rPr>
              <a:t>x1</a:t>
            </a:r>
            <a:r>
              <a:rPr lang="en-US" b="1" dirty="0" smtClean="0">
                <a:solidFill>
                  <a:srgbClr val="0070C0"/>
                </a:solidFill>
              </a:rPr>
              <a:t> is?</a:t>
            </a:r>
          </a:p>
          <a:p>
            <a:r>
              <a:rPr lang="en-US" dirty="0" smtClean="0"/>
              <a:t>So the </a:t>
            </a:r>
            <a:r>
              <a:rPr lang="en-US" b="1" dirty="0" smtClean="0">
                <a:solidFill>
                  <a:srgbClr val="0070C0"/>
                </a:solidFill>
              </a:rPr>
              <a:t>single root is at 0</a:t>
            </a:r>
            <a:r>
              <a:rPr lang="en-US" dirty="0" smtClean="0"/>
              <a:t>, and</a:t>
            </a:r>
            <a:br>
              <a:rPr lang="en-US" dirty="0" smtClean="0"/>
            </a:br>
            <a:r>
              <a:rPr lang="en-US" dirty="0" smtClean="0"/>
              <a:t>the </a:t>
            </a:r>
            <a:r>
              <a:rPr lang="en-US" b="1" dirty="0" smtClean="0">
                <a:solidFill>
                  <a:srgbClr val="0070C0"/>
                </a:solidFill>
              </a:rPr>
              <a:t>program ends successfully</a:t>
            </a:r>
            <a:r>
              <a:rPr lang="en-US" dirty="0" smtClean="0"/>
              <a:t>.</a:t>
            </a:r>
          </a:p>
          <a:p>
            <a:r>
              <a:rPr lang="en-US" dirty="0" smtClean="0"/>
              <a:t>Our equation was </a:t>
            </a:r>
            <a:r>
              <a:rPr lang="en-US" b="1" dirty="0" smtClean="0">
                <a:solidFill>
                  <a:srgbClr val="00B050"/>
                </a:solidFill>
              </a:rPr>
              <a:t>F(x) = x</a:t>
            </a:r>
            <a:r>
              <a:rPr lang="en-US" b="1" baseline="30000" dirty="0" smtClean="0">
                <a:solidFill>
                  <a:srgbClr val="00B050"/>
                </a:solidFill>
              </a:rPr>
              <a:t>2</a:t>
            </a:r>
            <a:r>
              <a:rPr lang="en-US" b="1" dirty="0" smtClean="0">
                <a:solidFill>
                  <a:srgbClr val="00B050"/>
                </a:solidFill>
              </a:rPr>
              <a:t> (+0x + 0)</a:t>
            </a:r>
            <a:r>
              <a:rPr lang="en-US" dirty="0" smtClean="0"/>
              <a:t>, so plugging in </a:t>
            </a:r>
            <a:r>
              <a:rPr lang="en-US" b="1" dirty="0" smtClean="0">
                <a:solidFill>
                  <a:srgbClr val="00B050"/>
                </a:solidFill>
              </a:rPr>
              <a:t>x = 0</a:t>
            </a:r>
            <a:r>
              <a:rPr lang="en-US" dirty="0" smtClean="0"/>
              <a:t> does produce </a:t>
            </a:r>
            <a:r>
              <a:rPr lang="en-US" b="1" dirty="0" smtClean="0">
                <a:solidFill>
                  <a:srgbClr val="00B050"/>
                </a:solidFill>
              </a:rPr>
              <a:t>F(x) = 0</a:t>
            </a:r>
            <a:r>
              <a:rPr lang="en-US" dirty="0" smtClean="0"/>
              <a:t>.</a:t>
            </a:r>
          </a:p>
          <a:p>
            <a:pPr algn="ctr"/>
            <a:r>
              <a:rPr lang="en-US" b="1" dirty="0" smtClean="0">
                <a:solidFill>
                  <a:srgbClr val="0070C0"/>
                </a:solidFill>
              </a:rPr>
              <a:t>But our test does not execute all code!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44</a:t>
            </a:fld>
            <a:endParaRPr lang="en-US" dirty="0"/>
          </a:p>
        </p:txBody>
      </p:sp>
      <p:sp>
        <p:nvSpPr>
          <p:cNvPr id="10" name="TextBox 9"/>
          <p:cNvSpPr txBox="1"/>
          <p:nvPr/>
        </p:nvSpPr>
        <p:spPr>
          <a:xfrm>
            <a:off x="2608206" y="2684748"/>
            <a:ext cx="391454" cy="523220"/>
          </a:xfrm>
          <a:prstGeom prst="rect">
            <a:avLst/>
          </a:prstGeom>
          <a:noFill/>
        </p:spPr>
        <p:txBody>
          <a:bodyPr wrap="none" rtlCol="0">
            <a:spAutoFit/>
          </a:bodyPr>
          <a:lstStyle/>
          <a:p>
            <a:r>
              <a:rPr lang="en-US" sz="2800" b="1" dirty="0">
                <a:solidFill>
                  <a:srgbClr val="0070C0"/>
                </a:solidFill>
              </a:rPr>
              <a:t>0</a:t>
            </a:r>
            <a:endParaRPr lang="en-US" b="1" dirty="0">
              <a:solidFill>
                <a:srgbClr val="0070C0"/>
              </a:solidFill>
            </a:endParaRPr>
          </a:p>
        </p:txBody>
      </p:sp>
    </p:spTree>
    <p:extLst>
      <p:ext uri="{BB962C8B-B14F-4D97-AF65-F5344CB8AC3E}">
        <p14:creationId xmlns:p14="http://schemas.microsoft.com/office/powerpoint/2010/main" val="3518395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xEl>
                                              <p:pRg st="3" end="3"/>
                                            </p:txEl>
                                          </p:spTgt>
                                        </p:tgtEl>
                                        <p:attrNameLst>
                                          <p:attrName>style.visibility</p:attrName>
                                        </p:attrNameLst>
                                      </p:cBhvr>
                                      <p:to>
                                        <p:strVal val="visible"/>
                                      </p:to>
                                    </p:set>
                                    <p:animEffect transition="in" filter="wipe(left)">
                                      <p:cBhvr>
                                        <p:cTn id="12" dur="500"/>
                                        <p:tgtEl>
                                          <p:spTgt spid="21">
                                            <p:txEl>
                                              <p:pRg st="3" end="3"/>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1">
                                            <p:txEl>
                                              <p:pRg st="4" end="4"/>
                                            </p:txEl>
                                          </p:spTgt>
                                        </p:tgtEl>
                                        <p:attrNameLst>
                                          <p:attrName>style.visibility</p:attrName>
                                        </p:attrNameLst>
                                      </p:cBhvr>
                                      <p:to>
                                        <p:strVal val="visible"/>
                                      </p:to>
                                    </p:set>
                                    <p:animEffect transition="in" filter="wipe(left)">
                                      <p:cBhvr>
                                        <p:cTn id="16" dur="500"/>
                                        <p:tgtEl>
                                          <p:spTgt spid="21">
                                            <p:txEl>
                                              <p:pRg st="4" end="4"/>
                                            </p:txEl>
                                          </p:spTgt>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1">
                                            <p:txEl>
                                              <p:pRg st="5" end="5"/>
                                            </p:txEl>
                                          </p:spTgt>
                                        </p:tgtEl>
                                        <p:attrNameLst>
                                          <p:attrName>style.visibility</p:attrName>
                                        </p:attrNameLst>
                                      </p:cBhvr>
                                      <p:to>
                                        <p:strVal val="visible"/>
                                      </p:to>
                                    </p:set>
                                    <p:animEffect transition="in" filter="wipe(left)">
                                      <p:cBhvr>
                                        <p:cTn id="20"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Adjust the Inputs to Change the </a:t>
            </a:r>
            <a:r>
              <a:rPr lang="en-US" b="1" dirty="0" smtClean="0">
                <a:latin typeface="Courier New" panose="02070309020205020404" pitchFamily="49" charset="0"/>
                <a:cs typeface="Courier New" panose="02070309020205020404" pitchFamily="49" charset="0"/>
              </a:rPr>
              <a:t>if-else</a:t>
            </a:r>
            <a:r>
              <a:rPr lang="en-US" dirty="0" smtClean="0"/>
              <a:t> Results</a:t>
            </a:r>
            <a:endParaRPr lang="en-US" dirty="0"/>
          </a:p>
        </p:txBody>
      </p:sp>
      <p:sp>
        <p:nvSpPr>
          <p:cNvPr id="21" name="Content Placeholder 20"/>
          <p:cNvSpPr>
            <a:spLocks noGrp="1"/>
          </p:cNvSpPr>
          <p:nvPr>
            <p:ph idx="1"/>
          </p:nvPr>
        </p:nvSpPr>
        <p:spPr/>
        <p:txBody>
          <a:bodyPr>
            <a:normAutofit/>
          </a:bodyPr>
          <a:lstStyle/>
          <a:p>
            <a:r>
              <a:rPr lang="en-US" b="1" dirty="0" smtClean="0">
                <a:solidFill>
                  <a:srgbClr val="0070C0"/>
                </a:solidFill>
              </a:rPr>
              <a:t>What statements did not execute?</a:t>
            </a:r>
          </a:p>
          <a:p>
            <a:pPr lvl="1"/>
            <a:r>
              <a:rPr lang="en-US" dirty="0" smtClean="0"/>
              <a:t>“then” block of </a:t>
            </a:r>
            <a:r>
              <a:rPr lang="en-US" b="1" dirty="0" err="1" smtClean="0">
                <a:latin typeface="Courier New" panose="02070309020205020404" pitchFamily="49" charset="0"/>
                <a:cs typeface="Courier New" panose="02070309020205020404" pitchFamily="49" charset="0"/>
              </a:rPr>
              <a:t>scanf</a:t>
            </a:r>
            <a:r>
              <a:rPr lang="en-US" dirty="0" smtClean="0"/>
              <a:t> check</a:t>
            </a:r>
          </a:p>
          <a:p>
            <a:pPr lvl="1"/>
            <a:r>
              <a:rPr lang="en-US" dirty="0"/>
              <a:t>f</a:t>
            </a:r>
            <a:r>
              <a:rPr lang="en-US" dirty="0" smtClean="0"/>
              <a:t>irst case of </a:t>
            </a:r>
            <a:r>
              <a:rPr lang="en-US" b="1" dirty="0" smtClean="0">
                <a:latin typeface="Courier New" panose="02070309020205020404" pitchFamily="49" charset="0"/>
                <a:cs typeface="Courier New" panose="02070309020205020404" pitchFamily="49" charset="0"/>
              </a:rPr>
              <a:t>if-else</a:t>
            </a:r>
            <a:r>
              <a:rPr lang="en-US" dirty="0" smtClean="0"/>
              <a:t> solution computation</a:t>
            </a:r>
          </a:p>
          <a:p>
            <a:pPr lvl="1"/>
            <a:r>
              <a:rPr lang="en-US" dirty="0"/>
              <a:t>t</a:t>
            </a:r>
            <a:r>
              <a:rPr lang="en-US" dirty="0" smtClean="0"/>
              <a:t>hird case of </a:t>
            </a:r>
            <a:r>
              <a:rPr lang="en-US" b="1" dirty="0">
                <a:latin typeface="Courier New" panose="02070309020205020404" pitchFamily="49" charset="0"/>
                <a:cs typeface="Courier New" panose="02070309020205020404" pitchFamily="49" charset="0"/>
              </a:rPr>
              <a:t>if-else</a:t>
            </a:r>
            <a:r>
              <a:rPr lang="en-US" dirty="0" smtClean="0"/>
              <a:t> solution computation</a:t>
            </a:r>
          </a:p>
          <a:p>
            <a:r>
              <a:rPr lang="en-US" b="1" dirty="0" smtClean="0">
                <a:solidFill>
                  <a:srgbClr val="0070C0"/>
                </a:solidFill>
              </a:rPr>
              <a:t>Let’s adjust our inputs </a:t>
            </a:r>
            <a:br>
              <a:rPr lang="en-US" b="1" dirty="0" smtClean="0">
                <a:solidFill>
                  <a:srgbClr val="0070C0"/>
                </a:solidFill>
              </a:rPr>
            </a:br>
            <a:r>
              <a:rPr lang="en-US" dirty="0" smtClean="0"/>
              <a:t>to execute the other solution cases.</a:t>
            </a:r>
          </a:p>
          <a:p>
            <a:r>
              <a:rPr lang="en-US" b="1" dirty="0" smtClean="0">
                <a:solidFill>
                  <a:srgbClr val="00B050"/>
                </a:solidFill>
              </a:rPr>
              <a:t>“1 0 0”</a:t>
            </a:r>
            <a:r>
              <a:rPr lang="en-US" dirty="0" smtClean="0"/>
              <a:t> gave the second case because </a:t>
            </a:r>
            <a:br>
              <a:rPr lang="en-US" dirty="0" smtClean="0"/>
            </a:br>
            <a:r>
              <a:rPr lang="en-US" b="1" dirty="0" smtClean="0">
                <a:solidFill>
                  <a:srgbClr val="0070C0"/>
                </a:solidFill>
                <a:latin typeface="Courier New" panose="02070309020205020404" pitchFamily="49" charset="0"/>
                <a:cs typeface="Courier New" panose="02070309020205020404" pitchFamily="49" charset="0"/>
              </a:rPr>
              <a:t>D</a:t>
            </a:r>
            <a:r>
              <a:rPr lang="en-US" b="1" dirty="0" smtClean="0">
                <a:solidFill>
                  <a:srgbClr val="0070C0"/>
                </a:solidFill>
              </a:rPr>
              <a:t> was not positive </a:t>
            </a:r>
            <a:r>
              <a:rPr lang="en-US" dirty="0" smtClean="0"/>
              <a:t>and </a:t>
            </a:r>
            <a:r>
              <a:rPr lang="en-US" b="1" dirty="0" smtClean="0">
                <a:solidFill>
                  <a:srgbClr val="0070C0"/>
                </a:solidFill>
                <a:latin typeface="Courier New" panose="02070309020205020404" pitchFamily="49" charset="0"/>
                <a:cs typeface="Courier New" panose="02070309020205020404" pitchFamily="49" charset="0"/>
              </a:rPr>
              <a:t>D</a:t>
            </a:r>
            <a:r>
              <a:rPr lang="en-US" b="1" dirty="0" smtClean="0">
                <a:solidFill>
                  <a:srgbClr val="0070C0"/>
                </a:solidFill>
              </a:rPr>
              <a:t> was 0</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45</a:t>
            </a:fld>
            <a:endParaRPr lang="en-US" dirty="0"/>
          </a:p>
        </p:txBody>
      </p:sp>
    </p:spTree>
    <p:extLst>
      <p:ext uri="{BB962C8B-B14F-4D97-AF65-F5344CB8AC3E}">
        <p14:creationId xmlns:p14="http://schemas.microsoft.com/office/powerpoint/2010/main" val="39799469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“1 0 1” to Test the Third </a:t>
            </a:r>
            <a:r>
              <a:rPr lang="en-US" b="1" dirty="0" smtClean="0">
                <a:latin typeface="Courier New" panose="02070309020205020404" pitchFamily="49" charset="0"/>
                <a:cs typeface="Courier New" panose="02070309020205020404" pitchFamily="49" charset="0"/>
              </a:rPr>
              <a:t>if-else</a:t>
            </a:r>
            <a:r>
              <a:rPr lang="en-US" dirty="0" smtClean="0"/>
              <a:t> Case</a:t>
            </a:r>
            <a:endParaRPr lang="en-US" dirty="0"/>
          </a:p>
        </p:txBody>
      </p:sp>
      <p:sp>
        <p:nvSpPr>
          <p:cNvPr id="21" name="Content Placeholder 20"/>
          <p:cNvSpPr>
            <a:spLocks noGrp="1"/>
          </p:cNvSpPr>
          <p:nvPr>
            <p:ph idx="1"/>
          </p:nvPr>
        </p:nvSpPr>
        <p:spPr/>
        <p:txBody>
          <a:bodyPr>
            <a:normAutofit/>
          </a:bodyPr>
          <a:lstStyle/>
          <a:p>
            <a:r>
              <a:rPr lang="en-US" b="1" dirty="0" smtClean="0">
                <a:solidFill>
                  <a:srgbClr val="0070C0"/>
                </a:solidFill>
              </a:rPr>
              <a:t>To get </a:t>
            </a:r>
            <a:r>
              <a:rPr lang="en-US" b="1" dirty="0" smtClean="0">
                <a:solidFill>
                  <a:srgbClr val="0070C0"/>
                </a:solidFill>
                <a:latin typeface="Courier New" panose="02070309020205020404" pitchFamily="49" charset="0"/>
                <a:cs typeface="Courier New" panose="02070309020205020404" pitchFamily="49" charset="0"/>
              </a:rPr>
              <a:t>D</a:t>
            </a:r>
            <a:r>
              <a:rPr lang="en-US" b="1" dirty="0" smtClean="0">
                <a:solidFill>
                  <a:srgbClr val="0070C0"/>
                </a:solidFill>
              </a:rPr>
              <a:t> negative, change </a:t>
            </a:r>
            <a:r>
              <a:rPr lang="en-US" b="1" dirty="0">
                <a:solidFill>
                  <a:srgbClr val="0070C0"/>
                </a:solidFill>
                <a:latin typeface="Courier New" panose="02070309020205020404" pitchFamily="49" charset="0"/>
                <a:cs typeface="Courier New" panose="02070309020205020404" pitchFamily="49" charset="0"/>
              </a:rPr>
              <a:t>c</a:t>
            </a:r>
            <a:r>
              <a:rPr lang="en-US" b="1" dirty="0" smtClean="0">
                <a:solidFill>
                  <a:srgbClr val="0070C0"/>
                </a:solidFill>
              </a:rPr>
              <a:t> to 1 </a:t>
            </a:r>
            <a:br>
              <a:rPr lang="en-US" b="1" dirty="0" smtClean="0">
                <a:solidFill>
                  <a:srgbClr val="0070C0"/>
                </a:solidFill>
              </a:rPr>
            </a:br>
            <a:r>
              <a:rPr lang="en-US" dirty="0" smtClean="0"/>
              <a:t>(then </a:t>
            </a:r>
            <a:r>
              <a:rPr lang="en-US" b="1" dirty="0" smtClean="0">
                <a:latin typeface="Courier New" panose="02070309020205020404" pitchFamily="49" charset="0"/>
                <a:cs typeface="Courier New" panose="02070309020205020404" pitchFamily="49" charset="0"/>
              </a:rPr>
              <a:t>D</a:t>
            </a:r>
            <a:r>
              <a:rPr lang="en-US" dirty="0" smtClean="0"/>
              <a:t> is -4 == </a:t>
            </a:r>
            <a:r>
              <a:rPr lang="en-US" b="1" dirty="0">
                <a:solidFill>
                  <a:srgbClr val="00B050"/>
                </a:solidFill>
              </a:rPr>
              <a:t>0</a:t>
            </a:r>
            <a:r>
              <a:rPr lang="en-US" b="1" dirty="0" smtClean="0">
                <a:solidFill>
                  <a:srgbClr val="00B050"/>
                </a:solidFill>
              </a:rPr>
              <a:t> * 0 – 4 * 1 * 1</a:t>
            </a:r>
            <a:r>
              <a:rPr lang="en-US" dirty="0" smtClean="0"/>
              <a:t>).</a:t>
            </a:r>
          </a:p>
          <a:p>
            <a:r>
              <a:rPr lang="en-US" dirty="0" smtClean="0"/>
              <a:t>For the next test,</a:t>
            </a:r>
          </a:p>
          <a:p>
            <a:pPr lvl="1"/>
            <a:r>
              <a:rPr lang="en-US" dirty="0" smtClean="0"/>
              <a:t>we type </a:t>
            </a:r>
            <a:r>
              <a:rPr lang="en-US" b="1" dirty="0" smtClean="0">
                <a:solidFill>
                  <a:srgbClr val="00B050"/>
                </a:solidFill>
              </a:rPr>
              <a:t>“1 0 </a:t>
            </a:r>
            <a:r>
              <a:rPr lang="en-US" b="1" dirty="0">
                <a:solidFill>
                  <a:srgbClr val="00B050"/>
                </a:solidFill>
              </a:rPr>
              <a:t>1</a:t>
            </a:r>
            <a:r>
              <a:rPr lang="en-US" b="1" dirty="0" smtClean="0">
                <a:solidFill>
                  <a:srgbClr val="00B050"/>
                </a:solidFill>
              </a:rPr>
              <a:t>”</a:t>
            </a:r>
            <a:r>
              <a:rPr lang="en-US" dirty="0" smtClean="0"/>
              <a:t>,</a:t>
            </a:r>
          </a:p>
          <a:p>
            <a:pPr lvl="1"/>
            <a:r>
              <a:rPr lang="en-US" dirty="0" smtClean="0"/>
              <a:t>and the program tells us </a:t>
            </a:r>
          </a:p>
          <a:p>
            <a:pPr lvl="1"/>
            <a:r>
              <a:rPr lang="en-US" b="1" dirty="0" smtClean="0">
                <a:solidFill>
                  <a:srgbClr val="0070C0"/>
                </a:solidFill>
              </a:rPr>
              <a:t>there are no real roots</a:t>
            </a:r>
            <a:r>
              <a:rPr lang="en-US" dirty="0" smtClean="0"/>
              <a:t>.</a:t>
            </a:r>
          </a:p>
          <a:p>
            <a:r>
              <a:rPr lang="en-US" dirty="0"/>
              <a:t>Our equation was </a:t>
            </a:r>
            <a:r>
              <a:rPr lang="en-US" b="1" dirty="0">
                <a:solidFill>
                  <a:srgbClr val="00B050"/>
                </a:solidFill>
              </a:rPr>
              <a:t>F(x) = x</a:t>
            </a:r>
            <a:r>
              <a:rPr lang="en-US" b="1" baseline="30000" dirty="0">
                <a:solidFill>
                  <a:srgbClr val="00B050"/>
                </a:solidFill>
              </a:rPr>
              <a:t>2</a:t>
            </a:r>
            <a:r>
              <a:rPr lang="en-US" b="1" dirty="0">
                <a:solidFill>
                  <a:srgbClr val="00B050"/>
                </a:solidFill>
              </a:rPr>
              <a:t> </a:t>
            </a:r>
            <a:r>
              <a:rPr lang="en-US" b="1" dirty="0" smtClean="0">
                <a:solidFill>
                  <a:srgbClr val="00B050"/>
                </a:solidFill>
              </a:rPr>
              <a:t>(+ 0x) + 1</a:t>
            </a:r>
            <a:r>
              <a:rPr lang="en-US" dirty="0" smtClean="0"/>
              <a:t>, </a:t>
            </a:r>
            <a:r>
              <a:rPr lang="en-US" dirty="0"/>
              <a:t>so </a:t>
            </a:r>
            <a:r>
              <a:rPr lang="en-US" dirty="0" smtClean="0"/>
              <a:t/>
            </a:r>
            <a:br>
              <a:rPr lang="en-US" dirty="0" smtClean="0"/>
            </a:br>
            <a:r>
              <a:rPr lang="en-US" dirty="0" smtClean="0"/>
              <a:t>in fact no value of </a:t>
            </a:r>
            <a:r>
              <a:rPr lang="en-US" b="1" dirty="0" smtClean="0">
                <a:solidFill>
                  <a:srgbClr val="00B050"/>
                </a:solidFill>
              </a:rPr>
              <a:t>x </a:t>
            </a:r>
            <a:r>
              <a:rPr lang="en-US" dirty="0" smtClean="0"/>
              <a:t>can produce </a:t>
            </a:r>
            <a:r>
              <a:rPr lang="en-US" b="1" dirty="0">
                <a:solidFill>
                  <a:srgbClr val="00B050"/>
                </a:solidFill>
              </a:rPr>
              <a:t>F(x) = 0</a:t>
            </a:r>
            <a:r>
              <a:rPr lang="en-US" dirty="0"/>
              <a:t>.</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46</a:t>
            </a:fld>
            <a:endParaRPr lang="en-US" dirty="0"/>
          </a:p>
        </p:txBody>
      </p:sp>
    </p:spTree>
    <p:extLst>
      <p:ext uri="{BB962C8B-B14F-4D97-AF65-F5344CB8AC3E}">
        <p14:creationId xmlns:p14="http://schemas.microsoft.com/office/powerpoint/2010/main" val="41389958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 “1 1 0” to Test the First </a:t>
            </a:r>
            <a:r>
              <a:rPr lang="en-US" b="1" dirty="0" smtClean="0">
                <a:latin typeface="Courier New" panose="02070309020205020404" pitchFamily="49" charset="0"/>
                <a:cs typeface="Courier New" panose="02070309020205020404" pitchFamily="49" charset="0"/>
              </a:rPr>
              <a:t>if-else</a:t>
            </a:r>
            <a:r>
              <a:rPr lang="en-US" dirty="0" smtClean="0"/>
              <a:t> Case</a:t>
            </a:r>
            <a:endParaRPr lang="en-US" dirty="0"/>
          </a:p>
        </p:txBody>
      </p:sp>
      <p:sp>
        <p:nvSpPr>
          <p:cNvPr id="21" name="Content Placeholder 20"/>
          <p:cNvSpPr>
            <a:spLocks noGrp="1"/>
          </p:cNvSpPr>
          <p:nvPr>
            <p:ph idx="1"/>
          </p:nvPr>
        </p:nvSpPr>
        <p:spPr/>
        <p:txBody>
          <a:bodyPr>
            <a:normAutofit/>
          </a:bodyPr>
          <a:lstStyle/>
          <a:p>
            <a:r>
              <a:rPr lang="en-US" dirty="0"/>
              <a:t>For </a:t>
            </a:r>
            <a:r>
              <a:rPr lang="en-US" dirty="0" smtClean="0"/>
              <a:t>the first if-else case, we need </a:t>
            </a:r>
            <a:r>
              <a:rPr lang="en-US" b="1" dirty="0">
                <a:latin typeface="Courier New" panose="02070309020205020404" pitchFamily="49" charset="0"/>
                <a:cs typeface="Courier New" panose="02070309020205020404" pitchFamily="49" charset="0"/>
              </a:rPr>
              <a:t>D</a:t>
            </a:r>
            <a:r>
              <a:rPr lang="en-US" dirty="0" smtClean="0"/>
              <a:t> positive.</a:t>
            </a:r>
          </a:p>
          <a:p>
            <a:r>
              <a:rPr lang="en-US" b="1" dirty="0" smtClean="0">
                <a:solidFill>
                  <a:srgbClr val="0070C0"/>
                </a:solidFill>
              </a:rPr>
              <a:t>To get </a:t>
            </a:r>
            <a:r>
              <a:rPr lang="en-US" b="1" dirty="0" smtClean="0">
                <a:solidFill>
                  <a:srgbClr val="0070C0"/>
                </a:solidFill>
                <a:latin typeface="Courier New" panose="02070309020205020404" pitchFamily="49" charset="0"/>
                <a:cs typeface="Courier New" panose="02070309020205020404" pitchFamily="49" charset="0"/>
              </a:rPr>
              <a:t>D</a:t>
            </a:r>
            <a:r>
              <a:rPr lang="en-US" b="1" dirty="0" smtClean="0">
                <a:solidFill>
                  <a:srgbClr val="0070C0"/>
                </a:solidFill>
              </a:rPr>
              <a:t> positive, change </a:t>
            </a:r>
            <a:r>
              <a:rPr lang="en-US" b="1" dirty="0">
                <a:solidFill>
                  <a:srgbClr val="0070C0"/>
                </a:solidFill>
                <a:latin typeface="Courier New" panose="02070309020205020404" pitchFamily="49" charset="0"/>
                <a:cs typeface="Courier New" panose="02070309020205020404" pitchFamily="49" charset="0"/>
              </a:rPr>
              <a:t>b</a:t>
            </a:r>
            <a:r>
              <a:rPr lang="en-US" b="1" dirty="0" smtClean="0">
                <a:solidFill>
                  <a:srgbClr val="0070C0"/>
                </a:solidFill>
              </a:rPr>
              <a:t> to 1 and c to 0</a:t>
            </a:r>
            <a:br>
              <a:rPr lang="en-US" b="1" dirty="0" smtClean="0">
                <a:solidFill>
                  <a:srgbClr val="0070C0"/>
                </a:solidFill>
              </a:rPr>
            </a:br>
            <a:r>
              <a:rPr lang="en-US" dirty="0" smtClean="0"/>
              <a:t>(then </a:t>
            </a:r>
            <a:r>
              <a:rPr lang="en-US" b="1" dirty="0" smtClean="0">
                <a:latin typeface="Courier New" panose="02070309020205020404" pitchFamily="49" charset="0"/>
                <a:cs typeface="Courier New" panose="02070309020205020404" pitchFamily="49" charset="0"/>
              </a:rPr>
              <a:t>D</a:t>
            </a:r>
            <a:r>
              <a:rPr lang="en-US" dirty="0" smtClean="0"/>
              <a:t> is 1 == </a:t>
            </a:r>
            <a:r>
              <a:rPr lang="en-US" b="1" dirty="0" smtClean="0">
                <a:solidFill>
                  <a:srgbClr val="00B050"/>
                </a:solidFill>
              </a:rPr>
              <a:t>1 * 1 – 4 * 1 * 0</a:t>
            </a:r>
            <a:r>
              <a:rPr lang="en-US" dirty="0" smtClean="0"/>
              <a:t>).</a:t>
            </a:r>
          </a:p>
          <a:p>
            <a:r>
              <a:rPr lang="en-US" dirty="0" smtClean="0"/>
              <a:t>For the next test,</a:t>
            </a:r>
          </a:p>
          <a:p>
            <a:pPr lvl="1"/>
            <a:r>
              <a:rPr lang="en-US" dirty="0" smtClean="0"/>
              <a:t>we type </a:t>
            </a:r>
            <a:r>
              <a:rPr lang="en-US" b="1" dirty="0" smtClean="0">
                <a:solidFill>
                  <a:srgbClr val="00B050"/>
                </a:solidFill>
              </a:rPr>
              <a:t>“1 1 0”</a:t>
            </a:r>
            <a:r>
              <a:rPr lang="en-US" dirty="0" smtClean="0"/>
              <a:t>,</a:t>
            </a:r>
          </a:p>
          <a:p>
            <a:pPr lvl="1"/>
            <a:r>
              <a:rPr lang="en-US" dirty="0" smtClean="0"/>
              <a:t>and the program gives </a:t>
            </a:r>
            <a:r>
              <a:rPr lang="en-US" b="1" dirty="0" smtClean="0">
                <a:solidFill>
                  <a:srgbClr val="0070C0"/>
                </a:solidFill>
              </a:rPr>
              <a:t>roots at 0 and -1</a:t>
            </a:r>
            <a:r>
              <a:rPr lang="en-US" dirty="0" smtClean="0"/>
              <a:t>.</a:t>
            </a:r>
          </a:p>
          <a:p>
            <a:r>
              <a:rPr lang="en-US" dirty="0"/>
              <a:t>Our equation was </a:t>
            </a:r>
            <a:r>
              <a:rPr lang="en-US" b="1" dirty="0">
                <a:solidFill>
                  <a:srgbClr val="00B050"/>
                </a:solidFill>
              </a:rPr>
              <a:t>F(x) = x</a:t>
            </a:r>
            <a:r>
              <a:rPr lang="en-US" b="1" baseline="30000" dirty="0">
                <a:solidFill>
                  <a:srgbClr val="00B050"/>
                </a:solidFill>
              </a:rPr>
              <a:t>2</a:t>
            </a:r>
            <a:r>
              <a:rPr lang="en-US" b="1" dirty="0">
                <a:solidFill>
                  <a:srgbClr val="00B050"/>
                </a:solidFill>
              </a:rPr>
              <a:t> +</a:t>
            </a:r>
            <a:r>
              <a:rPr lang="en-US" b="1" dirty="0" smtClean="0">
                <a:solidFill>
                  <a:srgbClr val="00B050"/>
                </a:solidFill>
              </a:rPr>
              <a:t> x (+ 0)</a:t>
            </a:r>
            <a:r>
              <a:rPr lang="en-US" dirty="0" smtClean="0"/>
              <a:t>, </a:t>
            </a:r>
            <a:r>
              <a:rPr lang="en-US" dirty="0"/>
              <a:t>so </a:t>
            </a:r>
            <a:r>
              <a:rPr lang="en-US" dirty="0" smtClean="0"/>
              <a:t/>
            </a:r>
            <a:br>
              <a:rPr lang="en-US" dirty="0" smtClean="0"/>
            </a:br>
            <a:r>
              <a:rPr lang="en-US" b="1" dirty="0" smtClean="0">
                <a:solidFill>
                  <a:srgbClr val="00B050"/>
                </a:solidFill>
              </a:rPr>
              <a:t>F(x) = 0</a:t>
            </a:r>
            <a:r>
              <a:rPr lang="en-US" dirty="0" smtClean="0"/>
              <a:t> at both </a:t>
            </a:r>
            <a:r>
              <a:rPr lang="en-US" b="1" dirty="0" smtClean="0">
                <a:solidFill>
                  <a:srgbClr val="00B050"/>
                </a:solidFill>
              </a:rPr>
              <a:t>x = 0 </a:t>
            </a:r>
            <a:r>
              <a:rPr lang="en-US" dirty="0" smtClean="0"/>
              <a:t>and at </a:t>
            </a:r>
            <a:r>
              <a:rPr lang="en-US" b="1" dirty="0" smtClean="0">
                <a:solidFill>
                  <a:srgbClr val="00B050"/>
                </a:solidFill>
              </a:rPr>
              <a:t>x = -1</a:t>
            </a:r>
            <a:r>
              <a:rPr lang="en-US" dirty="0" smtClean="0"/>
              <a:t>.</a:t>
            </a:r>
          </a:p>
          <a:p>
            <a:endParaRPr lang="en-US" dirty="0" smtClean="0"/>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47</a:t>
            </a:fld>
            <a:endParaRPr lang="en-US" dirty="0"/>
          </a:p>
        </p:txBody>
      </p:sp>
    </p:spTree>
    <p:extLst>
      <p:ext uri="{BB962C8B-B14F-4D97-AF65-F5344CB8AC3E}">
        <p14:creationId xmlns:p14="http://schemas.microsoft.com/office/powerpoint/2010/main" val="207853388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Need to Execute the “then” Block of </a:t>
            </a:r>
            <a:r>
              <a:rPr lang="en-US" b="1" dirty="0" err="1" smtClean="0">
                <a:latin typeface="Courier New" panose="02070309020205020404" pitchFamily="49" charset="0"/>
                <a:cs typeface="Courier New" panose="02070309020205020404" pitchFamily="49" charset="0"/>
              </a:rPr>
              <a:t>scanf</a:t>
            </a:r>
            <a:endParaRPr lang="en-US" b="1" dirty="0">
              <a:latin typeface="Courier New" panose="02070309020205020404" pitchFamily="49" charset="0"/>
              <a:cs typeface="Courier New" panose="02070309020205020404" pitchFamily="49" charset="0"/>
            </a:endParaRPr>
          </a:p>
        </p:txBody>
      </p:sp>
      <p:sp>
        <p:nvSpPr>
          <p:cNvPr id="21" name="Content Placeholder 20"/>
          <p:cNvSpPr>
            <a:spLocks noGrp="1"/>
          </p:cNvSpPr>
          <p:nvPr>
            <p:ph idx="1"/>
          </p:nvPr>
        </p:nvSpPr>
        <p:spPr/>
        <p:txBody>
          <a:bodyPr>
            <a:normAutofit/>
          </a:bodyPr>
          <a:lstStyle/>
          <a:p>
            <a:r>
              <a:rPr lang="en-US" dirty="0" smtClean="0"/>
              <a:t>So far, we have four tests:</a:t>
            </a:r>
            <a:br>
              <a:rPr lang="en-US" dirty="0" smtClean="0"/>
            </a:br>
            <a:r>
              <a:rPr lang="en-US" b="1" dirty="0" smtClean="0">
                <a:solidFill>
                  <a:srgbClr val="00B050"/>
                </a:solidFill>
              </a:rPr>
              <a:t>“0 0 0” </a:t>
            </a:r>
            <a:r>
              <a:rPr lang="en-US" dirty="0" smtClean="0"/>
              <a:t>(known bug), </a:t>
            </a:r>
            <a:r>
              <a:rPr lang="en-US" b="1" dirty="0" smtClean="0">
                <a:solidFill>
                  <a:srgbClr val="00B050"/>
                </a:solidFill>
              </a:rPr>
              <a:t>“1 0 0”, “1 0 1”, “1 1 0”</a:t>
            </a:r>
          </a:p>
          <a:p>
            <a:r>
              <a:rPr lang="en-US" b="1" dirty="0" smtClean="0">
                <a:solidFill>
                  <a:srgbClr val="0070C0"/>
                </a:solidFill>
              </a:rPr>
              <a:t>But we still need a test to execute </a:t>
            </a:r>
            <a:br>
              <a:rPr lang="en-US" b="1" dirty="0" smtClean="0">
                <a:solidFill>
                  <a:srgbClr val="0070C0"/>
                </a:solidFill>
              </a:rPr>
            </a:br>
            <a:r>
              <a:rPr lang="en-US" b="1" dirty="0" smtClean="0">
                <a:solidFill>
                  <a:srgbClr val="0070C0"/>
                </a:solidFill>
              </a:rPr>
              <a:t>the “then” block of the </a:t>
            </a:r>
            <a:r>
              <a:rPr lang="en-US" b="1" dirty="0" err="1" smtClean="0">
                <a:solidFill>
                  <a:srgbClr val="0070C0"/>
                </a:solidFill>
                <a:latin typeface="Courier New" panose="02070309020205020404" pitchFamily="49" charset="0"/>
                <a:cs typeface="Courier New" panose="02070309020205020404" pitchFamily="49" charset="0"/>
              </a:rPr>
              <a:t>scanf</a:t>
            </a:r>
            <a:r>
              <a:rPr lang="en-US" b="1" dirty="0" smtClean="0">
                <a:solidFill>
                  <a:srgbClr val="0070C0"/>
                </a:solidFill>
              </a:rPr>
              <a:t> check!</a:t>
            </a:r>
          </a:p>
          <a:p>
            <a:r>
              <a:rPr lang="en-US" dirty="0" smtClean="0"/>
              <a:t>Anything that stops </a:t>
            </a:r>
            <a:r>
              <a:rPr lang="en-US" b="1" dirty="0" err="1" smtClean="0">
                <a:latin typeface="Courier New" panose="02070309020205020404" pitchFamily="49" charset="0"/>
                <a:cs typeface="Courier New" panose="02070309020205020404" pitchFamily="49" charset="0"/>
              </a:rPr>
              <a:t>scanf</a:t>
            </a:r>
            <a:r>
              <a:rPr lang="en-US" dirty="0" smtClean="0"/>
              <a:t> from finding three numbers will do.  Let’s type </a:t>
            </a:r>
            <a:r>
              <a:rPr lang="en-US" b="1" dirty="0" smtClean="0">
                <a:solidFill>
                  <a:srgbClr val="00B050"/>
                </a:solidFill>
              </a:rPr>
              <a:t>“hello”</a:t>
            </a:r>
            <a:r>
              <a:rPr lang="en-US" dirty="0" smtClean="0"/>
              <a:t>.</a:t>
            </a:r>
          </a:p>
          <a:p>
            <a:r>
              <a:rPr lang="en-US" dirty="0" smtClean="0"/>
              <a:t>So </a:t>
            </a:r>
            <a:r>
              <a:rPr lang="en-US" b="1" dirty="0" smtClean="0">
                <a:solidFill>
                  <a:srgbClr val="0070C0"/>
                </a:solidFill>
              </a:rPr>
              <a:t>five tests </a:t>
            </a:r>
            <a:r>
              <a:rPr lang="en-US" dirty="0" smtClean="0"/>
              <a:t>(and </a:t>
            </a:r>
            <a:r>
              <a:rPr lang="en-US" b="1" dirty="0" smtClean="0">
                <a:solidFill>
                  <a:srgbClr val="0070C0"/>
                </a:solidFill>
              </a:rPr>
              <a:t>verifying the output </a:t>
            </a:r>
            <a:br>
              <a:rPr lang="en-US" b="1" dirty="0" smtClean="0">
                <a:solidFill>
                  <a:srgbClr val="0070C0"/>
                </a:solidFill>
              </a:rPr>
            </a:br>
            <a:r>
              <a:rPr lang="en-US" b="1" dirty="0" smtClean="0">
                <a:solidFill>
                  <a:srgbClr val="0070C0"/>
                </a:solidFill>
              </a:rPr>
              <a:t>by hand!</a:t>
            </a:r>
            <a:r>
              <a:rPr lang="en-US" dirty="0" smtClean="0"/>
              <a:t>) gives full code coverage for this program.</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48</a:t>
            </a:fld>
            <a:endParaRPr lang="en-US" dirty="0"/>
          </a:p>
        </p:txBody>
      </p:sp>
    </p:spTree>
    <p:extLst>
      <p:ext uri="{BB962C8B-B14F-4D97-AF65-F5344CB8AC3E}">
        <p14:creationId xmlns:p14="http://schemas.microsoft.com/office/powerpoint/2010/main" val="37307527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Good Testing Must Consider Both Purpose and Structure</a:t>
            </a:r>
            <a:endParaRPr lang="en-US" b="1" dirty="0">
              <a:latin typeface="Courier New" panose="02070309020205020404" pitchFamily="49" charset="0"/>
              <a:cs typeface="Courier New" panose="02070309020205020404" pitchFamily="49" charset="0"/>
            </a:endParaRPr>
          </a:p>
        </p:txBody>
      </p:sp>
      <p:sp>
        <p:nvSpPr>
          <p:cNvPr id="21" name="Content Placeholder 20"/>
          <p:cNvSpPr>
            <a:spLocks noGrp="1"/>
          </p:cNvSpPr>
          <p:nvPr>
            <p:ph idx="1"/>
          </p:nvPr>
        </p:nvSpPr>
        <p:spPr/>
        <p:txBody>
          <a:bodyPr>
            <a:normAutofit/>
          </a:bodyPr>
          <a:lstStyle/>
          <a:p>
            <a:r>
              <a:rPr lang="en-US" dirty="0" smtClean="0"/>
              <a:t>Full code coverage is </a:t>
            </a:r>
            <a:r>
              <a:rPr lang="en-US" b="1" dirty="0" smtClean="0">
                <a:solidFill>
                  <a:srgbClr val="0070C0"/>
                </a:solidFill>
              </a:rPr>
              <a:t>just a starting point</a:t>
            </a:r>
            <a:r>
              <a:rPr lang="en-US" dirty="0" smtClean="0"/>
              <a:t>.</a:t>
            </a:r>
          </a:p>
          <a:p>
            <a:r>
              <a:rPr lang="en-US" dirty="0" smtClean="0"/>
              <a:t>In fact, you should notice that</a:t>
            </a:r>
          </a:p>
          <a:p>
            <a:pPr lvl="1"/>
            <a:r>
              <a:rPr lang="en-US" dirty="0" smtClean="0"/>
              <a:t>one of our tests (</a:t>
            </a:r>
            <a:r>
              <a:rPr lang="en-US" b="1" dirty="0" smtClean="0">
                <a:solidFill>
                  <a:srgbClr val="00B050"/>
                </a:solidFill>
              </a:rPr>
              <a:t>“0 0 0”</a:t>
            </a:r>
            <a:r>
              <a:rPr lang="en-US" dirty="0" smtClean="0"/>
              <a:t>) </a:t>
            </a:r>
          </a:p>
          <a:p>
            <a:pPr lvl="1"/>
            <a:r>
              <a:rPr lang="en-US" dirty="0" smtClean="0"/>
              <a:t>exposes a bug </a:t>
            </a:r>
          </a:p>
          <a:p>
            <a:pPr lvl="1"/>
            <a:r>
              <a:rPr lang="en-US" dirty="0" smtClean="0"/>
              <a:t>in a statement that was already covered </a:t>
            </a:r>
          </a:p>
          <a:p>
            <a:pPr lvl="1"/>
            <a:r>
              <a:rPr lang="en-US" dirty="0" smtClean="0"/>
              <a:t>by another test (</a:t>
            </a:r>
            <a:r>
              <a:rPr lang="en-US" b="1" dirty="0" smtClean="0">
                <a:solidFill>
                  <a:srgbClr val="00B050"/>
                </a:solidFill>
              </a:rPr>
              <a:t>“1 0 0”</a:t>
            </a:r>
            <a:r>
              <a:rPr lang="en-US" dirty="0" smtClean="0"/>
              <a:t>).</a:t>
            </a:r>
          </a:p>
          <a:p>
            <a:r>
              <a:rPr lang="en-US" dirty="0" smtClean="0"/>
              <a:t>In general, good testing requires that one </a:t>
            </a:r>
            <a:r>
              <a:rPr lang="en-US" b="1" dirty="0" smtClean="0">
                <a:solidFill>
                  <a:srgbClr val="0070C0"/>
                </a:solidFill>
              </a:rPr>
              <a:t>think carefully about the purpose </a:t>
            </a:r>
            <a:r>
              <a:rPr lang="en-US" dirty="0" smtClean="0"/>
              <a:t>of the code </a:t>
            </a:r>
            <a:r>
              <a:rPr lang="en-US" b="1" dirty="0" smtClean="0">
                <a:solidFill>
                  <a:srgbClr val="0070C0"/>
                </a:solidFill>
              </a:rPr>
              <a:t>as well as the structure </a:t>
            </a:r>
            <a:r>
              <a:rPr lang="en-US" dirty="0" smtClean="0"/>
              <a:t>of the code.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49</a:t>
            </a:fld>
            <a:endParaRPr lang="en-US" dirty="0"/>
          </a:p>
        </p:txBody>
      </p:sp>
    </p:spTree>
    <p:extLst>
      <p:ext uri="{BB962C8B-B14F-4D97-AF65-F5344CB8AC3E}">
        <p14:creationId xmlns:p14="http://schemas.microsoft.com/office/powerpoint/2010/main" val="2610862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Statement/Step at a Time…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6403388"/>
              </p:ext>
            </p:extLst>
          </p:nvPr>
        </p:nvGraphicFramePr>
        <p:xfrm>
          <a:off x="596900" y="1630363"/>
          <a:ext cx="7791725" cy="3718560"/>
        </p:xfrm>
        <a:graphic>
          <a:graphicData uri="http://schemas.openxmlformats.org/drawingml/2006/table">
            <a:tbl>
              <a:tblPr firstRow="1" bandRow="1">
                <a:tableStyleId>{5C22544A-7EE6-4342-B048-85BDC9FD1C3A}</a:tableStyleId>
              </a:tblPr>
              <a:tblGrid>
                <a:gridCol w="2719056">
                  <a:extLst>
                    <a:ext uri="{9D8B030D-6E8A-4147-A177-3AD203B41FA5}">
                      <a16:colId xmlns:a16="http://schemas.microsoft.com/office/drawing/2014/main" val="20000"/>
                    </a:ext>
                  </a:extLst>
                </a:gridCol>
                <a:gridCol w="861646">
                  <a:extLst>
                    <a:ext uri="{9D8B030D-6E8A-4147-A177-3AD203B41FA5}">
                      <a16:colId xmlns:a16="http://schemas.microsoft.com/office/drawing/2014/main" val="20001"/>
                    </a:ext>
                  </a:extLst>
                </a:gridCol>
                <a:gridCol w="861646">
                  <a:extLst>
                    <a:ext uri="{9D8B030D-6E8A-4147-A177-3AD203B41FA5}">
                      <a16:colId xmlns:a16="http://schemas.microsoft.com/office/drawing/2014/main" val="20002"/>
                    </a:ext>
                  </a:extLst>
                </a:gridCol>
                <a:gridCol w="861646">
                  <a:extLst>
                    <a:ext uri="{9D8B030D-6E8A-4147-A177-3AD203B41FA5}">
                      <a16:colId xmlns:a16="http://schemas.microsoft.com/office/drawing/2014/main" val="20003"/>
                    </a:ext>
                  </a:extLst>
                </a:gridCol>
                <a:gridCol w="861646">
                  <a:extLst>
                    <a:ext uri="{9D8B030D-6E8A-4147-A177-3AD203B41FA5}">
                      <a16:colId xmlns:a16="http://schemas.microsoft.com/office/drawing/2014/main" val="20004"/>
                    </a:ext>
                  </a:extLst>
                </a:gridCol>
                <a:gridCol w="1626085">
                  <a:extLst>
                    <a:ext uri="{9D8B030D-6E8A-4147-A177-3AD203B41FA5}">
                      <a16:colId xmlns:a16="http://schemas.microsoft.com/office/drawing/2014/main" val="20005"/>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B</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C</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D</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1</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1</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20 &gt; D</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print A</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1</a:t>
                      </a: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C =</a:t>
                      </a:r>
                      <a:r>
                        <a:rPr lang="en-US" sz="2400" baseline="0" dirty="0" smtClean="0"/>
                        <a:t> A + B</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smtClean="0"/>
                        <a:t>3</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A = B</a:t>
                      </a:r>
                      <a:endParaRPr lang="en-US" sz="2400" dirty="0"/>
                    </a:p>
                  </a:txBody>
                  <a:tcPr/>
                </a:tc>
                <a:tc>
                  <a:txBody>
                    <a:bodyPr/>
                    <a:lstStyle/>
                    <a:p>
                      <a:pPr algn="ctr"/>
                      <a:r>
                        <a:rPr lang="en-US" sz="2400" dirty="0" smtClean="0"/>
                        <a:t>2</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B = C</a:t>
                      </a:r>
                      <a:endParaRPr lang="en-US" sz="2400" dirty="0"/>
                    </a:p>
                  </a:txBody>
                  <a:tcPr/>
                </a:tc>
                <a:tc>
                  <a:txBody>
                    <a:bodyPr/>
                    <a:lstStyle/>
                    <a:p>
                      <a:pPr algn="ctr"/>
                      <a:endParaRPr lang="en-US" sz="2400" dirty="0"/>
                    </a:p>
                  </a:txBody>
                  <a:tcPr/>
                </a:tc>
                <a:tc>
                  <a:txBody>
                    <a:bodyPr/>
                    <a:lstStyle/>
                    <a:p>
                      <a:pPr algn="ctr"/>
                      <a:r>
                        <a:rPr lang="en-US" sz="2400" dirty="0" smtClean="0"/>
                        <a:t>3</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D = D + 1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2</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2612789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 Easy that a Computer Can Do It</a:t>
            </a:r>
            <a:endParaRPr lang="en-US" b="1" dirty="0">
              <a:latin typeface="Courier New" panose="02070309020205020404" pitchFamily="49" charset="0"/>
              <a:cs typeface="Courier New" panose="02070309020205020404" pitchFamily="49" charset="0"/>
            </a:endParaRPr>
          </a:p>
        </p:txBody>
      </p:sp>
      <p:sp>
        <p:nvSpPr>
          <p:cNvPr id="21" name="Content Placeholder 20"/>
          <p:cNvSpPr>
            <a:spLocks noGrp="1"/>
          </p:cNvSpPr>
          <p:nvPr>
            <p:ph idx="1"/>
          </p:nvPr>
        </p:nvSpPr>
        <p:spPr/>
        <p:txBody>
          <a:bodyPr>
            <a:normAutofit fontScale="92500"/>
          </a:bodyPr>
          <a:lstStyle/>
          <a:p>
            <a:r>
              <a:rPr lang="en-US" dirty="0" smtClean="0"/>
              <a:t>Full code coverage is easy to explain.</a:t>
            </a:r>
          </a:p>
          <a:p>
            <a:r>
              <a:rPr lang="en-US" dirty="0" smtClean="0"/>
              <a:t>Finding tests to cover more statements</a:t>
            </a:r>
            <a:br>
              <a:rPr lang="en-US" dirty="0" smtClean="0"/>
            </a:br>
            <a:r>
              <a:rPr lang="en-US" dirty="0" smtClean="0"/>
              <a:t>means solving some equations.</a:t>
            </a:r>
          </a:p>
          <a:p>
            <a:r>
              <a:rPr lang="en-US" dirty="0" smtClean="0"/>
              <a:t>Computers are good at that (well … pretty good).</a:t>
            </a:r>
          </a:p>
          <a:p>
            <a:r>
              <a:rPr lang="en-US" dirty="0" smtClean="0"/>
              <a:t>The automatic programming feedback tool uses this approach to try to find bugs in your code:</a:t>
            </a:r>
          </a:p>
          <a:p>
            <a:pPr lvl="1"/>
            <a:r>
              <a:rPr lang="en-US" dirty="0" smtClean="0"/>
              <a:t>generate tests to cover everything (if possible),</a:t>
            </a:r>
          </a:p>
          <a:p>
            <a:pPr lvl="1"/>
            <a:r>
              <a:rPr lang="en-US" dirty="0" smtClean="0"/>
              <a:t>then compare your program’s results with a “gold” program (written by a professor or TA).</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50</a:t>
            </a:fld>
            <a:endParaRPr lang="en-US" dirty="0"/>
          </a:p>
        </p:txBody>
      </p:sp>
      <p:sp>
        <p:nvSpPr>
          <p:cNvPr id="7" name="TextBox 6"/>
          <p:cNvSpPr txBox="1"/>
          <p:nvPr/>
        </p:nvSpPr>
        <p:spPr>
          <a:xfrm>
            <a:off x="522514" y="261616"/>
            <a:ext cx="11349582" cy="584775"/>
          </a:xfrm>
          <a:prstGeom prst="rect">
            <a:avLst/>
          </a:prstGeom>
          <a:noFill/>
        </p:spPr>
        <p:txBody>
          <a:bodyPr wrap="none" rtlCol="0">
            <a:spAutoFit/>
          </a:bodyPr>
          <a:lstStyle/>
          <a:p>
            <a:r>
              <a:rPr lang="en-US" sz="3200" dirty="0"/>
              <a:t>* * * * * * * * * * * * * * </a:t>
            </a:r>
            <a:r>
              <a:rPr lang="en-US" sz="3200" dirty="0" smtClean="0"/>
              <a:t>* * </a:t>
            </a:r>
            <a:r>
              <a:rPr lang="en-US" sz="3200" dirty="0"/>
              <a:t>* * * * * * * * * * * * * </a:t>
            </a:r>
            <a:r>
              <a:rPr lang="en-US" sz="3200" dirty="0" smtClean="0"/>
              <a:t>*</a:t>
            </a:r>
            <a:r>
              <a:rPr lang="en-US" sz="3200" dirty="0"/>
              <a:t> </a:t>
            </a:r>
            <a:r>
              <a:rPr lang="en-US" sz="3200" dirty="0" smtClean="0"/>
              <a:t>* * * * *</a:t>
            </a:r>
            <a:endParaRPr lang="en-US" sz="3200" dirty="0"/>
          </a:p>
        </p:txBody>
      </p:sp>
    </p:spTree>
    <p:extLst>
      <p:ext uri="{BB962C8B-B14F-4D97-AF65-F5344CB8AC3E}">
        <p14:creationId xmlns:p14="http://schemas.microsoft.com/office/powerpoint/2010/main" val="2625444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Statement/Step at a Time…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74968044"/>
              </p:ext>
            </p:extLst>
          </p:nvPr>
        </p:nvGraphicFramePr>
        <p:xfrm>
          <a:off x="596900" y="1630363"/>
          <a:ext cx="7791725" cy="3718560"/>
        </p:xfrm>
        <a:graphic>
          <a:graphicData uri="http://schemas.openxmlformats.org/drawingml/2006/table">
            <a:tbl>
              <a:tblPr firstRow="1" bandRow="1">
                <a:tableStyleId>{5C22544A-7EE6-4342-B048-85BDC9FD1C3A}</a:tableStyleId>
              </a:tblPr>
              <a:tblGrid>
                <a:gridCol w="2719056">
                  <a:extLst>
                    <a:ext uri="{9D8B030D-6E8A-4147-A177-3AD203B41FA5}">
                      <a16:colId xmlns:a16="http://schemas.microsoft.com/office/drawing/2014/main" val="20000"/>
                    </a:ext>
                  </a:extLst>
                </a:gridCol>
                <a:gridCol w="861646">
                  <a:extLst>
                    <a:ext uri="{9D8B030D-6E8A-4147-A177-3AD203B41FA5}">
                      <a16:colId xmlns:a16="http://schemas.microsoft.com/office/drawing/2014/main" val="20001"/>
                    </a:ext>
                  </a:extLst>
                </a:gridCol>
                <a:gridCol w="861646">
                  <a:extLst>
                    <a:ext uri="{9D8B030D-6E8A-4147-A177-3AD203B41FA5}">
                      <a16:colId xmlns:a16="http://schemas.microsoft.com/office/drawing/2014/main" val="20002"/>
                    </a:ext>
                  </a:extLst>
                </a:gridCol>
                <a:gridCol w="861646">
                  <a:extLst>
                    <a:ext uri="{9D8B030D-6E8A-4147-A177-3AD203B41FA5}">
                      <a16:colId xmlns:a16="http://schemas.microsoft.com/office/drawing/2014/main" val="20003"/>
                    </a:ext>
                  </a:extLst>
                </a:gridCol>
                <a:gridCol w="861646">
                  <a:extLst>
                    <a:ext uri="{9D8B030D-6E8A-4147-A177-3AD203B41FA5}">
                      <a16:colId xmlns:a16="http://schemas.microsoft.com/office/drawing/2014/main" val="20004"/>
                    </a:ext>
                  </a:extLst>
                </a:gridCol>
                <a:gridCol w="1626085">
                  <a:extLst>
                    <a:ext uri="{9D8B030D-6E8A-4147-A177-3AD203B41FA5}">
                      <a16:colId xmlns:a16="http://schemas.microsoft.com/office/drawing/2014/main" val="20005"/>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B</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C</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D</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2</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2</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20 &gt; D</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print A</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2</a:t>
                      </a: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C =</a:t>
                      </a:r>
                      <a:r>
                        <a:rPr lang="en-US" sz="2400" baseline="0" dirty="0" smtClean="0"/>
                        <a:t> A + B</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smtClean="0"/>
                        <a:t>5</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A = B</a:t>
                      </a:r>
                      <a:endParaRPr lang="en-US" sz="2400" dirty="0"/>
                    </a:p>
                  </a:txBody>
                  <a:tcPr/>
                </a:tc>
                <a:tc>
                  <a:txBody>
                    <a:bodyPr/>
                    <a:lstStyle/>
                    <a:p>
                      <a:pPr algn="ctr"/>
                      <a:r>
                        <a:rPr lang="en-US" sz="2400" dirty="0" smtClean="0"/>
                        <a:t>3</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B = C</a:t>
                      </a:r>
                      <a:endParaRPr lang="en-US" sz="2400" dirty="0"/>
                    </a:p>
                  </a:txBody>
                  <a:tcPr/>
                </a:tc>
                <a:tc>
                  <a:txBody>
                    <a:bodyPr/>
                    <a:lstStyle/>
                    <a:p>
                      <a:pPr algn="ctr"/>
                      <a:endParaRPr lang="en-US" sz="2400" dirty="0"/>
                    </a:p>
                  </a:txBody>
                  <a:tcPr/>
                </a:tc>
                <a:tc>
                  <a:txBody>
                    <a:bodyPr/>
                    <a:lstStyle/>
                    <a:p>
                      <a:pPr algn="ctr"/>
                      <a:r>
                        <a:rPr lang="en-US" sz="2400" dirty="0" smtClean="0"/>
                        <a:t>5</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D = D + 1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3</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5924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Statement/Step at a Time…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627089933"/>
              </p:ext>
            </p:extLst>
          </p:nvPr>
        </p:nvGraphicFramePr>
        <p:xfrm>
          <a:off x="596900" y="1630363"/>
          <a:ext cx="7791725" cy="3718560"/>
        </p:xfrm>
        <a:graphic>
          <a:graphicData uri="http://schemas.openxmlformats.org/drawingml/2006/table">
            <a:tbl>
              <a:tblPr firstRow="1" bandRow="1">
                <a:tableStyleId>{5C22544A-7EE6-4342-B048-85BDC9FD1C3A}</a:tableStyleId>
              </a:tblPr>
              <a:tblGrid>
                <a:gridCol w="2719056">
                  <a:extLst>
                    <a:ext uri="{9D8B030D-6E8A-4147-A177-3AD203B41FA5}">
                      <a16:colId xmlns:a16="http://schemas.microsoft.com/office/drawing/2014/main" val="20000"/>
                    </a:ext>
                  </a:extLst>
                </a:gridCol>
                <a:gridCol w="861646">
                  <a:extLst>
                    <a:ext uri="{9D8B030D-6E8A-4147-A177-3AD203B41FA5}">
                      <a16:colId xmlns:a16="http://schemas.microsoft.com/office/drawing/2014/main" val="20001"/>
                    </a:ext>
                  </a:extLst>
                </a:gridCol>
                <a:gridCol w="861646">
                  <a:extLst>
                    <a:ext uri="{9D8B030D-6E8A-4147-A177-3AD203B41FA5}">
                      <a16:colId xmlns:a16="http://schemas.microsoft.com/office/drawing/2014/main" val="20002"/>
                    </a:ext>
                  </a:extLst>
                </a:gridCol>
                <a:gridCol w="861646">
                  <a:extLst>
                    <a:ext uri="{9D8B030D-6E8A-4147-A177-3AD203B41FA5}">
                      <a16:colId xmlns:a16="http://schemas.microsoft.com/office/drawing/2014/main" val="20003"/>
                    </a:ext>
                  </a:extLst>
                </a:gridCol>
                <a:gridCol w="861646">
                  <a:extLst>
                    <a:ext uri="{9D8B030D-6E8A-4147-A177-3AD203B41FA5}">
                      <a16:colId xmlns:a16="http://schemas.microsoft.com/office/drawing/2014/main" val="20004"/>
                    </a:ext>
                  </a:extLst>
                </a:gridCol>
                <a:gridCol w="1626085">
                  <a:extLst>
                    <a:ext uri="{9D8B030D-6E8A-4147-A177-3AD203B41FA5}">
                      <a16:colId xmlns:a16="http://schemas.microsoft.com/office/drawing/2014/main" val="20005"/>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B</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C</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D</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3</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3</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20 &gt; D</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print A</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3</a:t>
                      </a: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C =</a:t>
                      </a:r>
                      <a:r>
                        <a:rPr lang="en-US" sz="2400" baseline="0" dirty="0" smtClean="0"/>
                        <a:t> A + B</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smtClean="0"/>
                        <a:t>8</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A = B</a:t>
                      </a:r>
                      <a:endParaRPr lang="en-US" sz="2400" dirty="0"/>
                    </a:p>
                  </a:txBody>
                  <a:tcPr/>
                </a:tc>
                <a:tc>
                  <a:txBody>
                    <a:bodyPr/>
                    <a:lstStyle/>
                    <a:p>
                      <a:pPr algn="ctr"/>
                      <a:r>
                        <a:rPr lang="en-US" sz="2400" dirty="0" smtClean="0"/>
                        <a:t>5</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B = C</a:t>
                      </a:r>
                      <a:endParaRPr lang="en-US" sz="2400" dirty="0"/>
                    </a:p>
                  </a:txBody>
                  <a:tcPr/>
                </a:tc>
                <a:tc>
                  <a:txBody>
                    <a:bodyPr/>
                    <a:lstStyle/>
                    <a:p>
                      <a:pPr algn="ctr"/>
                      <a:endParaRPr lang="en-US" sz="2400" dirty="0"/>
                    </a:p>
                  </a:txBody>
                  <a:tcPr/>
                </a:tc>
                <a:tc>
                  <a:txBody>
                    <a:bodyPr/>
                    <a:lstStyle/>
                    <a:p>
                      <a:pPr algn="ctr"/>
                      <a:r>
                        <a:rPr lang="en-US" sz="2400" dirty="0" smtClean="0"/>
                        <a:t>8</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D = D + 1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4</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052197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Statement/Step at a Time…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101798921"/>
              </p:ext>
            </p:extLst>
          </p:nvPr>
        </p:nvGraphicFramePr>
        <p:xfrm>
          <a:off x="596900" y="1630363"/>
          <a:ext cx="7791725" cy="3718560"/>
        </p:xfrm>
        <a:graphic>
          <a:graphicData uri="http://schemas.openxmlformats.org/drawingml/2006/table">
            <a:tbl>
              <a:tblPr firstRow="1" bandRow="1">
                <a:tableStyleId>{5C22544A-7EE6-4342-B048-85BDC9FD1C3A}</a:tableStyleId>
              </a:tblPr>
              <a:tblGrid>
                <a:gridCol w="2719056">
                  <a:extLst>
                    <a:ext uri="{9D8B030D-6E8A-4147-A177-3AD203B41FA5}">
                      <a16:colId xmlns:a16="http://schemas.microsoft.com/office/drawing/2014/main" val="20000"/>
                    </a:ext>
                  </a:extLst>
                </a:gridCol>
                <a:gridCol w="861646">
                  <a:extLst>
                    <a:ext uri="{9D8B030D-6E8A-4147-A177-3AD203B41FA5}">
                      <a16:colId xmlns:a16="http://schemas.microsoft.com/office/drawing/2014/main" val="20001"/>
                    </a:ext>
                  </a:extLst>
                </a:gridCol>
                <a:gridCol w="861646">
                  <a:extLst>
                    <a:ext uri="{9D8B030D-6E8A-4147-A177-3AD203B41FA5}">
                      <a16:colId xmlns:a16="http://schemas.microsoft.com/office/drawing/2014/main" val="20002"/>
                    </a:ext>
                  </a:extLst>
                </a:gridCol>
                <a:gridCol w="861646">
                  <a:extLst>
                    <a:ext uri="{9D8B030D-6E8A-4147-A177-3AD203B41FA5}">
                      <a16:colId xmlns:a16="http://schemas.microsoft.com/office/drawing/2014/main" val="20003"/>
                    </a:ext>
                  </a:extLst>
                </a:gridCol>
                <a:gridCol w="861646">
                  <a:extLst>
                    <a:ext uri="{9D8B030D-6E8A-4147-A177-3AD203B41FA5}">
                      <a16:colId xmlns:a16="http://schemas.microsoft.com/office/drawing/2014/main" val="20004"/>
                    </a:ext>
                  </a:extLst>
                </a:gridCol>
                <a:gridCol w="1626085">
                  <a:extLst>
                    <a:ext uri="{9D8B030D-6E8A-4147-A177-3AD203B41FA5}">
                      <a16:colId xmlns:a16="http://schemas.microsoft.com/office/drawing/2014/main" val="20005"/>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B</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C</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D</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5</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4</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20 &gt; D</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print A</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5</a:t>
                      </a: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C =</a:t>
                      </a:r>
                      <a:r>
                        <a:rPr lang="en-US" sz="2400" baseline="0" dirty="0" smtClean="0"/>
                        <a:t> A + B</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smtClean="0"/>
                        <a:t>13</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A = B</a:t>
                      </a:r>
                      <a:endParaRPr lang="en-US" sz="2400" dirty="0"/>
                    </a:p>
                  </a:txBody>
                  <a:tcPr/>
                </a:tc>
                <a:tc>
                  <a:txBody>
                    <a:bodyPr/>
                    <a:lstStyle/>
                    <a:p>
                      <a:pPr algn="ctr"/>
                      <a:r>
                        <a:rPr lang="en-US" sz="2400" dirty="0" smtClean="0"/>
                        <a:t>8</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B = C</a:t>
                      </a:r>
                      <a:endParaRPr lang="en-US" sz="2400" dirty="0"/>
                    </a:p>
                  </a:txBody>
                  <a:tcPr/>
                </a:tc>
                <a:tc>
                  <a:txBody>
                    <a:bodyPr/>
                    <a:lstStyle/>
                    <a:p>
                      <a:pPr algn="ctr"/>
                      <a:endParaRPr lang="en-US" sz="2400" dirty="0"/>
                    </a:p>
                  </a:txBody>
                  <a:tcPr/>
                </a:tc>
                <a:tc>
                  <a:txBody>
                    <a:bodyPr/>
                    <a:lstStyle/>
                    <a:p>
                      <a:pPr algn="ctr"/>
                      <a:r>
                        <a:rPr lang="en-US" sz="2400" dirty="0" smtClean="0"/>
                        <a:t>13</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D = D + 1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5</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70247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One Statement/Step at a Time…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890498"/>
              </p:ext>
            </p:extLst>
          </p:nvPr>
        </p:nvGraphicFramePr>
        <p:xfrm>
          <a:off x="596900" y="1630363"/>
          <a:ext cx="7791725" cy="3718560"/>
        </p:xfrm>
        <a:graphic>
          <a:graphicData uri="http://schemas.openxmlformats.org/drawingml/2006/table">
            <a:tbl>
              <a:tblPr firstRow="1" bandRow="1">
                <a:tableStyleId>{5C22544A-7EE6-4342-B048-85BDC9FD1C3A}</a:tableStyleId>
              </a:tblPr>
              <a:tblGrid>
                <a:gridCol w="2719056">
                  <a:extLst>
                    <a:ext uri="{9D8B030D-6E8A-4147-A177-3AD203B41FA5}">
                      <a16:colId xmlns:a16="http://schemas.microsoft.com/office/drawing/2014/main" val="20000"/>
                    </a:ext>
                  </a:extLst>
                </a:gridCol>
                <a:gridCol w="861646">
                  <a:extLst>
                    <a:ext uri="{9D8B030D-6E8A-4147-A177-3AD203B41FA5}">
                      <a16:colId xmlns:a16="http://schemas.microsoft.com/office/drawing/2014/main" val="20001"/>
                    </a:ext>
                  </a:extLst>
                </a:gridCol>
                <a:gridCol w="861646">
                  <a:extLst>
                    <a:ext uri="{9D8B030D-6E8A-4147-A177-3AD203B41FA5}">
                      <a16:colId xmlns:a16="http://schemas.microsoft.com/office/drawing/2014/main" val="20002"/>
                    </a:ext>
                  </a:extLst>
                </a:gridCol>
                <a:gridCol w="861646">
                  <a:extLst>
                    <a:ext uri="{9D8B030D-6E8A-4147-A177-3AD203B41FA5}">
                      <a16:colId xmlns:a16="http://schemas.microsoft.com/office/drawing/2014/main" val="20003"/>
                    </a:ext>
                  </a:extLst>
                </a:gridCol>
                <a:gridCol w="861646">
                  <a:extLst>
                    <a:ext uri="{9D8B030D-6E8A-4147-A177-3AD203B41FA5}">
                      <a16:colId xmlns:a16="http://schemas.microsoft.com/office/drawing/2014/main" val="20004"/>
                    </a:ext>
                  </a:extLst>
                </a:gridCol>
                <a:gridCol w="1626085">
                  <a:extLst>
                    <a:ext uri="{9D8B030D-6E8A-4147-A177-3AD203B41FA5}">
                      <a16:colId xmlns:a16="http://schemas.microsoft.com/office/drawing/2014/main" val="20005"/>
                    </a:ext>
                  </a:extLst>
                </a:gridCol>
              </a:tblGrid>
              <a:tr h="370840">
                <a:tc>
                  <a:txBody>
                    <a:bodyPr/>
                    <a:lstStyle/>
                    <a:p>
                      <a:pPr algn="ctr"/>
                      <a:r>
                        <a:rPr lang="en-US" sz="2800" dirty="0" smtClean="0"/>
                        <a:t>comment</a:t>
                      </a:r>
                      <a:endParaRPr lang="en-US" sz="2800" dirty="0"/>
                    </a:p>
                  </a:txBody>
                  <a:tcPr/>
                </a:tc>
                <a:tc>
                  <a:txBody>
                    <a:bodyPr/>
                    <a:lstStyle/>
                    <a:p>
                      <a:pPr algn="ctr"/>
                      <a:r>
                        <a:rPr lang="en-US" sz="2800" dirty="0" smtClean="0">
                          <a:latin typeface="Courier New" panose="02070309020205020404" pitchFamily="49" charset="0"/>
                          <a:cs typeface="Courier New" panose="02070309020205020404" pitchFamily="49" charset="0"/>
                        </a:rPr>
                        <a:t>A</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B</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C</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latin typeface="Courier New" panose="02070309020205020404" pitchFamily="49" charset="0"/>
                          <a:cs typeface="Courier New" panose="02070309020205020404" pitchFamily="49" charset="0"/>
                        </a:rPr>
                        <a:t>D</a:t>
                      </a:r>
                      <a:endParaRPr lang="en-US" sz="2800" dirty="0">
                        <a:latin typeface="Courier New" panose="02070309020205020404" pitchFamily="49" charset="0"/>
                        <a:cs typeface="Courier New" panose="02070309020205020404" pitchFamily="49" charset="0"/>
                      </a:endParaRPr>
                    </a:p>
                  </a:txBody>
                  <a:tcPr/>
                </a:tc>
                <a:tc>
                  <a:txBody>
                    <a:bodyPr/>
                    <a:lstStyle/>
                    <a:p>
                      <a:pPr algn="ctr"/>
                      <a:r>
                        <a:rPr lang="en-US" sz="2800" dirty="0" smtClean="0"/>
                        <a:t>output</a:t>
                      </a:r>
                      <a:endParaRPr lang="en-US" sz="2800" dirty="0"/>
                    </a:p>
                  </a:txBody>
                  <a:tcPr/>
                </a:tc>
                <a:extLst>
                  <a:ext uri="{0D108BD9-81ED-4DB2-BD59-A6C34878D82A}">
                    <a16:rowId xmlns:a16="http://schemas.microsoft.com/office/drawing/2014/main" val="10000"/>
                  </a:ext>
                </a:extLst>
              </a:tr>
              <a:tr h="370840">
                <a:tc>
                  <a:txBody>
                    <a:bodyPr/>
                    <a:lstStyle/>
                    <a:p>
                      <a:pPr algn="ctr"/>
                      <a:r>
                        <a:rPr lang="en-US" sz="2400" dirty="0" smtClean="0"/>
                        <a:t>(previous slide)</a:t>
                      </a:r>
                      <a:endParaRPr lang="en-US" sz="2400" dirty="0"/>
                    </a:p>
                  </a:txBody>
                  <a:tcPr/>
                </a:tc>
                <a:tc>
                  <a:txBody>
                    <a:bodyPr/>
                    <a:lstStyle/>
                    <a:p>
                      <a:pPr algn="ctr"/>
                      <a:r>
                        <a:rPr lang="en-US" sz="2400" dirty="0" smtClean="0"/>
                        <a:t>8</a:t>
                      </a:r>
                      <a:endParaRPr lang="en-US" sz="2400" dirty="0"/>
                    </a:p>
                  </a:txBody>
                  <a:tcPr/>
                </a:tc>
                <a:tc>
                  <a:txBody>
                    <a:bodyPr/>
                    <a:lstStyle/>
                    <a:p>
                      <a:pPr algn="ctr"/>
                      <a:r>
                        <a:rPr lang="en-US" sz="2400" dirty="0" smtClean="0"/>
                        <a:t>13</a:t>
                      </a:r>
                      <a:endParaRPr lang="en-US" sz="2400" dirty="0"/>
                    </a:p>
                  </a:txBody>
                  <a:tcPr/>
                </a:tc>
                <a:tc>
                  <a:txBody>
                    <a:bodyPr/>
                    <a:lstStyle/>
                    <a:p>
                      <a:pPr algn="ctr"/>
                      <a:r>
                        <a:rPr lang="en-US" sz="2400" dirty="0" smtClean="0"/>
                        <a:t>13</a:t>
                      </a:r>
                      <a:endParaRPr lang="en-US" sz="2400" dirty="0"/>
                    </a:p>
                  </a:txBody>
                  <a:tcPr/>
                </a:tc>
                <a:tc>
                  <a:txBody>
                    <a:bodyPr/>
                    <a:lstStyle/>
                    <a:p>
                      <a:pPr algn="ctr"/>
                      <a:r>
                        <a:rPr lang="en-US" sz="2400" dirty="0" smtClean="0"/>
                        <a:t>5</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1"/>
                  </a:ext>
                </a:extLst>
              </a:tr>
              <a:tr h="370840">
                <a:tc>
                  <a:txBody>
                    <a:bodyPr/>
                    <a:lstStyle/>
                    <a:p>
                      <a:pPr algn="ctr"/>
                      <a:r>
                        <a:rPr lang="en-US" sz="2400" baseline="0" dirty="0" smtClean="0"/>
                        <a:t>20 &gt; D</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2"/>
                  </a:ext>
                </a:extLst>
              </a:tr>
              <a:tr h="370840">
                <a:tc>
                  <a:txBody>
                    <a:bodyPr/>
                    <a:lstStyle/>
                    <a:p>
                      <a:pPr algn="ctr"/>
                      <a:r>
                        <a:rPr lang="en-US" sz="2400" dirty="0" smtClean="0"/>
                        <a:t>print A</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8</a:t>
                      </a:r>
                      <a:endParaRPr lang="en-US" sz="2400" dirty="0"/>
                    </a:p>
                  </a:txBody>
                  <a:tcPr/>
                </a:tc>
                <a:extLst>
                  <a:ext uri="{0D108BD9-81ED-4DB2-BD59-A6C34878D82A}">
                    <a16:rowId xmlns:a16="http://schemas.microsoft.com/office/drawing/2014/main" val="10003"/>
                  </a:ext>
                </a:extLst>
              </a:tr>
              <a:tr h="370840">
                <a:tc>
                  <a:txBody>
                    <a:bodyPr/>
                    <a:lstStyle/>
                    <a:p>
                      <a:pPr algn="ctr"/>
                      <a:r>
                        <a:rPr lang="en-US" sz="2400" dirty="0" smtClean="0"/>
                        <a:t>C =</a:t>
                      </a:r>
                      <a:r>
                        <a:rPr lang="en-US" sz="2400" baseline="0" dirty="0" smtClean="0"/>
                        <a:t> A + B</a:t>
                      </a:r>
                      <a:endParaRPr lang="en-US" sz="2400" dirty="0"/>
                    </a:p>
                  </a:txBody>
                  <a:tcPr/>
                </a:tc>
                <a:tc>
                  <a:txBody>
                    <a:bodyPr/>
                    <a:lstStyle/>
                    <a:p>
                      <a:pPr algn="ctr"/>
                      <a:endParaRPr lang="en-US" sz="2400" dirty="0"/>
                    </a:p>
                  </a:txBody>
                  <a:tcPr/>
                </a:tc>
                <a:tc>
                  <a:txBody>
                    <a:bodyPr/>
                    <a:lstStyle/>
                    <a:p>
                      <a:pPr algn="ctr"/>
                      <a:endParaRPr lang="en-US" sz="2400"/>
                    </a:p>
                  </a:txBody>
                  <a:tcPr/>
                </a:tc>
                <a:tc>
                  <a:txBody>
                    <a:bodyPr/>
                    <a:lstStyle/>
                    <a:p>
                      <a:pPr algn="ctr"/>
                      <a:r>
                        <a:rPr lang="en-US" sz="2400" dirty="0" smtClean="0"/>
                        <a:t>21</a:t>
                      </a: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4"/>
                  </a:ext>
                </a:extLst>
              </a:tr>
              <a:tr h="370840">
                <a:tc>
                  <a:txBody>
                    <a:bodyPr/>
                    <a:lstStyle/>
                    <a:p>
                      <a:pPr algn="ctr"/>
                      <a:r>
                        <a:rPr lang="en-US" sz="2400" dirty="0" smtClean="0"/>
                        <a:t>A = B</a:t>
                      </a:r>
                      <a:endParaRPr lang="en-US" sz="2400" dirty="0"/>
                    </a:p>
                  </a:txBody>
                  <a:tcPr/>
                </a:tc>
                <a:tc>
                  <a:txBody>
                    <a:bodyPr/>
                    <a:lstStyle/>
                    <a:p>
                      <a:pPr algn="ctr"/>
                      <a:r>
                        <a:rPr lang="en-US" sz="2400" dirty="0" smtClean="0"/>
                        <a:t>13</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5"/>
                  </a:ext>
                </a:extLst>
              </a:tr>
              <a:tr h="370840">
                <a:tc>
                  <a:txBody>
                    <a:bodyPr/>
                    <a:lstStyle/>
                    <a:p>
                      <a:pPr algn="ctr"/>
                      <a:r>
                        <a:rPr lang="en-US" sz="2400" dirty="0" smtClean="0"/>
                        <a:t>B = C</a:t>
                      </a:r>
                      <a:endParaRPr lang="en-US" sz="2400" dirty="0"/>
                    </a:p>
                  </a:txBody>
                  <a:tcPr/>
                </a:tc>
                <a:tc>
                  <a:txBody>
                    <a:bodyPr/>
                    <a:lstStyle/>
                    <a:p>
                      <a:pPr algn="ctr"/>
                      <a:endParaRPr lang="en-US" sz="2400" dirty="0"/>
                    </a:p>
                  </a:txBody>
                  <a:tcPr/>
                </a:tc>
                <a:tc>
                  <a:txBody>
                    <a:bodyPr/>
                    <a:lstStyle/>
                    <a:p>
                      <a:pPr algn="ctr"/>
                      <a:r>
                        <a:rPr lang="en-US" sz="2400" dirty="0" smtClean="0"/>
                        <a:t>21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extLst>
                  <a:ext uri="{0D108BD9-81ED-4DB2-BD59-A6C34878D82A}">
                    <a16:rowId xmlns:a16="http://schemas.microsoft.com/office/drawing/2014/main" val="10006"/>
                  </a:ext>
                </a:extLst>
              </a:tr>
              <a:tr h="370840">
                <a:tc>
                  <a:txBody>
                    <a:bodyPr/>
                    <a:lstStyle/>
                    <a:p>
                      <a:pPr algn="ctr"/>
                      <a:r>
                        <a:rPr lang="en-US" sz="2400" dirty="0" smtClean="0"/>
                        <a:t>D = D + 1</a:t>
                      </a: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endParaRPr lang="en-US" sz="2400" dirty="0"/>
                    </a:p>
                  </a:txBody>
                  <a:tcPr/>
                </a:tc>
                <a:tc>
                  <a:txBody>
                    <a:bodyPr/>
                    <a:lstStyle/>
                    <a:p>
                      <a:pPr algn="ctr"/>
                      <a:r>
                        <a:rPr lang="en-US" sz="2400" dirty="0" smtClean="0"/>
                        <a:t>6</a:t>
                      </a:r>
                      <a:endParaRPr lang="en-US" sz="2400" dirty="0"/>
                    </a:p>
                  </a:txBody>
                  <a:tcPr/>
                </a:tc>
                <a:tc>
                  <a:txBody>
                    <a:bodyPr/>
                    <a:lstStyle/>
                    <a:p>
                      <a:pPr algn="ctr"/>
                      <a:endParaRPr lang="en-US" sz="24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8440445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2230</TotalTime>
  <Words>3741</Words>
  <Application>Microsoft Office PowerPoint</Application>
  <PresentationFormat>Widescreen</PresentationFormat>
  <Paragraphs>723</Paragraphs>
  <Slides>50</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 Math</vt:lpstr>
      <vt:lpstr>Century Schoolbook</vt:lpstr>
      <vt:lpstr>Courier New</vt:lpstr>
      <vt:lpstr>Retrospect</vt:lpstr>
      <vt:lpstr>University of Illinois at Urbana-Champaign Dept. of Electrical and Computer Engineering  ECE 120: Introduction to Computing</vt:lpstr>
      <vt:lpstr>Time for Some Detailed Examples</vt:lpstr>
      <vt:lpstr>Let’s See How This Loop Works</vt:lpstr>
      <vt:lpstr>One Statement/Step at a Time…</vt:lpstr>
      <vt:lpstr>One Statement/Step at a Time…</vt:lpstr>
      <vt:lpstr>One Statement/Step at a Time…</vt:lpstr>
      <vt:lpstr>One Statement/Step at a Time…</vt:lpstr>
      <vt:lpstr>One Statement/Step at a Time…</vt:lpstr>
      <vt:lpstr>One Statement/Step at a Time…</vt:lpstr>
      <vt:lpstr>Each Loop Iteration Prints One Number</vt:lpstr>
      <vt:lpstr>Steps for a Factorial Printing Program</vt:lpstr>
      <vt:lpstr>Recall that main is a Sequence of Statements</vt:lpstr>
      <vt:lpstr>Before Statements, We Declare Variables</vt:lpstr>
      <vt:lpstr>How are Variable Names Chosen?</vt:lpstr>
      <vt:lpstr>Use printf to Write to the Display</vt:lpstr>
      <vt:lpstr>Next Step: Wait for the User to Type a Number</vt:lpstr>
      <vt:lpstr>Always Check the Return Value!</vt:lpstr>
      <vt:lpstr>Next Step: Quit if the User Doesn’t Behave</vt:lpstr>
      <vt:lpstr>Time for Some Real Work!</vt:lpstr>
      <vt:lpstr>Example: Factorial of 4</vt:lpstr>
      <vt:lpstr>Example: Factorial of 4</vt:lpstr>
      <vt:lpstr>Second Example: Factorial of 7</vt:lpstr>
      <vt:lpstr>Second Example: Factorial of 7</vt:lpstr>
      <vt:lpstr>Second Example: Factorial of 7</vt:lpstr>
      <vt:lpstr>Second Example: Factorial of 7</vt:lpstr>
      <vt:lpstr>Last Step: Print the Answer</vt:lpstr>
      <vt:lpstr>University of Illinois at Urbana-Champaign Dept. of Electrical and Computer Engineering  ECE 120: Introduction to Computing</vt:lpstr>
      <vt:lpstr>Another Useful Skill: Reading Code</vt:lpstr>
      <vt:lpstr>It’s Often Necessary to Read Code to Understand It</vt:lpstr>
      <vt:lpstr>Let’s Do an Exercise in Code Reading Together</vt:lpstr>
      <vt:lpstr>Structure is Similar to Previous Examples</vt:lpstr>
      <vt:lpstr>What Input is Expected?</vt:lpstr>
      <vt:lpstr>Now Look at the Computation</vt:lpstr>
      <vt:lpstr>When Does the Computation Print an Error?</vt:lpstr>
      <vt:lpstr>How is D Computed?</vt:lpstr>
      <vt:lpstr>University of Illinois at Urbana-Champaign Dept. of Electrical and Computer Engineering  ECE 120: Introduction to Computing</vt:lpstr>
      <vt:lpstr>A Necessary Skill: Testing Code</vt:lpstr>
      <vt:lpstr>Our Next Program Calculates the Roots of a Quadratic</vt:lpstr>
      <vt:lpstr>Every Statement Must be Executed</vt:lpstr>
      <vt:lpstr>What Happens When We Run the Program?</vt:lpstr>
      <vt:lpstr>Choose a Line of Text as Our First Test</vt:lpstr>
      <vt:lpstr>Continue Analyzing Until the End</vt:lpstr>
      <vt:lpstr>Was that a Bug?</vt:lpstr>
      <vt:lpstr>Remember: We Want Full Code Coverage</vt:lpstr>
      <vt:lpstr>Adjust the Inputs to Change the if-else Results</vt:lpstr>
      <vt:lpstr>Use “1 0 1” to Test the Third if-else Case</vt:lpstr>
      <vt:lpstr>Use “1 1 0” to Test the First if-else Case</vt:lpstr>
      <vt:lpstr>We Need to Execute the “then” Block of scanf</vt:lpstr>
      <vt:lpstr>Good Testing Must Consider Both Purpose and Structure</vt:lpstr>
      <vt:lpstr>So Easy that a Computer Can Do It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250</cp:revision>
  <cp:lastPrinted>2016-09-04T04:07:33Z</cp:lastPrinted>
  <dcterms:created xsi:type="dcterms:W3CDTF">2015-04-21T10:43:03Z</dcterms:created>
  <dcterms:modified xsi:type="dcterms:W3CDTF">2018-09-13T19:33:26Z</dcterms:modified>
</cp:coreProperties>
</file>