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28" r:id="rId1"/>
  </p:sldMasterIdLst>
  <p:notesMasterIdLst>
    <p:notesMasterId r:id="rId49"/>
  </p:notesMasterIdLst>
  <p:handoutMasterIdLst>
    <p:handoutMasterId r:id="rId50"/>
  </p:handoutMasterIdLst>
  <p:sldIdLst>
    <p:sldId id="256" r:id="rId2"/>
    <p:sldId id="374" r:id="rId3"/>
    <p:sldId id="365" r:id="rId4"/>
    <p:sldId id="367" r:id="rId5"/>
    <p:sldId id="368" r:id="rId6"/>
    <p:sldId id="375" r:id="rId7"/>
    <p:sldId id="369" r:id="rId8"/>
    <p:sldId id="370" r:id="rId9"/>
    <p:sldId id="371" r:id="rId10"/>
    <p:sldId id="372" r:id="rId11"/>
    <p:sldId id="373" r:id="rId12"/>
    <p:sldId id="377" r:id="rId13"/>
    <p:sldId id="378" r:id="rId14"/>
    <p:sldId id="379" r:id="rId15"/>
    <p:sldId id="382" r:id="rId16"/>
    <p:sldId id="380" r:id="rId17"/>
    <p:sldId id="381" r:id="rId18"/>
    <p:sldId id="383" r:id="rId19"/>
    <p:sldId id="376" r:id="rId20"/>
    <p:sldId id="384" r:id="rId21"/>
    <p:sldId id="385" r:id="rId22"/>
    <p:sldId id="386" r:id="rId23"/>
    <p:sldId id="387" r:id="rId24"/>
    <p:sldId id="388" r:id="rId25"/>
    <p:sldId id="389" r:id="rId26"/>
    <p:sldId id="391" r:id="rId27"/>
    <p:sldId id="392" r:id="rId28"/>
    <p:sldId id="393" r:id="rId29"/>
    <p:sldId id="394" r:id="rId30"/>
    <p:sldId id="395" r:id="rId31"/>
    <p:sldId id="396" r:id="rId32"/>
    <p:sldId id="399" r:id="rId33"/>
    <p:sldId id="398" r:id="rId34"/>
    <p:sldId id="400" r:id="rId35"/>
    <p:sldId id="401" r:id="rId36"/>
    <p:sldId id="402" r:id="rId37"/>
    <p:sldId id="403" r:id="rId38"/>
    <p:sldId id="404" r:id="rId39"/>
    <p:sldId id="405" r:id="rId40"/>
    <p:sldId id="406" r:id="rId41"/>
    <p:sldId id="407" r:id="rId42"/>
    <p:sldId id="408" r:id="rId43"/>
    <p:sldId id="409" r:id="rId44"/>
    <p:sldId id="410" r:id="rId45"/>
    <p:sldId id="411" r:id="rId46"/>
    <p:sldId id="412" r:id="rId47"/>
    <p:sldId id="413" r:id="rId48"/>
  </p:sldIdLst>
  <p:sldSz cx="12192000" cy="6858000"/>
  <p:notesSz cx="9296400" cy="7010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78DE3"/>
    <a:srgbClr val="92D050"/>
    <a:srgbClr val="FFFF00"/>
    <a:srgbClr val="FF3300"/>
    <a:srgbClr val="CCCCFF"/>
    <a:srgbClr val="D09E00"/>
    <a:srgbClr val="777777"/>
    <a:srgbClr val="B2B2B2"/>
    <a:srgbClr val="FFCC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8164" autoAdjust="0"/>
  </p:normalViewPr>
  <p:slideViewPr>
    <p:cSldViewPr snapToGrid="0">
      <p:cViewPr varScale="1">
        <p:scale>
          <a:sx n="78" d="100"/>
          <a:sy n="78" d="100"/>
        </p:scale>
        <p:origin x="96" y="7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55"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indratenko, V." userId="2a271c23-2044-4687-ab8d-927b3e402d14" providerId="ADAL" clId="{0A0F009A-6661-46E7-89C2-A14E81B3010E}"/>
    <pc:docChg chg="undo modSld">
      <pc:chgData name="Kindratenko, V." userId="2a271c23-2044-4687-ab8d-927b3e402d14" providerId="ADAL" clId="{0A0F009A-6661-46E7-89C2-A14E81B3010E}" dt="2018-01-27T05:22:02.378" v="6" actId="20577"/>
      <pc:docMkLst>
        <pc:docMk/>
      </pc:docMkLst>
      <pc:sldChg chg="modTransition">
        <pc:chgData name="Kindratenko, V." userId="2a271c23-2044-4687-ab8d-927b3e402d14" providerId="ADAL" clId="{0A0F009A-6661-46E7-89C2-A14E81B3010E}" dt="2018-01-27T05:19:37.077" v="0" actId="20577"/>
        <pc:sldMkLst>
          <pc:docMk/>
          <pc:sldMk cId="2877140256" sldId="369"/>
        </pc:sldMkLst>
      </pc:sldChg>
      <pc:sldChg chg="modTransition">
        <pc:chgData name="Kindratenko, V." userId="2a271c23-2044-4687-ab8d-927b3e402d14" providerId="ADAL" clId="{0A0F009A-6661-46E7-89C2-A14E81B3010E}" dt="2018-01-27T05:19:39.083" v="1" actId="20577"/>
        <pc:sldMkLst>
          <pc:docMk/>
          <pc:sldMk cId="3290120113" sldId="370"/>
        </pc:sldMkLst>
      </pc:sldChg>
      <pc:sldChg chg="modTransition">
        <pc:chgData name="Kindratenko, V." userId="2a271c23-2044-4687-ab8d-927b3e402d14" providerId="ADAL" clId="{0A0F009A-6661-46E7-89C2-A14E81B3010E}" dt="2018-01-27T05:19:42.516" v="2" actId="20577"/>
        <pc:sldMkLst>
          <pc:docMk/>
          <pc:sldMk cId="111511064" sldId="371"/>
        </pc:sldMkLst>
      </pc:sldChg>
      <pc:sldChg chg="modTransition">
        <pc:chgData name="Kindratenko, V." userId="2a271c23-2044-4687-ab8d-927b3e402d14" providerId="ADAL" clId="{0A0F009A-6661-46E7-89C2-A14E81B3010E}" dt="2018-01-27T05:19:45.540" v="3" actId="20577"/>
        <pc:sldMkLst>
          <pc:docMk/>
          <pc:sldMk cId="2939545604" sldId="372"/>
        </pc:sldMkLst>
      </pc:sldChg>
      <pc:sldChg chg="modTransition">
        <pc:chgData name="Kindratenko, V." userId="2a271c23-2044-4687-ab8d-927b3e402d14" providerId="ADAL" clId="{0A0F009A-6661-46E7-89C2-A14E81B3010E}" dt="2018-01-27T05:19:49.484" v="4" actId="20577"/>
        <pc:sldMkLst>
          <pc:docMk/>
          <pc:sldMk cId="165690100" sldId="373"/>
        </pc:sldMkLst>
      </pc:sldChg>
      <pc:sldChg chg="modSp">
        <pc:chgData name="Kindratenko, V." userId="2a271c23-2044-4687-ab8d-927b3e402d14" providerId="ADAL" clId="{0A0F009A-6661-46E7-89C2-A14E81B3010E}" dt="2018-01-27T05:22:02.378" v="6" actId="20577"/>
        <pc:sldMkLst>
          <pc:docMk/>
          <pc:sldMk cId="633128867" sldId="379"/>
        </pc:sldMkLst>
        <pc:spChg chg="mod">
          <ac:chgData name="Kindratenko, V." userId="2a271c23-2044-4687-ab8d-927b3e402d14" providerId="ADAL" clId="{0A0F009A-6661-46E7-89C2-A14E81B3010E}" dt="2018-01-27T05:22:02.378" v="6" actId="20577"/>
          <ac:spMkLst>
            <pc:docMk/>
            <pc:sldMk cId="633128867" sldId="379"/>
            <ac:spMk id="21"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028440" cy="351737"/>
          </a:xfrm>
          <a:prstGeom prst="rect">
            <a:avLst/>
          </a:prstGeom>
        </p:spPr>
        <p:txBody>
          <a:bodyPr vert="horz" lIns="93164" tIns="46582" rIns="93164" bIns="46582" rtlCol="0"/>
          <a:lstStyle>
            <a:lvl1pPr algn="l">
              <a:defRPr sz="1200"/>
            </a:lvl1pPr>
          </a:lstStyle>
          <a:p>
            <a:endParaRPr lang="en-US"/>
          </a:p>
        </p:txBody>
      </p:sp>
      <p:sp>
        <p:nvSpPr>
          <p:cNvPr id="3" name="Date Placeholder 2"/>
          <p:cNvSpPr>
            <a:spLocks noGrp="1"/>
          </p:cNvSpPr>
          <p:nvPr>
            <p:ph type="dt" sz="quarter" idx="1"/>
          </p:nvPr>
        </p:nvSpPr>
        <p:spPr>
          <a:xfrm>
            <a:off x="5265809" y="1"/>
            <a:ext cx="4028440" cy="351737"/>
          </a:xfrm>
          <a:prstGeom prst="rect">
            <a:avLst/>
          </a:prstGeom>
        </p:spPr>
        <p:txBody>
          <a:bodyPr vert="horz" lIns="93164" tIns="46582" rIns="93164" bIns="46582" rtlCol="0"/>
          <a:lstStyle>
            <a:lvl1pPr algn="r">
              <a:defRPr sz="1200"/>
            </a:lvl1pPr>
          </a:lstStyle>
          <a:p>
            <a:fld id="{B7B2EAB6-D689-4E05-BA69-3794AD24F7EB}" type="datetimeFigureOut">
              <a:rPr lang="en-US" smtClean="0"/>
              <a:t>9/16/2018</a:t>
            </a:fld>
            <a:endParaRPr lang="en-US"/>
          </a:p>
        </p:txBody>
      </p:sp>
      <p:sp>
        <p:nvSpPr>
          <p:cNvPr id="4" name="Footer Placeholder 3"/>
          <p:cNvSpPr>
            <a:spLocks noGrp="1"/>
          </p:cNvSpPr>
          <p:nvPr>
            <p:ph type="ftr" sz="quarter" idx="2"/>
          </p:nvPr>
        </p:nvSpPr>
        <p:spPr>
          <a:xfrm>
            <a:off x="0" y="6658666"/>
            <a:ext cx="4028440" cy="351736"/>
          </a:xfrm>
          <a:prstGeom prst="rect">
            <a:avLst/>
          </a:prstGeom>
        </p:spPr>
        <p:txBody>
          <a:bodyPr vert="horz" lIns="93164" tIns="46582" rIns="93164" bIns="46582" rtlCol="0" anchor="b"/>
          <a:lstStyle>
            <a:lvl1pPr algn="l">
              <a:defRPr sz="1200"/>
            </a:lvl1pPr>
          </a:lstStyle>
          <a:p>
            <a:endParaRPr lang="en-US"/>
          </a:p>
        </p:txBody>
      </p:sp>
      <p:sp>
        <p:nvSpPr>
          <p:cNvPr id="5" name="Slide Number Placeholder 4"/>
          <p:cNvSpPr>
            <a:spLocks noGrp="1"/>
          </p:cNvSpPr>
          <p:nvPr>
            <p:ph type="sldNum" sz="quarter" idx="3"/>
          </p:nvPr>
        </p:nvSpPr>
        <p:spPr>
          <a:xfrm>
            <a:off x="5265809" y="6658666"/>
            <a:ext cx="4028440" cy="351736"/>
          </a:xfrm>
          <a:prstGeom prst="rect">
            <a:avLst/>
          </a:prstGeom>
        </p:spPr>
        <p:txBody>
          <a:bodyPr vert="horz" lIns="93164" tIns="46582" rIns="93164" bIns="46582" rtlCol="0" anchor="b"/>
          <a:lstStyle>
            <a:lvl1pPr algn="r">
              <a:defRPr sz="1200"/>
            </a:lvl1pPr>
          </a:lstStyle>
          <a:p>
            <a:fld id="{5F190AE4-2089-4C9E-B5AB-3D3BAB8A73D4}" type="slidenum">
              <a:rPr lang="en-US" smtClean="0"/>
              <a:t>‹#›</a:t>
            </a:fld>
            <a:endParaRPr lang="en-US"/>
          </a:p>
        </p:txBody>
      </p:sp>
    </p:spTree>
    <p:extLst>
      <p:ext uri="{BB962C8B-B14F-4D97-AF65-F5344CB8AC3E}">
        <p14:creationId xmlns:p14="http://schemas.microsoft.com/office/powerpoint/2010/main" val="20584966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028440" cy="351737"/>
          </a:xfrm>
          <a:prstGeom prst="rect">
            <a:avLst/>
          </a:prstGeom>
        </p:spPr>
        <p:txBody>
          <a:bodyPr vert="horz" lIns="93164" tIns="46582" rIns="93164" bIns="46582" rtlCol="0"/>
          <a:lstStyle>
            <a:lvl1pPr algn="l">
              <a:defRPr sz="1200"/>
            </a:lvl1pPr>
          </a:lstStyle>
          <a:p>
            <a:endParaRPr lang="en-US"/>
          </a:p>
        </p:txBody>
      </p:sp>
      <p:sp>
        <p:nvSpPr>
          <p:cNvPr id="3" name="Date Placeholder 2"/>
          <p:cNvSpPr>
            <a:spLocks noGrp="1"/>
          </p:cNvSpPr>
          <p:nvPr>
            <p:ph type="dt" idx="1"/>
          </p:nvPr>
        </p:nvSpPr>
        <p:spPr>
          <a:xfrm>
            <a:off x="5265809" y="1"/>
            <a:ext cx="4028440" cy="351737"/>
          </a:xfrm>
          <a:prstGeom prst="rect">
            <a:avLst/>
          </a:prstGeom>
        </p:spPr>
        <p:txBody>
          <a:bodyPr vert="horz" lIns="93164" tIns="46582" rIns="93164" bIns="46582" rtlCol="0"/>
          <a:lstStyle>
            <a:lvl1pPr algn="r">
              <a:defRPr sz="1200"/>
            </a:lvl1pPr>
          </a:lstStyle>
          <a:p>
            <a:fld id="{FCB7FEB2-7CC4-407B-823B-93A197C339A3}" type="datetimeFigureOut">
              <a:rPr lang="en-US" smtClean="0"/>
              <a:t>9/16/2018</a:t>
            </a:fld>
            <a:endParaRPr lang="en-US"/>
          </a:p>
        </p:txBody>
      </p:sp>
      <p:sp>
        <p:nvSpPr>
          <p:cNvPr id="4" name="Slide Image Placeholder 3"/>
          <p:cNvSpPr>
            <a:spLocks noGrp="1" noRot="1" noChangeAspect="1"/>
          </p:cNvSpPr>
          <p:nvPr>
            <p:ph type="sldImg" idx="2"/>
          </p:nvPr>
        </p:nvSpPr>
        <p:spPr>
          <a:xfrm>
            <a:off x="2546350" y="876300"/>
            <a:ext cx="4203700" cy="2365375"/>
          </a:xfrm>
          <a:prstGeom prst="rect">
            <a:avLst/>
          </a:prstGeom>
          <a:noFill/>
          <a:ln w="12700">
            <a:solidFill>
              <a:prstClr val="black"/>
            </a:solidFill>
          </a:ln>
        </p:spPr>
        <p:txBody>
          <a:bodyPr vert="horz" lIns="93164" tIns="46582" rIns="93164" bIns="46582" rtlCol="0" anchor="ctr"/>
          <a:lstStyle/>
          <a:p>
            <a:endParaRPr lang="en-US"/>
          </a:p>
        </p:txBody>
      </p:sp>
      <p:sp>
        <p:nvSpPr>
          <p:cNvPr id="5" name="Notes Placeholder 4"/>
          <p:cNvSpPr>
            <a:spLocks noGrp="1"/>
          </p:cNvSpPr>
          <p:nvPr>
            <p:ph type="body" sz="quarter" idx="3"/>
          </p:nvPr>
        </p:nvSpPr>
        <p:spPr>
          <a:xfrm>
            <a:off x="929640" y="3373756"/>
            <a:ext cx="7437120" cy="2760345"/>
          </a:xfrm>
          <a:prstGeom prst="rect">
            <a:avLst/>
          </a:prstGeom>
        </p:spPr>
        <p:txBody>
          <a:bodyPr vert="horz" lIns="93164" tIns="46582" rIns="93164" bIns="46582"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658666"/>
            <a:ext cx="4028440" cy="351736"/>
          </a:xfrm>
          <a:prstGeom prst="rect">
            <a:avLst/>
          </a:prstGeom>
        </p:spPr>
        <p:txBody>
          <a:bodyPr vert="horz" lIns="93164" tIns="46582" rIns="93164" bIns="46582" rtlCol="0" anchor="b"/>
          <a:lstStyle>
            <a:lvl1pPr algn="l">
              <a:defRPr sz="1200"/>
            </a:lvl1pPr>
          </a:lstStyle>
          <a:p>
            <a:endParaRPr lang="en-US"/>
          </a:p>
        </p:txBody>
      </p:sp>
      <p:sp>
        <p:nvSpPr>
          <p:cNvPr id="7" name="Slide Number Placeholder 6"/>
          <p:cNvSpPr>
            <a:spLocks noGrp="1"/>
          </p:cNvSpPr>
          <p:nvPr>
            <p:ph type="sldNum" sz="quarter" idx="5"/>
          </p:nvPr>
        </p:nvSpPr>
        <p:spPr>
          <a:xfrm>
            <a:off x="5265809" y="6658666"/>
            <a:ext cx="4028440" cy="351736"/>
          </a:xfrm>
          <a:prstGeom prst="rect">
            <a:avLst/>
          </a:prstGeom>
        </p:spPr>
        <p:txBody>
          <a:bodyPr vert="horz" lIns="93164" tIns="46582" rIns="93164" bIns="46582" rtlCol="0" anchor="b"/>
          <a:lstStyle>
            <a:lvl1pPr algn="r">
              <a:defRPr sz="1200"/>
            </a:lvl1pPr>
          </a:lstStyle>
          <a:p>
            <a:fld id="{C746901C-2F17-412D-8945-DF33E2930D4B}" type="slidenum">
              <a:rPr lang="en-US" smtClean="0"/>
              <a:t>‹#›</a:t>
            </a:fld>
            <a:endParaRPr lang="en-US"/>
          </a:p>
        </p:txBody>
      </p:sp>
    </p:spTree>
    <p:extLst>
      <p:ext uri="{BB962C8B-B14F-4D97-AF65-F5344CB8AC3E}">
        <p14:creationId xmlns:p14="http://schemas.microsoft.com/office/powerpoint/2010/main" val="22410083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46901C-2F17-412D-8945-DF33E2930D4B}" type="slidenum">
              <a:rPr lang="en-US" smtClean="0"/>
              <a:t>1</a:t>
            </a:fld>
            <a:endParaRPr lang="en-US"/>
          </a:p>
        </p:txBody>
      </p:sp>
    </p:spTree>
    <p:extLst>
      <p:ext uri="{BB962C8B-B14F-4D97-AF65-F5344CB8AC3E}">
        <p14:creationId xmlns:p14="http://schemas.microsoft.com/office/powerpoint/2010/main" val="35202304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46901C-2F17-412D-8945-DF33E2930D4B}" type="slidenum">
              <a:rPr lang="en-US" smtClean="0"/>
              <a:t>10</a:t>
            </a:fld>
            <a:endParaRPr lang="en-US"/>
          </a:p>
        </p:txBody>
      </p:sp>
    </p:spTree>
    <p:extLst>
      <p:ext uri="{BB962C8B-B14F-4D97-AF65-F5344CB8AC3E}">
        <p14:creationId xmlns:p14="http://schemas.microsoft.com/office/powerpoint/2010/main" val="35466231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46901C-2F17-412D-8945-DF33E2930D4B}" type="slidenum">
              <a:rPr lang="en-US" smtClean="0"/>
              <a:t>11</a:t>
            </a:fld>
            <a:endParaRPr lang="en-US"/>
          </a:p>
        </p:txBody>
      </p:sp>
    </p:spTree>
    <p:extLst>
      <p:ext uri="{BB962C8B-B14F-4D97-AF65-F5344CB8AC3E}">
        <p14:creationId xmlns:p14="http://schemas.microsoft.com/office/powerpoint/2010/main" val="6217103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They have not taken quantum mechanics,</a:t>
            </a:r>
            <a:r>
              <a:rPr lang="en-US" baseline="0" dirty="0"/>
              <a:t> so be careful when talking about ‘holes’.  They should remember valence electrons from high-school chemistry, and they should understand what it means for an orbital to be missing an electron.  Charge carriers in semiconductor junctions aren’t too different, and they can learn more in ECE 440 (mention it).  Mention crystal structures and band gaps … if you feel comfortable with them.</a:t>
            </a:r>
            <a:endParaRPr lang="en-US" dirty="0"/>
          </a:p>
        </p:txBody>
      </p:sp>
      <p:sp>
        <p:nvSpPr>
          <p:cNvPr id="4" name="Slide Number Placeholder 3"/>
          <p:cNvSpPr>
            <a:spLocks noGrp="1"/>
          </p:cNvSpPr>
          <p:nvPr>
            <p:ph type="sldNum" sz="quarter" idx="10"/>
          </p:nvPr>
        </p:nvSpPr>
        <p:spPr/>
        <p:txBody>
          <a:bodyPr/>
          <a:lstStyle/>
          <a:p>
            <a:fld id="{C746901C-2F17-412D-8945-DF33E2930D4B}" type="slidenum">
              <a:rPr lang="en-US" smtClean="0"/>
              <a:t>12</a:t>
            </a:fld>
            <a:endParaRPr lang="en-US"/>
          </a:p>
        </p:txBody>
      </p:sp>
    </p:spTree>
    <p:extLst>
      <p:ext uri="{BB962C8B-B14F-4D97-AF65-F5344CB8AC3E}">
        <p14:creationId xmlns:p14="http://schemas.microsoft.com/office/powerpoint/2010/main" val="37698660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tell</a:t>
            </a:r>
            <a:r>
              <a:rPr lang="en-US" baseline="0" dirty="0"/>
              <a:t> the students that I will try to say on/off and avoid closed/open, because I find the latter somewhat confusing.</a:t>
            </a:r>
            <a:endParaRPr lang="en-US" dirty="0"/>
          </a:p>
        </p:txBody>
      </p:sp>
      <p:sp>
        <p:nvSpPr>
          <p:cNvPr id="4" name="Slide Number Placeholder 3"/>
          <p:cNvSpPr>
            <a:spLocks noGrp="1"/>
          </p:cNvSpPr>
          <p:nvPr>
            <p:ph type="sldNum" sz="quarter" idx="10"/>
          </p:nvPr>
        </p:nvSpPr>
        <p:spPr/>
        <p:txBody>
          <a:bodyPr/>
          <a:lstStyle/>
          <a:p>
            <a:fld id="{C746901C-2F17-412D-8945-DF33E2930D4B}" type="slidenum">
              <a:rPr lang="en-US" smtClean="0"/>
              <a:t>13</a:t>
            </a:fld>
            <a:endParaRPr lang="en-US"/>
          </a:p>
        </p:txBody>
      </p:sp>
    </p:spTree>
    <p:extLst>
      <p:ext uri="{BB962C8B-B14F-4D97-AF65-F5344CB8AC3E}">
        <p14:creationId xmlns:p14="http://schemas.microsoft.com/office/powerpoint/2010/main" val="30299661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46901C-2F17-412D-8945-DF33E2930D4B}" type="slidenum">
              <a:rPr lang="en-US" smtClean="0"/>
              <a:t>14</a:t>
            </a:fld>
            <a:endParaRPr lang="en-US"/>
          </a:p>
        </p:txBody>
      </p:sp>
    </p:spTree>
    <p:extLst>
      <p:ext uri="{BB962C8B-B14F-4D97-AF65-F5344CB8AC3E}">
        <p14:creationId xmlns:p14="http://schemas.microsoft.com/office/powerpoint/2010/main" val="35051279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Make it clear that that since all voltages are in the range</a:t>
            </a:r>
            <a:r>
              <a:rPr lang="en-US" baseline="0" dirty="0"/>
              <a:t> [0,Vdd], a gate voltage of 0V means that the n-type transistor is off, regardless of what values the other terminals take. </a:t>
            </a:r>
            <a:endParaRPr lang="en-US" dirty="0"/>
          </a:p>
        </p:txBody>
      </p:sp>
      <p:sp>
        <p:nvSpPr>
          <p:cNvPr id="4" name="Slide Number Placeholder 3"/>
          <p:cNvSpPr>
            <a:spLocks noGrp="1"/>
          </p:cNvSpPr>
          <p:nvPr>
            <p:ph type="sldNum" sz="quarter" idx="10"/>
          </p:nvPr>
        </p:nvSpPr>
        <p:spPr/>
        <p:txBody>
          <a:bodyPr/>
          <a:lstStyle/>
          <a:p>
            <a:fld id="{C746901C-2F17-412D-8945-DF33E2930D4B}" type="slidenum">
              <a:rPr lang="en-US" smtClean="0"/>
              <a:t>15</a:t>
            </a:fld>
            <a:endParaRPr lang="en-US"/>
          </a:p>
        </p:txBody>
      </p:sp>
    </p:spTree>
    <p:extLst>
      <p:ext uri="{BB962C8B-B14F-4D97-AF65-F5344CB8AC3E}">
        <p14:creationId xmlns:p14="http://schemas.microsoft.com/office/powerpoint/2010/main" val="41622853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46901C-2F17-412D-8945-DF33E2930D4B}" type="slidenum">
              <a:rPr lang="en-US" smtClean="0"/>
              <a:t>16</a:t>
            </a:fld>
            <a:endParaRPr lang="en-US"/>
          </a:p>
        </p:txBody>
      </p:sp>
    </p:spTree>
    <p:extLst>
      <p:ext uri="{BB962C8B-B14F-4D97-AF65-F5344CB8AC3E}">
        <p14:creationId xmlns:p14="http://schemas.microsoft.com/office/powerpoint/2010/main" val="1616280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Make it clear that that since all voltages are in the range</a:t>
            </a:r>
            <a:r>
              <a:rPr lang="en-US" baseline="0" dirty="0"/>
              <a:t> [0,Vdd], a gate voltage of 1.5V means that the p-type transistor is off, regardless of what values the other terminals take. </a:t>
            </a:r>
            <a:endParaRPr lang="en-US" dirty="0"/>
          </a:p>
          <a:p>
            <a:endParaRPr lang="en-US" dirty="0"/>
          </a:p>
        </p:txBody>
      </p:sp>
      <p:sp>
        <p:nvSpPr>
          <p:cNvPr id="4" name="Slide Number Placeholder 3"/>
          <p:cNvSpPr>
            <a:spLocks noGrp="1"/>
          </p:cNvSpPr>
          <p:nvPr>
            <p:ph type="sldNum" sz="quarter" idx="10"/>
          </p:nvPr>
        </p:nvSpPr>
        <p:spPr/>
        <p:txBody>
          <a:bodyPr/>
          <a:lstStyle/>
          <a:p>
            <a:fld id="{C746901C-2F17-412D-8945-DF33E2930D4B}" type="slidenum">
              <a:rPr lang="en-US" smtClean="0"/>
              <a:t>17</a:t>
            </a:fld>
            <a:endParaRPr lang="en-US"/>
          </a:p>
        </p:txBody>
      </p:sp>
    </p:spTree>
    <p:extLst>
      <p:ext uri="{BB962C8B-B14F-4D97-AF65-F5344CB8AC3E}">
        <p14:creationId xmlns:p14="http://schemas.microsoft.com/office/powerpoint/2010/main" val="18890843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a:t>
            </a:r>
            <a:r>
              <a:rPr lang="en-US" baseline="0" dirty="0"/>
              <a:t> again, take ECE440 to learn more.</a:t>
            </a:r>
            <a:endParaRPr lang="en-US" dirty="0"/>
          </a:p>
        </p:txBody>
      </p:sp>
      <p:sp>
        <p:nvSpPr>
          <p:cNvPr id="4" name="Slide Number Placeholder 3"/>
          <p:cNvSpPr>
            <a:spLocks noGrp="1"/>
          </p:cNvSpPr>
          <p:nvPr>
            <p:ph type="sldNum" sz="quarter" idx="10"/>
          </p:nvPr>
        </p:nvSpPr>
        <p:spPr/>
        <p:txBody>
          <a:bodyPr/>
          <a:lstStyle/>
          <a:p>
            <a:fld id="{C746901C-2F17-412D-8945-DF33E2930D4B}" type="slidenum">
              <a:rPr lang="en-US" smtClean="0"/>
              <a:t>18</a:t>
            </a:fld>
            <a:endParaRPr lang="en-US"/>
          </a:p>
        </p:txBody>
      </p:sp>
    </p:spTree>
    <p:extLst>
      <p:ext uri="{BB962C8B-B14F-4D97-AF65-F5344CB8AC3E}">
        <p14:creationId xmlns:p14="http://schemas.microsoft.com/office/powerpoint/2010/main" val="13814610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46901C-2F17-412D-8945-DF33E2930D4B}" type="slidenum">
              <a:rPr lang="en-US" smtClean="0"/>
              <a:t>19</a:t>
            </a:fld>
            <a:endParaRPr lang="en-US"/>
          </a:p>
        </p:txBody>
      </p:sp>
    </p:spTree>
    <p:extLst>
      <p:ext uri="{BB962C8B-B14F-4D97-AF65-F5344CB8AC3E}">
        <p14:creationId xmlns:p14="http://schemas.microsoft.com/office/powerpoint/2010/main" val="15366838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46901C-2F17-412D-8945-DF33E2930D4B}" type="slidenum">
              <a:rPr lang="en-US" smtClean="0"/>
              <a:t>2</a:t>
            </a:fld>
            <a:endParaRPr lang="en-US"/>
          </a:p>
        </p:txBody>
      </p:sp>
    </p:spTree>
    <p:extLst>
      <p:ext uri="{BB962C8B-B14F-4D97-AF65-F5344CB8AC3E}">
        <p14:creationId xmlns:p14="http://schemas.microsoft.com/office/powerpoint/2010/main" val="7521543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46901C-2F17-412D-8945-DF33E2930D4B}" type="slidenum">
              <a:rPr lang="en-US" smtClean="0"/>
              <a:t>20</a:t>
            </a:fld>
            <a:endParaRPr lang="en-US"/>
          </a:p>
        </p:txBody>
      </p:sp>
    </p:spTree>
    <p:extLst>
      <p:ext uri="{BB962C8B-B14F-4D97-AF65-F5344CB8AC3E}">
        <p14:creationId xmlns:p14="http://schemas.microsoft.com/office/powerpoint/2010/main" val="1529963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46901C-2F17-412D-8945-DF33E2930D4B}" type="slidenum">
              <a:rPr lang="en-US" smtClean="0"/>
              <a:t>21</a:t>
            </a:fld>
            <a:endParaRPr lang="en-US"/>
          </a:p>
        </p:txBody>
      </p:sp>
    </p:spTree>
    <p:extLst>
      <p:ext uri="{BB962C8B-B14F-4D97-AF65-F5344CB8AC3E}">
        <p14:creationId xmlns:p14="http://schemas.microsoft.com/office/powerpoint/2010/main" val="31850018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46901C-2F17-412D-8945-DF33E2930D4B}" type="slidenum">
              <a:rPr lang="en-US" smtClean="0"/>
              <a:t>22</a:t>
            </a:fld>
            <a:endParaRPr lang="en-US"/>
          </a:p>
        </p:txBody>
      </p:sp>
    </p:spTree>
    <p:extLst>
      <p:ext uri="{BB962C8B-B14F-4D97-AF65-F5344CB8AC3E}">
        <p14:creationId xmlns:p14="http://schemas.microsoft.com/office/powerpoint/2010/main" val="38747464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first (top and bottom), then B, then Q.</a:t>
            </a:r>
          </a:p>
        </p:txBody>
      </p:sp>
      <p:sp>
        <p:nvSpPr>
          <p:cNvPr id="4" name="Slide Number Placeholder 3"/>
          <p:cNvSpPr>
            <a:spLocks noGrp="1"/>
          </p:cNvSpPr>
          <p:nvPr>
            <p:ph type="sldNum" sz="quarter" idx="10"/>
          </p:nvPr>
        </p:nvSpPr>
        <p:spPr/>
        <p:txBody>
          <a:bodyPr/>
          <a:lstStyle/>
          <a:p>
            <a:fld id="{C746901C-2F17-412D-8945-DF33E2930D4B}" type="slidenum">
              <a:rPr lang="en-US" smtClean="0"/>
              <a:t>23</a:t>
            </a:fld>
            <a:endParaRPr lang="en-US"/>
          </a:p>
        </p:txBody>
      </p:sp>
    </p:spTree>
    <p:extLst>
      <p:ext uri="{BB962C8B-B14F-4D97-AF65-F5344CB8AC3E}">
        <p14:creationId xmlns:p14="http://schemas.microsoft.com/office/powerpoint/2010/main" val="35489775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46901C-2F17-412D-8945-DF33E2930D4B}" type="slidenum">
              <a:rPr lang="en-US" smtClean="0"/>
              <a:t>24</a:t>
            </a:fld>
            <a:endParaRPr lang="en-US"/>
          </a:p>
        </p:txBody>
      </p:sp>
    </p:spTree>
    <p:extLst>
      <p:ext uri="{BB962C8B-B14F-4D97-AF65-F5344CB8AC3E}">
        <p14:creationId xmlns:p14="http://schemas.microsoft.com/office/powerpoint/2010/main" val="12824400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Point out that we knew Q=0 from</a:t>
            </a:r>
            <a:r>
              <a:rPr lang="en-US" baseline="0" dirty="0"/>
              <a:t> B=1, and we knew that Q was NOT connected to </a:t>
            </a:r>
            <a:r>
              <a:rPr lang="en-US" baseline="0" dirty="0" err="1"/>
              <a:t>Vdd</a:t>
            </a:r>
            <a:r>
              <a:rPr lang="en-US" baseline="0" dirty="0"/>
              <a:t> (would make a short!), </a:t>
            </a:r>
            <a:br>
              <a:rPr lang="en-US" baseline="0" dirty="0"/>
            </a:br>
            <a:r>
              <a:rPr lang="en-US" baseline="0" dirty="0"/>
              <a:t>so we didn’t really need to fill in A..</a:t>
            </a:r>
            <a:endParaRPr lang="en-US" dirty="0"/>
          </a:p>
        </p:txBody>
      </p:sp>
      <p:sp>
        <p:nvSpPr>
          <p:cNvPr id="4" name="Slide Number Placeholder 3"/>
          <p:cNvSpPr>
            <a:spLocks noGrp="1"/>
          </p:cNvSpPr>
          <p:nvPr>
            <p:ph type="sldNum" sz="quarter" idx="10"/>
          </p:nvPr>
        </p:nvSpPr>
        <p:spPr/>
        <p:txBody>
          <a:bodyPr/>
          <a:lstStyle/>
          <a:p>
            <a:fld id="{C746901C-2F17-412D-8945-DF33E2930D4B}" type="slidenum">
              <a:rPr lang="en-US" smtClean="0"/>
              <a:t>25</a:t>
            </a:fld>
            <a:endParaRPr lang="en-US"/>
          </a:p>
        </p:txBody>
      </p:sp>
    </p:spTree>
    <p:extLst>
      <p:ext uri="{BB962C8B-B14F-4D97-AF65-F5344CB8AC3E}">
        <p14:creationId xmlns:p14="http://schemas.microsoft.com/office/powerpoint/2010/main" val="426185110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Again, we need do</a:t>
            </a:r>
            <a:r>
              <a:rPr lang="en-US" baseline="0" dirty="0"/>
              <a:t> nothing once we examine the A=1 markings (which we already start with from the previous figure), but we’ll walk through it anyway.  Ask what it is before moving on.  They can probably guess—at least someone should have read about NOR already.</a:t>
            </a:r>
            <a:endParaRPr lang="en-US" dirty="0"/>
          </a:p>
        </p:txBody>
      </p:sp>
      <p:sp>
        <p:nvSpPr>
          <p:cNvPr id="4" name="Slide Number Placeholder 3"/>
          <p:cNvSpPr>
            <a:spLocks noGrp="1"/>
          </p:cNvSpPr>
          <p:nvPr>
            <p:ph type="sldNum" sz="quarter" idx="10"/>
          </p:nvPr>
        </p:nvSpPr>
        <p:spPr/>
        <p:txBody>
          <a:bodyPr/>
          <a:lstStyle/>
          <a:p>
            <a:fld id="{C746901C-2F17-412D-8945-DF33E2930D4B}" type="slidenum">
              <a:rPr lang="en-US" smtClean="0"/>
              <a:t>26</a:t>
            </a:fld>
            <a:endParaRPr lang="en-US"/>
          </a:p>
        </p:txBody>
      </p:sp>
    </p:spTree>
    <p:extLst>
      <p:ext uri="{BB962C8B-B14F-4D97-AF65-F5344CB8AC3E}">
        <p14:creationId xmlns:p14="http://schemas.microsoft.com/office/powerpoint/2010/main" val="4907252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Students</a:t>
            </a:r>
            <a:r>
              <a:rPr lang="en-US" baseline="0" dirty="0"/>
              <a:t> can think of the NOR as OR followed by NOT.   You may need to remind them of the truth table of OR, but probably not.</a:t>
            </a:r>
            <a:endParaRPr lang="en-US" dirty="0"/>
          </a:p>
        </p:txBody>
      </p:sp>
      <p:sp>
        <p:nvSpPr>
          <p:cNvPr id="4" name="Slide Number Placeholder 3"/>
          <p:cNvSpPr>
            <a:spLocks noGrp="1"/>
          </p:cNvSpPr>
          <p:nvPr>
            <p:ph type="sldNum" sz="quarter" idx="10"/>
          </p:nvPr>
        </p:nvSpPr>
        <p:spPr/>
        <p:txBody>
          <a:bodyPr/>
          <a:lstStyle/>
          <a:p>
            <a:fld id="{C746901C-2F17-412D-8945-DF33E2930D4B}" type="slidenum">
              <a:rPr lang="en-US" smtClean="0"/>
              <a:t>27</a:t>
            </a:fld>
            <a:endParaRPr lang="en-US"/>
          </a:p>
        </p:txBody>
      </p:sp>
    </p:spTree>
    <p:extLst>
      <p:ext uri="{BB962C8B-B14F-4D97-AF65-F5344CB8AC3E}">
        <p14:creationId xmlns:p14="http://schemas.microsoft.com/office/powerpoint/2010/main" val="415237974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do this one more quickly.  Check A=0 and show that Q=1.</a:t>
            </a:r>
          </a:p>
        </p:txBody>
      </p:sp>
      <p:sp>
        <p:nvSpPr>
          <p:cNvPr id="4" name="Slide Number Placeholder 3"/>
          <p:cNvSpPr>
            <a:spLocks noGrp="1"/>
          </p:cNvSpPr>
          <p:nvPr>
            <p:ph type="sldNum" sz="quarter" idx="10"/>
          </p:nvPr>
        </p:nvSpPr>
        <p:spPr/>
        <p:txBody>
          <a:bodyPr/>
          <a:lstStyle/>
          <a:p>
            <a:fld id="{C746901C-2F17-412D-8945-DF33E2930D4B}" type="slidenum">
              <a:rPr lang="en-US" smtClean="0"/>
              <a:t>28</a:t>
            </a:fld>
            <a:endParaRPr lang="en-US"/>
          </a:p>
        </p:txBody>
      </p:sp>
    </p:spTree>
    <p:extLst>
      <p:ext uri="{BB962C8B-B14F-4D97-AF65-F5344CB8AC3E}">
        <p14:creationId xmlns:p14="http://schemas.microsoft.com/office/powerpoint/2010/main" val="23256657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They should note the symmetry and be able to give</a:t>
            </a:r>
            <a:r>
              <a:rPr lang="en-US" baseline="0" dirty="0"/>
              <a:t> the answer for B=0 without further analysis, but show them anyway.</a:t>
            </a:r>
            <a:endParaRPr lang="en-US" dirty="0"/>
          </a:p>
        </p:txBody>
      </p:sp>
      <p:sp>
        <p:nvSpPr>
          <p:cNvPr id="4" name="Slide Number Placeholder 3"/>
          <p:cNvSpPr>
            <a:spLocks noGrp="1"/>
          </p:cNvSpPr>
          <p:nvPr>
            <p:ph type="sldNum" sz="quarter" idx="10"/>
          </p:nvPr>
        </p:nvSpPr>
        <p:spPr/>
        <p:txBody>
          <a:bodyPr/>
          <a:lstStyle/>
          <a:p>
            <a:fld id="{C746901C-2F17-412D-8945-DF33E2930D4B}" type="slidenum">
              <a:rPr lang="en-US" smtClean="0"/>
              <a:t>29</a:t>
            </a:fld>
            <a:endParaRPr lang="en-US"/>
          </a:p>
        </p:txBody>
      </p:sp>
    </p:spTree>
    <p:extLst>
      <p:ext uri="{BB962C8B-B14F-4D97-AF65-F5344CB8AC3E}">
        <p14:creationId xmlns:p14="http://schemas.microsoft.com/office/powerpoint/2010/main" val="28451871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more fun if you pretend to be serious.</a:t>
            </a:r>
            <a:r>
              <a:rPr lang="en-US" baseline="0" dirty="0"/>
              <a:t>  Point out that it’s pretty simple, but that you think you can patent it.  Ask if anyone wants to pre-purchase one.</a:t>
            </a:r>
            <a:br>
              <a:rPr lang="en-US" baseline="0" dirty="0"/>
            </a:br>
            <a:r>
              <a:rPr lang="en-US" baseline="0" dirty="0"/>
              <a:t>Then let them tell you that you should add a switch.  Ask them why.</a:t>
            </a:r>
            <a:endParaRPr lang="en-US" dirty="0"/>
          </a:p>
        </p:txBody>
      </p:sp>
      <p:sp>
        <p:nvSpPr>
          <p:cNvPr id="4" name="Slide Number Placeholder 3"/>
          <p:cNvSpPr>
            <a:spLocks noGrp="1"/>
          </p:cNvSpPr>
          <p:nvPr>
            <p:ph type="sldNum" sz="quarter" idx="10"/>
          </p:nvPr>
        </p:nvSpPr>
        <p:spPr/>
        <p:txBody>
          <a:bodyPr/>
          <a:lstStyle/>
          <a:p>
            <a:fld id="{C746901C-2F17-412D-8945-DF33E2930D4B}" type="slidenum">
              <a:rPr lang="en-US" smtClean="0"/>
              <a:t>3</a:t>
            </a:fld>
            <a:endParaRPr lang="en-US"/>
          </a:p>
        </p:txBody>
      </p:sp>
    </p:spTree>
    <p:extLst>
      <p:ext uri="{BB962C8B-B14F-4D97-AF65-F5344CB8AC3E}">
        <p14:creationId xmlns:p14="http://schemas.microsoft.com/office/powerpoint/2010/main" val="248901963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Again</a:t>
            </a:r>
            <a:r>
              <a:rPr lang="en-US" baseline="0" dirty="0"/>
              <a:t> A, then B, then Q.</a:t>
            </a:r>
            <a:endParaRPr lang="en-US" dirty="0"/>
          </a:p>
        </p:txBody>
      </p:sp>
      <p:sp>
        <p:nvSpPr>
          <p:cNvPr id="4" name="Slide Number Placeholder 3"/>
          <p:cNvSpPr>
            <a:spLocks noGrp="1"/>
          </p:cNvSpPr>
          <p:nvPr>
            <p:ph type="sldNum" sz="quarter" idx="10"/>
          </p:nvPr>
        </p:nvSpPr>
        <p:spPr/>
        <p:txBody>
          <a:bodyPr/>
          <a:lstStyle/>
          <a:p>
            <a:fld id="{C746901C-2F17-412D-8945-DF33E2930D4B}" type="slidenum">
              <a:rPr lang="en-US" smtClean="0"/>
              <a:t>30</a:t>
            </a:fld>
            <a:endParaRPr lang="en-US"/>
          </a:p>
        </p:txBody>
      </p:sp>
    </p:spTree>
    <p:extLst>
      <p:ext uri="{BB962C8B-B14F-4D97-AF65-F5344CB8AC3E}">
        <p14:creationId xmlns:p14="http://schemas.microsoft.com/office/powerpoint/2010/main" val="26899208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46901C-2F17-412D-8945-DF33E2930D4B}" type="slidenum">
              <a:rPr lang="en-US" smtClean="0"/>
              <a:t>31</a:t>
            </a:fld>
            <a:endParaRPr lang="en-US"/>
          </a:p>
        </p:txBody>
      </p:sp>
    </p:spTree>
    <p:extLst>
      <p:ext uri="{BB962C8B-B14F-4D97-AF65-F5344CB8AC3E}">
        <p14:creationId xmlns:p14="http://schemas.microsoft.com/office/powerpoint/2010/main" val="134002757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a:t>
            </a:r>
            <a:r>
              <a:rPr lang="en-US" baseline="0" dirty="0"/>
              <a:t> them tell you what to do.  It’s probably a good idea to pre-draw NAND2 and NOR2 and save them.</a:t>
            </a:r>
            <a:endParaRPr lang="en-US" dirty="0"/>
          </a:p>
        </p:txBody>
      </p:sp>
      <p:sp>
        <p:nvSpPr>
          <p:cNvPr id="4" name="Slide Number Placeholder 3"/>
          <p:cNvSpPr>
            <a:spLocks noGrp="1"/>
          </p:cNvSpPr>
          <p:nvPr>
            <p:ph type="sldNum" sz="quarter" idx="10"/>
          </p:nvPr>
        </p:nvSpPr>
        <p:spPr/>
        <p:txBody>
          <a:bodyPr/>
          <a:lstStyle/>
          <a:p>
            <a:fld id="{C746901C-2F17-412D-8945-DF33E2930D4B}" type="slidenum">
              <a:rPr lang="en-US" smtClean="0"/>
              <a:t>32</a:t>
            </a:fld>
            <a:endParaRPr lang="en-US"/>
          </a:p>
        </p:txBody>
      </p:sp>
    </p:spTree>
    <p:extLst>
      <p:ext uri="{BB962C8B-B14F-4D97-AF65-F5344CB8AC3E}">
        <p14:creationId xmlns:p14="http://schemas.microsoft.com/office/powerpoint/2010/main" val="6467850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46901C-2F17-412D-8945-DF33E2930D4B}" type="slidenum">
              <a:rPr lang="en-US" smtClean="0"/>
              <a:t>33</a:t>
            </a:fld>
            <a:endParaRPr lang="en-US"/>
          </a:p>
        </p:txBody>
      </p:sp>
    </p:spTree>
    <p:extLst>
      <p:ext uri="{BB962C8B-B14F-4D97-AF65-F5344CB8AC3E}">
        <p14:creationId xmlns:p14="http://schemas.microsoft.com/office/powerpoint/2010/main" val="428228355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46901C-2F17-412D-8945-DF33E2930D4B}" type="slidenum">
              <a:rPr lang="en-US" smtClean="0"/>
              <a:t>34</a:t>
            </a:fld>
            <a:endParaRPr lang="en-US"/>
          </a:p>
        </p:txBody>
      </p:sp>
    </p:spTree>
    <p:extLst>
      <p:ext uri="{BB962C8B-B14F-4D97-AF65-F5344CB8AC3E}">
        <p14:creationId xmlns:p14="http://schemas.microsoft.com/office/powerpoint/2010/main" val="291938746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46901C-2F17-412D-8945-DF33E2930D4B}" type="slidenum">
              <a:rPr lang="en-US" smtClean="0"/>
              <a:t>35</a:t>
            </a:fld>
            <a:endParaRPr lang="en-US"/>
          </a:p>
        </p:txBody>
      </p:sp>
    </p:spTree>
    <p:extLst>
      <p:ext uri="{BB962C8B-B14F-4D97-AF65-F5344CB8AC3E}">
        <p14:creationId xmlns:p14="http://schemas.microsoft.com/office/powerpoint/2010/main" val="158433575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46901C-2F17-412D-8945-DF33E2930D4B}" type="slidenum">
              <a:rPr lang="en-US" smtClean="0"/>
              <a:t>36</a:t>
            </a:fld>
            <a:endParaRPr lang="en-US"/>
          </a:p>
        </p:txBody>
      </p:sp>
    </p:spTree>
    <p:extLst>
      <p:ext uri="{BB962C8B-B14F-4D97-AF65-F5344CB8AC3E}">
        <p14:creationId xmlns:p14="http://schemas.microsoft.com/office/powerpoint/2010/main" val="239234904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46901C-2F17-412D-8945-DF33E2930D4B}" type="slidenum">
              <a:rPr lang="en-US" smtClean="0"/>
              <a:t>37</a:t>
            </a:fld>
            <a:endParaRPr lang="en-US"/>
          </a:p>
        </p:txBody>
      </p:sp>
    </p:spTree>
    <p:extLst>
      <p:ext uri="{BB962C8B-B14F-4D97-AF65-F5344CB8AC3E}">
        <p14:creationId xmlns:p14="http://schemas.microsoft.com/office/powerpoint/2010/main" val="352529779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46901C-2F17-412D-8945-DF33E2930D4B}" type="slidenum">
              <a:rPr lang="en-US" smtClean="0"/>
              <a:t>38</a:t>
            </a:fld>
            <a:endParaRPr lang="en-US"/>
          </a:p>
        </p:txBody>
      </p:sp>
    </p:spTree>
    <p:extLst>
      <p:ext uri="{BB962C8B-B14F-4D97-AF65-F5344CB8AC3E}">
        <p14:creationId xmlns:p14="http://schemas.microsoft.com/office/powerpoint/2010/main" val="52659928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46901C-2F17-412D-8945-DF33E2930D4B}" type="slidenum">
              <a:rPr lang="en-US" smtClean="0"/>
              <a:t>39</a:t>
            </a:fld>
            <a:endParaRPr lang="en-US"/>
          </a:p>
        </p:txBody>
      </p:sp>
    </p:spTree>
    <p:extLst>
      <p:ext uri="{BB962C8B-B14F-4D97-AF65-F5344CB8AC3E}">
        <p14:creationId xmlns:p14="http://schemas.microsoft.com/office/powerpoint/2010/main" val="35995891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a:t>
            </a:r>
            <a:r>
              <a:rPr lang="en-US" baseline="0" dirty="0"/>
              <a:t> you want to continue the joke, you can tease them about not knowing about flashlights.  The idea, of course, was to invent something new and be able to sell it.  So suggesting that you make a flashlight is a bit silly.</a:t>
            </a:r>
            <a:endParaRPr lang="en-US" dirty="0"/>
          </a:p>
        </p:txBody>
      </p:sp>
      <p:sp>
        <p:nvSpPr>
          <p:cNvPr id="4" name="Slide Number Placeholder 3"/>
          <p:cNvSpPr>
            <a:spLocks noGrp="1"/>
          </p:cNvSpPr>
          <p:nvPr>
            <p:ph type="sldNum" sz="quarter" idx="10"/>
          </p:nvPr>
        </p:nvSpPr>
        <p:spPr/>
        <p:txBody>
          <a:bodyPr/>
          <a:lstStyle/>
          <a:p>
            <a:fld id="{C746901C-2F17-412D-8945-DF33E2930D4B}" type="slidenum">
              <a:rPr lang="en-US" smtClean="0"/>
              <a:t>4</a:t>
            </a:fld>
            <a:endParaRPr lang="en-US"/>
          </a:p>
        </p:txBody>
      </p:sp>
    </p:spTree>
    <p:extLst>
      <p:ext uri="{BB962C8B-B14F-4D97-AF65-F5344CB8AC3E}">
        <p14:creationId xmlns:p14="http://schemas.microsoft.com/office/powerpoint/2010/main" val="259202621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Speed is limited by the delay from input to output.  They</a:t>
            </a:r>
            <a:r>
              <a:rPr lang="en-US" baseline="0" dirty="0"/>
              <a:t> will see how more directly in 2-3 weeks.</a:t>
            </a:r>
            <a:br>
              <a:rPr lang="en-US" baseline="0" dirty="0"/>
            </a:br>
            <a:r>
              <a:rPr lang="en-US" baseline="0" dirty="0"/>
              <a:t>Let them ignore complemented literals for now—we can count them when they understand why they’re usually free, but consistency with the area heuristic is better at this point.</a:t>
            </a:r>
            <a:endParaRPr lang="en-US" dirty="0"/>
          </a:p>
        </p:txBody>
      </p:sp>
      <p:sp>
        <p:nvSpPr>
          <p:cNvPr id="4" name="Slide Number Placeholder 3"/>
          <p:cNvSpPr>
            <a:spLocks noGrp="1"/>
          </p:cNvSpPr>
          <p:nvPr>
            <p:ph type="sldNum" sz="quarter" idx="10"/>
          </p:nvPr>
        </p:nvSpPr>
        <p:spPr/>
        <p:txBody>
          <a:bodyPr/>
          <a:lstStyle/>
          <a:p>
            <a:fld id="{C746901C-2F17-412D-8945-DF33E2930D4B}" type="slidenum">
              <a:rPr lang="en-US" smtClean="0"/>
              <a:t>40</a:t>
            </a:fld>
            <a:endParaRPr lang="en-US"/>
          </a:p>
        </p:txBody>
      </p:sp>
    </p:spTree>
    <p:extLst>
      <p:ext uri="{BB962C8B-B14F-4D97-AF65-F5344CB8AC3E}">
        <p14:creationId xmlns:p14="http://schemas.microsoft.com/office/powerpoint/2010/main" val="32265243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Most</a:t>
            </a:r>
            <a:r>
              <a:rPr lang="en-US" baseline="0" dirty="0"/>
              <a:t> s</a:t>
            </a:r>
            <a:r>
              <a:rPr lang="en-US" dirty="0"/>
              <a:t>tudents find it easier</a:t>
            </a:r>
            <a:r>
              <a:rPr lang="en-US" baseline="0" dirty="0"/>
              <a:t> to count graphically than algebraically, but explain that the two are equivalent when done correctly.</a:t>
            </a:r>
            <a:endParaRPr lang="en-US" dirty="0"/>
          </a:p>
          <a:p>
            <a:r>
              <a:rPr lang="en-US" dirty="0"/>
              <a:t>Make it clear: just ignore</a:t>
            </a:r>
            <a:r>
              <a:rPr lang="en-US" baseline="0" dirty="0"/>
              <a:t> the area and delay of the input inverters for now.</a:t>
            </a:r>
            <a:endParaRPr lang="en-US" dirty="0"/>
          </a:p>
        </p:txBody>
      </p:sp>
      <p:sp>
        <p:nvSpPr>
          <p:cNvPr id="4" name="Slide Number Placeholder 3"/>
          <p:cNvSpPr>
            <a:spLocks noGrp="1"/>
          </p:cNvSpPr>
          <p:nvPr>
            <p:ph type="sldNum" sz="quarter" idx="10"/>
          </p:nvPr>
        </p:nvSpPr>
        <p:spPr/>
        <p:txBody>
          <a:bodyPr/>
          <a:lstStyle/>
          <a:p>
            <a:fld id="{C746901C-2F17-412D-8945-DF33E2930D4B}" type="slidenum">
              <a:rPr lang="en-US" smtClean="0"/>
              <a:t>41</a:t>
            </a:fld>
            <a:endParaRPr lang="en-US"/>
          </a:p>
        </p:txBody>
      </p:sp>
    </p:spTree>
    <p:extLst>
      <p:ext uri="{BB962C8B-B14F-4D97-AF65-F5344CB8AC3E}">
        <p14:creationId xmlns:p14="http://schemas.microsoft.com/office/powerpoint/2010/main" val="109076881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Make it clear: just ignore</a:t>
            </a:r>
            <a:r>
              <a:rPr lang="en-US" baseline="0" dirty="0"/>
              <a:t> the area and delay of the input inverters for now.</a:t>
            </a:r>
            <a:endParaRPr lang="en-US" dirty="0"/>
          </a:p>
        </p:txBody>
      </p:sp>
      <p:sp>
        <p:nvSpPr>
          <p:cNvPr id="4" name="Slide Number Placeholder 3"/>
          <p:cNvSpPr>
            <a:spLocks noGrp="1"/>
          </p:cNvSpPr>
          <p:nvPr>
            <p:ph type="sldNum" sz="quarter" idx="10"/>
          </p:nvPr>
        </p:nvSpPr>
        <p:spPr/>
        <p:txBody>
          <a:bodyPr/>
          <a:lstStyle/>
          <a:p>
            <a:fld id="{C746901C-2F17-412D-8945-DF33E2930D4B}" type="slidenum">
              <a:rPr lang="en-US" smtClean="0"/>
              <a:t>42</a:t>
            </a:fld>
            <a:endParaRPr lang="en-US"/>
          </a:p>
        </p:txBody>
      </p:sp>
    </p:spTree>
    <p:extLst>
      <p:ext uri="{BB962C8B-B14F-4D97-AF65-F5344CB8AC3E}">
        <p14:creationId xmlns:p14="http://schemas.microsoft.com/office/powerpoint/2010/main" val="338627621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Make it clear: just ignore</a:t>
            </a:r>
            <a:r>
              <a:rPr lang="en-US" baseline="0" dirty="0"/>
              <a:t> the area and delay of the input inverters for now.</a:t>
            </a:r>
            <a:endParaRPr lang="en-US" dirty="0"/>
          </a:p>
        </p:txBody>
      </p:sp>
      <p:sp>
        <p:nvSpPr>
          <p:cNvPr id="4" name="Slide Number Placeholder 3"/>
          <p:cNvSpPr>
            <a:spLocks noGrp="1"/>
          </p:cNvSpPr>
          <p:nvPr>
            <p:ph type="sldNum" sz="quarter" idx="10"/>
          </p:nvPr>
        </p:nvSpPr>
        <p:spPr/>
        <p:txBody>
          <a:bodyPr/>
          <a:lstStyle/>
          <a:p>
            <a:fld id="{C746901C-2F17-412D-8945-DF33E2930D4B}" type="slidenum">
              <a:rPr lang="en-US" smtClean="0"/>
              <a:t>43</a:t>
            </a:fld>
            <a:endParaRPr lang="en-US"/>
          </a:p>
        </p:txBody>
      </p:sp>
    </p:spTree>
    <p:extLst>
      <p:ext uri="{BB962C8B-B14F-4D97-AF65-F5344CB8AC3E}">
        <p14:creationId xmlns:p14="http://schemas.microsoft.com/office/powerpoint/2010/main" val="61957306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 the students do it.  Ops are counted regardless</a:t>
            </a:r>
            <a:r>
              <a:rPr lang="en-US" baseline="0" dirty="0"/>
              <a:t> of number of inputs, so we have 3 x 3-input AND + 1 x 3-input OR in the first form.  The transistors in the AND gates are covered by the literal counting.  The output of the AND gates is what we are counting—each feeds into the OR gate at a cost of 2 transistors.  The OR gate count is just extra, but we always have 1 “last” operation, so it doesn’t change monotonicity.  It’s not the best heuristic, of course, but it’s easy.</a:t>
            </a:r>
            <a:endParaRPr lang="en-US" dirty="0"/>
          </a:p>
        </p:txBody>
      </p:sp>
      <p:sp>
        <p:nvSpPr>
          <p:cNvPr id="4" name="Slide Number Placeholder 3"/>
          <p:cNvSpPr>
            <a:spLocks noGrp="1"/>
          </p:cNvSpPr>
          <p:nvPr>
            <p:ph type="sldNum" sz="quarter" idx="10"/>
          </p:nvPr>
        </p:nvSpPr>
        <p:spPr/>
        <p:txBody>
          <a:bodyPr/>
          <a:lstStyle/>
          <a:p>
            <a:fld id="{C746901C-2F17-412D-8945-DF33E2930D4B}" type="slidenum">
              <a:rPr lang="en-US" smtClean="0"/>
              <a:t>44</a:t>
            </a:fld>
            <a:endParaRPr lang="en-US"/>
          </a:p>
        </p:txBody>
      </p:sp>
    </p:spTree>
    <p:extLst>
      <p:ext uri="{BB962C8B-B14F-4D97-AF65-F5344CB8AC3E}">
        <p14:creationId xmlns:p14="http://schemas.microsoft.com/office/powerpoint/2010/main" val="408452480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Don’t do anything here.  The table is just filled from</a:t>
            </a:r>
            <a:r>
              <a:rPr lang="en-US" baseline="0" dirty="0"/>
              <a:t> the preceding graphical results.</a:t>
            </a:r>
            <a:endParaRPr lang="en-US" dirty="0"/>
          </a:p>
        </p:txBody>
      </p:sp>
      <p:sp>
        <p:nvSpPr>
          <p:cNvPr id="4" name="Slide Number Placeholder 3"/>
          <p:cNvSpPr>
            <a:spLocks noGrp="1"/>
          </p:cNvSpPr>
          <p:nvPr>
            <p:ph type="sldNum" sz="quarter" idx="10"/>
          </p:nvPr>
        </p:nvSpPr>
        <p:spPr/>
        <p:txBody>
          <a:bodyPr/>
          <a:lstStyle/>
          <a:p>
            <a:fld id="{C746901C-2F17-412D-8945-DF33E2930D4B}" type="slidenum">
              <a:rPr lang="en-US" smtClean="0"/>
              <a:t>45</a:t>
            </a:fld>
            <a:endParaRPr lang="en-US"/>
          </a:p>
        </p:txBody>
      </p:sp>
    </p:spTree>
    <p:extLst>
      <p:ext uri="{BB962C8B-B14F-4D97-AF65-F5344CB8AC3E}">
        <p14:creationId xmlns:p14="http://schemas.microsoft.com/office/powerpoint/2010/main" val="30391918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may or may not do a set of slides on Pareto optimization.  I have fun</a:t>
            </a:r>
            <a:r>
              <a:rPr lang="en-US" baseline="0" dirty="0"/>
              <a:t> covering it in class, and usually find time for it.  It’s not exam material, but it’s good for them to learn the idea early.</a:t>
            </a:r>
          </a:p>
          <a:p>
            <a:endParaRPr lang="en-US" dirty="0"/>
          </a:p>
        </p:txBody>
      </p:sp>
      <p:sp>
        <p:nvSpPr>
          <p:cNvPr id="4" name="Slide Number Placeholder 3"/>
          <p:cNvSpPr>
            <a:spLocks noGrp="1"/>
          </p:cNvSpPr>
          <p:nvPr>
            <p:ph type="sldNum" sz="quarter" idx="10"/>
          </p:nvPr>
        </p:nvSpPr>
        <p:spPr/>
        <p:txBody>
          <a:bodyPr/>
          <a:lstStyle/>
          <a:p>
            <a:fld id="{C746901C-2F17-412D-8945-DF33E2930D4B}" type="slidenum">
              <a:rPr lang="en-US" smtClean="0"/>
              <a:t>46</a:t>
            </a:fld>
            <a:endParaRPr lang="en-US"/>
          </a:p>
        </p:txBody>
      </p:sp>
    </p:spTree>
    <p:extLst>
      <p:ext uri="{BB962C8B-B14F-4D97-AF65-F5344CB8AC3E}">
        <p14:creationId xmlns:p14="http://schemas.microsoft.com/office/powerpoint/2010/main" val="57406548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46901C-2F17-412D-8945-DF33E2930D4B}" type="slidenum">
              <a:rPr lang="en-US" smtClean="0"/>
              <a:t>47</a:t>
            </a:fld>
            <a:endParaRPr lang="en-US"/>
          </a:p>
        </p:txBody>
      </p:sp>
    </p:spTree>
    <p:extLst>
      <p:ext uri="{BB962C8B-B14F-4D97-AF65-F5344CB8AC3E}">
        <p14:creationId xmlns:p14="http://schemas.microsoft.com/office/powerpoint/2010/main" val="42616017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Are they ready to take on Intel, ARM, IBM, Apple, and Samsung?</a:t>
            </a:r>
            <a:r>
              <a:rPr lang="en-US" baseline="0" dirty="0"/>
              <a:t>  They’ve been training for years with video games!</a:t>
            </a:r>
            <a:endParaRPr lang="en-US" dirty="0"/>
          </a:p>
        </p:txBody>
      </p:sp>
      <p:sp>
        <p:nvSpPr>
          <p:cNvPr id="4" name="Slide Number Placeholder 3"/>
          <p:cNvSpPr>
            <a:spLocks noGrp="1"/>
          </p:cNvSpPr>
          <p:nvPr>
            <p:ph type="sldNum" sz="quarter" idx="10"/>
          </p:nvPr>
        </p:nvSpPr>
        <p:spPr/>
        <p:txBody>
          <a:bodyPr/>
          <a:lstStyle/>
          <a:p>
            <a:fld id="{C746901C-2F17-412D-8945-DF33E2930D4B}" type="slidenum">
              <a:rPr lang="en-US" smtClean="0"/>
              <a:t>5</a:t>
            </a:fld>
            <a:endParaRPr lang="en-US"/>
          </a:p>
        </p:txBody>
      </p:sp>
    </p:spTree>
    <p:extLst>
      <p:ext uri="{BB962C8B-B14F-4D97-AF65-F5344CB8AC3E}">
        <p14:creationId xmlns:p14="http://schemas.microsoft.com/office/powerpoint/2010/main" val="28659481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Try</a:t>
            </a:r>
            <a:r>
              <a:rPr lang="en-US" baseline="0" dirty="0"/>
              <a:t> to get them excited.  It’s a really cool idea regardless of whether they think so, after all. </a:t>
            </a:r>
            <a:br>
              <a:rPr lang="en-US" baseline="0" dirty="0"/>
            </a:br>
            <a:r>
              <a:rPr lang="en-US" baseline="0" dirty="0"/>
              <a:t>(Another joke: Don’t expect to win any international video game competitions if you’re not willing to train!)</a:t>
            </a:r>
            <a:endParaRPr lang="en-US" dirty="0"/>
          </a:p>
        </p:txBody>
      </p:sp>
      <p:sp>
        <p:nvSpPr>
          <p:cNvPr id="4" name="Slide Number Placeholder 3"/>
          <p:cNvSpPr>
            <a:spLocks noGrp="1"/>
          </p:cNvSpPr>
          <p:nvPr>
            <p:ph type="sldNum" sz="quarter" idx="10"/>
          </p:nvPr>
        </p:nvSpPr>
        <p:spPr/>
        <p:txBody>
          <a:bodyPr/>
          <a:lstStyle/>
          <a:p>
            <a:fld id="{C746901C-2F17-412D-8945-DF33E2930D4B}" type="slidenum">
              <a:rPr lang="en-US" smtClean="0"/>
              <a:t>6</a:t>
            </a:fld>
            <a:endParaRPr lang="en-US"/>
          </a:p>
        </p:txBody>
      </p:sp>
    </p:spTree>
    <p:extLst>
      <p:ext uri="{BB962C8B-B14F-4D97-AF65-F5344CB8AC3E}">
        <p14:creationId xmlns:p14="http://schemas.microsoft.com/office/powerpoint/2010/main" val="41877384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46901C-2F17-412D-8945-DF33E2930D4B}" type="slidenum">
              <a:rPr lang="en-US" smtClean="0"/>
              <a:t>7</a:t>
            </a:fld>
            <a:endParaRPr lang="en-US"/>
          </a:p>
        </p:txBody>
      </p:sp>
    </p:spTree>
    <p:extLst>
      <p:ext uri="{BB962C8B-B14F-4D97-AF65-F5344CB8AC3E}">
        <p14:creationId xmlns:p14="http://schemas.microsoft.com/office/powerpoint/2010/main" val="42161997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46901C-2F17-412D-8945-DF33E2930D4B}" type="slidenum">
              <a:rPr lang="en-US" smtClean="0"/>
              <a:t>8</a:t>
            </a:fld>
            <a:endParaRPr lang="en-US"/>
          </a:p>
        </p:txBody>
      </p:sp>
    </p:spTree>
    <p:extLst>
      <p:ext uri="{BB962C8B-B14F-4D97-AF65-F5344CB8AC3E}">
        <p14:creationId xmlns:p14="http://schemas.microsoft.com/office/powerpoint/2010/main" val="4530696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46901C-2F17-412D-8945-DF33E2930D4B}" type="slidenum">
              <a:rPr lang="en-US" smtClean="0"/>
              <a:t>9</a:t>
            </a:fld>
            <a:endParaRPr lang="en-US"/>
          </a:p>
        </p:txBody>
      </p:sp>
    </p:spTree>
    <p:extLst>
      <p:ext uri="{BB962C8B-B14F-4D97-AF65-F5344CB8AC3E}">
        <p14:creationId xmlns:p14="http://schemas.microsoft.com/office/powerpoint/2010/main" val="21154515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hasCustomPrompt="1"/>
          </p:nvPr>
        </p:nvSpPr>
        <p:spPr>
          <a:xfrm>
            <a:off x="596349" y="536714"/>
            <a:ext cx="7792278" cy="2494722"/>
          </a:xfrm>
        </p:spPr>
        <p:txBody>
          <a:bodyPr anchor="b">
            <a:noAutofit/>
          </a:bodyPr>
          <a:lstStyle>
            <a:lvl1pPr algn="ctr">
              <a:lnSpc>
                <a:spcPct val="85000"/>
              </a:lnSpc>
              <a:defRPr sz="4000" spc="-50" baseline="0">
                <a:solidFill>
                  <a:schemeClr val="bg1">
                    <a:lumMod val="25000"/>
                  </a:schemeClr>
                </a:solidFill>
              </a:defRPr>
            </a:lvl1pPr>
          </a:lstStyle>
          <a:p>
            <a:r>
              <a:rPr lang="en-US" dirty="0"/>
              <a:t>title</a:t>
            </a:r>
          </a:p>
        </p:txBody>
      </p:sp>
      <p:sp>
        <p:nvSpPr>
          <p:cNvPr id="3" name="Subtitle 2"/>
          <p:cNvSpPr>
            <a:spLocks noGrp="1"/>
          </p:cNvSpPr>
          <p:nvPr>
            <p:ph type="subTitle" idx="1" hasCustomPrompt="1"/>
          </p:nvPr>
        </p:nvSpPr>
        <p:spPr>
          <a:xfrm>
            <a:off x="596348" y="4455620"/>
            <a:ext cx="7792279" cy="1689851"/>
          </a:xfrm>
        </p:spPr>
        <p:txBody>
          <a:bodyPr lIns="91440" rIns="91440">
            <a:normAutofit/>
          </a:bodyPr>
          <a:lstStyle>
            <a:lvl1pPr marL="0" indent="0" algn="ctr">
              <a:buNone/>
              <a:defRPr sz="2400" cap="none" spc="200" baseline="0">
                <a:solidFill>
                  <a:schemeClr val="tx2"/>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a:xfrm>
            <a:off x="596348" y="6459785"/>
            <a:ext cx="2973203" cy="365125"/>
          </a:xfrm>
        </p:spPr>
        <p:txBody>
          <a:bodyPr/>
          <a:lstStyle>
            <a:lvl1pPr>
              <a:defRPr sz="1100">
                <a:solidFill>
                  <a:schemeClr val="tx1"/>
                </a:solidFill>
              </a:defRPr>
            </a:lvl1pPr>
          </a:lstStyle>
          <a:p>
            <a:r>
              <a:rPr lang="en-US"/>
              <a:t>ECE 120: Introduction to Computing</a:t>
            </a:r>
            <a:endParaRPr lang="en-US" dirty="0"/>
          </a:p>
        </p:txBody>
      </p:sp>
      <p:sp>
        <p:nvSpPr>
          <p:cNvPr id="5" name="Footer Placeholder 4"/>
          <p:cNvSpPr>
            <a:spLocks noGrp="1"/>
          </p:cNvSpPr>
          <p:nvPr>
            <p:ph type="ftr" sz="quarter" idx="11"/>
          </p:nvPr>
        </p:nvSpPr>
        <p:spPr>
          <a:xfrm>
            <a:off x="3686185" y="6459785"/>
            <a:ext cx="4713474" cy="365125"/>
          </a:xfrm>
        </p:spPr>
        <p:txBody>
          <a:bodyPr/>
          <a:lstStyle>
            <a:lvl1pPr>
              <a:defRPr sz="1100" cap="none">
                <a:solidFill>
                  <a:schemeClr val="tx1"/>
                </a:solidFill>
              </a:defRPr>
            </a:lvl1pPr>
          </a:lstStyle>
          <a:p>
            <a:pPr algn="r"/>
            <a:r>
              <a:rPr lang="en-US"/>
              <a:t>© 2016 Steven S. Lumetta.  All rights reserved.</a:t>
            </a:r>
            <a:endParaRPr lang="en-US" dirty="0"/>
          </a:p>
        </p:txBody>
      </p:sp>
      <p:sp>
        <p:nvSpPr>
          <p:cNvPr id="6" name="Slide Number Placeholder 5"/>
          <p:cNvSpPr>
            <a:spLocks noGrp="1"/>
          </p:cNvSpPr>
          <p:nvPr>
            <p:ph type="sldNum" sz="quarter" idx="12"/>
          </p:nvPr>
        </p:nvSpPr>
        <p:spPr/>
        <p:txBody>
          <a:bodyPr/>
          <a:lstStyle>
            <a:lvl1pPr>
              <a:defRPr sz="1100">
                <a:solidFill>
                  <a:schemeClr val="tx1"/>
                </a:solidFill>
              </a:defRPr>
            </a:lvl1pPr>
          </a:lstStyle>
          <a:p>
            <a:r>
              <a:rPr lang="en-US" dirty="0"/>
              <a:t>slide </a:t>
            </a:r>
            <a:fld id="{7A1E67A6-F3B4-42F5-9080-BEEF8C889EA2}" type="slidenum">
              <a:rPr lang="en-US" smtClean="0"/>
              <a:pPr/>
              <a:t>‹#›</a:t>
            </a:fld>
            <a:endParaRPr lang="en-US" dirty="0"/>
          </a:p>
        </p:txBody>
      </p:sp>
      <p:cxnSp>
        <p:nvCxnSpPr>
          <p:cNvPr id="9" name="Straight Connector 8"/>
          <p:cNvCxnSpPr/>
          <p:nvPr userDrawn="1"/>
        </p:nvCxnSpPr>
        <p:spPr>
          <a:xfrm>
            <a:off x="596348" y="3786808"/>
            <a:ext cx="7803311" cy="0"/>
          </a:xfrm>
          <a:prstGeom prst="line">
            <a:avLst/>
          </a:prstGeom>
          <a:ln w="25400">
            <a:solidFill>
              <a:srgbClr val="D09E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74485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ECE 120: Introduction to Computing</a:t>
            </a:r>
          </a:p>
        </p:txBody>
      </p:sp>
      <p:sp>
        <p:nvSpPr>
          <p:cNvPr id="5" name="Footer Placeholder 4"/>
          <p:cNvSpPr>
            <a:spLocks noGrp="1"/>
          </p:cNvSpPr>
          <p:nvPr>
            <p:ph type="ftr" sz="quarter" idx="11"/>
          </p:nvPr>
        </p:nvSpPr>
        <p:spPr/>
        <p:txBody>
          <a:bodyPr/>
          <a:lstStyle/>
          <a:p>
            <a:r>
              <a:rPr lang="en-US"/>
              <a:t>© 2016 Steven S. Lumetta.  All rights reserved.</a:t>
            </a:r>
          </a:p>
        </p:txBody>
      </p:sp>
      <p:sp>
        <p:nvSpPr>
          <p:cNvPr id="6" name="Slide Number Placeholder 5"/>
          <p:cNvSpPr>
            <a:spLocks noGrp="1"/>
          </p:cNvSpPr>
          <p:nvPr>
            <p:ph type="sldNum" sz="quarter" idx="12"/>
          </p:nvPr>
        </p:nvSpPr>
        <p:spPr/>
        <p:txBody>
          <a:bodyPr/>
          <a:lstStyle/>
          <a:p>
            <a:fld id="{53BBCAFA-42BF-4D03-A2B2-0B96A0CF4F81}" type="slidenum">
              <a:rPr lang="en-US" smtClean="0"/>
              <a:t>‹#›</a:t>
            </a:fld>
            <a:endParaRPr lang="en-US"/>
          </a:p>
        </p:txBody>
      </p:sp>
    </p:spTree>
    <p:extLst>
      <p:ext uri="{BB962C8B-B14F-4D97-AF65-F5344CB8AC3E}">
        <p14:creationId xmlns:p14="http://schemas.microsoft.com/office/powerpoint/2010/main" val="29466621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ECE 120: Introduction to Computing</a:t>
            </a:r>
          </a:p>
        </p:txBody>
      </p:sp>
      <p:sp>
        <p:nvSpPr>
          <p:cNvPr id="5" name="Footer Placeholder 4"/>
          <p:cNvSpPr>
            <a:spLocks noGrp="1"/>
          </p:cNvSpPr>
          <p:nvPr>
            <p:ph type="ftr" sz="quarter" idx="11"/>
          </p:nvPr>
        </p:nvSpPr>
        <p:spPr/>
        <p:txBody>
          <a:bodyPr/>
          <a:lstStyle/>
          <a:p>
            <a:r>
              <a:rPr lang="en-US"/>
              <a:t>© 2016 Steven S. Lumetta.  All rights reserved.</a:t>
            </a:r>
          </a:p>
        </p:txBody>
      </p:sp>
      <p:sp>
        <p:nvSpPr>
          <p:cNvPr id="6" name="Slide Number Placeholder 5"/>
          <p:cNvSpPr>
            <a:spLocks noGrp="1"/>
          </p:cNvSpPr>
          <p:nvPr>
            <p:ph type="sldNum" sz="quarter" idx="12"/>
          </p:nvPr>
        </p:nvSpPr>
        <p:spPr/>
        <p:txBody>
          <a:bodyPr/>
          <a:lstStyle/>
          <a:p>
            <a:fld id="{53BBCAFA-42BF-4D03-A2B2-0B96A0CF4F81}" type="slidenum">
              <a:rPr lang="en-US" smtClean="0"/>
              <a:t>‹#›</a:t>
            </a:fld>
            <a:endParaRPr lang="en-US"/>
          </a:p>
        </p:txBody>
      </p:sp>
    </p:spTree>
    <p:extLst>
      <p:ext uri="{BB962C8B-B14F-4D97-AF65-F5344CB8AC3E}">
        <p14:creationId xmlns:p14="http://schemas.microsoft.com/office/powerpoint/2010/main" val="9313936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6349" y="536714"/>
            <a:ext cx="10982737" cy="646043"/>
          </a:xfrm>
        </p:spPr>
        <p:txBody>
          <a:bodyPr>
            <a:normAutofit/>
          </a:bodyPr>
          <a:lstStyle>
            <a:lvl1pPr>
              <a:defRPr sz="3600"/>
            </a:lvl1pPr>
          </a:lstStyle>
          <a:p>
            <a:r>
              <a:rPr lang="en-US" dirty="0"/>
              <a:t>Click to edit Master title style</a:t>
            </a:r>
          </a:p>
        </p:txBody>
      </p:sp>
      <p:sp>
        <p:nvSpPr>
          <p:cNvPr id="3" name="Content Placeholder 2"/>
          <p:cNvSpPr>
            <a:spLocks noGrp="1"/>
          </p:cNvSpPr>
          <p:nvPr>
            <p:ph idx="1"/>
          </p:nvPr>
        </p:nvSpPr>
        <p:spPr>
          <a:xfrm>
            <a:off x="596350" y="1630017"/>
            <a:ext cx="7792278" cy="4239077"/>
          </a:xfrm>
        </p:spPr>
        <p:txBody>
          <a:bodyPr>
            <a:normAutofit/>
          </a:bodyPr>
          <a:lstStyle>
            <a:lvl1pPr>
              <a:defRPr sz="2800"/>
            </a:lvl1pPr>
            <a:lvl2pPr>
              <a:defRPr sz="2800"/>
            </a:lvl2pPr>
            <a:lvl3pPr>
              <a:defRPr sz="2800"/>
            </a:lvl3pPr>
            <a:lvl4pPr>
              <a:defRPr sz="2800"/>
            </a:lvl4pPr>
            <a:lvl5pPr>
              <a:defRPr sz="2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r>
              <a:rPr lang="en-US"/>
              <a:t>ECE 120: Introduction to Computing</a:t>
            </a:r>
            <a:endParaRPr lang="en-US" dirty="0"/>
          </a:p>
        </p:txBody>
      </p:sp>
      <p:sp>
        <p:nvSpPr>
          <p:cNvPr id="8" name="Footer Placeholder 7"/>
          <p:cNvSpPr>
            <a:spLocks noGrp="1"/>
          </p:cNvSpPr>
          <p:nvPr>
            <p:ph type="ftr" sz="quarter" idx="11"/>
          </p:nvPr>
        </p:nvSpPr>
        <p:spPr/>
        <p:txBody>
          <a:bodyPr/>
          <a:lstStyle/>
          <a:p>
            <a:pPr algn="r"/>
            <a:r>
              <a:rPr lang="en-US"/>
              <a:t>© 2016 Steven S. Lumetta.  All rights reserved.</a:t>
            </a:r>
            <a:endParaRPr lang="en-US" dirty="0"/>
          </a:p>
        </p:txBody>
      </p:sp>
      <p:sp>
        <p:nvSpPr>
          <p:cNvPr id="9" name="Slide Number Placeholder 8"/>
          <p:cNvSpPr>
            <a:spLocks noGrp="1"/>
          </p:cNvSpPr>
          <p:nvPr>
            <p:ph type="sldNum" sz="quarter" idx="12"/>
          </p:nvPr>
        </p:nvSpPr>
        <p:spPr/>
        <p:txBody>
          <a:bodyPr/>
          <a:lstStyle>
            <a:lvl1pPr>
              <a:defRPr b="0">
                <a:solidFill>
                  <a:schemeClr val="tx1"/>
                </a:solidFill>
              </a:defRPr>
            </a:lvl1pPr>
          </a:lstStyle>
          <a:p>
            <a:r>
              <a:rPr lang="en-US" sz="1100"/>
              <a:t>slide </a:t>
            </a:r>
            <a:fld id="{DFCBF99B-FFDD-44A2-B92B-66EDED34A677}" type="slidenum">
              <a:rPr lang="en-US" sz="1100" smtClean="0"/>
              <a:pPr/>
              <a:t>‹#›</a:t>
            </a:fld>
            <a:endParaRPr lang="en-US" dirty="0"/>
          </a:p>
        </p:txBody>
      </p:sp>
    </p:spTree>
    <p:extLst>
      <p:ext uri="{BB962C8B-B14F-4D97-AF65-F5344CB8AC3E}">
        <p14:creationId xmlns:p14="http://schemas.microsoft.com/office/powerpoint/2010/main" val="29626990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ECE 120: Introduction to Computing</a:t>
            </a:r>
          </a:p>
        </p:txBody>
      </p:sp>
      <p:sp>
        <p:nvSpPr>
          <p:cNvPr id="5" name="Footer Placeholder 4"/>
          <p:cNvSpPr>
            <a:spLocks noGrp="1"/>
          </p:cNvSpPr>
          <p:nvPr>
            <p:ph type="ftr" sz="quarter" idx="11"/>
          </p:nvPr>
        </p:nvSpPr>
        <p:spPr/>
        <p:txBody>
          <a:bodyPr/>
          <a:lstStyle/>
          <a:p>
            <a:r>
              <a:rPr lang="en-US"/>
              <a:t>© 2016 Steven S. Lumetta.  All rights reserved.</a:t>
            </a:r>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53BBCAFA-42BF-4D03-A2B2-0B96A0CF4F81}"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61330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ECE 120: Introduction to Computing</a:t>
            </a:r>
          </a:p>
        </p:txBody>
      </p:sp>
      <p:sp>
        <p:nvSpPr>
          <p:cNvPr id="6" name="Footer Placeholder 5"/>
          <p:cNvSpPr>
            <a:spLocks noGrp="1"/>
          </p:cNvSpPr>
          <p:nvPr>
            <p:ph type="ftr" sz="quarter" idx="11"/>
          </p:nvPr>
        </p:nvSpPr>
        <p:spPr/>
        <p:txBody>
          <a:bodyPr/>
          <a:lstStyle/>
          <a:p>
            <a:r>
              <a:rPr lang="en-US"/>
              <a:t>© 2016 Steven S. Lumetta.  All rights reserved.</a:t>
            </a:r>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53BBCAFA-42BF-4D03-A2B2-0B96A0CF4F81}" type="slidenum">
              <a:rPr lang="en-US" smtClean="0"/>
              <a:pPr/>
              <a:t>‹#›</a:t>
            </a:fld>
            <a:endParaRPr lang="en-US" dirty="0"/>
          </a:p>
        </p:txBody>
      </p:sp>
    </p:spTree>
    <p:extLst>
      <p:ext uri="{BB962C8B-B14F-4D97-AF65-F5344CB8AC3E}">
        <p14:creationId xmlns:p14="http://schemas.microsoft.com/office/powerpoint/2010/main" val="29588621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ECE 120: Introduction to Computing</a:t>
            </a:r>
          </a:p>
        </p:txBody>
      </p:sp>
      <p:sp>
        <p:nvSpPr>
          <p:cNvPr id="8" name="Footer Placeholder 7"/>
          <p:cNvSpPr>
            <a:spLocks noGrp="1"/>
          </p:cNvSpPr>
          <p:nvPr>
            <p:ph type="ftr" sz="quarter" idx="11"/>
          </p:nvPr>
        </p:nvSpPr>
        <p:spPr/>
        <p:txBody>
          <a:bodyPr/>
          <a:lstStyle/>
          <a:p>
            <a:r>
              <a:rPr lang="en-US"/>
              <a:t>© 2016 Steven S. Lumetta.  All rights reserved.</a:t>
            </a:r>
          </a:p>
        </p:txBody>
      </p:sp>
      <p:sp>
        <p:nvSpPr>
          <p:cNvPr id="9" name="Slide Number Placeholder 8"/>
          <p:cNvSpPr>
            <a:spLocks noGrp="1"/>
          </p:cNvSpPr>
          <p:nvPr>
            <p:ph type="sldNum" sz="quarter" idx="12"/>
          </p:nvPr>
        </p:nvSpPr>
        <p:spPr/>
        <p:txBody>
          <a:bodyPr/>
          <a:lstStyle>
            <a:lvl1pPr>
              <a:defRPr>
                <a:solidFill>
                  <a:schemeClr val="tx1"/>
                </a:solidFill>
              </a:defRPr>
            </a:lvl1pPr>
          </a:lstStyle>
          <a:p>
            <a:fld id="{53BBCAFA-42BF-4D03-A2B2-0B96A0CF4F81}" type="slidenum">
              <a:rPr lang="en-US" smtClean="0"/>
              <a:pPr/>
              <a:t>‹#›</a:t>
            </a:fld>
            <a:endParaRPr lang="en-US" dirty="0"/>
          </a:p>
        </p:txBody>
      </p:sp>
    </p:spTree>
    <p:extLst>
      <p:ext uri="{BB962C8B-B14F-4D97-AF65-F5344CB8AC3E}">
        <p14:creationId xmlns:p14="http://schemas.microsoft.com/office/powerpoint/2010/main" val="38284264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ECE 120: Introduction to Computing</a:t>
            </a:r>
          </a:p>
        </p:txBody>
      </p:sp>
      <p:sp>
        <p:nvSpPr>
          <p:cNvPr id="4" name="Footer Placeholder 3"/>
          <p:cNvSpPr>
            <a:spLocks noGrp="1"/>
          </p:cNvSpPr>
          <p:nvPr>
            <p:ph type="ftr" sz="quarter" idx="11"/>
          </p:nvPr>
        </p:nvSpPr>
        <p:spPr/>
        <p:txBody>
          <a:bodyPr/>
          <a:lstStyle/>
          <a:p>
            <a:r>
              <a:rPr lang="en-US"/>
              <a:t>© 2016 Steven S. Lumetta.  All rights reserved.</a:t>
            </a: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53BBCAFA-42BF-4D03-A2B2-0B96A0CF4F81}" type="slidenum">
              <a:rPr lang="en-US" smtClean="0"/>
              <a:pPr/>
              <a:t>‹#›</a:t>
            </a:fld>
            <a:endParaRPr lang="en-US" dirty="0"/>
          </a:p>
        </p:txBody>
      </p:sp>
    </p:spTree>
    <p:extLst>
      <p:ext uri="{BB962C8B-B14F-4D97-AF65-F5344CB8AC3E}">
        <p14:creationId xmlns:p14="http://schemas.microsoft.com/office/powerpoint/2010/main" val="26386252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r>
              <a:rPr lang="en-US"/>
              <a:t>ECE 120: Introduction to Computing</a:t>
            </a:r>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 2016 Steven S. Lumetta.  All rights reserved.</a:t>
            </a:r>
          </a:p>
        </p:txBody>
      </p:sp>
      <p:sp>
        <p:nvSpPr>
          <p:cNvPr id="9" name="Slide Number Placeholder 8"/>
          <p:cNvSpPr>
            <a:spLocks noGrp="1"/>
          </p:cNvSpPr>
          <p:nvPr>
            <p:ph type="sldNum" sz="quarter" idx="12"/>
          </p:nvPr>
        </p:nvSpPr>
        <p:spPr/>
        <p:txBody>
          <a:bodyPr/>
          <a:lstStyle>
            <a:lvl1pPr>
              <a:defRPr>
                <a:solidFill>
                  <a:schemeClr val="tx1"/>
                </a:solidFill>
              </a:defRPr>
            </a:lvl1pPr>
          </a:lstStyle>
          <a:p>
            <a:fld id="{53BBCAFA-42BF-4D03-A2B2-0B96A0CF4F81}" type="slidenum">
              <a:rPr lang="en-US" smtClean="0"/>
              <a:pPr/>
              <a:t>‹#›</a:t>
            </a:fld>
            <a:endParaRPr lang="en-US" dirty="0"/>
          </a:p>
        </p:txBody>
      </p:sp>
    </p:spTree>
    <p:extLst>
      <p:ext uri="{BB962C8B-B14F-4D97-AF65-F5344CB8AC3E}">
        <p14:creationId xmlns:p14="http://schemas.microsoft.com/office/powerpoint/2010/main" val="6458366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r>
              <a:rPr lang="en-US"/>
              <a:t>ECE 120: Introduction to Computing</a:t>
            </a: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a:t>© 2016 Steven S. Lumetta.  All rights reserved.</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3BBCAFA-42BF-4D03-A2B2-0B96A0CF4F81}" type="slidenum">
              <a:rPr lang="en-US" smtClean="0"/>
              <a:t>‹#›</a:t>
            </a:fld>
            <a:endParaRPr lang="en-US"/>
          </a:p>
        </p:txBody>
      </p:sp>
    </p:spTree>
    <p:extLst>
      <p:ext uri="{BB962C8B-B14F-4D97-AF65-F5344CB8AC3E}">
        <p14:creationId xmlns:p14="http://schemas.microsoft.com/office/powerpoint/2010/main" val="1162193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ECE 120: Introduction to Computing</a:t>
            </a:r>
          </a:p>
        </p:txBody>
      </p:sp>
      <p:sp>
        <p:nvSpPr>
          <p:cNvPr id="6" name="Footer Placeholder 5"/>
          <p:cNvSpPr>
            <a:spLocks noGrp="1"/>
          </p:cNvSpPr>
          <p:nvPr>
            <p:ph type="ftr" sz="quarter" idx="11"/>
          </p:nvPr>
        </p:nvSpPr>
        <p:spPr/>
        <p:txBody>
          <a:bodyPr/>
          <a:lstStyle/>
          <a:p>
            <a:r>
              <a:rPr lang="en-US"/>
              <a:t>© 2016 Steven S. Lumetta.  All rights reserved.</a:t>
            </a:r>
          </a:p>
        </p:txBody>
      </p:sp>
      <p:sp>
        <p:nvSpPr>
          <p:cNvPr id="7" name="Slide Number Placeholder 6"/>
          <p:cNvSpPr>
            <a:spLocks noGrp="1"/>
          </p:cNvSpPr>
          <p:nvPr>
            <p:ph type="sldNum" sz="quarter" idx="12"/>
          </p:nvPr>
        </p:nvSpPr>
        <p:spPr/>
        <p:txBody>
          <a:bodyPr/>
          <a:lstStyle/>
          <a:p>
            <a:fld id="{53BBCAFA-42BF-4D03-A2B2-0B96A0CF4F81}" type="slidenum">
              <a:rPr lang="en-US" smtClean="0"/>
              <a:t>‹#›</a:t>
            </a:fld>
            <a:endParaRPr lang="en-US"/>
          </a:p>
        </p:txBody>
      </p:sp>
    </p:spTree>
    <p:extLst>
      <p:ext uri="{BB962C8B-B14F-4D97-AF65-F5344CB8AC3E}">
        <p14:creationId xmlns:p14="http://schemas.microsoft.com/office/powerpoint/2010/main" val="16004929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ectangle 6"/>
          <p:cNvSpPr/>
          <p:nvPr/>
        </p:nvSpPr>
        <p:spPr>
          <a:xfrm>
            <a:off x="-58594"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596350" y="536714"/>
            <a:ext cx="10972798" cy="64604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596348" y="1540565"/>
            <a:ext cx="7792279" cy="4328529"/>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596348" y="6459785"/>
            <a:ext cx="2973203" cy="365125"/>
          </a:xfrm>
          <a:prstGeom prst="rect">
            <a:avLst/>
          </a:prstGeom>
        </p:spPr>
        <p:txBody>
          <a:bodyPr vert="horz" lIns="91440" tIns="45720" rIns="91440" bIns="45720" rtlCol="0" anchor="ctr"/>
          <a:lstStyle>
            <a:lvl1pPr algn="l">
              <a:defRPr sz="1100">
                <a:solidFill>
                  <a:schemeClr val="tx1"/>
                </a:solidFill>
              </a:defRPr>
            </a:lvl1pPr>
          </a:lstStyle>
          <a:p>
            <a:r>
              <a:rPr lang="en-US"/>
              <a:t>ECE 120: Introduction to Computing</a:t>
            </a:r>
            <a:endParaRPr lang="en-US" dirty="0"/>
          </a:p>
        </p:txBody>
      </p:sp>
      <p:sp>
        <p:nvSpPr>
          <p:cNvPr id="5" name="Footer Placeholder 4"/>
          <p:cNvSpPr>
            <a:spLocks noGrp="1"/>
          </p:cNvSpPr>
          <p:nvPr>
            <p:ph type="ftr" sz="quarter" idx="3"/>
          </p:nvPr>
        </p:nvSpPr>
        <p:spPr>
          <a:xfrm>
            <a:off x="3686185" y="6459785"/>
            <a:ext cx="4702442" cy="365125"/>
          </a:xfrm>
          <a:prstGeom prst="rect">
            <a:avLst/>
          </a:prstGeom>
        </p:spPr>
        <p:txBody>
          <a:bodyPr vert="horz" lIns="91440" tIns="45720" rIns="91440" bIns="45720" rtlCol="0" anchor="ctr"/>
          <a:lstStyle>
            <a:lvl1pPr algn="ctr">
              <a:defRPr sz="1100" cap="none" baseline="0">
                <a:solidFill>
                  <a:schemeClr val="tx1"/>
                </a:solidFill>
              </a:defRPr>
            </a:lvl1pPr>
          </a:lstStyle>
          <a:p>
            <a:pPr algn="r"/>
            <a:r>
              <a:rPr lang="en-US"/>
              <a:t>© 2016 Steven S. Lumetta.  All rights reserved.</a:t>
            </a:r>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r>
              <a:rPr lang="en-US" sz="1100" dirty="0">
                <a:solidFill>
                  <a:schemeClr val="tx1"/>
                </a:solidFill>
              </a:rPr>
              <a:t>slide </a:t>
            </a:r>
            <a:fld id="{DFCBF99B-FFDD-44A2-B92B-66EDED34A677}" type="slidenum">
              <a:rPr lang="en-US" sz="1100" smtClean="0">
                <a:solidFill>
                  <a:schemeClr val="tx1"/>
                </a:solidFill>
              </a:rPr>
              <a:pPr/>
              <a:t>‹#›</a:t>
            </a:fld>
            <a:endParaRPr lang="en-US" dirty="0"/>
          </a:p>
        </p:txBody>
      </p:sp>
      <p:cxnSp>
        <p:nvCxnSpPr>
          <p:cNvPr id="10" name="Straight Connector 9"/>
          <p:cNvCxnSpPr/>
          <p:nvPr/>
        </p:nvCxnSpPr>
        <p:spPr>
          <a:xfrm>
            <a:off x="596349" y="1300524"/>
            <a:ext cx="10972799" cy="0"/>
          </a:xfrm>
          <a:prstGeom prst="line">
            <a:avLst/>
          </a:prstGeom>
          <a:ln w="25400">
            <a:solidFill>
              <a:srgbClr val="D09E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6165096"/>
      </p:ext>
    </p:extLst>
  </p:cSld>
  <p:clrMap bg1="lt1" tx1="dk1" bg2="lt2" tx2="dk2" accent1="accent1" accent2="accent2" accent3="accent3" accent4="accent4" accent5="accent5" accent6="accent6" hlink="hlink" folHlink="folHlink"/>
  <p:sldLayoutIdLst>
    <p:sldLayoutId id="2147484029" r:id="rId1"/>
    <p:sldLayoutId id="2147484030" r:id="rId2"/>
    <p:sldLayoutId id="2147484031" r:id="rId3"/>
    <p:sldLayoutId id="2147484032" r:id="rId4"/>
    <p:sldLayoutId id="2147484033" r:id="rId5"/>
    <p:sldLayoutId id="2147484034" r:id="rId6"/>
    <p:sldLayoutId id="2147484035" r:id="rId7"/>
    <p:sldLayoutId id="2147484036" r:id="rId8"/>
    <p:sldLayoutId id="2147484037" r:id="rId9"/>
    <p:sldLayoutId id="2147484038" r:id="rId10"/>
    <p:sldLayoutId id="2147484039" r:id="rId11"/>
  </p:sldLayoutIdLst>
  <p:hf hdr="0"/>
  <p:txStyles>
    <p:titleStyle>
      <a:lvl1pPr algn="l" defTabSz="914400" rtl="0" eaLnBrk="1" latinLnBrk="0" hangingPunct="1">
        <a:lnSpc>
          <a:spcPct val="85000"/>
        </a:lnSpc>
        <a:spcBef>
          <a:spcPct val="0"/>
        </a:spcBef>
        <a:buNone/>
        <a:defRPr sz="3600" kern="1200" spc="-50" baseline="0">
          <a:solidFill>
            <a:srgbClr val="0070C0"/>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8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8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28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1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nSpc>
                <a:spcPct val="100000"/>
              </a:lnSpc>
              <a:spcAft>
                <a:spcPts val="600"/>
              </a:spcAft>
            </a:pPr>
            <a:r>
              <a:rPr lang="en-US" sz="2800" dirty="0"/>
              <a:t>University of Illinois at Urbana-Champaign</a:t>
            </a:r>
            <a:br>
              <a:rPr lang="en-US" sz="2800" dirty="0"/>
            </a:br>
            <a:r>
              <a:rPr lang="en-US" sz="2800" dirty="0"/>
              <a:t>Dept. of Electrical and Computer Engineering</a:t>
            </a:r>
            <a:br>
              <a:rPr lang="en-US" sz="2800" dirty="0"/>
            </a:br>
            <a:br>
              <a:rPr lang="en-US" sz="3600" dirty="0"/>
            </a:br>
            <a:r>
              <a:rPr lang="en-US" sz="3600" dirty="0"/>
              <a:t>ECE 120: Introduction to Computing</a:t>
            </a:r>
          </a:p>
        </p:txBody>
      </p:sp>
      <p:sp>
        <p:nvSpPr>
          <p:cNvPr id="3" name="Subtitle 2"/>
          <p:cNvSpPr>
            <a:spLocks noGrp="1"/>
          </p:cNvSpPr>
          <p:nvPr>
            <p:ph type="subTitle" idx="1"/>
          </p:nvPr>
        </p:nvSpPr>
        <p:spPr/>
        <p:txBody>
          <a:bodyPr>
            <a:normAutofit/>
          </a:bodyPr>
          <a:lstStyle/>
          <a:p>
            <a:r>
              <a:rPr lang="en-US" sz="2800" dirty="0">
                <a:solidFill>
                  <a:srgbClr val="0070C0"/>
                </a:solidFill>
              </a:rPr>
              <a:t>Logic Gates</a:t>
            </a:r>
          </a:p>
        </p:txBody>
      </p:sp>
      <p:sp>
        <p:nvSpPr>
          <p:cNvPr id="4" name="Date Placeholder 3"/>
          <p:cNvSpPr>
            <a:spLocks noGrp="1"/>
          </p:cNvSpPr>
          <p:nvPr>
            <p:ph type="dt" sz="half" idx="10"/>
          </p:nvPr>
        </p:nvSpPr>
        <p:spPr/>
        <p:txBody>
          <a:bodyPr/>
          <a:lstStyle/>
          <a:p>
            <a:r>
              <a:rPr lang="en-US"/>
              <a:t>ECE 120: Introduction to Computing</a:t>
            </a:r>
            <a:endParaRPr lang="en-US" dirty="0"/>
          </a:p>
        </p:txBody>
      </p:sp>
      <p:sp>
        <p:nvSpPr>
          <p:cNvPr id="5" name="Footer Placeholder 4"/>
          <p:cNvSpPr>
            <a:spLocks noGrp="1"/>
          </p:cNvSpPr>
          <p:nvPr>
            <p:ph type="ftr" sz="quarter" idx="11"/>
          </p:nvPr>
        </p:nvSpPr>
        <p:spPr/>
        <p:txBody>
          <a:bodyPr/>
          <a:lstStyle/>
          <a:p>
            <a:pPr algn="r"/>
            <a:r>
              <a:rPr lang="en-US"/>
              <a:t>© 2016 Steven S. Lumetta.  All rights reserved.</a:t>
            </a:r>
            <a:endParaRPr lang="en-US" dirty="0"/>
          </a:p>
        </p:txBody>
      </p:sp>
      <p:sp>
        <p:nvSpPr>
          <p:cNvPr id="7" name="Slide Number Placeholder 6"/>
          <p:cNvSpPr>
            <a:spLocks noGrp="1"/>
          </p:cNvSpPr>
          <p:nvPr>
            <p:ph type="sldNum" sz="quarter" idx="12"/>
          </p:nvPr>
        </p:nvSpPr>
        <p:spPr/>
        <p:txBody>
          <a:bodyPr/>
          <a:lstStyle/>
          <a:p>
            <a:r>
              <a:rPr lang="en-US"/>
              <a:t>slide </a:t>
            </a:r>
            <a:fld id="{7A1E67A6-F3B4-42F5-9080-BEEF8C889EA2}" type="slidenum">
              <a:rPr lang="en-US" smtClean="0"/>
              <a:pPr/>
              <a:t>1</a:t>
            </a:fld>
            <a:endParaRPr lang="en-US" dirty="0"/>
          </a:p>
        </p:txBody>
      </p:sp>
    </p:spTree>
    <p:extLst>
      <p:ext uri="{BB962C8B-B14F-4D97-AF65-F5344CB8AC3E}">
        <p14:creationId xmlns:p14="http://schemas.microsoft.com/office/powerpoint/2010/main" val="32620008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Stillman’s</a:t>
            </a:r>
            <a:r>
              <a:rPr lang="en-US" dirty="0"/>
              <a:t> First Ph.D. Student (1979)</a:t>
            </a:r>
          </a:p>
        </p:txBody>
      </p:sp>
      <p:sp>
        <p:nvSpPr>
          <p:cNvPr id="21" name="Content Placeholder 20"/>
          <p:cNvSpPr>
            <a:spLocks noGrp="1"/>
          </p:cNvSpPr>
          <p:nvPr>
            <p:ph idx="1"/>
          </p:nvPr>
        </p:nvSpPr>
        <p:spPr/>
        <p:txBody>
          <a:bodyPr>
            <a:normAutofit/>
          </a:bodyPr>
          <a:lstStyle/>
          <a:p>
            <a:r>
              <a:rPr lang="en-US" dirty="0"/>
              <a:t>Milton Feng, 1950-</a:t>
            </a:r>
          </a:p>
          <a:p>
            <a:r>
              <a:rPr lang="en-US" dirty="0"/>
              <a:t>1991: joined </a:t>
            </a:r>
            <a:r>
              <a:rPr lang="en-US" b="1" dirty="0">
                <a:solidFill>
                  <a:srgbClr val="0070C0"/>
                </a:solidFill>
              </a:rPr>
              <a:t>Illinois ECE faculty </a:t>
            </a:r>
          </a:p>
          <a:p>
            <a:r>
              <a:rPr lang="en-US" dirty="0"/>
              <a:t>2003: invented </a:t>
            </a:r>
            <a:r>
              <a:rPr lang="en-US" b="1" dirty="0">
                <a:solidFill>
                  <a:srgbClr val="0070C0"/>
                </a:solidFill>
              </a:rPr>
              <a:t>Terahertz transistors</a:t>
            </a:r>
          </a:p>
          <a:p>
            <a:r>
              <a:rPr lang="en-US" dirty="0"/>
              <a:t>Jan 2004: invented </a:t>
            </a:r>
            <a:r>
              <a:rPr lang="en-US" b="1" dirty="0">
                <a:solidFill>
                  <a:srgbClr val="0070C0"/>
                </a:solidFill>
              </a:rPr>
              <a:t>light-emitting transistor</a:t>
            </a:r>
            <a:r>
              <a:rPr lang="en-US" dirty="0"/>
              <a:t> (with Nick!) </a:t>
            </a:r>
          </a:p>
          <a:p>
            <a:r>
              <a:rPr lang="en-US" dirty="0"/>
              <a:t>Nov 2004: invented </a:t>
            </a:r>
            <a:r>
              <a:rPr lang="en-US" b="1" dirty="0">
                <a:solidFill>
                  <a:srgbClr val="0070C0"/>
                </a:solidFill>
              </a:rPr>
              <a:t>transistor laser</a:t>
            </a:r>
            <a:r>
              <a:rPr lang="en-US" dirty="0"/>
              <a:t> </a:t>
            </a:r>
            <a:br>
              <a:rPr lang="en-US" dirty="0"/>
            </a:br>
            <a:r>
              <a:rPr lang="en-US" dirty="0"/>
              <a:t>(also with Nick!)</a:t>
            </a:r>
          </a:p>
          <a:p>
            <a:r>
              <a:rPr lang="en-US" dirty="0"/>
              <a:t>2016: just retired…</a:t>
            </a:r>
          </a:p>
          <a:p>
            <a:endParaRPr lang="en-US" dirty="0"/>
          </a:p>
        </p:txBody>
      </p:sp>
      <p:sp>
        <p:nvSpPr>
          <p:cNvPr id="4" name="Date Placeholder 3"/>
          <p:cNvSpPr>
            <a:spLocks noGrp="1"/>
          </p:cNvSpPr>
          <p:nvPr>
            <p:ph type="dt" sz="half" idx="10"/>
          </p:nvPr>
        </p:nvSpPr>
        <p:spPr/>
        <p:txBody>
          <a:bodyPr/>
          <a:lstStyle/>
          <a:p>
            <a:r>
              <a:rPr lang="en-US"/>
              <a:t>ECE 120: Introduction to Computing</a:t>
            </a:r>
            <a:endParaRPr lang="en-US" dirty="0"/>
          </a:p>
        </p:txBody>
      </p:sp>
      <p:sp>
        <p:nvSpPr>
          <p:cNvPr id="5" name="Footer Placeholder 4"/>
          <p:cNvSpPr>
            <a:spLocks noGrp="1"/>
          </p:cNvSpPr>
          <p:nvPr>
            <p:ph type="ftr" sz="quarter" idx="11"/>
          </p:nvPr>
        </p:nvSpPr>
        <p:spPr/>
        <p:txBody>
          <a:bodyPr/>
          <a:lstStyle/>
          <a:p>
            <a:r>
              <a:rPr lang="en-US"/>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a:t>slide </a:t>
            </a:r>
            <a:fld id="{949970F0-D61B-4214-A65D-FD869E0D8E7F}" type="slidenum">
              <a:rPr lang="en-US" smtClean="0"/>
              <a:pPr/>
              <a:t>10</a:t>
            </a:fld>
            <a:endParaRPr lang="en-US" dirty="0"/>
          </a:p>
        </p:txBody>
      </p:sp>
    </p:spTree>
    <p:extLst>
      <p:ext uri="{BB962C8B-B14F-4D97-AF65-F5344CB8AC3E}">
        <p14:creationId xmlns:p14="http://schemas.microsoft.com/office/powerpoint/2010/main" val="29395456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But Not Just Faculty!</a:t>
            </a:r>
          </a:p>
        </p:txBody>
      </p:sp>
      <p:sp>
        <p:nvSpPr>
          <p:cNvPr id="21" name="Content Placeholder 20"/>
          <p:cNvSpPr>
            <a:spLocks noGrp="1"/>
          </p:cNvSpPr>
          <p:nvPr>
            <p:ph idx="1"/>
          </p:nvPr>
        </p:nvSpPr>
        <p:spPr/>
        <p:txBody>
          <a:bodyPr>
            <a:normAutofit/>
          </a:bodyPr>
          <a:lstStyle/>
          <a:p>
            <a:r>
              <a:rPr lang="en-US" dirty="0"/>
              <a:t>Jack </a:t>
            </a:r>
            <a:r>
              <a:rPr lang="en-US" dirty="0" err="1"/>
              <a:t>Kilby</a:t>
            </a:r>
            <a:r>
              <a:rPr lang="en-US" dirty="0"/>
              <a:t>, 1923-2005</a:t>
            </a:r>
          </a:p>
          <a:p>
            <a:r>
              <a:rPr lang="en-US" dirty="0"/>
              <a:t>1947: </a:t>
            </a:r>
            <a:r>
              <a:rPr lang="en-US" b="1" dirty="0">
                <a:solidFill>
                  <a:srgbClr val="0070C0"/>
                </a:solidFill>
              </a:rPr>
              <a:t>BSEE from Illinois</a:t>
            </a:r>
          </a:p>
          <a:p>
            <a:r>
              <a:rPr lang="en-US" dirty="0"/>
              <a:t>1958-59: invented </a:t>
            </a:r>
            <a:r>
              <a:rPr lang="en-US" b="1" dirty="0">
                <a:solidFill>
                  <a:srgbClr val="0070C0"/>
                </a:solidFill>
              </a:rPr>
              <a:t>integrated circuit </a:t>
            </a:r>
            <a:r>
              <a:rPr lang="en-US" dirty="0"/>
              <a:t>at TI</a:t>
            </a:r>
          </a:p>
          <a:p>
            <a:r>
              <a:rPr lang="en-US" dirty="0"/>
              <a:t>(also invented the </a:t>
            </a:r>
            <a:r>
              <a:rPr lang="en-US" b="1" dirty="0">
                <a:solidFill>
                  <a:srgbClr val="0070C0"/>
                </a:solidFill>
              </a:rPr>
              <a:t>thermal printer </a:t>
            </a:r>
            <a:br>
              <a:rPr lang="en-US" dirty="0"/>
            </a:br>
            <a:r>
              <a:rPr lang="en-US" dirty="0"/>
              <a:t>and the </a:t>
            </a:r>
            <a:r>
              <a:rPr lang="en-US" b="1" dirty="0">
                <a:solidFill>
                  <a:srgbClr val="0070C0"/>
                </a:solidFill>
              </a:rPr>
              <a:t>handheld calculator</a:t>
            </a:r>
            <a:r>
              <a:rPr lang="en-US" dirty="0"/>
              <a:t>)</a:t>
            </a:r>
          </a:p>
          <a:p>
            <a:r>
              <a:rPr lang="en-US" dirty="0"/>
              <a:t>1967: </a:t>
            </a:r>
            <a:r>
              <a:rPr lang="en-US" b="1" dirty="0">
                <a:solidFill>
                  <a:srgbClr val="0070C0"/>
                </a:solidFill>
              </a:rPr>
              <a:t>National Academy of Engineering</a:t>
            </a:r>
          </a:p>
          <a:p>
            <a:r>
              <a:rPr lang="en-US" dirty="0"/>
              <a:t>2000: </a:t>
            </a:r>
            <a:r>
              <a:rPr lang="en-US" b="1" dirty="0">
                <a:solidFill>
                  <a:srgbClr val="0070C0"/>
                </a:solidFill>
              </a:rPr>
              <a:t>Nobel Prize, Physics</a:t>
            </a:r>
          </a:p>
          <a:p>
            <a:pPr algn="ctr"/>
            <a:r>
              <a:rPr lang="en-US" b="1" dirty="0">
                <a:solidFill>
                  <a:srgbClr val="0070C0"/>
                </a:solidFill>
              </a:rPr>
              <a:t>(See why we expect a lot of you?)</a:t>
            </a:r>
          </a:p>
        </p:txBody>
      </p:sp>
      <p:sp>
        <p:nvSpPr>
          <p:cNvPr id="4" name="Date Placeholder 3"/>
          <p:cNvSpPr>
            <a:spLocks noGrp="1"/>
          </p:cNvSpPr>
          <p:nvPr>
            <p:ph type="dt" sz="half" idx="10"/>
          </p:nvPr>
        </p:nvSpPr>
        <p:spPr/>
        <p:txBody>
          <a:bodyPr/>
          <a:lstStyle/>
          <a:p>
            <a:r>
              <a:rPr lang="en-US"/>
              <a:t>ECE 120: Introduction to Computing</a:t>
            </a:r>
            <a:endParaRPr lang="en-US" dirty="0"/>
          </a:p>
        </p:txBody>
      </p:sp>
      <p:sp>
        <p:nvSpPr>
          <p:cNvPr id="5" name="Footer Placeholder 4"/>
          <p:cNvSpPr>
            <a:spLocks noGrp="1"/>
          </p:cNvSpPr>
          <p:nvPr>
            <p:ph type="ftr" sz="quarter" idx="11"/>
          </p:nvPr>
        </p:nvSpPr>
        <p:spPr/>
        <p:txBody>
          <a:bodyPr/>
          <a:lstStyle/>
          <a:p>
            <a:r>
              <a:rPr lang="en-US"/>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a:t>slide </a:t>
            </a:r>
            <a:fld id="{949970F0-D61B-4214-A65D-FD869E0D8E7F}" type="slidenum">
              <a:rPr lang="en-US" smtClean="0"/>
              <a:pPr/>
              <a:t>11</a:t>
            </a:fld>
            <a:endParaRPr lang="en-US" dirty="0"/>
          </a:p>
        </p:txBody>
      </p:sp>
    </p:spTree>
    <p:extLst>
      <p:ext uri="{BB962C8B-B14F-4D97-AF65-F5344CB8AC3E}">
        <p14:creationId xmlns:p14="http://schemas.microsoft.com/office/powerpoint/2010/main" val="165690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1">
                                            <p:txEl>
                                              <p:pRg st="6" end="6"/>
                                            </p:txEl>
                                          </p:spTgt>
                                        </p:tgtEl>
                                        <p:attrNameLst>
                                          <p:attrName>style.visibility</p:attrName>
                                        </p:attrNameLst>
                                      </p:cBhvr>
                                      <p:to>
                                        <p:strVal val="visible"/>
                                      </p:to>
                                    </p:set>
                                    <p:anim calcmode="lin" valueType="num">
                                      <p:cBhvr additive="base">
                                        <p:cTn id="7" dur="500" fill="hold"/>
                                        <p:tgtEl>
                                          <p:spTgt spid="21">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1">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Digital Electronics is Based on MOSFETs</a:t>
            </a:r>
          </a:p>
        </p:txBody>
      </p:sp>
      <p:sp>
        <p:nvSpPr>
          <p:cNvPr id="21" name="Content Placeholder 20"/>
          <p:cNvSpPr>
            <a:spLocks noGrp="1"/>
          </p:cNvSpPr>
          <p:nvPr>
            <p:ph idx="1"/>
          </p:nvPr>
        </p:nvSpPr>
        <p:spPr/>
        <p:txBody>
          <a:bodyPr>
            <a:normAutofit/>
          </a:bodyPr>
          <a:lstStyle/>
          <a:p>
            <a:r>
              <a:rPr lang="en-US" b="1" dirty="0">
                <a:solidFill>
                  <a:srgbClr val="0070C0"/>
                </a:solidFill>
              </a:rPr>
              <a:t>Digital electronics today uses MOSFETs.</a:t>
            </a:r>
          </a:p>
          <a:p>
            <a:pPr lvl="1"/>
            <a:r>
              <a:rPr lang="en-US" dirty="0"/>
              <a:t>the material: Metal-Oxide Semiconductors</a:t>
            </a:r>
          </a:p>
          <a:p>
            <a:pPr lvl="1"/>
            <a:r>
              <a:rPr lang="en-US" dirty="0"/>
              <a:t>the mechanism: Field-Effect Transistors</a:t>
            </a:r>
            <a:br>
              <a:rPr lang="en-US" dirty="0"/>
            </a:br>
            <a:r>
              <a:rPr lang="en-US" dirty="0"/>
              <a:t>(electric field/voltage-controlled)</a:t>
            </a:r>
          </a:p>
          <a:p>
            <a:r>
              <a:rPr lang="en-US" dirty="0"/>
              <a:t>There are two kinds, named </a:t>
            </a:r>
            <a:br>
              <a:rPr lang="en-US" dirty="0"/>
            </a:br>
            <a:r>
              <a:rPr lang="en-US" dirty="0"/>
              <a:t>after the charge carrier,</a:t>
            </a:r>
          </a:p>
          <a:p>
            <a:pPr lvl="1"/>
            <a:r>
              <a:rPr lang="en-US" b="1" dirty="0">
                <a:solidFill>
                  <a:srgbClr val="00B050"/>
                </a:solidFill>
              </a:rPr>
              <a:t>n</a:t>
            </a:r>
            <a:r>
              <a:rPr lang="en-US" dirty="0"/>
              <a:t>(</a:t>
            </a:r>
            <a:r>
              <a:rPr lang="en-US" dirty="0" err="1"/>
              <a:t>egative</a:t>
            </a:r>
            <a:r>
              <a:rPr lang="en-US" dirty="0"/>
              <a:t>)</a:t>
            </a:r>
            <a:r>
              <a:rPr lang="en-US" b="1" dirty="0">
                <a:solidFill>
                  <a:srgbClr val="00B050"/>
                </a:solidFill>
              </a:rPr>
              <a:t>-type</a:t>
            </a:r>
            <a:r>
              <a:rPr lang="en-US" dirty="0"/>
              <a:t>, and</a:t>
            </a:r>
          </a:p>
          <a:p>
            <a:pPr lvl="1"/>
            <a:r>
              <a:rPr lang="en-US" b="1" dirty="0">
                <a:solidFill>
                  <a:srgbClr val="00B050"/>
                </a:solidFill>
              </a:rPr>
              <a:t>p</a:t>
            </a:r>
            <a:r>
              <a:rPr lang="en-US" dirty="0"/>
              <a:t>(</a:t>
            </a:r>
            <a:r>
              <a:rPr lang="en-US" dirty="0" err="1"/>
              <a:t>ositive</a:t>
            </a:r>
            <a:r>
              <a:rPr lang="en-US" dirty="0"/>
              <a:t>)</a:t>
            </a:r>
            <a:r>
              <a:rPr lang="en-US" b="1" dirty="0">
                <a:solidFill>
                  <a:srgbClr val="00B050"/>
                </a:solidFill>
              </a:rPr>
              <a:t>-type</a:t>
            </a:r>
            <a:r>
              <a:rPr lang="en-US" dirty="0"/>
              <a:t>,</a:t>
            </a:r>
          </a:p>
          <a:p>
            <a:r>
              <a:rPr lang="en-US" dirty="0"/>
              <a:t>drawn as shown here.</a:t>
            </a:r>
          </a:p>
          <a:p>
            <a:endParaRPr lang="en-US" dirty="0"/>
          </a:p>
          <a:p>
            <a:pPr lvl="1"/>
            <a:endParaRPr lang="en-US" dirty="0"/>
          </a:p>
          <a:p>
            <a:endParaRPr lang="en-US" dirty="0"/>
          </a:p>
        </p:txBody>
      </p:sp>
      <p:sp>
        <p:nvSpPr>
          <p:cNvPr id="4" name="Date Placeholder 3"/>
          <p:cNvSpPr>
            <a:spLocks noGrp="1"/>
          </p:cNvSpPr>
          <p:nvPr>
            <p:ph type="dt" sz="half" idx="10"/>
          </p:nvPr>
        </p:nvSpPr>
        <p:spPr/>
        <p:txBody>
          <a:bodyPr/>
          <a:lstStyle/>
          <a:p>
            <a:r>
              <a:rPr lang="en-US"/>
              <a:t>ECE 120: Introduction to Computing</a:t>
            </a:r>
            <a:endParaRPr lang="en-US" dirty="0"/>
          </a:p>
        </p:txBody>
      </p:sp>
      <p:sp>
        <p:nvSpPr>
          <p:cNvPr id="5" name="Footer Placeholder 4"/>
          <p:cNvSpPr>
            <a:spLocks noGrp="1"/>
          </p:cNvSpPr>
          <p:nvPr>
            <p:ph type="ftr" sz="quarter" idx="11"/>
          </p:nvPr>
        </p:nvSpPr>
        <p:spPr/>
        <p:txBody>
          <a:bodyPr/>
          <a:lstStyle/>
          <a:p>
            <a:r>
              <a:rPr lang="en-US"/>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a:t>slide </a:t>
            </a:r>
            <a:fld id="{949970F0-D61B-4214-A65D-FD869E0D8E7F}" type="slidenum">
              <a:rPr lang="en-US" smtClean="0"/>
              <a:pPr/>
              <a:t>12</a:t>
            </a:fld>
            <a:endParaRPr lang="en-US" dirty="0"/>
          </a:p>
        </p:txBody>
      </p:sp>
      <p:grpSp>
        <p:nvGrpSpPr>
          <p:cNvPr id="11" name="Group 10"/>
          <p:cNvGrpSpPr/>
          <p:nvPr/>
        </p:nvGrpSpPr>
        <p:grpSpPr>
          <a:xfrm>
            <a:off x="5133268" y="4095158"/>
            <a:ext cx="1353312" cy="1950720"/>
            <a:chOff x="2633472" y="3572256"/>
            <a:chExt cx="1353312" cy="1950720"/>
          </a:xfrm>
        </p:grpSpPr>
        <p:pic>
          <p:nvPicPr>
            <p:cNvPr id="12" name="Picture 11"/>
            <p:cNvPicPr>
              <a:picLocks noChangeAspect="1"/>
            </p:cNvPicPr>
            <p:nvPr/>
          </p:nvPicPr>
          <p:blipFill rotWithShape="1">
            <a:blip r:embed="rId3">
              <a:extLst>
                <a:ext uri="{28A0092B-C50C-407E-A947-70E740481C1C}">
                  <a14:useLocalDpi xmlns:a14="http://schemas.microsoft.com/office/drawing/2010/main" val="0"/>
                </a:ext>
              </a:extLst>
            </a:blip>
            <a:srcRect l="25521" t="19352" r="28941" b="12153"/>
            <a:stretch/>
          </p:blipFill>
          <p:spPr>
            <a:xfrm>
              <a:off x="2633472" y="3572256"/>
              <a:ext cx="1353312" cy="1950720"/>
            </a:xfrm>
            <a:prstGeom prst="rect">
              <a:avLst/>
            </a:prstGeom>
          </p:spPr>
        </p:pic>
        <p:sp>
          <p:nvSpPr>
            <p:cNvPr id="10" name="TextBox 9"/>
            <p:cNvSpPr txBox="1"/>
            <p:nvPr/>
          </p:nvSpPr>
          <p:spPr>
            <a:xfrm>
              <a:off x="2728077" y="4852416"/>
              <a:ext cx="1184940" cy="523220"/>
            </a:xfrm>
            <a:prstGeom prst="rect">
              <a:avLst/>
            </a:prstGeom>
            <a:noFill/>
          </p:spPr>
          <p:txBody>
            <a:bodyPr wrap="none" rtlCol="0">
              <a:spAutoFit/>
            </a:bodyPr>
            <a:lstStyle/>
            <a:p>
              <a:r>
                <a:rPr lang="en-US" sz="2800" dirty="0">
                  <a:solidFill>
                    <a:srgbClr val="FFFFFF"/>
                  </a:solidFill>
                  <a:latin typeface="Arial" panose="020B0604020202020204" pitchFamily="34" charset="0"/>
                  <a:cs typeface="Arial" panose="020B0604020202020204" pitchFamily="34" charset="0"/>
                </a:rPr>
                <a:t>n-type</a:t>
              </a:r>
            </a:p>
          </p:txBody>
        </p:sp>
      </p:grpSp>
      <p:grpSp>
        <p:nvGrpSpPr>
          <p:cNvPr id="13" name="Group 12"/>
          <p:cNvGrpSpPr/>
          <p:nvPr/>
        </p:nvGrpSpPr>
        <p:grpSpPr>
          <a:xfrm>
            <a:off x="7047507" y="4101254"/>
            <a:ext cx="1341120" cy="1938528"/>
            <a:chOff x="6205728" y="3584448"/>
            <a:chExt cx="1341120" cy="1938528"/>
          </a:xfrm>
        </p:grpSpPr>
        <p:pic>
          <p:nvPicPr>
            <p:cNvPr id="8" name="Picture 7"/>
            <p:cNvPicPr>
              <a:picLocks noChangeAspect="1"/>
            </p:cNvPicPr>
            <p:nvPr/>
          </p:nvPicPr>
          <p:blipFill rotWithShape="1">
            <a:blip r:embed="rId4">
              <a:extLst>
                <a:ext uri="{28A0092B-C50C-407E-A947-70E740481C1C}">
                  <a14:useLocalDpi xmlns:a14="http://schemas.microsoft.com/office/drawing/2010/main" val="0"/>
                </a:ext>
              </a:extLst>
            </a:blip>
            <a:srcRect l="26547" t="19783" r="28325" b="12152"/>
            <a:stretch/>
          </p:blipFill>
          <p:spPr>
            <a:xfrm>
              <a:off x="6205728" y="3584448"/>
              <a:ext cx="1341120" cy="1938528"/>
            </a:xfrm>
            <a:prstGeom prst="rect">
              <a:avLst/>
            </a:prstGeom>
          </p:spPr>
        </p:pic>
        <p:sp>
          <p:nvSpPr>
            <p:cNvPr id="16" name="TextBox 15"/>
            <p:cNvSpPr txBox="1"/>
            <p:nvPr/>
          </p:nvSpPr>
          <p:spPr>
            <a:xfrm>
              <a:off x="6320676" y="4852416"/>
              <a:ext cx="1184940" cy="523220"/>
            </a:xfrm>
            <a:prstGeom prst="rect">
              <a:avLst/>
            </a:prstGeom>
            <a:noFill/>
          </p:spPr>
          <p:txBody>
            <a:bodyPr wrap="none" rtlCol="0">
              <a:spAutoFit/>
            </a:bodyPr>
            <a:lstStyle/>
            <a:p>
              <a:r>
                <a:rPr lang="en-US" sz="2800" dirty="0">
                  <a:solidFill>
                    <a:srgbClr val="FFFFFF"/>
                  </a:solidFill>
                  <a:latin typeface="Arial" panose="020B0604020202020204" pitchFamily="34" charset="0"/>
                  <a:cs typeface="Arial" panose="020B0604020202020204" pitchFamily="34" charset="0"/>
                </a:rPr>
                <a:t>p-type</a:t>
              </a:r>
            </a:p>
          </p:txBody>
        </p:sp>
      </p:grpSp>
    </p:spTree>
    <p:extLst>
      <p:ext uri="{BB962C8B-B14F-4D97-AF65-F5344CB8AC3E}">
        <p14:creationId xmlns:p14="http://schemas.microsoft.com/office/powerpoint/2010/main" val="24102104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n-type is On With Positive Gate to Source/Drain Voltage</a:t>
            </a:r>
          </a:p>
        </p:txBody>
      </p:sp>
      <p:sp>
        <p:nvSpPr>
          <p:cNvPr id="21" name="Content Placeholder 20"/>
          <p:cNvSpPr>
            <a:spLocks noGrp="1"/>
          </p:cNvSpPr>
          <p:nvPr>
            <p:ph idx="1"/>
          </p:nvPr>
        </p:nvSpPr>
        <p:spPr/>
        <p:txBody>
          <a:bodyPr>
            <a:normAutofit lnSpcReduction="10000"/>
          </a:bodyPr>
          <a:lstStyle/>
          <a:p>
            <a:r>
              <a:rPr lang="en-US" dirty="0"/>
              <a:t>An </a:t>
            </a:r>
            <a:r>
              <a:rPr lang="en-US" b="1" dirty="0">
                <a:solidFill>
                  <a:srgbClr val="00B050"/>
                </a:solidFill>
              </a:rPr>
              <a:t>n-type MOSFET</a:t>
            </a:r>
            <a:r>
              <a:rPr lang="en-US" dirty="0"/>
              <a:t> </a:t>
            </a:r>
          </a:p>
          <a:p>
            <a:pPr lvl="1"/>
            <a:r>
              <a:rPr lang="en-US" dirty="0"/>
              <a:t>turns </a:t>
            </a:r>
            <a:r>
              <a:rPr lang="en-US" b="1" dirty="0">
                <a:solidFill>
                  <a:srgbClr val="0070C0"/>
                </a:solidFill>
              </a:rPr>
              <a:t>on</a:t>
            </a:r>
            <a:r>
              <a:rPr lang="en-US" dirty="0"/>
              <a:t> (switch is </a:t>
            </a:r>
            <a:r>
              <a:rPr lang="en-US" b="1" dirty="0">
                <a:solidFill>
                  <a:srgbClr val="0070C0"/>
                </a:solidFill>
              </a:rPr>
              <a:t>closed</a:t>
            </a:r>
            <a:r>
              <a:rPr lang="en-US" dirty="0"/>
              <a:t>, </a:t>
            </a:r>
            <a:br>
              <a:rPr lang="en-US" dirty="0"/>
            </a:br>
            <a:r>
              <a:rPr lang="en-US" dirty="0"/>
              <a:t>allowing current to flow)</a:t>
            </a:r>
          </a:p>
          <a:p>
            <a:pPr lvl="1"/>
            <a:r>
              <a:rPr lang="en-US" dirty="0"/>
              <a:t>if the </a:t>
            </a:r>
            <a:r>
              <a:rPr lang="en-US" b="1" dirty="0">
                <a:solidFill>
                  <a:srgbClr val="0070C0"/>
                </a:solidFill>
              </a:rPr>
              <a:t>voltage from gate </a:t>
            </a:r>
            <a:br>
              <a:rPr lang="en-US" dirty="0"/>
            </a:br>
            <a:r>
              <a:rPr lang="en-US" dirty="0"/>
              <a:t>(left terminal)</a:t>
            </a:r>
            <a:br>
              <a:rPr lang="en-US" dirty="0"/>
            </a:br>
            <a:r>
              <a:rPr lang="en-US" b="1" dirty="0">
                <a:solidFill>
                  <a:srgbClr val="0070C0"/>
                </a:solidFill>
              </a:rPr>
              <a:t>to other terminals </a:t>
            </a:r>
            <a:br>
              <a:rPr lang="en-US" b="1" dirty="0">
                <a:solidFill>
                  <a:srgbClr val="0070C0"/>
                </a:solidFill>
              </a:rPr>
            </a:br>
            <a:r>
              <a:rPr lang="en-US" b="1" dirty="0">
                <a:solidFill>
                  <a:srgbClr val="0070C0"/>
                </a:solidFill>
              </a:rPr>
              <a:t>exceeds a threshold</a:t>
            </a:r>
          </a:p>
          <a:p>
            <a:r>
              <a:rPr lang="en-US" b="1" dirty="0">
                <a:solidFill>
                  <a:srgbClr val="0070C0"/>
                </a:solidFill>
              </a:rPr>
              <a:t>If the voltage is smaller</a:t>
            </a:r>
            <a:r>
              <a:rPr lang="en-US" dirty="0"/>
              <a:t>,</a:t>
            </a:r>
            <a:br>
              <a:rPr lang="en-US" dirty="0"/>
            </a:br>
            <a:r>
              <a:rPr lang="en-US" dirty="0"/>
              <a:t>the transistor is </a:t>
            </a:r>
            <a:r>
              <a:rPr lang="en-US" b="1" dirty="0">
                <a:solidFill>
                  <a:srgbClr val="0070C0"/>
                </a:solidFill>
              </a:rPr>
              <a:t>off</a:t>
            </a:r>
            <a:br>
              <a:rPr lang="en-US" dirty="0"/>
            </a:br>
            <a:r>
              <a:rPr lang="en-US" dirty="0"/>
              <a:t>(the switch is </a:t>
            </a:r>
            <a:r>
              <a:rPr lang="en-US" b="1" dirty="0">
                <a:solidFill>
                  <a:srgbClr val="0070C0"/>
                </a:solidFill>
              </a:rPr>
              <a:t>open</a:t>
            </a:r>
            <a:r>
              <a:rPr lang="en-US" dirty="0"/>
              <a:t>).</a:t>
            </a:r>
          </a:p>
          <a:p>
            <a:pPr lvl="1"/>
            <a:endParaRPr lang="en-US" dirty="0"/>
          </a:p>
          <a:p>
            <a:endParaRPr lang="en-US" dirty="0"/>
          </a:p>
        </p:txBody>
      </p:sp>
      <p:sp>
        <p:nvSpPr>
          <p:cNvPr id="4" name="Date Placeholder 3"/>
          <p:cNvSpPr>
            <a:spLocks noGrp="1"/>
          </p:cNvSpPr>
          <p:nvPr>
            <p:ph type="dt" sz="half" idx="10"/>
          </p:nvPr>
        </p:nvSpPr>
        <p:spPr/>
        <p:txBody>
          <a:bodyPr/>
          <a:lstStyle/>
          <a:p>
            <a:r>
              <a:rPr lang="en-US"/>
              <a:t>ECE 120: Introduction to Computing</a:t>
            </a:r>
            <a:endParaRPr lang="en-US" dirty="0"/>
          </a:p>
        </p:txBody>
      </p:sp>
      <p:sp>
        <p:nvSpPr>
          <p:cNvPr id="5" name="Footer Placeholder 4"/>
          <p:cNvSpPr>
            <a:spLocks noGrp="1"/>
          </p:cNvSpPr>
          <p:nvPr>
            <p:ph type="ftr" sz="quarter" idx="11"/>
          </p:nvPr>
        </p:nvSpPr>
        <p:spPr/>
        <p:txBody>
          <a:bodyPr/>
          <a:lstStyle/>
          <a:p>
            <a:r>
              <a:rPr lang="en-US"/>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a:t>slide </a:t>
            </a:r>
            <a:fld id="{949970F0-D61B-4214-A65D-FD869E0D8E7F}" type="slidenum">
              <a:rPr lang="en-US" smtClean="0"/>
              <a:pPr/>
              <a:t>13</a:t>
            </a:fld>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16827" y="3021119"/>
            <a:ext cx="2971800" cy="2847975"/>
          </a:xfrm>
          <a:prstGeom prst="rect">
            <a:avLst/>
          </a:prstGeom>
        </p:spPr>
      </p:pic>
      <p:cxnSp>
        <p:nvCxnSpPr>
          <p:cNvPr id="7" name="Straight Arrow Connector 6"/>
          <p:cNvCxnSpPr/>
          <p:nvPr/>
        </p:nvCxnSpPr>
        <p:spPr>
          <a:xfrm>
            <a:off x="6315456" y="4384146"/>
            <a:ext cx="719328" cy="592973"/>
          </a:xfrm>
          <a:prstGeom prst="straightConnector1">
            <a:avLst/>
          </a:prstGeom>
          <a:ln w="53975">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7303008" y="3657600"/>
            <a:ext cx="12457" cy="1499616"/>
          </a:xfrm>
          <a:prstGeom prst="straightConnector1">
            <a:avLst/>
          </a:prstGeom>
          <a:ln w="539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455189" y="4916159"/>
            <a:ext cx="1866217" cy="954107"/>
          </a:xfrm>
          <a:prstGeom prst="rect">
            <a:avLst/>
          </a:prstGeom>
          <a:noFill/>
        </p:spPr>
        <p:txBody>
          <a:bodyPr wrap="none" rtlCol="0">
            <a:spAutoFit/>
          </a:bodyPr>
          <a:lstStyle/>
          <a:p>
            <a:pPr algn="ctr"/>
            <a:r>
              <a:rPr lang="en-US" sz="2800" dirty="0">
                <a:solidFill>
                  <a:srgbClr val="FFFF00"/>
                </a:solidFill>
                <a:latin typeface="Arial" panose="020B0604020202020204" pitchFamily="34" charset="0"/>
                <a:cs typeface="Arial" panose="020B0604020202020204" pitchFamily="34" charset="0"/>
              </a:rPr>
              <a:t>voltage &gt;</a:t>
            </a:r>
          </a:p>
          <a:p>
            <a:pPr algn="ctr"/>
            <a:r>
              <a:rPr lang="en-US" sz="2800" dirty="0">
                <a:solidFill>
                  <a:srgbClr val="FFFF00"/>
                </a:solidFill>
                <a:latin typeface="Arial" panose="020B0604020202020204" pitchFamily="34" charset="0"/>
                <a:cs typeface="Arial" panose="020B0604020202020204" pitchFamily="34" charset="0"/>
              </a:rPr>
              <a:t>threshold?</a:t>
            </a:r>
          </a:p>
        </p:txBody>
      </p:sp>
      <p:sp>
        <p:nvSpPr>
          <p:cNvPr id="15" name="TextBox 14"/>
          <p:cNvSpPr txBox="1"/>
          <p:nvPr/>
        </p:nvSpPr>
        <p:spPr>
          <a:xfrm rot="16200000">
            <a:off x="6717074" y="3968052"/>
            <a:ext cx="2162772" cy="954107"/>
          </a:xfrm>
          <a:prstGeom prst="rect">
            <a:avLst/>
          </a:prstGeom>
          <a:noFill/>
        </p:spPr>
        <p:txBody>
          <a:bodyPr wrap="none" rtlCol="0">
            <a:spAutoFit/>
          </a:bodyPr>
          <a:lstStyle/>
          <a:p>
            <a:pPr algn="ctr"/>
            <a:r>
              <a:rPr lang="en-US" sz="2800" dirty="0">
                <a:solidFill>
                  <a:srgbClr val="FF0000"/>
                </a:solidFill>
                <a:latin typeface="Arial" panose="020B0604020202020204" pitchFamily="34" charset="0"/>
                <a:cs typeface="Arial" panose="020B0604020202020204" pitchFamily="34" charset="0"/>
              </a:rPr>
              <a:t>if so, current</a:t>
            </a:r>
          </a:p>
          <a:p>
            <a:pPr algn="ctr"/>
            <a:r>
              <a:rPr lang="en-US" sz="2800" dirty="0">
                <a:solidFill>
                  <a:srgbClr val="FF0000"/>
                </a:solidFill>
                <a:latin typeface="Arial" panose="020B0604020202020204" pitchFamily="34" charset="0"/>
                <a:cs typeface="Arial" panose="020B0604020202020204" pitchFamily="34" charset="0"/>
              </a:rPr>
              <a:t>can flow</a:t>
            </a:r>
          </a:p>
        </p:txBody>
      </p:sp>
      <p:sp>
        <p:nvSpPr>
          <p:cNvPr id="16" name="TextBox 15"/>
          <p:cNvSpPr txBox="1"/>
          <p:nvPr/>
        </p:nvSpPr>
        <p:spPr>
          <a:xfrm>
            <a:off x="5541026" y="3077797"/>
            <a:ext cx="1184940" cy="523220"/>
          </a:xfrm>
          <a:prstGeom prst="rect">
            <a:avLst/>
          </a:prstGeom>
          <a:noFill/>
        </p:spPr>
        <p:txBody>
          <a:bodyPr wrap="none" rtlCol="0">
            <a:spAutoFit/>
          </a:bodyPr>
          <a:lstStyle/>
          <a:p>
            <a:r>
              <a:rPr lang="en-US" sz="2800" dirty="0">
                <a:solidFill>
                  <a:srgbClr val="FFFFFF"/>
                </a:solidFill>
                <a:latin typeface="Arial" panose="020B0604020202020204" pitchFamily="34" charset="0"/>
                <a:cs typeface="Arial" panose="020B0604020202020204" pitchFamily="34" charset="0"/>
              </a:rPr>
              <a:t>n-type</a:t>
            </a:r>
          </a:p>
        </p:txBody>
      </p:sp>
    </p:spTree>
    <p:extLst>
      <p:ext uri="{BB962C8B-B14F-4D97-AF65-F5344CB8AC3E}">
        <p14:creationId xmlns:p14="http://schemas.microsoft.com/office/powerpoint/2010/main" val="17752061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Our Voltages Will Be Binary</a:t>
            </a:r>
          </a:p>
        </p:txBody>
      </p:sp>
      <p:sp>
        <p:nvSpPr>
          <p:cNvPr id="21" name="Content Placeholder 20"/>
          <p:cNvSpPr>
            <a:spLocks noGrp="1"/>
          </p:cNvSpPr>
          <p:nvPr>
            <p:ph idx="1"/>
          </p:nvPr>
        </p:nvSpPr>
        <p:spPr/>
        <p:txBody>
          <a:bodyPr>
            <a:normAutofit lnSpcReduction="10000"/>
          </a:bodyPr>
          <a:lstStyle/>
          <a:p>
            <a:r>
              <a:rPr lang="en-US" dirty="0"/>
              <a:t>We need two voltages:</a:t>
            </a:r>
          </a:p>
          <a:p>
            <a:pPr lvl="1"/>
            <a:endParaRPr lang="en-US" b="1" dirty="0">
              <a:solidFill>
                <a:srgbClr val="00B050"/>
              </a:solidFill>
            </a:endParaRPr>
          </a:p>
          <a:p>
            <a:pPr lvl="1"/>
            <a:r>
              <a:rPr lang="en-US" b="1" dirty="0">
                <a:solidFill>
                  <a:srgbClr val="00B050"/>
                </a:solidFill>
              </a:rPr>
              <a:t>0V</a:t>
            </a:r>
            <a:r>
              <a:rPr lang="en-US" dirty="0"/>
              <a:t>, a ground </a:t>
            </a:r>
          </a:p>
          <a:p>
            <a:pPr marL="201168" lvl="1" indent="0">
              <a:buNone/>
            </a:pPr>
            <a:r>
              <a:rPr lang="en-US" dirty="0"/>
              <a:t>	  (this is the binary 0 value)</a:t>
            </a:r>
          </a:p>
          <a:p>
            <a:pPr lvl="1"/>
            <a:endParaRPr lang="en-US" dirty="0"/>
          </a:p>
          <a:p>
            <a:pPr lvl="1"/>
            <a:r>
              <a:rPr lang="en-US" b="1" dirty="0" err="1">
                <a:solidFill>
                  <a:srgbClr val="00B050"/>
                </a:solidFill>
              </a:rPr>
              <a:t>V</a:t>
            </a:r>
            <a:r>
              <a:rPr lang="en-US" b="1" baseline="-25000" dirty="0" err="1">
                <a:solidFill>
                  <a:srgbClr val="00B050"/>
                </a:solidFill>
              </a:rPr>
              <a:t>dd</a:t>
            </a:r>
            <a:r>
              <a:rPr lang="en-US" dirty="0"/>
              <a:t>, around </a:t>
            </a:r>
            <a:r>
              <a:rPr lang="en-US" b="1" dirty="0">
                <a:solidFill>
                  <a:srgbClr val="00B050"/>
                </a:solidFill>
              </a:rPr>
              <a:t>1.5V</a:t>
            </a:r>
            <a:r>
              <a:rPr lang="en-US" dirty="0"/>
              <a:t>, high voltage* </a:t>
            </a:r>
          </a:p>
          <a:p>
            <a:pPr marL="201168" lvl="1" indent="0">
              <a:buNone/>
            </a:pPr>
            <a:r>
              <a:rPr lang="en-US" dirty="0"/>
              <a:t>	  (this is the binary 1 value)</a:t>
            </a:r>
          </a:p>
          <a:p>
            <a:pPr marL="201168" lvl="1" indent="0">
              <a:buNone/>
            </a:pPr>
            <a:endParaRPr lang="en-US" dirty="0"/>
          </a:p>
          <a:p>
            <a:pPr algn="ctr"/>
            <a:r>
              <a:rPr lang="en-US" sz="2000" dirty="0"/>
              <a:t>*Used to be 5V, but has been decreasing for decades.</a:t>
            </a:r>
            <a:br>
              <a:rPr lang="en-US" sz="2000" dirty="0"/>
            </a:br>
            <a:r>
              <a:rPr lang="en-US" sz="2000" dirty="0"/>
              <a:t>The rate of decrease is now slowing down.</a:t>
            </a:r>
          </a:p>
        </p:txBody>
      </p:sp>
      <p:sp>
        <p:nvSpPr>
          <p:cNvPr id="4" name="Date Placeholder 3"/>
          <p:cNvSpPr>
            <a:spLocks noGrp="1"/>
          </p:cNvSpPr>
          <p:nvPr>
            <p:ph type="dt" sz="half" idx="10"/>
          </p:nvPr>
        </p:nvSpPr>
        <p:spPr/>
        <p:txBody>
          <a:bodyPr/>
          <a:lstStyle/>
          <a:p>
            <a:r>
              <a:rPr lang="en-US"/>
              <a:t>ECE 120: Introduction to Computing</a:t>
            </a:r>
            <a:endParaRPr lang="en-US" dirty="0"/>
          </a:p>
        </p:txBody>
      </p:sp>
      <p:sp>
        <p:nvSpPr>
          <p:cNvPr id="5" name="Footer Placeholder 4"/>
          <p:cNvSpPr>
            <a:spLocks noGrp="1"/>
          </p:cNvSpPr>
          <p:nvPr>
            <p:ph type="ftr" sz="quarter" idx="11"/>
          </p:nvPr>
        </p:nvSpPr>
        <p:spPr/>
        <p:txBody>
          <a:bodyPr/>
          <a:lstStyle/>
          <a:p>
            <a:r>
              <a:rPr lang="en-US"/>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a:t>slide </a:t>
            </a:r>
            <a:fld id="{949970F0-D61B-4214-A65D-FD869E0D8E7F}" type="slidenum">
              <a:rPr lang="en-US" smtClean="0"/>
              <a:pPr/>
              <a:t>14</a:t>
            </a:fld>
            <a:endParaRPr lang="en-US" dirty="0"/>
          </a:p>
        </p:txBody>
      </p:sp>
    </p:spTree>
    <p:extLst>
      <p:ext uri="{BB962C8B-B14F-4D97-AF65-F5344CB8AC3E}">
        <p14:creationId xmlns:p14="http://schemas.microsoft.com/office/powerpoint/2010/main" val="6331288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Use Binary Voltages to Control n-Type MOSFETs</a:t>
            </a:r>
          </a:p>
        </p:txBody>
      </p:sp>
      <p:sp>
        <p:nvSpPr>
          <p:cNvPr id="21" name="Content Placeholder 20"/>
          <p:cNvSpPr>
            <a:spLocks noGrp="1"/>
          </p:cNvSpPr>
          <p:nvPr>
            <p:ph idx="1"/>
          </p:nvPr>
        </p:nvSpPr>
        <p:spPr/>
        <p:txBody>
          <a:bodyPr>
            <a:normAutofit/>
          </a:bodyPr>
          <a:lstStyle/>
          <a:p>
            <a:r>
              <a:rPr lang="en-US" b="1" dirty="0">
                <a:solidFill>
                  <a:srgbClr val="0070C0"/>
                </a:solidFill>
              </a:rPr>
              <a:t>n-type</a:t>
            </a:r>
            <a:r>
              <a:rPr lang="en-US" dirty="0"/>
              <a:t> only </a:t>
            </a:r>
            <a:br>
              <a:rPr lang="en-US" dirty="0"/>
            </a:br>
            <a:r>
              <a:rPr lang="en-US" b="1" dirty="0">
                <a:solidFill>
                  <a:srgbClr val="0070C0"/>
                </a:solidFill>
              </a:rPr>
              <a:t>turns on when </a:t>
            </a:r>
            <a:br>
              <a:rPr lang="en-US" dirty="0"/>
            </a:br>
            <a:r>
              <a:rPr lang="en-US" b="1" dirty="0">
                <a:solidFill>
                  <a:srgbClr val="0070C0"/>
                </a:solidFill>
              </a:rPr>
              <a:t>gate voltage </a:t>
            </a:r>
            <a:br>
              <a:rPr lang="en-US" b="1" dirty="0">
                <a:solidFill>
                  <a:srgbClr val="0070C0"/>
                </a:solidFill>
              </a:rPr>
            </a:br>
            <a:r>
              <a:rPr lang="en-US" b="1" dirty="0">
                <a:solidFill>
                  <a:srgbClr val="0070C0"/>
                </a:solidFill>
              </a:rPr>
              <a:t>is high </a:t>
            </a:r>
            <a:r>
              <a:rPr lang="en-US" dirty="0"/>
              <a:t>(</a:t>
            </a:r>
            <a:r>
              <a:rPr lang="en-US" b="1" dirty="0" err="1">
                <a:solidFill>
                  <a:srgbClr val="00B050"/>
                </a:solidFill>
              </a:rPr>
              <a:t>V</a:t>
            </a:r>
            <a:r>
              <a:rPr lang="en-US" b="1" baseline="-25000" dirty="0" err="1">
                <a:solidFill>
                  <a:srgbClr val="00B050"/>
                </a:solidFill>
              </a:rPr>
              <a:t>dd</a:t>
            </a:r>
            <a:r>
              <a:rPr lang="en-US" dirty="0"/>
              <a:t>).</a:t>
            </a:r>
          </a:p>
          <a:p>
            <a:r>
              <a:rPr lang="en-US" dirty="0"/>
              <a:t>An </a:t>
            </a:r>
            <a:r>
              <a:rPr lang="en-US" b="1" dirty="0">
                <a:solidFill>
                  <a:srgbClr val="00B050"/>
                </a:solidFill>
              </a:rPr>
              <a:t>n-type</a:t>
            </a:r>
            <a:r>
              <a:rPr lang="en-US" dirty="0"/>
              <a:t> can </a:t>
            </a:r>
            <a:br>
              <a:rPr lang="en-US" dirty="0"/>
            </a:br>
            <a:r>
              <a:rPr lang="en-US" dirty="0"/>
              <a:t>pull one </a:t>
            </a:r>
            <a:br>
              <a:rPr lang="en-US" dirty="0"/>
            </a:br>
            <a:r>
              <a:rPr lang="en-US" dirty="0"/>
              <a:t>terminal down</a:t>
            </a:r>
            <a:br>
              <a:rPr lang="en-US" dirty="0"/>
            </a:br>
            <a:r>
              <a:rPr lang="en-US" dirty="0"/>
              <a:t>to </a:t>
            </a:r>
            <a:r>
              <a:rPr lang="en-US" b="1" dirty="0">
                <a:solidFill>
                  <a:srgbClr val="00B050"/>
                </a:solidFill>
              </a:rPr>
              <a:t>0V</a:t>
            </a:r>
            <a:r>
              <a:rPr lang="en-US" dirty="0"/>
              <a:t> with the </a:t>
            </a:r>
            <a:br>
              <a:rPr lang="en-US" dirty="0"/>
            </a:br>
            <a:r>
              <a:rPr lang="en-US" dirty="0"/>
              <a:t>other terminal.</a:t>
            </a:r>
          </a:p>
        </p:txBody>
      </p:sp>
      <p:sp>
        <p:nvSpPr>
          <p:cNvPr id="4" name="Date Placeholder 3"/>
          <p:cNvSpPr>
            <a:spLocks noGrp="1"/>
          </p:cNvSpPr>
          <p:nvPr>
            <p:ph type="dt" sz="half" idx="10"/>
          </p:nvPr>
        </p:nvSpPr>
        <p:spPr/>
        <p:txBody>
          <a:bodyPr/>
          <a:lstStyle/>
          <a:p>
            <a:r>
              <a:rPr lang="en-US"/>
              <a:t>ECE 120: Introduction to Computing</a:t>
            </a:r>
            <a:endParaRPr lang="en-US" dirty="0"/>
          </a:p>
        </p:txBody>
      </p:sp>
      <p:sp>
        <p:nvSpPr>
          <p:cNvPr id="5" name="Footer Placeholder 4"/>
          <p:cNvSpPr>
            <a:spLocks noGrp="1"/>
          </p:cNvSpPr>
          <p:nvPr>
            <p:ph type="ftr" sz="quarter" idx="11"/>
          </p:nvPr>
        </p:nvSpPr>
        <p:spPr/>
        <p:txBody>
          <a:bodyPr/>
          <a:lstStyle/>
          <a:p>
            <a:r>
              <a:rPr lang="en-US"/>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a:t>slide </a:t>
            </a:r>
            <a:fld id="{949970F0-D61B-4214-A65D-FD869E0D8E7F}" type="slidenum">
              <a:rPr lang="en-US" smtClean="0"/>
              <a:pPr/>
              <a:t>15</a:t>
            </a:fld>
            <a:endParaRPr lang="en-US" dirty="0"/>
          </a:p>
        </p:txBody>
      </p:sp>
      <p:grpSp>
        <p:nvGrpSpPr>
          <p:cNvPr id="10" name="Group 9"/>
          <p:cNvGrpSpPr/>
          <p:nvPr/>
        </p:nvGrpSpPr>
        <p:grpSpPr>
          <a:xfrm>
            <a:off x="3427337" y="1630017"/>
            <a:ext cx="4896173" cy="4358308"/>
            <a:chOff x="6686227" y="1115900"/>
            <a:chExt cx="4896173" cy="4358308"/>
          </a:xfrm>
        </p:grpSpPr>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r="8857" b="18292"/>
            <a:stretch/>
          </p:blipFill>
          <p:spPr>
            <a:xfrm>
              <a:off x="6720840" y="1115900"/>
              <a:ext cx="4861560" cy="4358308"/>
            </a:xfrm>
            <a:prstGeom prst="rect">
              <a:avLst/>
            </a:prstGeom>
          </p:spPr>
        </p:pic>
        <p:cxnSp>
          <p:nvCxnSpPr>
            <p:cNvPr id="14" name="Straight Arrow Connector 13"/>
            <p:cNvCxnSpPr/>
            <p:nvPr/>
          </p:nvCxnSpPr>
          <p:spPr>
            <a:xfrm>
              <a:off x="8241794" y="1507116"/>
              <a:ext cx="12457" cy="1499616"/>
            </a:xfrm>
            <a:prstGeom prst="straightConnector1">
              <a:avLst/>
            </a:prstGeom>
            <a:ln w="539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rot="16200000">
              <a:off x="7936507" y="1817568"/>
              <a:ext cx="1503938" cy="954107"/>
            </a:xfrm>
            <a:prstGeom prst="rect">
              <a:avLst/>
            </a:prstGeom>
            <a:noFill/>
          </p:spPr>
          <p:txBody>
            <a:bodyPr wrap="none" rtlCol="0">
              <a:spAutoFit/>
            </a:bodyPr>
            <a:lstStyle/>
            <a:p>
              <a:pPr algn="ctr"/>
              <a:r>
                <a:rPr lang="en-US" sz="2800" dirty="0">
                  <a:solidFill>
                    <a:srgbClr val="FF0000"/>
                  </a:solidFill>
                  <a:latin typeface="Arial" panose="020B0604020202020204" pitchFamily="34" charset="0"/>
                  <a:cs typeface="Arial" panose="020B0604020202020204" pitchFamily="34" charset="0"/>
                </a:rPr>
                <a:t> current</a:t>
              </a:r>
              <a:br>
                <a:rPr lang="en-US" sz="2800" dirty="0">
                  <a:solidFill>
                    <a:srgbClr val="FF0000"/>
                  </a:solidFill>
                  <a:latin typeface="Arial" panose="020B0604020202020204" pitchFamily="34" charset="0"/>
                  <a:cs typeface="Arial" panose="020B0604020202020204" pitchFamily="34" charset="0"/>
                </a:rPr>
              </a:br>
              <a:r>
                <a:rPr lang="en-US" sz="2800" dirty="0">
                  <a:solidFill>
                    <a:srgbClr val="FF0000"/>
                  </a:solidFill>
                  <a:latin typeface="Arial" panose="020B0604020202020204" pitchFamily="34" charset="0"/>
                  <a:cs typeface="Arial" panose="020B0604020202020204" pitchFamily="34" charset="0"/>
                </a:rPr>
                <a:t>can flow</a:t>
              </a:r>
            </a:p>
          </p:txBody>
        </p:sp>
        <p:sp>
          <p:nvSpPr>
            <p:cNvPr id="18" name="TextBox 17"/>
            <p:cNvSpPr txBox="1"/>
            <p:nvPr/>
          </p:nvSpPr>
          <p:spPr>
            <a:xfrm rot="16200000">
              <a:off x="9963394" y="2033011"/>
              <a:ext cx="1805301" cy="523220"/>
            </a:xfrm>
            <a:prstGeom prst="rect">
              <a:avLst/>
            </a:prstGeom>
            <a:noFill/>
          </p:spPr>
          <p:txBody>
            <a:bodyPr wrap="none" rtlCol="0">
              <a:spAutoFit/>
            </a:bodyPr>
            <a:lstStyle/>
            <a:p>
              <a:pPr algn="ctr"/>
              <a:r>
                <a:rPr lang="en-US" sz="2800" dirty="0">
                  <a:solidFill>
                    <a:srgbClr val="FF0000"/>
                  </a:solidFill>
                  <a:latin typeface="Arial" panose="020B0604020202020204" pitchFamily="34" charset="0"/>
                  <a:cs typeface="Arial" panose="020B0604020202020204" pitchFamily="34" charset="0"/>
                </a:rPr>
                <a:t>no current</a:t>
              </a:r>
            </a:p>
          </p:txBody>
        </p:sp>
        <p:sp>
          <p:nvSpPr>
            <p:cNvPr id="19" name="TextBox 18"/>
            <p:cNvSpPr txBox="1"/>
            <p:nvPr/>
          </p:nvSpPr>
          <p:spPr>
            <a:xfrm>
              <a:off x="6686227" y="1832956"/>
              <a:ext cx="817852" cy="461665"/>
            </a:xfrm>
            <a:prstGeom prst="rect">
              <a:avLst/>
            </a:prstGeom>
            <a:noFill/>
          </p:spPr>
          <p:txBody>
            <a:bodyPr wrap="none" rtlCol="0">
              <a:spAutoFit/>
            </a:bodyPr>
            <a:lstStyle/>
            <a:p>
              <a:pPr algn="ctr"/>
              <a:r>
                <a:rPr lang="en-US" sz="2400" dirty="0">
                  <a:solidFill>
                    <a:srgbClr val="FFFF00"/>
                  </a:solidFill>
                  <a:latin typeface="Arial" panose="020B0604020202020204" pitchFamily="34" charset="0"/>
                  <a:cs typeface="Arial" panose="020B0604020202020204" pitchFamily="34" charset="0"/>
                </a:rPr>
                <a:t>1.5V</a:t>
              </a:r>
            </a:p>
          </p:txBody>
        </p:sp>
        <p:sp>
          <p:nvSpPr>
            <p:cNvPr id="20" name="TextBox 19"/>
            <p:cNvSpPr txBox="1"/>
            <p:nvPr/>
          </p:nvSpPr>
          <p:spPr>
            <a:xfrm>
              <a:off x="7663113" y="2683443"/>
              <a:ext cx="561372" cy="461665"/>
            </a:xfrm>
            <a:prstGeom prst="rect">
              <a:avLst/>
            </a:prstGeom>
            <a:noFill/>
          </p:spPr>
          <p:txBody>
            <a:bodyPr wrap="none" rtlCol="0">
              <a:spAutoFit/>
            </a:bodyPr>
            <a:lstStyle/>
            <a:p>
              <a:pPr algn="ctr"/>
              <a:r>
                <a:rPr lang="en-US" sz="2400" dirty="0">
                  <a:solidFill>
                    <a:srgbClr val="FFFF00"/>
                  </a:solidFill>
                  <a:latin typeface="Arial" panose="020B0604020202020204" pitchFamily="34" charset="0"/>
                  <a:cs typeface="Arial" panose="020B0604020202020204" pitchFamily="34" charset="0"/>
                </a:rPr>
                <a:t>0V</a:t>
              </a:r>
            </a:p>
          </p:txBody>
        </p:sp>
        <p:sp>
          <p:nvSpPr>
            <p:cNvPr id="23" name="TextBox 22"/>
            <p:cNvSpPr txBox="1"/>
            <p:nvPr/>
          </p:nvSpPr>
          <p:spPr>
            <a:xfrm>
              <a:off x="9449045" y="1832956"/>
              <a:ext cx="561372" cy="461665"/>
            </a:xfrm>
            <a:prstGeom prst="rect">
              <a:avLst/>
            </a:prstGeom>
            <a:noFill/>
          </p:spPr>
          <p:txBody>
            <a:bodyPr wrap="none" rtlCol="0">
              <a:spAutoFit/>
            </a:bodyPr>
            <a:lstStyle/>
            <a:p>
              <a:pPr algn="ctr"/>
              <a:r>
                <a:rPr lang="en-US" sz="2400" dirty="0">
                  <a:solidFill>
                    <a:srgbClr val="FFFF00"/>
                  </a:solidFill>
                  <a:latin typeface="Arial" panose="020B0604020202020204" pitchFamily="34" charset="0"/>
                  <a:cs typeface="Arial" panose="020B0604020202020204" pitchFamily="34" charset="0"/>
                </a:rPr>
                <a:t>0V</a:t>
              </a:r>
            </a:p>
          </p:txBody>
        </p:sp>
        <p:sp>
          <p:nvSpPr>
            <p:cNvPr id="25" name="TextBox 24"/>
            <p:cNvSpPr txBox="1"/>
            <p:nvPr/>
          </p:nvSpPr>
          <p:spPr>
            <a:xfrm>
              <a:off x="6884392" y="3287890"/>
              <a:ext cx="2167581" cy="461665"/>
            </a:xfrm>
            <a:prstGeom prst="rect">
              <a:avLst/>
            </a:prstGeom>
            <a:noFill/>
          </p:spPr>
          <p:txBody>
            <a:bodyPr wrap="none" rtlCol="0">
              <a:spAutoFit/>
            </a:bodyPr>
            <a:lstStyle/>
            <a:p>
              <a:pPr algn="ctr"/>
              <a:r>
                <a:rPr lang="en-US" sz="2400" b="1" dirty="0">
                  <a:solidFill>
                    <a:srgbClr val="FFFF00"/>
                  </a:solidFill>
                  <a:latin typeface="Arial" panose="020B0604020202020204" pitchFamily="34" charset="0"/>
                  <a:cs typeface="Arial" panose="020B0604020202020204" pitchFamily="34" charset="0"/>
                </a:rPr>
                <a:t>ON / CLOSED</a:t>
              </a:r>
            </a:p>
          </p:txBody>
        </p:sp>
        <p:sp>
          <p:nvSpPr>
            <p:cNvPr id="26" name="TextBox 25"/>
            <p:cNvSpPr txBox="1"/>
            <p:nvPr/>
          </p:nvSpPr>
          <p:spPr>
            <a:xfrm>
              <a:off x="9507553" y="3287890"/>
              <a:ext cx="1925527" cy="461665"/>
            </a:xfrm>
            <a:prstGeom prst="rect">
              <a:avLst/>
            </a:prstGeom>
            <a:noFill/>
          </p:spPr>
          <p:txBody>
            <a:bodyPr wrap="none" rtlCol="0">
              <a:spAutoFit/>
            </a:bodyPr>
            <a:lstStyle/>
            <a:p>
              <a:pPr algn="ctr"/>
              <a:r>
                <a:rPr lang="en-US" sz="2400" b="1" dirty="0">
                  <a:solidFill>
                    <a:srgbClr val="FFFF00"/>
                  </a:solidFill>
                  <a:latin typeface="Arial" panose="020B0604020202020204" pitchFamily="34" charset="0"/>
                  <a:cs typeface="Arial" panose="020B0604020202020204" pitchFamily="34" charset="0"/>
                </a:rPr>
                <a:t>OFF / OPEN</a:t>
              </a:r>
            </a:p>
          </p:txBody>
        </p:sp>
      </p:grpSp>
    </p:spTree>
    <p:extLst>
      <p:ext uri="{BB962C8B-B14F-4D97-AF65-F5344CB8AC3E}">
        <p14:creationId xmlns:p14="http://schemas.microsoft.com/office/powerpoint/2010/main" val="32498446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p-type is On With Negative Gate to Source/Drain Voltage</a:t>
            </a:r>
          </a:p>
        </p:txBody>
      </p:sp>
      <p:sp>
        <p:nvSpPr>
          <p:cNvPr id="21" name="Content Placeholder 20"/>
          <p:cNvSpPr>
            <a:spLocks noGrp="1"/>
          </p:cNvSpPr>
          <p:nvPr>
            <p:ph idx="1"/>
          </p:nvPr>
        </p:nvSpPr>
        <p:spPr/>
        <p:txBody>
          <a:bodyPr>
            <a:normAutofit lnSpcReduction="10000"/>
          </a:bodyPr>
          <a:lstStyle/>
          <a:p>
            <a:r>
              <a:rPr lang="en-US" dirty="0"/>
              <a:t>A </a:t>
            </a:r>
            <a:r>
              <a:rPr lang="en-US" b="1" dirty="0">
                <a:solidFill>
                  <a:srgbClr val="00B050"/>
                </a:solidFill>
              </a:rPr>
              <a:t>p-type MOSFET</a:t>
            </a:r>
            <a:r>
              <a:rPr lang="en-US" dirty="0"/>
              <a:t> </a:t>
            </a:r>
          </a:p>
          <a:p>
            <a:pPr lvl="1"/>
            <a:r>
              <a:rPr lang="en-US" dirty="0"/>
              <a:t>turns </a:t>
            </a:r>
            <a:r>
              <a:rPr lang="en-US" b="1" dirty="0">
                <a:solidFill>
                  <a:srgbClr val="0070C0"/>
                </a:solidFill>
              </a:rPr>
              <a:t>on</a:t>
            </a:r>
            <a:r>
              <a:rPr lang="en-US" dirty="0"/>
              <a:t> (switch is </a:t>
            </a:r>
            <a:r>
              <a:rPr lang="en-US" b="1" dirty="0">
                <a:solidFill>
                  <a:srgbClr val="0070C0"/>
                </a:solidFill>
              </a:rPr>
              <a:t>closed</a:t>
            </a:r>
            <a:r>
              <a:rPr lang="en-US" dirty="0"/>
              <a:t>, </a:t>
            </a:r>
            <a:br>
              <a:rPr lang="en-US" dirty="0"/>
            </a:br>
            <a:r>
              <a:rPr lang="en-US" dirty="0"/>
              <a:t>allowing current to flow)</a:t>
            </a:r>
          </a:p>
          <a:p>
            <a:pPr lvl="1"/>
            <a:r>
              <a:rPr lang="en-US" dirty="0"/>
              <a:t>if the </a:t>
            </a:r>
            <a:r>
              <a:rPr lang="en-US" b="1" dirty="0">
                <a:solidFill>
                  <a:srgbClr val="0070C0"/>
                </a:solidFill>
              </a:rPr>
              <a:t>voltage from </a:t>
            </a:r>
            <a:br>
              <a:rPr lang="en-US" b="1" dirty="0">
                <a:solidFill>
                  <a:srgbClr val="0070C0"/>
                </a:solidFill>
              </a:rPr>
            </a:br>
            <a:r>
              <a:rPr lang="en-US" b="1" dirty="0">
                <a:solidFill>
                  <a:srgbClr val="0070C0"/>
                </a:solidFill>
              </a:rPr>
              <a:t>other terminals</a:t>
            </a:r>
            <a:br>
              <a:rPr lang="en-US" dirty="0"/>
            </a:br>
            <a:r>
              <a:rPr lang="en-US" b="1" dirty="0">
                <a:solidFill>
                  <a:srgbClr val="0070C0"/>
                </a:solidFill>
              </a:rPr>
              <a:t>to the gate </a:t>
            </a:r>
            <a:r>
              <a:rPr lang="en-US" dirty="0"/>
              <a:t>(left terminal)</a:t>
            </a:r>
            <a:br>
              <a:rPr lang="en-US" dirty="0"/>
            </a:br>
            <a:r>
              <a:rPr lang="en-US" b="1" dirty="0">
                <a:solidFill>
                  <a:srgbClr val="0070C0"/>
                </a:solidFill>
              </a:rPr>
              <a:t>exceeds a threshold</a:t>
            </a:r>
          </a:p>
          <a:p>
            <a:r>
              <a:rPr lang="en-US" b="1" dirty="0">
                <a:solidFill>
                  <a:srgbClr val="0070C0"/>
                </a:solidFill>
              </a:rPr>
              <a:t>If the voltage is smaller</a:t>
            </a:r>
            <a:r>
              <a:rPr lang="en-US" dirty="0"/>
              <a:t>,</a:t>
            </a:r>
            <a:br>
              <a:rPr lang="en-US" dirty="0"/>
            </a:br>
            <a:r>
              <a:rPr lang="en-US" dirty="0"/>
              <a:t>the transistor is </a:t>
            </a:r>
            <a:r>
              <a:rPr lang="en-US" b="1" dirty="0">
                <a:solidFill>
                  <a:srgbClr val="0070C0"/>
                </a:solidFill>
              </a:rPr>
              <a:t>off</a:t>
            </a:r>
            <a:br>
              <a:rPr lang="en-US" dirty="0"/>
            </a:br>
            <a:r>
              <a:rPr lang="en-US" dirty="0"/>
              <a:t>(the switch is </a:t>
            </a:r>
            <a:r>
              <a:rPr lang="en-US" b="1" dirty="0">
                <a:solidFill>
                  <a:srgbClr val="0070C0"/>
                </a:solidFill>
              </a:rPr>
              <a:t>open</a:t>
            </a:r>
            <a:r>
              <a:rPr lang="en-US" dirty="0"/>
              <a:t>).</a:t>
            </a:r>
          </a:p>
          <a:p>
            <a:pPr lvl="1"/>
            <a:endParaRPr lang="en-US" dirty="0"/>
          </a:p>
          <a:p>
            <a:endParaRPr lang="en-US" dirty="0"/>
          </a:p>
        </p:txBody>
      </p:sp>
      <p:sp>
        <p:nvSpPr>
          <p:cNvPr id="4" name="Date Placeholder 3"/>
          <p:cNvSpPr>
            <a:spLocks noGrp="1"/>
          </p:cNvSpPr>
          <p:nvPr>
            <p:ph type="dt" sz="half" idx="10"/>
          </p:nvPr>
        </p:nvSpPr>
        <p:spPr/>
        <p:txBody>
          <a:bodyPr/>
          <a:lstStyle/>
          <a:p>
            <a:r>
              <a:rPr lang="en-US"/>
              <a:t>ECE 120: Introduction to Computing</a:t>
            </a:r>
            <a:endParaRPr lang="en-US" dirty="0"/>
          </a:p>
        </p:txBody>
      </p:sp>
      <p:sp>
        <p:nvSpPr>
          <p:cNvPr id="5" name="Footer Placeholder 4"/>
          <p:cNvSpPr>
            <a:spLocks noGrp="1"/>
          </p:cNvSpPr>
          <p:nvPr>
            <p:ph type="ftr" sz="quarter" idx="11"/>
          </p:nvPr>
        </p:nvSpPr>
        <p:spPr/>
        <p:txBody>
          <a:bodyPr/>
          <a:lstStyle/>
          <a:p>
            <a:r>
              <a:rPr lang="en-US"/>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a:t>slide </a:t>
            </a:r>
            <a:fld id="{949970F0-D61B-4214-A65D-FD869E0D8E7F}" type="slidenum">
              <a:rPr lang="en-US" smtClean="0"/>
              <a:pPr/>
              <a:t>16</a:t>
            </a:fld>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16827" y="3021119"/>
            <a:ext cx="2971800" cy="2847975"/>
          </a:xfrm>
          <a:prstGeom prst="rect">
            <a:avLst/>
          </a:prstGeom>
        </p:spPr>
      </p:pic>
      <p:cxnSp>
        <p:nvCxnSpPr>
          <p:cNvPr id="7" name="Straight Arrow Connector 6"/>
          <p:cNvCxnSpPr/>
          <p:nvPr/>
        </p:nvCxnSpPr>
        <p:spPr>
          <a:xfrm>
            <a:off x="6315456" y="4384146"/>
            <a:ext cx="719328" cy="592973"/>
          </a:xfrm>
          <a:prstGeom prst="straightConnector1">
            <a:avLst/>
          </a:prstGeom>
          <a:ln w="53975">
            <a:solidFill>
              <a:srgbClr val="FFFF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7303008" y="3657600"/>
            <a:ext cx="12457" cy="1499616"/>
          </a:xfrm>
          <a:prstGeom prst="straightConnector1">
            <a:avLst/>
          </a:prstGeom>
          <a:ln w="539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455189" y="4916159"/>
            <a:ext cx="1866217" cy="954107"/>
          </a:xfrm>
          <a:prstGeom prst="rect">
            <a:avLst/>
          </a:prstGeom>
          <a:noFill/>
        </p:spPr>
        <p:txBody>
          <a:bodyPr wrap="none" rtlCol="0">
            <a:spAutoFit/>
          </a:bodyPr>
          <a:lstStyle/>
          <a:p>
            <a:pPr algn="ctr"/>
            <a:r>
              <a:rPr lang="en-US" sz="2800" dirty="0">
                <a:solidFill>
                  <a:srgbClr val="FFFF00"/>
                </a:solidFill>
                <a:latin typeface="Arial" panose="020B0604020202020204" pitchFamily="34" charset="0"/>
                <a:cs typeface="Arial" panose="020B0604020202020204" pitchFamily="34" charset="0"/>
              </a:rPr>
              <a:t>voltage &gt;</a:t>
            </a:r>
          </a:p>
          <a:p>
            <a:pPr algn="ctr"/>
            <a:r>
              <a:rPr lang="en-US" sz="2800" dirty="0">
                <a:solidFill>
                  <a:srgbClr val="FFFF00"/>
                </a:solidFill>
                <a:latin typeface="Arial" panose="020B0604020202020204" pitchFamily="34" charset="0"/>
                <a:cs typeface="Arial" panose="020B0604020202020204" pitchFamily="34" charset="0"/>
              </a:rPr>
              <a:t>threshold?</a:t>
            </a:r>
          </a:p>
        </p:txBody>
      </p:sp>
      <p:sp>
        <p:nvSpPr>
          <p:cNvPr id="15" name="TextBox 14"/>
          <p:cNvSpPr txBox="1"/>
          <p:nvPr/>
        </p:nvSpPr>
        <p:spPr>
          <a:xfrm rot="16200000">
            <a:off x="6717074" y="3968052"/>
            <a:ext cx="2162772" cy="954107"/>
          </a:xfrm>
          <a:prstGeom prst="rect">
            <a:avLst/>
          </a:prstGeom>
          <a:noFill/>
        </p:spPr>
        <p:txBody>
          <a:bodyPr wrap="none" rtlCol="0">
            <a:spAutoFit/>
          </a:bodyPr>
          <a:lstStyle/>
          <a:p>
            <a:pPr algn="ctr"/>
            <a:r>
              <a:rPr lang="en-US" sz="2800" dirty="0">
                <a:solidFill>
                  <a:srgbClr val="FF0000"/>
                </a:solidFill>
                <a:latin typeface="Arial" panose="020B0604020202020204" pitchFamily="34" charset="0"/>
                <a:cs typeface="Arial" panose="020B0604020202020204" pitchFamily="34" charset="0"/>
              </a:rPr>
              <a:t>if so, current</a:t>
            </a:r>
          </a:p>
          <a:p>
            <a:pPr algn="ctr"/>
            <a:r>
              <a:rPr lang="en-US" sz="2800" dirty="0">
                <a:solidFill>
                  <a:srgbClr val="FF0000"/>
                </a:solidFill>
                <a:latin typeface="Arial" panose="020B0604020202020204" pitchFamily="34" charset="0"/>
                <a:cs typeface="Arial" panose="020B0604020202020204" pitchFamily="34" charset="0"/>
              </a:rPr>
              <a:t>can flow</a:t>
            </a:r>
          </a:p>
        </p:txBody>
      </p:sp>
      <p:sp>
        <p:nvSpPr>
          <p:cNvPr id="16" name="TextBox 15"/>
          <p:cNvSpPr txBox="1"/>
          <p:nvPr/>
        </p:nvSpPr>
        <p:spPr>
          <a:xfrm>
            <a:off x="5541026" y="3077797"/>
            <a:ext cx="1184940" cy="523220"/>
          </a:xfrm>
          <a:prstGeom prst="rect">
            <a:avLst/>
          </a:prstGeom>
          <a:noFill/>
        </p:spPr>
        <p:txBody>
          <a:bodyPr wrap="none" rtlCol="0">
            <a:spAutoFit/>
          </a:bodyPr>
          <a:lstStyle/>
          <a:p>
            <a:r>
              <a:rPr lang="en-US" sz="2800" dirty="0">
                <a:solidFill>
                  <a:srgbClr val="FFFFFF"/>
                </a:solidFill>
                <a:latin typeface="Arial" panose="020B0604020202020204" pitchFamily="34" charset="0"/>
                <a:cs typeface="Arial" panose="020B0604020202020204" pitchFamily="34" charset="0"/>
              </a:rPr>
              <a:t>p-type</a:t>
            </a:r>
          </a:p>
        </p:txBody>
      </p:sp>
    </p:spTree>
    <p:extLst>
      <p:ext uri="{BB962C8B-B14F-4D97-AF65-F5344CB8AC3E}">
        <p14:creationId xmlns:p14="http://schemas.microsoft.com/office/powerpoint/2010/main" val="23812970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Use Binary Voltages to Control p-Type MOSFETs</a:t>
            </a:r>
          </a:p>
        </p:txBody>
      </p:sp>
      <p:sp>
        <p:nvSpPr>
          <p:cNvPr id="21" name="Content Placeholder 20"/>
          <p:cNvSpPr>
            <a:spLocks noGrp="1"/>
          </p:cNvSpPr>
          <p:nvPr>
            <p:ph idx="1"/>
          </p:nvPr>
        </p:nvSpPr>
        <p:spPr/>
        <p:txBody>
          <a:bodyPr>
            <a:normAutofit/>
          </a:bodyPr>
          <a:lstStyle/>
          <a:p>
            <a:r>
              <a:rPr lang="en-US" b="1" dirty="0">
                <a:solidFill>
                  <a:srgbClr val="0070C0"/>
                </a:solidFill>
              </a:rPr>
              <a:t>p-type</a:t>
            </a:r>
            <a:r>
              <a:rPr lang="en-US" dirty="0"/>
              <a:t> only </a:t>
            </a:r>
            <a:br>
              <a:rPr lang="en-US" dirty="0"/>
            </a:br>
            <a:r>
              <a:rPr lang="en-US" b="1" dirty="0">
                <a:solidFill>
                  <a:srgbClr val="0070C0"/>
                </a:solidFill>
              </a:rPr>
              <a:t>turns on when </a:t>
            </a:r>
            <a:br>
              <a:rPr lang="en-US" dirty="0"/>
            </a:br>
            <a:r>
              <a:rPr lang="en-US" b="1" dirty="0">
                <a:solidFill>
                  <a:srgbClr val="0070C0"/>
                </a:solidFill>
              </a:rPr>
              <a:t>gate voltage </a:t>
            </a:r>
            <a:br>
              <a:rPr lang="en-US" b="1" dirty="0">
                <a:solidFill>
                  <a:srgbClr val="0070C0"/>
                </a:solidFill>
              </a:rPr>
            </a:br>
            <a:r>
              <a:rPr lang="en-US" b="1" dirty="0">
                <a:solidFill>
                  <a:srgbClr val="0070C0"/>
                </a:solidFill>
              </a:rPr>
              <a:t>is low </a:t>
            </a:r>
            <a:r>
              <a:rPr lang="en-US" dirty="0"/>
              <a:t>(</a:t>
            </a:r>
            <a:r>
              <a:rPr lang="en-US" b="1" dirty="0">
                <a:solidFill>
                  <a:srgbClr val="00B050"/>
                </a:solidFill>
              </a:rPr>
              <a:t>0V</a:t>
            </a:r>
            <a:r>
              <a:rPr lang="en-US" dirty="0"/>
              <a:t>).</a:t>
            </a:r>
          </a:p>
          <a:p>
            <a:r>
              <a:rPr lang="en-US" dirty="0"/>
              <a:t>A </a:t>
            </a:r>
            <a:r>
              <a:rPr lang="en-US" b="1" dirty="0">
                <a:solidFill>
                  <a:srgbClr val="00B050"/>
                </a:solidFill>
              </a:rPr>
              <a:t>p-type</a:t>
            </a:r>
            <a:r>
              <a:rPr lang="en-US" dirty="0"/>
              <a:t> can </a:t>
            </a:r>
            <a:br>
              <a:rPr lang="en-US" dirty="0"/>
            </a:br>
            <a:r>
              <a:rPr lang="en-US" dirty="0"/>
              <a:t>pull one </a:t>
            </a:r>
            <a:br>
              <a:rPr lang="en-US" dirty="0"/>
            </a:br>
            <a:r>
              <a:rPr lang="en-US" dirty="0"/>
              <a:t>terminal up to </a:t>
            </a:r>
            <a:br>
              <a:rPr lang="en-US" dirty="0"/>
            </a:br>
            <a:r>
              <a:rPr lang="en-US" b="1" dirty="0" err="1">
                <a:solidFill>
                  <a:srgbClr val="00B050"/>
                </a:solidFill>
              </a:rPr>
              <a:t>V</a:t>
            </a:r>
            <a:r>
              <a:rPr lang="en-US" b="1" baseline="-25000" dirty="0" err="1">
                <a:solidFill>
                  <a:srgbClr val="00B050"/>
                </a:solidFill>
              </a:rPr>
              <a:t>dd</a:t>
            </a:r>
            <a:r>
              <a:rPr lang="en-US" b="1" dirty="0">
                <a:solidFill>
                  <a:srgbClr val="00B050"/>
                </a:solidFill>
              </a:rPr>
              <a:t> </a:t>
            </a:r>
            <a:r>
              <a:rPr lang="en-US" dirty="0"/>
              <a:t>with the </a:t>
            </a:r>
            <a:br>
              <a:rPr lang="en-US" dirty="0"/>
            </a:br>
            <a:r>
              <a:rPr lang="en-US" dirty="0"/>
              <a:t>other terminal.</a:t>
            </a:r>
          </a:p>
          <a:p>
            <a:endParaRPr lang="en-US" dirty="0"/>
          </a:p>
        </p:txBody>
      </p:sp>
      <p:sp>
        <p:nvSpPr>
          <p:cNvPr id="4" name="Date Placeholder 3"/>
          <p:cNvSpPr>
            <a:spLocks noGrp="1"/>
          </p:cNvSpPr>
          <p:nvPr>
            <p:ph type="dt" sz="half" idx="10"/>
          </p:nvPr>
        </p:nvSpPr>
        <p:spPr/>
        <p:txBody>
          <a:bodyPr/>
          <a:lstStyle/>
          <a:p>
            <a:r>
              <a:rPr lang="en-US"/>
              <a:t>ECE 120: Introduction to Computing</a:t>
            </a:r>
            <a:endParaRPr lang="en-US" dirty="0"/>
          </a:p>
        </p:txBody>
      </p:sp>
      <p:sp>
        <p:nvSpPr>
          <p:cNvPr id="24" name="Slide Number Placeholder 23"/>
          <p:cNvSpPr>
            <a:spLocks noGrp="1"/>
          </p:cNvSpPr>
          <p:nvPr>
            <p:ph type="sldNum" sz="quarter" idx="12"/>
          </p:nvPr>
        </p:nvSpPr>
        <p:spPr/>
        <p:txBody>
          <a:bodyPr/>
          <a:lstStyle/>
          <a:p>
            <a:r>
              <a:rPr lang="en-US"/>
              <a:t>slide </a:t>
            </a:r>
            <a:fld id="{949970F0-D61B-4214-A65D-FD869E0D8E7F}" type="slidenum">
              <a:rPr lang="en-US" smtClean="0"/>
              <a:pPr/>
              <a:t>17</a:t>
            </a:fld>
            <a:endParaRPr lang="en-US" dirty="0"/>
          </a:p>
        </p:txBody>
      </p:sp>
      <p:grpSp>
        <p:nvGrpSpPr>
          <p:cNvPr id="10" name="Group 9"/>
          <p:cNvGrpSpPr/>
          <p:nvPr/>
        </p:nvGrpSpPr>
        <p:grpSpPr>
          <a:xfrm>
            <a:off x="3457544" y="1630017"/>
            <a:ext cx="4857400" cy="4356255"/>
            <a:chOff x="6716434" y="1115900"/>
            <a:chExt cx="4857400" cy="4356255"/>
          </a:xfrm>
        </p:grpSpPr>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t="1" r="8937" b="18331"/>
            <a:stretch/>
          </p:blipFill>
          <p:spPr>
            <a:xfrm>
              <a:off x="6716434" y="1115900"/>
              <a:ext cx="4857400" cy="4356255"/>
            </a:xfrm>
            <a:prstGeom prst="rect">
              <a:avLst/>
            </a:prstGeom>
          </p:spPr>
        </p:pic>
        <p:cxnSp>
          <p:nvCxnSpPr>
            <p:cNvPr id="14" name="Straight Arrow Connector 13"/>
            <p:cNvCxnSpPr/>
            <p:nvPr/>
          </p:nvCxnSpPr>
          <p:spPr>
            <a:xfrm>
              <a:off x="8241794" y="1507116"/>
              <a:ext cx="12457" cy="1499616"/>
            </a:xfrm>
            <a:prstGeom prst="straightConnector1">
              <a:avLst/>
            </a:prstGeom>
            <a:ln w="539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rot="16200000">
              <a:off x="7936507" y="1817568"/>
              <a:ext cx="1503938" cy="954107"/>
            </a:xfrm>
            <a:prstGeom prst="rect">
              <a:avLst/>
            </a:prstGeom>
            <a:noFill/>
          </p:spPr>
          <p:txBody>
            <a:bodyPr wrap="none" rtlCol="0">
              <a:spAutoFit/>
            </a:bodyPr>
            <a:lstStyle/>
            <a:p>
              <a:pPr algn="ctr"/>
              <a:r>
                <a:rPr lang="en-US" sz="2800" dirty="0">
                  <a:solidFill>
                    <a:srgbClr val="FF0000"/>
                  </a:solidFill>
                  <a:latin typeface="Arial" panose="020B0604020202020204" pitchFamily="34" charset="0"/>
                  <a:cs typeface="Arial" panose="020B0604020202020204" pitchFamily="34" charset="0"/>
                </a:rPr>
                <a:t> current</a:t>
              </a:r>
              <a:br>
                <a:rPr lang="en-US" sz="2800" dirty="0">
                  <a:solidFill>
                    <a:srgbClr val="FF0000"/>
                  </a:solidFill>
                  <a:latin typeface="Arial" panose="020B0604020202020204" pitchFamily="34" charset="0"/>
                  <a:cs typeface="Arial" panose="020B0604020202020204" pitchFamily="34" charset="0"/>
                </a:rPr>
              </a:br>
              <a:r>
                <a:rPr lang="en-US" sz="2800" dirty="0">
                  <a:solidFill>
                    <a:srgbClr val="FF0000"/>
                  </a:solidFill>
                  <a:latin typeface="Arial" panose="020B0604020202020204" pitchFamily="34" charset="0"/>
                  <a:cs typeface="Arial" panose="020B0604020202020204" pitchFamily="34" charset="0"/>
                </a:rPr>
                <a:t>can flow</a:t>
              </a:r>
            </a:p>
          </p:txBody>
        </p:sp>
        <p:sp>
          <p:nvSpPr>
            <p:cNvPr id="18" name="TextBox 17"/>
            <p:cNvSpPr txBox="1"/>
            <p:nvPr/>
          </p:nvSpPr>
          <p:spPr>
            <a:xfrm rot="16200000">
              <a:off x="9963394" y="2033011"/>
              <a:ext cx="1805301" cy="523220"/>
            </a:xfrm>
            <a:prstGeom prst="rect">
              <a:avLst/>
            </a:prstGeom>
            <a:noFill/>
          </p:spPr>
          <p:txBody>
            <a:bodyPr wrap="none" rtlCol="0">
              <a:spAutoFit/>
            </a:bodyPr>
            <a:lstStyle/>
            <a:p>
              <a:pPr algn="ctr"/>
              <a:r>
                <a:rPr lang="en-US" sz="2800" dirty="0">
                  <a:solidFill>
                    <a:srgbClr val="FF0000"/>
                  </a:solidFill>
                  <a:latin typeface="Arial" panose="020B0604020202020204" pitchFamily="34" charset="0"/>
                  <a:cs typeface="Arial" panose="020B0604020202020204" pitchFamily="34" charset="0"/>
                </a:rPr>
                <a:t>no current</a:t>
              </a:r>
            </a:p>
          </p:txBody>
        </p:sp>
        <p:sp>
          <p:nvSpPr>
            <p:cNvPr id="19" name="TextBox 18"/>
            <p:cNvSpPr txBox="1"/>
            <p:nvPr/>
          </p:nvSpPr>
          <p:spPr>
            <a:xfrm>
              <a:off x="6936386" y="1832956"/>
              <a:ext cx="561372" cy="461665"/>
            </a:xfrm>
            <a:prstGeom prst="rect">
              <a:avLst/>
            </a:prstGeom>
            <a:noFill/>
          </p:spPr>
          <p:txBody>
            <a:bodyPr wrap="none" rtlCol="0">
              <a:spAutoFit/>
            </a:bodyPr>
            <a:lstStyle/>
            <a:p>
              <a:pPr algn="ctr"/>
              <a:r>
                <a:rPr lang="en-US" sz="2400" dirty="0">
                  <a:solidFill>
                    <a:srgbClr val="FFFF00"/>
                  </a:solidFill>
                  <a:latin typeface="Arial" panose="020B0604020202020204" pitchFamily="34" charset="0"/>
                  <a:cs typeface="Arial" panose="020B0604020202020204" pitchFamily="34" charset="0"/>
                </a:rPr>
                <a:t>0V</a:t>
              </a:r>
            </a:p>
          </p:txBody>
        </p:sp>
        <p:sp>
          <p:nvSpPr>
            <p:cNvPr id="20" name="TextBox 19"/>
            <p:cNvSpPr txBox="1"/>
            <p:nvPr/>
          </p:nvSpPr>
          <p:spPr>
            <a:xfrm>
              <a:off x="7388569" y="2683443"/>
              <a:ext cx="817853" cy="461665"/>
            </a:xfrm>
            <a:prstGeom prst="rect">
              <a:avLst/>
            </a:prstGeom>
            <a:noFill/>
          </p:spPr>
          <p:txBody>
            <a:bodyPr wrap="none" rtlCol="0">
              <a:spAutoFit/>
            </a:bodyPr>
            <a:lstStyle/>
            <a:p>
              <a:pPr algn="ctr"/>
              <a:r>
                <a:rPr lang="en-US" sz="2400" dirty="0">
                  <a:solidFill>
                    <a:srgbClr val="FFFF00"/>
                  </a:solidFill>
                  <a:latin typeface="Arial" panose="020B0604020202020204" pitchFamily="34" charset="0"/>
                  <a:cs typeface="Arial" panose="020B0604020202020204" pitchFamily="34" charset="0"/>
                </a:rPr>
                <a:t>1.5V</a:t>
              </a:r>
            </a:p>
          </p:txBody>
        </p:sp>
        <p:sp>
          <p:nvSpPr>
            <p:cNvPr id="23" name="TextBox 22"/>
            <p:cNvSpPr txBox="1"/>
            <p:nvPr/>
          </p:nvSpPr>
          <p:spPr>
            <a:xfrm>
              <a:off x="9174501" y="1832956"/>
              <a:ext cx="817853" cy="461665"/>
            </a:xfrm>
            <a:prstGeom prst="rect">
              <a:avLst/>
            </a:prstGeom>
            <a:noFill/>
          </p:spPr>
          <p:txBody>
            <a:bodyPr wrap="none" rtlCol="0">
              <a:spAutoFit/>
            </a:bodyPr>
            <a:lstStyle/>
            <a:p>
              <a:pPr algn="ctr"/>
              <a:r>
                <a:rPr lang="en-US" sz="2400" dirty="0">
                  <a:solidFill>
                    <a:srgbClr val="FFFF00"/>
                  </a:solidFill>
                  <a:latin typeface="Arial" panose="020B0604020202020204" pitchFamily="34" charset="0"/>
                  <a:cs typeface="Arial" panose="020B0604020202020204" pitchFamily="34" charset="0"/>
                </a:rPr>
                <a:t>1.5V</a:t>
              </a:r>
            </a:p>
          </p:txBody>
        </p:sp>
        <p:sp>
          <p:nvSpPr>
            <p:cNvPr id="25" name="TextBox 24"/>
            <p:cNvSpPr txBox="1"/>
            <p:nvPr/>
          </p:nvSpPr>
          <p:spPr>
            <a:xfrm>
              <a:off x="6884392" y="3287890"/>
              <a:ext cx="2167581" cy="461665"/>
            </a:xfrm>
            <a:prstGeom prst="rect">
              <a:avLst/>
            </a:prstGeom>
            <a:noFill/>
          </p:spPr>
          <p:txBody>
            <a:bodyPr wrap="none" rtlCol="0">
              <a:spAutoFit/>
            </a:bodyPr>
            <a:lstStyle/>
            <a:p>
              <a:pPr algn="ctr"/>
              <a:r>
                <a:rPr lang="en-US" sz="2400" b="1" dirty="0">
                  <a:solidFill>
                    <a:srgbClr val="FFFF00"/>
                  </a:solidFill>
                  <a:latin typeface="Arial" panose="020B0604020202020204" pitchFamily="34" charset="0"/>
                  <a:cs typeface="Arial" panose="020B0604020202020204" pitchFamily="34" charset="0"/>
                </a:rPr>
                <a:t>ON / CLOSED</a:t>
              </a:r>
            </a:p>
          </p:txBody>
        </p:sp>
        <p:sp>
          <p:nvSpPr>
            <p:cNvPr id="26" name="TextBox 25"/>
            <p:cNvSpPr txBox="1"/>
            <p:nvPr/>
          </p:nvSpPr>
          <p:spPr>
            <a:xfrm>
              <a:off x="9507553" y="3287890"/>
              <a:ext cx="1925527" cy="461665"/>
            </a:xfrm>
            <a:prstGeom prst="rect">
              <a:avLst/>
            </a:prstGeom>
            <a:noFill/>
          </p:spPr>
          <p:txBody>
            <a:bodyPr wrap="none" rtlCol="0">
              <a:spAutoFit/>
            </a:bodyPr>
            <a:lstStyle/>
            <a:p>
              <a:pPr algn="ctr"/>
              <a:r>
                <a:rPr lang="en-US" sz="2400" b="1" dirty="0">
                  <a:solidFill>
                    <a:srgbClr val="FFFF00"/>
                  </a:solidFill>
                  <a:latin typeface="Arial" panose="020B0604020202020204" pitchFamily="34" charset="0"/>
                  <a:cs typeface="Arial" panose="020B0604020202020204" pitchFamily="34" charset="0"/>
                </a:rPr>
                <a:t>OFF / OPEN</a:t>
              </a:r>
            </a:p>
          </p:txBody>
        </p:sp>
      </p:grpSp>
      <p:sp>
        <p:nvSpPr>
          <p:cNvPr id="5" name="Footer Placeholder 4"/>
          <p:cNvSpPr>
            <a:spLocks noGrp="1"/>
          </p:cNvSpPr>
          <p:nvPr>
            <p:ph type="ftr" sz="quarter" idx="11"/>
          </p:nvPr>
        </p:nvSpPr>
        <p:spPr/>
        <p:txBody>
          <a:bodyPr/>
          <a:lstStyle/>
          <a:p>
            <a:r>
              <a:rPr lang="en-US"/>
              <a:t>© 2016 Steven S. Lumetta.  All rights reserved.</a:t>
            </a:r>
            <a:endParaRPr lang="en-US" dirty="0"/>
          </a:p>
        </p:txBody>
      </p:sp>
    </p:spTree>
    <p:extLst>
      <p:ext uri="{BB962C8B-B14F-4D97-AF65-F5344CB8AC3E}">
        <p14:creationId xmlns:p14="http://schemas.microsoft.com/office/powerpoint/2010/main" val="32913033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Drawings Help You Remember How They Work</a:t>
            </a:r>
          </a:p>
        </p:txBody>
      </p:sp>
      <p:sp>
        <p:nvSpPr>
          <p:cNvPr id="21" name="Content Placeholder 20"/>
          <p:cNvSpPr>
            <a:spLocks noGrp="1"/>
          </p:cNvSpPr>
          <p:nvPr>
            <p:ph idx="1"/>
          </p:nvPr>
        </p:nvSpPr>
        <p:spPr/>
        <p:txBody>
          <a:bodyPr>
            <a:normAutofit/>
          </a:bodyPr>
          <a:lstStyle/>
          <a:p>
            <a:r>
              <a:rPr lang="en-US" dirty="0"/>
              <a:t>Notice the use of the inverter bubble </a:t>
            </a:r>
            <a:br>
              <a:rPr lang="en-US" dirty="0"/>
            </a:br>
            <a:r>
              <a:rPr lang="en-US" dirty="0"/>
              <a:t>on the </a:t>
            </a:r>
            <a:r>
              <a:rPr lang="en-US" b="1" dirty="0">
                <a:solidFill>
                  <a:srgbClr val="00B050"/>
                </a:solidFill>
              </a:rPr>
              <a:t>p-type</a:t>
            </a:r>
            <a:r>
              <a:rPr lang="en-US" dirty="0"/>
              <a:t>.  </a:t>
            </a:r>
          </a:p>
          <a:p>
            <a:r>
              <a:rPr lang="en-US" dirty="0"/>
              <a:t>Use it to help you remember:</a:t>
            </a:r>
          </a:p>
          <a:p>
            <a:pPr lvl="1"/>
            <a:r>
              <a:rPr lang="en-US" b="1" dirty="0">
                <a:solidFill>
                  <a:srgbClr val="0070C0"/>
                </a:solidFill>
              </a:rPr>
              <a:t>p-type turns on with low </a:t>
            </a:r>
            <a:br>
              <a:rPr lang="en-US" b="1" dirty="0">
                <a:solidFill>
                  <a:srgbClr val="0070C0"/>
                </a:solidFill>
              </a:rPr>
            </a:br>
            <a:r>
              <a:rPr lang="en-US" b="1" dirty="0">
                <a:solidFill>
                  <a:srgbClr val="0070C0"/>
                </a:solidFill>
              </a:rPr>
              <a:t>voltage</a:t>
            </a:r>
            <a:r>
              <a:rPr lang="en-US" dirty="0"/>
              <a:t> (</a:t>
            </a:r>
            <a:r>
              <a:rPr lang="en-US" b="1" dirty="0">
                <a:solidFill>
                  <a:srgbClr val="00B050"/>
                </a:solidFill>
              </a:rPr>
              <a:t>0V</a:t>
            </a:r>
            <a:r>
              <a:rPr lang="en-US" dirty="0"/>
              <a:t>, or binary </a:t>
            </a:r>
            <a:r>
              <a:rPr lang="en-US" b="1" dirty="0">
                <a:solidFill>
                  <a:srgbClr val="00B050"/>
                </a:solidFill>
              </a:rPr>
              <a:t>0</a:t>
            </a:r>
            <a:r>
              <a:rPr lang="en-US" dirty="0"/>
              <a:t>).</a:t>
            </a:r>
          </a:p>
          <a:p>
            <a:pPr lvl="1"/>
            <a:r>
              <a:rPr lang="en-US" b="1" dirty="0">
                <a:solidFill>
                  <a:srgbClr val="0070C0"/>
                </a:solidFill>
              </a:rPr>
              <a:t>n-type turns on with high </a:t>
            </a:r>
            <a:br>
              <a:rPr lang="en-US" b="1" dirty="0">
                <a:solidFill>
                  <a:srgbClr val="0070C0"/>
                </a:solidFill>
              </a:rPr>
            </a:br>
            <a:r>
              <a:rPr lang="en-US" b="1" dirty="0">
                <a:solidFill>
                  <a:srgbClr val="0070C0"/>
                </a:solidFill>
              </a:rPr>
              <a:t>voltage </a:t>
            </a:r>
            <a:r>
              <a:rPr lang="en-US" dirty="0"/>
              <a:t>(</a:t>
            </a:r>
            <a:r>
              <a:rPr lang="en-US" b="1" dirty="0" err="1">
                <a:solidFill>
                  <a:srgbClr val="00B050"/>
                </a:solidFill>
              </a:rPr>
              <a:t>Vdd</a:t>
            </a:r>
            <a:r>
              <a:rPr lang="en-US" dirty="0"/>
              <a:t>, or binary </a:t>
            </a:r>
            <a:r>
              <a:rPr lang="en-US" b="1" dirty="0">
                <a:solidFill>
                  <a:srgbClr val="00B050"/>
                </a:solidFill>
              </a:rPr>
              <a:t>1</a:t>
            </a:r>
            <a:r>
              <a:rPr lang="en-US" dirty="0"/>
              <a:t>).</a:t>
            </a:r>
          </a:p>
          <a:p>
            <a:r>
              <a:rPr lang="en-US" dirty="0"/>
              <a:t>The names may not be so helpful</a:t>
            </a:r>
            <a:br>
              <a:rPr lang="en-US" dirty="0"/>
            </a:br>
            <a:r>
              <a:rPr lang="en-US" dirty="0"/>
              <a:t>(again, they refer to charge carriers). </a:t>
            </a:r>
          </a:p>
        </p:txBody>
      </p:sp>
      <p:sp>
        <p:nvSpPr>
          <p:cNvPr id="4" name="Date Placeholder 3"/>
          <p:cNvSpPr>
            <a:spLocks noGrp="1"/>
          </p:cNvSpPr>
          <p:nvPr>
            <p:ph type="dt" sz="half" idx="10"/>
          </p:nvPr>
        </p:nvSpPr>
        <p:spPr/>
        <p:txBody>
          <a:bodyPr/>
          <a:lstStyle/>
          <a:p>
            <a:r>
              <a:rPr lang="en-US"/>
              <a:t>ECE 120: Introduction to Computing</a:t>
            </a:r>
            <a:endParaRPr lang="en-US" dirty="0"/>
          </a:p>
        </p:txBody>
      </p:sp>
      <p:sp>
        <p:nvSpPr>
          <p:cNvPr id="5" name="Footer Placeholder 4"/>
          <p:cNvSpPr>
            <a:spLocks noGrp="1"/>
          </p:cNvSpPr>
          <p:nvPr>
            <p:ph type="ftr" sz="quarter" idx="11"/>
          </p:nvPr>
        </p:nvSpPr>
        <p:spPr/>
        <p:txBody>
          <a:bodyPr/>
          <a:lstStyle/>
          <a:p>
            <a:r>
              <a:rPr lang="en-US"/>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a:t>slide </a:t>
            </a:r>
            <a:fld id="{949970F0-D61B-4214-A65D-FD869E0D8E7F}" type="slidenum">
              <a:rPr lang="en-US" smtClean="0"/>
              <a:pPr/>
              <a:t>18</a:t>
            </a:fld>
            <a:endParaRPr lang="en-US" dirty="0"/>
          </a:p>
        </p:txBody>
      </p:sp>
      <p:grpSp>
        <p:nvGrpSpPr>
          <p:cNvPr id="7" name="Group 6"/>
          <p:cNvGrpSpPr/>
          <p:nvPr/>
        </p:nvGrpSpPr>
        <p:grpSpPr>
          <a:xfrm>
            <a:off x="7035315" y="3918374"/>
            <a:ext cx="1353312" cy="1950720"/>
            <a:chOff x="2633472" y="3572256"/>
            <a:chExt cx="1353312" cy="1950720"/>
          </a:xfrm>
        </p:grpSpPr>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l="25521" t="19352" r="28941" b="12153"/>
            <a:stretch/>
          </p:blipFill>
          <p:spPr>
            <a:xfrm>
              <a:off x="2633472" y="3572256"/>
              <a:ext cx="1353312" cy="1950720"/>
            </a:xfrm>
            <a:prstGeom prst="rect">
              <a:avLst/>
            </a:prstGeom>
          </p:spPr>
        </p:pic>
        <p:sp>
          <p:nvSpPr>
            <p:cNvPr id="9" name="TextBox 8"/>
            <p:cNvSpPr txBox="1"/>
            <p:nvPr/>
          </p:nvSpPr>
          <p:spPr>
            <a:xfrm>
              <a:off x="2728077" y="4852416"/>
              <a:ext cx="1184940" cy="523220"/>
            </a:xfrm>
            <a:prstGeom prst="rect">
              <a:avLst/>
            </a:prstGeom>
            <a:noFill/>
          </p:spPr>
          <p:txBody>
            <a:bodyPr wrap="none" rtlCol="0">
              <a:spAutoFit/>
            </a:bodyPr>
            <a:lstStyle/>
            <a:p>
              <a:r>
                <a:rPr lang="en-US" sz="2800" dirty="0">
                  <a:solidFill>
                    <a:srgbClr val="FFFFFF"/>
                  </a:solidFill>
                  <a:latin typeface="Arial" panose="020B0604020202020204" pitchFamily="34" charset="0"/>
                  <a:cs typeface="Arial" panose="020B0604020202020204" pitchFamily="34" charset="0"/>
                </a:rPr>
                <a:t>n-type</a:t>
              </a:r>
            </a:p>
          </p:txBody>
        </p:sp>
      </p:grpSp>
      <p:grpSp>
        <p:nvGrpSpPr>
          <p:cNvPr id="10" name="Group 9"/>
          <p:cNvGrpSpPr/>
          <p:nvPr/>
        </p:nvGrpSpPr>
        <p:grpSpPr>
          <a:xfrm>
            <a:off x="7047507" y="1630017"/>
            <a:ext cx="1341120" cy="1938528"/>
            <a:chOff x="6205728" y="3584448"/>
            <a:chExt cx="1341120" cy="1938528"/>
          </a:xfrm>
        </p:grpSpPr>
        <p:pic>
          <p:nvPicPr>
            <p:cNvPr id="11" name="Picture 10"/>
            <p:cNvPicPr>
              <a:picLocks noChangeAspect="1"/>
            </p:cNvPicPr>
            <p:nvPr/>
          </p:nvPicPr>
          <p:blipFill rotWithShape="1">
            <a:blip r:embed="rId4">
              <a:extLst>
                <a:ext uri="{28A0092B-C50C-407E-A947-70E740481C1C}">
                  <a14:useLocalDpi xmlns:a14="http://schemas.microsoft.com/office/drawing/2010/main" val="0"/>
                </a:ext>
              </a:extLst>
            </a:blip>
            <a:srcRect l="26547" t="19783" r="28325" b="12152"/>
            <a:stretch/>
          </p:blipFill>
          <p:spPr>
            <a:xfrm>
              <a:off x="6205728" y="3584448"/>
              <a:ext cx="1341120" cy="1938528"/>
            </a:xfrm>
            <a:prstGeom prst="rect">
              <a:avLst/>
            </a:prstGeom>
          </p:spPr>
        </p:pic>
        <p:sp>
          <p:nvSpPr>
            <p:cNvPr id="12" name="TextBox 11"/>
            <p:cNvSpPr txBox="1"/>
            <p:nvPr/>
          </p:nvSpPr>
          <p:spPr>
            <a:xfrm>
              <a:off x="6320676" y="4852416"/>
              <a:ext cx="1184940" cy="523220"/>
            </a:xfrm>
            <a:prstGeom prst="rect">
              <a:avLst/>
            </a:prstGeom>
            <a:noFill/>
          </p:spPr>
          <p:txBody>
            <a:bodyPr wrap="none" rtlCol="0">
              <a:spAutoFit/>
            </a:bodyPr>
            <a:lstStyle/>
            <a:p>
              <a:r>
                <a:rPr lang="en-US" sz="2800" dirty="0">
                  <a:solidFill>
                    <a:srgbClr val="FFFFFF"/>
                  </a:solidFill>
                  <a:latin typeface="Arial" panose="020B0604020202020204" pitchFamily="34" charset="0"/>
                  <a:cs typeface="Arial" panose="020B0604020202020204" pitchFamily="34" charset="0"/>
                </a:rPr>
                <a:t>p-type</a:t>
              </a:r>
            </a:p>
          </p:txBody>
        </p:sp>
      </p:grpSp>
    </p:spTree>
    <p:extLst>
      <p:ext uri="{BB962C8B-B14F-4D97-AF65-F5344CB8AC3E}">
        <p14:creationId xmlns:p14="http://schemas.microsoft.com/office/powerpoint/2010/main" val="24881273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Gates are Based on Complementary MOS (CMOS)</a:t>
            </a:r>
          </a:p>
        </p:txBody>
      </p:sp>
      <p:sp>
        <p:nvSpPr>
          <p:cNvPr id="21" name="Content Placeholder 20"/>
          <p:cNvSpPr>
            <a:spLocks noGrp="1"/>
          </p:cNvSpPr>
          <p:nvPr>
            <p:ph idx="1"/>
          </p:nvPr>
        </p:nvSpPr>
        <p:spPr/>
        <p:txBody>
          <a:bodyPr/>
          <a:lstStyle/>
          <a:p>
            <a:r>
              <a:rPr lang="en-US" dirty="0"/>
              <a:t>So how do we build gates?</a:t>
            </a:r>
          </a:p>
          <a:p>
            <a:r>
              <a:rPr lang="en-US" b="1" dirty="0">
                <a:solidFill>
                  <a:srgbClr val="0070C0"/>
                </a:solidFill>
              </a:rPr>
              <a:t>Gates use complementary structures </a:t>
            </a:r>
            <a:br>
              <a:rPr lang="en-US" dirty="0"/>
            </a:br>
            <a:r>
              <a:rPr lang="en-US" dirty="0"/>
              <a:t>of </a:t>
            </a:r>
            <a:r>
              <a:rPr lang="en-US" b="1" dirty="0">
                <a:solidFill>
                  <a:srgbClr val="00B050"/>
                </a:solidFill>
              </a:rPr>
              <a:t>p-type</a:t>
            </a:r>
            <a:r>
              <a:rPr lang="en-US" dirty="0"/>
              <a:t> and </a:t>
            </a:r>
            <a:r>
              <a:rPr lang="en-US" b="1" dirty="0">
                <a:solidFill>
                  <a:srgbClr val="00B050"/>
                </a:solidFill>
              </a:rPr>
              <a:t>n-type MOSFETs</a:t>
            </a:r>
            <a:r>
              <a:rPr lang="en-US" dirty="0"/>
              <a:t>.</a:t>
            </a:r>
          </a:p>
          <a:p>
            <a:r>
              <a:rPr lang="en-US" dirty="0"/>
              <a:t>Each gate uses an equal number of each type.</a:t>
            </a:r>
          </a:p>
          <a:p>
            <a:r>
              <a:rPr lang="en-US" dirty="0"/>
              <a:t>For that reason, we say that </a:t>
            </a:r>
          </a:p>
          <a:p>
            <a:pPr lvl="1"/>
            <a:r>
              <a:rPr lang="en-US" dirty="0"/>
              <a:t>most </a:t>
            </a:r>
            <a:r>
              <a:rPr lang="en-US" b="1" dirty="0">
                <a:solidFill>
                  <a:srgbClr val="0070C0"/>
                </a:solidFill>
              </a:rPr>
              <a:t>digital systems are </a:t>
            </a:r>
            <a:br>
              <a:rPr lang="en-US" b="1" dirty="0">
                <a:solidFill>
                  <a:srgbClr val="0070C0"/>
                </a:solidFill>
              </a:rPr>
            </a:br>
            <a:r>
              <a:rPr lang="en-US" b="1" dirty="0">
                <a:solidFill>
                  <a:srgbClr val="0070C0"/>
                </a:solidFill>
              </a:rPr>
              <a:t>based on CMOS</a:t>
            </a:r>
            <a:r>
              <a:rPr lang="en-US" dirty="0"/>
              <a:t>,</a:t>
            </a:r>
          </a:p>
          <a:p>
            <a:pPr lvl="1"/>
            <a:r>
              <a:rPr lang="en-US" dirty="0"/>
              <a:t>or Complementary MOS.</a:t>
            </a:r>
          </a:p>
        </p:txBody>
      </p:sp>
      <p:sp>
        <p:nvSpPr>
          <p:cNvPr id="4" name="Date Placeholder 3"/>
          <p:cNvSpPr>
            <a:spLocks noGrp="1"/>
          </p:cNvSpPr>
          <p:nvPr>
            <p:ph type="dt" sz="half" idx="10"/>
          </p:nvPr>
        </p:nvSpPr>
        <p:spPr/>
        <p:txBody>
          <a:bodyPr/>
          <a:lstStyle/>
          <a:p>
            <a:r>
              <a:rPr lang="en-US"/>
              <a:t>ECE 120: Introduction to Computing</a:t>
            </a:r>
            <a:endParaRPr lang="en-US" dirty="0"/>
          </a:p>
        </p:txBody>
      </p:sp>
      <p:sp>
        <p:nvSpPr>
          <p:cNvPr id="5" name="Footer Placeholder 4"/>
          <p:cNvSpPr>
            <a:spLocks noGrp="1"/>
          </p:cNvSpPr>
          <p:nvPr>
            <p:ph type="ftr" sz="quarter" idx="11"/>
          </p:nvPr>
        </p:nvSpPr>
        <p:spPr/>
        <p:txBody>
          <a:bodyPr/>
          <a:lstStyle/>
          <a:p>
            <a:r>
              <a:rPr lang="en-US"/>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a:t>slide </a:t>
            </a:r>
            <a:fld id="{949970F0-D61B-4214-A65D-FD869E0D8E7F}" type="slidenum">
              <a:rPr lang="en-US" smtClean="0"/>
              <a:pPr/>
              <a:t>19</a:t>
            </a:fld>
            <a:endParaRPr lang="en-US" dirty="0"/>
          </a:p>
        </p:txBody>
      </p:sp>
    </p:spTree>
    <p:extLst>
      <p:ext uri="{BB962C8B-B14F-4D97-AF65-F5344CB8AC3E}">
        <p14:creationId xmlns:p14="http://schemas.microsoft.com/office/powerpoint/2010/main" val="41214702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 How Can We Build Gates?</a:t>
            </a:r>
          </a:p>
        </p:txBody>
      </p:sp>
      <p:sp>
        <p:nvSpPr>
          <p:cNvPr id="4" name="Date Placeholder 3"/>
          <p:cNvSpPr>
            <a:spLocks noGrp="1"/>
          </p:cNvSpPr>
          <p:nvPr>
            <p:ph type="dt" sz="half" idx="10"/>
          </p:nvPr>
        </p:nvSpPr>
        <p:spPr/>
        <p:txBody>
          <a:bodyPr/>
          <a:lstStyle/>
          <a:p>
            <a:r>
              <a:rPr lang="en-US"/>
              <a:t>ECE 120: Introduction to Computing</a:t>
            </a:r>
            <a:endParaRPr lang="en-US" dirty="0"/>
          </a:p>
        </p:txBody>
      </p:sp>
      <p:sp>
        <p:nvSpPr>
          <p:cNvPr id="5" name="Footer Placeholder 4"/>
          <p:cNvSpPr>
            <a:spLocks noGrp="1"/>
          </p:cNvSpPr>
          <p:nvPr>
            <p:ph type="ftr" sz="quarter" idx="11"/>
          </p:nvPr>
        </p:nvSpPr>
        <p:spPr/>
        <p:txBody>
          <a:bodyPr/>
          <a:lstStyle/>
          <a:p>
            <a:r>
              <a:rPr lang="en-US"/>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a:t>slide </a:t>
            </a:r>
            <a:fld id="{949970F0-D61B-4214-A65D-FD869E0D8E7F}" type="slidenum">
              <a:rPr lang="en-US" smtClean="0"/>
              <a:pPr/>
              <a:t>2</a:t>
            </a:fld>
            <a:endParaRPr lang="en-US" dirty="0"/>
          </a:p>
        </p:txBody>
      </p:sp>
      <p:grpSp>
        <p:nvGrpSpPr>
          <p:cNvPr id="3" name="Group 2"/>
          <p:cNvGrpSpPr/>
          <p:nvPr/>
        </p:nvGrpSpPr>
        <p:grpSpPr>
          <a:xfrm>
            <a:off x="5371107" y="2528369"/>
            <a:ext cx="3017520" cy="2057400"/>
            <a:chOff x="5371107" y="4857041"/>
            <a:chExt cx="3017520" cy="2057400"/>
          </a:xfrm>
        </p:grpSpPr>
        <p:sp>
          <p:nvSpPr>
            <p:cNvPr id="86" name="TextBox 85"/>
            <p:cNvSpPr txBox="1"/>
            <p:nvPr/>
          </p:nvSpPr>
          <p:spPr>
            <a:xfrm>
              <a:off x="5371107" y="6228641"/>
              <a:ext cx="3017520" cy="685800"/>
            </a:xfrm>
            <a:prstGeom prst="rect">
              <a:avLst/>
            </a:prstGeom>
            <a:solidFill>
              <a:srgbClr val="F78DE3"/>
            </a:solidFill>
            <a:scene3d>
              <a:camera prst="orthographicFront"/>
              <a:lightRig rig="threePt" dir="t"/>
            </a:scene3d>
            <a:sp3d>
              <a:bevelT/>
            </a:sp3d>
          </p:spPr>
          <p:txBody>
            <a:bodyPr wrap="square" rtlCol="0" anchor="ctr">
              <a:spAutoFit/>
            </a:bodyPr>
            <a:lstStyle/>
            <a:p>
              <a:pPr algn="ctr"/>
              <a:r>
                <a:rPr lang="en-US" sz="2000" dirty="0">
                  <a:latin typeface="Arial" panose="020B0604020202020204" pitchFamily="34" charset="0"/>
                  <a:cs typeface="Arial" panose="020B0604020202020204" pitchFamily="34" charset="0"/>
                </a:rPr>
                <a:t>Electrons</a:t>
              </a:r>
            </a:p>
          </p:txBody>
        </p:sp>
        <p:sp>
          <p:nvSpPr>
            <p:cNvPr id="87" name="TextBox 86"/>
            <p:cNvSpPr txBox="1"/>
            <p:nvPr/>
          </p:nvSpPr>
          <p:spPr>
            <a:xfrm>
              <a:off x="5371107" y="4857041"/>
              <a:ext cx="3017520" cy="685800"/>
            </a:xfrm>
            <a:prstGeom prst="rect">
              <a:avLst/>
            </a:prstGeom>
            <a:solidFill>
              <a:srgbClr val="00B0F0"/>
            </a:solidFill>
            <a:scene3d>
              <a:camera prst="orthographicFront"/>
              <a:lightRig rig="threePt" dir="t"/>
            </a:scene3d>
            <a:sp3d>
              <a:bevelT/>
            </a:sp3d>
          </p:spPr>
          <p:txBody>
            <a:bodyPr wrap="square" rtlCol="0" anchor="ctr">
              <a:spAutoFit/>
            </a:bodyPr>
            <a:lstStyle/>
            <a:p>
              <a:pPr algn="ctr"/>
              <a:r>
                <a:rPr lang="en-US" sz="2000" dirty="0">
                  <a:latin typeface="Arial" panose="020B0604020202020204" pitchFamily="34" charset="0"/>
                  <a:cs typeface="Arial" panose="020B0604020202020204" pitchFamily="34" charset="0"/>
                </a:rPr>
                <a:t>Circuits</a:t>
              </a:r>
            </a:p>
          </p:txBody>
        </p:sp>
        <p:sp>
          <p:nvSpPr>
            <p:cNvPr id="88" name="TextBox 87"/>
            <p:cNvSpPr txBox="1"/>
            <p:nvPr/>
          </p:nvSpPr>
          <p:spPr>
            <a:xfrm>
              <a:off x="5371107" y="5542841"/>
              <a:ext cx="3017520" cy="685800"/>
            </a:xfrm>
            <a:prstGeom prst="rect">
              <a:avLst/>
            </a:prstGeom>
            <a:solidFill>
              <a:srgbClr val="00B0F0"/>
            </a:solidFill>
            <a:scene3d>
              <a:camera prst="orthographicFront"/>
              <a:lightRig rig="threePt" dir="t"/>
            </a:scene3d>
            <a:sp3d>
              <a:bevelT/>
            </a:sp3d>
          </p:spPr>
          <p:txBody>
            <a:bodyPr wrap="square" rtlCol="0" anchor="ctr">
              <a:spAutoFit/>
            </a:bodyPr>
            <a:lstStyle/>
            <a:p>
              <a:pPr algn="ctr"/>
              <a:r>
                <a:rPr lang="en-US" sz="2000" dirty="0">
                  <a:latin typeface="Arial" panose="020B0604020202020204" pitchFamily="34" charset="0"/>
                  <a:cs typeface="Arial" panose="020B0604020202020204" pitchFamily="34" charset="0"/>
                </a:rPr>
                <a:t>Devices</a:t>
              </a:r>
            </a:p>
          </p:txBody>
        </p:sp>
      </p:grpSp>
      <p:grpSp>
        <p:nvGrpSpPr>
          <p:cNvPr id="21" name="Group 20"/>
          <p:cNvGrpSpPr/>
          <p:nvPr/>
        </p:nvGrpSpPr>
        <p:grpSpPr>
          <a:xfrm>
            <a:off x="624933" y="3753632"/>
            <a:ext cx="4746174" cy="954107"/>
            <a:chOff x="624933" y="3753632"/>
            <a:chExt cx="4746174" cy="954107"/>
          </a:xfrm>
        </p:grpSpPr>
        <p:sp>
          <p:nvSpPr>
            <p:cNvPr id="17" name="TextBox 16"/>
            <p:cNvSpPr txBox="1"/>
            <p:nvPr/>
          </p:nvSpPr>
          <p:spPr>
            <a:xfrm>
              <a:off x="624933" y="3753632"/>
              <a:ext cx="3491661" cy="954107"/>
            </a:xfrm>
            <a:prstGeom prst="rect">
              <a:avLst/>
            </a:prstGeom>
            <a:noFill/>
          </p:spPr>
          <p:txBody>
            <a:bodyPr wrap="none" rtlCol="0">
              <a:spAutoFit/>
            </a:bodyPr>
            <a:lstStyle/>
            <a:p>
              <a:r>
                <a:rPr lang="en-US" sz="2800" dirty="0"/>
                <a:t>2.  Representations </a:t>
              </a:r>
              <a:br>
                <a:rPr lang="en-US" sz="2800" dirty="0"/>
              </a:br>
              <a:r>
                <a:rPr lang="en-US" sz="2800" dirty="0"/>
                <a:t>     based on bits</a:t>
              </a:r>
            </a:p>
          </p:txBody>
        </p:sp>
        <p:cxnSp>
          <p:nvCxnSpPr>
            <p:cNvPr id="10" name="Straight Connector 9"/>
            <p:cNvCxnSpPr>
              <a:stCxn id="86" idx="1"/>
            </p:cNvCxnSpPr>
            <p:nvPr/>
          </p:nvCxnSpPr>
          <p:spPr>
            <a:xfrm flipH="1">
              <a:off x="3925824" y="4242869"/>
              <a:ext cx="1445283" cy="88637"/>
            </a:xfrm>
            <a:prstGeom prst="line">
              <a:avLst/>
            </a:prstGeom>
            <a:ln w="38100">
              <a:solidFill>
                <a:srgbClr val="F78DE3"/>
              </a:solidFill>
            </a:ln>
          </p:spPr>
          <p:style>
            <a:lnRef idx="1">
              <a:schemeClr val="accent1"/>
            </a:lnRef>
            <a:fillRef idx="0">
              <a:schemeClr val="accent1"/>
            </a:fillRef>
            <a:effectRef idx="0">
              <a:schemeClr val="accent1"/>
            </a:effectRef>
            <a:fontRef idx="minor">
              <a:schemeClr val="tx1"/>
            </a:fontRef>
          </p:style>
        </p:cxnSp>
      </p:grpSp>
      <p:grpSp>
        <p:nvGrpSpPr>
          <p:cNvPr id="20" name="Group 19"/>
          <p:cNvGrpSpPr/>
          <p:nvPr/>
        </p:nvGrpSpPr>
        <p:grpSpPr>
          <a:xfrm>
            <a:off x="596348" y="4585769"/>
            <a:ext cx="6283519" cy="645190"/>
            <a:chOff x="596348" y="4585769"/>
            <a:chExt cx="6283519" cy="645190"/>
          </a:xfrm>
        </p:grpSpPr>
        <p:sp>
          <p:nvSpPr>
            <p:cNvPr id="6" name="TextBox 5"/>
            <p:cNvSpPr txBox="1"/>
            <p:nvPr/>
          </p:nvSpPr>
          <p:spPr>
            <a:xfrm>
              <a:off x="596348" y="4707739"/>
              <a:ext cx="5033750" cy="523220"/>
            </a:xfrm>
            <a:prstGeom prst="rect">
              <a:avLst/>
            </a:prstGeom>
            <a:noFill/>
          </p:spPr>
          <p:txBody>
            <a:bodyPr wrap="none" rtlCol="0">
              <a:spAutoFit/>
            </a:bodyPr>
            <a:lstStyle/>
            <a:p>
              <a:r>
                <a:rPr lang="en-US" sz="2800" dirty="0"/>
                <a:t>1.  Two voltage levels → 1 bit</a:t>
              </a:r>
            </a:p>
          </p:txBody>
        </p:sp>
        <p:cxnSp>
          <p:nvCxnSpPr>
            <p:cNvPr id="22" name="Straight Connector 21"/>
            <p:cNvCxnSpPr>
              <a:stCxn id="86" idx="2"/>
            </p:cNvCxnSpPr>
            <p:nvPr/>
          </p:nvCxnSpPr>
          <p:spPr>
            <a:xfrm flipH="1">
              <a:off x="5625355" y="4585769"/>
              <a:ext cx="1254512" cy="437629"/>
            </a:xfrm>
            <a:prstGeom prst="line">
              <a:avLst/>
            </a:prstGeom>
            <a:ln w="38100">
              <a:solidFill>
                <a:srgbClr val="F78DE3"/>
              </a:solidFill>
            </a:ln>
          </p:spPr>
          <p:style>
            <a:lnRef idx="1">
              <a:schemeClr val="accent1"/>
            </a:lnRef>
            <a:fillRef idx="0">
              <a:schemeClr val="accent1"/>
            </a:fillRef>
            <a:effectRef idx="0">
              <a:schemeClr val="accent1"/>
            </a:effectRef>
            <a:fontRef idx="minor">
              <a:schemeClr val="tx1"/>
            </a:fontRef>
          </p:style>
        </p:cxnSp>
      </p:grpSp>
      <p:grpSp>
        <p:nvGrpSpPr>
          <p:cNvPr id="23" name="Group 22"/>
          <p:cNvGrpSpPr/>
          <p:nvPr/>
        </p:nvGrpSpPr>
        <p:grpSpPr>
          <a:xfrm>
            <a:off x="624933" y="1783296"/>
            <a:ext cx="7975260" cy="1087973"/>
            <a:chOff x="624933" y="1783296"/>
            <a:chExt cx="7975260" cy="1087973"/>
          </a:xfrm>
        </p:grpSpPr>
        <p:sp>
          <p:nvSpPr>
            <p:cNvPr id="19" name="TextBox 18"/>
            <p:cNvSpPr txBox="1"/>
            <p:nvPr/>
          </p:nvSpPr>
          <p:spPr>
            <a:xfrm>
              <a:off x="624933" y="1783296"/>
              <a:ext cx="7975260" cy="523220"/>
            </a:xfrm>
            <a:prstGeom prst="rect">
              <a:avLst/>
            </a:prstGeom>
            <a:noFill/>
          </p:spPr>
          <p:txBody>
            <a:bodyPr wrap="none" rtlCol="0">
              <a:spAutoFit/>
            </a:bodyPr>
            <a:lstStyle/>
            <a:p>
              <a:r>
                <a:rPr lang="en-US" sz="2800" dirty="0"/>
                <a:t>3.  Functions on bits (Boolean operators, gates)</a:t>
              </a:r>
            </a:p>
          </p:txBody>
        </p:sp>
        <p:cxnSp>
          <p:nvCxnSpPr>
            <p:cNvPr id="28" name="Straight Connector 27"/>
            <p:cNvCxnSpPr>
              <a:stCxn id="87" idx="1"/>
            </p:cNvCxnSpPr>
            <p:nvPr/>
          </p:nvCxnSpPr>
          <p:spPr>
            <a:xfrm flipH="1" flipV="1">
              <a:off x="3113223" y="2274106"/>
              <a:ext cx="2257884" cy="597163"/>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p:nvGrpSpPr>
        <p:grpSpPr>
          <a:xfrm>
            <a:off x="624933" y="2764443"/>
            <a:ext cx="4746174" cy="792626"/>
            <a:chOff x="624933" y="2764443"/>
            <a:chExt cx="4746174" cy="792626"/>
          </a:xfrm>
        </p:grpSpPr>
        <p:sp>
          <p:nvSpPr>
            <p:cNvPr id="26" name="TextBox 25"/>
            <p:cNvSpPr txBox="1"/>
            <p:nvPr/>
          </p:nvSpPr>
          <p:spPr>
            <a:xfrm>
              <a:off x="624933" y="2764443"/>
              <a:ext cx="3517310" cy="523220"/>
            </a:xfrm>
            <a:prstGeom prst="rect">
              <a:avLst/>
            </a:prstGeom>
            <a:solidFill>
              <a:srgbClr val="FFFF00"/>
            </a:solidFill>
            <a:ln>
              <a:solidFill>
                <a:schemeClr val="tx1"/>
              </a:solidFill>
            </a:ln>
          </p:spPr>
          <p:txBody>
            <a:bodyPr wrap="none" rtlCol="0">
              <a:spAutoFit/>
            </a:bodyPr>
            <a:lstStyle/>
            <a:p>
              <a:r>
                <a:rPr lang="en-US" sz="2800" dirty="0"/>
                <a:t>4.  Implementation?</a:t>
              </a:r>
            </a:p>
          </p:txBody>
        </p:sp>
        <p:cxnSp>
          <p:nvCxnSpPr>
            <p:cNvPr id="30" name="Straight Connector 29"/>
            <p:cNvCxnSpPr>
              <a:stCxn id="88" idx="1"/>
              <a:endCxn id="26" idx="3"/>
            </p:cNvCxnSpPr>
            <p:nvPr/>
          </p:nvCxnSpPr>
          <p:spPr>
            <a:xfrm flipH="1" flipV="1">
              <a:off x="4142243" y="3026053"/>
              <a:ext cx="1228864" cy="531016"/>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grpSp>
      <p:sp>
        <p:nvSpPr>
          <p:cNvPr id="33" name="TextBox 32"/>
          <p:cNvSpPr txBox="1"/>
          <p:nvPr/>
        </p:nvSpPr>
        <p:spPr>
          <a:xfrm>
            <a:off x="2091252" y="5495340"/>
            <a:ext cx="4770858" cy="523220"/>
          </a:xfrm>
          <a:prstGeom prst="rect">
            <a:avLst/>
          </a:prstGeom>
          <a:noFill/>
        </p:spPr>
        <p:txBody>
          <a:bodyPr wrap="none" rtlCol="0">
            <a:spAutoFit/>
          </a:bodyPr>
          <a:lstStyle/>
          <a:p>
            <a:r>
              <a:rPr lang="en-US" sz="2800" b="1" dirty="0">
                <a:solidFill>
                  <a:srgbClr val="0070C0"/>
                </a:solidFill>
              </a:rPr>
              <a:t>How can we build gates?</a:t>
            </a:r>
          </a:p>
        </p:txBody>
      </p:sp>
    </p:spTree>
    <p:extLst>
      <p:ext uri="{BB962C8B-B14F-4D97-AF65-F5344CB8AC3E}">
        <p14:creationId xmlns:p14="http://schemas.microsoft.com/office/powerpoint/2010/main" val="3247184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wipe(left)">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wipe(left)">
                                      <p:cBhvr>
                                        <p:cTn id="17" dur="500"/>
                                        <p:tgtEl>
                                          <p:spTgt spid="2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wipe(left)">
                                      <p:cBhvr>
                                        <p:cTn id="22" dur="500"/>
                                        <p:tgtEl>
                                          <p:spTgt spid="25"/>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3"/>
                                        </p:tgtEl>
                                        <p:attrNameLst>
                                          <p:attrName>style.visibility</p:attrName>
                                        </p:attrNameLst>
                                      </p:cBhvr>
                                      <p:to>
                                        <p:strVal val="visible"/>
                                      </p:to>
                                    </p:set>
                                    <p:anim calcmode="lin" valueType="num">
                                      <p:cBhvr additive="base">
                                        <p:cTn id="27" dur="500" fill="hold"/>
                                        <p:tgtEl>
                                          <p:spTgt spid="33"/>
                                        </p:tgtEl>
                                        <p:attrNameLst>
                                          <p:attrName>ppt_x</p:attrName>
                                        </p:attrNameLst>
                                      </p:cBhvr>
                                      <p:tavLst>
                                        <p:tav tm="0">
                                          <p:val>
                                            <p:strVal val="#ppt_x"/>
                                          </p:val>
                                        </p:tav>
                                        <p:tav tm="100000">
                                          <p:val>
                                            <p:strVal val="#ppt_x"/>
                                          </p:val>
                                        </p:tav>
                                      </p:tavLst>
                                    </p:anim>
                                    <p:anim calcmode="lin" valueType="num">
                                      <p:cBhvr additive="base">
                                        <p:cTn id="28"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Does This Gate Do? (when A=0V)</a:t>
            </a:r>
          </a:p>
        </p:txBody>
      </p:sp>
      <p:sp>
        <p:nvSpPr>
          <p:cNvPr id="21" name="Content Placeholder 20"/>
          <p:cNvSpPr>
            <a:spLocks noGrp="1"/>
          </p:cNvSpPr>
          <p:nvPr>
            <p:ph idx="1"/>
          </p:nvPr>
        </p:nvSpPr>
        <p:spPr/>
        <p:txBody>
          <a:bodyPr/>
          <a:lstStyle/>
          <a:p>
            <a:r>
              <a:rPr lang="en-US" dirty="0"/>
              <a:t>Here is the simplest gate.</a:t>
            </a:r>
          </a:p>
          <a:p>
            <a:r>
              <a:rPr lang="en-US" b="1" dirty="0">
                <a:solidFill>
                  <a:srgbClr val="0070C0"/>
                </a:solidFill>
              </a:rPr>
              <a:t>What does it do?</a:t>
            </a:r>
          </a:p>
          <a:p>
            <a:endParaRPr lang="en-US" dirty="0"/>
          </a:p>
          <a:p>
            <a:r>
              <a:rPr lang="en-US" dirty="0"/>
              <a:t>Let’s write a truth table!</a:t>
            </a:r>
          </a:p>
        </p:txBody>
      </p:sp>
      <p:sp>
        <p:nvSpPr>
          <p:cNvPr id="4" name="Date Placeholder 3"/>
          <p:cNvSpPr>
            <a:spLocks noGrp="1"/>
          </p:cNvSpPr>
          <p:nvPr>
            <p:ph type="dt" sz="half" idx="10"/>
          </p:nvPr>
        </p:nvSpPr>
        <p:spPr/>
        <p:txBody>
          <a:bodyPr/>
          <a:lstStyle/>
          <a:p>
            <a:r>
              <a:rPr lang="en-US"/>
              <a:t>ECE 120: Introduction to Computing</a:t>
            </a:r>
            <a:endParaRPr lang="en-US" dirty="0"/>
          </a:p>
        </p:txBody>
      </p:sp>
      <p:sp>
        <p:nvSpPr>
          <p:cNvPr id="5" name="Footer Placeholder 4"/>
          <p:cNvSpPr>
            <a:spLocks noGrp="1"/>
          </p:cNvSpPr>
          <p:nvPr>
            <p:ph type="ftr" sz="quarter" idx="11"/>
          </p:nvPr>
        </p:nvSpPr>
        <p:spPr/>
        <p:txBody>
          <a:bodyPr/>
          <a:lstStyle/>
          <a:p>
            <a:r>
              <a:rPr lang="en-US"/>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a:t>slide </a:t>
            </a:r>
            <a:fld id="{949970F0-D61B-4214-A65D-FD869E0D8E7F}" type="slidenum">
              <a:rPr lang="en-US" smtClean="0"/>
              <a:pPr/>
              <a:t>20</a:t>
            </a:fld>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16827" y="1630017"/>
            <a:ext cx="2971800" cy="4114800"/>
          </a:xfrm>
          <a:prstGeom prst="rect">
            <a:avLst/>
          </a:prstGeom>
        </p:spPr>
      </p:pic>
      <p:graphicFrame>
        <p:nvGraphicFramePr>
          <p:cNvPr id="8" name="Table 7"/>
          <p:cNvGraphicFramePr>
            <a:graphicFrameLocks noGrp="1"/>
          </p:cNvGraphicFramePr>
          <p:nvPr>
            <p:extLst>
              <p:ext uri="{D42A27DB-BD31-4B8C-83A1-F6EECF244321}">
                <p14:modId xmlns:p14="http://schemas.microsoft.com/office/powerpoint/2010/main" val="688883742"/>
              </p:ext>
            </p:extLst>
          </p:nvPr>
        </p:nvGraphicFramePr>
        <p:xfrm>
          <a:off x="1283820" y="3946497"/>
          <a:ext cx="2617620" cy="1676400"/>
        </p:xfrm>
        <a:graphic>
          <a:graphicData uri="http://schemas.openxmlformats.org/drawingml/2006/table">
            <a:tbl>
              <a:tblPr firstRow="1" bandRow="1">
                <a:tableStyleId>{5C22544A-7EE6-4342-B048-85BDC9FD1C3A}</a:tableStyleId>
              </a:tblPr>
              <a:tblGrid>
                <a:gridCol w="1313076">
                  <a:extLst>
                    <a:ext uri="{9D8B030D-6E8A-4147-A177-3AD203B41FA5}">
                      <a16:colId xmlns:a16="http://schemas.microsoft.com/office/drawing/2014/main" val="20000"/>
                    </a:ext>
                  </a:extLst>
                </a:gridCol>
                <a:gridCol w="1304544">
                  <a:extLst>
                    <a:ext uri="{9D8B030D-6E8A-4147-A177-3AD203B41FA5}">
                      <a16:colId xmlns:a16="http://schemas.microsoft.com/office/drawing/2014/main" val="20001"/>
                    </a:ext>
                  </a:extLst>
                </a:gridCol>
              </a:tblGrid>
              <a:tr h="432141">
                <a:tc>
                  <a:txBody>
                    <a:bodyPr/>
                    <a:lstStyle/>
                    <a:p>
                      <a:pPr algn="ctr"/>
                      <a:r>
                        <a:rPr lang="en-US" sz="2800" dirty="0">
                          <a:solidFill>
                            <a:schemeClr val="tx1"/>
                          </a:solidFill>
                        </a:rPr>
                        <a:t>A</a:t>
                      </a:r>
                    </a:p>
                  </a:txBody>
                  <a:tcP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rPr>
                        <a:t>Q</a:t>
                      </a:r>
                    </a:p>
                  </a:txBody>
                  <a:tcP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489760">
                <a:tc>
                  <a:txBody>
                    <a:bodyPr/>
                    <a:lstStyle/>
                    <a:p>
                      <a:pPr algn="ctr"/>
                      <a:r>
                        <a:rPr lang="en-US" sz="3200" b="1" dirty="0">
                          <a:solidFill>
                            <a:schemeClr val="tx1"/>
                          </a:solidFill>
                          <a:latin typeface="Courier New" panose="02070309020205020404" pitchFamily="49" charset="0"/>
                          <a:cs typeface="Courier New" panose="02070309020205020404" pitchFamily="49" charset="0"/>
                        </a:rPr>
                        <a:t>0V</a:t>
                      </a: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en-US" sz="3200" b="1" baseline="-25000" dirty="0">
                        <a:solidFill>
                          <a:schemeClr val="tx1"/>
                        </a:solidFill>
                        <a:latin typeface="+mj-lt"/>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489760">
                <a:tc>
                  <a:txBody>
                    <a:bodyPr/>
                    <a:lstStyle/>
                    <a:p>
                      <a:pPr algn="ctr"/>
                      <a:r>
                        <a:rPr lang="en-US" sz="3200" b="1" dirty="0">
                          <a:solidFill>
                            <a:schemeClr val="tx1"/>
                          </a:solidFill>
                          <a:latin typeface="Courier New" panose="02070309020205020404" pitchFamily="49" charset="0"/>
                          <a:cs typeface="Courier New" panose="02070309020205020404" pitchFamily="49" charset="0"/>
                        </a:rPr>
                        <a:t>1.5V</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3200" b="1"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bl>
          </a:graphicData>
        </a:graphic>
      </p:graphicFrame>
      <p:grpSp>
        <p:nvGrpSpPr>
          <p:cNvPr id="6" name="Group 5"/>
          <p:cNvGrpSpPr/>
          <p:nvPr/>
        </p:nvGrpSpPr>
        <p:grpSpPr>
          <a:xfrm>
            <a:off x="5640408" y="2751380"/>
            <a:ext cx="561372" cy="2264149"/>
            <a:chOff x="5640408" y="2751380"/>
            <a:chExt cx="561372" cy="2264149"/>
          </a:xfrm>
        </p:grpSpPr>
        <p:sp>
          <p:nvSpPr>
            <p:cNvPr id="9" name="TextBox 8"/>
            <p:cNvSpPr txBox="1"/>
            <p:nvPr/>
          </p:nvSpPr>
          <p:spPr>
            <a:xfrm>
              <a:off x="5640408" y="2751380"/>
              <a:ext cx="561372" cy="461665"/>
            </a:xfrm>
            <a:prstGeom prst="rect">
              <a:avLst/>
            </a:prstGeom>
            <a:noFill/>
          </p:spPr>
          <p:txBody>
            <a:bodyPr wrap="none" rtlCol="0">
              <a:spAutoFit/>
            </a:bodyPr>
            <a:lstStyle/>
            <a:p>
              <a:pPr algn="ctr"/>
              <a:r>
                <a:rPr lang="en-US" sz="2400" dirty="0">
                  <a:solidFill>
                    <a:srgbClr val="FFFF00"/>
                  </a:solidFill>
                  <a:latin typeface="Arial" panose="020B0604020202020204" pitchFamily="34" charset="0"/>
                  <a:cs typeface="Arial" panose="020B0604020202020204" pitchFamily="34" charset="0"/>
                </a:rPr>
                <a:t>0V</a:t>
              </a:r>
            </a:p>
          </p:txBody>
        </p:sp>
        <p:sp>
          <p:nvSpPr>
            <p:cNvPr id="10" name="TextBox 9"/>
            <p:cNvSpPr txBox="1"/>
            <p:nvPr/>
          </p:nvSpPr>
          <p:spPr>
            <a:xfrm>
              <a:off x="5640408" y="4553864"/>
              <a:ext cx="561372" cy="461665"/>
            </a:xfrm>
            <a:prstGeom prst="rect">
              <a:avLst/>
            </a:prstGeom>
            <a:noFill/>
          </p:spPr>
          <p:txBody>
            <a:bodyPr wrap="none" rtlCol="0">
              <a:spAutoFit/>
            </a:bodyPr>
            <a:lstStyle/>
            <a:p>
              <a:pPr algn="ctr"/>
              <a:r>
                <a:rPr lang="en-US" sz="2400" dirty="0">
                  <a:solidFill>
                    <a:srgbClr val="FFFF00"/>
                  </a:solidFill>
                  <a:latin typeface="Arial" panose="020B0604020202020204" pitchFamily="34" charset="0"/>
                  <a:cs typeface="Arial" panose="020B0604020202020204" pitchFamily="34" charset="0"/>
                </a:rPr>
                <a:t>0V</a:t>
              </a:r>
            </a:p>
          </p:txBody>
        </p:sp>
      </p:grpSp>
      <p:grpSp>
        <p:nvGrpSpPr>
          <p:cNvPr id="12" name="Group 11"/>
          <p:cNvGrpSpPr/>
          <p:nvPr/>
        </p:nvGrpSpPr>
        <p:grpSpPr>
          <a:xfrm>
            <a:off x="6608064" y="2133600"/>
            <a:ext cx="774718" cy="804672"/>
            <a:chOff x="6608064" y="2133600"/>
            <a:chExt cx="774718" cy="804672"/>
          </a:xfrm>
        </p:grpSpPr>
        <p:cxnSp>
          <p:nvCxnSpPr>
            <p:cNvPr id="11" name="Straight Connector 10"/>
            <p:cNvCxnSpPr/>
            <p:nvPr/>
          </p:nvCxnSpPr>
          <p:spPr>
            <a:xfrm>
              <a:off x="6608064" y="2133600"/>
              <a:ext cx="0" cy="804672"/>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736451" y="2314099"/>
              <a:ext cx="646331" cy="461665"/>
            </a:xfrm>
            <a:prstGeom prst="rect">
              <a:avLst/>
            </a:prstGeom>
            <a:noFill/>
          </p:spPr>
          <p:txBody>
            <a:bodyPr wrap="none" rtlCol="0">
              <a:spAutoFit/>
            </a:bodyPr>
            <a:lstStyle/>
            <a:p>
              <a:pPr algn="ctr"/>
              <a:r>
                <a:rPr lang="en-US" sz="2400" b="1" dirty="0">
                  <a:solidFill>
                    <a:srgbClr val="FFFF00"/>
                  </a:solidFill>
                  <a:latin typeface="Arial" panose="020B0604020202020204" pitchFamily="34" charset="0"/>
                  <a:cs typeface="Arial" panose="020B0604020202020204" pitchFamily="34" charset="0"/>
                </a:rPr>
                <a:t>ON</a:t>
              </a:r>
            </a:p>
          </p:txBody>
        </p:sp>
      </p:grpSp>
      <p:grpSp>
        <p:nvGrpSpPr>
          <p:cNvPr id="16" name="Group 15"/>
          <p:cNvGrpSpPr/>
          <p:nvPr/>
        </p:nvGrpSpPr>
        <p:grpSpPr>
          <a:xfrm>
            <a:off x="6608064" y="4092199"/>
            <a:ext cx="955708" cy="526178"/>
            <a:chOff x="6608064" y="2271848"/>
            <a:chExt cx="955708" cy="526178"/>
          </a:xfrm>
        </p:grpSpPr>
        <p:cxnSp>
          <p:nvCxnSpPr>
            <p:cNvPr id="17" name="Straight Connector 16"/>
            <p:cNvCxnSpPr/>
            <p:nvPr/>
          </p:nvCxnSpPr>
          <p:spPr>
            <a:xfrm>
              <a:off x="6608064" y="2314099"/>
              <a:ext cx="294663" cy="48392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6765155" y="2271848"/>
              <a:ext cx="798617" cy="461665"/>
            </a:xfrm>
            <a:prstGeom prst="rect">
              <a:avLst/>
            </a:prstGeom>
            <a:noFill/>
          </p:spPr>
          <p:txBody>
            <a:bodyPr wrap="none" rtlCol="0">
              <a:spAutoFit/>
            </a:bodyPr>
            <a:lstStyle/>
            <a:p>
              <a:pPr algn="ctr"/>
              <a:r>
                <a:rPr lang="en-US" sz="2400" b="1" dirty="0">
                  <a:solidFill>
                    <a:srgbClr val="FF0000"/>
                  </a:solidFill>
                  <a:latin typeface="Arial" panose="020B0604020202020204" pitchFamily="34" charset="0"/>
                  <a:cs typeface="Arial" panose="020B0604020202020204" pitchFamily="34" charset="0"/>
                </a:rPr>
                <a:t>OFF</a:t>
              </a:r>
            </a:p>
          </p:txBody>
        </p:sp>
      </p:grpSp>
      <p:grpSp>
        <p:nvGrpSpPr>
          <p:cNvPr id="31" name="Group 30"/>
          <p:cNvGrpSpPr/>
          <p:nvPr/>
        </p:nvGrpSpPr>
        <p:grpSpPr>
          <a:xfrm>
            <a:off x="6698103" y="1429560"/>
            <a:ext cx="2134961" cy="1938263"/>
            <a:chOff x="6698103" y="1429560"/>
            <a:chExt cx="2134961" cy="1938263"/>
          </a:xfrm>
        </p:grpSpPr>
        <p:sp>
          <p:nvSpPr>
            <p:cNvPr id="28" name="Freeform 27"/>
            <p:cNvSpPr/>
            <p:nvPr/>
          </p:nvSpPr>
          <p:spPr>
            <a:xfrm>
              <a:off x="6698103" y="1876820"/>
              <a:ext cx="1118238" cy="1491003"/>
            </a:xfrm>
            <a:custGeom>
              <a:avLst/>
              <a:gdLst>
                <a:gd name="connsiteX0" fmla="*/ 57534 w 1118238"/>
                <a:gd name="connsiteY0" fmla="*/ 0 h 1491003"/>
                <a:gd name="connsiteX1" fmla="*/ 118494 w 1118238"/>
                <a:gd name="connsiteY1" fmla="*/ 1316736 h 1491003"/>
                <a:gd name="connsiteX2" fmla="*/ 1118238 w 1118238"/>
                <a:gd name="connsiteY2" fmla="*/ 1438656 h 1491003"/>
              </a:gdLst>
              <a:ahLst/>
              <a:cxnLst>
                <a:cxn ang="0">
                  <a:pos x="connsiteX0" y="connsiteY0"/>
                </a:cxn>
                <a:cxn ang="0">
                  <a:pos x="connsiteX1" y="connsiteY1"/>
                </a:cxn>
                <a:cxn ang="0">
                  <a:pos x="connsiteX2" y="connsiteY2"/>
                </a:cxn>
              </a:cxnLst>
              <a:rect l="l" t="t" r="r" b="b"/>
              <a:pathLst>
                <a:path w="1118238" h="1491003">
                  <a:moveTo>
                    <a:pt x="57534" y="0"/>
                  </a:moveTo>
                  <a:cubicBezTo>
                    <a:pt x="-378" y="538480"/>
                    <a:pt x="-58290" y="1076960"/>
                    <a:pt x="118494" y="1316736"/>
                  </a:cubicBezTo>
                  <a:cubicBezTo>
                    <a:pt x="295278" y="1556512"/>
                    <a:pt x="706758" y="1497584"/>
                    <a:pt x="1118238" y="1438656"/>
                  </a:cubicBezTo>
                </a:path>
              </a:pathLst>
            </a:custGeom>
            <a:noFill/>
            <a:ln w="889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6902727" y="1429560"/>
              <a:ext cx="1930337" cy="830997"/>
            </a:xfrm>
            <a:prstGeom prst="rect">
              <a:avLst/>
            </a:prstGeom>
            <a:solidFill>
              <a:srgbClr val="00B0F0"/>
            </a:solidFill>
          </p:spPr>
          <p:txBody>
            <a:bodyPr wrap="none" rtlCol="0">
              <a:spAutoFit/>
            </a:bodyPr>
            <a:lstStyle/>
            <a:p>
              <a:pPr algn="ctr"/>
              <a:r>
                <a:rPr lang="en-US" sz="2400" dirty="0">
                  <a:latin typeface="Arial" panose="020B0604020202020204" pitchFamily="34" charset="0"/>
                  <a:cs typeface="Arial" panose="020B0604020202020204" pitchFamily="34" charset="0"/>
                </a:rPr>
                <a:t>Q connected</a:t>
              </a:r>
            </a:p>
            <a:p>
              <a:pPr algn="ctr"/>
              <a:r>
                <a:rPr lang="en-US" sz="2400" dirty="0">
                  <a:latin typeface="Arial" panose="020B0604020202020204" pitchFamily="34" charset="0"/>
                  <a:cs typeface="Arial" panose="020B0604020202020204" pitchFamily="34" charset="0"/>
                </a:rPr>
                <a:t>to </a:t>
              </a:r>
              <a:r>
                <a:rPr lang="en-US" sz="2400" dirty="0" err="1">
                  <a:latin typeface="Arial" panose="020B0604020202020204" pitchFamily="34" charset="0"/>
                  <a:cs typeface="Arial" panose="020B0604020202020204" pitchFamily="34" charset="0"/>
                </a:rPr>
                <a:t>Vdd</a:t>
              </a:r>
              <a:endParaRPr lang="en-US" sz="2400" dirty="0">
                <a:latin typeface="Arial" panose="020B0604020202020204" pitchFamily="34" charset="0"/>
                <a:cs typeface="Arial" panose="020B0604020202020204" pitchFamily="34" charset="0"/>
              </a:endParaRPr>
            </a:p>
          </p:txBody>
        </p:sp>
      </p:grpSp>
      <p:sp>
        <p:nvSpPr>
          <p:cNvPr id="30" name="TextBox 29"/>
          <p:cNvSpPr txBox="1"/>
          <p:nvPr/>
        </p:nvSpPr>
        <p:spPr>
          <a:xfrm>
            <a:off x="2668306" y="4467924"/>
            <a:ext cx="1172116" cy="584775"/>
          </a:xfrm>
          <a:prstGeom prst="rect">
            <a:avLst/>
          </a:prstGeom>
          <a:noFill/>
        </p:spPr>
        <p:txBody>
          <a:bodyPr wrap="none" rtlCol="0">
            <a:spAutoFit/>
          </a:bodyPr>
          <a:lstStyle/>
          <a:p>
            <a:r>
              <a:rPr lang="en-US" sz="3200" b="1" dirty="0">
                <a:latin typeface="Courier New" panose="02070309020205020404" pitchFamily="49" charset="0"/>
                <a:cs typeface="Courier New" panose="02070309020205020404" pitchFamily="49" charset="0"/>
              </a:rPr>
              <a:t>1.5V</a:t>
            </a:r>
          </a:p>
        </p:txBody>
      </p:sp>
    </p:spTree>
    <p:extLst>
      <p:ext uri="{BB962C8B-B14F-4D97-AF65-F5344CB8AC3E}">
        <p14:creationId xmlns:p14="http://schemas.microsoft.com/office/powerpoint/2010/main" val="1202750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
                                            <p:txEl>
                                              <p:pRg st="3" end="3"/>
                                            </p:txEl>
                                          </p:spTgt>
                                        </p:tgtEl>
                                        <p:attrNameLst>
                                          <p:attrName>style.visibility</p:attrName>
                                        </p:attrNameLst>
                                      </p:cBhvr>
                                      <p:to>
                                        <p:strVal val="visible"/>
                                      </p:to>
                                    </p:set>
                                    <p:anim calcmode="lin" valueType="num">
                                      <p:cBhvr additive="base">
                                        <p:cTn id="7" dur="500" fill="hold"/>
                                        <p:tgtEl>
                                          <p:spTgt spid="21">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1">
                                            <p:txEl>
                                              <p:pRg st="3" end="3"/>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50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ppt_x"/>
                                          </p:val>
                                        </p:tav>
                                        <p:tav tm="100000">
                                          <p:val>
                                            <p:strVal val="#ppt_x"/>
                                          </p:val>
                                        </p:tav>
                                      </p:tavLst>
                                    </p:anim>
                                    <p:anim calcmode="lin" valueType="num">
                                      <p:cBhvr additive="base">
                                        <p:cTn id="1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wipe(left)">
                                      <p:cBhvr>
                                        <p:cTn id="23" dur="500"/>
                                        <p:tgtEl>
                                          <p:spTgt spid="12"/>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wipe(left)">
                                      <p:cBhvr>
                                        <p:cTn id="28" dur="500"/>
                                        <p:tgtEl>
                                          <p:spTgt spid="16"/>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nodeType="clickEffect">
                                  <p:stCondLst>
                                    <p:cond delay="0"/>
                                  </p:stCondLst>
                                  <p:childTnLst>
                                    <p:set>
                                      <p:cBhvr>
                                        <p:cTn id="32" dur="1" fill="hold">
                                          <p:stCondLst>
                                            <p:cond delay="0"/>
                                          </p:stCondLst>
                                        </p:cTn>
                                        <p:tgtEl>
                                          <p:spTgt spid="31"/>
                                        </p:tgtEl>
                                        <p:attrNameLst>
                                          <p:attrName>style.visibility</p:attrName>
                                        </p:attrNameLst>
                                      </p:cBhvr>
                                      <p:to>
                                        <p:strVal val="visible"/>
                                      </p:to>
                                    </p:set>
                                    <p:animEffect transition="in" filter="wipe(up)">
                                      <p:cBhvr>
                                        <p:cTn id="33" dur="500"/>
                                        <p:tgtEl>
                                          <p:spTgt spid="31"/>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0"/>
                                        </p:tgtEl>
                                        <p:attrNameLst>
                                          <p:attrName>style.visibility</p:attrName>
                                        </p:attrNameLst>
                                      </p:cBhvr>
                                      <p:to>
                                        <p:strVal val="visible"/>
                                      </p:to>
                                    </p:set>
                                    <p:animEffect transition="in" filter="fade">
                                      <p:cBhvr>
                                        <p:cTn id="38"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uiExpand="1" build="p"/>
      <p:bldP spid="3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Does This Gate Do? (when A=1.5V)</a:t>
            </a:r>
          </a:p>
        </p:txBody>
      </p:sp>
      <p:sp>
        <p:nvSpPr>
          <p:cNvPr id="21" name="Content Placeholder 20"/>
          <p:cNvSpPr>
            <a:spLocks noGrp="1"/>
          </p:cNvSpPr>
          <p:nvPr>
            <p:ph idx="1"/>
          </p:nvPr>
        </p:nvSpPr>
        <p:spPr/>
        <p:txBody>
          <a:bodyPr/>
          <a:lstStyle/>
          <a:p>
            <a:r>
              <a:rPr lang="en-US" dirty="0"/>
              <a:t>Here is the simplest gate.</a:t>
            </a:r>
          </a:p>
          <a:p>
            <a:r>
              <a:rPr lang="en-US" b="1" dirty="0">
                <a:solidFill>
                  <a:srgbClr val="0070C0"/>
                </a:solidFill>
              </a:rPr>
              <a:t>What does it do?</a:t>
            </a:r>
          </a:p>
          <a:p>
            <a:endParaRPr lang="en-US" dirty="0"/>
          </a:p>
          <a:p>
            <a:r>
              <a:rPr lang="en-US" dirty="0"/>
              <a:t>Let’s write a truth table!</a:t>
            </a:r>
          </a:p>
        </p:txBody>
      </p:sp>
      <p:sp>
        <p:nvSpPr>
          <p:cNvPr id="4" name="Date Placeholder 3"/>
          <p:cNvSpPr>
            <a:spLocks noGrp="1"/>
          </p:cNvSpPr>
          <p:nvPr>
            <p:ph type="dt" sz="half" idx="10"/>
          </p:nvPr>
        </p:nvSpPr>
        <p:spPr/>
        <p:txBody>
          <a:bodyPr/>
          <a:lstStyle/>
          <a:p>
            <a:r>
              <a:rPr lang="en-US"/>
              <a:t>ECE 120: Introduction to Computing</a:t>
            </a:r>
            <a:endParaRPr lang="en-US" dirty="0"/>
          </a:p>
        </p:txBody>
      </p:sp>
      <p:sp>
        <p:nvSpPr>
          <p:cNvPr id="5" name="Footer Placeholder 4"/>
          <p:cNvSpPr>
            <a:spLocks noGrp="1"/>
          </p:cNvSpPr>
          <p:nvPr>
            <p:ph type="ftr" sz="quarter" idx="11"/>
          </p:nvPr>
        </p:nvSpPr>
        <p:spPr/>
        <p:txBody>
          <a:bodyPr/>
          <a:lstStyle/>
          <a:p>
            <a:r>
              <a:rPr lang="en-US"/>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a:t>slide </a:t>
            </a:r>
            <a:fld id="{949970F0-D61B-4214-A65D-FD869E0D8E7F}" type="slidenum">
              <a:rPr lang="en-US" smtClean="0"/>
              <a:pPr/>
              <a:t>21</a:t>
            </a:fld>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16827" y="1630017"/>
            <a:ext cx="2971800" cy="4114800"/>
          </a:xfrm>
          <a:prstGeom prst="rect">
            <a:avLst/>
          </a:prstGeom>
        </p:spPr>
      </p:pic>
      <p:graphicFrame>
        <p:nvGraphicFramePr>
          <p:cNvPr id="8" name="Table 7"/>
          <p:cNvGraphicFramePr>
            <a:graphicFrameLocks noGrp="1"/>
          </p:cNvGraphicFramePr>
          <p:nvPr>
            <p:extLst>
              <p:ext uri="{D42A27DB-BD31-4B8C-83A1-F6EECF244321}">
                <p14:modId xmlns:p14="http://schemas.microsoft.com/office/powerpoint/2010/main" val="854738310"/>
              </p:ext>
            </p:extLst>
          </p:nvPr>
        </p:nvGraphicFramePr>
        <p:xfrm>
          <a:off x="1283820" y="3946497"/>
          <a:ext cx="2617620" cy="1676400"/>
        </p:xfrm>
        <a:graphic>
          <a:graphicData uri="http://schemas.openxmlformats.org/drawingml/2006/table">
            <a:tbl>
              <a:tblPr firstRow="1" bandRow="1">
                <a:tableStyleId>{5C22544A-7EE6-4342-B048-85BDC9FD1C3A}</a:tableStyleId>
              </a:tblPr>
              <a:tblGrid>
                <a:gridCol w="1313076">
                  <a:extLst>
                    <a:ext uri="{9D8B030D-6E8A-4147-A177-3AD203B41FA5}">
                      <a16:colId xmlns:a16="http://schemas.microsoft.com/office/drawing/2014/main" val="20000"/>
                    </a:ext>
                  </a:extLst>
                </a:gridCol>
                <a:gridCol w="1304544">
                  <a:extLst>
                    <a:ext uri="{9D8B030D-6E8A-4147-A177-3AD203B41FA5}">
                      <a16:colId xmlns:a16="http://schemas.microsoft.com/office/drawing/2014/main" val="20001"/>
                    </a:ext>
                  </a:extLst>
                </a:gridCol>
              </a:tblGrid>
              <a:tr h="432141">
                <a:tc>
                  <a:txBody>
                    <a:bodyPr/>
                    <a:lstStyle/>
                    <a:p>
                      <a:pPr algn="ctr"/>
                      <a:r>
                        <a:rPr lang="en-US" sz="2800" dirty="0">
                          <a:solidFill>
                            <a:schemeClr val="tx1"/>
                          </a:solidFill>
                        </a:rPr>
                        <a:t>A</a:t>
                      </a:r>
                    </a:p>
                  </a:txBody>
                  <a:tcP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rPr>
                        <a:t>Q</a:t>
                      </a:r>
                    </a:p>
                  </a:txBody>
                  <a:tcP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489760">
                <a:tc>
                  <a:txBody>
                    <a:bodyPr/>
                    <a:lstStyle/>
                    <a:p>
                      <a:pPr algn="ctr"/>
                      <a:r>
                        <a:rPr lang="en-US" sz="3200" b="1" dirty="0">
                          <a:solidFill>
                            <a:schemeClr val="tx1"/>
                          </a:solidFill>
                          <a:latin typeface="Courier New" panose="02070309020205020404" pitchFamily="49" charset="0"/>
                          <a:cs typeface="Courier New" panose="02070309020205020404" pitchFamily="49" charset="0"/>
                        </a:rPr>
                        <a:t>0V</a:t>
                      </a: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200" b="1" dirty="0">
                          <a:solidFill>
                            <a:schemeClr val="tx1"/>
                          </a:solidFill>
                          <a:latin typeface="Courier New" panose="02070309020205020404" pitchFamily="49" charset="0"/>
                          <a:cs typeface="Courier New" panose="02070309020205020404" pitchFamily="49" charset="0"/>
                        </a:rPr>
                        <a:t>1.5V</a:t>
                      </a: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489760">
                <a:tc>
                  <a:txBody>
                    <a:bodyPr/>
                    <a:lstStyle/>
                    <a:p>
                      <a:pPr algn="ctr"/>
                      <a:r>
                        <a:rPr lang="en-US" sz="3200" b="1" dirty="0">
                          <a:solidFill>
                            <a:schemeClr val="tx1"/>
                          </a:solidFill>
                          <a:latin typeface="Courier New" panose="02070309020205020404" pitchFamily="49" charset="0"/>
                          <a:cs typeface="Courier New" panose="02070309020205020404" pitchFamily="49" charset="0"/>
                        </a:rPr>
                        <a:t>1.5V</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3200" b="1"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bl>
          </a:graphicData>
        </a:graphic>
      </p:graphicFrame>
      <p:grpSp>
        <p:nvGrpSpPr>
          <p:cNvPr id="6" name="Group 5"/>
          <p:cNvGrpSpPr/>
          <p:nvPr/>
        </p:nvGrpSpPr>
        <p:grpSpPr>
          <a:xfrm>
            <a:off x="5512168" y="2751380"/>
            <a:ext cx="817853" cy="2264149"/>
            <a:chOff x="5512168" y="2751380"/>
            <a:chExt cx="817853" cy="2264149"/>
          </a:xfrm>
        </p:grpSpPr>
        <p:sp>
          <p:nvSpPr>
            <p:cNvPr id="9" name="TextBox 8"/>
            <p:cNvSpPr txBox="1"/>
            <p:nvPr/>
          </p:nvSpPr>
          <p:spPr>
            <a:xfrm>
              <a:off x="5512168" y="2751380"/>
              <a:ext cx="817853" cy="461665"/>
            </a:xfrm>
            <a:prstGeom prst="rect">
              <a:avLst/>
            </a:prstGeom>
            <a:noFill/>
          </p:spPr>
          <p:txBody>
            <a:bodyPr wrap="none" rtlCol="0">
              <a:spAutoFit/>
            </a:bodyPr>
            <a:lstStyle/>
            <a:p>
              <a:pPr algn="ctr"/>
              <a:r>
                <a:rPr lang="en-US" sz="2400" dirty="0">
                  <a:solidFill>
                    <a:srgbClr val="FFFF00"/>
                  </a:solidFill>
                  <a:latin typeface="Arial" panose="020B0604020202020204" pitchFamily="34" charset="0"/>
                  <a:cs typeface="Arial" panose="020B0604020202020204" pitchFamily="34" charset="0"/>
                </a:rPr>
                <a:t>1.5V</a:t>
              </a:r>
            </a:p>
          </p:txBody>
        </p:sp>
        <p:sp>
          <p:nvSpPr>
            <p:cNvPr id="10" name="TextBox 9"/>
            <p:cNvSpPr txBox="1"/>
            <p:nvPr/>
          </p:nvSpPr>
          <p:spPr>
            <a:xfrm>
              <a:off x="5512168" y="4553864"/>
              <a:ext cx="817853" cy="461665"/>
            </a:xfrm>
            <a:prstGeom prst="rect">
              <a:avLst/>
            </a:prstGeom>
            <a:noFill/>
          </p:spPr>
          <p:txBody>
            <a:bodyPr wrap="none" rtlCol="0">
              <a:spAutoFit/>
            </a:bodyPr>
            <a:lstStyle/>
            <a:p>
              <a:pPr algn="ctr"/>
              <a:r>
                <a:rPr lang="en-US" sz="2400" dirty="0">
                  <a:solidFill>
                    <a:srgbClr val="FFFF00"/>
                  </a:solidFill>
                  <a:latin typeface="Arial" panose="020B0604020202020204" pitchFamily="34" charset="0"/>
                  <a:cs typeface="Arial" panose="020B0604020202020204" pitchFamily="34" charset="0"/>
                </a:rPr>
                <a:t>1.5V</a:t>
              </a:r>
            </a:p>
          </p:txBody>
        </p:sp>
      </p:grpSp>
      <p:grpSp>
        <p:nvGrpSpPr>
          <p:cNvPr id="12" name="Group 11"/>
          <p:cNvGrpSpPr/>
          <p:nvPr/>
        </p:nvGrpSpPr>
        <p:grpSpPr>
          <a:xfrm>
            <a:off x="6608064" y="3926428"/>
            <a:ext cx="774718" cy="804672"/>
            <a:chOff x="6608064" y="2133600"/>
            <a:chExt cx="774718" cy="804672"/>
          </a:xfrm>
        </p:grpSpPr>
        <p:cxnSp>
          <p:nvCxnSpPr>
            <p:cNvPr id="11" name="Straight Connector 10"/>
            <p:cNvCxnSpPr/>
            <p:nvPr/>
          </p:nvCxnSpPr>
          <p:spPr>
            <a:xfrm>
              <a:off x="6608064" y="2133600"/>
              <a:ext cx="0" cy="804672"/>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736451" y="2314099"/>
              <a:ext cx="646331" cy="461665"/>
            </a:xfrm>
            <a:prstGeom prst="rect">
              <a:avLst/>
            </a:prstGeom>
            <a:noFill/>
          </p:spPr>
          <p:txBody>
            <a:bodyPr wrap="none" rtlCol="0">
              <a:spAutoFit/>
            </a:bodyPr>
            <a:lstStyle/>
            <a:p>
              <a:pPr algn="ctr"/>
              <a:r>
                <a:rPr lang="en-US" sz="2400" b="1" dirty="0">
                  <a:solidFill>
                    <a:srgbClr val="FFFF00"/>
                  </a:solidFill>
                  <a:latin typeface="Arial" panose="020B0604020202020204" pitchFamily="34" charset="0"/>
                  <a:cs typeface="Arial" panose="020B0604020202020204" pitchFamily="34" charset="0"/>
                </a:rPr>
                <a:t>ON</a:t>
              </a:r>
            </a:p>
          </p:txBody>
        </p:sp>
      </p:grpSp>
      <p:grpSp>
        <p:nvGrpSpPr>
          <p:cNvPr id="16" name="Group 15"/>
          <p:cNvGrpSpPr/>
          <p:nvPr/>
        </p:nvGrpSpPr>
        <p:grpSpPr>
          <a:xfrm>
            <a:off x="6608064" y="2253090"/>
            <a:ext cx="955708" cy="526178"/>
            <a:chOff x="6608064" y="2271848"/>
            <a:chExt cx="955708" cy="526178"/>
          </a:xfrm>
        </p:grpSpPr>
        <p:cxnSp>
          <p:nvCxnSpPr>
            <p:cNvPr id="17" name="Straight Connector 16"/>
            <p:cNvCxnSpPr/>
            <p:nvPr/>
          </p:nvCxnSpPr>
          <p:spPr>
            <a:xfrm>
              <a:off x="6608064" y="2314099"/>
              <a:ext cx="294663" cy="48392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6765155" y="2271848"/>
              <a:ext cx="798617" cy="461665"/>
            </a:xfrm>
            <a:prstGeom prst="rect">
              <a:avLst/>
            </a:prstGeom>
            <a:noFill/>
          </p:spPr>
          <p:txBody>
            <a:bodyPr wrap="none" rtlCol="0">
              <a:spAutoFit/>
            </a:bodyPr>
            <a:lstStyle/>
            <a:p>
              <a:pPr algn="ctr"/>
              <a:r>
                <a:rPr lang="en-US" sz="2400" b="1" dirty="0">
                  <a:solidFill>
                    <a:srgbClr val="FF0000"/>
                  </a:solidFill>
                  <a:latin typeface="Arial" panose="020B0604020202020204" pitchFamily="34" charset="0"/>
                  <a:cs typeface="Arial" panose="020B0604020202020204" pitchFamily="34" charset="0"/>
                </a:rPr>
                <a:t>OFF</a:t>
              </a:r>
            </a:p>
          </p:txBody>
        </p:sp>
      </p:grpSp>
      <p:grpSp>
        <p:nvGrpSpPr>
          <p:cNvPr id="31" name="Group 30"/>
          <p:cNvGrpSpPr/>
          <p:nvPr/>
        </p:nvGrpSpPr>
        <p:grpSpPr>
          <a:xfrm>
            <a:off x="6705169" y="3503841"/>
            <a:ext cx="2180510" cy="2148873"/>
            <a:chOff x="8556450" y="2751380"/>
            <a:chExt cx="2180510" cy="2148873"/>
          </a:xfrm>
        </p:grpSpPr>
        <p:sp>
          <p:nvSpPr>
            <p:cNvPr id="28" name="Freeform 27"/>
            <p:cNvSpPr/>
            <p:nvPr/>
          </p:nvSpPr>
          <p:spPr>
            <a:xfrm flipV="1">
              <a:off x="8556450" y="2751380"/>
              <a:ext cx="1118238" cy="1491003"/>
            </a:xfrm>
            <a:custGeom>
              <a:avLst/>
              <a:gdLst>
                <a:gd name="connsiteX0" fmla="*/ 57534 w 1118238"/>
                <a:gd name="connsiteY0" fmla="*/ 0 h 1491003"/>
                <a:gd name="connsiteX1" fmla="*/ 118494 w 1118238"/>
                <a:gd name="connsiteY1" fmla="*/ 1316736 h 1491003"/>
                <a:gd name="connsiteX2" fmla="*/ 1118238 w 1118238"/>
                <a:gd name="connsiteY2" fmla="*/ 1438656 h 1491003"/>
              </a:gdLst>
              <a:ahLst/>
              <a:cxnLst>
                <a:cxn ang="0">
                  <a:pos x="connsiteX0" y="connsiteY0"/>
                </a:cxn>
                <a:cxn ang="0">
                  <a:pos x="connsiteX1" y="connsiteY1"/>
                </a:cxn>
                <a:cxn ang="0">
                  <a:pos x="connsiteX2" y="connsiteY2"/>
                </a:cxn>
              </a:cxnLst>
              <a:rect l="l" t="t" r="r" b="b"/>
              <a:pathLst>
                <a:path w="1118238" h="1491003">
                  <a:moveTo>
                    <a:pt x="57534" y="0"/>
                  </a:moveTo>
                  <a:cubicBezTo>
                    <a:pt x="-378" y="538480"/>
                    <a:pt x="-58290" y="1076960"/>
                    <a:pt x="118494" y="1316736"/>
                  </a:cubicBezTo>
                  <a:cubicBezTo>
                    <a:pt x="295278" y="1556512"/>
                    <a:pt x="706758" y="1497584"/>
                    <a:pt x="1118238" y="1438656"/>
                  </a:cubicBezTo>
                </a:path>
              </a:pathLst>
            </a:custGeom>
            <a:noFill/>
            <a:ln w="889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8806623" y="4069256"/>
              <a:ext cx="1930337" cy="830997"/>
            </a:xfrm>
            <a:prstGeom prst="rect">
              <a:avLst/>
            </a:prstGeom>
            <a:solidFill>
              <a:srgbClr val="00B0F0"/>
            </a:solidFill>
          </p:spPr>
          <p:txBody>
            <a:bodyPr wrap="none" rtlCol="0">
              <a:spAutoFit/>
            </a:bodyPr>
            <a:lstStyle/>
            <a:p>
              <a:pPr algn="ctr"/>
              <a:r>
                <a:rPr lang="en-US" sz="2400" dirty="0">
                  <a:latin typeface="Arial" panose="020B0604020202020204" pitchFamily="34" charset="0"/>
                  <a:cs typeface="Arial" panose="020B0604020202020204" pitchFamily="34" charset="0"/>
                </a:rPr>
                <a:t>Q connected</a:t>
              </a:r>
            </a:p>
            <a:p>
              <a:pPr algn="ctr"/>
              <a:r>
                <a:rPr lang="en-US" sz="2400" dirty="0">
                  <a:latin typeface="Arial" panose="020B0604020202020204" pitchFamily="34" charset="0"/>
                  <a:cs typeface="Arial" panose="020B0604020202020204" pitchFamily="34" charset="0"/>
                </a:rPr>
                <a:t>to 0V</a:t>
              </a:r>
            </a:p>
          </p:txBody>
        </p:sp>
      </p:grpSp>
      <p:sp>
        <p:nvSpPr>
          <p:cNvPr id="30" name="TextBox 29"/>
          <p:cNvSpPr txBox="1"/>
          <p:nvPr/>
        </p:nvSpPr>
        <p:spPr>
          <a:xfrm>
            <a:off x="2915544" y="5038122"/>
            <a:ext cx="678391" cy="584775"/>
          </a:xfrm>
          <a:prstGeom prst="rect">
            <a:avLst/>
          </a:prstGeom>
          <a:noFill/>
        </p:spPr>
        <p:txBody>
          <a:bodyPr wrap="none" rtlCol="0">
            <a:spAutoFit/>
          </a:bodyPr>
          <a:lstStyle/>
          <a:p>
            <a:r>
              <a:rPr lang="en-US" sz="3200" b="1" dirty="0">
                <a:latin typeface="Courier New" panose="02070309020205020404" pitchFamily="49" charset="0"/>
                <a:cs typeface="Courier New" panose="02070309020205020404" pitchFamily="49" charset="0"/>
              </a:rPr>
              <a:t>0V</a:t>
            </a:r>
          </a:p>
        </p:txBody>
      </p:sp>
    </p:spTree>
    <p:extLst>
      <p:ext uri="{BB962C8B-B14F-4D97-AF65-F5344CB8AC3E}">
        <p14:creationId xmlns:p14="http://schemas.microsoft.com/office/powerpoint/2010/main" val="1272723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left)">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left)">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wipe(down)">
                                      <p:cBhvr>
                                        <p:cTn id="22" dur="500"/>
                                        <p:tgtEl>
                                          <p:spTgt spid="3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0"/>
                                        </p:tgtEl>
                                        <p:attrNameLst>
                                          <p:attrName>style.visibility</p:attrName>
                                        </p:attrNameLst>
                                      </p:cBhvr>
                                      <p:to>
                                        <p:strVal val="visible"/>
                                      </p:to>
                                    </p:set>
                                    <p:animEffect transition="in" filter="fade">
                                      <p:cBhvr>
                                        <p:cTn id="2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It’s a NOT Gate!</a:t>
            </a:r>
          </a:p>
        </p:txBody>
      </p:sp>
      <p:sp>
        <p:nvSpPr>
          <p:cNvPr id="21" name="Content Placeholder 20"/>
          <p:cNvSpPr>
            <a:spLocks noGrp="1"/>
          </p:cNvSpPr>
          <p:nvPr>
            <p:ph idx="1"/>
          </p:nvPr>
        </p:nvSpPr>
        <p:spPr/>
        <p:txBody>
          <a:bodyPr/>
          <a:lstStyle/>
          <a:p>
            <a:r>
              <a:rPr lang="en-US" dirty="0"/>
              <a:t>Now convert the truth</a:t>
            </a:r>
            <a:br>
              <a:rPr lang="en-US" dirty="0"/>
            </a:br>
            <a:r>
              <a:rPr lang="en-US" dirty="0"/>
              <a:t>table from voltages to </a:t>
            </a:r>
            <a:br>
              <a:rPr lang="en-US" dirty="0"/>
            </a:br>
            <a:r>
              <a:rPr lang="en-US" dirty="0"/>
              <a:t>binary.</a:t>
            </a:r>
          </a:p>
          <a:p>
            <a:r>
              <a:rPr lang="en-US" b="1" dirty="0">
                <a:solidFill>
                  <a:srgbClr val="0070C0"/>
                </a:solidFill>
              </a:rPr>
              <a:t>     It’s a NOT gate!</a:t>
            </a:r>
          </a:p>
        </p:txBody>
      </p:sp>
      <p:sp>
        <p:nvSpPr>
          <p:cNvPr id="4" name="Date Placeholder 3"/>
          <p:cNvSpPr>
            <a:spLocks noGrp="1"/>
          </p:cNvSpPr>
          <p:nvPr>
            <p:ph type="dt" sz="half" idx="10"/>
          </p:nvPr>
        </p:nvSpPr>
        <p:spPr/>
        <p:txBody>
          <a:bodyPr/>
          <a:lstStyle/>
          <a:p>
            <a:r>
              <a:rPr lang="en-US"/>
              <a:t>ECE 120: Introduction to Computing</a:t>
            </a:r>
            <a:endParaRPr lang="en-US" dirty="0"/>
          </a:p>
        </p:txBody>
      </p:sp>
      <p:sp>
        <p:nvSpPr>
          <p:cNvPr id="5" name="Footer Placeholder 4"/>
          <p:cNvSpPr>
            <a:spLocks noGrp="1"/>
          </p:cNvSpPr>
          <p:nvPr>
            <p:ph type="ftr" sz="quarter" idx="11"/>
          </p:nvPr>
        </p:nvSpPr>
        <p:spPr/>
        <p:txBody>
          <a:bodyPr/>
          <a:lstStyle/>
          <a:p>
            <a:r>
              <a:rPr lang="en-US"/>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a:t>slide </a:t>
            </a:r>
            <a:fld id="{949970F0-D61B-4214-A65D-FD869E0D8E7F}" type="slidenum">
              <a:rPr lang="en-US" smtClean="0"/>
              <a:pPr/>
              <a:t>22</a:t>
            </a:fld>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16827" y="1630017"/>
            <a:ext cx="2971800" cy="4114800"/>
          </a:xfrm>
          <a:prstGeom prst="rect">
            <a:avLst/>
          </a:prstGeom>
        </p:spPr>
      </p:pic>
      <p:graphicFrame>
        <p:nvGraphicFramePr>
          <p:cNvPr id="8" name="Table 7"/>
          <p:cNvGraphicFramePr>
            <a:graphicFrameLocks noGrp="1"/>
          </p:cNvGraphicFramePr>
          <p:nvPr>
            <p:extLst>
              <p:ext uri="{D42A27DB-BD31-4B8C-83A1-F6EECF244321}">
                <p14:modId xmlns:p14="http://schemas.microsoft.com/office/powerpoint/2010/main" val="2139714975"/>
              </p:ext>
            </p:extLst>
          </p:nvPr>
        </p:nvGraphicFramePr>
        <p:xfrm>
          <a:off x="1283820" y="3946497"/>
          <a:ext cx="2617620" cy="1676400"/>
        </p:xfrm>
        <a:graphic>
          <a:graphicData uri="http://schemas.openxmlformats.org/drawingml/2006/table">
            <a:tbl>
              <a:tblPr firstRow="1" bandRow="1">
                <a:tableStyleId>{5C22544A-7EE6-4342-B048-85BDC9FD1C3A}</a:tableStyleId>
              </a:tblPr>
              <a:tblGrid>
                <a:gridCol w="1313076">
                  <a:extLst>
                    <a:ext uri="{9D8B030D-6E8A-4147-A177-3AD203B41FA5}">
                      <a16:colId xmlns:a16="http://schemas.microsoft.com/office/drawing/2014/main" val="20000"/>
                    </a:ext>
                  </a:extLst>
                </a:gridCol>
                <a:gridCol w="1304544">
                  <a:extLst>
                    <a:ext uri="{9D8B030D-6E8A-4147-A177-3AD203B41FA5}">
                      <a16:colId xmlns:a16="http://schemas.microsoft.com/office/drawing/2014/main" val="20001"/>
                    </a:ext>
                  </a:extLst>
                </a:gridCol>
              </a:tblGrid>
              <a:tr h="432141">
                <a:tc>
                  <a:txBody>
                    <a:bodyPr/>
                    <a:lstStyle/>
                    <a:p>
                      <a:pPr algn="ctr"/>
                      <a:r>
                        <a:rPr lang="en-US" sz="2800" dirty="0">
                          <a:solidFill>
                            <a:schemeClr val="tx1"/>
                          </a:solidFill>
                        </a:rPr>
                        <a:t>A</a:t>
                      </a:r>
                    </a:p>
                  </a:txBody>
                  <a:tcP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rPr>
                        <a:t>Q</a:t>
                      </a:r>
                    </a:p>
                  </a:txBody>
                  <a:tcP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489760">
                <a:tc>
                  <a:txBody>
                    <a:bodyPr/>
                    <a:lstStyle/>
                    <a:p>
                      <a:pPr algn="ctr"/>
                      <a:r>
                        <a:rPr lang="en-US" sz="3200" b="1" dirty="0">
                          <a:solidFill>
                            <a:schemeClr val="tx1"/>
                          </a:solidFill>
                          <a:latin typeface="Courier New" panose="02070309020205020404" pitchFamily="49" charset="0"/>
                          <a:cs typeface="Courier New" panose="02070309020205020404" pitchFamily="49" charset="0"/>
                        </a:rPr>
                        <a:t>0V</a:t>
                      </a: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200" b="1" dirty="0">
                          <a:solidFill>
                            <a:schemeClr val="tx1"/>
                          </a:solidFill>
                          <a:latin typeface="Courier New" panose="02070309020205020404" pitchFamily="49" charset="0"/>
                          <a:cs typeface="Courier New" panose="02070309020205020404" pitchFamily="49" charset="0"/>
                        </a:rPr>
                        <a:t>1.5V</a:t>
                      </a: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489760">
                <a:tc>
                  <a:txBody>
                    <a:bodyPr/>
                    <a:lstStyle/>
                    <a:p>
                      <a:pPr algn="ctr"/>
                      <a:r>
                        <a:rPr lang="en-US" sz="3200" b="1" dirty="0">
                          <a:solidFill>
                            <a:schemeClr val="tx1"/>
                          </a:solidFill>
                          <a:latin typeface="Courier New" panose="02070309020205020404" pitchFamily="49" charset="0"/>
                          <a:cs typeface="Courier New" panose="02070309020205020404" pitchFamily="49" charset="0"/>
                        </a:rPr>
                        <a:t>1.5V</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200" b="1" dirty="0">
                          <a:solidFill>
                            <a:schemeClr val="tx1"/>
                          </a:solidFill>
                          <a:latin typeface="Courier New" panose="02070309020205020404" pitchFamily="49" charset="0"/>
                          <a:cs typeface="Courier New" panose="02070309020205020404" pitchFamily="49" charset="0"/>
                        </a:rPr>
                        <a:t>0V</a:t>
                      </a: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bl>
          </a:graphicData>
        </a:graphic>
      </p:graphicFrame>
      <p:grpSp>
        <p:nvGrpSpPr>
          <p:cNvPr id="13" name="Group 12"/>
          <p:cNvGrpSpPr/>
          <p:nvPr/>
        </p:nvGrpSpPr>
        <p:grpSpPr>
          <a:xfrm>
            <a:off x="832060" y="4425551"/>
            <a:ext cx="3626936" cy="1121230"/>
            <a:chOff x="832060" y="4425551"/>
            <a:chExt cx="3626936" cy="1121230"/>
          </a:xfrm>
        </p:grpSpPr>
        <p:sp>
          <p:nvSpPr>
            <p:cNvPr id="7" name="TextBox 6"/>
            <p:cNvSpPr txBox="1"/>
            <p:nvPr/>
          </p:nvSpPr>
          <p:spPr>
            <a:xfrm>
              <a:off x="832060" y="4425551"/>
              <a:ext cx="670376" cy="523220"/>
            </a:xfrm>
            <a:prstGeom prst="rect">
              <a:avLst/>
            </a:prstGeom>
            <a:noFill/>
          </p:spPr>
          <p:txBody>
            <a:bodyPr wrap="none" rtlCol="0">
              <a:spAutoFit/>
            </a:bodyPr>
            <a:lstStyle/>
            <a:p>
              <a:r>
                <a:rPr lang="en-US" sz="2800" b="1" dirty="0">
                  <a:solidFill>
                    <a:srgbClr val="0070C0"/>
                  </a:solidFill>
                </a:rPr>
                <a:t>(0)</a:t>
              </a:r>
              <a:endParaRPr lang="en-US" b="1" dirty="0">
                <a:solidFill>
                  <a:srgbClr val="0070C0"/>
                </a:solidFill>
              </a:endParaRPr>
            </a:p>
          </p:txBody>
        </p:sp>
        <p:sp>
          <p:nvSpPr>
            <p:cNvPr id="25" name="TextBox 24"/>
            <p:cNvSpPr txBox="1"/>
            <p:nvPr/>
          </p:nvSpPr>
          <p:spPr>
            <a:xfrm>
              <a:off x="832060" y="5023561"/>
              <a:ext cx="670376" cy="523220"/>
            </a:xfrm>
            <a:prstGeom prst="rect">
              <a:avLst/>
            </a:prstGeom>
            <a:noFill/>
          </p:spPr>
          <p:txBody>
            <a:bodyPr wrap="none" rtlCol="0">
              <a:spAutoFit/>
            </a:bodyPr>
            <a:lstStyle/>
            <a:p>
              <a:r>
                <a:rPr lang="en-US" sz="2800" b="1" dirty="0">
                  <a:solidFill>
                    <a:srgbClr val="0070C0"/>
                  </a:solidFill>
                </a:rPr>
                <a:t>(1)</a:t>
              </a:r>
              <a:endParaRPr lang="en-US" b="1" dirty="0">
                <a:solidFill>
                  <a:srgbClr val="0070C0"/>
                </a:solidFill>
              </a:endParaRPr>
            </a:p>
          </p:txBody>
        </p:sp>
        <p:sp>
          <p:nvSpPr>
            <p:cNvPr id="26" name="TextBox 25"/>
            <p:cNvSpPr txBox="1"/>
            <p:nvPr/>
          </p:nvSpPr>
          <p:spPr>
            <a:xfrm>
              <a:off x="3788620" y="5023561"/>
              <a:ext cx="670376" cy="523220"/>
            </a:xfrm>
            <a:prstGeom prst="rect">
              <a:avLst/>
            </a:prstGeom>
            <a:noFill/>
          </p:spPr>
          <p:txBody>
            <a:bodyPr wrap="none" rtlCol="0">
              <a:spAutoFit/>
            </a:bodyPr>
            <a:lstStyle/>
            <a:p>
              <a:r>
                <a:rPr lang="en-US" sz="2800" b="1" dirty="0">
                  <a:solidFill>
                    <a:srgbClr val="0070C0"/>
                  </a:solidFill>
                </a:rPr>
                <a:t>(0)</a:t>
              </a:r>
              <a:endParaRPr lang="en-US" b="1" dirty="0">
                <a:solidFill>
                  <a:srgbClr val="0070C0"/>
                </a:solidFill>
              </a:endParaRPr>
            </a:p>
          </p:txBody>
        </p:sp>
        <p:sp>
          <p:nvSpPr>
            <p:cNvPr id="27" name="TextBox 26"/>
            <p:cNvSpPr txBox="1"/>
            <p:nvPr/>
          </p:nvSpPr>
          <p:spPr>
            <a:xfrm>
              <a:off x="3788620" y="4425551"/>
              <a:ext cx="670376" cy="523220"/>
            </a:xfrm>
            <a:prstGeom prst="rect">
              <a:avLst/>
            </a:prstGeom>
            <a:noFill/>
          </p:spPr>
          <p:txBody>
            <a:bodyPr wrap="none" rtlCol="0">
              <a:spAutoFit/>
            </a:bodyPr>
            <a:lstStyle/>
            <a:p>
              <a:r>
                <a:rPr lang="en-US" sz="2800" b="1" dirty="0">
                  <a:solidFill>
                    <a:srgbClr val="0070C0"/>
                  </a:solidFill>
                </a:rPr>
                <a:t>(1)</a:t>
              </a:r>
              <a:endParaRPr lang="en-US" b="1" dirty="0">
                <a:solidFill>
                  <a:srgbClr val="0070C0"/>
                </a:solidFill>
              </a:endParaRPr>
            </a:p>
          </p:txBody>
        </p:sp>
      </p:grpSp>
      <p:grpSp>
        <p:nvGrpSpPr>
          <p:cNvPr id="32" name="Group 31"/>
          <p:cNvGrpSpPr/>
          <p:nvPr/>
        </p:nvGrpSpPr>
        <p:grpSpPr>
          <a:xfrm>
            <a:off x="1669835" y="3355806"/>
            <a:ext cx="1845589" cy="479676"/>
            <a:chOff x="5629111" y="4693888"/>
            <a:chExt cx="1845589" cy="479676"/>
          </a:xfrm>
        </p:grpSpPr>
        <p:cxnSp>
          <p:nvCxnSpPr>
            <p:cNvPr id="33" name="Straight Connector 32"/>
            <p:cNvCxnSpPr/>
            <p:nvPr/>
          </p:nvCxnSpPr>
          <p:spPr>
            <a:xfrm flipH="1">
              <a:off x="5993219" y="4933463"/>
              <a:ext cx="39234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6814932" y="4943806"/>
              <a:ext cx="27123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5629111" y="4693888"/>
              <a:ext cx="407484" cy="461665"/>
            </a:xfrm>
            <a:prstGeom prst="rect">
              <a:avLst/>
            </a:prstGeom>
            <a:noFill/>
          </p:spPr>
          <p:txBody>
            <a:bodyPr wrap="none" rtlCol="0">
              <a:spAutoFit/>
            </a:bodyPr>
            <a:lstStyle/>
            <a:p>
              <a:r>
                <a:rPr lang="en-US" sz="2400" b="1" dirty="0">
                  <a:latin typeface="Arial" panose="020B0604020202020204" pitchFamily="34" charset="0"/>
                  <a:cs typeface="Arial" panose="020B0604020202020204" pitchFamily="34" charset="0"/>
                </a:rPr>
                <a:t>A</a:t>
              </a:r>
              <a:endParaRPr lang="en-US" sz="1600" b="1" dirty="0">
                <a:latin typeface="Arial" panose="020B0604020202020204" pitchFamily="34" charset="0"/>
                <a:cs typeface="Arial" panose="020B0604020202020204" pitchFamily="34" charset="0"/>
              </a:endParaRPr>
            </a:p>
          </p:txBody>
        </p:sp>
        <p:sp>
          <p:nvSpPr>
            <p:cNvPr id="36" name="TextBox 35"/>
            <p:cNvSpPr txBox="1"/>
            <p:nvPr/>
          </p:nvSpPr>
          <p:spPr>
            <a:xfrm>
              <a:off x="7051186" y="4711899"/>
              <a:ext cx="423514" cy="461665"/>
            </a:xfrm>
            <a:prstGeom prst="rect">
              <a:avLst/>
            </a:prstGeom>
            <a:noFill/>
          </p:spPr>
          <p:txBody>
            <a:bodyPr wrap="none" rtlCol="0">
              <a:spAutoFit/>
            </a:bodyPr>
            <a:lstStyle/>
            <a:p>
              <a:r>
                <a:rPr lang="en-US" sz="2400" b="1" dirty="0">
                  <a:latin typeface="Arial" panose="020B0604020202020204" pitchFamily="34" charset="0"/>
                  <a:cs typeface="Arial" panose="020B0604020202020204" pitchFamily="34" charset="0"/>
                </a:rPr>
                <a:t>Q</a:t>
              </a:r>
              <a:endParaRPr lang="en-US" sz="1600" b="1" dirty="0">
                <a:latin typeface="Arial" panose="020B0604020202020204" pitchFamily="34" charset="0"/>
                <a:cs typeface="Arial" panose="020B0604020202020204" pitchFamily="34" charset="0"/>
              </a:endParaRPr>
            </a:p>
          </p:txBody>
        </p:sp>
        <p:grpSp>
          <p:nvGrpSpPr>
            <p:cNvPr id="37" name="Group 72"/>
            <p:cNvGrpSpPr>
              <a:grpSpLocks noChangeAspect="1"/>
            </p:cNvGrpSpPr>
            <p:nvPr/>
          </p:nvGrpSpPr>
          <p:grpSpPr bwMode="auto">
            <a:xfrm>
              <a:off x="6382583" y="4768858"/>
              <a:ext cx="438456" cy="353594"/>
              <a:chOff x="848" y="1289"/>
              <a:chExt cx="186" cy="150"/>
            </a:xfrm>
          </p:grpSpPr>
          <p:sp>
            <p:nvSpPr>
              <p:cNvPr id="38" name="AutoShape 12"/>
              <p:cNvSpPr>
                <a:spLocks noChangeAspect="1" noChangeArrowheads="1"/>
              </p:cNvSpPr>
              <p:nvPr/>
            </p:nvSpPr>
            <p:spPr bwMode="auto">
              <a:xfrm rot="5400000">
                <a:off x="838" y="1299"/>
                <a:ext cx="150" cy="130"/>
              </a:xfrm>
              <a:prstGeom prst="triangle">
                <a:avLst>
                  <a:gd name="adj" fmla="val 50000"/>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39" name="AutoShape 14"/>
              <p:cNvSpPr>
                <a:spLocks noChangeAspect="1" noChangeArrowheads="1"/>
              </p:cNvSpPr>
              <p:nvPr/>
            </p:nvSpPr>
            <p:spPr bwMode="auto">
              <a:xfrm rot="5400000">
                <a:off x="838" y="1299"/>
                <a:ext cx="150" cy="130"/>
              </a:xfrm>
              <a:prstGeom prst="triangle">
                <a:avLst>
                  <a:gd name="adj" fmla="val 50000"/>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40" name="Oval 13"/>
              <p:cNvSpPr>
                <a:spLocks noChangeAspect="1" noChangeArrowheads="1"/>
              </p:cNvSpPr>
              <p:nvPr/>
            </p:nvSpPr>
            <p:spPr bwMode="auto">
              <a:xfrm rot="5400000">
                <a:off x="978" y="1336"/>
                <a:ext cx="56" cy="56"/>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grpSp>
      </p:grpSp>
    </p:spTree>
    <p:extLst>
      <p:ext uri="{BB962C8B-B14F-4D97-AF65-F5344CB8AC3E}">
        <p14:creationId xmlns:p14="http://schemas.microsoft.com/office/powerpoint/2010/main" val="4222409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21">
                                            <p:txEl>
                                              <p:pRg st="1" end="1"/>
                                            </p:txEl>
                                          </p:spTgt>
                                        </p:tgtEl>
                                        <p:attrNameLst>
                                          <p:attrName>style.visibility</p:attrName>
                                        </p:attrNameLst>
                                      </p:cBhvr>
                                      <p:to>
                                        <p:strVal val="visible"/>
                                      </p:to>
                                    </p:set>
                                    <p:anim calcmode="lin" valueType="num">
                                      <p:cBhvr additive="base">
                                        <p:cTn id="12" dur="500" fill="hold"/>
                                        <p:tgtEl>
                                          <p:spTgt spid="21">
                                            <p:txEl>
                                              <p:pRg st="1" end="1"/>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2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nodeType="clickEffect">
                                  <p:stCondLst>
                                    <p:cond delay="0"/>
                                  </p:stCondLst>
                                  <p:childTnLst>
                                    <p:set>
                                      <p:cBhvr>
                                        <p:cTn id="17" dur="1" fill="hold">
                                          <p:stCondLst>
                                            <p:cond delay="0"/>
                                          </p:stCondLst>
                                        </p:cTn>
                                        <p:tgtEl>
                                          <p:spTgt spid="32"/>
                                        </p:tgtEl>
                                        <p:attrNameLst>
                                          <p:attrName>style.visibility</p:attrName>
                                        </p:attrNameLst>
                                      </p:cBhvr>
                                      <p:to>
                                        <p:strVal val="visible"/>
                                      </p:to>
                                    </p:set>
                                    <p:anim calcmode="lin" valueType="num">
                                      <p:cBhvr additive="base">
                                        <p:cTn id="18" dur="500" fill="hold"/>
                                        <p:tgtEl>
                                          <p:spTgt spid="32"/>
                                        </p:tgtEl>
                                        <p:attrNameLst>
                                          <p:attrName>ppt_x</p:attrName>
                                        </p:attrNameLst>
                                      </p:cBhvr>
                                      <p:tavLst>
                                        <p:tav tm="0">
                                          <p:val>
                                            <p:strVal val="0-#ppt_w/2"/>
                                          </p:val>
                                        </p:tav>
                                        <p:tav tm="100000">
                                          <p:val>
                                            <p:strVal val="#ppt_x"/>
                                          </p:val>
                                        </p:tav>
                                      </p:tavLst>
                                    </p:anim>
                                    <p:anim calcmode="lin" valueType="num">
                                      <p:cBhvr additive="base">
                                        <p:cTn id="19" dur="500" fill="hold"/>
                                        <p:tgtEl>
                                          <p:spTgt spid="3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Let’s Analyze Another Structure</a:t>
            </a:r>
          </a:p>
        </p:txBody>
      </p:sp>
      <p:sp>
        <p:nvSpPr>
          <p:cNvPr id="21" name="Content Placeholder 20"/>
          <p:cNvSpPr>
            <a:spLocks noGrp="1"/>
          </p:cNvSpPr>
          <p:nvPr>
            <p:ph idx="1"/>
          </p:nvPr>
        </p:nvSpPr>
        <p:spPr/>
        <p:txBody>
          <a:bodyPr/>
          <a:lstStyle/>
          <a:p>
            <a:r>
              <a:rPr lang="en-US" dirty="0"/>
              <a:t>What about this structure?</a:t>
            </a:r>
          </a:p>
        </p:txBody>
      </p:sp>
      <p:sp>
        <p:nvSpPr>
          <p:cNvPr id="4" name="Date Placeholder 3"/>
          <p:cNvSpPr>
            <a:spLocks noGrp="1"/>
          </p:cNvSpPr>
          <p:nvPr>
            <p:ph type="dt" sz="half" idx="10"/>
          </p:nvPr>
        </p:nvSpPr>
        <p:spPr/>
        <p:txBody>
          <a:bodyPr/>
          <a:lstStyle/>
          <a:p>
            <a:r>
              <a:rPr lang="en-US"/>
              <a:t>ECE 120: Introduction to Computing</a:t>
            </a:r>
            <a:endParaRPr lang="en-US" dirty="0"/>
          </a:p>
        </p:txBody>
      </p:sp>
      <p:sp>
        <p:nvSpPr>
          <p:cNvPr id="5" name="Footer Placeholder 4"/>
          <p:cNvSpPr>
            <a:spLocks noGrp="1"/>
          </p:cNvSpPr>
          <p:nvPr>
            <p:ph type="ftr" sz="quarter" idx="11"/>
          </p:nvPr>
        </p:nvSpPr>
        <p:spPr/>
        <p:txBody>
          <a:bodyPr/>
          <a:lstStyle/>
          <a:p>
            <a:r>
              <a:rPr lang="en-US"/>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a:t>slide </a:t>
            </a:r>
            <a:fld id="{949970F0-D61B-4214-A65D-FD869E0D8E7F}" type="slidenum">
              <a:rPr lang="en-US" smtClean="0"/>
              <a:pPr/>
              <a:t>23</a:t>
            </a:fld>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1832" y="1630017"/>
            <a:ext cx="2906795" cy="4239077"/>
          </a:xfrm>
          <a:prstGeom prst="rect">
            <a:avLst/>
          </a:prstGeom>
        </p:spPr>
      </p:pic>
      <p:graphicFrame>
        <p:nvGraphicFramePr>
          <p:cNvPr id="23" name="Table 22"/>
          <p:cNvGraphicFramePr>
            <a:graphicFrameLocks noGrp="1"/>
          </p:cNvGraphicFramePr>
          <p:nvPr>
            <p:extLst>
              <p:ext uri="{D42A27DB-BD31-4B8C-83A1-F6EECF244321}">
                <p14:modId xmlns:p14="http://schemas.microsoft.com/office/powerpoint/2010/main" val="2423697252"/>
              </p:ext>
            </p:extLst>
          </p:nvPr>
        </p:nvGraphicFramePr>
        <p:xfrm>
          <a:off x="1173154" y="2504224"/>
          <a:ext cx="3276519" cy="2834640"/>
        </p:xfrm>
        <a:graphic>
          <a:graphicData uri="http://schemas.openxmlformats.org/drawingml/2006/table">
            <a:tbl>
              <a:tblPr firstRow="1" bandRow="1">
                <a:tableStyleId>{5C22544A-7EE6-4342-B048-85BDC9FD1C3A}</a:tableStyleId>
              </a:tblPr>
              <a:tblGrid>
                <a:gridCol w="627588">
                  <a:extLst>
                    <a:ext uri="{9D8B030D-6E8A-4147-A177-3AD203B41FA5}">
                      <a16:colId xmlns:a16="http://schemas.microsoft.com/office/drawing/2014/main" val="20000"/>
                    </a:ext>
                  </a:extLst>
                </a:gridCol>
                <a:gridCol w="546755">
                  <a:extLst>
                    <a:ext uri="{9D8B030D-6E8A-4147-A177-3AD203B41FA5}">
                      <a16:colId xmlns:a16="http://schemas.microsoft.com/office/drawing/2014/main" val="20001"/>
                    </a:ext>
                  </a:extLst>
                </a:gridCol>
                <a:gridCol w="2102176">
                  <a:extLst>
                    <a:ext uri="{9D8B030D-6E8A-4147-A177-3AD203B41FA5}">
                      <a16:colId xmlns:a16="http://schemas.microsoft.com/office/drawing/2014/main" val="20002"/>
                    </a:ext>
                  </a:extLst>
                </a:gridCol>
              </a:tblGrid>
              <a:tr h="432141">
                <a:tc>
                  <a:txBody>
                    <a:bodyPr/>
                    <a:lstStyle/>
                    <a:p>
                      <a:pPr algn="ctr"/>
                      <a:r>
                        <a:rPr lang="en-US" sz="2800" dirty="0">
                          <a:solidFill>
                            <a:schemeClr val="tx1"/>
                          </a:solidFill>
                        </a:rPr>
                        <a:t>A</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rPr>
                        <a:t>B</a:t>
                      </a:r>
                    </a:p>
                  </a:txBody>
                  <a:tcP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rPr>
                        <a:t>Q</a:t>
                      </a:r>
                    </a:p>
                  </a:txBody>
                  <a:tcP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489760">
                <a:tc>
                  <a:txBody>
                    <a:bodyPr/>
                    <a:lstStyle/>
                    <a:p>
                      <a:pPr algn="ctr"/>
                      <a:r>
                        <a:rPr lang="en-US" sz="3200" b="1" dirty="0">
                          <a:solidFill>
                            <a:schemeClr val="tx1"/>
                          </a:solidFill>
                          <a:latin typeface="Courier New" panose="02070309020205020404" pitchFamily="49" charset="0"/>
                          <a:cs typeface="Courier New" panose="02070309020205020404" pitchFamily="49" charset="0"/>
                        </a:rPr>
                        <a:t>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3200" b="1" dirty="0">
                          <a:solidFill>
                            <a:schemeClr val="tx1"/>
                          </a:solidFill>
                          <a:latin typeface="Courier New" panose="02070309020205020404" pitchFamily="49" charset="0"/>
                          <a:cs typeface="Courier New" panose="02070309020205020404" pitchFamily="49" charset="0"/>
                        </a:rPr>
                        <a:t>0</a:t>
                      </a: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en-US" sz="3200" b="1" baseline="-25000" dirty="0">
                        <a:solidFill>
                          <a:schemeClr val="tx1"/>
                        </a:solidFill>
                        <a:latin typeface="+mj-lt"/>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489760">
                <a:tc>
                  <a:txBody>
                    <a:bodyPr/>
                    <a:lstStyle/>
                    <a:p>
                      <a:pPr algn="ctr"/>
                      <a:r>
                        <a:rPr lang="en-US" sz="3200" b="1" dirty="0">
                          <a:solidFill>
                            <a:schemeClr val="tx1"/>
                          </a:solidFill>
                          <a:latin typeface="Courier New" panose="02070309020205020404" pitchFamily="49" charset="0"/>
                          <a:cs typeface="Courier New" panose="02070309020205020404" pitchFamily="49" charset="0"/>
                        </a:rPr>
                        <a:t>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3200" b="1" dirty="0">
                          <a:solidFill>
                            <a:schemeClr val="tx1"/>
                          </a:solidFill>
                          <a:latin typeface="Courier New" panose="02070309020205020404" pitchFamily="49" charset="0"/>
                          <a:cs typeface="Courier New" panose="02070309020205020404" pitchFamily="49" charset="0"/>
                        </a:rPr>
                        <a:t>1</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3200" b="1"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489760">
                <a:tc>
                  <a:txBody>
                    <a:bodyPr/>
                    <a:lstStyle/>
                    <a:p>
                      <a:pPr algn="ctr"/>
                      <a:r>
                        <a:rPr lang="en-US" sz="3200" b="1" dirty="0">
                          <a:solidFill>
                            <a:schemeClr val="tx1"/>
                          </a:solidFill>
                          <a:latin typeface="Courier New" panose="02070309020205020404" pitchFamily="49" charset="0"/>
                          <a:cs typeface="Courier New" panose="02070309020205020404" pitchFamily="49"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3200" b="1" dirty="0">
                          <a:solidFill>
                            <a:schemeClr val="tx1"/>
                          </a:solidFill>
                          <a:latin typeface="Courier New" panose="02070309020205020404" pitchFamily="49" charset="0"/>
                          <a:cs typeface="Courier New" panose="02070309020205020404" pitchFamily="49" charset="0"/>
                        </a:rPr>
                        <a:t>0</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3200" b="1"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489760">
                <a:tc>
                  <a:txBody>
                    <a:bodyPr/>
                    <a:lstStyle/>
                    <a:p>
                      <a:pPr algn="ctr"/>
                      <a:r>
                        <a:rPr lang="en-US" sz="3200" b="1" dirty="0">
                          <a:solidFill>
                            <a:schemeClr val="tx1"/>
                          </a:solidFill>
                          <a:latin typeface="Courier New" panose="02070309020205020404" pitchFamily="49" charset="0"/>
                          <a:cs typeface="Courier New" panose="02070309020205020404" pitchFamily="49"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3200" b="1" dirty="0">
                          <a:solidFill>
                            <a:schemeClr val="tx1"/>
                          </a:solidFill>
                          <a:latin typeface="Courier New" panose="02070309020205020404" pitchFamily="49" charset="0"/>
                          <a:cs typeface="Courier New" panose="02070309020205020404" pitchFamily="49" charset="0"/>
                        </a:rPr>
                        <a:t>1</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3200" b="1"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bl>
          </a:graphicData>
        </a:graphic>
      </p:graphicFrame>
      <p:sp>
        <p:nvSpPr>
          <p:cNvPr id="28" name="TextBox 27"/>
          <p:cNvSpPr txBox="1"/>
          <p:nvPr/>
        </p:nvSpPr>
        <p:spPr>
          <a:xfrm>
            <a:off x="3186485" y="3015318"/>
            <a:ext cx="650449" cy="584775"/>
          </a:xfrm>
          <a:prstGeom prst="rect">
            <a:avLst/>
          </a:prstGeom>
          <a:noFill/>
        </p:spPr>
        <p:txBody>
          <a:bodyPr wrap="square" rtlCol="0">
            <a:spAutoFit/>
          </a:bodyPr>
          <a:lstStyle/>
          <a:p>
            <a:r>
              <a:rPr lang="en-US" sz="3200" b="1" dirty="0">
                <a:latin typeface="Courier New" panose="02070309020205020404" pitchFamily="49" charset="0"/>
                <a:cs typeface="Courier New" panose="02070309020205020404" pitchFamily="49" charset="0"/>
              </a:rPr>
              <a:t>1</a:t>
            </a:r>
            <a:endParaRPr lang="en-US" dirty="0">
              <a:latin typeface="Courier New" panose="02070309020205020404" pitchFamily="49" charset="0"/>
              <a:cs typeface="Courier New" panose="02070309020205020404" pitchFamily="49" charset="0"/>
            </a:endParaRPr>
          </a:p>
        </p:txBody>
      </p:sp>
      <p:grpSp>
        <p:nvGrpSpPr>
          <p:cNvPr id="9" name="Group 8"/>
          <p:cNvGrpSpPr/>
          <p:nvPr/>
        </p:nvGrpSpPr>
        <p:grpSpPr>
          <a:xfrm>
            <a:off x="5484874" y="2389639"/>
            <a:ext cx="1113904" cy="2957488"/>
            <a:chOff x="5484874" y="2389639"/>
            <a:chExt cx="1113904" cy="2957488"/>
          </a:xfrm>
        </p:grpSpPr>
        <p:sp>
          <p:nvSpPr>
            <p:cNvPr id="42" name="TextBox 41"/>
            <p:cNvSpPr txBox="1"/>
            <p:nvPr/>
          </p:nvSpPr>
          <p:spPr>
            <a:xfrm>
              <a:off x="6037406" y="2389639"/>
              <a:ext cx="561372" cy="461665"/>
            </a:xfrm>
            <a:prstGeom prst="rect">
              <a:avLst/>
            </a:prstGeom>
            <a:noFill/>
          </p:spPr>
          <p:txBody>
            <a:bodyPr wrap="none" rtlCol="0">
              <a:spAutoFit/>
            </a:bodyPr>
            <a:lstStyle/>
            <a:p>
              <a:pPr algn="ctr"/>
              <a:r>
                <a:rPr lang="en-US" sz="2400" dirty="0">
                  <a:solidFill>
                    <a:srgbClr val="FFFF00"/>
                  </a:solidFill>
                  <a:latin typeface="Arial" panose="020B0604020202020204" pitchFamily="34" charset="0"/>
                  <a:cs typeface="Arial" panose="020B0604020202020204" pitchFamily="34" charset="0"/>
                </a:rPr>
                <a:t>0V</a:t>
              </a:r>
            </a:p>
          </p:txBody>
        </p:sp>
        <p:sp>
          <p:nvSpPr>
            <p:cNvPr id="43" name="TextBox 42"/>
            <p:cNvSpPr txBox="1"/>
            <p:nvPr/>
          </p:nvSpPr>
          <p:spPr>
            <a:xfrm>
              <a:off x="5484874" y="4885462"/>
              <a:ext cx="561372" cy="461665"/>
            </a:xfrm>
            <a:prstGeom prst="rect">
              <a:avLst/>
            </a:prstGeom>
            <a:noFill/>
          </p:spPr>
          <p:txBody>
            <a:bodyPr wrap="none" rtlCol="0">
              <a:spAutoFit/>
            </a:bodyPr>
            <a:lstStyle/>
            <a:p>
              <a:pPr algn="ctr"/>
              <a:r>
                <a:rPr lang="en-US" sz="2400" dirty="0">
                  <a:solidFill>
                    <a:srgbClr val="FFFF00"/>
                  </a:solidFill>
                  <a:latin typeface="Arial" panose="020B0604020202020204" pitchFamily="34" charset="0"/>
                  <a:cs typeface="Arial" panose="020B0604020202020204" pitchFamily="34" charset="0"/>
                </a:rPr>
                <a:t>0V</a:t>
              </a:r>
            </a:p>
          </p:txBody>
        </p:sp>
      </p:grpSp>
      <p:grpSp>
        <p:nvGrpSpPr>
          <p:cNvPr id="10" name="Group 9"/>
          <p:cNvGrpSpPr/>
          <p:nvPr/>
        </p:nvGrpSpPr>
        <p:grpSpPr>
          <a:xfrm>
            <a:off x="6037406" y="3480788"/>
            <a:ext cx="1108173" cy="1866339"/>
            <a:chOff x="6037406" y="3480788"/>
            <a:chExt cx="1108173" cy="1866339"/>
          </a:xfrm>
        </p:grpSpPr>
        <p:sp>
          <p:nvSpPr>
            <p:cNvPr id="44" name="TextBox 43"/>
            <p:cNvSpPr txBox="1"/>
            <p:nvPr/>
          </p:nvSpPr>
          <p:spPr>
            <a:xfrm>
              <a:off x="6037406" y="3480788"/>
              <a:ext cx="561372" cy="461665"/>
            </a:xfrm>
            <a:prstGeom prst="rect">
              <a:avLst/>
            </a:prstGeom>
            <a:noFill/>
          </p:spPr>
          <p:txBody>
            <a:bodyPr wrap="none" rtlCol="0">
              <a:spAutoFit/>
            </a:bodyPr>
            <a:lstStyle/>
            <a:p>
              <a:pPr algn="ctr"/>
              <a:r>
                <a:rPr lang="en-US" sz="2400" dirty="0">
                  <a:solidFill>
                    <a:srgbClr val="FFFF00"/>
                  </a:solidFill>
                  <a:latin typeface="Arial" panose="020B0604020202020204" pitchFamily="34" charset="0"/>
                  <a:cs typeface="Arial" panose="020B0604020202020204" pitchFamily="34" charset="0"/>
                </a:rPr>
                <a:t>0V</a:t>
              </a:r>
            </a:p>
          </p:txBody>
        </p:sp>
        <p:sp>
          <p:nvSpPr>
            <p:cNvPr id="45" name="TextBox 44"/>
            <p:cNvSpPr txBox="1"/>
            <p:nvPr/>
          </p:nvSpPr>
          <p:spPr>
            <a:xfrm>
              <a:off x="6584207" y="4885462"/>
              <a:ext cx="561372" cy="461665"/>
            </a:xfrm>
            <a:prstGeom prst="rect">
              <a:avLst/>
            </a:prstGeom>
            <a:noFill/>
          </p:spPr>
          <p:txBody>
            <a:bodyPr wrap="none" rtlCol="0">
              <a:spAutoFit/>
            </a:bodyPr>
            <a:lstStyle/>
            <a:p>
              <a:pPr algn="ctr"/>
              <a:r>
                <a:rPr lang="en-US" sz="2400" dirty="0">
                  <a:solidFill>
                    <a:srgbClr val="FFFF00"/>
                  </a:solidFill>
                  <a:latin typeface="Arial" panose="020B0604020202020204" pitchFamily="34" charset="0"/>
                  <a:cs typeface="Arial" panose="020B0604020202020204" pitchFamily="34" charset="0"/>
                </a:rPr>
                <a:t>0V</a:t>
              </a:r>
            </a:p>
          </p:txBody>
        </p:sp>
      </p:grpSp>
      <p:grpSp>
        <p:nvGrpSpPr>
          <p:cNvPr id="46" name="Group 45"/>
          <p:cNvGrpSpPr/>
          <p:nvPr/>
        </p:nvGrpSpPr>
        <p:grpSpPr>
          <a:xfrm>
            <a:off x="6997013" y="1906916"/>
            <a:ext cx="741175" cy="804672"/>
            <a:chOff x="6608064" y="2133600"/>
            <a:chExt cx="741175" cy="804672"/>
          </a:xfrm>
        </p:grpSpPr>
        <p:cxnSp>
          <p:nvCxnSpPr>
            <p:cNvPr id="47" name="Straight Connector 46"/>
            <p:cNvCxnSpPr/>
            <p:nvPr/>
          </p:nvCxnSpPr>
          <p:spPr>
            <a:xfrm>
              <a:off x="6608064" y="2133600"/>
              <a:ext cx="0" cy="804672"/>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6702908" y="2442623"/>
              <a:ext cx="646331" cy="461665"/>
            </a:xfrm>
            <a:prstGeom prst="rect">
              <a:avLst/>
            </a:prstGeom>
            <a:noFill/>
          </p:spPr>
          <p:txBody>
            <a:bodyPr wrap="none" rtlCol="0">
              <a:spAutoFit/>
            </a:bodyPr>
            <a:lstStyle/>
            <a:p>
              <a:pPr algn="ctr"/>
              <a:r>
                <a:rPr lang="en-US" sz="2400" b="1" dirty="0">
                  <a:solidFill>
                    <a:srgbClr val="FFFF00"/>
                  </a:solidFill>
                  <a:latin typeface="Arial" panose="020B0604020202020204" pitchFamily="34" charset="0"/>
                  <a:cs typeface="Arial" panose="020B0604020202020204" pitchFamily="34" charset="0"/>
                </a:rPr>
                <a:t>ON</a:t>
              </a:r>
            </a:p>
          </p:txBody>
        </p:sp>
      </p:grpSp>
      <p:grpSp>
        <p:nvGrpSpPr>
          <p:cNvPr id="49" name="Group 48"/>
          <p:cNvGrpSpPr/>
          <p:nvPr/>
        </p:nvGrpSpPr>
        <p:grpSpPr>
          <a:xfrm>
            <a:off x="6986965" y="2974391"/>
            <a:ext cx="774718" cy="804672"/>
            <a:chOff x="6608064" y="2133600"/>
            <a:chExt cx="774718" cy="804672"/>
          </a:xfrm>
        </p:grpSpPr>
        <p:cxnSp>
          <p:nvCxnSpPr>
            <p:cNvPr id="50" name="Straight Connector 49"/>
            <p:cNvCxnSpPr/>
            <p:nvPr/>
          </p:nvCxnSpPr>
          <p:spPr>
            <a:xfrm>
              <a:off x="6608064" y="2133600"/>
              <a:ext cx="0" cy="804672"/>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6736451" y="2314099"/>
              <a:ext cx="646331" cy="461665"/>
            </a:xfrm>
            <a:prstGeom prst="rect">
              <a:avLst/>
            </a:prstGeom>
            <a:noFill/>
          </p:spPr>
          <p:txBody>
            <a:bodyPr wrap="none" rtlCol="0">
              <a:spAutoFit/>
            </a:bodyPr>
            <a:lstStyle/>
            <a:p>
              <a:pPr algn="ctr"/>
              <a:r>
                <a:rPr lang="en-US" sz="2400" b="1" dirty="0">
                  <a:solidFill>
                    <a:srgbClr val="FFFF00"/>
                  </a:solidFill>
                  <a:latin typeface="Arial" panose="020B0604020202020204" pitchFamily="34" charset="0"/>
                  <a:cs typeface="Arial" panose="020B0604020202020204" pitchFamily="34" charset="0"/>
                </a:rPr>
                <a:t>ON</a:t>
              </a:r>
            </a:p>
          </p:txBody>
        </p:sp>
      </p:grpSp>
      <p:grpSp>
        <p:nvGrpSpPr>
          <p:cNvPr id="55" name="Group 54"/>
          <p:cNvGrpSpPr/>
          <p:nvPr/>
        </p:nvGrpSpPr>
        <p:grpSpPr>
          <a:xfrm>
            <a:off x="5694291" y="4200167"/>
            <a:ext cx="944564" cy="759680"/>
            <a:chOff x="5915316" y="1877184"/>
            <a:chExt cx="944564" cy="759680"/>
          </a:xfrm>
        </p:grpSpPr>
        <p:cxnSp>
          <p:nvCxnSpPr>
            <p:cNvPr id="56" name="Straight Connector 55"/>
            <p:cNvCxnSpPr/>
            <p:nvPr/>
          </p:nvCxnSpPr>
          <p:spPr>
            <a:xfrm>
              <a:off x="6648141" y="2314098"/>
              <a:ext cx="211739" cy="3227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5915316" y="1877184"/>
              <a:ext cx="798617" cy="461665"/>
            </a:xfrm>
            <a:prstGeom prst="rect">
              <a:avLst/>
            </a:prstGeom>
            <a:noFill/>
          </p:spPr>
          <p:txBody>
            <a:bodyPr wrap="none" rtlCol="0">
              <a:spAutoFit/>
            </a:bodyPr>
            <a:lstStyle/>
            <a:p>
              <a:pPr algn="ctr"/>
              <a:r>
                <a:rPr lang="en-US" sz="2400" b="1" dirty="0">
                  <a:solidFill>
                    <a:srgbClr val="FF0000"/>
                  </a:solidFill>
                  <a:latin typeface="Arial" panose="020B0604020202020204" pitchFamily="34" charset="0"/>
                  <a:cs typeface="Arial" panose="020B0604020202020204" pitchFamily="34" charset="0"/>
                </a:rPr>
                <a:t>OFF</a:t>
              </a:r>
            </a:p>
          </p:txBody>
        </p:sp>
      </p:grpSp>
      <p:grpSp>
        <p:nvGrpSpPr>
          <p:cNvPr id="58" name="Group 57"/>
          <p:cNvGrpSpPr/>
          <p:nvPr/>
        </p:nvGrpSpPr>
        <p:grpSpPr>
          <a:xfrm>
            <a:off x="7526449" y="4406249"/>
            <a:ext cx="862178" cy="542728"/>
            <a:chOff x="6608064" y="2094137"/>
            <a:chExt cx="862178" cy="542728"/>
          </a:xfrm>
        </p:grpSpPr>
        <p:cxnSp>
          <p:nvCxnSpPr>
            <p:cNvPr id="59" name="Straight Connector 58"/>
            <p:cNvCxnSpPr/>
            <p:nvPr/>
          </p:nvCxnSpPr>
          <p:spPr>
            <a:xfrm>
              <a:off x="6608064" y="2314099"/>
              <a:ext cx="211739" cy="3227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6671625" y="2094137"/>
              <a:ext cx="798617" cy="461665"/>
            </a:xfrm>
            <a:prstGeom prst="rect">
              <a:avLst/>
            </a:prstGeom>
            <a:noFill/>
          </p:spPr>
          <p:txBody>
            <a:bodyPr wrap="none" rtlCol="0">
              <a:spAutoFit/>
            </a:bodyPr>
            <a:lstStyle/>
            <a:p>
              <a:pPr algn="ctr"/>
              <a:r>
                <a:rPr lang="en-US" sz="2400" b="1" dirty="0">
                  <a:solidFill>
                    <a:srgbClr val="FF0000"/>
                  </a:solidFill>
                  <a:latin typeface="Arial" panose="020B0604020202020204" pitchFamily="34" charset="0"/>
                  <a:cs typeface="Arial" panose="020B0604020202020204" pitchFamily="34" charset="0"/>
                </a:rPr>
                <a:t>OFF</a:t>
              </a:r>
            </a:p>
          </p:txBody>
        </p:sp>
      </p:grpSp>
      <p:grpSp>
        <p:nvGrpSpPr>
          <p:cNvPr id="61" name="Group 60"/>
          <p:cNvGrpSpPr/>
          <p:nvPr/>
        </p:nvGrpSpPr>
        <p:grpSpPr>
          <a:xfrm>
            <a:off x="7071818" y="1403776"/>
            <a:ext cx="2083406" cy="2538677"/>
            <a:chOff x="7071818" y="1403776"/>
            <a:chExt cx="2083406" cy="2538677"/>
          </a:xfrm>
        </p:grpSpPr>
        <p:sp>
          <p:nvSpPr>
            <p:cNvPr id="62" name="Freeform 61"/>
            <p:cNvSpPr/>
            <p:nvPr/>
          </p:nvSpPr>
          <p:spPr>
            <a:xfrm>
              <a:off x="7071818" y="1774898"/>
              <a:ext cx="1118238" cy="2167555"/>
            </a:xfrm>
            <a:custGeom>
              <a:avLst/>
              <a:gdLst>
                <a:gd name="connsiteX0" fmla="*/ 57534 w 1118238"/>
                <a:gd name="connsiteY0" fmla="*/ 0 h 1491003"/>
                <a:gd name="connsiteX1" fmla="*/ 118494 w 1118238"/>
                <a:gd name="connsiteY1" fmla="*/ 1316736 h 1491003"/>
                <a:gd name="connsiteX2" fmla="*/ 1118238 w 1118238"/>
                <a:gd name="connsiteY2" fmla="*/ 1438656 h 1491003"/>
              </a:gdLst>
              <a:ahLst/>
              <a:cxnLst>
                <a:cxn ang="0">
                  <a:pos x="connsiteX0" y="connsiteY0"/>
                </a:cxn>
                <a:cxn ang="0">
                  <a:pos x="connsiteX1" y="connsiteY1"/>
                </a:cxn>
                <a:cxn ang="0">
                  <a:pos x="connsiteX2" y="connsiteY2"/>
                </a:cxn>
              </a:cxnLst>
              <a:rect l="l" t="t" r="r" b="b"/>
              <a:pathLst>
                <a:path w="1118238" h="1491003">
                  <a:moveTo>
                    <a:pt x="57534" y="0"/>
                  </a:moveTo>
                  <a:cubicBezTo>
                    <a:pt x="-378" y="538480"/>
                    <a:pt x="-58290" y="1076960"/>
                    <a:pt x="118494" y="1316736"/>
                  </a:cubicBezTo>
                  <a:cubicBezTo>
                    <a:pt x="295278" y="1556512"/>
                    <a:pt x="706758" y="1497584"/>
                    <a:pt x="1118238" y="1438656"/>
                  </a:cubicBezTo>
                </a:path>
              </a:pathLst>
            </a:custGeom>
            <a:noFill/>
            <a:ln w="889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p:cNvSpPr txBox="1"/>
            <p:nvPr/>
          </p:nvSpPr>
          <p:spPr>
            <a:xfrm>
              <a:off x="7224887" y="1403776"/>
              <a:ext cx="1930337" cy="830997"/>
            </a:xfrm>
            <a:prstGeom prst="rect">
              <a:avLst/>
            </a:prstGeom>
            <a:solidFill>
              <a:srgbClr val="00B0F0"/>
            </a:solidFill>
          </p:spPr>
          <p:txBody>
            <a:bodyPr wrap="none" rtlCol="0">
              <a:spAutoFit/>
            </a:bodyPr>
            <a:lstStyle/>
            <a:p>
              <a:pPr algn="ctr"/>
              <a:r>
                <a:rPr lang="en-US" sz="2400" dirty="0">
                  <a:latin typeface="Arial" panose="020B0604020202020204" pitchFamily="34" charset="0"/>
                  <a:cs typeface="Arial" panose="020B0604020202020204" pitchFamily="34" charset="0"/>
                </a:rPr>
                <a:t>Q connected</a:t>
              </a:r>
            </a:p>
            <a:p>
              <a:pPr algn="ctr"/>
              <a:r>
                <a:rPr lang="en-US" sz="2400" dirty="0">
                  <a:latin typeface="Arial" panose="020B0604020202020204" pitchFamily="34" charset="0"/>
                  <a:cs typeface="Arial" panose="020B0604020202020204" pitchFamily="34" charset="0"/>
                </a:rPr>
                <a:t>to </a:t>
              </a:r>
              <a:r>
                <a:rPr lang="en-US" sz="2400" dirty="0" err="1">
                  <a:latin typeface="Arial" panose="020B0604020202020204" pitchFamily="34" charset="0"/>
                  <a:cs typeface="Arial" panose="020B0604020202020204" pitchFamily="34" charset="0"/>
                </a:rPr>
                <a:t>Vdd</a:t>
              </a:r>
              <a:endParaRPr lang="en-US" sz="2400" dirty="0">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2079860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6"/>
                                        </p:tgtEl>
                                        <p:attrNameLst>
                                          <p:attrName>style.visibility</p:attrName>
                                        </p:attrNameLst>
                                      </p:cBhvr>
                                      <p:to>
                                        <p:strVal val="visible"/>
                                      </p:to>
                                    </p:set>
                                    <p:animEffect transition="in" filter="wipe(left)">
                                      <p:cBhvr>
                                        <p:cTn id="12" dur="500"/>
                                        <p:tgtEl>
                                          <p:spTgt spid="4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5"/>
                                        </p:tgtEl>
                                        <p:attrNameLst>
                                          <p:attrName>style.visibility</p:attrName>
                                        </p:attrNameLst>
                                      </p:cBhvr>
                                      <p:to>
                                        <p:strVal val="visible"/>
                                      </p:to>
                                    </p:set>
                                    <p:animEffect transition="in" filter="wipe(left)">
                                      <p:cBhvr>
                                        <p:cTn id="17" dur="500"/>
                                        <p:tgtEl>
                                          <p:spTgt spid="5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9"/>
                                        </p:tgtEl>
                                        <p:attrNameLst>
                                          <p:attrName>style.visibility</p:attrName>
                                        </p:attrNameLst>
                                      </p:cBhvr>
                                      <p:to>
                                        <p:strVal val="visible"/>
                                      </p:to>
                                    </p:set>
                                    <p:animEffect transition="in" filter="wipe(left)">
                                      <p:cBhvr>
                                        <p:cTn id="27" dur="500"/>
                                        <p:tgtEl>
                                          <p:spTgt spid="4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58"/>
                                        </p:tgtEl>
                                        <p:attrNameLst>
                                          <p:attrName>style.visibility</p:attrName>
                                        </p:attrNameLst>
                                      </p:cBhvr>
                                      <p:to>
                                        <p:strVal val="visible"/>
                                      </p:to>
                                    </p:set>
                                    <p:animEffect transition="in" filter="wipe(left)">
                                      <p:cBhvr>
                                        <p:cTn id="32" dur="500"/>
                                        <p:tgtEl>
                                          <p:spTgt spid="5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61"/>
                                        </p:tgtEl>
                                        <p:attrNameLst>
                                          <p:attrName>style.visibility</p:attrName>
                                        </p:attrNameLst>
                                      </p:cBhvr>
                                      <p:to>
                                        <p:strVal val="visible"/>
                                      </p:to>
                                    </p:set>
                                    <p:animEffect transition="in" filter="wipe(up)">
                                      <p:cBhvr>
                                        <p:cTn id="37" dur="500"/>
                                        <p:tgtEl>
                                          <p:spTgt spid="61"/>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8"/>
                                        </p:tgtEl>
                                        <p:attrNameLst>
                                          <p:attrName>style.visibility</p:attrName>
                                        </p:attrNameLst>
                                      </p:cBhvr>
                                      <p:to>
                                        <p:strVal val="visible"/>
                                      </p:to>
                                    </p:set>
                                    <p:animEffect transition="in" filter="fade">
                                      <p:cBhvr>
                                        <p:cTn id="42"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Next, Assume A = 0 and B = 1</a:t>
            </a:r>
          </a:p>
        </p:txBody>
      </p:sp>
      <p:sp>
        <p:nvSpPr>
          <p:cNvPr id="21" name="Content Placeholder 20"/>
          <p:cNvSpPr>
            <a:spLocks noGrp="1"/>
          </p:cNvSpPr>
          <p:nvPr>
            <p:ph idx="1"/>
          </p:nvPr>
        </p:nvSpPr>
        <p:spPr/>
        <p:txBody>
          <a:bodyPr/>
          <a:lstStyle/>
          <a:p>
            <a:r>
              <a:rPr lang="en-US" dirty="0"/>
              <a:t>The A value is the same,</a:t>
            </a:r>
            <a:br>
              <a:rPr lang="en-US" dirty="0"/>
            </a:br>
            <a:r>
              <a:rPr lang="en-US" dirty="0"/>
              <a:t>so we leave the markings.</a:t>
            </a:r>
          </a:p>
        </p:txBody>
      </p:sp>
      <p:sp>
        <p:nvSpPr>
          <p:cNvPr id="4" name="Date Placeholder 3"/>
          <p:cNvSpPr>
            <a:spLocks noGrp="1"/>
          </p:cNvSpPr>
          <p:nvPr>
            <p:ph type="dt" sz="half" idx="10"/>
          </p:nvPr>
        </p:nvSpPr>
        <p:spPr/>
        <p:txBody>
          <a:bodyPr/>
          <a:lstStyle/>
          <a:p>
            <a:r>
              <a:rPr lang="en-US"/>
              <a:t>ECE 120: Introduction to Computing</a:t>
            </a:r>
            <a:endParaRPr lang="en-US" dirty="0"/>
          </a:p>
        </p:txBody>
      </p:sp>
      <p:sp>
        <p:nvSpPr>
          <p:cNvPr id="5" name="Footer Placeholder 4"/>
          <p:cNvSpPr>
            <a:spLocks noGrp="1"/>
          </p:cNvSpPr>
          <p:nvPr>
            <p:ph type="ftr" sz="quarter" idx="11"/>
          </p:nvPr>
        </p:nvSpPr>
        <p:spPr/>
        <p:txBody>
          <a:bodyPr/>
          <a:lstStyle/>
          <a:p>
            <a:r>
              <a:rPr lang="en-US"/>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a:t>slide </a:t>
            </a:r>
            <a:fld id="{949970F0-D61B-4214-A65D-FD869E0D8E7F}" type="slidenum">
              <a:rPr lang="en-US" smtClean="0"/>
              <a:pPr/>
              <a:t>24</a:t>
            </a:fld>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1832" y="1630017"/>
            <a:ext cx="2906795" cy="4239077"/>
          </a:xfrm>
          <a:prstGeom prst="rect">
            <a:avLst/>
          </a:prstGeom>
        </p:spPr>
      </p:pic>
      <p:graphicFrame>
        <p:nvGraphicFramePr>
          <p:cNvPr id="23" name="Table 22"/>
          <p:cNvGraphicFramePr>
            <a:graphicFrameLocks noGrp="1"/>
          </p:cNvGraphicFramePr>
          <p:nvPr>
            <p:extLst/>
          </p:nvPr>
        </p:nvGraphicFramePr>
        <p:xfrm>
          <a:off x="1173154" y="2504224"/>
          <a:ext cx="3276519" cy="2834640"/>
        </p:xfrm>
        <a:graphic>
          <a:graphicData uri="http://schemas.openxmlformats.org/drawingml/2006/table">
            <a:tbl>
              <a:tblPr firstRow="1" bandRow="1">
                <a:tableStyleId>{5C22544A-7EE6-4342-B048-85BDC9FD1C3A}</a:tableStyleId>
              </a:tblPr>
              <a:tblGrid>
                <a:gridCol w="627588">
                  <a:extLst>
                    <a:ext uri="{9D8B030D-6E8A-4147-A177-3AD203B41FA5}">
                      <a16:colId xmlns:a16="http://schemas.microsoft.com/office/drawing/2014/main" val="20000"/>
                    </a:ext>
                  </a:extLst>
                </a:gridCol>
                <a:gridCol w="546755">
                  <a:extLst>
                    <a:ext uri="{9D8B030D-6E8A-4147-A177-3AD203B41FA5}">
                      <a16:colId xmlns:a16="http://schemas.microsoft.com/office/drawing/2014/main" val="20001"/>
                    </a:ext>
                  </a:extLst>
                </a:gridCol>
                <a:gridCol w="2102176">
                  <a:extLst>
                    <a:ext uri="{9D8B030D-6E8A-4147-A177-3AD203B41FA5}">
                      <a16:colId xmlns:a16="http://schemas.microsoft.com/office/drawing/2014/main" val="20002"/>
                    </a:ext>
                  </a:extLst>
                </a:gridCol>
              </a:tblGrid>
              <a:tr h="432141">
                <a:tc>
                  <a:txBody>
                    <a:bodyPr/>
                    <a:lstStyle/>
                    <a:p>
                      <a:pPr algn="ctr"/>
                      <a:r>
                        <a:rPr lang="en-US" sz="2800" dirty="0">
                          <a:solidFill>
                            <a:schemeClr val="tx1"/>
                          </a:solidFill>
                        </a:rPr>
                        <a:t>A</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rPr>
                        <a:t>B</a:t>
                      </a:r>
                    </a:p>
                  </a:txBody>
                  <a:tcP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rPr>
                        <a:t>Q</a:t>
                      </a:r>
                    </a:p>
                  </a:txBody>
                  <a:tcP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489760">
                <a:tc>
                  <a:txBody>
                    <a:bodyPr/>
                    <a:lstStyle/>
                    <a:p>
                      <a:pPr algn="ctr"/>
                      <a:r>
                        <a:rPr lang="en-US" sz="3200" b="1" dirty="0">
                          <a:solidFill>
                            <a:schemeClr val="tx1"/>
                          </a:solidFill>
                          <a:latin typeface="Courier New" panose="02070309020205020404" pitchFamily="49" charset="0"/>
                          <a:cs typeface="Courier New" panose="02070309020205020404" pitchFamily="49" charset="0"/>
                        </a:rPr>
                        <a:t>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3200" b="1" dirty="0">
                          <a:solidFill>
                            <a:schemeClr val="tx1"/>
                          </a:solidFill>
                          <a:latin typeface="Courier New" panose="02070309020205020404" pitchFamily="49" charset="0"/>
                          <a:cs typeface="Courier New" panose="02070309020205020404" pitchFamily="49" charset="0"/>
                        </a:rPr>
                        <a:t>0</a:t>
                      </a: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en-US" sz="3200" b="1" baseline="-25000" dirty="0">
                        <a:solidFill>
                          <a:schemeClr val="tx1"/>
                        </a:solidFill>
                        <a:latin typeface="+mj-lt"/>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489760">
                <a:tc>
                  <a:txBody>
                    <a:bodyPr/>
                    <a:lstStyle/>
                    <a:p>
                      <a:pPr algn="ctr"/>
                      <a:r>
                        <a:rPr lang="en-US" sz="3200" b="1" dirty="0">
                          <a:solidFill>
                            <a:schemeClr val="tx1"/>
                          </a:solidFill>
                          <a:latin typeface="Courier New" panose="02070309020205020404" pitchFamily="49" charset="0"/>
                          <a:cs typeface="Courier New" panose="02070309020205020404" pitchFamily="49" charset="0"/>
                        </a:rPr>
                        <a:t>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3200" b="1" dirty="0">
                          <a:solidFill>
                            <a:schemeClr val="tx1"/>
                          </a:solidFill>
                          <a:latin typeface="Courier New" panose="02070309020205020404" pitchFamily="49" charset="0"/>
                          <a:cs typeface="Courier New" panose="02070309020205020404" pitchFamily="49" charset="0"/>
                        </a:rPr>
                        <a:t>1</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3200" b="1"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489760">
                <a:tc>
                  <a:txBody>
                    <a:bodyPr/>
                    <a:lstStyle/>
                    <a:p>
                      <a:pPr algn="ctr"/>
                      <a:r>
                        <a:rPr lang="en-US" sz="3200" b="1" dirty="0">
                          <a:solidFill>
                            <a:schemeClr val="tx1"/>
                          </a:solidFill>
                          <a:latin typeface="Courier New" panose="02070309020205020404" pitchFamily="49" charset="0"/>
                          <a:cs typeface="Courier New" panose="02070309020205020404" pitchFamily="49"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3200" b="1" dirty="0">
                          <a:solidFill>
                            <a:schemeClr val="tx1"/>
                          </a:solidFill>
                          <a:latin typeface="Courier New" panose="02070309020205020404" pitchFamily="49" charset="0"/>
                          <a:cs typeface="Courier New" panose="02070309020205020404" pitchFamily="49" charset="0"/>
                        </a:rPr>
                        <a:t>0</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3200" b="1"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489760">
                <a:tc>
                  <a:txBody>
                    <a:bodyPr/>
                    <a:lstStyle/>
                    <a:p>
                      <a:pPr algn="ctr"/>
                      <a:r>
                        <a:rPr lang="en-US" sz="3200" b="1" dirty="0">
                          <a:solidFill>
                            <a:schemeClr val="tx1"/>
                          </a:solidFill>
                          <a:latin typeface="Courier New" panose="02070309020205020404" pitchFamily="49" charset="0"/>
                          <a:cs typeface="Courier New" panose="02070309020205020404" pitchFamily="49"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3200" b="1" dirty="0">
                          <a:solidFill>
                            <a:schemeClr val="tx1"/>
                          </a:solidFill>
                          <a:latin typeface="Courier New" panose="02070309020205020404" pitchFamily="49" charset="0"/>
                          <a:cs typeface="Courier New" panose="02070309020205020404" pitchFamily="49" charset="0"/>
                        </a:rPr>
                        <a:t>1</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3200" b="1"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bl>
          </a:graphicData>
        </a:graphic>
      </p:graphicFrame>
      <p:sp>
        <p:nvSpPr>
          <p:cNvPr id="28" name="TextBox 27"/>
          <p:cNvSpPr txBox="1"/>
          <p:nvPr/>
        </p:nvSpPr>
        <p:spPr>
          <a:xfrm>
            <a:off x="3186485" y="3015318"/>
            <a:ext cx="650449" cy="584775"/>
          </a:xfrm>
          <a:prstGeom prst="rect">
            <a:avLst/>
          </a:prstGeom>
          <a:noFill/>
        </p:spPr>
        <p:txBody>
          <a:bodyPr wrap="square" rtlCol="0">
            <a:spAutoFit/>
          </a:bodyPr>
          <a:lstStyle/>
          <a:p>
            <a:r>
              <a:rPr lang="en-US" sz="3200" b="1" dirty="0">
                <a:latin typeface="Courier New" panose="02070309020205020404" pitchFamily="49" charset="0"/>
                <a:cs typeface="Courier New" panose="02070309020205020404" pitchFamily="49" charset="0"/>
              </a:rPr>
              <a:t>1</a:t>
            </a:r>
            <a:endParaRPr lang="en-US" dirty="0">
              <a:latin typeface="Courier New" panose="02070309020205020404" pitchFamily="49" charset="0"/>
              <a:cs typeface="Courier New" panose="02070309020205020404" pitchFamily="49" charset="0"/>
            </a:endParaRPr>
          </a:p>
        </p:txBody>
      </p:sp>
      <p:sp>
        <p:nvSpPr>
          <p:cNvPr id="29" name="TextBox 28"/>
          <p:cNvSpPr txBox="1"/>
          <p:nvPr/>
        </p:nvSpPr>
        <p:spPr>
          <a:xfrm>
            <a:off x="3186485" y="3597642"/>
            <a:ext cx="650449" cy="584775"/>
          </a:xfrm>
          <a:prstGeom prst="rect">
            <a:avLst/>
          </a:prstGeom>
          <a:noFill/>
        </p:spPr>
        <p:txBody>
          <a:bodyPr wrap="square" rtlCol="0">
            <a:spAutoFit/>
          </a:bodyPr>
          <a:lstStyle/>
          <a:p>
            <a:r>
              <a:rPr lang="en-US" sz="3200" b="1" dirty="0">
                <a:latin typeface="Courier New" panose="02070309020205020404" pitchFamily="49" charset="0"/>
                <a:cs typeface="Courier New" panose="02070309020205020404" pitchFamily="49" charset="0"/>
              </a:rPr>
              <a:t>0</a:t>
            </a:r>
            <a:endParaRPr lang="en-US" dirty="0">
              <a:latin typeface="Courier New" panose="02070309020205020404" pitchFamily="49" charset="0"/>
              <a:cs typeface="Courier New" panose="02070309020205020404" pitchFamily="49" charset="0"/>
            </a:endParaRPr>
          </a:p>
        </p:txBody>
      </p:sp>
      <p:sp>
        <p:nvSpPr>
          <p:cNvPr id="42" name="TextBox 41"/>
          <p:cNvSpPr txBox="1"/>
          <p:nvPr/>
        </p:nvSpPr>
        <p:spPr>
          <a:xfrm>
            <a:off x="6037406" y="2389639"/>
            <a:ext cx="561372" cy="461665"/>
          </a:xfrm>
          <a:prstGeom prst="rect">
            <a:avLst/>
          </a:prstGeom>
          <a:noFill/>
        </p:spPr>
        <p:txBody>
          <a:bodyPr wrap="none" rtlCol="0">
            <a:spAutoFit/>
          </a:bodyPr>
          <a:lstStyle/>
          <a:p>
            <a:pPr algn="ctr"/>
            <a:r>
              <a:rPr lang="en-US" sz="2400" dirty="0">
                <a:solidFill>
                  <a:srgbClr val="FFFF00"/>
                </a:solidFill>
                <a:latin typeface="Arial" panose="020B0604020202020204" pitchFamily="34" charset="0"/>
                <a:cs typeface="Arial" panose="020B0604020202020204" pitchFamily="34" charset="0"/>
              </a:rPr>
              <a:t>0V</a:t>
            </a:r>
          </a:p>
        </p:txBody>
      </p:sp>
      <p:sp>
        <p:nvSpPr>
          <p:cNvPr id="43" name="TextBox 42"/>
          <p:cNvSpPr txBox="1"/>
          <p:nvPr/>
        </p:nvSpPr>
        <p:spPr>
          <a:xfrm>
            <a:off x="5484874" y="4885462"/>
            <a:ext cx="561372" cy="461665"/>
          </a:xfrm>
          <a:prstGeom prst="rect">
            <a:avLst/>
          </a:prstGeom>
          <a:noFill/>
        </p:spPr>
        <p:txBody>
          <a:bodyPr wrap="none" rtlCol="0">
            <a:spAutoFit/>
          </a:bodyPr>
          <a:lstStyle/>
          <a:p>
            <a:pPr algn="ctr"/>
            <a:r>
              <a:rPr lang="en-US" sz="2400" dirty="0">
                <a:solidFill>
                  <a:srgbClr val="FFFF00"/>
                </a:solidFill>
                <a:latin typeface="Arial" panose="020B0604020202020204" pitchFamily="34" charset="0"/>
                <a:cs typeface="Arial" panose="020B0604020202020204" pitchFamily="34" charset="0"/>
              </a:rPr>
              <a:t>0V</a:t>
            </a:r>
          </a:p>
        </p:txBody>
      </p:sp>
      <p:grpSp>
        <p:nvGrpSpPr>
          <p:cNvPr id="6" name="Group 5"/>
          <p:cNvGrpSpPr/>
          <p:nvPr/>
        </p:nvGrpSpPr>
        <p:grpSpPr>
          <a:xfrm>
            <a:off x="5892045" y="3493485"/>
            <a:ext cx="1514684" cy="1903276"/>
            <a:chOff x="5855469" y="3481293"/>
            <a:chExt cx="1514684" cy="1903276"/>
          </a:xfrm>
        </p:grpSpPr>
        <p:sp>
          <p:nvSpPr>
            <p:cNvPr id="44" name="TextBox 43"/>
            <p:cNvSpPr txBox="1"/>
            <p:nvPr/>
          </p:nvSpPr>
          <p:spPr>
            <a:xfrm>
              <a:off x="5855469" y="3481293"/>
              <a:ext cx="817853" cy="461665"/>
            </a:xfrm>
            <a:prstGeom prst="rect">
              <a:avLst/>
            </a:prstGeom>
            <a:noFill/>
          </p:spPr>
          <p:txBody>
            <a:bodyPr wrap="none" rtlCol="0">
              <a:spAutoFit/>
            </a:bodyPr>
            <a:lstStyle/>
            <a:p>
              <a:pPr algn="ctr"/>
              <a:r>
                <a:rPr lang="en-US" sz="2400" dirty="0">
                  <a:solidFill>
                    <a:srgbClr val="FFFF00"/>
                  </a:solidFill>
                  <a:latin typeface="Arial" panose="020B0604020202020204" pitchFamily="34" charset="0"/>
                  <a:cs typeface="Arial" panose="020B0604020202020204" pitchFamily="34" charset="0"/>
                </a:rPr>
                <a:t>1.5V</a:t>
              </a:r>
            </a:p>
          </p:txBody>
        </p:sp>
        <p:sp>
          <p:nvSpPr>
            <p:cNvPr id="45" name="TextBox 44"/>
            <p:cNvSpPr txBox="1"/>
            <p:nvPr/>
          </p:nvSpPr>
          <p:spPr>
            <a:xfrm>
              <a:off x="6552300" y="4922904"/>
              <a:ext cx="817853" cy="461665"/>
            </a:xfrm>
            <a:prstGeom prst="rect">
              <a:avLst/>
            </a:prstGeom>
            <a:noFill/>
          </p:spPr>
          <p:txBody>
            <a:bodyPr wrap="none" rtlCol="0">
              <a:spAutoFit/>
            </a:bodyPr>
            <a:lstStyle/>
            <a:p>
              <a:pPr algn="ctr"/>
              <a:r>
                <a:rPr lang="en-US" sz="2400" dirty="0">
                  <a:solidFill>
                    <a:srgbClr val="FFFF00"/>
                  </a:solidFill>
                  <a:latin typeface="Arial" panose="020B0604020202020204" pitchFamily="34" charset="0"/>
                  <a:cs typeface="Arial" panose="020B0604020202020204" pitchFamily="34" charset="0"/>
                </a:rPr>
                <a:t>1.5V</a:t>
              </a:r>
            </a:p>
          </p:txBody>
        </p:sp>
      </p:grpSp>
      <p:grpSp>
        <p:nvGrpSpPr>
          <p:cNvPr id="46" name="Group 45"/>
          <p:cNvGrpSpPr/>
          <p:nvPr/>
        </p:nvGrpSpPr>
        <p:grpSpPr>
          <a:xfrm>
            <a:off x="6997013" y="1906916"/>
            <a:ext cx="741175" cy="804672"/>
            <a:chOff x="6608064" y="2133600"/>
            <a:chExt cx="741175" cy="804672"/>
          </a:xfrm>
        </p:grpSpPr>
        <p:cxnSp>
          <p:nvCxnSpPr>
            <p:cNvPr id="47" name="Straight Connector 46"/>
            <p:cNvCxnSpPr/>
            <p:nvPr/>
          </p:nvCxnSpPr>
          <p:spPr>
            <a:xfrm>
              <a:off x="6608064" y="2133600"/>
              <a:ext cx="0" cy="804672"/>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6702908" y="2442623"/>
              <a:ext cx="646331" cy="461665"/>
            </a:xfrm>
            <a:prstGeom prst="rect">
              <a:avLst/>
            </a:prstGeom>
            <a:noFill/>
          </p:spPr>
          <p:txBody>
            <a:bodyPr wrap="none" rtlCol="0">
              <a:spAutoFit/>
            </a:bodyPr>
            <a:lstStyle/>
            <a:p>
              <a:pPr algn="ctr"/>
              <a:r>
                <a:rPr lang="en-US" sz="2400" b="1" dirty="0">
                  <a:solidFill>
                    <a:srgbClr val="FFFF00"/>
                  </a:solidFill>
                  <a:latin typeface="Arial" panose="020B0604020202020204" pitchFamily="34" charset="0"/>
                  <a:cs typeface="Arial" panose="020B0604020202020204" pitchFamily="34" charset="0"/>
                </a:rPr>
                <a:t>ON</a:t>
              </a:r>
            </a:p>
          </p:txBody>
        </p:sp>
      </p:grpSp>
      <p:grpSp>
        <p:nvGrpSpPr>
          <p:cNvPr id="49" name="Group 48"/>
          <p:cNvGrpSpPr/>
          <p:nvPr/>
        </p:nvGrpSpPr>
        <p:grpSpPr>
          <a:xfrm>
            <a:off x="7522923" y="4503437"/>
            <a:ext cx="774718" cy="804672"/>
            <a:chOff x="6608064" y="2133600"/>
            <a:chExt cx="774718" cy="804672"/>
          </a:xfrm>
        </p:grpSpPr>
        <p:cxnSp>
          <p:nvCxnSpPr>
            <p:cNvPr id="50" name="Straight Connector 49"/>
            <p:cNvCxnSpPr/>
            <p:nvPr/>
          </p:nvCxnSpPr>
          <p:spPr>
            <a:xfrm>
              <a:off x="6608064" y="2133600"/>
              <a:ext cx="0" cy="804672"/>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6736451" y="2314099"/>
              <a:ext cx="646331" cy="461665"/>
            </a:xfrm>
            <a:prstGeom prst="rect">
              <a:avLst/>
            </a:prstGeom>
            <a:noFill/>
          </p:spPr>
          <p:txBody>
            <a:bodyPr wrap="none" rtlCol="0">
              <a:spAutoFit/>
            </a:bodyPr>
            <a:lstStyle/>
            <a:p>
              <a:pPr algn="ctr"/>
              <a:r>
                <a:rPr lang="en-US" sz="2400" b="1" dirty="0">
                  <a:solidFill>
                    <a:srgbClr val="FFFF00"/>
                  </a:solidFill>
                  <a:latin typeface="Arial" panose="020B0604020202020204" pitchFamily="34" charset="0"/>
                  <a:cs typeface="Arial" panose="020B0604020202020204" pitchFamily="34" charset="0"/>
                </a:rPr>
                <a:t>ON</a:t>
              </a:r>
            </a:p>
          </p:txBody>
        </p:sp>
      </p:grpSp>
      <p:grpSp>
        <p:nvGrpSpPr>
          <p:cNvPr id="55" name="Group 54"/>
          <p:cNvGrpSpPr/>
          <p:nvPr/>
        </p:nvGrpSpPr>
        <p:grpSpPr>
          <a:xfrm>
            <a:off x="5694291" y="4200167"/>
            <a:ext cx="944564" cy="759680"/>
            <a:chOff x="5915316" y="1877184"/>
            <a:chExt cx="944564" cy="759680"/>
          </a:xfrm>
        </p:grpSpPr>
        <p:cxnSp>
          <p:nvCxnSpPr>
            <p:cNvPr id="56" name="Straight Connector 55"/>
            <p:cNvCxnSpPr/>
            <p:nvPr/>
          </p:nvCxnSpPr>
          <p:spPr>
            <a:xfrm>
              <a:off x="6648141" y="2314098"/>
              <a:ext cx="211739" cy="3227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5915316" y="1877184"/>
              <a:ext cx="798617" cy="461665"/>
            </a:xfrm>
            <a:prstGeom prst="rect">
              <a:avLst/>
            </a:prstGeom>
            <a:noFill/>
          </p:spPr>
          <p:txBody>
            <a:bodyPr wrap="none" rtlCol="0">
              <a:spAutoFit/>
            </a:bodyPr>
            <a:lstStyle/>
            <a:p>
              <a:pPr algn="ctr"/>
              <a:r>
                <a:rPr lang="en-US" sz="2400" b="1" dirty="0">
                  <a:solidFill>
                    <a:srgbClr val="FF0000"/>
                  </a:solidFill>
                  <a:latin typeface="Arial" panose="020B0604020202020204" pitchFamily="34" charset="0"/>
                  <a:cs typeface="Arial" panose="020B0604020202020204" pitchFamily="34" charset="0"/>
                </a:rPr>
                <a:t>OFF</a:t>
              </a:r>
            </a:p>
          </p:txBody>
        </p:sp>
      </p:grpSp>
      <p:grpSp>
        <p:nvGrpSpPr>
          <p:cNvPr id="58" name="Group 57"/>
          <p:cNvGrpSpPr/>
          <p:nvPr/>
        </p:nvGrpSpPr>
        <p:grpSpPr>
          <a:xfrm>
            <a:off x="6983933" y="2982913"/>
            <a:ext cx="862178" cy="542728"/>
            <a:chOff x="6608064" y="2094137"/>
            <a:chExt cx="862178" cy="542728"/>
          </a:xfrm>
        </p:grpSpPr>
        <p:cxnSp>
          <p:nvCxnSpPr>
            <p:cNvPr id="59" name="Straight Connector 58"/>
            <p:cNvCxnSpPr/>
            <p:nvPr/>
          </p:nvCxnSpPr>
          <p:spPr>
            <a:xfrm>
              <a:off x="6608064" y="2314099"/>
              <a:ext cx="211739" cy="3227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6671625" y="2094137"/>
              <a:ext cx="798617" cy="461665"/>
            </a:xfrm>
            <a:prstGeom prst="rect">
              <a:avLst/>
            </a:prstGeom>
            <a:noFill/>
          </p:spPr>
          <p:txBody>
            <a:bodyPr wrap="none" rtlCol="0">
              <a:spAutoFit/>
            </a:bodyPr>
            <a:lstStyle/>
            <a:p>
              <a:pPr algn="ctr"/>
              <a:r>
                <a:rPr lang="en-US" sz="2400" b="1" dirty="0">
                  <a:solidFill>
                    <a:srgbClr val="FF0000"/>
                  </a:solidFill>
                  <a:latin typeface="Arial" panose="020B0604020202020204" pitchFamily="34" charset="0"/>
                  <a:cs typeface="Arial" panose="020B0604020202020204" pitchFamily="34" charset="0"/>
                </a:rPr>
                <a:t>OFF</a:t>
              </a:r>
            </a:p>
          </p:txBody>
        </p:sp>
      </p:grpSp>
      <p:grpSp>
        <p:nvGrpSpPr>
          <p:cNvPr id="61" name="Group 60"/>
          <p:cNvGrpSpPr/>
          <p:nvPr/>
        </p:nvGrpSpPr>
        <p:grpSpPr>
          <a:xfrm>
            <a:off x="4115909" y="4211758"/>
            <a:ext cx="3790150" cy="2039368"/>
            <a:chOff x="4115909" y="4211758"/>
            <a:chExt cx="3790150" cy="2039368"/>
          </a:xfrm>
        </p:grpSpPr>
        <p:sp>
          <p:nvSpPr>
            <p:cNvPr id="62" name="Freeform 61"/>
            <p:cNvSpPr/>
            <p:nvPr/>
          </p:nvSpPr>
          <p:spPr>
            <a:xfrm>
              <a:off x="7144074" y="4211758"/>
              <a:ext cx="761985" cy="944355"/>
            </a:xfrm>
            <a:custGeom>
              <a:avLst/>
              <a:gdLst>
                <a:gd name="connsiteX0" fmla="*/ 57534 w 1118238"/>
                <a:gd name="connsiteY0" fmla="*/ 0 h 1491003"/>
                <a:gd name="connsiteX1" fmla="*/ 118494 w 1118238"/>
                <a:gd name="connsiteY1" fmla="*/ 1316736 h 1491003"/>
                <a:gd name="connsiteX2" fmla="*/ 1118238 w 1118238"/>
                <a:gd name="connsiteY2" fmla="*/ 1438656 h 1491003"/>
                <a:gd name="connsiteX0" fmla="*/ 85199 w 1145903"/>
                <a:gd name="connsiteY0" fmla="*/ 0 h 1765506"/>
                <a:gd name="connsiteX1" fmla="*/ 97391 w 1145903"/>
                <a:gd name="connsiteY1" fmla="*/ 1694131 h 1765506"/>
                <a:gd name="connsiteX2" fmla="*/ 1145903 w 1145903"/>
                <a:gd name="connsiteY2" fmla="*/ 1438656 h 1765506"/>
                <a:gd name="connsiteX0" fmla="*/ 613614 w 1076910"/>
                <a:gd name="connsiteY0" fmla="*/ 867646 h 992638"/>
                <a:gd name="connsiteX1" fmla="*/ 28398 w 1076910"/>
                <a:gd name="connsiteY1" fmla="*/ 255475 h 992638"/>
                <a:gd name="connsiteX2" fmla="*/ 1076910 w 1076910"/>
                <a:gd name="connsiteY2" fmla="*/ 0 h 992638"/>
                <a:gd name="connsiteX0" fmla="*/ 785385 w 785385"/>
                <a:gd name="connsiteY0" fmla="*/ 1026991 h 1151983"/>
                <a:gd name="connsiteX1" fmla="*/ 200169 w 785385"/>
                <a:gd name="connsiteY1" fmla="*/ 414820 h 1151983"/>
                <a:gd name="connsiteX2" fmla="*/ 139209 w 785385"/>
                <a:gd name="connsiteY2" fmla="*/ 0 h 1151983"/>
                <a:gd name="connsiteX0" fmla="*/ 613614 w 711150"/>
                <a:gd name="connsiteY0" fmla="*/ 917966 h 1042958"/>
                <a:gd name="connsiteX1" fmla="*/ 28398 w 711150"/>
                <a:gd name="connsiteY1" fmla="*/ 305795 h 1042958"/>
                <a:gd name="connsiteX2" fmla="*/ 711150 w 711150"/>
                <a:gd name="connsiteY2" fmla="*/ 0 h 1042958"/>
                <a:gd name="connsiteX0" fmla="*/ 613614 w 711150"/>
                <a:gd name="connsiteY0" fmla="*/ 917966 h 1042958"/>
                <a:gd name="connsiteX1" fmla="*/ 28398 w 711150"/>
                <a:gd name="connsiteY1" fmla="*/ 305795 h 1042958"/>
                <a:gd name="connsiteX2" fmla="*/ 711150 w 711150"/>
                <a:gd name="connsiteY2" fmla="*/ 0 h 1042958"/>
                <a:gd name="connsiteX0" fmla="*/ 613614 w 711150"/>
                <a:gd name="connsiteY0" fmla="*/ 918055 h 1043047"/>
                <a:gd name="connsiteX1" fmla="*/ 28398 w 711150"/>
                <a:gd name="connsiteY1" fmla="*/ 305884 h 1043047"/>
                <a:gd name="connsiteX2" fmla="*/ 711150 w 711150"/>
                <a:gd name="connsiteY2" fmla="*/ 89 h 1043047"/>
                <a:gd name="connsiteX0" fmla="*/ 613614 w 1891327"/>
                <a:gd name="connsiteY0" fmla="*/ 917966 h 1042958"/>
                <a:gd name="connsiteX1" fmla="*/ 28398 w 1891327"/>
                <a:gd name="connsiteY1" fmla="*/ 305795 h 1042958"/>
                <a:gd name="connsiteX2" fmla="*/ 1884550 w 1891327"/>
                <a:gd name="connsiteY2" fmla="*/ 141548 h 1042958"/>
                <a:gd name="connsiteX3" fmla="*/ 711150 w 1891327"/>
                <a:gd name="connsiteY3" fmla="*/ 0 h 1042958"/>
                <a:gd name="connsiteX0" fmla="*/ 613614 w 711150"/>
                <a:gd name="connsiteY0" fmla="*/ 917966 h 1042958"/>
                <a:gd name="connsiteX1" fmla="*/ 28398 w 711150"/>
                <a:gd name="connsiteY1" fmla="*/ 305795 h 1042958"/>
                <a:gd name="connsiteX2" fmla="*/ 202054 w 711150"/>
                <a:gd name="connsiteY2" fmla="*/ 108002 h 1042958"/>
                <a:gd name="connsiteX3" fmla="*/ 711150 w 711150"/>
                <a:gd name="connsiteY3" fmla="*/ 0 h 1042958"/>
                <a:gd name="connsiteX0" fmla="*/ 613614 w 833070"/>
                <a:gd name="connsiteY0" fmla="*/ 816764 h 941756"/>
                <a:gd name="connsiteX1" fmla="*/ 28398 w 833070"/>
                <a:gd name="connsiteY1" fmla="*/ 204593 h 941756"/>
                <a:gd name="connsiteX2" fmla="*/ 202054 w 833070"/>
                <a:gd name="connsiteY2" fmla="*/ 6800 h 941756"/>
                <a:gd name="connsiteX3" fmla="*/ 833070 w 833070"/>
                <a:gd name="connsiteY3" fmla="*/ 183941 h 941756"/>
                <a:gd name="connsiteX0" fmla="*/ 613614 w 833070"/>
                <a:gd name="connsiteY0" fmla="*/ 663679 h 788671"/>
                <a:gd name="connsiteX1" fmla="*/ 28398 w 833070"/>
                <a:gd name="connsiteY1" fmla="*/ 51508 h 788671"/>
                <a:gd name="connsiteX2" fmla="*/ 299590 w 833070"/>
                <a:gd name="connsiteY2" fmla="*/ 29833 h 788671"/>
                <a:gd name="connsiteX3" fmla="*/ 833070 w 833070"/>
                <a:gd name="connsiteY3" fmla="*/ 30856 h 788671"/>
                <a:gd name="connsiteX0" fmla="*/ 590091 w 809547"/>
                <a:gd name="connsiteY0" fmla="*/ 651694 h 782398"/>
                <a:gd name="connsiteX1" fmla="*/ 29259 w 809547"/>
                <a:gd name="connsiteY1" fmla="*/ 115002 h 782398"/>
                <a:gd name="connsiteX2" fmla="*/ 276067 w 809547"/>
                <a:gd name="connsiteY2" fmla="*/ 17848 h 782398"/>
                <a:gd name="connsiteX3" fmla="*/ 809547 w 809547"/>
                <a:gd name="connsiteY3" fmla="*/ 18871 h 782398"/>
                <a:gd name="connsiteX0" fmla="*/ 604338 w 823794"/>
                <a:gd name="connsiteY0" fmla="*/ 658780 h 789484"/>
                <a:gd name="connsiteX1" fmla="*/ 43506 w 823794"/>
                <a:gd name="connsiteY1" fmla="*/ 122088 h 789484"/>
                <a:gd name="connsiteX2" fmla="*/ 83050 w 823794"/>
                <a:gd name="connsiteY2" fmla="*/ 16548 h 789484"/>
                <a:gd name="connsiteX3" fmla="*/ 823794 w 823794"/>
                <a:gd name="connsiteY3" fmla="*/ 25957 h 789484"/>
                <a:gd name="connsiteX0" fmla="*/ 536028 w 755484"/>
                <a:gd name="connsiteY0" fmla="*/ 658780 h 801849"/>
                <a:gd name="connsiteX1" fmla="*/ 536028 w 755484"/>
                <a:gd name="connsiteY1" fmla="*/ 264659 h 801849"/>
                <a:gd name="connsiteX2" fmla="*/ 14740 w 755484"/>
                <a:gd name="connsiteY2" fmla="*/ 16548 h 801849"/>
                <a:gd name="connsiteX3" fmla="*/ 755484 w 755484"/>
                <a:gd name="connsiteY3" fmla="*/ 25957 h 801849"/>
                <a:gd name="connsiteX0" fmla="*/ 547952 w 767408"/>
                <a:gd name="connsiteY0" fmla="*/ 632823 h 775892"/>
                <a:gd name="connsiteX1" fmla="*/ 547952 w 767408"/>
                <a:gd name="connsiteY1" fmla="*/ 238702 h 775892"/>
                <a:gd name="connsiteX2" fmla="*/ 14472 w 767408"/>
                <a:gd name="connsiteY2" fmla="*/ 32524 h 775892"/>
                <a:gd name="connsiteX3" fmla="*/ 767408 w 767408"/>
                <a:gd name="connsiteY3" fmla="*/ 0 h 775892"/>
                <a:gd name="connsiteX0" fmla="*/ 547952 w 767408"/>
                <a:gd name="connsiteY0" fmla="*/ 649596 h 791089"/>
                <a:gd name="connsiteX1" fmla="*/ 547952 w 767408"/>
                <a:gd name="connsiteY1" fmla="*/ 238702 h 791089"/>
                <a:gd name="connsiteX2" fmla="*/ 14472 w 767408"/>
                <a:gd name="connsiteY2" fmla="*/ 32524 h 791089"/>
                <a:gd name="connsiteX3" fmla="*/ 767408 w 767408"/>
                <a:gd name="connsiteY3" fmla="*/ 0 h 791089"/>
                <a:gd name="connsiteX0" fmla="*/ 547952 w 767408"/>
                <a:gd name="connsiteY0" fmla="*/ 649596 h 660682"/>
                <a:gd name="connsiteX1" fmla="*/ 547952 w 767408"/>
                <a:gd name="connsiteY1" fmla="*/ 238702 h 660682"/>
                <a:gd name="connsiteX2" fmla="*/ 14472 w 767408"/>
                <a:gd name="connsiteY2" fmla="*/ 32524 h 660682"/>
                <a:gd name="connsiteX3" fmla="*/ 767408 w 767408"/>
                <a:gd name="connsiteY3" fmla="*/ 0 h 660682"/>
                <a:gd name="connsiteX0" fmla="*/ 547952 w 767408"/>
                <a:gd name="connsiteY0" fmla="*/ 649596 h 649596"/>
                <a:gd name="connsiteX1" fmla="*/ 550920 w 767408"/>
                <a:gd name="connsiteY1" fmla="*/ 367983 h 649596"/>
                <a:gd name="connsiteX2" fmla="*/ 547952 w 767408"/>
                <a:gd name="connsiteY2" fmla="*/ 238702 h 649596"/>
                <a:gd name="connsiteX3" fmla="*/ 14472 w 767408"/>
                <a:gd name="connsiteY3" fmla="*/ 32524 h 649596"/>
                <a:gd name="connsiteX4" fmla="*/ 767408 w 767408"/>
                <a:gd name="connsiteY4" fmla="*/ 0 h 649596"/>
                <a:gd name="connsiteX0" fmla="*/ 542529 w 761985"/>
                <a:gd name="connsiteY0" fmla="*/ 649596 h 649596"/>
                <a:gd name="connsiteX1" fmla="*/ 545497 w 761985"/>
                <a:gd name="connsiteY1" fmla="*/ 367983 h 649596"/>
                <a:gd name="connsiteX2" fmla="*/ 542529 w 761985"/>
                <a:gd name="connsiteY2" fmla="*/ 238702 h 649596"/>
                <a:gd name="connsiteX3" fmla="*/ 411385 w 761985"/>
                <a:gd name="connsiteY3" fmla="*/ 116387 h 649596"/>
                <a:gd name="connsiteX4" fmla="*/ 9049 w 761985"/>
                <a:gd name="connsiteY4" fmla="*/ 32524 h 649596"/>
                <a:gd name="connsiteX5" fmla="*/ 761985 w 761985"/>
                <a:gd name="connsiteY5" fmla="*/ 0 h 649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985" h="649596">
                  <a:moveTo>
                    <a:pt x="542529" y="649596"/>
                  </a:moveTo>
                  <a:cubicBezTo>
                    <a:pt x="530832" y="598467"/>
                    <a:pt x="545497" y="436465"/>
                    <a:pt x="545497" y="367983"/>
                  </a:cubicBezTo>
                  <a:cubicBezTo>
                    <a:pt x="545497" y="299501"/>
                    <a:pt x="579105" y="279237"/>
                    <a:pt x="542529" y="238702"/>
                  </a:cubicBezTo>
                  <a:cubicBezTo>
                    <a:pt x="505953" y="198167"/>
                    <a:pt x="500298" y="150750"/>
                    <a:pt x="411385" y="116387"/>
                  </a:cubicBezTo>
                  <a:cubicBezTo>
                    <a:pt x="322472" y="82024"/>
                    <a:pt x="-63608" y="53320"/>
                    <a:pt x="9049" y="32524"/>
                  </a:cubicBezTo>
                  <a:cubicBezTo>
                    <a:pt x="122841" y="-18442"/>
                    <a:pt x="691360" y="24989"/>
                    <a:pt x="761985" y="0"/>
                  </a:cubicBezTo>
                </a:path>
              </a:pathLst>
            </a:custGeom>
            <a:noFill/>
            <a:ln w="889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p:cNvSpPr txBox="1"/>
            <p:nvPr/>
          </p:nvSpPr>
          <p:spPr>
            <a:xfrm>
              <a:off x="4115909" y="5420129"/>
              <a:ext cx="1930337" cy="830997"/>
            </a:xfrm>
            <a:prstGeom prst="rect">
              <a:avLst/>
            </a:prstGeom>
            <a:solidFill>
              <a:srgbClr val="00B0F0"/>
            </a:solidFill>
          </p:spPr>
          <p:txBody>
            <a:bodyPr wrap="none" rtlCol="0">
              <a:spAutoFit/>
            </a:bodyPr>
            <a:lstStyle/>
            <a:p>
              <a:pPr algn="ctr"/>
              <a:r>
                <a:rPr lang="en-US" sz="2400" dirty="0">
                  <a:latin typeface="Arial" panose="020B0604020202020204" pitchFamily="34" charset="0"/>
                  <a:cs typeface="Arial" panose="020B0604020202020204" pitchFamily="34" charset="0"/>
                </a:rPr>
                <a:t>Q connected</a:t>
              </a:r>
            </a:p>
            <a:p>
              <a:pPr algn="ctr"/>
              <a:r>
                <a:rPr lang="en-US" sz="2400" dirty="0">
                  <a:latin typeface="Arial" panose="020B0604020202020204" pitchFamily="34" charset="0"/>
                  <a:cs typeface="Arial" panose="020B0604020202020204" pitchFamily="34" charset="0"/>
                </a:rPr>
                <a:t>to 0V</a:t>
              </a:r>
            </a:p>
          </p:txBody>
        </p:sp>
      </p:grpSp>
    </p:spTree>
    <p:extLst>
      <p:ext uri="{BB962C8B-B14F-4D97-AF65-F5344CB8AC3E}">
        <p14:creationId xmlns:p14="http://schemas.microsoft.com/office/powerpoint/2010/main" val="2002193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8"/>
                                        </p:tgtEl>
                                        <p:attrNameLst>
                                          <p:attrName>style.visibility</p:attrName>
                                        </p:attrNameLst>
                                      </p:cBhvr>
                                      <p:to>
                                        <p:strVal val="visible"/>
                                      </p:to>
                                    </p:set>
                                    <p:animEffect transition="in" filter="wipe(left)">
                                      <p:cBhvr>
                                        <p:cTn id="12" dur="500"/>
                                        <p:tgtEl>
                                          <p:spTgt spid="5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9"/>
                                        </p:tgtEl>
                                        <p:attrNameLst>
                                          <p:attrName>style.visibility</p:attrName>
                                        </p:attrNameLst>
                                      </p:cBhvr>
                                      <p:to>
                                        <p:strVal val="visible"/>
                                      </p:to>
                                    </p:set>
                                    <p:animEffect transition="in" filter="wipe(left)">
                                      <p:cBhvr>
                                        <p:cTn id="17" dur="500"/>
                                        <p:tgtEl>
                                          <p:spTgt spid="4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p:cTn id="21" dur="1" fill="hold">
                                          <p:stCondLst>
                                            <p:cond delay="0"/>
                                          </p:stCondLst>
                                        </p:cTn>
                                        <p:tgtEl>
                                          <p:spTgt spid="61"/>
                                        </p:tgtEl>
                                        <p:attrNameLst>
                                          <p:attrName>style.visibility</p:attrName>
                                        </p:attrNameLst>
                                      </p:cBhvr>
                                      <p:to>
                                        <p:strVal val="visible"/>
                                      </p:to>
                                    </p:set>
                                    <p:animEffect transition="in" filter="wipe(right)">
                                      <p:cBhvr>
                                        <p:cTn id="22" dur="500"/>
                                        <p:tgtEl>
                                          <p:spTgt spid="6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fade">
                                      <p:cBhvr>
                                        <p:cTn id="2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1832" y="1630017"/>
            <a:ext cx="2906795" cy="4239077"/>
          </a:xfrm>
          <a:prstGeom prst="rect">
            <a:avLst/>
          </a:prstGeom>
        </p:spPr>
      </p:pic>
      <p:grpSp>
        <p:nvGrpSpPr>
          <p:cNvPr id="33" name="Group 32"/>
          <p:cNvGrpSpPr/>
          <p:nvPr/>
        </p:nvGrpSpPr>
        <p:grpSpPr>
          <a:xfrm>
            <a:off x="5892045" y="3493485"/>
            <a:ext cx="1514684" cy="1903276"/>
            <a:chOff x="5855469" y="3481293"/>
            <a:chExt cx="1514684" cy="1903276"/>
          </a:xfrm>
        </p:grpSpPr>
        <p:sp>
          <p:nvSpPr>
            <p:cNvPr id="34" name="TextBox 33"/>
            <p:cNvSpPr txBox="1"/>
            <p:nvPr/>
          </p:nvSpPr>
          <p:spPr>
            <a:xfrm>
              <a:off x="5855469" y="3481293"/>
              <a:ext cx="817853" cy="461665"/>
            </a:xfrm>
            <a:prstGeom prst="rect">
              <a:avLst/>
            </a:prstGeom>
            <a:noFill/>
          </p:spPr>
          <p:txBody>
            <a:bodyPr wrap="none" rtlCol="0">
              <a:spAutoFit/>
            </a:bodyPr>
            <a:lstStyle/>
            <a:p>
              <a:pPr algn="ctr"/>
              <a:r>
                <a:rPr lang="en-US" sz="2400" dirty="0">
                  <a:solidFill>
                    <a:srgbClr val="FFFF00"/>
                  </a:solidFill>
                  <a:latin typeface="Arial" panose="020B0604020202020204" pitchFamily="34" charset="0"/>
                  <a:cs typeface="Arial" panose="020B0604020202020204" pitchFamily="34" charset="0"/>
                </a:rPr>
                <a:t>1.5V</a:t>
              </a:r>
            </a:p>
          </p:txBody>
        </p:sp>
        <p:sp>
          <p:nvSpPr>
            <p:cNvPr id="35" name="TextBox 34"/>
            <p:cNvSpPr txBox="1"/>
            <p:nvPr/>
          </p:nvSpPr>
          <p:spPr>
            <a:xfrm>
              <a:off x="6552300" y="4922904"/>
              <a:ext cx="817853" cy="461665"/>
            </a:xfrm>
            <a:prstGeom prst="rect">
              <a:avLst/>
            </a:prstGeom>
            <a:noFill/>
          </p:spPr>
          <p:txBody>
            <a:bodyPr wrap="none" rtlCol="0">
              <a:spAutoFit/>
            </a:bodyPr>
            <a:lstStyle/>
            <a:p>
              <a:pPr algn="ctr"/>
              <a:r>
                <a:rPr lang="en-US" sz="2400" dirty="0">
                  <a:solidFill>
                    <a:srgbClr val="FFFF00"/>
                  </a:solidFill>
                  <a:latin typeface="Arial" panose="020B0604020202020204" pitchFamily="34" charset="0"/>
                  <a:cs typeface="Arial" panose="020B0604020202020204" pitchFamily="34" charset="0"/>
                </a:rPr>
                <a:t>1.5V</a:t>
              </a:r>
            </a:p>
          </p:txBody>
        </p:sp>
      </p:grpSp>
      <p:sp>
        <p:nvSpPr>
          <p:cNvPr id="2" name="Title 1"/>
          <p:cNvSpPr>
            <a:spLocks noGrp="1"/>
          </p:cNvSpPr>
          <p:nvPr>
            <p:ph type="title"/>
          </p:nvPr>
        </p:nvSpPr>
        <p:spPr/>
        <p:txBody>
          <a:bodyPr>
            <a:normAutofit/>
          </a:bodyPr>
          <a:lstStyle/>
          <a:p>
            <a:r>
              <a:rPr lang="en-US" dirty="0"/>
              <a:t>Next, Assume A = 1 and B = 1 (BOTTOM LINE!)</a:t>
            </a:r>
          </a:p>
        </p:txBody>
      </p:sp>
      <p:sp>
        <p:nvSpPr>
          <p:cNvPr id="21" name="Content Placeholder 20"/>
          <p:cNvSpPr>
            <a:spLocks noGrp="1"/>
          </p:cNvSpPr>
          <p:nvPr>
            <p:ph idx="1"/>
          </p:nvPr>
        </p:nvSpPr>
        <p:spPr/>
        <p:txBody>
          <a:bodyPr/>
          <a:lstStyle/>
          <a:p>
            <a:r>
              <a:rPr lang="en-US" dirty="0"/>
              <a:t>The B value is the same,</a:t>
            </a:r>
            <a:br>
              <a:rPr lang="en-US" dirty="0"/>
            </a:br>
            <a:r>
              <a:rPr lang="en-US" dirty="0"/>
              <a:t>so we leave the markings.</a:t>
            </a:r>
          </a:p>
        </p:txBody>
      </p:sp>
      <p:sp>
        <p:nvSpPr>
          <p:cNvPr id="4" name="Date Placeholder 3"/>
          <p:cNvSpPr>
            <a:spLocks noGrp="1"/>
          </p:cNvSpPr>
          <p:nvPr>
            <p:ph type="dt" sz="half" idx="10"/>
          </p:nvPr>
        </p:nvSpPr>
        <p:spPr/>
        <p:txBody>
          <a:bodyPr/>
          <a:lstStyle/>
          <a:p>
            <a:r>
              <a:rPr lang="en-US"/>
              <a:t>ECE 120: Introduction to Computing</a:t>
            </a:r>
            <a:endParaRPr lang="en-US" dirty="0"/>
          </a:p>
        </p:txBody>
      </p:sp>
      <p:sp>
        <p:nvSpPr>
          <p:cNvPr id="5" name="Footer Placeholder 4"/>
          <p:cNvSpPr>
            <a:spLocks noGrp="1"/>
          </p:cNvSpPr>
          <p:nvPr>
            <p:ph type="ftr" sz="quarter" idx="11"/>
          </p:nvPr>
        </p:nvSpPr>
        <p:spPr/>
        <p:txBody>
          <a:bodyPr/>
          <a:lstStyle/>
          <a:p>
            <a:r>
              <a:rPr lang="en-US"/>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a:t>slide </a:t>
            </a:r>
            <a:fld id="{949970F0-D61B-4214-A65D-FD869E0D8E7F}" type="slidenum">
              <a:rPr lang="en-US" smtClean="0"/>
              <a:pPr/>
              <a:t>25</a:t>
            </a:fld>
            <a:endParaRPr lang="en-US" dirty="0"/>
          </a:p>
        </p:txBody>
      </p:sp>
      <p:graphicFrame>
        <p:nvGraphicFramePr>
          <p:cNvPr id="23" name="Table 22"/>
          <p:cNvGraphicFramePr>
            <a:graphicFrameLocks noGrp="1"/>
          </p:cNvGraphicFramePr>
          <p:nvPr>
            <p:extLst/>
          </p:nvPr>
        </p:nvGraphicFramePr>
        <p:xfrm>
          <a:off x="1173154" y="2504224"/>
          <a:ext cx="3276519" cy="2834640"/>
        </p:xfrm>
        <a:graphic>
          <a:graphicData uri="http://schemas.openxmlformats.org/drawingml/2006/table">
            <a:tbl>
              <a:tblPr firstRow="1" bandRow="1">
                <a:tableStyleId>{5C22544A-7EE6-4342-B048-85BDC9FD1C3A}</a:tableStyleId>
              </a:tblPr>
              <a:tblGrid>
                <a:gridCol w="627588">
                  <a:extLst>
                    <a:ext uri="{9D8B030D-6E8A-4147-A177-3AD203B41FA5}">
                      <a16:colId xmlns:a16="http://schemas.microsoft.com/office/drawing/2014/main" val="20000"/>
                    </a:ext>
                  </a:extLst>
                </a:gridCol>
                <a:gridCol w="546755">
                  <a:extLst>
                    <a:ext uri="{9D8B030D-6E8A-4147-A177-3AD203B41FA5}">
                      <a16:colId xmlns:a16="http://schemas.microsoft.com/office/drawing/2014/main" val="20001"/>
                    </a:ext>
                  </a:extLst>
                </a:gridCol>
                <a:gridCol w="2102176">
                  <a:extLst>
                    <a:ext uri="{9D8B030D-6E8A-4147-A177-3AD203B41FA5}">
                      <a16:colId xmlns:a16="http://schemas.microsoft.com/office/drawing/2014/main" val="20002"/>
                    </a:ext>
                  </a:extLst>
                </a:gridCol>
              </a:tblGrid>
              <a:tr h="432141">
                <a:tc>
                  <a:txBody>
                    <a:bodyPr/>
                    <a:lstStyle/>
                    <a:p>
                      <a:pPr algn="ctr"/>
                      <a:r>
                        <a:rPr lang="en-US" sz="2800" dirty="0">
                          <a:solidFill>
                            <a:schemeClr val="tx1"/>
                          </a:solidFill>
                        </a:rPr>
                        <a:t>A</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rPr>
                        <a:t>B</a:t>
                      </a:r>
                    </a:p>
                  </a:txBody>
                  <a:tcP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rPr>
                        <a:t>Q</a:t>
                      </a:r>
                    </a:p>
                  </a:txBody>
                  <a:tcP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489760">
                <a:tc>
                  <a:txBody>
                    <a:bodyPr/>
                    <a:lstStyle/>
                    <a:p>
                      <a:pPr algn="ctr"/>
                      <a:r>
                        <a:rPr lang="en-US" sz="3200" b="1" dirty="0">
                          <a:solidFill>
                            <a:schemeClr val="tx1"/>
                          </a:solidFill>
                          <a:latin typeface="Courier New" panose="02070309020205020404" pitchFamily="49" charset="0"/>
                          <a:cs typeface="Courier New" panose="02070309020205020404" pitchFamily="49" charset="0"/>
                        </a:rPr>
                        <a:t>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3200" b="1" dirty="0">
                          <a:solidFill>
                            <a:schemeClr val="tx1"/>
                          </a:solidFill>
                          <a:latin typeface="Courier New" panose="02070309020205020404" pitchFamily="49" charset="0"/>
                          <a:cs typeface="Courier New" panose="02070309020205020404" pitchFamily="49" charset="0"/>
                        </a:rPr>
                        <a:t>0</a:t>
                      </a: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en-US" sz="3200" b="1" baseline="-25000" dirty="0">
                        <a:solidFill>
                          <a:schemeClr val="tx1"/>
                        </a:solidFill>
                        <a:latin typeface="+mj-lt"/>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489760">
                <a:tc>
                  <a:txBody>
                    <a:bodyPr/>
                    <a:lstStyle/>
                    <a:p>
                      <a:pPr algn="ctr"/>
                      <a:r>
                        <a:rPr lang="en-US" sz="3200" b="1" dirty="0">
                          <a:solidFill>
                            <a:schemeClr val="tx1"/>
                          </a:solidFill>
                          <a:latin typeface="Courier New" panose="02070309020205020404" pitchFamily="49" charset="0"/>
                          <a:cs typeface="Courier New" panose="02070309020205020404" pitchFamily="49" charset="0"/>
                        </a:rPr>
                        <a:t>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3200" b="1" dirty="0">
                          <a:solidFill>
                            <a:schemeClr val="tx1"/>
                          </a:solidFill>
                          <a:latin typeface="Courier New" panose="02070309020205020404" pitchFamily="49" charset="0"/>
                          <a:cs typeface="Courier New" panose="02070309020205020404" pitchFamily="49" charset="0"/>
                        </a:rPr>
                        <a:t>1</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3200" b="1"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489760">
                <a:tc>
                  <a:txBody>
                    <a:bodyPr/>
                    <a:lstStyle/>
                    <a:p>
                      <a:pPr algn="ctr"/>
                      <a:r>
                        <a:rPr lang="en-US" sz="3200" b="1" dirty="0">
                          <a:solidFill>
                            <a:schemeClr val="tx1"/>
                          </a:solidFill>
                          <a:latin typeface="Courier New" panose="02070309020205020404" pitchFamily="49" charset="0"/>
                          <a:cs typeface="Courier New" panose="02070309020205020404" pitchFamily="49"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3200" b="1" dirty="0">
                          <a:solidFill>
                            <a:schemeClr val="tx1"/>
                          </a:solidFill>
                          <a:latin typeface="Courier New" panose="02070309020205020404" pitchFamily="49" charset="0"/>
                          <a:cs typeface="Courier New" panose="02070309020205020404" pitchFamily="49" charset="0"/>
                        </a:rPr>
                        <a:t>0</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3200" b="1"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489760">
                <a:tc>
                  <a:txBody>
                    <a:bodyPr/>
                    <a:lstStyle/>
                    <a:p>
                      <a:pPr algn="ctr"/>
                      <a:r>
                        <a:rPr lang="en-US" sz="3200" b="1" dirty="0">
                          <a:solidFill>
                            <a:schemeClr val="tx1"/>
                          </a:solidFill>
                          <a:latin typeface="Courier New" panose="02070309020205020404" pitchFamily="49" charset="0"/>
                          <a:cs typeface="Courier New" panose="02070309020205020404" pitchFamily="49"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3200" b="1" dirty="0">
                          <a:solidFill>
                            <a:schemeClr val="tx1"/>
                          </a:solidFill>
                          <a:latin typeface="Courier New" panose="02070309020205020404" pitchFamily="49" charset="0"/>
                          <a:cs typeface="Courier New" panose="02070309020205020404" pitchFamily="49" charset="0"/>
                        </a:rPr>
                        <a:t>1</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3200" b="1"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bl>
          </a:graphicData>
        </a:graphic>
      </p:graphicFrame>
      <p:sp>
        <p:nvSpPr>
          <p:cNvPr id="28" name="TextBox 27"/>
          <p:cNvSpPr txBox="1"/>
          <p:nvPr/>
        </p:nvSpPr>
        <p:spPr>
          <a:xfrm>
            <a:off x="3186485" y="3015318"/>
            <a:ext cx="650449" cy="584775"/>
          </a:xfrm>
          <a:prstGeom prst="rect">
            <a:avLst/>
          </a:prstGeom>
          <a:noFill/>
        </p:spPr>
        <p:txBody>
          <a:bodyPr wrap="square" rtlCol="0">
            <a:spAutoFit/>
          </a:bodyPr>
          <a:lstStyle/>
          <a:p>
            <a:r>
              <a:rPr lang="en-US" sz="3200" b="1" dirty="0">
                <a:latin typeface="Courier New" panose="02070309020205020404" pitchFamily="49" charset="0"/>
                <a:cs typeface="Courier New" panose="02070309020205020404" pitchFamily="49" charset="0"/>
              </a:rPr>
              <a:t>1</a:t>
            </a:r>
            <a:endParaRPr lang="en-US" dirty="0">
              <a:latin typeface="Courier New" panose="02070309020205020404" pitchFamily="49" charset="0"/>
              <a:cs typeface="Courier New" panose="02070309020205020404" pitchFamily="49" charset="0"/>
            </a:endParaRPr>
          </a:p>
        </p:txBody>
      </p:sp>
      <p:sp>
        <p:nvSpPr>
          <p:cNvPr id="29" name="TextBox 28"/>
          <p:cNvSpPr txBox="1"/>
          <p:nvPr/>
        </p:nvSpPr>
        <p:spPr>
          <a:xfrm>
            <a:off x="3186485" y="3597642"/>
            <a:ext cx="650449" cy="584775"/>
          </a:xfrm>
          <a:prstGeom prst="rect">
            <a:avLst/>
          </a:prstGeom>
          <a:noFill/>
        </p:spPr>
        <p:txBody>
          <a:bodyPr wrap="square" rtlCol="0">
            <a:spAutoFit/>
          </a:bodyPr>
          <a:lstStyle/>
          <a:p>
            <a:r>
              <a:rPr lang="en-US" sz="3200" b="1" dirty="0">
                <a:latin typeface="Courier New" panose="02070309020205020404" pitchFamily="49" charset="0"/>
                <a:cs typeface="Courier New" panose="02070309020205020404" pitchFamily="49" charset="0"/>
              </a:rPr>
              <a:t>0</a:t>
            </a:r>
            <a:endParaRPr lang="en-US" dirty="0">
              <a:latin typeface="Courier New" panose="02070309020205020404" pitchFamily="49" charset="0"/>
              <a:cs typeface="Courier New" panose="02070309020205020404" pitchFamily="49" charset="0"/>
            </a:endParaRPr>
          </a:p>
        </p:txBody>
      </p:sp>
      <p:sp>
        <p:nvSpPr>
          <p:cNvPr id="31" name="TextBox 30"/>
          <p:cNvSpPr txBox="1"/>
          <p:nvPr/>
        </p:nvSpPr>
        <p:spPr>
          <a:xfrm>
            <a:off x="3195912" y="4763516"/>
            <a:ext cx="650449" cy="584775"/>
          </a:xfrm>
          <a:prstGeom prst="rect">
            <a:avLst/>
          </a:prstGeom>
          <a:noFill/>
        </p:spPr>
        <p:txBody>
          <a:bodyPr wrap="square" rtlCol="0">
            <a:spAutoFit/>
          </a:bodyPr>
          <a:lstStyle/>
          <a:p>
            <a:r>
              <a:rPr lang="en-US" sz="3200" b="1" dirty="0">
                <a:latin typeface="Courier New" panose="02070309020205020404" pitchFamily="49" charset="0"/>
                <a:cs typeface="Courier New" panose="02070309020205020404" pitchFamily="49" charset="0"/>
              </a:rPr>
              <a:t>0</a:t>
            </a:r>
            <a:endParaRPr lang="en-US" dirty="0">
              <a:latin typeface="Courier New" panose="02070309020205020404" pitchFamily="49" charset="0"/>
              <a:cs typeface="Courier New" panose="02070309020205020404" pitchFamily="49" charset="0"/>
            </a:endParaRPr>
          </a:p>
        </p:txBody>
      </p:sp>
      <p:grpSp>
        <p:nvGrpSpPr>
          <p:cNvPr id="7" name="Group 6"/>
          <p:cNvGrpSpPr/>
          <p:nvPr/>
        </p:nvGrpSpPr>
        <p:grpSpPr>
          <a:xfrm>
            <a:off x="5394957" y="2401831"/>
            <a:ext cx="1319870" cy="2994989"/>
            <a:chOff x="5394957" y="2401831"/>
            <a:chExt cx="1319870" cy="2994989"/>
          </a:xfrm>
        </p:grpSpPr>
        <p:sp>
          <p:nvSpPr>
            <p:cNvPr id="42" name="TextBox 41"/>
            <p:cNvSpPr txBox="1"/>
            <p:nvPr/>
          </p:nvSpPr>
          <p:spPr>
            <a:xfrm>
              <a:off x="5896974" y="2401831"/>
              <a:ext cx="817853" cy="461665"/>
            </a:xfrm>
            <a:prstGeom prst="rect">
              <a:avLst/>
            </a:prstGeom>
            <a:noFill/>
          </p:spPr>
          <p:txBody>
            <a:bodyPr wrap="none" rtlCol="0">
              <a:spAutoFit/>
            </a:bodyPr>
            <a:lstStyle/>
            <a:p>
              <a:pPr algn="ctr"/>
              <a:r>
                <a:rPr lang="en-US" sz="2400" dirty="0">
                  <a:solidFill>
                    <a:srgbClr val="FFFF00"/>
                  </a:solidFill>
                  <a:latin typeface="Arial" panose="020B0604020202020204" pitchFamily="34" charset="0"/>
                  <a:cs typeface="Arial" panose="020B0604020202020204" pitchFamily="34" charset="0"/>
                </a:rPr>
                <a:t>1.5V</a:t>
              </a:r>
            </a:p>
          </p:txBody>
        </p:sp>
        <p:sp>
          <p:nvSpPr>
            <p:cNvPr id="43" name="TextBox 42"/>
            <p:cNvSpPr txBox="1"/>
            <p:nvPr/>
          </p:nvSpPr>
          <p:spPr>
            <a:xfrm>
              <a:off x="5394957" y="4935155"/>
              <a:ext cx="817853" cy="461665"/>
            </a:xfrm>
            <a:prstGeom prst="rect">
              <a:avLst/>
            </a:prstGeom>
            <a:noFill/>
          </p:spPr>
          <p:txBody>
            <a:bodyPr wrap="none" rtlCol="0">
              <a:spAutoFit/>
            </a:bodyPr>
            <a:lstStyle/>
            <a:p>
              <a:pPr algn="ctr"/>
              <a:r>
                <a:rPr lang="en-US" sz="2400" dirty="0">
                  <a:solidFill>
                    <a:srgbClr val="FFFF00"/>
                  </a:solidFill>
                  <a:latin typeface="Arial" panose="020B0604020202020204" pitchFamily="34" charset="0"/>
                  <a:cs typeface="Arial" panose="020B0604020202020204" pitchFamily="34" charset="0"/>
                </a:rPr>
                <a:t>1.5V</a:t>
              </a:r>
            </a:p>
          </p:txBody>
        </p:sp>
      </p:grpSp>
      <p:grpSp>
        <p:nvGrpSpPr>
          <p:cNvPr id="36" name="Group 35"/>
          <p:cNvGrpSpPr/>
          <p:nvPr/>
        </p:nvGrpSpPr>
        <p:grpSpPr>
          <a:xfrm>
            <a:off x="7522923" y="4503437"/>
            <a:ext cx="774718" cy="804672"/>
            <a:chOff x="6608064" y="2133600"/>
            <a:chExt cx="774718" cy="804672"/>
          </a:xfrm>
        </p:grpSpPr>
        <p:cxnSp>
          <p:nvCxnSpPr>
            <p:cNvPr id="37" name="Straight Connector 36"/>
            <p:cNvCxnSpPr/>
            <p:nvPr/>
          </p:nvCxnSpPr>
          <p:spPr>
            <a:xfrm>
              <a:off x="6608064" y="2133600"/>
              <a:ext cx="0" cy="804672"/>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6736451" y="2314099"/>
              <a:ext cx="646331" cy="461665"/>
            </a:xfrm>
            <a:prstGeom prst="rect">
              <a:avLst/>
            </a:prstGeom>
            <a:noFill/>
          </p:spPr>
          <p:txBody>
            <a:bodyPr wrap="none" rtlCol="0">
              <a:spAutoFit/>
            </a:bodyPr>
            <a:lstStyle/>
            <a:p>
              <a:pPr algn="ctr"/>
              <a:r>
                <a:rPr lang="en-US" sz="2400" b="1" dirty="0">
                  <a:solidFill>
                    <a:srgbClr val="FFFF00"/>
                  </a:solidFill>
                  <a:latin typeface="Arial" panose="020B0604020202020204" pitchFamily="34" charset="0"/>
                  <a:cs typeface="Arial" panose="020B0604020202020204" pitchFamily="34" charset="0"/>
                </a:rPr>
                <a:t>ON</a:t>
              </a:r>
            </a:p>
          </p:txBody>
        </p:sp>
      </p:grpSp>
      <p:grpSp>
        <p:nvGrpSpPr>
          <p:cNvPr id="39" name="Group 38"/>
          <p:cNvGrpSpPr/>
          <p:nvPr/>
        </p:nvGrpSpPr>
        <p:grpSpPr>
          <a:xfrm>
            <a:off x="6983933" y="2982913"/>
            <a:ext cx="862178" cy="542728"/>
            <a:chOff x="6608064" y="2094137"/>
            <a:chExt cx="862178" cy="542728"/>
          </a:xfrm>
        </p:grpSpPr>
        <p:cxnSp>
          <p:nvCxnSpPr>
            <p:cNvPr id="40" name="Straight Connector 39"/>
            <p:cNvCxnSpPr/>
            <p:nvPr/>
          </p:nvCxnSpPr>
          <p:spPr>
            <a:xfrm>
              <a:off x="6608064" y="2314099"/>
              <a:ext cx="211739" cy="3227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6671625" y="2094137"/>
              <a:ext cx="798617" cy="461665"/>
            </a:xfrm>
            <a:prstGeom prst="rect">
              <a:avLst/>
            </a:prstGeom>
            <a:noFill/>
          </p:spPr>
          <p:txBody>
            <a:bodyPr wrap="none" rtlCol="0">
              <a:spAutoFit/>
            </a:bodyPr>
            <a:lstStyle/>
            <a:p>
              <a:pPr algn="ctr"/>
              <a:r>
                <a:rPr lang="en-US" sz="2400" b="1" dirty="0">
                  <a:solidFill>
                    <a:srgbClr val="FF0000"/>
                  </a:solidFill>
                  <a:latin typeface="Arial" panose="020B0604020202020204" pitchFamily="34" charset="0"/>
                  <a:cs typeface="Arial" panose="020B0604020202020204" pitchFamily="34" charset="0"/>
                </a:rPr>
                <a:t>OFF</a:t>
              </a:r>
            </a:p>
          </p:txBody>
        </p:sp>
      </p:grpSp>
      <p:grpSp>
        <p:nvGrpSpPr>
          <p:cNvPr id="52" name="Group 51"/>
          <p:cNvGrpSpPr/>
          <p:nvPr/>
        </p:nvGrpSpPr>
        <p:grpSpPr>
          <a:xfrm>
            <a:off x="6983933" y="1879852"/>
            <a:ext cx="862178" cy="542728"/>
            <a:chOff x="6608064" y="2094137"/>
            <a:chExt cx="862178" cy="542728"/>
          </a:xfrm>
        </p:grpSpPr>
        <p:cxnSp>
          <p:nvCxnSpPr>
            <p:cNvPr id="53" name="Straight Connector 52"/>
            <p:cNvCxnSpPr/>
            <p:nvPr/>
          </p:nvCxnSpPr>
          <p:spPr>
            <a:xfrm>
              <a:off x="6608064" y="2314099"/>
              <a:ext cx="211739" cy="3227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6671625" y="2094137"/>
              <a:ext cx="798617" cy="461665"/>
            </a:xfrm>
            <a:prstGeom prst="rect">
              <a:avLst/>
            </a:prstGeom>
            <a:noFill/>
          </p:spPr>
          <p:txBody>
            <a:bodyPr wrap="none" rtlCol="0">
              <a:spAutoFit/>
            </a:bodyPr>
            <a:lstStyle/>
            <a:p>
              <a:pPr algn="ctr"/>
              <a:r>
                <a:rPr lang="en-US" sz="2400" b="1" dirty="0">
                  <a:solidFill>
                    <a:srgbClr val="FF0000"/>
                  </a:solidFill>
                  <a:latin typeface="Arial" panose="020B0604020202020204" pitchFamily="34" charset="0"/>
                  <a:cs typeface="Arial" panose="020B0604020202020204" pitchFamily="34" charset="0"/>
                </a:rPr>
                <a:t>OFF</a:t>
              </a:r>
            </a:p>
          </p:txBody>
        </p:sp>
      </p:grpSp>
      <p:grpSp>
        <p:nvGrpSpPr>
          <p:cNvPr id="64" name="Group 63"/>
          <p:cNvGrpSpPr/>
          <p:nvPr/>
        </p:nvGrpSpPr>
        <p:grpSpPr>
          <a:xfrm>
            <a:off x="5787400" y="4159611"/>
            <a:ext cx="646331" cy="1130160"/>
            <a:chOff x="5961733" y="1808112"/>
            <a:chExt cx="646331" cy="1130160"/>
          </a:xfrm>
        </p:grpSpPr>
        <p:cxnSp>
          <p:nvCxnSpPr>
            <p:cNvPr id="65" name="Straight Connector 64"/>
            <p:cNvCxnSpPr/>
            <p:nvPr/>
          </p:nvCxnSpPr>
          <p:spPr>
            <a:xfrm>
              <a:off x="6608064" y="2133600"/>
              <a:ext cx="0" cy="804672"/>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5961733" y="1808112"/>
              <a:ext cx="646331" cy="461665"/>
            </a:xfrm>
            <a:prstGeom prst="rect">
              <a:avLst/>
            </a:prstGeom>
            <a:noFill/>
          </p:spPr>
          <p:txBody>
            <a:bodyPr wrap="none" rtlCol="0">
              <a:spAutoFit/>
            </a:bodyPr>
            <a:lstStyle/>
            <a:p>
              <a:pPr algn="ctr"/>
              <a:r>
                <a:rPr lang="en-US" sz="2400" b="1" dirty="0">
                  <a:solidFill>
                    <a:srgbClr val="FFFF00"/>
                  </a:solidFill>
                  <a:latin typeface="Arial" panose="020B0604020202020204" pitchFamily="34" charset="0"/>
                  <a:cs typeface="Arial" panose="020B0604020202020204" pitchFamily="34" charset="0"/>
                </a:rPr>
                <a:t>ON</a:t>
              </a:r>
            </a:p>
          </p:txBody>
        </p:sp>
      </p:grpSp>
      <p:grpSp>
        <p:nvGrpSpPr>
          <p:cNvPr id="67" name="Group 66"/>
          <p:cNvGrpSpPr/>
          <p:nvPr/>
        </p:nvGrpSpPr>
        <p:grpSpPr>
          <a:xfrm>
            <a:off x="4115909" y="4211758"/>
            <a:ext cx="3790150" cy="2039368"/>
            <a:chOff x="4115909" y="4211758"/>
            <a:chExt cx="3790150" cy="2039368"/>
          </a:xfrm>
        </p:grpSpPr>
        <p:sp>
          <p:nvSpPr>
            <p:cNvPr id="68" name="Freeform 67"/>
            <p:cNvSpPr/>
            <p:nvPr/>
          </p:nvSpPr>
          <p:spPr>
            <a:xfrm>
              <a:off x="7144074" y="4211758"/>
              <a:ext cx="761985" cy="944355"/>
            </a:xfrm>
            <a:custGeom>
              <a:avLst/>
              <a:gdLst>
                <a:gd name="connsiteX0" fmla="*/ 57534 w 1118238"/>
                <a:gd name="connsiteY0" fmla="*/ 0 h 1491003"/>
                <a:gd name="connsiteX1" fmla="*/ 118494 w 1118238"/>
                <a:gd name="connsiteY1" fmla="*/ 1316736 h 1491003"/>
                <a:gd name="connsiteX2" fmla="*/ 1118238 w 1118238"/>
                <a:gd name="connsiteY2" fmla="*/ 1438656 h 1491003"/>
                <a:gd name="connsiteX0" fmla="*/ 85199 w 1145903"/>
                <a:gd name="connsiteY0" fmla="*/ 0 h 1765506"/>
                <a:gd name="connsiteX1" fmla="*/ 97391 w 1145903"/>
                <a:gd name="connsiteY1" fmla="*/ 1694131 h 1765506"/>
                <a:gd name="connsiteX2" fmla="*/ 1145903 w 1145903"/>
                <a:gd name="connsiteY2" fmla="*/ 1438656 h 1765506"/>
                <a:gd name="connsiteX0" fmla="*/ 613614 w 1076910"/>
                <a:gd name="connsiteY0" fmla="*/ 867646 h 992638"/>
                <a:gd name="connsiteX1" fmla="*/ 28398 w 1076910"/>
                <a:gd name="connsiteY1" fmla="*/ 255475 h 992638"/>
                <a:gd name="connsiteX2" fmla="*/ 1076910 w 1076910"/>
                <a:gd name="connsiteY2" fmla="*/ 0 h 992638"/>
                <a:gd name="connsiteX0" fmla="*/ 785385 w 785385"/>
                <a:gd name="connsiteY0" fmla="*/ 1026991 h 1151983"/>
                <a:gd name="connsiteX1" fmla="*/ 200169 w 785385"/>
                <a:gd name="connsiteY1" fmla="*/ 414820 h 1151983"/>
                <a:gd name="connsiteX2" fmla="*/ 139209 w 785385"/>
                <a:gd name="connsiteY2" fmla="*/ 0 h 1151983"/>
                <a:gd name="connsiteX0" fmla="*/ 613614 w 711150"/>
                <a:gd name="connsiteY0" fmla="*/ 917966 h 1042958"/>
                <a:gd name="connsiteX1" fmla="*/ 28398 w 711150"/>
                <a:gd name="connsiteY1" fmla="*/ 305795 h 1042958"/>
                <a:gd name="connsiteX2" fmla="*/ 711150 w 711150"/>
                <a:gd name="connsiteY2" fmla="*/ 0 h 1042958"/>
                <a:gd name="connsiteX0" fmla="*/ 613614 w 711150"/>
                <a:gd name="connsiteY0" fmla="*/ 917966 h 1042958"/>
                <a:gd name="connsiteX1" fmla="*/ 28398 w 711150"/>
                <a:gd name="connsiteY1" fmla="*/ 305795 h 1042958"/>
                <a:gd name="connsiteX2" fmla="*/ 711150 w 711150"/>
                <a:gd name="connsiteY2" fmla="*/ 0 h 1042958"/>
                <a:gd name="connsiteX0" fmla="*/ 613614 w 711150"/>
                <a:gd name="connsiteY0" fmla="*/ 918055 h 1043047"/>
                <a:gd name="connsiteX1" fmla="*/ 28398 w 711150"/>
                <a:gd name="connsiteY1" fmla="*/ 305884 h 1043047"/>
                <a:gd name="connsiteX2" fmla="*/ 711150 w 711150"/>
                <a:gd name="connsiteY2" fmla="*/ 89 h 1043047"/>
                <a:gd name="connsiteX0" fmla="*/ 613614 w 1891327"/>
                <a:gd name="connsiteY0" fmla="*/ 917966 h 1042958"/>
                <a:gd name="connsiteX1" fmla="*/ 28398 w 1891327"/>
                <a:gd name="connsiteY1" fmla="*/ 305795 h 1042958"/>
                <a:gd name="connsiteX2" fmla="*/ 1884550 w 1891327"/>
                <a:gd name="connsiteY2" fmla="*/ 141548 h 1042958"/>
                <a:gd name="connsiteX3" fmla="*/ 711150 w 1891327"/>
                <a:gd name="connsiteY3" fmla="*/ 0 h 1042958"/>
                <a:gd name="connsiteX0" fmla="*/ 613614 w 711150"/>
                <a:gd name="connsiteY0" fmla="*/ 917966 h 1042958"/>
                <a:gd name="connsiteX1" fmla="*/ 28398 w 711150"/>
                <a:gd name="connsiteY1" fmla="*/ 305795 h 1042958"/>
                <a:gd name="connsiteX2" fmla="*/ 202054 w 711150"/>
                <a:gd name="connsiteY2" fmla="*/ 108002 h 1042958"/>
                <a:gd name="connsiteX3" fmla="*/ 711150 w 711150"/>
                <a:gd name="connsiteY3" fmla="*/ 0 h 1042958"/>
                <a:gd name="connsiteX0" fmla="*/ 613614 w 833070"/>
                <a:gd name="connsiteY0" fmla="*/ 816764 h 941756"/>
                <a:gd name="connsiteX1" fmla="*/ 28398 w 833070"/>
                <a:gd name="connsiteY1" fmla="*/ 204593 h 941756"/>
                <a:gd name="connsiteX2" fmla="*/ 202054 w 833070"/>
                <a:gd name="connsiteY2" fmla="*/ 6800 h 941756"/>
                <a:gd name="connsiteX3" fmla="*/ 833070 w 833070"/>
                <a:gd name="connsiteY3" fmla="*/ 183941 h 941756"/>
                <a:gd name="connsiteX0" fmla="*/ 613614 w 833070"/>
                <a:gd name="connsiteY0" fmla="*/ 663679 h 788671"/>
                <a:gd name="connsiteX1" fmla="*/ 28398 w 833070"/>
                <a:gd name="connsiteY1" fmla="*/ 51508 h 788671"/>
                <a:gd name="connsiteX2" fmla="*/ 299590 w 833070"/>
                <a:gd name="connsiteY2" fmla="*/ 29833 h 788671"/>
                <a:gd name="connsiteX3" fmla="*/ 833070 w 833070"/>
                <a:gd name="connsiteY3" fmla="*/ 30856 h 788671"/>
                <a:gd name="connsiteX0" fmla="*/ 590091 w 809547"/>
                <a:gd name="connsiteY0" fmla="*/ 651694 h 782398"/>
                <a:gd name="connsiteX1" fmla="*/ 29259 w 809547"/>
                <a:gd name="connsiteY1" fmla="*/ 115002 h 782398"/>
                <a:gd name="connsiteX2" fmla="*/ 276067 w 809547"/>
                <a:gd name="connsiteY2" fmla="*/ 17848 h 782398"/>
                <a:gd name="connsiteX3" fmla="*/ 809547 w 809547"/>
                <a:gd name="connsiteY3" fmla="*/ 18871 h 782398"/>
                <a:gd name="connsiteX0" fmla="*/ 604338 w 823794"/>
                <a:gd name="connsiteY0" fmla="*/ 658780 h 789484"/>
                <a:gd name="connsiteX1" fmla="*/ 43506 w 823794"/>
                <a:gd name="connsiteY1" fmla="*/ 122088 h 789484"/>
                <a:gd name="connsiteX2" fmla="*/ 83050 w 823794"/>
                <a:gd name="connsiteY2" fmla="*/ 16548 h 789484"/>
                <a:gd name="connsiteX3" fmla="*/ 823794 w 823794"/>
                <a:gd name="connsiteY3" fmla="*/ 25957 h 789484"/>
                <a:gd name="connsiteX0" fmla="*/ 536028 w 755484"/>
                <a:gd name="connsiteY0" fmla="*/ 658780 h 801849"/>
                <a:gd name="connsiteX1" fmla="*/ 536028 w 755484"/>
                <a:gd name="connsiteY1" fmla="*/ 264659 h 801849"/>
                <a:gd name="connsiteX2" fmla="*/ 14740 w 755484"/>
                <a:gd name="connsiteY2" fmla="*/ 16548 h 801849"/>
                <a:gd name="connsiteX3" fmla="*/ 755484 w 755484"/>
                <a:gd name="connsiteY3" fmla="*/ 25957 h 801849"/>
                <a:gd name="connsiteX0" fmla="*/ 547952 w 767408"/>
                <a:gd name="connsiteY0" fmla="*/ 632823 h 775892"/>
                <a:gd name="connsiteX1" fmla="*/ 547952 w 767408"/>
                <a:gd name="connsiteY1" fmla="*/ 238702 h 775892"/>
                <a:gd name="connsiteX2" fmla="*/ 14472 w 767408"/>
                <a:gd name="connsiteY2" fmla="*/ 32524 h 775892"/>
                <a:gd name="connsiteX3" fmla="*/ 767408 w 767408"/>
                <a:gd name="connsiteY3" fmla="*/ 0 h 775892"/>
                <a:gd name="connsiteX0" fmla="*/ 547952 w 767408"/>
                <a:gd name="connsiteY0" fmla="*/ 649596 h 791089"/>
                <a:gd name="connsiteX1" fmla="*/ 547952 w 767408"/>
                <a:gd name="connsiteY1" fmla="*/ 238702 h 791089"/>
                <a:gd name="connsiteX2" fmla="*/ 14472 w 767408"/>
                <a:gd name="connsiteY2" fmla="*/ 32524 h 791089"/>
                <a:gd name="connsiteX3" fmla="*/ 767408 w 767408"/>
                <a:gd name="connsiteY3" fmla="*/ 0 h 791089"/>
                <a:gd name="connsiteX0" fmla="*/ 547952 w 767408"/>
                <a:gd name="connsiteY0" fmla="*/ 649596 h 660682"/>
                <a:gd name="connsiteX1" fmla="*/ 547952 w 767408"/>
                <a:gd name="connsiteY1" fmla="*/ 238702 h 660682"/>
                <a:gd name="connsiteX2" fmla="*/ 14472 w 767408"/>
                <a:gd name="connsiteY2" fmla="*/ 32524 h 660682"/>
                <a:gd name="connsiteX3" fmla="*/ 767408 w 767408"/>
                <a:gd name="connsiteY3" fmla="*/ 0 h 660682"/>
                <a:gd name="connsiteX0" fmla="*/ 547952 w 767408"/>
                <a:gd name="connsiteY0" fmla="*/ 649596 h 649596"/>
                <a:gd name="connsiteX1" fmla="*/ 550920 w 767408"/>
                <a:gd name="connsiteY1" fmla="*/ 367983 h 649596"/>
                <a:gd name="connsiteX2" fmla="*/ 547952 w 767408"/>
                <a:gd name="connsiteY2" fmla="*/ 238702 h 649596"/>
                <a:gd name="connsiteX3" fmla="*/ 14472 w 767408"/>
                <a:gd name="connsiteY3" fmla="*/ 32524 h 649596"/>
                <a:gd name="connsiteX4" fmla="*/ 767408 w 767408"/>
                <a:gd name="connsiteY4" fmla="*/ 0 h 649596"/>
                <a:gd name="connsiteX0" fmla="*/ 542529 w 761985"/>
                <a:gd name="connsiteY0" fmla="*/ 649596 h 649596"/>
                <a:gd name="connsiteX1" fmla="*/ 545497 w 761985"/>
                <a:gd name="connsiteY1" fmla="*/ 367983 h 649596"/>
                <a:gd name="connsiteX2" fmla="*/ 542529 w 761985"/>
                <a:gd name="connsiteY2" fmla="*/ 238702 h 649596"/>
                <a:gd name="connsiteX3" fmla="*/ 411385 w 761985"/>
                <a:gd name="connsiteY3" fmla="*/ 116387 h 649596"/>
                <a:gd name="connsiteX4" fmla="*/ 9049 w 761985"/>
                <a:gd name="connsiteY4" fmla="*/ 32524 h 649596"/>
                <a:gd name="connsiteX5" fmla="*/ 761985 w 761985"/>
                <a:gd name="connsiteY5" fmla="*/ 0 h 649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1985" h="649596">
                  <a:moveTo>
                    <a:pt x="542529" y="649596"/>
                  </a:moveTo>
                  <a:cubicBezTo>
                    <a:pt x="530832" y="598467"/>
                    <a:pt x="545497" y="436465"/>
                    <a:pt x="545497" y="367983"/>
                  </a:cubicBezTo>
                  <a:cubicBezTo>
                    <a:pt x="545497" y="299501"/>
                    <a:pt x="579105" y="279237"/>
                    <a:pt x="542529" y="238702"/>
                  </a:cubicBezTo>
                  <a:cubicBezTo>
                    <a:pt x="505953" y="198167"/>
                    <a:pt x="500298" y="150750"/>
                    <a:pt x="411385" y="116387"/>
                  </a:cubicBezTo>
                  <a:cubicBezTo>
                    <a:pt x="322472" y="82024"/>
                    <a:pt x="-63608" y="53320"/>
                    <a:pt x="9049" y="32524"/>
                  </a:cubicBezTo>
                  <a:cubicBezTo>
                    <a:pt x="122841" y="-18442"/>
                    <a:pt x="691360" y="24989"/>
                    <a:pt x="761985" y="0"/>
                  </a:cubicBezTo>
                </a:path>
              </a:pathLst>
            </a:custGeom>
            <a:noFill/>
            <a:ln w="889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68"/>
            <p:cNvSpPr txBox="1"/>
            <p:nvPr/>
          </p:nvSpPr>
          <p:spPr>
            <a:xfrm>
              <a:off x="4115909" y="5420129"/>
              <a:ext cx="1930337" cy="830997"/>
            </a:xfrm>
            <a:prstGeom prst="rect">
              <a:avLst/>
            </a:prstGeom>
            <a:solidFill>
              <a:srgbClr val="00B0F0"/>
            </a:solidFill>
          </p:spPr>
          <p:txBody>
            <a:bodyPr wrap="none" rtlCol="0">
              <a:spAutoFit/>
            </a:bodyPr>
            <a:lstStyle/>
            <a:p>
              <a:pPr algn="ctr"/>
              <a:r>
                <a:rPr lang="en-US" sz="2400" dirty="0">
                  <a:latin typeface="Arial" panose="020B0604020202020204" pitchFamily="34" charset="0"/>
                  <a:cs typeface="Arial" panose="020B0604020202020204" pitchFamily="34" charset="0"/>
                </a:rPr>
                <a:t>Q connected</a:t>
              </a:r>
            </a:p>
            <a:p>
              <a:pPr algn="ctr"/>
              <a:r>
                <a:rPr lang="en-US" sz="2400" dirty="0">
                  <a:latin typeface="Arial" panose="020B0604020202020204" pitchFamily="34" charset="0"/>
                  <a:cs typeface="Arial" panose="020B0604020202020204" pitchFamily="34" charset="0"/>
                </a:rPr>
                <a:t>to 0V</a:t>
              </a:r>
            </a:p>
          </p:txBody>
        </p:sp>
      </p:grpSp>
    </p:spTree>
    <p:extLst>
      <p:ext uri="{BB962C8B-B14F-4D97-AF65-F5344CB8AC3E}">
        <p14:creationId xmlns:p14="http://schemas.microsoft.com/office/powerpoint/2010/main" val="2279367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2"/>
                                        </p:tgtEl>
                                        <p:attrNameLst>
                                          <p:attrName>style.visibility</p:attrName>
                                        </p:attrNameLst>
                                      </p:cBhvr>
                                      <p:to>
                                        <p:strVal val="visible"/>
                                      </p:to>
                                    </p:set>
                                    <p:animEffect transition="in" filter="wipe(left)">
                                      <p:cBhvr>
                                        <p:cTn id="12" dur="500"/>
                                        <p:tgtEl>
                                          <p:spTgt spid="5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64"/>
                                        </p:tgtEl>
                                        <p:attrNameLst>
                                          <p:attrName>style.visibility</p:attrName>
                                        </p:attrNameLst>
                                      </p:cBhvr>
                                      <p:to>
                                        <p:strVal val="visible"/>
                                      </p:to>
                                    </p:set>
                                    <p:animEffect transition="in" filter="wipe(up)">
                                      <p:cBhvr>
                                        <p:cTn id="17" dur="500"/>
                                        <p:tgtEl>
                                          <p:spTgt spid="6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p:cTn id="21" dur="1" fill="hold">
                                          <p:stCondLst>
                                            <p:cond delay="0"/>
                                          </p:stCondLst>
                                        </p:cTn>
                                        <p:tgtEl>
                                          <p:spTgt spid="67"/>
                                        </p:tgtEl>
                                        <p:attrNameLst>
                                          <p:attrName>style.visibility</p:attrName>
                                        </p:attrNameLst>
                                      </p:cBhvr>
                                      <p:to>
                                        <p:strVal val="visible"/>
                                      </p:to>
                                    </p:set>
                                    <p:animEffect transition="in" filter="wipe(right)">
                                      <p:cBhvr>
                                        <p:cTn id="22" dur="500"/>
                                        <p:tgtEl>
                                          <p:spTgt spid="6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fade">
                                      <p:cBhvr>
                                        <p:cTn id="27"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1832" y="1630017"/>
            <a:ext cx="2906795" cy="4239077"/>
          </a:xfrm>
          <a:prstGeom prst="rect">
            <a:avLst/>
          </a:prstGeom>
        </p:spPr>
      </p:pic>
      <p:sp>
        <p:nvSpPr>
          <p:cNvPr id="2" name="Title 1"/>
          <p:cNvSpPr>
            <a:spLocks noGrp="1"/>
          </p:cNvSpPr>
          <p:nvPr>
            <p:ph type="title"/>
          </p:nvPr>
        </p:nvSpPr>
        <p:spPr/>
        <p:txBody>
          <a:bodyPr>
            <a:normAutofit/>
          </a:bodyPr>
          <a:lstStyle/>
          <a:p>
            <a:r>
              <a:rPr lang="en-US" dirty="0"/>
              <a:t>Finally, Assume A = 1 and B = 0</a:t>
            </a:r>
          </a:p>
        </p:txBody>
      </p:sp>
      <p:sp>
        <p:nvSpPr>
          <p:cNvPr id="21" name="Content Placeholder 20"/>
          <p:cNvSpPr>
            <a:spLocks noGrp="1"/>
          </p:cNvSpPr>
          <p:nvPr>
            <p:ph idx="1"/>
          </p:nvPr>
        </p:nvSpPr>
        <p:spPr/>
        <p:txBody>
          <a:bodyPr/>
          <a:lstStyle/>
          <a:p>
            <a:r>
              <a:rPr lang="en-US" dirty="0"/>
              <a:t>The A value is the same,</a:t>
            </a:r>
            <a:br>
              <a:rPr lang="en-US" dirty="0"/>
            </a:br>
            <a:r>
              <a:rPr lang="en-US" dirty="0"/>
              <a:t>so we leave the markings.</a:t>
            </a:r>
          </a:p>
        </p:txBody>
      </p:sp>
      <p:sp>
        <p:nvSpPr>
          <p:cNvPr id="4" name="Date Placeholder 3"/>
          <p:cNvSpPr>
            <a:spLocks noGrp="1"/>
          </p:cNvSpPr>
          <p:nvPr>
            <p:ph type="dt" sz="half" idx="10"/>
          </p:nvPr>
        </p:nvSpPr>
        <p:spPr/>
        <p:txBody>
          <a:bodyPr/>
          <a:lstStyle/>
          <a:p>
            <a:r>
              <a:rPr lang="en-US"/>
              <a:t>ECE 120: Introduction to Computing</a:t>
            </a:r>
            <a:endParaRPr lang="en-US" dirty="0"/>
          </a:p>
        </p:txBody>
      </p:sp>
      <p:sp>
        <p:nvSpPr>
          <p:cNvPr id="5" name="Footer Placeholder 4"/>
          <p:cNvSpPr>
            <a:spLocks noGrp="1"/>
          </p:cNvSpPr>
          <p:nvPr>
            <p:ph type="ftr" sz="quarter" idx="11"/>
          </p:nvPr>
        </p:nvSpPr>
        <p:spPr/>
        <p:txBody>
          <a:bodyPr/>
          <a:lstStyle/>
          <a:p>
            <a:r>
              <a:rPr lang="en-US"/>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a:t>slide </a:t>
            </a:r>
            <a:fld id="{949970F0-D61B-4214-A65D-FD869E0D8E7F}" type="slidenum">
              <a:rPr lang="en-US" smtClean="0"/>
              <a:pPr/>
              <a:t>26</a:t>
            </a:fld>
            <a:endParaRPr lang="en-US" dirty="0"/>
          </a:p>
        </p:txBody>
      </p:sp>
      <p:graphicFrame>
        <p:nvGraphicFramePr>
          <p:cNvPr id="23" name="Table 22"/>
          <p:cNvGraphicFramePr>
            <a:graphicFrameLocks noGrp="1"/>
          </p:cNvGraphicFramePr>
          <p:nvPr>
            <p:extLst/>
          </p:nvPr>
        </p:nvGraphicFramePr>
        <p:xfrm>
          <a:off x="1173154" y="2504224"/>
          <a:ext cx="3276519" cy="2834640"/>
        </p:xfrm>
        <a:graphic>
          <a:graphicData uri="http://schemas.openxmlformats.org/drawingml/2006/table">
            <a:tbl>
              <a:tblPr firstRow="1" bandRow="1">
                <a:tableStyleId>{5C22544A-7EE6-4342-B048-85BDC9FD1C3A}</a:tableStyleId>
              </a:tblPr>
              <a:tblGrid>
                <a:gridCol w="627588">
                  <a:extLst>
                    <a:ext uri="{9D8B030D-6E8A-4147-A177-3AD203B41FA5}">
                      <a16:colId xmlns:a16="http://schemas.microsoft.com/office/drawing/2014/main" val="20000"/>
                    </a:ext>
                  </a:extLst>
                </a:gridCol>
                <a:gridCol w="546755">
                  <a:extLst>
                    <a:ext uri="{9D8B030D-6E8A-4147-A177-3AD203B41FA5}">
                      <a16:colId xmlns:a16="http://schemas.microsoft.com/office/drawing/2014/main" val="20001"/>
                    </a:ext>
                  </a:extLst>
                </a:gridCol>
                <a:gridCol w="2102176">
                  <a:extLst>
                    <a:ext uri="{9D8B030D-6E8A-4147-A177-3AD203B41FA5}">
                      <a16:colId xmlns:a16="http://schemas.microsoft.com/office/drawing/2014/main" val="20002"/>
                    </a:ext>
                  </a:extLst>
                </a:gridCol>
              </a:tblGrid>
              <a:tr h="432141">
                <a:tc>
                  <a:txBody>
                    <a:bodyPr/>
                    <a:lstStyle/>
                    <a:p>
                      <a:pPr algn="ctr"/>
                      <a:r>
                        <a:rPr lang="en-US" sz="2800" dirty="0">
                          <a:solidFill>
                            <a:schemeClr val="tx1"/>
                          </a:solidFill>
                        </a:rPr>
                        <a:t>A</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rPr>
                        <a:t>B</a:t>
                      </a:r>
                    </a:p>
                  </a:txBody>
                  <a:tcP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rPr>
                        <a:t>Q</a:t>
                      </a:r>
                    </a:p>
                  </a:txBody>
                  <a:tcP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489760">
                <a:tc>
                  <a:txBody>
                    <a:bodyPr/>
                    <a:lstStyle/>
                    <a:p>
                      <a:pPr algn="ctr"/>
                      <a:r>
                        <a:rPr lang="en-US" sz="3200" b="1" dirty="0">
                          <a:solidFill>
                            <a:schemeClr val="tx1"/>
                          </a:solidFill>
                          <a:latin typeface="Courier New" panose="02070309020205020404" pitchFamily="49" charset="0"/>
                          <a:cs typeface="Courier New" panose="02070309020205020404" pitchFamily="49" charset="0"/>
                        </a:rPr>
                        <a:t>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3200" b="1" dirty="0">
                          <a:solidFill>
                            <a:schemeClr val="tx1"/>
                          </a:solidFill>
                          <a:latin typeface="Courier New" panose="02070309020205020404" pitchFamily="49" charset="0"/>
                          <a:cs typeface="Courier New" panose="02070309020205020404" pitchFamily="49" charset="0"/>
                        </a:rPr>
                        <a:t>0</a:t>
                      </a: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en-US" sz="3200" b="1" baseline="-25000" dirty="0">
                        <a:solidFill>
                          <a:schemeClr val="tx1"/>
                        </a:solidFill>
                        <a:latin typeface="+mj-lt"/>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489760">
                <a:tc>
                  <a:txBody>
                    <a:bodyPr/>
                    <a:lstStyle/>
                    <a:p>
                      <a:pPr algn="ctr"/>
                      <a:r>
                        <a:rPr lang="en-US" sz="3200" b="1" dirty="0">
                          <a:solidFill>
                            <a:schemeClr val="tx1"/>
                          </a:solidFill>
                          <a:latin typeface="Courier New" panose="02070309020205020404" pitchFamily="49" charset="0"/>
                          <a:cs typeface="Courier New" panose="02070309020205020404" pitchFamily="49" charset="0"/>
                        </a:rPr>
                        <a:t>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3200" b="1" dirty="0">
                          <a:solidFill>
                            <a:schemeClr val="tx1"/>
                          </a:solidFill>
                          <a:latin typeface="Courier New" panose="02070309020205020404" pitchFamily="49" charset="0"/>
                          <a:cs typeface="Courier New" panose="02070309020205020404" pitchFamily="49" charset="0"/>
                        </a:rPr>
                        <a:t>1</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3200" b="1"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489760">
                <a:tc>
                  <a:txBody>
                    <a:bodyPr/>
                    <a:lstStyle/>
                    <a:p>
                      <a:pPr algn="ctr"/>
                      <a:r>
                        <a:rPr lang="en-US" sz="3200" b="1" dirty="0">
                          <a:solidFill>
                            <a:schemeClr val="tx1"/>
                          </a:solidFill>
                          <a:latin typeface="Courier New" panose="02070309020205020404" pitchFamily="49" charset="0"/>
                          <a:cs typeface="Courier New" panose="02070309020205020404" pitchFamily="49"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3200" b="1" dirty="0">
                          <a:solidFill>
                            <a:schemeClr val="tx1"/>
                          </a:solidFill>
                          <a:latin typeface="Courier New" panose="02070309020205020404" pitchFamily="49" charset="0"/>
                          <a:cs typeface="Courier New" panose="02070309020205020404" pitchFamily="49" charset="0"/>
                        </a:rPr>
                        <a:t>0</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3200" b="1"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489760">
                <a:tc>
                  <a:txBody>
                    <a:bodyPr/>
                    <a:lstStyle/>
                    <a:p>
                      <a:pPr algn="ctr"/>
                      <a:r>
                        <a:rPr lang="en-US" sz="3200" b="1" dirty="0">
                          <a:solidFill>
                            <a:schemeClr val="tx1"/>
                          </a:solidFill>
                          <a:latin typeface="Courier New" panose="02070309020205020404" pitchFamily="49" charset="0"/>
                          <a:cs typeface="Courier New" panose="02070309020205020404" pitchFamily="49"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3200" b="1" dirty="0">
                          <a:solidFill>
                            <a:schemeClr val="tx1"/>
                          </a:solidFill>
                          <a:latin typeface="Courier New" panose="02070309020205020404" pitchFamily="49" charset="0"/>
                          <a:cs typeface="Courier New" panose="02070309020205020404" pitchFamily="49" charset="0"/>
                        </a:rPr>
                        <a:t>1</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3200" b="1"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bl>
          </a:graphicData>
        </a:graphic>
      </p:graphicFrame>
      <p:sp>
        <p:nvSpPr>
          <p:cNvPr id="28" name="TextBox 27"/>
          <p:cNvSpPr txBox="1"/>
          <p:nvPr/>
        </p:nvSpPr>
        <p:spPr>
          <a:xfrm>
            <a:off x="3186485" y="3015318"/>
            <a:ext cx="650449" cy="584775"/>
          </a:xfrm>
          <a:prstGeom prst="rect">
            <a:avLst/>
          </a:prstGeom>
          <a:noFill/>
        </p:spPr>
        <p:txBody>
          <a:bodyPr wrap="square" rtlCol="0">
            <a:spAutoFit/>
          </a:bodyPr>
          <a:lstStyle/>
          <a:p>
            <a:r>
              <a:rPr lang="en-US" sz="3200" b="1" dirty="0">
                <a:latin typeface="Courier New" panose="02070309020205020404" pitchFamily="49" charset="0"/>
                <a:cs typeface="Courier New" panose="02070309020205020404" pitchFamily="49" charset="0"/>
              </a:rPr>
              <a:t>1</a:t>
            </a:r>
            <a:endParaRPr lang="en-US" dirty="0">
              <a:latin typeface="Courier New" panose="02070309020205020404" pitchFamily="49" charset="0"/>
              <a:cs typeface="Courier New" panose="02070309020205020404" pitchFamily="49" charset="0"/>
            </a:endParaRPr>
          </a:p>
        </p:txBody>
      </p:sp>
      <p:sp>
        <p:nvSpPr>
          <p:cNvPr id="29" name="TextBox 28"/>
          <p:cNvSpPr txBox="1"/>
          <p:nvPr/>
        </p:nvSpPr>
        <p:spPr>
          <a:xfrm>
            <a:off x="3186485" y="3597642"/>
            <a:ext cx="650449" cy="584775"/>
          </a:xfrm>
          <a:prstGeom prst="rect">
            <a:avLst/>
          </a:prstGeom>
          <a:noFill/>
        </p:spPr>
        <p:txBody>
          <a:bodyPr wrap="square" rtlCol="0">
            <a:spAutoFit/>
          </a:bodyPr>
          <a:lstStyle/>
          <a:p>
            <a:r>
              <a:rPr lang="en-US" sz="3200" b="1" dirty="0">
                <a:latin typeface="Courier New" panose="02070309020205020404" pitchFamily="49" charset="0"/>
                <a:cs typeface="Courier New" panose="02070309020205020404" pitchFamily="49" charset="0"/>
              </a:rPr>
              <a:t>0</a:t>
            </a:r>
            <a:endParaRPr lang="en-US" dirty="0">
              <a:latin typeface="Courier New" panose="02070309020205020404" pitchFamily="49" charset="0"/>
              <a:cs typeface="Courier New" panose="02070309020205020404" pitchFamily="49" charset="0"/>
            </a:endParaRPr>
          </a:p>
        </p:txBody>
      </p:sp>
      <p:sp>
        <p:nvSpPr>
          <p:cNvPr id="31" name="TextBox 30"/>
          <p:cNvSpPr txBox="1"/>
          <p:nvPr/>
        </p:nvSpPr>
        <p:spPr>
          <a:xfrm>
            <a:off x="3195912" y="4763516"/>
            <a:ext cx="650449" cy="584775"/>
          </a:xfrm>
          <a:prstGeom prst="rect">
            <a:avLst/>
          </a:prstGeom>
          <a:noFill/>
        </p:spPr>
        <p:txBody>
          <a:bodyPr wrap="square" rtlCol="0">
            <a:spAutoFit/>
          </a:bodyPr>
          <a:lstStyle/>
          <a:p>
            <a:r>
              <a:rPr lang="en-US" sz="3200" b="1" dirty="0">
                <a:latin typeface="Courier New" panose="02070309020205020404" pitchFamily="49" charset="0"/>
                <a:cs typeface="Courier New" panose="02070309020205020404" pitchFamily="49" charset="0"/>
              </a:rPr>
              <a:t>0</a:t>
            </a:r>
            <a:endParaRPr lang="en-US" dirty="0">
              <a:latin typeface="Courier New" panose="02070309020205020404" pitchFamily="49" charset="0"/>
              <a:cs typeface="Courier New" panose="02070309020205020404" pitchFamily="49" charset="0"/>
            </a:endParaRPr>
          </a:p>
        </p:txBody>
      </p:sp>
      <p:grpSp>
        <p:nvGrpSpPr>
          <p:cNvPr id="7" name="Group 6"/>
          <p:cNvGrpSpPr/>
          <p:nvPr/>
        </p:nvGrpSpPr>
        <p:grpSpPr>
          <a:xfrm>
            <a:off x="5394957" y="2401831"/>
            <a:ext cx="1319870" cy="2994989"/>
            <a:chOff x="5394957" y="2401831"/>
            <a:chExt cx="1319870" cy="2994989"/>
          </a:xfrm>
        </p:grpSpPr>
        <p:sp>
          <p:nvSpPr>
            <p:cNvPr id="42" name="TextBox 41"/>
            <p:cNvSpPr txBox="1"/>
            <p:nvPr/>
          </p:nvSpPr>
          <p:spPr>
            <a:xfrm>
              <a:off x="5896974" y="2401831"/>
              <a:ext cx="817853" cy="461665"/>
            </a:xfrm>
            <a:prstGeom prst="rect">
              <a:avLst/>
            </a:prstGeom>
            <a:noFill/>
          </p:spPr>
          <p:txBody>
            <a:bodyPr wrap="none" rtlCol="0">
              <a:spAutoFit/>
            </a:bodyPr>
            <a:lstStyle/>
            <a:p>
              <a:pPr algn="ctr"/>
              <a:r>
                <a:rPr lang="en-US" sz="2400" dirty="0">
                  <a:solidFill>
                    <a:srgbClr val="FFFF00"/>
                  </a:solidFill>
                  <a:latin typeface="Arial" panose="020B0604020202020204" pitchFamily="34" charset="0"/>
                  <a:cs typeface="Arial" panose="020B0604020202020204" pitchFamily="34" charset="0"/>
                </a:rPr>
                <a:t>1.5V</a:t>
              </a:r>
            </a:p>
          </p:txBody>
        </p:sp>
        <p:sp>
          <p:nvSpPr>
            <p:cNvPr id="43" name="TextBox 42"/>
            <p:cNvSpPr txBox="1"/>
            <p:nvPr/>
          </p:nvSpPr>
          <p:spPr>
            <a:xfrm>
              <a:off x="5394957" y="4935155"/>
              <a:ext cx="817853" cy="461665"/>
            </a:xfrm>
            <a:prstGeom prst="rect">
              <a:avLst/>
            </a:prstGeom>
            <a:noFill/>
          </p:spPr>
          <p:txBody>
            <a:bodyPr wrap="none" rtlCol="0">
              <a:spAutoFit/>
            </a:bodyPr>
            <a:lstStyle/>
            <a:p>
              <a:pPr algn="ctr"/>
              <a:r>
                <a:rPr lang="en-US" sz="2400" dirty="0">
                  <a:solidFill>
                    <a:srgbClr val="FFFF00"/>
                  </a:solidFill>
                  <a:latin typeface="Arial" panose="020B0604020202020204" pitchFamily="34" charset="0"/>
                  <a:cs typeface="Arial" panose="020B0604020202020204" pitchFamily="34" charset="0"/>
                </a:rPr>
                <a:t>1.5V</a:t>
              </a:r>
            </a:p>
          </p:txBody>
        </p:sp>
      </p:grpSp>
      <p:grpSp>
        <p:nvGrpSpPr>
          <p:cNvPr id="52" name="Group 51"/>
          <p:cNvGrpSpPr/>
          <p:nvPr/>
        </p:nvGrpSpPr>
        <p:grpSpPr>
          <a:xfrm>
            <a:off x="6983933" y="1879852"/>
            <a:ext cx="862178" cy="542728"/>
            <a:chOff x="6608064" y="2094137"/>
            <a:chExt cx="862178" cy="542728"/>
          </a:xfrm>
        </p:grpSpPr>
        <p:cxnSp>
          <p:nvCxnSpPr>
            <p:cNvPr id="53" name="Straight Connector 52"/>
            <p:cNvCxnSpPr/>
            <p:nvPr/>
          </p:nvCxnSpPr>
          <p:spPr>
            <a:xfrm>
              <a:off x="6608064" y="2314099"/>
              <a:ext cx="211739" cy="3227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6671625" y="2094137"/>
              <a:ext cx="798617" cy="461665"/>
            </a:xfrm>
            <a:prstGeom prst="rect">
              <a:avLst/>
            </a:prstGeom>
            <a:noFill/>
          </p:spPr>
          <p:txBody>
            <a:bodyPr wrap="none" rtlCol="0">
              <a:spAutoFit/>
            </a:bodyPr>
            <a:lstStyle/>
            <a:p>
              <a:pPr algn="ctr"/>
              <a:r>
                <a:rPr lang="en-US" sz="2400" b="1" dirty="0">
                  <a:solidFill>
                    <a:srgbClr val="FF0000"/>
                  </a:solidFill>
                  <a:latin typeface="Arial" panose="020B0604020202020204" pitchFamily="34" charset="0"/>
                  <a:cs typeface="Arial" panose="020B0604020202020204" pitchFamily="34" charset="0"/>
                </a:rPr>
                <a:t>OFF</a:t>
              </a:r>
            </a:p>
          </p:txBody>
        </p:sp>
      </p:grpSp>
      <p:grpSp>
        <p:nvGrpSpPr>
          <p:cNvPr id="64" name="Group 63"/>
          <p:cNvGrpSpPr/>
          <p:nvPr/>
        </p:nvGrpSpPr>
        <p:grpSpPr>
          <a:xfrm>
            <a:off x="5787400" y="4159611"/>
            <a:ext cx="646331" cy="1130160"/>
            <a:chOff x="5961733" y="1808112"/>
            <a:chExt cx="646331" cy="1130160"/>
          </a:xfrm>
        </p:grpSpPr>
        <p:cxnSp>
          <p:nvCxnSpPr>
            <p:cNvPr id="65" name="Straight Connector 64"/>
            <p:cNvCxnSpPr/>
            <p:nvPr/>
          </p:nvCxnSpPr>
          <p:spPr>
            <a:xfrm>
              <a:off x="6608064" y="2133600"/>
              <a:ext cx="0" cy="804672"/>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5961733" y="1808112"/>
              <a:ext cx="646331" cy="461665"/>
            </a:xfrm>
            <a:prstGeom prst="rect">
              <a:avLst/>
            </a:prstGeom>
            <a:noFill/>
          </p:spPr>
          <p:txBody>
            <a:bodyPr wrap="none" rtlCol="0">
              <a:spAutoFit/>
            </a:bodyPr>
            <a:lstStyle/>
            <a:p>
              <a:pPr algn="ctr"/>
              <a:r>
                <a:rPr lang="en-US" sz="2400" b="1" dirty="0">
                  <a:solidFill>
                    <a:srgbClr val="FFFF00"/>
                  </a:solidFill>
                  <a:latin typeface="Arial" panose="020B0604020202020204" pitchFamily="34" charset="0"/>
                  <a:cs typeface="Arial" panose="020B0604020202020204" pitchFamily="34" charset="0"/>
                </a:rPr>
                <a:t>ON</a:t>
              </a:r>
            </a:p>
          </p:txBody>
        </p:sp>
      </p:grpSp>
      <p:grpSp>
        <p:nvGrpSpPr>
          <p:cNvPr id="67" name="Group 66"/>
          <p:cNvGrpSpPr/>
          <p:nvPr/>
        </p:nvGrpSpPr>
        <p:grpSpPr>
          <a:xfrm>
            <a:off x="4115909" y="4158171"/>
            <a:ext cx="3790150" cy="2092955"/>
            <a:chOff x="4115909" y="4158171"/>
            <a:chExt cx="3790150" cy="2092955"/>
          </a:xfrm>
        </p:grpSpPr>
        <p:sp>
          <p:nvSpPr>
            <p:cNvPr id="68" name="Freeform 67"/>
            <p:cNvSpPr/>
            <p:nvPr/>
          </p:nvSpPr>
          <p:spPr>
            <a:xfrm>
              <a:off x="6538369" y="4158171"/>
              <a:ext cx="1367690" cy="1144248"/>
            </a:xfrm>
            <a:custGeom>
              <a:avLst/>
              <a:gdLst>
                <a:gd name="connsiteX0" fmla="*/ 57534 w 1118238"/>
                <a:gd name="connsiteY0" fmla="*/ 0 h 1491003"/>
                <a:gd name="connsiteX1" fmla="*/ 118494 w 1118238"/>
                <a:gd name="connsiteY1" fmla="*/ 1316736 h 1491003"/>
                <a:gd name="connsiteX2" fmla="*/ 1118238 w 1118238"/>
                <a:gd name="connsiteY2" fmla="*/ 1438656 h 1491003"/>
                <a:gd name="connsiteX0" fmla="*/ 85199 w 1145903"/>
                <a:gd name="connsiteY0" fmla="*/ 0 h 1765506"/>
                <a:gd name="connsiteX1" fmla="*/ 97391 w 1145903"/>
                <a:gd name="connsiteY1" fmla="*/ 1694131 h 1765506"/>
                <a:gd name="connsiteX2" fmla="*/ 1145903 w 1145903"/>
                <a:gd name="connsiteY2" fmla="*/ 1438656 h 1765506"/>
                <a:gd name="connsiteX0" fmla="*/ 613614 w 1076910"/>
                <a:gd name="connsiteY0" fmla="*/ 867646 h 992638"/>
                <a:gd name="connsiteX1" fmla="*/ 28398 w 1076910"/>
                <a:gd name="connsiteY1" fmla="*/ 255475 h 992638"/>
                <a:gd name="connsiteX2" fmla="*/ 1076910 w 1076910"/>
                <a:gd name="connsiteY2" fmla="*/ 0 h 992638"/>
                <a:gd name="connsiteX0" fmla="*/ 785385 w 785385"/>
                <a:gd name="connsiteY0" fmla="*/ 1026991 h 1151983"/>
                <a:gd name="connsiteX1" fmla="*/ 200169 w 785385"/>
                <a:gd name="connsiteY1" fmla="*/ 414820 h 1151983"/>
                <a:gd name="connsiteX2" fmla="*/ 139209 w 785385"/>
                <a:gd name="connsiteY2" fmla="*/ 0 h 1151983"/>
                <a:gd name="connsiteX0" fmla="*/ 613614 w 711150"/>
                <a:gd name="connsiteY0" fmla="*/ 917966 h 1042958"/>
                <a:gd name="connsiteX1" fmla="*/ 28398 w 711150"/>
                <a:gd name="connsiteY1" fmla="*/ 305795 h 1042958"/>
                <a:gd name="connsiteX2" fmla="*/ 711150 w 711150"/>
                <a:gd name="connsiteY2" fmla="*/ 0 h 1042958"/>
                <a:gd name="connsiteX0" fmla="*/ 613614 w 711150"/>
                <a:gd name="connsiteY0" fmla="*/ 917966 h 1042958"/>
                <a:gd name="connsiteX1" fmla="*/ 28398 w 711150"/>
                <a:gd name="connsiteY1" fmla="*/ 305795 h 1042958"/>
                <a:gd name="connsiteX2" fmla="*/ 711150 w 711150"/>
                <a:gd name="connsiteY2" fmla="*/ 0 h 1042958"/>
                <a:gd name="connsiteX0" fmla="*/ 613614 w 711150"/>
                <a:gd name="connsiteY0" fmla="*/ 918055 h 1043047"/>
                <a:gd name="connsiteX1" fmla="*/ 28398 w 711150"/>
                <a:gd name="connsiteY1" fmla="*/ 305884 h 1043047"/>
                <a:gd name="connsiteX2" fmla="*/ 711150 w 711150"/>
                <a:gd name="connsiteY2" fmla="*/ 89 h 1043047"/>
                <a:gd name="connsiteX0" fmla="*/ 613614 w 1891327"/>
                <a:gd name="connsiteY0" fmla="*/ 917966 h 1042958"/>
                <a:gd name="connsiteX1" fmla="*/ 28398 w 1891327"/>
                <a:gd name="connsiteY1" fmla="*/ 305795 h 1042958"/>
                <a:gd name="connsiteX2" fmla="*/ 1884550 w 1891327"/>
                <a:gd name="connsiteY2" fmla="*/ 141548 h 1042958"/>
                <a:gd name="connsiteX3" fmla="*/ 711150 w 1891327"/>
                <a:gd name="connsiteY3" fmla="*/ 0 h 1042958"/>
                <a:gd name="connsiteX0" fmla="*/ 613614 w 711150"/>
                <a:gd name="connsiteY0" fmla="*/ 917966 h 1042958"/>
                <a:gd name="connsiteX1" fmla="*/ 28398 w 711150"/>
                <a:gd name="connsiteY1" fmla="*/ 305795 h 1042958"/>
                <a:gd name="connsiteX2" fmla="*/ 202054 w 711150"/>
                <a:gd name="connsiteY2" fmla="*/ 108002 h 1042958"/>
                <a:gd name="connsiteX3" fmla="*/ 711150 w 711150"/>
                <a:gd name="connsiteY3" fmla="*/ 0 h 1042958"/>
                <a:gd name="connsiteX0" fmla="*/ 613614 w 833070"/>
                <a:gd name="connsiteY0" fmla="*/ 816764 h 941756"/>
                <a:gd name="connsiteX1" fmla="*/ 28398 w 833070"/>
                <a:gd name="connsiteY1" fmla="*/ 204593 h 941756"/>
                <a:gd name="connsiteX2" fmla="*/ 202054 w 833070"/>
                <a:gd name="connsiteY2" fmla="*/ 6800 h 941756"/>
                <a:gd name="connsiteX3" fmla="*/ 833070 w 833070"/>
                <a:gd name="connsiteY3" fmla="*/ 183941 h 941756"/>
                <a:gd name="connsiteX0" fmla="*/ 613614 w 833070"/>
                <a:gd name="connsiteY0" fmla="*/ 663679 h 788671"/>
                <a:gd name="connsiteX1" fmla="*/ 28398 w 833070"/>
                <a:gd name="connsiteY1" fmla="*/ 51508 h 788671"/>
                <a:gd name="connsiteX2" fmla="*/ 299590 w 833070"/>
                <a:gd name="connsiteY2" fmla="*/ 29833 h 788671"/>
                <a:gd name="connsiteX3" fmla="*/ 833070 w 833070"/>
                <a:gd name="connsiteY3" fmla="*/ 30856 h 788671"/>
                <a:gd name="connsiteX0" fmla="*/ 590091 w 809547"/>
                <a:gd name="connsiteY0" fmla="*/ 651694 h 782398"/>
                <a:gd name="connsiteX1" fmla="*/ 29259 w 809547"/>
                <a:gd name="connsiteY1" fmla="*/ 115002 h 782398"/>
                <a:gd name="connsiteX2" fmla="*/ 276067 w 809547"/>
                <a:gd name="connsiteY2" fmla="*/ 17848 h 782398"/>
                <a:gd name="connsiteX3" fmla="*/ 809547 w 809547"/>
                <a:gd name="connsiteY3" fmla="*/ 18871 h 782398"/>
                <a:gd name="connsiteX0" fmla="*/ 604338 w 823794"/>
                <a:gd name="connsiteY0" fmla="*/ 658780 h 789484"/>
                <a:gd name="connsiteX1" fmla="*/ 43506 w 823794"/>
                <a:gd name="connsiteY1" fmla="*/ 122088 h 789484"/>
                <a:gd name="connsiteX2" fmla="*/ 83050 w 823794"/>
                <a:gd name="connsiteY2" fmla="*/ 16548 h 789484"/>
                <a:gd name="connsiteX3" fmla="*/ 823794 w 823794"/>
                <a:gd name="connsiteY3" fmla="*/ 25957 h 789484"/>
                <a:gd name="connsiteX0" fmla="*/ 536028 w 755484"/>
                <a:gd name="connsiteY0" fmla="*/ 658780 h 801849"/>
                <a:gd name="connsiteX1" fmla="*/ 536028 w 755484"/>
                <a:gd name="connsiteY1" fmla="*/ 264659 h 801849"/>
                <a:gd name="connsiteX2" fmla="*/ 14740 w 755484"/>
                <a:gd name="connsiteY2" fmla="*/ 16548 h 801849"/>
                <a:gd name="connsiteX3" fmla="*/ 755484 w 755484"/>
                <a:gd name="connsiteY3" fmla="*/ 25957 h 801849"/>
                <a:gd name="connsiteX0" fmla="*/ 547952 w 767408"/>
                <a:gd name="connsiteY0" fmla="*/ 632823 h 775892"/>
                <a:gd name="connsiteX1" fmla="*/ 547952 w 767408"/>
                <a:gd name="connsiteY1" fmla="*/ 238702 h 775892"/>
                <a:gd name="connsiteX2" fmla="*/ 14472 w 767408"/>
                <a:gd name="connsiteY2" fmla="*/ 32524 h 775892"/>
                <a:gd name="connsiteX3" fmla="*/ 767408 w 767408"/>
                <a:gd name="connsiteY3" fmla="*/ 0 h 775892"/>
                <a:gd name="connsiteX0" fmla="*/ 547952 w 767408"/>
                <a:gd name="connsiteY0" fmla="*/ 649596 h 791089"/>
                <a:gd name="connsiteX1" fmla="*/ 547952 w 767408"/>
                <a:gd name="connsiteY1" fmla="*/ 238702 h 791089"/>
                <a:gd name="connsiteX2" fmla="*/ 14472 w 767408"/>
                <a:gd name="connsiteY2" fmla="*/ 32524 h 791089"/>
                <a:gd name="connsiteX3" fmla="*/ 767408 w 767408"/>
                <a:gd name="connsiteY3" fmla="*/ 0 h 791089"/>
                <a:gd name="connsiteX0" fmla="*/ 547952 w 767408"/>
                <a:gd name="connsiteY0" fmla="*/ 649596 h 660682"/>
                <a:gd name="connsiteX1" fmla="*/ 547952 w 767408"/>
                <a:gd name="connsiteY1" fmla="*/ 238702 h 660682"/>
                <a:gd name="connsiteX2" fmla="*/ 14472 w 767408"/>
                <a:gd name="connsiteY2" fmla="*/ 32524 h 660682"/>
                <a:gd name="connsiteX3" fmla="*/ 767408 w 767408"/>
                <a:gd name="connsiteY3" fmla="*/ 0 h 660682"/>
                <a:gd name="connsiteX0" fmla="*/ 547952 w 767408"/>
                <a:gd name="connsiteY0" fmla="*/ 649596 h 649596"/>
                <a:gd name="connsiteX1" fmla="*/ 550920 w 767408"/>
                <a:gd name="connsiteY1" fmla="*/ 367983 h 649596"/>
                <a:gd name="connsiteX2" fmla="*/ 547952 w 767408"/>
                <a:gd name="connsiteY2" fmla="*/ 238702 h 649596"/>
                <a:gd name="connsiteX3" fmla="*/ 14472 w 767408"/>
                <a:gd name="connsiteY3" fmla="*/ 32524 h 649596"/>
                <a:gd name="connsiteX4" fmla="*/ 767408 w 767408"/>
                <a:gd name="connsiteY4" fmla="*/ 0 h 649596"/>
                <a:gd name="connsiteX0" fmla="*/ 542529 w 761985"/>
                <a:gd name="connsiteY0" fmla="*/ 649596 h 649596"/>
                <a:gd name="connsiteX1" fmla="*/ 545497 w 761985"/>
                <a:gd name="connsiteY1" fmla="*/ 367983 h 649596"/>
                <a:gd name="connsiteX2" fmla="*/ 542529 w 761985"/>
                <a:gd name="connsiteY2" fmla="*/ 238702 h 649596"/>
                <a:gd name="connsiteX3" fmla="*/ 411385 w 761985"/>
                <a:gd name="connsiteY3" fmla="*/ 116387 h 649596"/>
                <a:gd name="connsiteX4" fmla="*/ 9049 w 761985"/>
                <a:gd name="connsiteY4" fmla="*/ 32524 h 649596"/>
                <a:gd name="connsiteX5" fmla="*/ 761985 w 761985"/>
                <a:gd name="connsiteY5" fmla="*/ 0 h 649596"/>
                <a:gd name="connsiteX0" fmla="*/ 87 w 1365591"/>
                <a:gd name="connsiteY0" fmla="*/ 750235 h 750235"/>
                <a:gd name="connsiteX1" fmla="*/ 1149103 w 1365591"/>
                <a:gd name="connsiteY1" fmla="*/ 367983 h 750235"/>
                <a:gd name="connsiteX2" fmla="*/ 1146135 w 1365591"/>
                <a:gd name="connsiteY2" fmla="*/ 238702 h 750235"/>
                <a:gd name="connsiteX3" fmla="*/ 1014991 w 1365591"/>
                <a:gd name="connsiteY3" fmla="*/ 116387 h 750235"/>
                <a:gd name="connsiteX4" fmla="*/ 612655 w 1365591"/>
                <a:gd name="connsiteY4" fmla="*/ 32524 h 750235"/>
                <a:gd name="connsiteX5" fmla="*/ 1365591 w 1365591"/>
                <a:gd name="connsiteY5" fmla="*/ 0 h 750235"/>
                <a:gd name="connsiteX0" fmla="*/ 2186 w 1367690"/>
                <a:gd name="connsiteY0" fmla="*/ 750235 h 750235"/>
                <a:gd name="connsiteX1" fmla="*/ 29538 w 1367690"/>
                <a:gd name="connsiteY1" fmla="*/ 258958 h 750235"/>
                <a:gd name="connsiteX2" fmla="*/ 1148234 w 1367690"/>
                <a:gd name="connsiteY2" fmla="*/ 238702 h 750235"/>
                <a:gd name="connsiteX3" fmla="*/ 1017090 w 1367690"/>
                <a:gd name="connsiteY3" fmla="*/ 116387 h 750235"/>
                <a:gd name="connsiteX4" fmla="*/ 614754 w 1367690"/>
                <a:gd name="connsiteY4" fmla="*/ 32524 h 750235"/>
                <a:gd name="connsiteX5" fmla="*/ 1367690 w 1367690"/>
                <a:gd name="connsiteY5" fmla="*/ 0 h 750235"/>
                <a:gd name="connsiteX0" fmla="*/ 2186 w 1367690"/>
                <a:gd name="connsiteY0" fmla="*/ 750235 h 750235"/>
                <a:gd name="connsiteX1" fmla="*/ 29538 w 1367690"/>
                <a:gd name="connsiteY1" fmla="*/ 258958 h 750235"/>
                <a:gd name="connsiteX2" fmla="*/ 575210 w 1367690"/>
                <a:gd name="connsiteY2" fmla="*/ 196769 h 750235"/>
                <a:gd name="connsiteX3" fmla="*/ 1017090 w 1367690"/>
                <a:gd name="connsiteY3" fmla="*/ 116387 h 750235"/>
                <a:gd name="connsiteX4" fmla="*/ 614754 w 1367690"/>
                <a:gd name="connsiteY4" fmla="*/ 32524 h 750235"/>
                <a:gd name="connsiteX5" fmla="*/ 1367690 w 1367690"/>
                <a:gd name="connsiteY5" fmla="*/ 0 h 750235"/>
                <a:gd name="connsiteX0" fmla="*/ 2186 w 1367690"/>
                <a:gd name="connsiteY0" fmla="*/ 750235 h 750235"/>
                <a:gd name="connsiteX1" fmla="*/ 29538 w 1367690"/>
                <a:gd name="connsiteY1" fmla="*/ 258958 h 750235"/>
                <a:gd name="connsiteX2" fmla="*/ 575210 w 1367690"/>
                <a:gd name="connsiteY2" fmla="*/ 196769 h 750235"/>
                <a:gd name="connsiteX3" fmla="*/ 626946 w 1367690"/>
                <a:gd name="connsiteY3" fmla="*/ 24135 h 750235"/>
                <a:gd name="connsiteX4" fmla="*/ 614754 w 1367690"/>
                <a:gd name="connsiteY4" fmla="*/ 32524 h 750235"/>
                <a:gd name="connsiteX5" fmla="*/ 1367690 w 1367690"/>
                <a:gd name="connsiteY5" fmla="*/ 0 h 750235"/>
                <a:gd name="connsiteX0" fmla="*/ 2186 w 1367690"/>
                <a:gd name="connsiteY0" fmla="*/ 750235 h 750235"/>
                <a:gd name="connsiteX1" fmla="*/ 29538 w 1367690"/>
                <a:gd name="connsiteY1" fmla="*/ 258958 h 750235"/>
                <a:gd name="connsiteX2" fmla="*/ 575210 w 1367690"/>
                <a:gd name="connsiteY2" fmla="*/ 196769 h 750235"/>
                <a:gd name="connsiteX3" fmla="*/ 626946 w 1367690"/>
                <a:gd name="connsiteY3" fmla="*/ 24135 h 750235"/>
                <a:gd name="connsiteX4" fmla="*/ 626946 w 1367690"/>
                <a:gd name="connsiteY4" fmla="*/ 66070 h 750235"/>
                <a:gd name="connsiteX5" fmla="*/ 1367690 w 1367690"/>
                <a:gd name="connsiteY5" fmla="*/ 0 h 750235"/>
                <a:gd name="connsiteX0" fmla="*/ 2186 w 1367690"/>
                <a:gd name="connsiteY0" fmla="*/ 762248 h 762248"/>
                <a:gd name="connsiteX1" fmla="*/ 29538 w 1367690"/>
                <a:gd name="connsiteY1" fmla="*/ 270971 h 762248"/>
                <a:gd name="connsiteX2" fmla="*/ 575210 w 1367690"/>
                <a:gd name="connsiteY2" fmla="*/ 208782 h 762248"/>
                <a:gd name="connsiteX3" fmla="*/ 626946 w 1367690"/>
                <a:gd name="connsiteY3" fmla="*/ 36148 h 762248"/>
                <a:gd name="connsiteX4" fmla="*/ 565986 w 1367690"/>
                <a:gd name="connsiteY4" fmla="*/ 19377 h 762248"/>
                <a:gd name="connsiteX5" fmla="*/ 1367690 w 1367690"/>
                <a:gd name="connsiteY5" fmla="*/ 12013 h 762248"/>
                <a:gd name="connsiteX0" fmla="*/ 2186 w 1367690"/>
                <a:gd name="connsiteY0" fmla="*/ 750235 h 750235"/>
                <a:gd name="connsiteX1" fmla="*/ 29538 w 1367690"/>
                <a:gd name="connsiteY1" fmla="*/ 258958 h 750235"/>
                <a:gd name="connsiteX2" fmla="*/ 575210 w 1367690"/>
                <a:gd name="connsiteY2" fmla="*/ 196769 h 750235"/>
                <a:gd name="connsiteX3" fmla="*/ 626946 w 1367690"/>
                <a:gd name="connsiteY3" fmla="*/ 24135 h 750235"/>
                <a:gd name="connsiteX4" fmla="*/ 565986 w 1367690"/>
                <a:gd name="connsiteY4" fmla="*/ 7364 h 750235"/>
                <a:gd name="connsiteX5" fmla="*/ 1367690 w 1367690"/>
                <a:gd name="connsiteY5" fmla="*/ 0 h 750235"/>
                <a:gd name="connsiteX0" fmla="*/ 2186 w 1367690"/>
                <a:gd name="connsiteY0" fmla="*/ 759644 h 759644"/>
                <a:gd name="connsiteX1" fmla="*/ 29538 w 1367690"/>
                <a:gd name="connsiteY1" fmla="*/ 268367 h 759644"/>
                <a:gd name="connsiteX2" fmla="*/ 575210 w 1367690"/>
                <a:gd name="connsiteY2" fmla="*/ 206178 h 759644"/>
                <a:gd name="connsiteX3" fmla="*/ 626946 w 1367690"/>
                <a:gd name="connsiteY3" fmla="*/ 33544 h 759644"/>
                <a:gd name="connsiteX4" fmla="*/ 1139010 w 1367690"/>
                <a:gd name="connsiteY4" fmla="*/ 0 h 759644"/>
                <a:gd name="connsiteX5" fmla="*/ 1367690 w 1367690"/>
                <a:gd name="connsiteY5" fmla="*/ 9409 h 759644"/>
                <a:gd name="connsiteX0" fmla="*/ 2186 w 1367690"/>
                <a:gd name="connsiteY0" fmla="*/ 759644 h 759644"/>
                <a:gd name="connsiteX1" fmla="*/ 29538 w 1367690"/>
                <a:gd name="connsiteY1" fmla="*/ 268367 h 759644"/>
                <a:gd name="connsiteX2" fmla="*/ 575210 w 1367690"/>
                <a:gd name="connsiteY2" fmla="*/ 206178 h 759644"/>
                <a:gd name="connsiteX3" fmla="*/ 614754 w 1367690"/>
                <a:gd name="connsiteY3" fmla="*/ 25158 h 759644"/>
                <a:gd name="connsiteX4" fmla="*/ 1139010 w 1367690"/>
                <a:gd name="connsiteY4" fmla="*/ 0 h 759644"/>
                <a:gd name="connsiteX5" fmla="*/ 1367690 w 1367690"/>
                <a:gd name="connsiteY5" fmla="*/ 9409 h 759644"/>
                <a:gd name="connsiteX0" fmla="*/ 2186 w 1367690"/>
                <a:gd name="connsiteY0" fmla="*/ 759644 h 759644"/>
                <a:gd name="connsiteX1" fmla="*/ 29538 w 1367690"/>
                <a:gd name="connsiteY1" fmla="*/ 268367 h 759644"/>
                <a:gd name="connsiteX2" fmla="*/ 575210 w 1367690"/>
                <a:gd name="connsiteY2" fmla="*/ 206178 h 759644"/>
                <a:gd name="connsiteX3" fmla="*/ 614754 w 1367690"/>
                <a:gd name="connsiteY3" fmla="*/ 25158 h 759644"/>
                <a:gd name="connsiteX4" fmla="*/ 1139010 w 1367690"/>
                <a:gd name="connsiteY4" fmla="*/ 0 h 759644"/>
                <a:gd name="connsiteX5" fmla="*/ 1367690 w 1367690"/>
                <a:gd name="connsiteY5" fmla="*/ 9409 h 759644"/>
                <a:gd name="connsiteX0" fmla="*/ 2186 w 1367690"/>
                <a:gd name="connsiteY0" fmla="*/ 759644 h 759644"/>
                <a:gd name="connsiteX1" fmla="*/ 29538 w 1367690"/>
                <a:gd name="connsiteY1" fmla="*/ 268367 h 759644"/>
                <a:gd name="connsiteX2" fmla="*/ 538634 w 1367690"/>
                <a:gd name="connsiteY2" fmla="*/ 222951 h 759644"/>
                <a:gd name="connsiteX3" fmla="*/ 614754 w 1367690"/>
                <a:gd name="connsiteY3" fmla="*/ 25158 h 759644"/>
                <a:gd name="connsiteX4" fmla="*/ 1139010 w 1367690"/>
                <a:gd name="connsiteY4" fmla="*/ 0 h 759644"/>
                <a:gd name="connsiteX5" fmla="*/ 1367690 w 1367690"/>
                <a:gd name="connsiteY5" fmla="*/ 9409 h 759644"/>
                <a:gd name="connsiteX0" fmla="*/ 2186 w 1367690"/>
                <a:gd name="connsiteY0" fmla="*/ 776417 h 776417"/>
                <a:gd name="connsiteX1" fmla="*/ 29538 w 1367690"/>
                <a:gd name="connsiteY1" fmla="*/ 285140 h 776417"/>
                <a:gd name="connsiteX2" fmla="*/ 538634 w 1367690"/>
                <a:gd name="connsiteY2" fmla="*/ 239724 h 776417"/>
                <a:gd name="connsiteX3" fmla="*/ 614754 w 1367690"/>
                <a:gd name="connsiteY3" fmla="*/ 41931 h 776417"/>
                <a:gd name="connsiteX4" fmla="*/ 1090242 w 1367690"/>
                <a:gd name="connsiteY4" fmla="*/ 0 h 776417"/>
                <a:gd name="connsiteX5" fmla="*/ 1367690 w 1367690"/>
                <a:gd name="connsiteY5" fmla="*/ 26182 h 776417"/>
                <a:gd name="connsiteX0" fmla="*/ 2186 w 1367690"/>
                <a:gd name="connsiteY0" fmla="*/ 776417 h 776417"/>
                <a:gd name="connsiteX1" fmla="*/ 29538 w 1367690"/>
                <a:gd name="connsiteY1" fmla="*/ 285140 h 776417"/>
                <a:gd name="connsiteX2" fmla="*/ 538634 w 1367690"/>
                <a:gd name="connsiteY2" fmla="*/ 239724 h 776417"/>
                <a:gd name="connsiteX3" fmla="*/ 614754 w 1367690"/>
                <a:gd name="connsiteY3" fmla="*/ 41931 h 776417"/>
                <a:gd name="connsiteX4" fmla="*/ 1065858 w 1367690"/>
                <a:gd name="connsiteY4" fmla="*/ 0 h 776417"/>
                <a:gd name="connsiteX5" fmla="*/ 1367690 w 1367690"/>
                <a:gd name="connsiteY5" fmla="*/ 26182 h 776417"/>
                <a:gd name="connsiteX0" fmla="*/ 2186 w 1367690"/>
                <a:gd name="connsiteY0" fmla="*/ 754622 h 754622"/>
                <a:gd name="connsiteX1" fmla="*/ 29538 w 1367690"/>
                <a:gd name="connsiteY1" fmla="*/ 263345 h 754622"/>
                <a:gd name="connsiteX2" fmla="*/ 538634 w 1367690"/>
                <a:gd name="connsiteY2" fmla="*/ 217929 h 754622"/>
                <a:gd name="connsiteX3" fmla="*/ 614754 w 1367690"/>
                <a:gd name="connsiteY3" fmla="*/ 20136 h 754622"/>
                <a:gd name="connsiteX4" fmla="*/ 1367690 w 1367690"/>
                <a:gd name="connsiteY4" fmla="*/ 4387 h 754622"/>
                <a:gd name="connsiteX0" fmla="*/ 2186 w 1367690"/>
                <a:gd name="connsiteY0" fmla="*/ 754622 h 754622"/>
                <a:gd name="connsiteX1" fmla="*/ 29538 w 1367690"/>
                <a:gd name="connsiteY1" fmla="*/ 263345 h 754622"/>
                <a:gd name="connsiteX2" fmla="*/ 367946 w 1367690"/>
                <a:gd name="connsiteY2" fmla="*/ 268248 h 754622"/>
                <a:gd name="connsiteX3" fmla="*/ 614754 w 1367690"/>
                <a:gd name="connsiteY3" fmla="*/ 20136 h 754622"/>
                <a:gd name="connsiteX4" fmla="*/ 1367690 w 1367690"/>
                <a:gd name="connsiteY4" fmla="*/ 4387 h 754622"/>
                <a:gd name="connsiteX0" fmla="*/ 2186 w 1367690"/>
                <a:gd name="connsiteY0" fmla="*/ 754622 h 754622"/>
                <a:gd name="connsiteX1" fmla="*/ 29538 w 1367690"/>
                <a:gd name="connsiteY1" fmla="*/ 263345 h 754622"/>
                <a:gd name="connsiteX2" fmla="*/ 367946 w 1367690"/>
                <a:gd name="connsiteY2" fmla="*/ 217928 h 754622"/>
                <a:gd name="connsiteX3" fmla="*/ 614754 w 1367690"/>
                <a:gd name="connsiteY3" fmla="*/ 20136 h 754622"/>
                <a:gd name="connsiteX4" fmla="*/ 1367690 w 1367690"/>
                <a:gd name="connsiteY4" fmla="*/ 4387 h 754622"/>
                <a:gd name="connsiteX0" fmla="*/ 2186 w 1367690"/>
                <a:gd name="connsiteY0" fmla="*/ 787097 h 787097"/>
                <a:gd name="connsiteX1" fmla="*/ 29538 w 1367690"/>
                <a:gd name="connsiteY1" fmla="*/ 295820 h 787097"/>
                <a:gd name="connsiteX2" fmla="*/ 367946 w 1367690"/>
                <a:gd name="connsiteY2" fmla="*/ 250403 h 787097"/>
                <a:gd name="connsiteX3" fmla="*/ 517218 w 1367690"/>
                <a:gd name="connsiteY3" fmla="*/ 10678 h 787097"/>
                <a:gd name="connsiteX4" fmla="*/ 1367690 w 1367690"/>
                <a:gd name="connsiteY4" fmla="*/ 36862 h 787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7690" h="787097">
                  <a:moveTo>
                    <a:pt x="2186" y="787097"/>
                  </a:moveTo>
                  <a:cubicBezTo>
                    <a:pt x="-9511" y="735968"/>
                    <a:pt x="29538" y="364302"/>
                    <a:pt x="29538" y="295820"/>
                  </a:cubicBezTo>
                  <a:cubicBezTo>
                    <a:pt x="29538" y="227338"/>
                    <a:pt x="404522" y="290938"/>
                    <a:pt x="367946" y="250403"/>
                  </a:cubicBezTo>
                  <a:cubicBezTo>
                    <a:pt x="331370" y="209868"/>
                    <a:pt x="411059" y="95360"/>
                    <a:pt x="517218" y="10678"/>
                  </a:cubicBezTo>
                  <a:cubicBezTo>
                    <a:pt x="655394" y="-24912"/>
                    <a:pt x="1210828" y="40143"/>
                    <a:pt x="1367690" y="36862"/>
                  </a:cubicBezTo>
                </a:path>
              </a:pathLst>
            </a:custGeom>
            <a:noFill/>
            <a:ln w="889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68"/>
            <p:cNvSpPr txBox="1"/>
            <p:nvPr/>
          </p:nvSpPr>
          <p:spPr>
            <a:xfrm>
              <a:off x="4115909" y="5420129"/>
              <a:ext cx="1930337" cy="830997"/>
            </a:xfrm>
            <a:prstGeom prst="rect">
              <a:avLst/>
            </a:prstGeom>
            <a:solidFill>
              <a:srgbClr val="00B0F0"/>
            </a:solidFill>
          </p:spPr>
          <p:txBody>
            <a:bodyPr wrap="none" rtlCol="0">
              <a:spAutoFit/>
            </a:bodyPr>
            <a:lstStyle/>
            <a:p>
              <a:pPr algn="ctr"/>
              <a:r>
                <a:rPr lang="en-US" sz="2400" dirty="0">
                  <a:latin typeface="Arial" panose="020B0604020202020204" pitchFamily="34" charset="0"/>
                  <a:cs typeface="Arial" panose="020B0604020202020204" pitchFamily="34" charset="0"/>
                </a:rPr>
                <a:t>Q connected</a:t>
              </a:r>
            </a:p>
            <a:p>
              <a:pPr algn="ctr"/>
              <a:r>
                <a:rPr lang="en-US" sz="2400" dirty="0">
                  <a:latin typeface="Arial" panose="020B0604020202020204" pitchFamily="34" charset="0"/>
                  <a:cs typeface="Arial" panose="020B0604020202020204" pitchFamily="34" charset="0"/>
                </a:rPr>
                <a:t>to 0V</a:t>
              </a:r>
            </a:p>
          </p:txBody>
        </p:sp>
      </p:grpSp>
      <p:sp>
        <p:nvSpPr>
          <p:cNvPr id="44" name="TextBox 43"/>
          <p:cNvSpPr txBox="1"/>
          <p:nvPr/>
        </p:nvSpPr>
        <p:spPr>
          <a:xfrm>
            <a:off x="3195912" y="4189296"/>
            <a:ext cx="650449" cy="584775"/>
          </a:xfrm>
          <a:prstGeom prst="rect">
            <a:avLst/>
          </a:prstGeom>
          <a:noFill/>
        </p:spPr>
        <p:txBody>
          <a:bodyPr wrap="square" rtlCol="0">
            <a:spAutoFit/>
          </a:bodyPr>
          <a:lstStyle/>
          <a:p>
            <a:r>
              <a:rPr lang="en-US" sz="3200" b="1" dirty="0">
                <a:latin typeface="Courier New" panose="02070309020205020404" pitchFamily="49" charset="0"/>
                <a:cs typeface="Courier New" panose="02070309020205020404" pitchFamily="49" charset="0"/>
              </a:rPr>
              <a:t>0</a:t>
            </a:r>
            <a:endParaRPr lang="en-US" dirty="0">
              <a:latin typeface="Courier New" panose="02070309020205020404" pitchFamily="49" charset="0"/>
              <a:cs typeface="Courier New" panose="02070309020205020404" pitchFamily="49" charset="0"/>
            </a:endParaRPr>
          </a:p>
        </p:txBody>
      </p:sp>
      <p:grpSp>
        <p:nvGrpSpPr>
          <p:cNvPr id="45" name="Group 44"/>
          <p:cNvGrpSpPr/>
          <p:nvPr/>
        </p:nvGrpSpPr>
        <p:grpSpPr>
          <a:xfrm>
            <a:off x="6037406" y="3480788"/>
            <a:ext cx="1108173" cy="1866339"/>
            <a:chOff x="6037406" y="3480788"/>
            <a:chExt cx="1108173" cy="1866339"/>
          </a:xfrm>
        </p:grpSpPr>
        <p:sp>
          <p:nvSpPr>
            <p:cNvPr id="46" name="TextBox 45"/>
            <p:cNvSpPr txBox="1"/>
            <p:nvPr/>
          </p:nvSpPr>
          <p:spPr>
            <a:xfrm>
              <a:off x="6037406" y="3480788"/>
              <a:ext cx="561372" cy="461665"/>
            </a:xfrm>
            <a:prstGeom prst="rect">
              <a:avLst/>
            </a:prstGeom>
            <a:noFill/>
          </p:spPr>
          <p:txBody>
            <a:bodyPr wrap="none" rtlCol="0">
              <a:spAutoFit/>
            </a:bodyPr>
            <a:lstStyle/>
            <a:p>
              <a:pPr algn="ctr"/>
              <a:r>
                <a:rPr lang="en-US" sz="2400" dirty="0">
                  <a:solidFill>
                    <a:srgbClr val="FFFF00"/>
                  </a:solidFill>
                  <a:latin typeface="Arial" panose="020B0604020202020204" pitchFamily="34" charset="0"/>
                  <a:cs typeface="Arial" panose="020B0604020202020204" pitchFamily="34" charset="0"/>
                </a:rPr>
                <a:t>0V</a:t>
              </a:r>
            </a:p>
          </p:txBody>
        </p:sp>
        <p:sp>
          <p:nvSpPr>
            <p:cNvPr id="47" name="TextBox 46"/>
            <p:cNvSpPr txBox="1"/>
            <p:nvPr/>
          </p:nvSpPr>
          <p:spPr>
            <a:xfrm>
              <a:off x="6584207" y="4885462"/>
              <a:ext cx="561372" cy="461665"/>
            </a:xfrm>
            <a:prstGeom prst="rect">
              <a:avLst/>
            </a:prstGeom>
            <a:noFill/>
          </p:spPr>
          <p:txBody>
            <a:bodyPr wrap="none" rtlCol="0">
              <a:spAutoFit/>
            </a:bodyPr>
            <a:lstStyle/>
            <a:p>
              <a:pPr algn="ctr"/>
              <a:r>
                <a:rPr lang="en-US" sz="2400" dirty="0">
                  <a:solidFill>
                    <a:srgbClr val="FFFF00"/>
                  </a:solidFill>
                  <a:latin typeface="Arial" panose="020B0604020202020204" pitchFamily="34" charset="0"/>
                  <a:cs typeface="Arial" panose="020B0604020202020204" pitchFamily="34" charset="0"/>
                </a:rPr>
                <a:t>0V</a:t>
              </a:r>
            </a:p>
          </p:txBody>
        </p:sp>
      </p:grpSp>
      <p:grpSp>
        <p:nvGrpSpPr>
          <p:cNvPr id="48" name="Group 47"/>
          <p:cNvGrpSpPr/>
          <p:nvPr/>
        </p:nvGrpSpPr>
        <p:grpSpPr>
          <a:xfrm>
            <a:off x="6986965" y="2974391"/>
            <a:ext cx="774718" cy="804672"/>
            <a:chOff x="6608064" y="2133600"/>
            <a:chExt cx="774718" cy="804672"/>
          </a:xfrm>
        </p:grpSpPr>
        <p:cxnSp>
          <p:nvCxnSpPr>
            <p:cNvPr id="49" name="Straight Connector 48"/>
            <p:cNvCxnSpPr/>
            <p:nvPr/>
          </p:nvCxnSpPr>
          <p:spPr>
            <a:xfrm>
              <a:off x="6608064" y="2133600"/>
              <a:ext cx="0" cy="804672"/>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6736451" y="2314099"/>
              <a:ext cx="646331" cy="461665"/>
            </a:xfrm>
            <a:prstGeom prst="rect">
              <a:avLst/>
            </a:prstGeom>
            <a:noFill/>
          </p:spPr>
          <p:txBody>
            <a:bodyPr wrap="none" rtlCol="0">
              <a:spAutoFit/>
            </a:bodyPr>
            <a:lstStyle/>
            <a:p>
              <a:pPr algn="ctr"/>
              <a:r>
                <a:rPr lang="en-US" sz="2400" b="1" dirty="0">
                  <a:solidFill>
                    <a:srgbClr val="FFFF00"/>
                  </a:solidFill>
                  <a:latin typeface="Arial" panose="020B0604020202020204" pitchFamily="34" charset="0"/>
                  <a:cs typeface="Arial" panose="020B0604020202020204" pitchFamily="34" charset="0"/>
                </a:rPr>
                <a:t>ON</a:t>
              </a:r>
            </a:p>
          </p:txBody>
        </p:sp>
      </p:grpSp>
      <p:grpSp>
        <p:nvGrpSpPr>
          <p:cNvPr id="51" name="Group 50"/>
          <p:cNvGrpSpPr/>
          <p:nvPr/>
        </p:nvGrpSpPr>
        <p:grpSpPr>
          <a:xfrm>
            <a:off x="7526449" y="4406249"/>
            <a:ext cx="862178" cy="542728"/>
            <a:chOff x="6608064" y="2094137"/>
            <a:chExt cx="862178" cy="542728"/>
          </a:xfrm>
        </p:grpSpPr>
        <p:cxnSp>
          <p:nvCxnSpPr>
            <p:cNvPr id="55" name="Straight Connector 54"/>
            <p:cNvCxnSpPr/>
            <p:nvPr/>
          </p:nvCxnSpPr>
          <p:spPr>
            <a:xfrm>
              <a:off x="6608064" y="2314099"/>
              <a:ext cx="211739" cy="3227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6671625" y="2094137"/>
              <a:ext cx="798617" cy="461665"/>
            </a:xfrm>
            <a:prstGeom prst="rect">
              <a:avLst/>
            </a:prstGeom>
            <a:noFill/>
          </p:spPr>
          <p:txBody>
            <a:bodyPr wrap="none" rtlCol="0">
              <a:spAutoFit/>
            </a:bodyPr>
            <a:lstStyle/>
            <a:p>
              <a:pPr algn="ctr"/>
              <a:r>
                <a:rPr lang="en-US" sz="2400" b="1" dirty="0">
                  <a:solidFill>
                    <a:srgbClr val="FF0000"/>
                  </a:solidFill>
                  <a:latin typeface="Arial" panose="020B0604020202020204" pitchFamily="34" charset="0"/>
                  <a:cs typeface="Arial" panose="020B0604020202020204" pitchFamily="34" charset="0"/>
                </a:rPr>
                <a:t>OFF</a:t>
              </a:r>
            </a:p>
          </p:txBody>
        </p:sp>
      </p:grpSp>
    </p:spTree>
    <p:extLst>
      <p:ext uri="{BB962C8B-B14F-4D97-AF65-F5344CB8AC3E}">
        <p14:creationId xmlns:p14="http://schemas.microsoft.com/office/powerpoint/2010/main" val="168685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500"/>
                                        <p:tgtEl>
                                          <p:spTgt spid="4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8"/>
                                        </p:tgtEl>
                                        <p:attrNameLst>
                                          <p:attrName>style.visibility</p:attrName>
                                        </p:attrNameLst>
                                      </p:cBhvr>
                                      <p:to>
                                        <p:strVal val="visible"/>
                                      </p:to>
                                    </p:set>
                                    <p:animEffect transition="in" filter="wipe(left)">
                                      <p:cBhvr>
                                        <p:cTn id="12" dur="500"/>
                                        <p:tgtEl>
                                          <p:spTgt spid="4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1"/>
                                        </p:tgtEl>
                                        <p:attrNameLst>
                                          <p:attrName>style.visibility</p:attrName>
                                        </p:attrNameLst>
                                      </p:cBhvr>
                                      <p:to>
                                        <p:strVal val="visible"/>
                                      </p:to>
                                    </p:set>
                                    <p:animEffect transition="in" filter="wipe(left)">
                                      <p:cBhvr>
                                        <p:cTn id="17" dur="500"/>
                                        <p:tgtEl>
                                          <p:spTgt spid="5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p:cTn id="21" dur="1" fill="hold">
                                          <p:stCondLst>
                                            <p:cond delay="0"/>
                                          </p:stCondLst>
                                        </p:cTn>
                                        <p:tgtEl>
                                          <p:spTgt spid="67"/>
                                        </p:tgtEl>
                                        <p:attrNameLst>
                                          <p:attrName>style.visibility</p:attrName>
                                        </p:attrNameLst>
                                      </p:cBhvr>
                                      <p:to>
                                        <p:strVal val="visible"/>
                                      </p:to>
                                    </p:set>
                                    <p:animEffect transition="in" filter="wipe(right)">
                                      <p:cBhvr>
                                        <p:cTn id="22" dur="500"/>
                                        <p:tgtEl>
                                          <p:spTgt spid="6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4"/>
                                        </p:tgtEl>
                                        <p:attrNameLst>
                                          <p:attrName>style.visibility</p:attrName>
                                        </p:attrNameLst>
                                      </p:cBhvr>
                                      <p:to>
                                        <p:strVal val="visible"/>
                                      </p:to>
                                    </p:set>
                                    <p:animEffect transition="in" filter="fade">
                                      <p:cBhvr>
                                        <p:cTn id="27"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1832" y="1630017"/>
            <a:ext cx="2906795" cy="4239077"/>
          </a:xfrm>
          <a:prstGeom prst="rect">
            <a:avLst/>
          </a:prstGeom>
        </p:spPr>
      </p:pic>
      <p:sp>
        <p:nvSpPr>
          <p:cNvPr id="2" name="Title 1"/>
          <p:cNvSpPr>
            <a:spLocks noGrp="1"/>
          </p:cNvSpPr>
          <p:nvPr>
            <p:ph type="title"/>
          </p:nvPr>
        </p:nvSpPr>
        <p:spPr/>
        <p:txBody>
          <a:bodyPr>
            <a:normAutofit/>
          </a:bodyPr>
          <a:lstStyle/>
          <a:p>
            <a:r>
              <a:rPr lang="en-US" dirty="0"/>
              <a:t>It’s a NOR Gate!</a:t>
            </a:r>
          </a:p>
        </p:txBody>
      </p:sp>
      <p:sp>
        <p:nvSpPr>
          <p:cNvPr id="21" name="Content Placeholder 20"/>
          <p:cNvSpPr>
            <a:spLocks noGrp="1"/>
          </p:cNvSpPr>
          <p:nvPr>
            <p:ph idx="1"/>
          </p:nvPr>
        </p:nvSpPr>
        <p:spPr/>
        <p:txBody>
          <a:bodyPr/>
          <a:lstStyle/>
          <a:p>
            <a:r>
              <a:rPr lang="en-US" dirty="0"/>
              <a:t>We see that </a:t>
            </a:r>
            <a:r>
              <a:rPr lang="en-US" b="1" dirty="0">
                <a:solidFill>
                  <a:srgbClr val="0070C0"/>
                </a:solidFill>
              </a:rPr>
              <a:t>Q = (A+B)’</a:t>
            </a:r>
            <a:r>
              <a:rPr lang="en-US" dirty="0"/>
              <a:t>.</a:t>
            </a:r>
          </a:p>
        </p:txBody>
      </p:sp>
      <p:sp>
        <p:nvSpPr>
          <p:cNvPr id="4" name="Date Placeholder 3"/>
          <p:cNvSpPr>
            <a:spLocks noGrp="1"/>
          </p:cNvSpPr>
          <p:nvPr>
            <p:ph type="dt" sz="half" idx="10"/>
          </p:nvPr>
        </p:nvSpPr>
        <p:spPr/>
        <p:txBody>
          <a:bodyPr/>
          <a:lstStyle/>
          <a:p>
            <a:r>
              <a:rPr lang="en-US"/>
              <a:t>ECE 120: Introduction to Computing</a:t>
            </a:r>
            <a:endParaRPr lang="en-US" dirty="0"/>
          </a:p>
        </p:txBody>
      </p:sp>
      <p:sp>
        <p:nvSpPr>
          <p:cNvPr id="5" name="Footer Placeholder 4"/>
          <p:cNvSpPr>
            <a:spLocks noGrp="1"/>
          </p:cNvSpPr>
          <p:nvPr>
            <p:ph type="ftr" sz="quarter" idx="11"/>
          </p:nvPr>
        </p:nvSpPr>
        <p:spPr/>
        <p:txBody>
          <a:bodyPr/>
          <a:lstStyle/>
          <a:p>
            <a:r>
              <a:rPr lang="en-US"/>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a:t>slide </a:t>
            </a:r>
            <a:fld id="{949970F0-D61B-4214-A65D-FD869E0D8E7F}" type="slidenum">
              <a:rPr lang="en-US" smtClean="0"/>
              <a:pPr/>
              <a:t>27</a:t>
            </a:fld>
            <a:endParaRPr lang="en-US" dirty="0"/>
          </a:p>
        </p:txBody>
      </p:sp>
      <p:graphicFrame>
        <p:nvGraphicFramePr>
          <p:cNvPr id="23" name="Table 22"/>
          <p:cNvGraphicFramePr>
            <a:graphicFrameLocks noGrp="1"/>
          </p:cNvGraphicFramePr>
          <p:nvPr>
            <p:extLst/>
          </p:nvPr>
        </p:nvGraphicFramePr>
        <p:xfrm>
          <a:off x="1173154" y="2504224"/>
          <a:ext cx="3276519" cy="2834640"/>
        </p:xfrm>
        <a:graphic>
          <a:graphicData uri="http://schemas.openxmlformats.org/drawingml/2006/table">
            <a:tbl>
              <a:tblPr firstRow="1" bandRow="1">
                <a:tableStyleId>{5C22544A-7EE6-4342-B048-85BDC9FD1C3A}</a:tableStyleId>
              </a:tblPr>
              <a:tblGrid>
                <a:gridCol w="627588">
                  <a:extLst>
                    <a:ext uri="{9D8B030D-6E8A-4147-A177-3AD203B41FA5}">
                      <a16:colId xmlns:a16="http://schemas.microsoft.com/office/drawing/2014/main" val="20000"/>
                    </a:ext>
                  </a:extLst>
                </a:gridCol>
                <a:gridCol w="546755">
                  <a:extLst>
                    <a:ext uri="{9D8B030D-6E8A-4147-A177-3AD203B41FA5}">
                      <a16:colId xmlns:a16="http://schemas.microsoft.com/office/drawing/2014/main" val="20001"/>
                    </a:ext>
                  </a:extLst>
                </a:gridCol>
                <a:gridCol w="2102176">
                  <a:extLst>
                    <a:ext uri="{9D8B030D-6E8A-4147-A177-3AD203B41FA5}">
                      <a16:colId xmlns:a16="http://schemas.microsoft.com/office/drawing/2014/main" val="20002"/>
                    </a:ext>
                  </a:extLst>
                </a:gridCol>
              </a:tblGrid>
              <a:tr h="432141">
                <a:tc>
                  <a:txBody>
                    <a:bodyPr/>
                    <a:lstStyle/>
                    <a:p>
                      <a:pPr algn="ctr"/>
                      <a:r>
                        <a:rPr lang="en-US" sz="2800" dirty="0">
                          <a:solidFill>
                            <a:schemeClr val="tx1"/>
                          </a:solidFill>
                        </a:rPr>
                        <a:t>A</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rPr>
                        <a:t>B</a:t>
                      </a:r>
                    </a:p>
                  </a:txBody>
                  <a:tcP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rPr>
                        <a:t>Q</a:t>
                      </a:r>
                    </a:p>
                  </a:txBody>
                  <a:tcP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489760">
                <a:tc>
                  <a:txBody>
                    <a:bodyPr/>
                    <a:lstStyle/>
                    <a:p>
                      <a:pPr algn="ctr"/>
                      <a:r>
                        <a:rPr lang="en-US" sz="3200" b="1" dirty="0">
                          <a:solidFill>
                            <a:schemeClr val="tx1"/>
                          </a:solidFill>
                          <a:latin typeface="Courier New" panose="02070309020205020404" pitchFamily="49" charset="0"/>
                          <a:cs typeface="Courier New" panose="02070309020205020404" pitchFamily="49" charset="0"/>
                        </a:rPr>
                        <a:t>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3200" b="1" dirty="0">
                          <a:solidFill>
                            <a:schemeClr val="tx1"/>
                          </a:solidFill>
                          <a:latin typeface="Courier New" panose="02070309020205020404" pitchFamily="49" charset="0"/>
                          <a:cs typeface="Courier New" panose="02070309020205020404" pitchFamily="49" charset="0"/>
                        </a:rPr>
                        <a:t>0</a:t>
                      </a: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en-US" sz="3200" b="1" baseline="-25000" dirty="0">
                        <a:solidFill>
                          <a:schemeClr val="tx1"/>
                        </a:solidFill>
                        <a:latin typeface="+mj-lt"/>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489760">
                <a:tc>
                  <a:txBody>
                    <a:bodyPr/>
                    <a:lstStyle/>
                    <a:p>
                      <a:pPr algn="ctr"/>
                      <a:r>
                        <a:rPr lang="en-US" sz="3200" b="1" dirty="0">
                          <a:solidFill>
                            <a:schemeClr val="tx1"/>
                          </a:solidFill>
                          <a:latin typeface="Courier New" panose="02070309020205020404" pitchFamily="49" charset="0"/>
                          <a:cs typeface="Courier New" panose="02070309020205020404" pitchFamily="49" charset="0"/>
                        </a:rPr>
                        <a:t>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3200" b="1" dirty="0">
                          <a:solidFill>
                            <a:schemeClr val="tx1"/>
                          </a:solidFill>
                          <a:latin typeface="Courier New" panose="02070309020205020404" pitchFamily="49" charset="0"/>
                          <a:cs typeface="Courier New" panose="02070309020205020404" pitchFamily="49" charset="0"/>
                        </a:rPr>
                        <a:t>1</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3200" b="1"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489760">
                <a:tc>
                  <a:txBody>
                    <a:bodyPr/>
                    <a:lstStyle/>
                    <a:p>
                      <a:pPr algn="ctr"/>
                      <a:r>
                        <a:rPr lang="en-US" sz="3200" b="1" dirty="0">
                          <a:solidFill>
                            <a:schemeClr val="tx1"/>
                          </a:solidFill>
                          <a:latin typeface="Courier New" panose="02070309020205020404" pitchFamily="49" charset="0"/>
                          <a:cs typeface="Courier New" panose="02070309020205020404" pitchFamily="49"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3200" b="1" dirty="0">
                          <a:solidFill>
                            <a:schemeClr val="tx1"/>
                          </a:solidFill>
                          <a:latin typeface="Courier New" panose="02070309020205020404" pitchFamily="49" charset="0"/>
                          <a:cs typeface="Courier New" panose="02070309020205020404" pitchFamily="49" charset="0"/>
                        </a:rPr>
                        <a:t>0</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3200" b="1"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489760">
                <a:tc>
                  <a:txBody>
                    <a:bodyPr/>
                    <a:lstStyle/>
                    <a:p>
                      <a:pPr algn="ctr"/>
                      <a:r>
                        <a:rPr lang="en-US" sz="3200" b="1" dirty="0">
                          <a:solidFill>
                            <a:schemeClr val="tx1"/>
                          </a:solidFill>
                          <a:latin typeface="Courier New" panose="02070309020205020404" pitchFamily="49" charset="0"/>
                          <a:cs typeface="Courier New" panose="02070309020205020404" pitchFamily="49"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3200" b="1" dirty="0">
                          <a:solidFill>
                            <a:schemeClr val="tx1"/>
                          </a:solidFill>
                          <a:latin typeface="Courier New" panose="02070309020205020404" pitchFamily="49" charset="0"/>
                          <a:cs typeface="Courier New" panose="02070309020205020404" pitchFamily="49" charset="0"/>
                        </a:rPr>
                        <a:t>1</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3200" b="1"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bl>
          </a:graphicData>
        </a:graphic>
      </p:graphicFrame>
      <p:sp>
        <p:nvSpPr>
          <p:cNvPr id="28" name="TextBox 27"/>
          <p:cNvSpPr txBox="1"/>
          <p:nvPr/>
        </p:nvSpPr>
        <p:spPr>
          <a:xfrm>
            <a:off x="3186485" y="3015318"/>
            <a:ext cx="650449" cy="584775"/>
          </a:xfrm>
          <a:prstGeom prst="rect">
            <a:avLst/>
          </a:prstGeom>
          <a:noFill/>
        </p:spPr>
        <p:txBody>
          <a:bodyPr wrap="square" rtlCol="0">
            <a:spAutoFit/>
          </a:bodyPr>
          <a:lstStyle/>
          <a:p>
            <a:r>
              <a:rPr lang="en-US" sz="3200" b="1" dirty="0">
                <a:latin typeface="Courier New" panose="02070309020205020404" pitchFamily="49" charset="0"/>
                <a:cs typeface="Courier New" panose="02070309020205020404" pitchFamily="49" charset="0"/>
              </a:rPr>
              <a:t>1</a:t>
            </a:r>
            <a:endParaRPr lang="en-US" dirty="0">
              <a:latin typeface="Courier New" panose="02070309020205020404" pitchFamily="49" charset="0"/>
              <a:cs typeface="Courier New" panose="02070309020205020404" pitchFamily="49" charset="0"/>
            </a:endParaRPr>
          </a:p>
        </p:txBody>
      </p:sp>
      <p:sp>
        <p:nvSpPr>
          <p:cNvPr id="29" name="TextBox 28"/>
          <p:cNvSpPr txBox="1"/>
          <p:nvPr/>
        </p:nvSpPr>
        <p:spPr>
          <a:xfrm>
            <a:off x="3186485" y="3597642"/>
            <a:ext cx="650449" cy="584775"/>
          </a:xfrm>
          <a:prstGeom prst="rect">
            <a:avLst/>
          </a:prstGeom>
          <a:noFill/>
        </p:spPr>
        <p:txBody>
          <a:bodyPr wrap="square" rtlCol="0">
            <a:spAutoFit/>
          </a:bodyPr>
          <a:lstStyle/>
          <a:p>
            <a:r>
              <a:rPr lang="en-US" sz="3200" b="1" dirty="0">
                <a:latin typeface="Courier New" panose="02070309020205020404" pitchFamily="49" charset="0"/>
                <a:cs typeface="Courier New" panose="02070309020205020404" pitchFamily="49" charset="0"/>
              </a:rPr>
              <a:t>0</a:t>
            </a:r>
            <a:endParaRPr lang="en-US" dirty="0">
              <a:latin typeface="Courier New" panose="02070309020205020404" pitchFamily="49" charset="0"/>
              <a:cs typeface="Courier New" panose="02070309020205020404" pitchFamily="49" charset="0"/>
            </a:endParaRPr>
          </a:p>
        </p:txBody>
      </p:sp>
      <p:sp>
        <p:nvSpPr>
          <p:cNvPr id="31" name="TextBox 30"/>
          <p:cNvSpPr txBox="1"/>
          <p:nvPr/>
        </p:nvSpPr>
        <p:spPr>
          <a:xfrm>
            <a:off x="3195912" y="4763516"/>
            <a:ext cx="650449" cy="584775"/>
          </a:xfrm>
          <a:prstGeom prst="rect">
            <a:avLst/>
          </a:prstGeom>
          <a:noFill/>
        </p:spPr>
        <p:txBody>
          <a:bodyPr wrap="square" rtlCol="0">
            <a:spAutoFit/>
          </a:bodyPr>
          <a:lstStyle/>
          <a:p>
            <a:r>
              <a:rPr lang="en-US" sz="3200" b="1" dirty="0">
                <a:latin typeface="Courier New" panose="02070309020205020404" pitchFamily="49" charset="0"/>
                <a:cs typeface="Courier New" panose="02070309020205020404" pitchFamily="49" charset="0"/>
              </a:rPr>
              <a:t>0</a:t>
            </a:r>
            <a:endParaRPr lang="en-US" dirty="0">
              <a:latin typeface="Courier New" panose="02070309020205020404" pitchFamily="49" charset="0"/>
              <a:cs typeface="Courier New" panose="02070309020205020404" pitchFamily="49" charset="0"/>
            </a:endParaRPr>
          </a:p>
        </p:txBody>
      </p:sp>
      <p:sp>
        <p:nvSpPr>
          <p:cNvPr id="44" name="TextBox 43"/>
          <p:cNvSpPr txBox="1"/>
          <p:nvPr/>
        </p:nvSpPr>
        <p:spPr>
          <a:xfrm>
            <a:off x="3195912" y="4189296"/>
            <a:ext cx="650449" cy="584775"/>
          </a:xfrm>
          <a:prstGeom prst="rect">
            <a:avLst/>
          </a:prstGeom>
          <a:noFill/>
        </p:spPr>
        <p:txBody>
          <a:bodyPr wrap="square" rtlCol="0">
            <a:spAutoFit/>
          </a:bodyPr>
          <a:lstStyle/>
          <a:p>
            <a:r>
              <a:rPr lang="en-US" sz="3200" b="1" dirty="0">
                <a:latin typeface="Courier New" panose="02070309020205020404" pitchFamily="49" charset="0"/>
                <a:cs typeface="Courier New" panose="02070309020205020404" pitchFamily="49" charset="0"/>
              </a:rPr>
              <a:t>0</a:t>
            </a:r>
            <a:endParaRPr lang="en-US" dirty="0">
              <a:latin typeface="Courier New" panose="02070309020205020404" pitchFamily="49" charset="0"/>
              <a:cs typeface="Courier New" panose="02070309020205020404" pitchFamily="49" charset="0"/>
            </a:endParaRPr>
          </a:p>
        </p:txBody>
      </p:sp>
      <p:grpSp>
        <p:nvGrpSpPr>
          <p:cNvPr id="34" name="Group 33"/>
          <p:cNvGrpSpPr/>
          <p:nvPr/>
        </p:nvGrpSpPr>
        <p:grpSpPr>
          <a:xfrm>
            <a:off x="1435243" y="5470637"/>
            <a:ext cx="2752339" cy="785764"/>
            <a:chOff x="2292527" y="5186551"/>
            <a:chExt cx="2752339" cy="785764"/>
          </a:xfrm>
        </p:grpSpPr>
        <p:grpSp>
          <p:nvGrpSpPr>
            <p:cNvPr id="35" name="Group 34"/>
            <p:cNvGrpSpPr/>
            <p:nvPr/>
          </p:nvGrpSpPr>
          <p:grpSpPr>
            <a:xfrm>
              <a:off x="2672692" y="5332434"/>
              <a:ext cx="1281535" cy="521208"/>
              <a:chOff x="5549595" y="4239622"/>
              <a:chExt cx="1281535" cy="521208"/>
            </a:xfrm>
          </p:grpSpPr>
          <p:grpSp>
            <p:nvGrpSpPr>
              <p:cNvPr id="39" name="Group 38"/>
              <p:cNvGrpSpPr/>
              <p:nvPr/>
            </p:nvGrpSpPr>
            <p:grpSpPr>
              <a:xfrm>
                <a:off x="5549595" y="4239622"/>
                <a:ext cx="1281535" cy="521208"/>
                <a:chOff x="2640408" y="4301230"/>
                <a:chExt cx="1281535" cy="521208"/>
              </a:xfrm>
            </p:grpSpPr>
            <p:grpSp>
              <p:nvGrpSpPr>
                <p:cNvPr id="41" name="Group 40"/>
                <p:cNvGrpSpPr/>
                <p:nvPr/>
              </p:nvGrpSpPr>
              <p:grpSpPr>
                <a:xfrm>
                  <a:off x="2640408" y="4398589"/>
                  <a:ext cx="392341" cy="324099"/>
                  <a:chOff x="2640408" y="4396365"/>
                  <a:chExt cx="392341" cy="324099"/>
                </a:xfrm>
              </p:grpSpPr>
              <p:cxnSp>
                <p:nvCxnSpPr>
                  <p:cNvPr id="62" name="Straight Connector 61"/>
                  <p:cNvCxnSpPr/>
                  <p:nvPr/>
                </p:nvCxnSpPr>
                <p:spPr>
                  <a:xfrm flipH="1">
                    <a:off x="2640408" y="4396365"/>
                    <a:ext cx="39234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flipH="1">
                    <a:off x="2640408" y="4720464"/>
                    <a:ext cx="39234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57" name="Straight Connector 56"/>
                <p:cNvCxnSpPr/>
                <p:nvPr/>
              </p:nvCxnSpPr>
              <p:spPr>
                <a:xfrm flipH="1">
                  <a:off x="3650708" y="4560638"/>
                  <a:ext cx="27123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Arc 7"/>
                <p:cNvSpPr>
                  <a:spLocks/>
                </p:cNvSpPr>
                <p:nvPr/>
              </p:nvSpPr>
              <p:spPr bwMode="auto">
                <a:xfrm flipV="1">
                  <a:off x="2966785" y="4301230"/>
                  <a:ext cx="86071" cy="521208"/>
                </a:xfrm>
                <a:custGeom>
                  <a:avLst/>
                  <a:gdLst>
                    <a:gd name="T0" fmla="*/ 0 w 21960"/>
                    <a:gd name="T1" fmla="*/ 0 h 43172"/>
                    <a:gd name="T2" fmla="*/ 0 w 21960"/>
                    <a:gd name="T3" fmla="*/ 0 h 43172"/>
                    <a:gd name="T4" fmla="*/ 0 w 21960"/>
                    <a:gd name="T5" fmla="*/ 0 h 43172"/>
                    <a:gd name="T6" fmla="*/ 0 60000 65536"/>
                    <a:gd name="T7" fmla="*/ 0 60000 65536"/>
                    <a:gd name="T8" fmla="*/ 0 60000 65536"/>
                  </a:gdLst>
                  <a:ahLst/>
                  <a:cxnLst>
                    <a:cxn ang="T6">
                      <a:pos x="T0" y="T1"/>
                    </a:cxn>
                    <a:cxn ang="T7">
                      <a:pos x="T2" y="T3"/>
                    </a:cxn>
                    <a:cxn ang="T8">
                      <a:pos x="T4" y="T5"/>
                    </a:cxn>
                  </a:cxnLst>
                  <a:rect l="0" t="0" r="r" b="b"/>
                  <a:pathLst>
                    <a:path w="21960" h="43172" fill="none" extrusionOk="0">
                      <a:moveTo>
                        <a:pt x="1464" y="0"/>
                      </a:moveTo>
                      <a:cubicBezTo>
                        <a:pt x="12949" y="588"/>
                        <a:pt x="21960" y="10072"/>
                        <a:pt x="21960" y="21572"/>
                      </a:cubicBezTo>
                      <a:cubicBezTo>
                        <a:pt x="21960" y="33501"/>
                        <a:pt x="12289" y="43172"/>
                        <a:pt x="360" y="43172"/>
                      </a:cubicBezTo>
                      <a:cubicBezTo>
                        <a:pt x="239" y="43172"/>
                        <a:pt x="119" y="43170"/>
                        <a:pt x="0" y="43168"/>
                      </a:cubicBezTo>
                    </a:path>
                    <a:path w="21960" h="43172" stroke="0" extrusionOk="0">
                      <a:moveTo>
                        <a:pt x="1464" y="0"/>
                      </a:moveTo>
                      <a:cubicBezTo>
                        <a:pt x="12949" y="588"/>
                        <a:pt x="21960" y="10072"/>
                        <a:pt x="21960" y="21572"/>
                      </a:cubicBezTo>
                      <a:cubicBezTo>
                        <a:pt x="21960" y="33501"/>
                        <a:pt x="12289" y="43172"/>
                        <a:pt x="360" y="43172"/>
                      </a:cubicBezTo>
                      <a:cubicBezTo>
                        <a:pt x="239" y="43172"/>
                        <a:pt x="119" y="43170"/>
                        <a:pt x="0" y="43168"/>
                      </a:cubicBezTo>
                      <a:lnTo>
                        <a:pt x="360" y="21572"/>
                      </a:lnTo>
                      <a:lnTo>
                        <a:pt x="1464" y="0"/>
                      </a:lnTo>
                      <a:close/>
                    </a:path>
                  </a:pathLst>
                </a:cu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9" name="Group 58"/>
                <p:cNvGrpSpPr/>
                <p:nvPr/>
              </p:nvGrpSpPr>
              <p:grpSpPr>
                <a:xfrm>
                  <a:off x="2966785" y="4301230"/>
                  <a:ext cx="693350" cy="518817"/>
                  <a:chOff x="2966785" y="4301230"/>
                  <a:chExt cx="693350" cy="518817"/>
                </a:xfrm>
              </p:grpSpPr>
              <p:sp>
                <p:nvSpPr>
                  <p:cNvPr id="60" name="Arc 9"/>
                  <p:cNvSpPr>
                    <a:spLocks/>
                  </p:cNvSpPr>
                  <p:nvPr/>
                </p:nvSpPr>
                <p:spPr bwMode="auto">
                  <a:xfrm flipV="1">
                    <a:off x="2966785" y="4404420"/>
                    <a:ext cx="693350" cy="415627"/>
                  </a:xfrm>
                  <a:custGeom>
                    <a:avLst/>
                    <a:gdLst>
                      <a:gd name="T0" fmla="*/ 0 w 20157"/>
                      <a:gd name="T1" fmla="*/ 0 h 21600"/>
                      <a:gd name="T2" fmla="*/ 0 w 20157"/>
                      <a:gd name="T3" fmla="*/ 0 h 21600"/>
                      <a:gd name="T4" fmla="*/ 0 w 20157"/>
                      <a:gd name="T5" fmla="*/ 0 h 21600"/>
                      <a:gd name="T6" fmla="*/ 0 60000 65536"/>
                      <a:gd name="T7" fmla="*/ 0 60000 65536"/>
                      <a:gd name="T8" fmla="*/ 0 60000 65536"/>
                    </a:gdLst>
                    <a:ahLst/>
                    <a:cxnLst>
                      <a:cxn ang="T6">
                        <a:pos x="T0" y="T1"/>
                      </a:cxn>
                      <a:cxn ang="T7">
                        <a:pos x="T2" y="T3"/>
                      </a:cxn>
                      <a:cxn ang="T8">
                        <a:pos x="T4" y="T5"/>
                      </a:cxn>
                    </a:cxnLst>
                    <a:rect l="0" t="0" r="r" b="b"/>
                    <a:pathLst>
                      <a:path w="20157" h="21600" fill="none" extrusionOk="0">
                        <a:moveTo>
                          <a:pt x="0" y="0"/>
                        </a:moveTo>
                        <a:cubicBezTo>
                          <a:pt x="8933" y="0"/>
                          <a:pt x="16945" y="5500"/>
                          <a:pt x="20156" y="13837"/>
                        </a:cubicBezTo>
                      </a:path>
                      <a:path w="20157" h="21600" stroke="0" extrusionOk="0">
                        <a:moveTo>
                          <a:pt x="0" y="0"/>
                        </a:moveTo>
                        <a:cubicBezTo>
                          <a:pt x="8933" y="0"/>
                          <a:pt x="16945" y="5500"/>
                          <a:pt x="20156" y="13837"/>
                        </a:cubicBezTo>
                        <a:lnTo>
                          <a:pt x="0" y="21600"/>
                        </a:lnTo>
                        <a:lnTo>
                          <a:pt x="0" y="0"/>
                        </a:lnTo>
                        <a:close/>
                      </a:path>
                    </a:pathLst>
                  </a:cu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 name="Arc 10"/>
                  <p:cNvSpPr>
                    <a:spLocks/>
                  </p:cNvSpPr>
                  <p:nvPr/>
                </p:nvSpPr>
                <p:spPr bwMode="auto">
                  <a:xfrm>
                    <a:off x="2966785" y="4301230"/>
                    <a:ext cx="693350" cy="415627"/>
                  </a:xfrm>
                  <a:custGeom>
                    <a:avLst/>
                    <a:gdLst>
                      <a:gd name="T0" fmla="*/ 0 w 20157"/>
                      <a:gd name="T1" fmla="*/ 0 h 21600"/>
                      <a:gd name="T2" fmla="*/ 0 w 20157"/>
                      <a:gd name="T3" fmla="*/ 0 h 21600"/>
                      <a:gd name="T4" fmla="*/ 0 w 20157"/>
                      <a:gd name="T5" fmla="*/ 0 h 21600"/>
                      <a:gd name="T6" fmla="*/ 0 60000 65536"/>
                      <a:gd name="T7" fmla="*/ 0 60000 65536"/>
                      <a:gd name="T8" fmla="*/ 0 60000 65536"/>
                    </a:gdLst>
                    <a:ahLst/>
                    <a:cxnLst>
                      <a:cxn ang="T6">
                        <a:pos x="T0" y="T1"/>
                      </a:cxn>
                      <a:cxn ang="T7">
                        <a:pos x="T2" y="T3"/>
                      </a:cxn>
                      <a:cxn ang="T8">
                        <a:pos x="T4" y="T5"/>
                      </a:cxn>
                    </a:cxnLst>
                    <a:rect l="0" t="0" r="r" b="b"/>
                    <a:pathLst>
                      <a:path w="20157" h="21600" fill="none" extrusionOk="0">
                        <a:moveTo>
                          <a:pt x="0" y="0"/>
                        </a:moveTo>
                        <a:cubicBezTo>
                          <a:pt x="8933" y="0"/>
                          <a:pt x="16945" y="5500"/>
                          <a:pt x="20156" y="13837"/>
                        </a:cubicBezTo>
                      </a:path>
                      <a:path w="20157" h="21600" stroke="0" extrusionOk="0">
                        <a:moveTo>
                          <a:pt x="0" y="0"/>
                        </a:moveTo>
                        <a:cubicBezTo>
                          <a:pt x="8933" y="0"/>
                          <a:pt x="16945" y="5500"/>
                          <a:pt x="20156" y="13837"/>
                        </a:cubicBezTo>
                        <a:lnTo>
                          <a:pt x="0" y="21600"/>
                        </a:lnTo>
                        <a:lnTo>
                          <a:pt x="0" y="0"/>
                        </a:lnTo>
                        <a:close/>
                      </a:path>
                    </a:pathLst>
                  </a:cu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40" name="Oval 13"/>
              <p:cNvSpPr>
                <a:spLocks noChangeAspect="1" noChangeArrowheads="1"/>
              </p:cNvSpPr>
              <p:nvPr/>
            </p:nvSpPr>
            <p:spPr bwMode="auto">
              <a:xfrm rot="5400000">
                <a:off x="6555973" y="4434222"/>
                <a:ext cx="132008" cy="132008"/>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grpSp>
        <p:sp>
          <p:nvSpPr>
            <p:cNvPr id="36" name="TextBox 35"/>
            <p:cNvSpPr txBox="1"/>
            <p:nvPr/>
          </p:nvSpPr>
          <p:spPr>
            <a:xfrm>
              <a:off x="2292527" y="5186551"/>
              <a:ext cx="407484" cy="461665"/>
            </a:xfrm>
            <a:prstGeom prst="rect">
              <a:avLst/>
            </a:prstGeom>
            <a:noFill/>
          </p:spPr>
          <p:txBody>
            <a:bodyPr wrap="none" rtlCol="0">
              <a:spAutoFit/>
            </a:bodyPr>
            <a:lstStyle/>
            <a:p>
              <a:r>
                <a:rPr lang="en-US" sz="2400" b="1" dirty="0">
                  <a:latin typeface="Arial" panose="020B0604020202020204" pitchFamily="34" charset="0"/>
                  <a:cs typeface="Arial" panose="020B0604020202020204" pitchFamily="34" charset="0"/>
                </a:rPr>
                <a:t>A</a:t>
              </a:r>
              <a:endParaRPr lang="en-US" sz="1600" b="1" dirty="0">
                <a:latin typeface="Arial" panose="020B0604020202020204" pitchFamily="34" charset="0"/>
                <a:cs typeface="Arial" panose="020B0604020202020204" pitchFamily="34" charset="0"/>
              </a:endParaRPr>
            </a:p>
          </p:txBody>
        </p:sp>
        <p:sp>
          <p:nvSpPr>
            <p:cNvPr id="37" name="TextBox 36"/>
            <p:cNvSpPr txBox="1"/>
            <p:nvPr/>
          </p:nvSpPr>
          <p:spPr>
            <a:xfrm>
              <a:off x="2292527" y="5510650"/>
              <a:ext cx="407484" cy="461665"/>
            </a:xfrm>
            <a:prstGeom prst="rect">
              <a:avLst/>
            </a:prstGeom>
            <a:noFill/>
          </p:spPr>
          <p:txBody>
            <a:bodyPr wrap="none" rtlCol="0">
              <a:spAutoFit/>
            </a:bodyPr>
            <a:lstStyle/>
            <a:p>
              <a:r>
                <a:rPr lang="en-US" sz="2400" b="1" dirty="0">
                  <a:latin typeface="Arial" panose="020B0604020202020204" pitchFamily="34" charset="0"/>
                  <a:cs typeface="Arial" panose="020B0604020202020204" pitchFamily="34" charset="0"/>
                </a:rPr>
                <a:t>B</a:t>
              </a:r>
              <a:endParaRPr lang="en-US" sz="1600" b="1" dirty="0">
                <a:latin typeface="Arial" panose="020B0604020202020204" pitchFamily="34" charset="0"/>
                <a:cs typeface="Arial" panose="020B0604020202020204" pitchFamily="34" charset="0"/>
              </a:endParaRPr>
            </a:p>
          </p:txBody>
        </p:sp>
        <p:sp>
          <p:nvSpPr>
            <p:cNvPr id="38" name="TextBox 37"/>
            <p:cNvSpPr txBox="1"/>
            <p:nvPr/>
          </p:nvSpPr>
          <p:spPr>
            <a:xfrm>
              <a:off x="3944885" y="5337268"/>
              <a:ext cx="1099981" cy="461665"/>
            </a:xfrm>
            <a:prstGeom prst="rect">
              <a:avLst/>
            </a:prstGeom>
            <a:noFill/>
          </p:spPr>
          <p:txBody>
            <a:bodyPr wrap="none" rtlCol="0">
              <a:spAutoFit/>
            </a:bodyPr>
            <a:lstStyle/>
            <a:p>
              <a:r>
                <a:rPr lang="en-US" sz="2400" b="1" dirty="0">
                  <a:latin typeface="Arial" panose="020B0604020202020204" pitchFamily="34" charset="0"/>
                  <a:cs typeface="Arial" panose="020B0604020202020204" pitchFamily="34" charset="0"/>
                </a:rPr>
                <a:t>(A+B)’</a:t>
              </a:r>
              <a:endParaRPr lang="en-US" sz="1600" b="1" dirty="0">
                <a:latin typeface="Arial" panose="020B0604020202020204" pitchFamily="34" charset="0"/>
                <a:cs typeface="Arial" panose="020B0604020202020204" pitchFamily="34" charset="0"/>
              </a:endParaRPr>
            </a:p>
          </p:txBody>
        </p:sp>
      </p:grpSp>
      <p:sp>
        <p:nvSpPr>
          <p:cNvPr id="6" name="TextBox 5"/>
          <p:cNvSpPr txBox="1"/>
          <p:nvPr/>
        </p:nvSpPr>
        <p:spPr>
          <a:xfrm>
            <a:off x="4335783" y="4988931"/>
            <a:ext cx="1077539" cy="954107"/>
          </a:xfrm>
          <a:prstGeom prst="rect">
            <a:avLst/>
          </a:prstGeom>
          <a:noFill/>
        </p:spPr>
        <p:txBody>
          <a:bodyPr wrap="none" rtlCol="0">
            <a:spAutoFit/>
          </a:bodyPr>
          <a:lstStyle/>
          <a:p>
            <a:r>
              <a:rPr lang="en-US" sz="2800" b="1" dirty="0">
                <a:solidFill>
                  <a:srgbClr val="0070C0"/>
                </a:solidFill>
              </a:rPr>
              <a:t>NOR</a:t>
            </a:r>
          </a:p>
          <a:p>
            <a:r>
              <a:rPr lang="en-US" sz="2800" b="1" dirty="0">
                <a:solidFill>
                  <a:srgbClr val="0070C0"/>
                </a:solidFill>
              </a:rPr>
              <a:t>gate</a:t>
            </a:r>
          </a:p>
        </p:txBody>
      </p:sp>
    </p:spTree>
    <p:extLst>
      <p:ext uri="{BB962C8B-B14F-4D97-AF65-F5344CB8AC3E}">
        <p14:creationId xmlns:p14="http://schemas.microsoft.com/office/powerpoint/2010/main" val="500457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4"/>
                                        </p:tgtEl>
                                        <p:attrNameLst>
                                          <p:attrName>style.visibility</p:attrName>
                                        </p:attrNameLst>
                                      </p:cBhvr>
                                      <p:to>
                                        <p:strVal val="visible"/>
                                      </p:to>
                                    </p:set>
                                    <p:anim calcmode="lin" valueType="num">
                                      <p:cBhvr additive="base">
                                        <p:cTn id="13" dur="500" fill="hold"/>
                                        <p:tgtEl>
                                          <p:spTgt spid="34"/>
                                        </p:tgtEl>
                                        <p:attrNameLst>
                                          <p:attrName>ppt_x</p:attrName>
                                        </p:attrNameLst>
                                      </p:cBhvr>
                                      <p:tavLst>
                                        <p:tav tm="0">
                                          <p:val>
                                            <p:strVal val="#ppt_x"/>
                                          </p:val>
                                        </p:tav>
                                        <p:tav tm="100000">
                                          <p:val>
                                            <p:strVal val="#ppt_x"/>
                                          </p:val>
                                        </p:tav>
                                      </p:tavLst>
                                    </p:anim>
                                    <p:anim calcmode="lin" valueType="num">
                                      <p:cBhvr additive="base">
                                        <p:cTn id="14"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And Just One More to Analyze…</a:t>
            </a:r>
          </a:p>
        </p:txBody>
      </p:sp>
      <p:sp>
        <p:nvSpPr>
          <p:cNvPr id="21" name="Content Placeholder 20"/>
          <p:cNvSpPr>
            <a:spLocks noGrp="1"/>
          </p:cNvSpPr>
          <p:nvPr>
            <p:ph idx="1"/>
          </p:nvPr>
        </p:nvSpPr>
        <p:spPr/>
        <p:txBody>
          <a:bodyPr/>
          <a:lstStyle/>
          <a:p>
            <a:r>
              <a:rPr lang="en-US" dirty="0"/>
              <a:t>What if A=0?</a:t>
            </a:r>
          </a:p>
        </p:txBody>
      </p:sp>
      <p:sp>
        <p:nvSpPr>
          <p:cNvPr id="4" name="Date Placeholder 3"/>
          <p:cNvSpPr>
            <a:spLocks noGrp="1"/>
          </p:cNvSpPr>
          <p:nvPr>
            <p:ph type="dt" sz="half" idx="10"/>
          </p:nvPr>
        </p:nvSpPr>
        <p:spPr/>
        <p:txBody>
          <a:bodyPr/>
          <a:lstStyle/>
          <a:p>
            <a:r>
              <a:rPr lang="en-US"/>
              <a:t>ECE 120: Introduction to Computing</a:t>
            </a:r>
            <a:endParaRPr lang="en-US" dirty="0"/>
          </a:p>
        </p:txBody>
      </p:sp>
      <p:sp>
        <p:nvSpPr>
          <p:cNvPr id="5" name="Footer Placeholder 4"/>
          <p:cNvSpPr>
            <a:spLocks noGrp="1"/>
          </p:cNvSpPr>
          <p:nvPr>
            <p:ph type="ftr" sz="quarter" idx="11"/>
          </p:nvPr>
        </p:nvSpPr>
        <p:spPr/>
        <p:txBody>
          <a:bodyPr/>
          <a:lstStyle/>
          <a:p>
            <a:r>
              <a:rPr lang="en-US"/>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a:t>slide </a:t>
            </a:r>
            <a:fld id="{949970F0-D61B-4214-A65D-FD869E0D8E7F}" type="slidenum">
              <a:rPr lang="en-US" smtClean="0"/>
              <a:pPr/>
              <a:t>28</a:t>
            </a:fld>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1832" y="1630017"/>
            <a:ext cx="2906795" cy="4239076"/>
          </a:xfrm>
          <a:prstGeom prst="rect">
            <a:avLst/>
          </a:prstGeom>
        </p:spPr>
      </p:pic>
      <p:graphicFrame>
        <p:nvGraphicFramePr>
          <p:cNvPr id="23" name="Table 22"/>
          <p:cNvGraphicFramePr>
            <a:graphicFrameLocks noGrp="1"/>
          </p:cNvGraphicFramePr>
          <p:nvPr>
            <p:extLst/>
          </p:nvPr>
        </p:nvGraphicFramePr>
        <p:xfrm>
          <a:off x="1173154" y="2504224"/>
          <a:ext cx="3276519" cy="2834640"/>
        </p:xfrm>
        <a:graphic>
          <a:graphicData uri="http://schemas.openxmlformats.org/drawingml/2006/table">
            <a:tbl>
              <a:tblPr firstRow="1" bandRow="1">
                <a:tableStyleId>{5C22544A-7EE6-4342-B048-85BDC9FD1C3A}</a:tableStyleId>
              </a:tblPr>
              <a:tblGrid>
                <a:gridCol w="627588">
                  <a:extLst>
                    <a:ext uri="{9D8B030D-6E8A-4147-A177-3AD203B41FA5}">
                      <a16:colId xmlns:a16="http://schemas.microsoft.com/office/drawing/2014/main" val="20000"/>
                    </a:ext>
                  </a:extLst>
                </a:gridCol>
                <a:gridCol w="546755">
                  <a:extLst>
                    <a:ext uri="{9D8B030D-6E8A-4147-A177-3AD203B41FA5}">
                      <a16:colId xmlns:a16="http://schemas.microsoft.com/office/drawing/2014/main" val="20001"/>
                    </a:ext>
                  </a:extLst>
                </a:gridCol>
                <a:gridCol w="2102176">
                  <a:extLst>
                    <a:ext uri="{9D8B030D-6E8A-4147-A177-3AD203B41FA5}">
                      <a16:colId xmlns:a16="http://schemas.microsoft.com/office/drawing/2014/main" val="20002"/>
                    </a:ext>
                  </a:extLst>
                </a:gridCol>
              </a:tblGrid>
              <a:tr h="432141">
                <a:tc>
                  <a:txBody>
                    <a:bodyPr/>
                    <a:lstStyle/>
                    <a:p>
                      <a:pPr algn="ctr"/>
                      <a:r>
                        <a:rPr lang="en-US" sz="2800" dirty="0">
                          <a:solidFill>
                            <a:schemeClr val="tx1"/>
                          </a:solidFill>
                        </a:rPr>
                        <a:t>A</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rPr>
                        <a:t>B</a:t>
                      </a:r>
                    </a:p>
                  </a:txBody>
                  <a:tcP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rPr>
                        <a:t>Q</a:t>
                      </a:r>
                    </a:p>
                  </a:txBody>
                  <a:tcP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489760">
                <a:tc>
                  <a:txBody>
                    <a:bodyPr/>
                    <a:lstStyle/>
                    <a:p>
                      <a:pPr algn="ctr"/>
                      <a:r>
                        <a:rPr lang="en-US" sz="3200" b="1" dirty="0">
                          <a:solidFill>
                            <a:schemeClr val="tx1"/>
                          </a:solidFill>
                          <a:latin typeface="Courier New" panose="02070309020205020404" pitchFamily="49" charset="0"/>
                          <a:cs typeface="Courier New" panose="02070309020205020404" pitchFamily="49" charset="0"/>
                        </a:rPr>
                        <a:t>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3200" b="1" dirty="0">
                          <a:solidFill>
                            <a:schemeClr val="tx1"/>
                          </a:solidFill>
                          <a:latin typeface="Courier New" panose="02070309020205020404" pitchFamily="49" charset="0"/>
                          <a:cs typeface="Courier New" panose="02070309020205020404" pitchFamily="49" charset="0"/>
                        </a:rPr>
                        <a:t>0</a:t>
                      </a: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en-US" sz="3200" b="1" baseline="-25000" dirty="0">
                        <a:solidFill>
                          <a:schemeClr val="tx1"/>
                        </a:solidFill>
                        <a:latin typeface="+mj-lt"/>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489760">
                <a:tc>
                  <a:txBody>
                    <a:bodyPr/>
                    <a:lstStyle/>
                    <a:p>
                      <a:pPr algn="ctr"/>
                      <a:r>
                        <a:rPr lang="en-US" sz="3200" b="1" dirty="0">
                          <a:solidFill>
                            <a:schemeClr val="tx1"/>
                          </a:solidFill>
                          <a:latin typeface="Courier New" panose="02070309020205020404" pitchFamily="49" charset="0"/>
                          <a:cs typeface="Courier New" panose="02070309020205020404" pitchFamily="49" charset="0"/>
                        </a:rPr>
                        <a:t>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3200" b="1" dirty="0">
                          <a:solidFill>
                            <a:schemeClr val="tx1"/>
                          </a:solidFill>
                          <a:latin typeface="Courier New" panose="02070309020205020404" pitchFamily="49" charset="0"/>
                          <a:cs typeface="Courier New" panose="02070309020205020404" pitchFamily="49" charset="0"/>
                        </a:rPr>
                        <a:t>1</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3200" b="1"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489760">
                <a:tc>
                  <a:txBody>
                    <a:bodyPr/>
                    <a:lstStyle/>
                    <a:p>
                      <a:pPr algn="ctr"/>
                      <a:r>
                        <a:rPr lang="en-US" sz="3200" b="1" dirty="0">
                          <a:solidFill>
                            <a:schemeClr val="tx1"/>
                          </a:solidFill>
                          <a:latin typeface="Courier New" panose="02070309020205020404" pitchFamily="49" charset="0"/>
                          <a:cs typeface="Courier New" panose="02070309020205020404" pitchFamily="49"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3200" b="1" dirty="0">
                          <a:solidFill>
                            <a:schemeClr val="tx1"/>
                          </a:solidFill>
                          <a:latin typeface="Courier New" panose="02070309020205020404" pitchFamily="49" charset="0"/>
                          <a:cs typeface="Courier New" panose="02070309020205020404" pitchFamily="49" charset="0"/>
                        </a:rPr>
                        <a:t>0</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3200" b="1"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489760">
                <a:tc>
                  <a:txBody>
                    <a:bodyPr/>
                    <a:lstStyle/>
                    <a:p>
                      <a:pPr algn="ctr"/>
                      <a:r>
                        <a:rPr lang="en-US" sz="3200" b="1" dirty="0">
                          <a:solidFill>
                            <a:schemeClr val="tx1"/>
                          </a:solidFill>
                          <a:latin typeface="Courier New" panose="02070309020205020404" pitchFamily="49" charset="0"/>
                          <a:cs typeface="Courier New" panose="02070309020205020404" pitchFamily="49"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3200" b="1" dirty="0">
                          <a:solidFill>
                            <a:schemeClr val="tx1"/>
                          </a:solidFill>
                          <a:latin typeface="Courier New" panose="02070309020205020404" pitchFamily="49" charset="0"/>
                          <a:cs typeface="Courier New" panose="02070309020205020404" pitchFamily="49" charset="0"/>
                        </a:rPr>
                        <a:t>1</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3200" b="1"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bl>
          </a:graphicData>
        </a:graphic>
      </p:graphicFrame>
      <p:sp>
        <p:nvSpPr>
          <p:cNvPr id="28" name="TextBox 27"/>
          <p:cNvSpPr txBox="1"/>
          <p:nvPr/>
        </p:nvSpPr>
        <p:spPr>
          <a:xfrm>
            <a:off x="3186485" y="3015318"/>
            <a:ext cx="650449" cy="584775"/>
          </a:xfrm>
          <a:prstGeom prst="rect">
            <a:avLst/>
          </a:prstGeom>
          <a:noFill/>
        </p:spPr>
        <p:txBody>
          <a:bodyPr wrap="square" rtlCol="0">
            <a:spAutoFit/>
          </a:bodyPr>
          <a:lstStyle/>
          <a:p>
            <a:r>
              <a:rPr lang="en-US" sz="3200" b="1" dirty="0">
                <a:latin typeface="Courier New" panose="02070309020205020404" pitchFamily="49" charset="0"/>
                <a:cs typeface="Courier New" panose="02070309020205020404" pitchFamily="49" charset="0"/>
              </a:rPr>
              <a:t>1</a:t>
            </a:r>
            <a:endParaRPr lang="en-US" dirty="0">
              <a:latin typeface="Courier New" panose="02070309020205020404" pitchFamily="49" charset="0"/>
              <a:cs typeface="Courier New" panose="02070309020205020404" pitchFamily="49" charset="0"/>
            </a:endParaRPr>
          </a:p>
        </p:txBody>
      </p:sp>
      <p:grpSp>
        <p:nvGrpSpPr>
          <p:cNvPr id="9" name="Group 8"/>
          <p:cNvGrpSpPr/>
          <p:nvPr/>
        </p:nvGrpSpPr>
        <p:grpSpPr>
          <a:xfrm>
            <a:off x="5526345" y="2380538"/>
            <a:ext cx="1075643" cy="1894886"/>
            <a:chOff x="5526345" y="2380538"/>
            <a:chExt cx="1075643" cy="1894886"/>
          </a:xfrm>
        </p:grpSpPr>
        <p:sp>
          <p:nvSpPr>
            <p:cNvPr id="42" name="TextBox 41"/>
            <p:cNvSpPr txBox="1"/>
            <p:nvPr/>
          </p:nvSpPr>
          <p:spPr>
            <a:xfrm>
              <a:off x="5526345" y="2380538"/>
              <a:ext cx="561372" cy="461665"/>
            </a:xfrm>
            <a:prstGeom prst="rect">
              <a:avLst/>
            </a:prstGeom>
            <a:noFill/>
          </p:spPr>
          <p:txBody>
            <a:bodyPr wrap="none" rtlCol="0">
              <a:spAutoFit/>
            </a:bodyPr>
            <a:lstStyle/>
            <a:p>
              <a:pPr algn="ctr"/>
              <a:r>
                <a:rPr lang="en-US" sz="2400" dirty="0">
                  <a:solidFill>
                    <a:srgbClr val="FFFF00"/>
                  </a:solidFill>
                  <a:latin typeface="Arial" panose="020B0604020202020204" pitchFamily="34" charset="0"/>
                  <a:cs typeface="Arial" panose="020B0604020202020204" pitchFamily="34" charset="0"/>
                </a:rPr>
                <a:t>0V</a:t>
              </a:r>
            </a:p>
          </p:txBody>
        </p:sp>
        <p:sp>
          <p:nvSpPr>
            <p:cNvPr id="43" name="TextBox 42"/>
            <p:cNvSpPr txBox="1"/>
            <p:nvPr/>
          </p:nvSpPr>
          <p:spPr>
            <a:xfrm>
              <a:off x="6040616" y="3813759"/>
              <a:ext cx="561372" cy="461665"/>
            </a:xfrm>
            <a:prstGeom prst="rect">
              <a:avLst/>
            </a:prstGeom>
            <a:noFill/>
          </p:spPr>
          <p:txBody>
            <a:bodyPr wrap="none" rtlCol="0">
              <a:spAutoFit/>
            </a:bodyPr>
            <a:lstStyle/>
            <a:p>
              <a:pPr algn="ctr"/>
              <a:r>
                <a:rPr lang="en-US" sz="2400" dirty="0">
                  <a:solidFill>
                    <a:srgbClr val="FFFF00"/>
                  </a:solidFill>
                  <a:latin typeface="Arial" panose="020B0604020202020204" pitchFamily="34" charset="0"/>
                  <a:cs typeface="Arial" panose="020B0604020202020204" pitchFamily="34" charset="0"/>
                </a:rPr>
                <a:t>0V</a:t>
              </a:r>
            </a:p>
          </p:txBody>
        </p:sp>
      </p:grpSp>
      <p:grpSp>
        <p:nvGrpSpPr>
          <p:cNvPr id="46" name="Group 45"/>
          <p:cNvGrpSpPr/>
          <p:nvPr/>
        </p:nvGrpSpPr>
        <p:grpSpPr>
          <a:xfrm>
            <a:off x="6442305" y="1758426"/>
            <a:ext cx="735361" cy="869114"/>
            <a:chOff x="6608064" y="2069158"/>
            <a:chExt cx="735361" cy="869114"/>
          </a:xfrm>
        </p:grpSpPr>
        <p:cxnSp>
          <p:nvCxnSpPr>
            <p:cNvPr id="47" name="Straight Connector 46"/>
            <p:cNvCxnSpPr/>
            <p:nvPr/>
          </p:nvCxnSpPr>
          <p:spPr>
            <a:xfrm>
              <a:off x="6608064" y="2133600"/>
              <a:ext cx="0" cy="804672"/>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6697094" y="2069158"/>
              <a:ext cx="646331" cy="461665"/>
            </a:xfrm>
            <a:prstGeom prst="rect">
              <a:avLst/>
            </a:prstGeom>
            <a:noFill/>
          </p:spPr>
          <p:txBody>
            <a:bodyPr wrap="none" rtlCol="0">
              <a:spAutoFit/>
            </a:bodyPr>
            <a:lstStyle/>
            <a:p>
              <a:pPr algn="ctr"/>
              <a:r>
                <a:rPr lang="en-US" sz="2400" b="1" dirty="0">
                  <a:solidFill>
                    <a:srgbClr val="FFFF00"/>
                  </a:solidFill>
                  <a:latin typeface="Arial" panose="020B0604020202020204" pitchFamily="34" charset="0"/>
                  <a:cs typeface="Arial" panose="020B0604020202020204" pitchFamily="34" charset="0"/>
                </a:rPr>
                <a:t>ON</a:t>
              </a:r>
            </a:p>
          </p:txBody>
        </p:sp>
      </p:grpSp>
      <p:grpSp>
        <p:nvGrpSpPr>
          <p:cNvPr id="58" name="Group 57"/>
          <p:cNvGrpSpPr/>
          <p:nvPr/>
        </p:nvGrpSpPr>
        <p:grpSpPr>
          <a:xfrm>
            <a:off x="6971741" y="3328729"/>
            <a:ext cx="862178" cy="542728"/>
            <a:chOff x="6608064" y="2094137"/>
            <a:chExt cx="862178" cy="542728"/>
          </a:xfrm>
        </p:grpSpPr>
        <p:cxnSp>
          <p:nvCxnSpPr>
            <p:cNvPr id="59" name="Straight Connector 58"/>
            <p:cNvCxnSpPr/>
            <p:nvPr/>
          </p:nvCxnSpPr>
          <p:spPr>
            <a:xfrm>
              <a:off x="6608064" y="2314099"/>
              <a:ext cx="211739" cy="3227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6671625" y="2094137"/>
              <a:ext cx="798617" cy="461665"/>
            </a:xfrm>
            <a:prstGeom prst="rect">
              <a:avLst/>
            </a:prstGeom>
            <a:noFill/>
          </p:spPr>
          <p:txBody>
            <a:bodyPr wrap="none" rtlCol="0">
              <a:spAutoFit/>
            </a:bodyPr>
            <a:lstStyle/>
            <a:p>
              <a:pPr algn="ctr"/>
              <a:r>
                <a:rPr lang="en-US" sz="2400" b="1" dirty="0">
                  <a:solidFill>
                    <a:srgbClr val="FF0000"/>
                  </a:solidFill>
                  <a:latin typeface="Arial" panose="020B0604020202020204" pitchFamily="34" charset="0"/>
                  <a:cs typeface="Arial" panose="020B0604020202020204" pitchFamily="34" charset="0"/>
                </a:rPr>
                <a:t>OFF</a:t>
              </a:r>
            </a:p>
          </p:txBody>
        </p:sp>
      </p:grpSp>
      <p:grpSp>
        <p:nvGrpSpPr>
          <p:cNvPr id="61" name="Group 60"/>
          <p:cNvGrpSpPr/>
          <p:nvPr/>
        </p:nvGrpSpPr>
        <p:grpSpPr>
          <a:xfrm>
            <a:off x="6469414" y="1410410"/>
            <a:ext cx="3228773" cy="1529507"/>
            <a:chOff x="8036719" y="2088725"/>
            <a:chExt cx="3228773" cy="1529507"/>
          </a:xfrm>
        </p:grpSpPr>
        <p:sp>
          <p:nvSpPr>
            <p:cNvPr id="62" name="Freeform 61"/>
            <p:cNvSpPr/>
            <p:nvPr/>
          </p:nvSpPr>
          <p:spPr>
            <a:xfrm>
              <a:off x="8036719" y="2514329"/>
              <a:ext cx="1506649" cy="1103903"/>
            </a:xfrm>
            <a:custGeom>
              <a:avLst/>
              <a:gdLst>
                <a:gd name="connsiteX0" fmla="*/ 57534 w 1118238"/>
                <a:gd name="connsiteY0" fmla="*/ 0 h 1491003"/>
                <a:gd name="connsiteX1" fmla="*/ 118494 w 1118238"/>
                <a:gd name="connsiteY1" fmla="*/ 1316736 h 1491003"/>
                <a:gd name="connsiteX2" fmla="*/ 1118238 w 1118238"/>
                <a:gd name="connsiteY2" fmla="*/ 1438656 h 1491003"/>
                <a:gd name="connsiteX0" fmla="*/ 2383 w 2135983"/>
                <a:gd name="connsiteY0" fmla="*/ 0 h 971037"/>
                <a:gd name="connsiteX1" fmla="*/ 1136239 w 2135983"/>
                <a:gd name="connsiteY1" fmla="*/ 796770 h 971037"/>
                <a:gd name="connsiteX2" fmla="*/ 2135983 w 2135983"/>
                <a:gd name="connsiteY2" fmla="*/ 918690 h 971037"/>
                <a:gd name="connsiteX0" fmla="*/ 19107 w 2152707"/>
                <a:gd name="connsiteY0" fmla="*/ 0 h 927878"/>
                <a:gd name="connsiteX1" fmla="*/ 214179 w 2152707"/>
                <a:gd name="connsiteY1" fmla="*/ 503241 h 927878"/>
                <a:gd name="connsiteX2" fmla="*/ 2152707 w 2152707"/>
                <a:gd name="connsiteY2" fmla="*/ 918690 h 927878"/>
                <a:gd name="connsiteX0" fmla="*/ 16412 w 2150012"/>
                <a:gd name="connsiteY0" fmla="*/ 0 h 927623"/>
                <a:gd name="connsiteX1" fmla="*/ 235868 w 2150012"/>
                <a:gd name="connsiteY1" fmla="*/ 494855 h 927623"/>
                <a:gd name="connsiteX2" fmla="*/ 2150012 w 2150012"/>
                <a:gd name="connsiteY2" fmla="*/ 918690 h 927623"/>
                <a:gd name="connsiteX0" fmla="*/ 9136 w 2142736"/>
                <a:gd name="connsiteY0" fmla="*/ 0 h 927623"/>
                <a:gd name="connsiteX1" fmla="*/ 228592 w 2142736"/>
                <a:gd name="connsiteY1" fmla="*/ 494855 h 927623"/>
                <a:gd name="connsiteX2" fmla="*/ 2142736 w 2142736"/>
                <a:gd name="connsiteY2" fmla="*/ 918690 h 927623"/>
                <a:gd name="connsiteX0" fmla="*/ 9136 w 2142736"/>
                <a:gd name="connsiteY0" fmla="*/ 0 h 928683"/>
                <a:gd name="connsiteX1" fmla="*/ 228592 w 2142736"/>
                <a:gd name="connsiteY1" fmla="*/ 494855 h 928683"/>
                <a:gd name="connsiteX2" fmla="*/ 2142736 w 2142736"/>
                <a:gd name="connsiteY2" fmla="*/ 918690 h 928683"/>
                <a:gd name="connsiteX0" fmla="*/ 7033 w 2140633"/>
                <a:gd name="connsiteY0" fmla="*/ 0 h 928683"/>
                <a:gd name="connsiteX1" fmla="*/ 226489 w 2140633"/>
                <a:gd name="connsiteY1" fmla="*/ 494855 h 928683"/>
                <a:gd name="connsiteX2" fmla="*/ 2140633 w 2140633"/>
                <a:gd name="connsiteY2" fmla="*/ 918690 h 928683"/>
                <a:gd name="connsiteX0" fmla="*/ 7033 w 2140633"/>
                <a:gd name="connsiteY0" fmla="*/ 0 h 923975"/>
                <a:gd name="connsiteX1" fmla="*/ 226489 w 2140633"/>
                <a:gd name="connsiteY1" fmla="*/ 494855 h 923975"/>
                <a:gd name="connsiteX2" fmla="*/ 2140633 w 2140633"/>
                <a:gd name="connsiteY2" fmla="*/ 918690 h 923975"/>
                <a:gd name="connsiteX0" fmla="*/ 7033 w 2140633"/>
                <a:gd name="connsiteY0" fmla="*/ 0 h 923422"/>
                <a:gd name="connsiteX1" fmla="*/ 226489 w 2140633"/>
                <a:gd name="connsiteY1" fmla="*/ 494855 h 923422"/>
                <a:gd name="connsiteX2" fmla="*/ 2140633 w 2140633"/>
                <a:gd name="connsiteY2" fmla="*/ 918690 h 923422"/>
                <a:gd name="connsiteX0" fmla="*/ 7033 w 2140633"/>
                <a:gd name="connsiteY0" fmla="*/ 0 h 918690"/>
                <a:gd name="connsiteX1" fmla="*/ 226489 w 2140633"/>
                <a:gd name="connsiteY1" fmla="*/ 494855 h 918690"/>
                <a:gd name="connsiteX2" fmla="*/ 699482 w 2140633"/>
                <a:gd name="connsiteY2" fmla="*/ 733054 h 918690"/>
                <a:gd name="connsiteX3" fmla="*/ 2140633 w 2140633"/>
                <a:gd name="connsiteY3" fmla="*/ 918690 h 918690"/>
                <a:gd name="connsiteX0" fmla="*/ 7033 w 2140633"/>
                <a:gd name="connsiteY0" fmla="*/ 0 h 918690"/>
                <a:gd name="connsiteX1" fmla="*/ 226489 w 2140633"/>
                <a:gd name="connsiteY1" fmla="*/ 494855 h 918690"/>
                <a:gd name="connsiteX2" fmla="*/ 699482 w 2140633"/>
                <a:gd name="connsiteY2" fmla="*/ 733054 h 918690"/>
                <a:gd name="connsiteX3" fmla="*/ 2140633 w 2140633"/>
                <a:gd name="connsiteY3" fmla="*/ 918690 h 918690"/>
                <a:gd name="connsiteX0" fmla="*/ 7033 w 1689529"/>
                <a:gd name="connsiteY0" fmla="*/ 0 h 809665"/>
                <a:gd name="connsiteX1" fmla="*/ 226489 w 1689529"/>
                <a:gd name="connsiteY1" fmla="*/ 494855 h 809665"/>
                <a:gd name="connsiteX2" fmla="*/ 699482 w 1689529"/>
                <a:gd name="connsiteY2" fmla="*/ 733054 h 809665"/>
                <a:gd name="connsiteX3" fmla="*/ 1689529 w 1689529"/>
                <a:gd name="connsiteY3" fmla="*/ 809665 h 809665"/>
                <a:gd name="connsiteX0" fmla="*/ 7033 w 1689529"/>
                <a:gd name="connsiteY0" fmla="*/ 0 h 809665"/>
                <a:gd name="connsiteX1" fmla="*/ 226489 w 1689529"/>
                <a:gd name="connsiteY1" fmla="*/ 494855 h 809665"/>
                <a:gd name="connsiteX2" fmla="*/ 723866 w 1689529"/>
                <a:gd name="connsiteY2" fmla="*/ 749827 h 809665"/>
                <a:gd name="connsiteX3" fmla="*/ 1689529 w 1689529"/>
                <a:gd name="connsiteY3" fmla="*/ 809665 h 809665"/>
                <a:gd name="connsiteX0" fmla="*/ 7033 w 1689529"/>
                <a:gd name="connsiteY0" fmla="*/ 0 h 809665"/>
                <a:gd name="connsiteX1" fmla="*/ 226489 w 1689529"/>
                <a:gd name="connsiteY1" fmla="*/ 494855 h 809665"/>
                <a:gd name="connsiteX2" fmla="*/ 723866 w 1689529"/>
                <a:gd name="connsiteY2" fmla="*/ 749827 h 809665"/>
                <a:gd name="connsiteX3" fmla="*/ 1689529 w 1689529"/>
                <a:gd name="connsiteY3" fmla="*/ 809665 h 809665"/>
                <a:gd name="connsiteX0" fmla="*/ 7033 w 1689529"/>
                <a:gd name="connsiteY0" fmla="*/ 0 h 809665"/>
                <a:gd name="connsiteX1" fmla="*/ 226489 w 1689529"/>
                <a:gd name="connsiteY1" fmla="*/ 494855 h 809665"/>
                <a:gd name="connsiteX2" fmla="*/ 723866 w 1689529"/>
                <a:gd name="connsiteY2" fmla="*/ 749827 h 809665"/>
                <a:gd name="connsiteX3" fmla="*/ 1689529 w 1689529"/>
                <a:gd name="connsiteY3" fmla="*/ 809665 h 809665"/>
                <a:gd name="connsiteX0" fmla="*/ 7033 w 1689529"/>
                <a:gd name="connsiteY0" fmla="*/ 0 h 809665"/>
                <a:gd name="connsiteX1" fmla="*/ 226489 w 1689529"/>
                <a:gd name="connsiteY1" fmla="*/ 494855 h 809665"/>
                <a:gd name="connsiteX2" fmla="*/ 723866 w 1689529"/>
                <a:gd name="connsiteY2" fmla="*/ 749827 h 809665"/>
                <a:gd name="connsiteX3" fmla="*/ 1689529 w 1689529"/>
                <a:gd name="connsiteY3" fmla="*/ 809665 h 809665"/>
                <a:gd name="connsiteX0" fmla="*/ 7033 w 1689529"/>
                <a:gd name="connsiteY0" fmla="*/ 0 h 809665"/>
                <a:gd name="connsiteX1" fmla="*/ 226489 w 1689529"/>
                <a:gd name="connsiteY1" fmla="*/ 494855 h 809665"/>
                <a:gd name="connsiteX2" fmla="*/ 760442 w 1689529"/>
                <a:gd name="connsiteY2" fmla="*/ 716281 h 809665"/>
                <a:gd name="connsiteX3" fmla="*/ 1689529 w 1689529"/>
                <a:gd name="connsiteY3" fmla="*/ 809665 h 809665"/>
                <a:gd name="connsiteX0" fmla="*/ 7033 w 1689529"/>
                <a:gd name="connsiteY0" fmla="*/ 0 h 809665"/>
                <a:gd name="connsiteX1" fmla="*/ 226489 w 1689529"/>
                <a:gd name="connsiteY1" fmla="*/ 494855 h 809665"/>
                <a:gd name="connsiteX2" fmla="*/ 760442 w 1689529"/>
                <a:gd name="connsiteY2" fmla="*/ 716281 h 809665"/>
                <a:gd name="connsiteX3" fmla="*/ 1689529 w 1689529"/>
                <a:gd name="connsiteY3" fmla="*/ 809665 h 809665"/>
                <a:gd name="connsiteX0" fmla="*/ 7033 w 1689529"/>
                <a:gd name="connsiteY0" fmla="*/ 0 h 809665"/>
                <a:gd name="connsiteX1" fmla="*/ 226489 w 1689529"/>
                <a:gd name="connsiteY1" fmla="*/ 494855 h 809665"/>
                <a:gd name="connsiteX2" fmla="*/ 882362 w 1689529"/>
                <a:gd name="connsiteY2" fmla="*/ 724668 h 809665"/>
                <a:gd name="connsiteX3" fmla="*/ 1689529 w 1689529"/>
                <a:gd name="connsiteY3" fmla="*/ 809665 h 809665"/>
                <a:gd name="connsiteX0" fmla="*/ 7033 w 1689529"/>
                <a:gd name="connsiteY0" fmla="*/ 0 h 809665"/>
                <a:gd name="connsiteX1" fmla="*/ 226489 w 1689529"/>
                <a:gd name="connsiteY1" fmla="*/ 494855 h 809665"/>
                <a:gd name="connsiteX2" fmla="*/ 882362 w 1689529"/>
                <a:gd name="connsiteY2" fmla="*/ 724668 h 809665"/>
                <a:gd name="connsiteX3" fmla="*/ 1689529 w 1689529"/>
                <a:gd name="connsiteY3" fmla="*/ 809665 h 809665"/>
                <a:gd name="connsiteX0" fmla="*/ 7033 w 1689529"/>
                <a:gd name="connsiteY0" fmla="*/ 0 h 809665"/>
                <a:gd name="connsiteX1" fmla="*/ 226489 w 1689529"/>
                <a:gd name="connsiteY1" fmla="*/ 494855 h 809665"/>
                <a:gd name="connsiteX2" fmla="*/ 882362 w 1689529"/>
                <a:gd name="connsiteY2" fmla="*/ 724668 h 809665"/>
                <a:gd name="connsiteX3" fmla="*/ 1689529 w 1689529"/>
                <a:gd name="connsiteY3" fmla="*/ 809665 h 809665"/>
                <a:gd name="connsiteX0" fmla="*/ 7033 w 1689529"/>
                <a:gd name="connsiteY0" fmla="*/ 0 h 809665"/>
                <a:gd name="connsiteX1" fmla="*/ 226489 w 1689529"/>
                <a:gd name="connsiteY1" fmla="*/ 494855 h 809665"/>
                <a:gd name="connsiteX2" fmla="*/ 650714 w 1689529"/>
                <a:gd name="connsiteY2" fmla="*/ 733054 h 809665"/>
                <a:gd name="connsiteX3" fmla="*/ 1689529 w 1689529"/>
                <a:gd name="connsiteY3" fmla="*/ 809665 h 809665"/>
                <a:gd name="connsiteX0" fmla="*/ 7033 w 1506649"/>
                <a:gd name="connsiteY0" fmla="*/ 0 h 766949"/>
                <a:gd name="connsiteX1" fmla="*/ 226489 w 1506649"/>
                <a:gd name="connsiteY1" fmla="*/ 494855 h 766949"/>
                <a:gd name="connsiteX2" fmla="*/ 650714 w 1506649"/>
                <a:gd name="connsiteY2" fmla="*/ 733054 h 766949"/>
                <a:gd name="connsiteX3" fmla="*/ 1506649 w 1506649"/>
                <a:gd name="connsiteY3" fmla="*/ 759346 h 766949"/>
                <a:gd name="connsiteX0" fmla="*/ 7033 w 1506649"/>
                <a:gd name="connsiteY0" fmla="*/ 0 h 776438"/>
                <a:gd name="connsiteX1" fmla="*/ 226489 w 1506649"/>
                <a:gd name="connsiteY1" fmla="*/ 494855 h 776438"/>
                <a:gd name="connsiteX2" fmla="*/ 650714 w 1506649"/>
                <a:gd name="connsiteY2" fmla="*/ 733054 h 776438"/>
                <a:gd name="connsiteX3" fmla="*/ 1506649 w 1506649"/>
                <a:gd name="connsiteY3" fmla="*/ 759346 h 776438"/>
                <a:gd name="connsiteX0" fmla="*/ 7033 w 1506649"/>
                <a:gd name="connsiteY0" fmla="*/ 0 h 759346"/>
                <a:gd name="connsiteX1" fmla="*/ 226489 w 1506649"/>
                <a:gd name="connsiteY1" fmla="*/ 494855 h 759346"/>
                <a:gd name="connsiteX2" fmla="*/ 650714 w 1506649"/>
                <a:gd name="connsiteY2" fmla="*/ 699508 h 759346"/>
                <a:gd name="connsiteX3" fmla="*/ 1506649 w 1506649"/>
                <a:gd name="connsiteY3" fmla="*/ 759346 h 759346"/>
              </a:gdLst>
              <a:ahLst/>
              <a:cxnLst>
                <a:cxn ang="0">
                  <a:pos x="connsiteX0" y="connsiteY0"/>
                </a:cxn>
                <a:cxn ang="0">
                  <a:pos x="connsiteX1" y="connsiteY1"/>
                </a:cxn>
                <a:cxn ang="0">
                  <a:pos x="connsiteX2" y="connsiteY2"/>
                </a:cxn>
                <a:cxn ang="0">
                  <a:pos x="connsiteX3" y="connsiteY3"/>
                </a:cxn>
              </a:cxnLst>
              <a:rect l="l" t="t" r="r" b="b"/>
              <a:pathLst>
                <a:path w="1506649" h="759346">
                  <a:moveTo>
                    <a:pt x="7033" y="0"/>
                  </a:moveTo>
                  <a:cubicBezTo>
                    <a:pt x="-50879" y="538480"/>
                    <a:pt x="269161" y="540222"/>
                    <a:pt x="226489" y="494855"/>
                  </a:cubicBezTo>
                  <a:cubicBezTo>
                    <a:pt x="384569" y="593269"/>
                    <a:pt x="404842" y="444365"/>
                    <a:pt x="650714" y="699508"/>
                  </a:cubicBezTo>
                  <a:cubicBezTo>
                    <a:pt x="518634" y="786920"/>
                    <a:pt x="1175017" y="746578"/>
                    <a:pt x="1506649" y="759346"/>
                  </a:cubicBezTo>
                </a:path>
              </a:pathLst>
            </a:custGeom>
            <a:noFill/>
            <a:ln w="889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p:cNvSpPr txBox="1"/>
            <p:nvPr/>
          </p:nvSpPr>
          <p:spPr>
            <a:xfrm>
              <a:off x="9335155" y="2088725"/>
              <a:ext cx="1930337" cy="830997"/>
            </a:xfrm>
            <a:prstGeom prst="rect">
              <a:avLst/>
            </a:prstGeom>
            <a:solidFill>
              <a:srgbClr val="00B0F0"/>
            </a:solidFill>
          </p:spPr>
          <p:txBody>
            <a:bodyPr wrap="none" rtlCol="0">
              <a:spAutoFit/>
            </a:bodyPr>
            <a:lstStyle/>
            <a:p>
              <a:pPr algn="ctr"/>
              <a:r>
                <a:rPr lang="en-US" sz="2400" dirty="0">
                  <a:latin typeface="Arial" panose="020B0604020202020204" pitchFamily="34" charset="0"/>
                  <a:cs typeface="Arial" panose="020B0604020202020204" pitchFamily="34" charset="0"/>
                </a:rPr>
                <a:t>Q connected</a:t>
              </a:r>
            </a:p>
            <a:p>
              <a:pPr algn="ctr"/>
              <a:r>
                <a:rPr lang="en-US" sz="2400" dirty="0">
                  <a:latin typeface="Arial" panose="020B0604020202020204" pitchFamily="34" charset="0"/>
                  <a:cs typeface="Arial" panose="020B0604020202020204" pitchFamily="34" charset="0"/>
                </a:rPr>
                <a:t>to </a:t>
              </a:r>
              <a:r>
                <a:rPr lang="en-US" sz="2400" dirty="0" err="1">
                  <a:latin typeface="Arial" panose="020B0604020202020204" pitchFamily="34" charset="0"/>
                  <a:cs typeface="Arial" panose="020B0604020202020204" pitchFamily="34" charset="0"/>
                </a:rPr>
                <a:t>Vdd</a:t>
              </a:r>
              <a:endParaRPr lang="en-US" sz="2400" dirty="0">
                <a:latin typeface="Arial" panose="020B0604020202020204" pitchFamily="34" charset="0"/>
                <a:cs typeface="Arial" panose="020B0604020202020204" pitchFamily="34" charset="0"/>
              </a:endParaRPr>
            </a:p>
          </p:txBody>
        </p:sp>
      </p:grpSp>
      <p:sp>
        <p:nvSpPr>
          <p:cNvPr id="32" name="TextBox 31"/>
          <p:cNvSpPr txBox="1"/>
          <p:nvPr/>
        </p:nvSpPr>
        <p:spPr>
          <a:xfrm>
            <a:off x="3186485" y="3597642"/>
            <a:ext cx="650449" cy="584775"/>
          </a:xfrm>
          <a:prstGeom prst="rect">
            <a:avLst/>
          </a:prstGeom>
          <a:noFill/>
        </p:spPr>
        <p:txBody>
          <a:bodyPr wrap="square" rtlCol="0">
            <a:spAutoFit/>
          </a:bodyPr>
          <a:lstStyle/>
          <a:p>
            <a:r>
              <a:rPr lang="en-US" sz="3200" b="1" dirty="0">
                <a:latin typeface="Courier New" panose="02070309020205020404" pitchFamily="49" charset="0"/>
                <a:cs typeface="Courier New" panose="02070309020205020404" pitchFamily="49" charset="0"/>
              </a:rPr>
              <a:t>1</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42378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6"/>
                                        </p:tgtEl>
                                        <p:attrNameLst>
                                          <p:attrName>style.visibility</p:attrName>
                                        </p:attrNameLst>
                                      </p:cBhvr>
                                      <p:to>
                                        <p:strVal val="visible"/>
                                      </p:to>
                                    </p:set>
                                    <p:animEffect transition="in" filter="wipe(left)">
                                      <p:cBhvr>
                                        <p:cTn id="12" dur="500"/>
                                        <p:tgtEl>
                                          <p:spTgt spid="4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8"/>
                                        </p:tgtEl>
                                        <p:attrNameLst>
                                          <p:attrName>style.visibility</p:attrName>
                                        </p:attrNameLst>
                                      </p:cBhvr>
                                      <p:to>
                                        <p:strVal val="visible"/>
                                      </p:to>
                                    </p:set>
                                    <p:animEffect transition="in" filter="wipe(left)">
                                      <p:cBhvr>
                                        <p:cTn id="17" dur="500"/>
                                        <p:tgtEl>
                                          <p:spTgt spid="5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1"/>
                                        </p:tgtEl>
                                        <p:attrNameLst>
                                          <p:attrName>style.visibility</p:attrName>
                                        </p:attrNameLst>
                                      </p:cBhvr>
                                      <p:to>
                                        <p:strVal val="visible"/>
                                      </p:to>
                                    </p:set>
                                    <p:animEffect transition="in" filter="wipe(left)">
                                      <p:cBhvr>
                                        <p:cTn id="22" dur="500"/>
                                        <p:tgtEl>
                                          <p:spTgt spid="6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fade">
                                      <p:cBhvr>
                                        <p:cTn id="27" dur="500"/>
                                        <p:tgtEl>
                                          <p:spTgt spid="28"/>
                                        </p:tgtEl>
                                      </p:cBhvr>
                                    </p:animEffect>
                                  </p:childTnLst>
                                </p:cTn>
                              </p:par>
                            </p:childTnLst>
                          </p:cTn>
                        </p:par>
                        <p:par>
                          <p:cTn id="28" fill="hold">
                            <p:stCondLst>
                              <p:cond delay="500"/>
                            </p:stCondLst>
                            <p:childTnLst>
                              <p:par>
                                <p:cTn id="29" presetID="10" presetClass="entr" presetSubtype="0" fill="hold" grpId="0" nodeType="afterEffect">
                                  <p:stCondLst>
                                    <p:cond delay="0"/>
                                  </p:stCondLst>
                                  <p:childTnLst>
                                    <p:set>
                                      <p:cBhvr>
                                        <p:cTn id="30" dur="1" fill="hold">
                                          <p:stCondLst>
                                            <p:cond delay="0"/>
                                          </p:stCondLst>
                                        </p:cTn>
                                        <p:tgtEl>
                                          <p:spTgt spid="32"/>
                                        </p:tgtEl>
                                        <p:attrNameLst>
                                          <p:attrName>style.visibility</p:attrName>
                                        </p:attrNameLst>
                                      </p:cBhvr>
                                      <p:to>
                                        <p:strVal val="visible"/>
                                      </p:to>
                                    </p:set>
                                    <p:animEffect transition="in" filter="fade">
                                      <p:cBhvr>
                                        <p:cTn id="31"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Notice that the Circuit is Symmetric in A and B</a:t>
            </a:r>
          </a:p>
        </p:txBody>
      </p:sp>
      <p:sp>
        <p:nvSpPr>
          <p:cNvPr id="21" name="Content Placeholder 20"/>
          <p:cNvSpPr>
            <a:spLocks noGrp="1"/>
          </p:cNvSpPr>
          <p:nvPr>
            <p:ph idx="1"/>
          </p:nvPr>
        </p:nvSpPr>
        <p:spPr/>
        <p:txBody>
          <a:bodyPr/>
          <a:lstStyle/>
          <a:p>
            <a:r>
              <a:rPr lang="en-US" dirty="0"/>
              <a:t>What if B=0?</a:t>
            </a:r>
          </a:p>
        </p:txBody>
      </p:sp>
      <p:sp>
        <p:nvSpPr>
          <p:cNvPr id="4" name="Date Placeholder 3"/>
          <p:cNvSpPr>
            <a:spLocks noGrp="1"/>
          </p:cNvSpPr>
          <p:nvPr>
            <p:ph type="dt" sz="half" idx="10"/>
          </p:nvPr>
        </p:nvSpPr>
        <p:spPr/>
        <p:txBody>
          <a:bodyPr/>
          <a:lstStyle/>
          <a:p>
            <a:r>
              <a:rPr lang="en-US"/>
              <a:t>ECE 120: Introduction to Computing</a:t>
            </a:r>
            <a:endParaRPr lang="en-US" dirty="0"/>
          </a:p>
        </p:txBody>
      </p:sp>
      <p:sp>
        <p:nvSpPr>
          <p:cNvPr id="5" name="Footer Placeholder 4"/>
          <p:cNvSpPr>
            <a:spLocks noGrp="1"/>
          </p:cNvSpPr>
          <p:nvPr>
            <p:ph type="ftr" sz="quarter" idx="11"/>
          </p:nvPr>
        </p:nvSpPr>
        <p:spPr/>
        <p:txBody>
          <a:bodyPr/>
          <a:lstStyle/>
          <a:p>
            <a:r>
              <a:rPr lang="en-US"/>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a:t>slide </a:t>
            </a:r>
            <a:fld id="{949970F0-D61B-4214-A65D-FD869E0D8E7F}" type="slidenum">
              <a:rPr lang="en-US" smtClean="0"/>
              <a:pPr/>
              <a:t>29</a:t>
            </a:fld>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1832" y="1630017"/>
            <a:ext cx="2906795" cy="4239076"/>
          </a:xfrm>
          <a:prstGeom prst="rect">
            <a:avLst/>
          </a:prstGeom>
        </p:spPr>
      </p:pic>
      <p:graphicFrame>
        <p:nvGraphicFramePr>
          <p:cNvPr id="23" name="Table 22"/>
          <p:cNvGraphicFramePr>
            <a:graphicFrameLocks noGrp="1"/>
          </p:cNvGraphicFramePr>
          <p:nvPr>
            <p:extLst/>
          </p:nvPr>
        </p:nvGraphicFramePr>
        <p:xfrm>
          <a:off x="1173154" y="2504224"/>
          <a:ext cx="3276519" cy="2834640"/>
        </p:xfrm>
        <a:graphic>
          <a:graphicData uri="http://schemas.openxmlformats.org/drawingml/2006/table">
            <a:tbl>
              <a:tblPr firstRow="1" bandRow="1">
                <a:tableStyleId>{5C22544A-7EE6-4342-B048-85BDC9FD1C3A}</a:tableStyleId>
              </a:tblPr>
              <a:tblGrid>
                <a:gridCol w="627588">
                  <a:extLst>
                    <a:ext uri="{9D8B030D-6E8A-4147-A177-3AD203B41FA5}">
                      <a16:colId xmlns:a16="http://schemas.microsoft.com/office/drawing/2014/main" val="20000"/>
                    </a:ext>
                  </a:extLst>
                </a:gridCol>
                <a:gridCol w="546755">
                  <a:extLst>
                    <a:ext uri="{9D8B030D-6E8A-4147-A177-3AD203B41FA5}">
                      <a16:colId xmlns:a16="http://schemas.microsoft.com/office/drawing/2014/main" val="20001"/>
                    </a:ext>
                  </a:extLst>
                </a:gridCol>
                <a:gridCol w="2102176">
                  <a:extLst>
                    <a:ext uri="{9D8B030D-6E8A-4147-A177-3AD203B41FA5}">
                      <a16:colId xmlns:a16="http://schemas.microsoft.com/office/drawing/2014/main" val="20002"/>
                    </a:ext>
                  </a:extLst>
                </a:gridCol>
              </a:tblGrid>
              <a:tr h="432141">
                <a:tc>
                  <a:txBody>
                    <a:bodyPr/>
                    <a:lstStyle/>
                    <a:p>
                      <a:pPr algn="ctr"/>
                      <a:r>
                        <a:rPr lang="en-US" sz="2800" dirty="0">
                          <a:solidFill>
                            <a:schemeClr val="tx1"/>
                          </a:solidFill>
                        </a:rPr>
                        <a:t>A</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rPr>
                        <a:t>B</a:t>
                      </a:r>
                    </a:p>
                  </a:txBody>
                  <a:tcP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rPr>
                        <a:t>Q</a:t>
                      </a:r>
                    </a:p>
                  </a:txBody>
                  <a:tcP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489760">
                <a:tc>
                  <a:txBody>
                    <a:bodyPr/>
                    <a:lstStyle/>
                    <a:p>
                      <a:pPr algn="ctr"/>
                      <a:r>
                        <a:rPr lang="en-US" sz="3200" b="1" dirty="0">
                          <a:solidFill>
                            <a:schemeClr val="tx1"/>
                          </a:solidFill>
                          <a:latin typeface="Courier New" panose="02070309020205020404" pitchFamily="49" charset="0"/>
                          <a:cs typeface="Courier New" panose="02070309020205020404" pitchFamily="49" charset="0"/>
                        </a:rPr>
                        <a:t>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3200" b="1" dirty="0">
                          <a:solidFill>
                            <a:schemeClr val="tx1"/>
                          </a:solidFill>
                          <a:latin typeface="Courier New" panose="02070309020205020404" pitchFamily="49" charset="0"/>
                          <a:cs typeface="Courier New" panose="02070309020205020404" pitchFamily="49" charset="0"/>
                        </a:rPr>
                        <a:t>0</a:t>
                      </a: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en-US" sz="3200" b="1" baseline="-25000" dirty="0">
                        <a:solidFill>
                          <a:schemeClr val="tx1"/>
                        </a:solidFill>
                        <a:latin typeface="+mj-lt"/>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489760">
                <a:tc>
                  <a:txBody>
                    <a:bodyPr/>
                    <a:lstStyle/>
                    <a:p>
                      <a:pPr algn="ctr"/>
                      <a:r>
                        <a:rPr lang="en-US" sz="3200" b="1" dirty="0">
                          <a:solidFill>
                            <a:schemeClr val="tx1"/>
                          </a:solidFill>
                          <a:latin typeface="Courier New" panose="02070309020205020404" pitchFamily="49" charset="0"/>
                          <a:cs typeface="Courier New" panose="02070309020205020404" pitchFamily="49" charset="0"/>
                        </a:rPr>
                        <a:t>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3200" b="1" dirty="0">
                          <a:solidFill>
                            <a:schemeClr val="tx1"/>
                          </a:solidFill>
                          <a:latin typeface="Courier New" panose="02070309020205020404" pitchFamily="49" charset="0"/>
                          <a:cs typeface="Courier New" panose="02070309020205020404" pitchFamily="49" charset="0"/>
                        </a:rPr>
                        <a:t>1</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3200" b="1"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489760">
                <a:tc>
                  <a:txBody>
                    <a:bodyPr/>
                    <a:lstStyle/>
                    <a:p>
                      <a:pPr algn="ctr"/>
                      <a:r>
                        <a:rPr lang="en-US" sz="3200" b="1" dirty="0">
                          <a:solidFill>
                            <a:schemeClr val="tx1"/>
                          </a:solidFill>
                          <a:latin typeface="Courier New" panose="02070309020205020404" pitchFamily="49" charset="0"/>
                          <a:cs typeface="Courier New" panose="02070309020205020404" pitchFamily="49"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3200" b="1" dirty="0">
                          <a:solidFill>
                            <a:schemeClr val="tx1"/>
                          </a:solidFill>
                          <a:latin typeface="Courier New" panose="02070309020205020404" pitchFamily="49" charset="0"/>
                          <a:cs typeface="Courier New" panose="02070309020205020404" pitchFamily="49" charset="0"/>
                        </a:rPr>
                        <a:t>0</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3200" b="1"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489760">
                <a:tc>
                  <a:txBody>
                    <a:bodyPr/>
                    <a:lstStyle/>
                    <a:p>
                      <a:pPr algn="ctr"/>
                      <a:r>
                        <a:rPr lang="en-US" sz="3200" b="1" dirty="0">
                          <a:solidFill>
                            <a:schemeClr val="tx1"/>
                          </a:solidFill>
                          <a:latin typeface="Courier New" panose="02070309020205020404" pitchFamily="49" charset="0"/>
                          <a:cs typeface="Courier New" panose="02070309020205020404" pitchFamily="49"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3200" b="1" dirty="0">
                          <a:solidFill>
                            <a:schemeClr val="tx1"/>
                          </a:solidFill>
                          <a:latin typeface="Courier New" panose="02070309020205020404" pitchFamily="49" charset="0"/>
                          <a:cs typeface="Courier New" panose="02070309020205020404" pitchFamily="49" charset="0"/>
                        </a:rPr>
                        <a:t>1</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3200" b="1"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bl>
          </a:graphicData>
        </a:graphic>
      </p:graphicFrame>
      <p:sp>
        <p:nvSpPr>
          <p:cNvPr id="28" name="TextBox 27"/>
          <p:cNvSpPr txBox="1"/>
          <p:nvPr/>
        </p:nvSpPr>
        <p:spPr>
          <a:xfrm>
            <a:off x="3186485" y="3015318"/>
            <a:ext cx="650449" cy="584775"/>
          </a:xfrm>
          <a:prstGeom prst="rect">
            <a:avLst/>
          </a:prstGeom>
          <a:noFill/>
        </p:spPr>
        <p:txBody>
          <a:bodyPr wrap="square" rtlCol="0">
            <a:spAutoFit/>
          </a:bodyPr>
          <a:lstStyle/>
          <a:p>
            <a:r>
              <a:rPr lang="en-US" sz="3200" b="1" dirty="0">
                <a:latin typeface="Courier New" panose="02070309020205020404" pitchFamily="49" charset="0"/>
                <a:cs typeface="Courier New" panose="02070309020205020404" pitchFamily="49" charset="0"/>
              </a:rPr>
              <a:t>1</a:t>
            </a:r>
            <a:endParaRPr lang="en-US" dirty="0">
              <a:latin typeface="Courier New" panose="02070309020205020404" pitchFamily="49" charset="0"/>
              <a:cs typeface="Courier New" panose="02070309020205020404" pitchFamily="49" charset="0"/>
            </a:endParaRPr>
          </a:p>
        </p:txBody>
      </p:sp>
      <p:grpSp>
        <p:nvGrpSpPr>
          <p:cNvPr id="9" name="Group 8"/>
          <p:cNvGrpSpPr/>
          <p:nvPr/>
        </p:nvGrpSpPr>
        <p:grpSpPr>
          <a:xfrm>
            <a:off x="6040616" y="1754951"/>
            <a:ext cx="1182122" cy="3611171"/>
            <a:chOff x="6040616" y="1754951"/>
            <a:chExt cx="1182122" cy="3611171"/>
          </a:xfrm>
        </p:grpSpPr>
        <p:sp>
          <p:nvSpPr>
            <p:cNvPr id="42" name="TextBox 41"/>
            <p:cNvSpPr txBox="1"/>
            <p:nvPr/>
          </p:nvSpPr>
          <p:spPr>
            <a:xfrm>
              <a:off x="6661366" y="1754951"/>
              <a:ext cx="561372" cy="461665"/>
            </a:xfrm>
            <a:prstGeom prst="rect">
              <a:avLst/>
            </a:prstGeom>
            <a:noFill/>
          </p:spPr>
          <p:txBody>
            <a:bodyPr wrap="none" rtlCol="0">
              <a:spAutoFit/>
            </a:bodyPr>
            <a:lstStyle/>
            <a:p>
              <a:pPr algn="ctr"/>
              <a:r>
                <a:rPr lang="en-US" sz="2400" dirty="0">
                  <a:solidFill>
                    <a:srgbClr val="FFFF00"/>
                  </a:solidFill>
                  <a:latin typeface="Arial" panose="020B0604020202020204" pitchFamily="34" charset="0"/>
                  <a:cs typeface="Arial" panose="020B0604020202020204" pitchFamily="34" charset="0"/>
                </a:rPr>
                <a:t>0V</a:t>
              </a:r>
            </a:p>
          </p:txBody>
        </p:sp>
        <p:sp>
          <p:nvSpPr>
            <p:cNvPr id="43" name="TextBox 42"/>
            <p:cNvSpPr txBox="1"/>
            <p:nvPr/>
          </p:nvSpPr>
          <p:spPr>
            <a:xfrm>
              <a:off x="6040616" y="4904457"/>
              <a:ext cx="561372" cy="461665"/>
            </a:xfrm>
            <a:prstGeom prst="rect">
              <a:avLst/>
            </a:prstGeom>
            <a:noFill/>
          </p:spPr>
          <p:txBody>
            <a:bodyPr wrap="none" rtlCol="0">
              <a:spAutoFit/>
            </a:bodyPr>
            <a:lstStyle/>
            <a:p>
              <a:pPr algn="ctr"/>
              <a:r>
                <a:rPr lang="en-US" sz="2400" dirty="0">
                  <a:solidFill>
                    <a:srgbClr val="FFFF00"/>
                  </a:solidFill>
                  <a:latin typeface="Arial" panose="020B0604020202020204" pitchFamily="34" charset="0"/>
                  <a:cs typeface="Arial" panose="020B0604020202020204" pitchFamily="34" charset="0"/>
                </a:rPr>
                <a:t>0V</a:t>
              </a:r>
            </a:p>
          </p:txBody>
        </p:sp>
      </p:grpSp>
      <p:grpSp>
        <p:nvGrpSpPr>
          <p:cNvPr id="46" name="Group 45"/>
          <p:cNvGrpSpPr/>
          <p:nvPr/>
        </p:nvGrpSpPr>
        <p:grpSpPr>
          <a:xfrm>
            <a:off x="7527801" y="1783838"/>
            <a:ext cx="735361" cy="869114"/>
            <a:chOff x="6608064" y="2069158"/>
            <a:chExt cx="735361" cy="869114"/>
          </a:xfrm>
        </p:grpSpPr>
        <p:cxnSp>
          <p:nvCxnSpPr>
            <p:cNvPr id="47" name="Straight Connector 46"/>
            <p:cNvCxnSpPr/>
            <p:nvPr/>
          </p:nvCxnSpPr>
          <p:spPr>
            <a:xfrm>
              <a:off x="6608064" y="2133600"/>
              <a:ext cx="0" cy="804672"/>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6697094" y="2069158"/>
              <a:ext cx="646331" cy="461665"/>
            </a:xfrm>
            <a:prstGeom prst="rect">
              <a:avLst/>
            </a:prstGeom>
            <a:noFill/>
          </p:spPr>
          <p:txBody>
            <a:bodyPr wrap="none" rtlCol="0">
              <a:spAutoFit/>
            </a:bodyPr>
            <a:lstStyle/>
            <a:p>
              <a:pPr algn="ctr"/>
              <a:r>
                <a:rPr lang="en-US" sz="2400" b="1" dirty="0">
                  <a:solidFill>
                    <a:srgbClr val="FFFF00"/>
                  </a:solidFill>
                  <a:latin typeface="Arial" panose="020B0604020202020204" pitchFamily="34" charset="0"/>
                  <a:cs typeface="Arial" panose="020B0604020202020204" pitchFamily="34" charset="0"/>
                </a:rPr>
                <a:t>ON</a:t>
              </a:r>
            </a:p>
          </p:txBody>
        </p:sp>
      </p:grpSp>
      <p:grpSp>
        <p:nvGrpSpPr>
          <p:cNvPr id="58" name="Group 57"/>
          <p:cNvGrpSpPr/>
          <p:nvPr/>
        </p:nvGrpSpPr>
        <p:grpSpPr>
          <a:xfrm>
            <a:off x="6971741" y="4413817"/>
            <a:ext cx="862178" cy="542728"/>
            <a:chOff x="6608064" y="2094137"/>
            <a:chExt cx="862178" cy="542728"/>
          </a:xfrm>
        </p:grpSpPr>
        <p:cxnSp>
          <p:nvCxnSpPr>
            <p:cNvPr id="59" name="Straight Connector 58"/>
            <p:cNvCxnSpPr/>
            <p:nvPr/>
          </p:nvCxnSpPr>
          <p:spPr>
            <a:xfrm>
              <a:off x="6608064" y="2314099"/>
              <a:ext cx="211739" cy="3227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6671625" y="2094137"/>
              <a:ext cx="798617" cy="461665"/>
            </a:xfrm>
            <a:prstGeom prst="rect">
              <a:avLst/>
            </a:prstGeom>
            <a:noFill/>
          </p:spPr>
          <p:txBody>
            <a:bodyPr wrap="none" rtlCol="0">
              <a:spAutoFit/>
            </a:bodyPr>
            <a:lstStyle/>
            <a:p>
              <a:pPr algn="ctr"/>
              <a:r>
                <a:rPr lang="en-US" sz="2400" b="1" dirty="0">
                  <a:solidFill>
                    <a:srgbClr val="FF0000"/>
                  </a:solidFill>
                  <a:latin typeface="Arial" panose="020B0604020202020204" pitchFamily="34" charset="0"/>
                  <a:cs typeface="Arial" panose="020B0604020202020204" pitchFamily="34" charset="0"/>
                </a:rPr>
                <a:t>OFF</a:t>
              </a:r>
            </a:p>
          </p:txBody>
        </p:sp>
      </p:grpSp>
      <p:grpSp>
        <p:nvGrpSpPr>
          <p:cNvPr id="61" name="Group 60"/>
          <p:cNvGrpSpPr/>
          <p:nvPr/>
        </p:nvGrpSpPr>
        <p:grpSpPr>
          <a:xfrm>
            <a:off x="4222495" y="1860398"/>
            <a:ext cx="3753569" cy="1778168"/>
            <a:chOff x="5789800" y="2538713"/>
            <a:chExt cx="3753569" cy="1778168"/>
          </a:xfrm>
        </p:grpSpPr>
        <p:sp>
          <p:nvSpPr>
            <p:cNvPr id="62" name="Freeform 61"/>
            <p:cNvSpPr/>
            <p:nvPr/>
          </p:nvSpPr>
          <p:spPr>
            <a:xfrm>
              <a:off x="8693937" y="2538713"/>
              <a:ext cx="849432" cy="1079519"/>
            </a:xfrm>
            <a:custGeom>
              <a:avLst/>
              <a:gdLst>
                <a:gd name="connsiteX0" fmla="*/ 57534 w 1118238"/>
                <a:gd name="connsiteY0" fmla="*/ 0 h 1491003"/>
                <a:gd name="connsiteX1" fmla="*/ 118494 w 1118238"/>
                <a:gd name="connsiteY1" fmla="*/ 1316736 h 1491003"/>
                <a:gd name="connsiteX2" fmla="*/ 1118238 w 1118238"/>
                <a:gd name="connsiteY2" fmla="*/ 1438656 h 1491003"/>
                <a:gd name="connsiteX0" fmla="*/ 2383 w 2135983"/>
                <a:gd name="connsiteY0" fmla="*/ 0 h 971037"/>
                <a:gd name="connsiteX1" fmla="*/ 1136239 w 2135983"/>
                <a:gd name="connsiteY1" fmla="*/ 796770 h 971037"/>
                <a:gd name="connsiteX2" fmla="*/ 2135983 w 2135983"/>
                <a:gd name="connsiteY2" fmla="*/ 918690 h 971037"/>
                <a:gd name="connsiteX0" fmla="*/ 19107 w 2152707"/>
                <a:gd name="connsiteY0" fmla="*/ 0 h 927878"/>
                <a:gd name="connsiteX1" fmla="*/ 214179 w 2152707"/>
                <a:gd name="connsiteY1" fmla="*/ 503241 h 927878"/>
                <a:gd name="connsiteX2" fmla="*/ 2152707 w 2152707"/>
                <a:gd name="connsiteY2" fmla="*/ 918690 h 927878"/>
                <a:gd name="connsiteX0" fmla="*/ 16412 w 2150012"/>
                <a:gd name="connsiteY0" fmla="*/ 0 h 927623"/>
                <a:gd name="connsiteX1" fmla="*/ 235868 w 2150012"/>
                <a:gd name="connsiteY1" fmla="*/ 494855 h 927623"/>
                <a:gd name="connsiteX2" fmla="*/ 2150012 w 2150012"/>
                <a:gd name="connsiteY2" fmla="*/ 918690 h 927623"/>
                <a:gd name="connsiteX0" fmla="*/ 9136 w 2142736"/>
                <a:gd name="connsiteY0" fmla="*/ 0 h 927623"/>
                <a:gd name="connsiteX1" fmla="*/ 228592 w 2142736"/>
                <a:gd name="connsiteY1" fmla="*/ 494855 h 927623"/>
                <a:gd name="connsiteX2" fmla="*/ 2142736 w 2142736"/>
                <a:gd name="connsiteY2" fmla="*/ 918690 h 927623"/>
                <a:gd name="connsiteX0" fmla="*/ 9136 w 2142736"/>
                <a:gd name="connsiteY0" fmla="*/ 0 h 928683"/>
                <a:gd name="connsiteX1" fmla="*/ 228592 w 2142736"/>
                <a:gd name="connsiteY1" fmla="*/ 494855 h 928683"/>
                <a:gd name="connsiteX2" fmla="*/ 2142736 w 2142736"/>
                <a:gd name="connsiteY2" fmla="*/ 918690 h 928683"/>
                <a:gd name="connsiteX0" fmla="*/ 7033 w 2140633"/>
                <a:gd name="connsiteY0" fmla="*/ 0 h 928683"/>
                <a:gd name="connsiteX1" fmla="*/ 226489 w 2140633"/>
                <a:gd name="connsiteY1" fmla="*/ 494855 h 928683"/>
                <a:gd name="connsiteX2" fmla="*/ 2140633 w 2140633"/>
                <a:gd name="connsiteY2" fmla="*/ 918690 h 928683"/>
                <a:gd name="connsiteX0" fmla="*/ 7033 w 2140633"/>
                <a:gd name="connsiteY0" fmla="*/ 0 h 923975"/>
                <a:gd name="connsiteX1" fmla="*/ 226489 w 2140633"/>
                <a:gd name="connsiteY1" fmla="*/ 494855 h 923975"/>
                <a:gd name="connsiteX2" fmla="*/ 2140633 w 2140633"/>
                <a:gd name="connsiteY2" fmla="*/ 918690 h 923975"/>
                <a:gd name="connsiteX0" fmla="*/ 7033 w 2140633"/>
                <a:gd name="connsiteY0" fmla="*/ 0 h 923422"/>
                <a:gd name="connsiteX1" fmla="*/ 226489 w 2140633"/>
                <a:gd name="connsiteY1" fmla="*/ 494855 h 923422"/>
                <a:gd name="connsiteX2" fmla="*/ 2140633 w 2140633"/>
                <a:gd name="connsiteY2" fmla="*/ 918690 h 923422"/>
                <a:gd name="connsiteX0" fmla="*/ 7033 w 2140633"/>
                <a:gd name="connsiteY0" fmla="*/ 0 h 918690"/>
                <a:gd name="connsiteX1" fmla="*/ 226489 w 2140633"/>
                <a:gd name="connsiteY1" fmla="*/ 494855 h 918690"/>
                <a:gd name="connsiteX2" fmla="*/ 699482 w 2140633"/>
                <a:gd name="connsiteY2" fmla="*/ 733054 h 918690"/>
                <a:gd name="connsiteX3" fmla="*/ 2140633 w 2140633"/>
                <a:gd name="connsiteY3" fmla="*/ 918690 h 918690"/>
                <a:gd name="connsiteX0" fmla="*/ 7033 w 2140633"/>
                <a:gd name="connsiteY0" fmla="*/ 0 h 918690"/>
                <a:gd name="connsiteX1" fmla="*/ 226489 w 2140633"/>
                <a:gd name="connsiteY1" fmla="*/ 494855 h 918690"/>
                <a:gd name="connsiteX2" fmla="*/ 699482 w 2140633"/>
                <a:gd name="connsiteY2" fmla="*/ 733054 h 918690"/>
                <a:gd name="connsiteX3" fmla="*/ 2140633 w 2140633"/>
                <a:gd name="connsiteY3" fmla="*/ 918690 h 918690"/>
                <a:gd name="connsiteX0" fmla="*/ 7033 w 1689529"/>
                <a:gd name="connsiteY0" fmla="*/ 0 h 809665"/>
                <a:gd name="connsiteX1" fmla="*/ 226489 w 1689529"/>
                <a:gd name="connsiteY1" fmla="*/ 494855 h 809665"/>
                <a:gd name="connsiteX2" fmla="*/ 699482 w 1689529"/>
                <a:gd name="connsiteY2" fmla="*/ 733054 h 809665"/>
                <a:gd name="connsiteX3" fmla="*/ 1689529 w 1689529"/>
                <a:gd name="connsiteY3" fmla="*/ 809665 h 809665"/>
                <a:gd name="connsiteX0" fmla="*/ 7033 w 1689529"/>
                <a:gd name="connsiteY0" fmla="*/ 0 h 809665"/>
                <a:gd name="connsiteX1" fmla="*/ 226489 w 1689529"/>
                <a:gd name="connsiteY1" fmla="*/ 494855 h 809665"/>
                <a:gd name="connsiteX2" fmla="*/ 723866 w 1689529"/>
                <a:gd name="connsiteY2" fmla="*/ 749827 h 809665"/>
                <a:gd name="connsiteX3" fmla="*/ 1689529 w 1689529"/>
                <a:gd name="connsiteY3" fmla="*/ 809665 h 809665"/>
                <a:gd name="connsiteX0" fmla="*/ 7033 w 1689529"/>
                <a:gd name="connsiteY0" fmla="*/ 0 h 809665"/>
                <a:gd name="connsiteX1" fmla="*/ 226489 w 1689529"/>
                <a:gd name="connsiteY1" fmla="*/ 494855 h 809665"/>
                <a:gd name="connsiteX2" fmla="*/ 723866 w 1689529"/>
                <a:gd name="connsiteY2" fmla="*/ 749827 h 809665"/>
                <a:gd name="connsiteX3" fmla="*/ 1689529 w 1689529"/>
                <a:gd name="connsiteY3" fmla="*/ 809665 h 809665"/>
                <a:gd name="connsiteX0" fmla="*/ 7033 w 1689529"/>
                <a:gd name="connsiteY0" fmla="*/ 0 h 809665"/>
                <a:gd name="connsiteX1" fmla="*/ 226489 w 1689529"/>
                <a:gd name="connsiteY1" fmla="*/ 494855 h 809665"/>
                <a:gd name="connsiteX2" fmla="*/ 723866 w 1689529"/>
                <a:gd name="connsiteY2" fmla="*/ 749827 h 809665"/>
                <a:gd name="connsiteX3" fmla="*/ 1689529 w 1689529"/>
                <a:gd name="connsiteY3" fmla="*/ 809665 h 809665"/>
                <a:gd name="connsiteX0" fmla="*/ 7033 w 1689529"/>
                <a:gd name="connsiteY0" fmla="*/ 0 h 809665"/>
                <a:gd name="connsiteX1" fmla="*/ 226489 w 1689529"/>
                <a:gd name="connsiteY1" fmla="*/ 494855 h 809665"/>
                <a:gd name="connsiteX2" fmla="*/ 723866 w 1689529"/>
                <a:gd name="connsiteY2" fmla="*/ 749827 h 809665"/>
                <a:gd name="connsiteX3" fmla="*/ 1689529 w 1689529"/>
                <a:gd name="connsiteY3" fmla="*/ 809665 h 809665"/>
                <a:gd name="connsiteX0" fmla="*/ 7033 w 1689529"/>
                <a:gd name="connsiteY0" fmla="*/ 0 h 809665"/>
                <a:gd name="connsiteX1" fmla="*/ 226489 w 1689529"/>
                <a:gd name="connsiteY1" fmla="*/ 494855 h 809665"/>
                <a:gd name="connsiteX2" fmla="*/ 760442 w 1689529"/>
                <a:gd name="connsiteY2" fmla="*/ 716281 h 809665"/>
                <a:gd name="connsiteX3" fmla="*/ 1689529 w 1689529"/>
                <a:gd name="connsiteY3" fmla="*/ 809665 h 809665"/>
                <a:gd name="connsiteX0" fmla="*/ 7033 w 1689529"/>
                <a:gd name="connsiteY0" fmla="*/ 0 h 809665"/>
                <a:gd name="connsiteX1" fmla="*/ 226489 w 1689529"/>
                <a:gd name="connsiteY1" fmla="*/ 494855 h 809665"/>
                <a:gd name="connsiteX2" fmla="*/ 760442 w 1689529"/>
                <a:gd name="connsiteY2" fmla="*/ 716281 h 809665"/>
                <a:gd name="connsiteX3" fmla="*/ 1689529 w 1689529"/>
                <a:gd name="connsiteY3" fmla="*/ 809665 h 809665"/>
                <a:gd name="connsiteX0" fmla="*/ 7033 w 1689529"/>
                <a:gd name="connsiteY0" fmla="*/ 0 h 809665"/>
                <a:gd name="connsiteX1" fmla="*/ 226489 w 1689529"/>
                <a:gd name="connsiteY1" fmla="*/ 494855 h 809665"/>
                <a:gd name="connsiteX2" fmla="*/ 882362 w 1689529"/>
                <a:gd name="connsiteY2" fmla="*/ 724668 h 809665"/>
                <a:gd name="connsiteX3" fmla="*/ 1689529 w 1689529"/>
                <a:gd name="connsiteY3" fmla="*/ 809665 h 809665"/>
                <a:gd name="connsiteX0" fmla="*/ 7033 w 1689529"/>
                <a:gd name="connsiteY0" fmla="*/ 0 h 809665"/>
                <a:gd name="connsiteX1" fmla="*/ 226489 w 1689529"/>
                <a:gd name="connsiteY1" fmla="*/ 494855 h 809665"/>
                <a:gd name="connsiteX2" fmla="*/ 882362 w 1689529"/>
                <a:gd name="connsiteY2" fmla="*/ 724668 h 809665"/>
                <a:gd name="connsiteX3" fmla="*/ 1689529 w 1689529"/>
                <a:gd name="connsiteY3" fmla="*/ 809665 h 809665"/>
                <a:gd name="connsiteX0" fmla="*/ 7033 w 1689529"/>
                <a:gd name="connsiteY0" fmla="*/ 0 h 809665"/>
                <a:gd name="connsiteX1" fmla="*/ 226489 w 1689529"/>
                <a:gd name="connsiteY1" fmla="*/ 494855 h 809665"/>
                <a:gd name="connsiteX2" fmla="*/ 882362 w 1689529"/>
                <a:gd name="connsiteY2" fmla="*/ 724668 h 809665"/>
                <a:gd name="connsiteX3" fmla="*/ 1689529 w 1689529"/>
                <a:gd name="connsiteY3" fmla="*/ 809665 h 809665"/>
                <a:gd name="connsiteX0" fmla="*/ 7033 w 1689529"/>
                <a:gd name="connsiteY0" fmla="*/ 0 h 809665"/>
                <a:gd name="connsiteX1" fmla="*/ 226489 w 1689529"/>
                <a:gd name="connsiteY1" fmla="*/ 494855 h 809665"/>
                <a:gd name="connsiteX2" fmla="*/ 650714 w 1689529"/>
                <a:gd name="connsiteY2" fmla="*/ 733054 h 809665"/>
                <a:gd name="connsiteX3" fmla="*/ 1689529 w 1689529"/>
                <a:gd name="connsiteY3" fmla="*/ 809665 h 809665"/>
                <a:gd name="connsiteX0" fmla="*/ 7033 w 1506649"/>
                <a:gd name="connsiteY0" fmla="*/ 0 h 766949"/>
                <a:gd name="connsiteX1" fmla="*/ 226489 w 1506649"/>
                <a:gd name="connsiteY1" fmla="*/ 494855 h 766949"/>
                <a:gd name="connsiteX2" fmla="*/ 650714 w 1506649"/>
                <a:gd name="connsiteY2" fmla="*/ 733054 h 766949"/>
                <a:gd name="connsiteX3" fmla="*/ 1506649 w 1506649"/>
                <a:gd name="connsiteY3" fmla="*/ 759346 h 766949"/>
                <a:gd name="connsiteX0" fmla="*/ 7033 w 1506649"/>
                <a:gd name="connsiteY0" fmla="*/ 0 h 776438"/>
                <a:gd name="connsiteX1" fmla="*/ 226489 w 1506649"/>
                <a:gd name="connsiteY1" fmla="*/ 494855 h 776438"/>
                <a:gd name="connsiteX2" fmla="*/ 650714 w 1506649"/>
                <a:gd name="connsiteY2" fmla="*/ 733054 h 776438"/>
                <a:gd name="connsiteX3" fmla="*/ 1506649 w 1506649"/>
                <a:gd name="connsiteY3" fmla="*/ 759346 h 776438"/>
                <a:gd name="connsiteX0" fmla="*/ 7033 w 1506649"/>
                <a:gd name="connsiteY0" fmla="*/ 0 h 759346"/>
                <a:gd name="connsiteX1" fmla="*/ 226489 w 1506649"/>
                <a:gd name="connsiteY1" fmla="*/ 494855 h 759346"/>
                <a:gd name="connsiteX2" fmla="*/ 650714 w 1506649"/>
                <a:gd name="connsiteY2" fmla="*/ 699508 h 759346"/>
                <a:gd name="connsiteX3" fmla="*/ 1506649 w 1506649"/>
                <a:gd name="connsiteY3" fmla="*/ 759346 h 759346"/>
                <a:gd name="connsiteX0" fmla="*/ 1836 w 1501452"/>
                <a:gd name="connsiteY0" fmla="*/ 0 h 759346"/>
                <a:gd name="connsiteX1" fmla="*/ 1233228 w 1501452"/>
                <a:gd name="connsiteY1" fmla="*/ 578721 h 759346"/>
                <a:gd name="connsiteX2" fmla="*/ 645517 w 1501452"/>
                <a:gd name="connsiteY2" fmla="*/ 699508 h 759346"/>
                <a:gd name="connsiteX3" fmla="*/ 1501452 w 1501452"/>
                <a:gd name="connsiteY3" fmla="*/ 759346 h 759346"/>
                <a:gd name="connsiteX0" fmla="*/ 553957 w 895333"/>
                <a:gd name="connsiteY0" fmla="*/ 0 h 742573"/>
                <a:gd name="connsiteX1" fmla="*/ 627109 w 895333"/>
                <a:gd name="connsiteY1" fmla="*/ 561948 h 742573"/>
                <a:gd name="connsiteX2" fmla="*/ 39398 w 895333"/>
                <a:gd name="connsiteY2" fmla="*/ 682735 h 742573"/>
                <a:gd name="connsiteX3" fmla="*/ 895333 w 895333"/>
                <a:gd name="connsiteY3" fmla="*/ 742573 h 742573"/>
                <a:gd name="connsiteX0" fmla="*/ 553957 w 895333"/>
                <a:gd name="connsiteY0" fmla="*/ 0 h 742573"/>
                <a:gd name="connsiteX1" fmla="*/ 627109 w 895333"/>
                <a:gd name="connsiteY1" fmla="*/ 561948 h 742573"/>
                <a:gd name="connsiteX2" fmla="*/ 39398 w 895333"/>
                <a:gd name="connsiteY2" fmla="*/ 682735 h 742573"/>
                <a:gd name="connsiteX3" fmla="*/ 895333 w 895333"/>
                <a:gd name="connsiteY3" fmla="*/ 742573 h 742573"/>
                <a:gd name="connsiteX0" fmla="*/ 581976 w 923352"/>
                <a:gd name="connsiteY0" fmla="*/ 0 h 742573"/>
                <a:gd name="connsiteX1" fmla="*/ 655128 w 923352"/>
                <a:gd name="connsiteY1" fmla="*/ 561948 h 742573"/>
                <a:gd name="connsiteX2" fmla="*/ 67417 w 923352"/>
                <a:gd name="connsiteY2" fmla="*/ 682735 h 742573"/>
                <a:gd name="connsiteX3" fmla="*/ 923352 w 923352"/>
                <a:gd name="connsiteY3" fmla="*/ 742573 h 742573"/>
                <a:gd name="connsiteX0" fmla="*/ 584191 w 925567"/>
                <a:gd name="connsiteY0" fmla="*/ 0 h 742573"/>
                <a:gd name="connsiteX1" fmla="*/ 657343 w 925567"/>
                <a:gd name="connsiteY1" fmla="*/ 561948 h 742573"/>
                <a:gd name="connsiteX2" fmla="*/ 69632 w 925567"/>
                <a:gd name="connsiteY2" fmla="*/ 682735 h 742573"/>
                <a:gd name="connsiteX3" fmla="*/ 925567 w 925567"/>
                <a:gd name="connsiteY3" fmla="*/ 742573 h 742573"/>
                <a:gd name="connsiteX0" fmla="*/ 476974 w 818350"/>
                <a:gd name="connsiteY0" fmla="*/ 0 h 742573"/>
                <a:gd name="connsiteX1" fmla="*/ 550126 w 818350"/>
                <a:gd name="connsiteY1" fmla="*/ 561948 h 742573"/>
                <a:gd name="connsiteX2" fmla="*/ 84335 w 818350"/>
                <a:gd name="connsiteY2" fmla="*/ 682735 h 742573"/>
                <a:gd name="connsiteX3" fmla="*/ 818350 w 818350"/>
                <a:gd name="connsiteY3" fmla="*/ 742573 h 742573"/>
                <a:gd name="connsiteX0" fmla="*/ 413209 w 754585"/>
                <a:gd name="connsiteY0" fmla="*/ 0 h 742573"/>
                <a:gd name="connsiteX1" fmla="*/ 486361 w 754585"/>
                <a:gd name="connsiteY1" fmla="*/ 561948 h 742573"/>
                <a:gd name="connsiteX2" fmla="*/ 20570 w 754585"/>
                <a:gd name="connsiteY2" fmla="*/ 682735 h 742573"/>
                <a:gd name="connsiteX3" fmla="*/ 754585 w 754585"/>
                <a:gd name="connsiteY3" fmla="*/ 742573 h 742573"/>
                <a:gd name="connsiteX0" fmla="*/ 413209 w 754585"/>
                <a:gd name="connsiteY0" fmla="*/ 0 h 742573"/>
                <a:gd name="connsiteX1" fmla="*/ 486361 w 754585"/>
                <a:gd name="connsiteY1" fmla="*/ 561948 h 742573"/>
                <a:gd name="connsiteX2" fmla="*/ 20570 w 754585"/>
                <a:gd name="connsiteY2" fmla="*/ 682735 h 742573"/>
                <a:gd name="connsiteX3" fmla="*/ 754585 w 754585"/>
                <a:gd name="connsiteY3" fmla="*/ 742573 h 742573"/>
                <a:gd name="connsiteX0" fmla="*/ 508056 w 849432"/>
                <a:gd name="connsiteY0" fmla="*/ 0 h 742573"/>
                <a:gd name="connsiteX1" fmla="*/ 581208 w 849432"/>
                <a:gd name="connsiteY1" fmla="*/ 561948 h 742573"/>
                <a:gd name="connsiteX2" fmla="*/ 17881 w 849432"/>
                <a:gd name="connsiteY2" fmla="*/ 640802 h 742573"/>
                <a:gd name="connsiteX3" fmla="*/ 849432 w 849432"/>
                <a:gd name="connsiteY3" fmla="*/ 742573 h 742573"/>
                <a:gd name="connsiteX0" fmla="*/ 508056 w 849432"/>
                <a:gd name="connsiteY0" fmla="*/ 0 h 742573"/>
                <a:gd name="connsiteX1" fmla="*/ 581208 w 849432"/>
                <a:gd name="connsiteY1" fmla="*/ 561948 h 742573"/>
                <a:gd name="connsiteX2" fmla="*/ 17881 w 849432"/>
                <a:gd name="connsiteY2" fmla="*/ 640802 h 742573"/>
                <a:gd name="connsiteX3" fmla="*/ 849432 w 849432"/>
                <a:gd name="connsiteY3" fmla="*/ 742573 h 742573"/>
                <a:gd name="connsiteX0" fmla="*/ 508056 w 849432"/>
                <a:gd name="connsiteY0" fmla="*/ 0 h 742573"/>
                <a:gd name="connsiteX1" fmla="*/ 581208 w 849432"/>
                <a:gd name="connsiteY1" fmla="*/ 561948 h 742573"/>
                <a:gd name="connsiteX2" fmla="*/ 17881 w 849432"/>
                <a:gd name="connsiteY2" fmla="*/ 640802 h 742573"/>
                <a:gd name="connsiteX3" fmla="*/ 849432 w 849432"/>
                <a:gd name="connsiteY3" fmla="*/ 742573 h 742573"/>
                <a:gd name="connsiteX0" fmla="*/ 508056 w 849432"/>
                <a:gd name="connsiteY0" fmla="*/ 0 h 742573"/>
                <a:gd name="connsiteX1" fmla="*/ 581208 w 849432"/>
                <a:gd name="connsiteY1" fmla="*/ 561948 h 742573"/>
                <a:gd name="connsiteX2" fmla="*/ 17881 w 849432"/>
                <a:gd name="connsiteY2" fmla="*/ 640802 h 742573"/>
                <a:gd name="connsiteX3" fmla="*/ 849432 w 849432"/>
                <a:gd name="connsiteY3" fmla="*/ 742573 h 742573"/>
                <a:gd name="connsiteX0" fmla="*/ 508056 w 849432"/>
                <a:gd name="connsiteY0" fmla="*/ 0 h 742573"/>
                <a:gd name="connsiteX1" fmla="*/ 617784 w 849432"/>
                <a:gd name="connsiteY1" fmla="*/ 603881 h 742573"/>
                <a:gd name="connsiteX2" fmla="*/ 17881 w 849432"/>
                <a:gd name="connsiteY2" fmla="*/ 640802 h 742573"/>
                <a:gd name="connsiteX3" fmla="*/ 849432 w 849432"/>
                <a:gd name="connsiteY3" fmla="*/ 742573 h 742573"/>
                <a:gd name="connsiteX0" fmla="*/ 508056 w 849432"/>
                <a:gd name="connsiteY0" fmla="*/ 0 h 742573"/>
                <a:gd name="connsiteX1" fmla="*/ 617784 w 849432"/>
                <a:gd name="connsiteY1" fmla="*/ 603881 h 742573"/>
                <a:gd name="connsiteX2" fmla="*/ 17881 w 849432"/>
                <a:gd name="connsiteY2" fmla="*/ 640802 h 742573"/>
                <a:gd name="connsiteX3" fmla="*/ 849432 w 849432"/>
                <a:gd name="connsiteY3" fmla="*/ 742573 h 742573"/>
                <a:gd name="connsiteX0" fmla="*/ 508056 w 849432"/>
                <a:gd name="connsiteY0" fmla="*/ 0 h 742573"/>
                <a:gd name="connsiteX1" fmla="*/ 617784 w 849432"/>
                <a:gd name="connsiteY1" fmla="*/ 603881 h 742573"/>
                <a:gd name="connsiteX2" fmla="*/ 17881 w 849432"/>
                <a:gd name="connsiteY2" fmla="*/ 640802 h 742573"/>
                <a:gd name="connsiteX3" fmla="*/ 849432 w 849432"/>
                <a:gd name="connsiteY3" fmla="*/ 742573 h 742573"/>
                <a:gd name="connsiteX0" fmla="*/ 508056 w 849432"/>
                <a:gd name="connsiteY0" fmla="*/ 0 h 742573"/>
                <a:gd name="connsiteX1" fmla="*/ 617784 w 849432"/>
                <a:gd name="connsiteY1" fmla="*/ 603881 h 742573"/>
                <a:gd name="connsiteX2" fmla="*/ 17881 w 849432"/>
                <a:gd name="connsiteY2" fmla="*/ 665962 h 742573"/>
                <a:gd name="connsiteX3" fmla="*/ 849432 w 849432"/>
                <a:gd name="connsiteY3" fmla="*/ 742573 h 742573"/>
                <a:gd name="connsiteX0" fmla="*/ 508056 w 849432"/>
                <a:gd name="connsiteY0" fmla="*/ 0 h 742573"/>
                <a:gd name="connsiteX1" fmla="*/ 617784 w 849432"/>
                <a:gd name="connsiteY1" fmla="*/ 603881 h 742573"/>
                <a:gd name="connsiteX2" fmla="*/ 17881 w 849432"/>
                <a:gd name="connsiteY2" fmla="*/ 665962 h 742573"/>
                <a:gd name="connsiteX3" fmla="*/ 849432 w 849432"/>
                <a:gd name="connsiteY3" fmla="*/ 742573 h 742573"/>
                <a:gd name="connsiteX0" fmla="*/ 508056 w 849432"/>
                <a:gd name="connsiteY0" fmla="*/ 0 h 742573"/>
                <a:gd name="connsiteX1" fmla="*/ 617784 w 849432"/>
                <a:gd name="connsiteY1" fmla="*/ 603881 h 742573"/>
                <a:gd name="connsiteX2" fmla="*/ 17881 w 849432"/>
                <a:gd name="connsiteY2" fmla="*/ 665962 h 742573"/>
                <a:gd name="connsiteX3" fmla="*/ 849432 w 849432"/>
                <a:gd name="connsiteY3" fmla="*/ 742573 h 742573"/>
                <a:gd name="connsiteX0" fmla="*/ 508056 w 849432"/>
                <a:gd name="connsiteY0" fmla="*/ 0 h 742573"/>
                <a:gd name="connsiteX1" fmla="*/ 617784 w 849432"/>
                <a:gd name="connsiteY1" fmla="*/ 603881 h 742573"/>
                <a:gd name="connsiteX2" fmla="*/ 17881 w 849432"/>
                <a:gd name="connsiteY2" fmla="*/ 665962 h 742573"/>
                <a:gd name="connsiteX3" fmla="*/ 849432 w 849432"/>
                <a:gd name="connsiteY3" fmla="*/ 742573 h 742573"/>
                <a:gd name="connsiteX0" fmla="*/ 508056 w 849432"/>
                <a:gd name="connsiteY0" fmla="*/ 0 h 742573"/>
                <a:gd name="connsiteX1" fmla="*/ 617784 w 849432"/>
                <a:gd name="connsiteY1" fmla="*/ 603881 h 742573"/>
                <a:gd name="connsiteX2" fmla="*/ 17881 w 849432"/>
                <a:gd name="connsiteY2" fmla="*/ 665962 h 742573"/>
                <a:gd name="connsiteX3" fmla="*/ 849432 w 849432"/>
                <a:gd name="connsiteY3" fmla="*/ 742573 h 742573"/>
                <a:gd name="connsiteX0" fmla="*/ 508056 w 849432"/>
                <a:gd name="connsiteY0" fmla="*/ 0 h 742573"/>
                <a:gd name="connsiteX1" fmla="*/ 605592 w 849432"/>
                <a:gd name="connsiteY1" fmla="*/ 570335 h 742573"/>
                <a:gd name="connsiteX2" fmla="*/ 17881 w 849432"/>
                <a:gd name="connsiteY2" fmla="*/ 665962 h 742573"/>
                <a:gd name="connsiteX3" fmla="*/ 849432 w 849432"/>
                <a:gd name="connsiteY3" fmla="*/ 742573 h 742573"/>
                <a:gd name="connsiteX0" fmla="*/ 508056 w 849432"/>
                <a:gd name="connsiteY0" fmla="*/ 0 h 742573"/>
                <a:gd name="connsiteX1" fmla="*/ 605592 w 849432"/>
                <a:gd name="connsiteY1" fmla="*/ 570335 h 742573"/>
                <a:gd name="connsiteX2" fmla="*/ 17881 w 849432"/>
                <a:gd name="connsiteY2" fmla="*/ 665962 h 742573"/>
                <a:gd name="connsiteX3" fmla="*/ 849432 w 849432"/>
                <a:gd name="connsiteY3" fmla="*/ 742573 h 742573"/>
                <a:gd name="connsiteX0" fmla="*/ 508056 w 849432"/>
                <a:gd name="connsiteY0" fmla="*/ 0 h 742573"/>
                <a:gd name="connsiteX1" fmla="*/ 605592 w 849432"/>
                <a:gd name="connsiteY1" fmla="*/ 595495 h 742573"/>
                <a:gd name="connsiteX2" fmla="*/ 17881 w 849432"/>
                <a:gd name="connsiteY2" fmla="*/ 665962 h 742573"/>
                <a:gd name="connsiteX3" fmla="*/ 849432 w 849432"/>
                <a:gd name="connsiteY3" fmla="*/ 742573 h 742573"/>
                <a:gd name="connsiteX0" fmla="*/ 508056 w 849432"/>
                <a:gd name="connsiteY0" fmla="*/ 0 h 742573"/>
                <a:gd name="connsiteX1" fmla="*/ 605592 w 849432"/>
                <a:gd name="connsiteY1" fmla="*/ 595495 h 742573"/>
                <a:gd name="connsiteX2" fmla="*/ 17881 w 849432"/>
                <a:gd name="connsiteY2" fmla="*/ 665962 h 742573"/>
                <a:gd name="connsiteX3" fmla="*/ 849432 w 849432"/>
                <a:gd name="connsiteY3" fmla="*/ 742573 h 742573"/>
              </a:gdLst>
              <a:ahLst/>
              <a:cxnLst>
                <a:cxn ang="0">
                  <a:pos x="connsiteX0" y="connsiteY0"/>
                </a:cxn>
                <a:cxn ang="0">
                  <a:pos x="connsiteX1" y="connsiteY1"/>
                </a:cxn>
                <a:cxn ang="0">
                  <a:pos x="connsiteX2" y="connsiteY2"/>
                </a:cxn>
                <a:cxn ang="0">
                  <a:pos x="connsiteX3" y="connsiteY3"/>
                </a:cxn>
              </a:cxnLst>
              <a:rect l="l" t="t" r="r" b="b"/>
              <a:pathLst>
                <a:path w="849432" h="742573">
                  <a:moveTo>
                    <a:pt x="508056" y="0"/>
                  </a:moveTo>
                  <a:cubicBezTo>
                    <a:pt x="584256" y="345589"/>
                    <a:pt x="623880" y="372493"/>
                    <a:pt x="605592" y="595495"/>
                  </a:cubicBezTo>
                  <a:cubicBezTo>
                    <a:pt x="154072" y="601656"/>
                    <a:pt x="137769" y="637257"/>
                    <a:pt x="17881" y="665962"/>
                  </a:cubicBezTo>
                  <a:cubicBezTo>
                    <a:pt x="-114199" y="719828"/>
                    <a:pt x="517800" y="729805"/>
                    <a:pt x="849432" y="742573"/>
                  </a:cubicBezTo>
                </a:path>
              </a:pathLst>
            </a:custGeom>
            <a:noFill/>
            <a:ln w="889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p:cNvSpPr txBox="1"/>
            <p:nvPr/>
          </p:nvSpPr>
          <p:spPr>
            <a:xfrm>
              <a:off x="5789800" y="3485884"/>
              <a:ext cx="1930337" cy="830997"/>
            </a:xfrm>
            <a:prstGeom prst="rect">
              <a:avLst/>
            </a:prstGeom>
            <a:solidFill>
              <a:srgbClr val="00B0F0"/>
            </a:solidFill>
          </p:spPr>
          <p:txBody>
            <a:bodyPr wrap="none" rtlCol="0">
              <a:spAutoFit/>
            </a:bodyPr>
            <a:lstStyle/>
            <a:p>
              <a:pPr algn="ctr"/>
              <a:r>
                <a:rPr lang="en-US" sz="2400" dirty="0">
                  <a:latin typeface="Arial" panose="020B0604020202020204" pitchFamily="34" charset="0"/>
                  <a:cs typeface="Arial" panose="020B0604020202020204" pitchFamily="34" charset="0"/>
                </a:rPr>
                <a:t>Q connected</a:t>
              </a:r>
            </a:p>
            <a:p>
              <a:pPr algn="ctr"/>
              <a:r>
                <a:rPr lang="en-US" sz="2400" dirty="0">
                  <a:latin typeface="Arial" panose="020B0604020202020204" pitchFamily="34" charset="0"/>
                  <a:cs typeface="Arial" panose="020B0604020202020204" pitchFamily="34" charset="0"/>
                </a:rPr>
                <a:t>to </a:t>
              </a:r>
              <a:r>
                <a:rPr lang="en-US" sz="2400" dirty="0" err="1">
                  <a:latin typeface="Arial" panose="020B0604020202020204" pitchFamily="34" charset="0"/>
                  <a:cs typeface="Arial" panose="020B0604020202020204" pitchFamily="34" charset="0"/>
                </a:rPr>
                <a:t>Vdd</a:t>
              </a:r>
              <a:endParaRPr lang="en-US" sz="2400" dirty="0">
                <a:latin typeface="Arial" panose="020B0604020202020204" pitchFamily="34" charset="0"/>
                <a:cs typeface="Arial" panose="020B0604020202020204" pitchFamily="34" charset="0"/>
              </a:endParaRPr>
            </a:p>
          </p:txBody>
        </p:sp>
      </p:grpSp>
      <p:sp>
        <p:nvSpPr>
          <p:cNvPr id="32" name="TextBox 31"/>
          <p:cNvSpPr txBox="1"/>
          <p:nvPr/>
        </p:nvSpPr>
        <p:spPr>
          <a:xfrm>
            <a:off x="3186485" y="3597642"/>
            <a:ext cx="650449" cy="584775"/>
          </a:xfrm>
          <a:prstGeom prst="rect">
            <a:avLst/>
          </a:prstGeom>
          <a:noFill/>
        </p:spPr>
        <p:txBody>
          <a:bodyPr wrap="square" rtlCol="0">
            <a:spAutoFit/>
          </a:bodyPr>
          <a:lstStyle/>
          <a:p>
            <a:r>
              <a:rPr lang="en-US" sz="3200" b="1" dirty="0">
                <a:latin typeface="Courier New" panose="02070309020205020404" pitchFamily="49" charset="0"/>
                <a:cs typeface="Courier New" panose="02070309020205020404" pitchFamily="49" charset="0"/>
              </a:rPr>
              <a:t>1</a:t>
            </a:r>
            <a:endParaRPr lang="en-US" dirty="0">
              <a:latin typeface="Courier New" panose="02070309020205020404" pitchFamily="49" charset="0"/>
              <a:cs typeface="Courier New" panose="02070309020205020404" pitchFamily="49" charset="0"/>
            </a:endParaRPr>
          </a:p>
        </p:txBody>
      </p:sp>
      <p:sp>
        <p:nvSpPr>
          <p:cNvPr id="25" name="TextBox 24"/>
          <p:cNvSpPr txBox="1"/>
          <p:nvPr/>
        </p:nvSpPr>
        <p:spPr>
          <a:xfrm>
            <a:off x="3195912" y="4189296"/>
            <a:ext cx="650449" cy="584775"/>
          </a:xfrm>
          <a:prstGeom prst="rect">
            <a:avLst/>
          </a:prstGeom>
          <a:noFill/>
        </p:spPr>
        <p:txBody>
          <a:bodyPr wrap="square" rtlCol="0">
            <a:spAutoFit/>
          </a:bodyPr>
          <a:lstStyle/>
          <a:p>
            <a:r>
              <a:rPr lang="en-US" sz="3200" b="1" dirty="0">
                <a:latin typeface="Courier New" panose="02070309020205020404" pitchFamily="49" charset="0"/>
                <a:cs typeface="Courier New" panose="02070309020205020404" pitchFamily="49" charset="0"/>
              </a:rPr>
              <a:t>1</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68181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6"/>
                                        </p:tgtEl>
                                        <p:attrNameLst>
                                          <p:attrName>style.visibility</p:attrName>
                                        </p:attrNameLst>
                                      </p:cBhvr>
                                      <p:to>
                                        <p:strVal val="visible"/>
                                      </p:to>
                                    </p:set>
                                    <p:animEffect transition="in" filter="wipe(left)">
                                      <p:cBhvr>
                                        <p:cTn id="12" dur="500"/>
                                        <p:tgtEl>
                                          <p:spTgt spid="4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8"/>
                                        </p:tgtEl>
                                        <p:attrNameLst>
                                          <p:attrName>style.visibility</p:attrName>
                                        </p:attrNameLst>
                                      </p:cBhvr>
                                      <p:to>
                                        <p:strVal val="visible"/>
                                      </p:to>
                                    </p:set>
                                    <p:animEffect transition="in" filter="wipe(left)">
                                      <p:cBhvr>
                                        <p:cTn id="17" dur="500"/>
                                        <p:tgtEl>
                                          <p:spTgt spid="5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p:cTn id="21" dur="1" fill="hold">
                                          <p:stCondLst>
                                            <p:cond delay="0"/>
                                          </p:stCondLst>
                                        </p:cTn>
                                        <p:tgtEl>
                                          <p:spTgt spid="61"/>
                                        </p:tgtEl>
                                        <p:attrNameLst>
                                          <p:attrName>style.visibility</p:attrName>
                                        </p:attrNameLst>
                                      </p:cBhvr>
                                      <p:to>
                                        <p:strVal val="visible"/>
                                      </p:to>
                                    </p:set>
                                    <p:animEffect transition="in" filter="wipe(right)">
                                      <p:cBhvr>
                                        <p:cTn id="22" dur="500"/>
                                        <p:tgtEl>
                                          <p:spTgt spid="6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fade">
                                      <p:cBhvr>
                                        <p:cTn id="2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But First: Check Out My New Invention!</a:t>
            </a:r>
          </a:p>
        </p:txBody>
      </p:sp>
      <p:sp>
        <p:nvSpPr>
          <p:cNvPr id="21" name="Content Placeholder 20"/>
          <p:cNvSpPr>
            <a:spLocks noGrp="1"/>
          </p:cNvSpPr>
          <p:nvPr>
            <p:ph idx="1"/>
          </p:nvPr>
        </p:nvSpPr>
        <p:spPr/>
        <p:txBody>
          <a:bodyPr>
            <a:normAutofit fontScale="85000" lnSpcReduction="20000"/>
          </a:bodyPr>
          <a:lstStyle/>
          <a:p>
            <a:r>
              <a:rPr lang="en-US" dirty="0"/>
              <a:t>Last night I had a great idea.</a:t>
            </a:r>
          </a:p>
          <a:p>
            <a:r>
              <a:rPr lang="en-US" dirty="0"/>
              <a:t>I call it a </a:t>
            </a:r>
            <a:r>
              <a:rPr lang="en-US" b="1" dirty="0">
                <a:solidFill>
                  <a:srgbClr val="00B050"/>
                </a:solidFill>
              </a:rPr>
              <a:t>“torch.”</a:t>
            </a:r>
          </a:p>
          <a:p>
            <a:r>
              <a:rPr lang="en-US" dirty="0"/>
              <a:t>At night, you can</a:t>
            </a:r>
            <a:br>
              <a:rPr lang="en-US" dirty="0"/>
            </a:br>
            <a:r>
              <a:rPr lang="en-US" b="1" dirty="0">
                <a:solidFill>
                  <a:srgbClr val="0070C0"/>
                </a:solidFill>
              </a:rPr>
              <a:t>point it at things</a:t>
            </a:r>
            <a:r>
              <a:rPr lang="en-US" dirty="0"/>
              <a:t>.</a:t>
            </a:r>
          </a:p>
          <a:p>
            <a:r>
              <a:rPr lang="en-US" dirty="0"/>
              <a:t>And </a:t>
            </a:r>
            <a:r>
              <a:rPr lang="en-US" b="1" dirty="0">
                <a:solidFill>
                  <a:srgbClr val="0070C0"/>
                </a:solidFill>
              </a:rPr>
              <a:t>they will be lit up</a:t>
            </a:r>
            <a:r>
              <a:rPr lang="en-US" dirty="0"/>
              <a:t>.</a:t>
            </a:r>
          </a:p>
          <a:p>
            <a:r>
              <a:rPr lang="en-US" dirty="0"/>
              <a:t>Anything!</a:t>
            </a:r>
          </a:p>
          <a:p>
            <a:r>
              <a:rPr lang="en-US" dirty="0"/>
              <a:t>Your car or bike.</a:t>
            </a:r>
          </a:p>
          <a:p>
            <a:r>
              <a:rPr lang="en-US" dirty="0"/>
              <a:t>Your door lock.</a:t>
            </a:r>
          </a:p>
          <a:p>
            <a:r>
              <a:rPr lang="en-US" dirty="0"/>
              <a:t>A friend.</a:t>
            </a:r>
          </a:p>
          <a:p>
            <a:pPr algn="ctr"/>
            <a:r>
              <a:rPr lang="en-US" b="1" dirty="0">
                <a:solidFill>
                  <a:srgbClr val="0070C0"/>
                </a:solidFill>
              </a:rPr>
              <a:t>What do you think?</a:t>
            </a:r>
          </a:p>
          <a:p>
            <a:endParaRPr lang="en-US" dirty="0"/>
          </a:p>
          <a:p>
            <a:endParaRPr lang="en-US" dirty="0"/>
          </a:p>
        </p:txBody>
      </p:sp>
      <p:sp>
        <p:nvSpPr>
          <p:cNvPr id="4" name="Date Placeholder 3"/>
          <p:cNvSpPr>
            <a:spLocks noGrp="1"/>
          </p:cNvSpPr>
          <p:nvPr>
            <p:ph type="dt" sz="half" idx="10"/>
          </p:nvPr>
        </p:nvSpPr>
        <p:spPr/>
        <p:txBody>
          <a:bodyPr/>
          <a:lstStyle/>
          <a:p>
            <a:r>
              <a:rPr lang="en-US"/>
              <a:t>ECE 120: Introduction to Computing</a:t>
            </a:r>
            <a:endParaRPr lang="en-US" dirty="0"/>
          </a:p>
        </p:txBody>
      </p:sp>
      <p:sp>
        <p:nvSpPr>
          <p:cNvPr id="5" name="Footer Placeholder 4"/>
          <p:cNvSpPr>
            <a:spLocks noGrp="1"/>
          </p:cNvSpPr>
          <p:nvPr>
            <p:ph type="ftr" sz="quarter" idx="11"/>
          </p:nvPr>
        </p:nvSpPr>
        <p:spPr/>
        <p:txBody>
          <a:bodyPr/>
          <a:lstStyle/>
          <a:p>
            <a:r>
              <a:rPr lang="en-US"/>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a:t>slide </a:t>
            </a:r>
            <a:fld id="{949970F0-D61B-4214-A65D-FD869E0D8E7F}" type="slidenum">
              <a:rPr lang="en-US" smtClean="0"/>
              <a:pPr/>
              <a:t>3</a:t>
            </a:fld>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16827" y="1630017"/>
            <a:ext cx="2971800" cy="2847975"/>
          </a:xfrm>
          <a:prstGeom prst="rect">
            <a:avLst/>
          </a:prstGeom>
        </p:spPr>
      </p:pic>
    </p:spTree>
    <p:extLst>
      <p:ext uri="{BB962C8B-B14F-4D97-AF65-F5344CB8AC3E}">
        <p14:creationId xmlns:p14="http://schemas.microsoft.com/office/powerpoint/2010/main" val="562788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200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2500"/>
                            </p:stCondLst>
                            <p:childTnLst>
                              <p:par>
                                <p:cTn id="9" presetID="22" presetClass="entr" presetSubtype="8" fill="hold" grpId="0" nodeType="afterEffect">
                                  <p:stCondLst>
                                    <p:cond delay="2000"/>
                                  </p:stCondLst>
                                  <p:childTnLst>
                                    <p:set>
                                      <p:cBhvr>
                                        <p:cTn id="10" dur="1" fill="hold">
                                          <p:stCondLst>
                                            <p:cond delay="0"/>
                                          </p:stCondLst>
                                        </p:cTn>
                                        <p:tgtEl>
                                          <p:spTgt spid="21">
                                            <p:txEl>
                                              <p:pRg st="1" end="1"/>
                                            </p:txEl>
                                          </p:spTgt>
                                        </p:tgtEl>
                                        <p:attrNameLst>
                                          <p:attrName>style.visibility</p:attrName>
                                        </p:attrNameLst>
                                      </p:cBhvr>
                                      <p:to>
                                        <p:strVal val="visible"/>
                                      </p:to>
                                    </p:set>
                                    <p:animEffect transition="in" filter="wipe(left)">
                                      <p:cBhvr>
                                        <p:cTn id="11" dur="500"/>
                                        <p:tgtEl>
                                          <p:spTgt spid="21">
                                            <p:txEl>
                                              <p:pRg st="1" end="1"/>
                                            </p:txEl>
                                          </p:spTgt>
                                        </p:tgtEl>
                                      </p:cBhvr>
                                    </p:animEffect>
                                  </p:childTnLst>
                                </p:cTn>
                              </p:par>
                            </p:childTnLst>
                          </p:cTn>
                        </p:par>
                        <p:par>
                          <p:cTn id="12" fill="hold">
                            <p:stCondLst>
                              <p:cond delay="5000"/>
                            </p:stCondLst>
                            <p:childTnLst>
                              <p:par>
                                <p:cTn id="13" presetID="22" presetClass="entr" presetSubtype="8" fill="hold" grpId="0" nodeType="afterEffect">
                                  <p:stCondLst>
                                    <p:cond delay="2000"/>
                                  </p:stCondLst>
                                  <p:childTnLst>
                                    <p:set>
                                      <p:cBhvr>
                                        <p:cTn id="14" dur="1" fill="hold">
                                          <p:stCondLst>
                                            <p:cond delay="0"/>
                                          </p:stCondLst>
                                        </p:cTn>
                                        <p:tgtEl>
                                          <p:spTgt spid="21">
                                            <p:txEl>
                                              <p:pRg st="2" end="2"/>
                                            </p:txEl>
                                          </p:spTgt>
                                        </p:tgtEl>
                                        <p:attrNameLst>
                                          <p:attrName>style.visibility</p:attrName>
                                        </p:attrNameLst>
                                      </p:cBhvr>
                                      <p:to>
                                        <p:strVal val="visible"/>
                                      </p:to>
                                    </p:set>
                                    <p:animEffect transition="in" filter="wipe(left)">
                                      <p:cBhvr>
                                        <p:cTn id="15" dur="500"/>
                                        <p:tgtEl>
                                          <p:spTgt spid="21">
                                            <p:txEl>
                                              <p:pRg st="2" end="2"/>
                                            </p:txEl>
                                          </p:spTgt>
                                        </p:tgtEl>
                                      </p:cBhvr>
                                    </p:animEffect>
                                  </p:childTnLst>
                                </p:cTn>
                              </p:par>
                            </p:childTnLst>
                          </p:cTn>
                        </p:par>
                        <p:par>
                          <p:cTn id="16" fill="hold">
                            <p:stCondLst>
                              <p:cond delay="7500"/>
                            </p:stCondLst>
                            <p:childTnLst>
                              <p:par>
                                <p:cTn id="17" presetID="22" presetClass="entr" presetSubtype="8" fill="hold" grpId="0" nodeType="afterEffect">
                                  <p:stCondLst>
                                    <p:cond delay="2000"/>
                                  </p:stCondLst>
                                  <p:childTnLst>
                                    <p:set>
                                      <p:cBhvr>
                                        <p:cTn id="18" dur="1" fill="hold">
                                          <p:stCondLst>
                                            <p:cond delay="0"/>
                                          </p:stCondLst>
                                        </p:cTn>
                                        <p:tgtEl>
                                          <p:spTgt spid="21">
                                            <p:txEl>
                                              <p:pRg st="3" end="3"/>
                                            </p:txEl>
                                          </p:spTgt>
                                        </p:tgtEl>
                                        <p:attrNameLst>
                                          <p:attrName>style.visibility</p:attrName>
                                        </p:attrNameLst>
                                      </p:cBhvr>
                                      <p:to>
                                        <p:strVal val="visible"/>
                                      </p:to>
                                    </p:set>
                                    <p:animEffect transition="in" filter="wipe(left)">
                                      <p:cBhvr>
                                        <p:cTn id="19" dur="500"/>
                                        <p:tgtEl>
                                          <p:spTgt spid="21">
                                            <p:txEl>
                                              <p:pRg st="3" end="3"/>
                                            </p:txEl>
                                          </p:spTgt>
                                        </p:tgtEl>
                                      </p:cBhvr>
                                    </p:animEffect>
                                  </p:childTnLst>
                                </p:cTn>
                              </p:par>
                            </p:childTnLst>
                          </p:cTn>
                        </p:par>
                        <p:par>
                          <p:cTn id="20" fill="hold">
                            <p:stCondLst>
                              <p:cond delay="10000"/>
                            </p:stCondLst>
                            <p:childTnLst>
                              <p:par>
                                <p:cTn id="21" presetID="22" presetClass="entr" presetSubtype="8" fill="hold" grpId="0" nodeType="afterEffect">
                                  <p:stCondLst>
                                    <p:cond delay="2000"/>
                                  </p:stCondLst>
                                  <p:childTnLst>
                                    <p:set>
                                      <p:cBhvr>
                                        <p:cTn id="22" dur="1" fill="hold">
                                          <p:stCondLst>
                                            <p:cond delay="0"/>
                                          </p:stCondLst>
                                        </p:cTn>
                                        <p:tgtEl>
                                          <p:spTgt spid="21">
                                            <p:txEl>
                                              <p:pRg st="4" end="4"/>
                                            </p:txEl>
                                          </p:spTgt>
                                        </p:tgtEl>
                                        <p:attrNameLst>
                                          <p:attrName>style.visibility</p:attrName>
                                        </p:attrNameLst>
                                      </p:cBhvr>
                                      <p:to>
                                        <p:strVal val="visible"/>
                                      </p:to>
                                    </p:set>
                                    <p:animEffect transition="in" filter="wipe(left)">
                                      <p:cBhvr>
                                        <p:cTn id="23" dur="500"/>
                                        <p:tgtEl>
                                          <p:spTgt spid="21">
                                            <p:txEl>
                                              <p:pRg st="4" end="4"/>
                                            </p:txEl>
                                          </p:spTgt>
                                        </p:tgtEl>
                                      </p:cBhvr>
                                    </p:animEffect>
                                  </p:childTnLst>
                                </p:cTn>
                              </p:par>
                            </p:childTnLst>
                          </p:cTn>
                        </p:par>
                        <p:par>
                          <p:cTn id="24" fill="hold">
                            <p:stCondLst>
                              <p:cond delay="12500"/>
                            </p:stCondLst>
                            <p:childTnLst>
                              <p:par>
                                <p:cTn id="25" presetID="22" presetClass="entr" presetSubtype="8" fill="hold" grpId="0" nodeType="afterEffect">
                                  <p:stCondLst>
                                    <p:cond delay="2000"/>
                                  </p:stCondLst>
                                  <p:childTnLst>
                                    <p:set>
                                      <p:cBhvr>
                                        <p:cTn id="26" dur="1" fill="hold">
                                          <p:stCondLst>
                                            <p:cond delay="0"/>
                                          </p:stCondLst>
                                        </p:cTn>
                                        <p:tgtEl>
                                          <p:spTgt spid="21">
                                            <p:txEl>
                                              <p:pRg st="5" end="5"/>
                                            </p:txEl>
                                          </p:spTgt>
                                        </p:tgtEl>
                                        <p:attrNameLst>
                                          <p:attrName>style.visibility</p:attrName>
                                        </p:attrNameLst>
                                      </p:cBhvr>
                                      <p:to>
                                        <p:strVal val="visible"/>
                                      </p:to>
                                    </p:set>
                                    <p:animEffect transition="in" filter="wipe(left)">
                                      <p:cBhvr>
                                        <p:cTn id="27" dur="500"/>
                                        <p:tgtEl>
                                          <p:spTgt spid="21">
                                            <p:txEl>
                                              <p:pRg st="5" end="5"/>
                                            </p:txEl>
                                          </p:spTgt>
                                        </p:tgtEl>
                                      </p:cBhvr>
                                    </p:animEffect>
                                  </p:childTnLst>
                                </p:cTn>
                              </p:par>
                            </p:childTnLst>
                          </p:cTn>
                        </p:par>
                        <p:par>
                          <p:cTn id="28" fill="hold">
                            <p:stCondLst>
                              <p:cond delay="15000"/>
                            </p:stCondLst>
                            <p:childTnLst>
                              <p:par>
                                <p:cTn id="29" presetID="22" presetClass="entr" presetSubtype="8" fill="hold" grpId="0" nodeType="afterEffect">
                                  <p:stCondLst>
                                    <p:cond delay="2000"/>
                                  </p:stCondLst>
                                  <p:childTnLst>
                                    <p:set>
                                      <p:cBhvr>
                                        <p:cTn id="30" dur="1" fill="hold">
                                          <p:stCondLst>
                                            <p:cond delay="0"/>
                                          </p:stCondLst>
                                        </p:cTn>
                                        <p:tgtEl>
                                          <p:spTgt spid="21">
                                            <p:txEl>
                                              <p:pRg st="6" end="6"/>
                                            </p:txEl>
                                          </p:spTgt>
                                        </p:tgtEl>
                                        <p:attrNameLst>
                                          <p:attrName>style.visibility</p:attrName>
                                        </p:attrNameLst>
                                      </p:cBhvr>
                                      <p:to>
                                        <p:strVal val="visible"/>
                                      </p:to>
                                    </p:set>
                                    <p:animEffect transition="in" filter="wipe(left)">
                                      <p:cBhvr>
                                        <p:cTn id="31" dur="500"/>
                                        <p:tgtEl>
                                          <p:spTgt spid="21">
                                            <p:txEl>
                                              <p:pRg st="6" end="6"/>
                                            </p:txEl>
                                          </p:spTgt>
                                        </p:tgtEl>
                                      </p:cBhvr>
                                    </p:animEffect>
                                  </p:childTnLst>
                                </p:cTn>
                              </p:par>
                            </p:childTnLst>
                          </p:cTn>
                        </p:par>
                        <p:par>
                          <p:cTn id="32" fill="hold">
                            <p:stCondLst>
                              <p:cond delay="17500"/>
                            </p:stCondLst>
                            <p:childTnLst>
                              <p:par>
                                <p:cTn id="33" presetID="22" presetClass="entr" presetSubtype="8" fill="hold" grpId="0" nodeType="afterEffect">
                                  <p:stCondLst>
                                    <p:cond delay="2000"/>
                                  </p:stCondLst>
                                  <p:childTnLst>
                                    <p:set>
                                      <p:cBhvr>
                                        <p:cTn id="34" dur="1" fill="hold">
                                          <p:stCondLst>
                                            <p:cond delay="0"/>
                                          </p:stCondLst>
                                        </p:cTn>
                                        <p:tgtEl>
                                          <p:spTgt spid="21">
                                            <p:txEl>
                                              <p:pRg st="7" end="7"/>
                                            </p:txEl>
                                          </p:spTgt>
                                        </p:tgtEl>
                                        <p:attrNameLst>
                                          <p:attrName>style.visibility</p:attrName>
                                        </p:attrNameLst>
                                      </p:cBhvr>
                                      <p:to>
                                        <p:strVal val="visible"/>
                                      </p:to>
                                    </p:set>
                                    <p:animEffect transition="in" filter="wipe(left)">
                                      <p:cBhvr>
                                        <p:cTn id="35" dur="500"/>
                                        <p:tgtEl>
                                          <p:spTgt spid="21">
                                            <p:txEl>
                                              <p:pRg st="7" end="7"/>
                                            </p:txEl>
                                          </p:spTgt>
                                        </p:tgtEl>
                                      </p:cBhvr>
                                    </p:animEffect>
                                  </p:childTnLst>
                                </p:cTn>
                              </p:par>
                            </p:childTnLst>
                          </p:cTn>
                        </p:par>
                        <p:par>
                          <p:cTn id="36" fill="hold">
                            <p:stCondLst>
                              <p:cond delay="20000"/>
                            </p:stCondLst>
                            <p:childTnLst>
                              <p:par>
                                <p:cTn id="37" presetID="22" presetClass="entr" presetSubtype="8" fill="hold" grpId="0" nodeType="afterEffect">
                                  <p:stCondLst>
                                    <p:cond delay="2000"/>
                                  </p:stCondLst>
                                  <p:childTnLst>
                                    <p:set>
                                      <p:cBhvr>
                                        <p:cTn id="38" dur="1" fill="hold">
                                          <p:stCondLst>
                                            <p:cond delay="0"/>
                                          </p:stCondLst>
                                        </p:cTn>
                                        <p:tgtEl>
                                          <p:spTgt spid="21">
                                            <p:txEl>
                                              <p:pRg st="8" end="8"/>
                                            </p:txEl>
                                          </p:spTgt>
                                        </p:tgtEl>
                                        <p:attrNameLst>
                                          <p:attrName>style.visibility</p:attrName>
                                        </p:attrNameLst>
                                      </p:cBhvr>
                                      <p:to>
                                        <p:strVal val="visible"/>
                                      </p:to>
                                    </p:set>
                                    <p:animEffect transition="in" filter="wipe(left)">
                                      <p:cBhvr>
                                        <p:cTn id="39" dur="500"/>
                                        <p:tgtEl>
                                          <p:spTgt spid="2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And if Both A = 1 and B = 1?</a:t>
            </a:r>
          </a:p>
        </p:txBody>
      </p:sp>
      <p:sp>
        <p:nvSpPr>
          <p:cNvPr id="4" name="Date Placeholder 3"/>
          <p:cNvSpPr>
            <a:spLocks noGrp="1"/>
          </p:cNvSpPr>
          <p:nvPr>
            <p:ph type="dt" sz="half" idx="10"/>
          </p:nvPr>
        </p:nvSpPr>
        <p:spPr/>
        <p:txBody>
          <a:bodyPr/>
          <a:lstStyle/>
          <a:p>
            <a:r>
              <a:rPr lang="en-US"/>
              <a:t>ECE 120: Introduction to Computing</a:t>
            </a:r>
            <a:endParaRPr lang="en-US" dirty="0"/>
          </a:p>
        </p:txBody>
      </p:sp>
      <p:sp>
        <p:nvSpPr>
          <p:cNvPr id="5" name="Footer Placeholder 4"/>
          <p:cNvSpPr>
            <a:spLocks noGrp="1"/>
          </p:cNvSpPr>
          <p:nvPr>
            <p:ph type="ftr" sz="quarter" idx="11"/>
          </p:nvPr>
        </p:nvSpPr>
        <p:spPr/>
        <p:txBody>
          <a:bodyPr/>
          <a:lstStyle/>
          <a:p>
            <a:r>
              <a:rPr lang="en-US"/>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a:t>slide </a:t>
            </a:r>
            <a:fld id="{949970F0-D61B-4214-A65D-FD869E0D8E7F}" type="slidenum">
              <a:rPr lang="en-US" smtClean="0"/>
              <a:pPr/>
              <a:t>30</a:t>
            </a:fld>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1832" y="1630017"/>
            <a:ext cx="2906795" cy="4239076"/>
          </a:xfrm>
          <a:prstGeom prst="rect">
            <a:avLst/>
          </a:prstGeom>
        </p:spPr>
      </p:pic>
      <p:graphicFrame>
        <p:nvGraphicFramePr>
          <p:cNvPr id="23" name="Table 22"/>
          <p:cNvGraphicFramePr>
            <a:graphicFrameLocks noGrp="1"/>
          </p:cNvGraphicFramePr>
          <p:nvPr>
            <p:extLst/>
          </p:nvPr>
        </p:nvGraphicFramePr>
        <p:xfrm>
          <a:off x="1173154" y="2504224"/>
          <a:ext cx="3276519" cy="2834640"/>
        </p:xfrm>
        <a:graphic>
          <a:graphicData uri="http://schemas.openxmlformats.org/drawingml/2006/table">
            <a:tbl>
              <a:tblPr firstRow="1" bandRow="1">
                <a:tableStyleId>{5C22544A-7EE6-4342-B048-85BDC9FD1C3A}</a:tableStyleId>
              </a:tblPr>
              <a:tblGrid>
                <a:gridCol w="627588">
                  <a:extLst>
                    <a:ext uri="{9D8B030D-6E8A-4147-A177-3AD203B41FA5}">
                      <a16:colId xmlns:a16="http://schemas.microsoft.com/office/drawing/2014/main" val="20000"/>
                    </a:ext>
                  </a:extLst>
                </a:gridCol>
                <a:gridCol w="546755">
                  <a:extLst>
                    <a:ext uri="{9D8B030D-6E8A-4147-A177-3AD203B41FA5}">
                      <a16:colId xmlns:a16="http://schemas.microsoft.com/office/drawing/2014/main" val="20001"/>
                    </a:ext>
                  </a:extLst>
                </a:gridCol>
                <a:gridCol w="2102176">
                  <a:extLst>
                    <a:ext uri="{9D8B030D-6E8A-4147-A177-3AD203B41FA5}">
                      <a16:colId xmlns:a16="http://schemas.microsoft.com/office/drawing/2014/main" val="20002"/>
                    </a:ext>
                  </a:extLst>
                </a:gridCol>
              </a:tblGrid>
              <a:tr h="432141">
                <a:tc>
                  <a:txBody>
                    <a:bodyPr/>
                    <a:lstStyle/>
                    <a:p>
                      <a:pPr algn="ctr"/>
                      <a:r>
                        <a:rPr lang="en-US" sz="2800" dirty="0">
                          <a:solidFill>
                            <a:schemeClr val="tx1"/>
                          </a:solidFill>
                        </a:rPr>
                        <a:t>A</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rPr>
                        <a:t>B</a:t>
                      </a:r>
                    </a:p>
                  </a:txBody>
                  <a:tcP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rPr>
                        <a:t>Q</a:t>
                      </a:r>
                    </a:p>
                  </a:txBody>
                  <a:tcP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489760">
                <a:tc>
                  <a:txBody>
                    <a:bodyPr/>
                    <a:lstStyle/>
                    <a:p>
                      <a:pPr algn="ctr"/>
                      <a:r>
                        <a:rPr lang="en-US" sz="3200" b="1" dirty="0">
                          <a:solidFill>
                            <a:schemeClr val="tx1"/>
                          </a:solidFill>
                          <a:latin typeface="Courier New" panose="02070309020205020404" pitchFamily="49" charset="0"/>
                          <a:cs typeface="Courier New" panose="02070309020205020404" pitchFamily="49" charset="0"/>
                        </a:rPr>
                        <a:t>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3200" b="1" dirty="0">
                          <a:solidFill>
                            <a:schemeClr val="tx1"/>
                          </a:solidFill>
                          <a:latin typeface="Courier New" panose="02070309020205020404" pitchFamily="49" charset="0"/>
                          <a:cs typeface="Courier New" panose="02070309020205020404" pitchFamily="49" charset="0"/>
                        </a:rPr>
                        <a:t>0</a:t>
                      </a: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en-US" sz="3200" b="1" baseline="-25000" dirty="0">
                        <a:solidFill>
                          <a:schemeClr val="tx1"/>
                        </a:solidFill>
                        <a:latin typeface="+mj-lt"/>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489760">
                <a:tc>
                  <a:txBody>
                    <a:bodyPr/>
                    <a:lstStyle/>
                    <a:p>
                      <a:pPr algn="ctr"/>
                      <a:r>
                        <a:rPr lang="en-US" sz="3200" b="1" dirty="0">
                          <a:solidFill>
                            <a:schemeClr val="tx1"/>
                          </a:solidFill>
                          <a:latin typeface="Courier New" panose="02070309020205020404" pitchFamily="49" charset="0"/>
                          <a:cs typeface="Courier New" panose="02070309020205020404" pitchFamily="49" charset="0"/>
                        </a:rPr>
                        <a:t>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3200" b="1" dirty="0">
                          <a:solidFill>
                            <a:schemeClr val="tx1"/>
                          </a:solidFill>
                          <a:latin typeface="Courier New" panose="02070309020205020404" pitchFamily="49" charset="0"/>
                          <a:cs typeface="Courier New" panose="02070309020205020404" pitchFamily="49" charset="0"/>
                        </a:rPr>
                        <a:t>1</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3200" b="1"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489760">
                <a:tc>
                  <a:txBody>
                    <a:bodyPr/>
                    <a:lstStyle/>
                    <a:p>
                      <a:pPr algn="ctr"/>
                      <a:r>
                        <a:rPr lang="en-US" sz="3200" b="1" dirty="0">
                          <a:solidFill>
                            <a:schemeClr val="tx1"/>
                          </a:solidFill>
                          <a:latin typeface="Courier New" panose="02070309020205020404" pitchFamily="49" charset="0"/>
                          <a:cs typeface="Courier New" panose="02070309020205020404" pitchFamily="49"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3200" b="1" dirty="0">
                          <a:solidFill>
                            <a:schemeClr val="tx1"/>
                          </a:solidFill>
                          <a:latin typeface="Courier New" panose="02070309020205020404" pitchFamily="49" charset="0"/>
                          <a:cs typeface="Courier New" panose="02070309020205020404" pitchFamily="49" charset="0"/>
                        </a:rPr>
                        <a:t>0</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3200" b="1"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489760">
                <a:tc>
                  <a:txBody>
                    <a:bodyPr/>
                    <a:lstStyle/>
                    <a:p>
                      <a:pPr algn="ctr"/>
                      <a:r>
                        <a:rPr lang="en-US" sz="3200" b="1" dirty="0">
                          <a:solidFill>
                            <a:schemeClr val="tx1"/>
                          </a:solidFill>
                          <a:latin typeface="Courier New" panose="02070309020205020404" pitchFamily="49" charset="0"/>
                          <a:cs typeface="Courier New" panose="02070309020205020404" pitchFamily="49"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3200" b="1" dirty="0">
                          <a:solidFill>
                            <a:schemeClr val="tx1"/>
                          </a:solidFill>
                          <a:latin typeface="Courier New" panose="02070309020205020404" pitchFamily="49" charset="0"/>
                          <a:cs typeface="Courier New" panose="02070309020205020404" pitchFamily="49" charset="0"/>
                        </a:rPr>
                        <a:t>1</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3200" b="1"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bl>
          </a:graphicData>
        </a:graphic>
      </p:graphicFrame>
      <p:sp>
        <p:nvSpPr>
          <p:cNvPr id="28" name="TextBox 27"/>
          <p:cNvSpPr txBox="1"/>
          <p:nvPr/>
        </p:nvSpPr>
        <p:spPr>
          <a:xfrm>
            <a:off x="3186485" y="3015318"/>
            <a:ext cx="650449" cy="584775"/>
          </a:xfrm>
          <a:prstGeom prst="rect">
            <a:avLst/>
          </a:prstGeom>
          <a:noFill/>
        </p:spPr>
        <p:txBody>
          <a:bodyPr wrap="square" rtlCol="0">
            <a:spAutoFit/>
          </a:bodyPr>
          <a:lstStyle/>
          <a:p>
            <a:r>
              <a:rPr lang="en-US" sz="3200" b="1" dirty="0">
                <a:latin typeface="Courier New" panose="02070309020205020404" pitchFamily="49" charset="0"/>
                <a:cs typeface="Courier New" panose="02070309020205020404" pitchFamily="49" charset="0"/>
              </a:rPr>
              <a:t>1</a:t>
            </a:r>
            <a:endParaRPr lang="en-US" dirty="0">
              <a:latin typeface="Courier New" panose="02070309020205020404" pitchFamily="49" charset="0"/>
              <a:cs typeface="Courier New" panose="02070309020205020404" pitchFamily="49" charset="0"/>
            </a:endParaRPr>
          </a:p>
        </p:txBody>
      </p:sp>
      <p:grpSp>
        <p:nvGrpSpPr>
          <p:cNvPr id="58" name="Group 57"/>
          <p:cNvGrpSpPr/>
          <p:nvPr/>
        </p:nvGrpSpPr>
        <p:grpSpPr>
          <a:xfrm>
            <a:off x="7522366" y="1884292"/>
            <a:ext cx="862178" cy="542728"/>
            <a:chOff x="6608064" y="2094137"/>
            <a:chExt cx="862178" cy="542728"/>
          </a:xfrm>
        </p:grpSpPr>
        <p:cxnSp>
          <p:nvCxnSpPr>
            <p:cNvPr id="59" name="Straight Connector 58"/>
            <p:cNvCxnSpPr/>
            <p:nvPr/>
          </p:nvCxnSpPr>
          <p:spPr>
            <a:xfrm>
              <a:off x="6608064" y="2314099"/>
              <a:ext cx="211739" cy="3227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6671625" y="2094137"/>
              <a:ext cx="798617" cy="461665"/>
            </a:xfrm>
            <a:prstGeom prst="rect">
              <a:avLst/>
            </a:prstGeom>
            <a:noFill/>
          </p:spPr>
          <p:txBody>
            <a:bodyPr wrap="none" rtlCol="0">
              <a:spAutoFit/>
            </a:bodyPr>
            <a:lstStyle/>
            <a:p>
              <a:pPr algn="ctr"/>
              <a:r>
                <a:rPr lang="en-US" sz="2400" b="1" dirty="0">
                  <a:solidFill>
                    <a:srgbClr val="FF0000"/>
                  </a:solidFill>
                  <a:latin typeface="Arial" panose="020B0604020202020204" pitchFamily="34" charset="0"/>
                  <a:cs typeface="Arial" panose="020B0604020202020204" pitchFamily="34" charset="0"/>
                </a:rPr>
                <a:t>OFF</a:t>
              </a:r>
            </a:p>
          </p:txBody>
        </p:sp>
      </p:grpSp>
      <p:sp>
        <p:nvSpPr>
          <p:cNvPr id="32" name="TextBox 31"/>
          <p:cNvSpPr txBox="1"/>
          <p:nvPr/>
        </p:nvSpPr>
        <p:spPr>
          <a:xfrm>
            <a:off x="3186485" y="3597642"/>
            <a:ext cx="650449" cy="584775"/>
          </a:xfrm>
          <a:prstGeom prst="rect">
            <a:avLst/>
          </a:prstGeom>
          <a:noFill/>
        </p:spPr>
        <p:txBody>
          <a:bodyPr wrap="square" rtlCol="0">
            <a:spAutoFit/>
          </a:bodyPr>
          <a:lstStyle/>
          <a:p>
            <a:r>
              <a:rPr lang="en-US" sz="3200" b="1" dirty="0">
                <a:latin typeface="Courier New" panose="02070309020205020404" pitchFamily="49" charset="0"/>
                <a:cs typeface="Courier New" panose="02070309020205020404" pitchFamily="49" charset="0"/>
              </a:rPr>
              <a:t>1</a:t>
            </a:r>
            <a:endParaRPr lang="en-US" dirty="0">
              <a:latin typeface="Courier New" panose="02070309020205020404" pitchFamily="49" charset="0"/>
              <a:cs typeface="Courier New" panose="02070309020205020404" pitchFamily="49" charset="0"/>
            </a:endParaRPr>
          </a:p>
        </p:txBody>
      </p:sp>
      <p:sp>
        <p:nvSpPr>
          <p:cNvPr id="25" name="TextBox 24"/>
          <p:cNvSpPr txBox="1"/>
          <p:nvPr/>
        </p:nvSpPr>
        <p:spPr>
          <a:xfrm>
            <a:off x="3195912" y="4189296"/>
            <a:ext cx="650449" cy="584775"/>
          </a:xfrm>
          <a:prstGeom prst="rect">
            <a:avLst/>
          </a:prstGeom>
          <a:noFill/>
        </p:spPr>
        <p:txBody>
          <a:bodyPr wrap="square" rtlCol="0">
            <a:spAutoFit/>
          </a:bodyPr>
          <a:lstStyle/>
          <a:p>
            <a:r>
              <a:rPr lang="en-US" sz="3200" b="1" dirty="0">
                <a:latin typeface="Courier New" panose="02070309020205020404" pitchFamily="49" charset="0"/>
                <a:cs typeface="Courier New" panose="02070309020205020404" pitchFamily="49" charset="0"/>
              </a:rPr>
              <a:t>1</a:t>
            </a:r>
            <a:endParaRPr lang="en-US" dirty="0">
              <a:latin typeface="Courier New" panose="02070309020205020404" pitchFamily="49" charset="0"/>
              <a:cs typeface="Courier New" panose="02070309020205020404" pitchFamily="49" charset="0"/>
            </a:endParaRPr>
          </a:p>
        </p:txBody>
      </p:sp>
      <p:grpSp>
        <p:nvGrpSpPr>
          <p:cNvPr id="8" name="Group 7"/>
          <p:cNvGrpSpPr/>
          <p:nvPr/>
        </p:nvGrpSpPr>
        <p:grpSpPr>
          <a:xfrm>
            <a:off x="5828519" y="1693991"/>
            <a:ext cx="1546844" cy="3710059"/>
            <a:chOff x="5828519" y="1693991"/>
            <a:chExt cx="1546844" cy="3710059"/>
          </a:xfrm>
        </p:grpSpPr>
        <p:sp>
          <p:nvSpPr>
            <p:cNvPr id="42" name="TextBox 41"/>
            <p:cNvSpPr txBox="1"/>
            <p:nvPr/>
          </p:nvSpPr>
          <p:spPr>
            <a:xfrm>
              <a:off x="6557510" y="1693991"/>
              <a:ext cx="817853" cy="461665"/>
            </a:xfrm>
            <a:prstGeom prst="rect">
              <a:avLst/>
            </a:prstGeom>
            <a:noFill/>
          </p:spPr>
          <p:txBody>
            <a:bodyPr wrap="none" rtlCol="0">
              <a:spAutoFit/>
            </a:bodyPr>
            <a:lstStyle/>
            <a:p>
              <a:pPr algn="ctr"/>
              <a:r>
                <a:rPr lang="en-US" sz="2400" dirty="0">
                  <a:solidFill>
                    <a:srgbClr val="FFFF00"/>
                  </a:solidFill>
                  <a:latin typeface="Arial" panose="020B0604020202020204" pitchFamily="34" charset="0"/>
                  <a:cs typeface="Arial" panose="020B0604020202020204" pitchFamily="34" charset="0"/>
                </a:rPr>
                <a:t>1.5V</a:t>
              </a:r>
            </a:p>
          </p:txBody>
        </p:sp>
        <p:sp>
          <p:nvSpPr>
            <p:cNvPr id="43" name="TextBox 42"/>
            <p:cNvSpPr txBox="1"/>
            <p:nvPr/>
          </p:nvSpPr>
          <p:spPr>
            <a:xfrm>
              <a:off x="5828519" y="4942385"/>
              <a:ext cx="817853" cy="461665"/>
            </a:xfrm>
            <a:prstGeom prst="rect">
              <a:avLst/>
            </a:prstGeom>
            <a:noFill/>
          </p:spPr>
          <p:txBody>
            <a:bodyPr wrap="none" rtlCol="0">
              <a:spAutoFit/>
            </a:bodyPr>
            <a:lstStyle/>
            <a:p>
              <a:pPr algn="ctr"/>
              <a:r>
                <a:rPr lang="en-US" sz="2400" dirty="0">
                  <a:solidFill>
                    <a:srgbClr val="FFFF00"/>
                  </a:solidFill>
                  <a:latin typeface="Arial" panose="020B0604020202020204" pitchFamily="34" charset="0"/>
                  <a:cs typeface="Arial" panose="020B0604020202020204" pitchFamily="34" charset="0"/>
                </a:rPr>
                <a:t>1.5V</a:t>
              </a:r>
            </a:p>
          </p:txBody>
        </p:sp>
      </p:grpSp>
      <p:grpSp>
        <p:nvGrpSpPr>
          <p:cNvPr id="7" name="Group 6"/>
          <p:cNvGrpSpPr/>
          <p:nvPr/>
        </p:nvGrpSpPr>
        <p:grpSpPr>
          <a:xfrm>
            <a:off x="5481831" y="2468316"/>
            <a:ext cx="1164541" cy="1858994"/>
            <a:chOff x="5481831" y="2468316"/>
            <a:chExt cx="1164541" cy="1858994"/>
          </a:xfrm>
        </p:grpSpPr>
        <p:sp>
          <p:nvSpPr>
            <p:cNvPr id="30" name="TextBox 29"/>
            <p:cNvSpPr txBox="1"/>
            <p:nvPr/>
          </p:nvSpPr>
          <p:spPr>
            <a:xfrm>
              <a:off x="5481831" y="2468316"/>
              <a:ext cx="817853" cy="461665"/>
            </a:xfrm>
            <a:prstGeom prst="rect">
              <a:avLst/>
            </a:prstGeom>
            <a:noFill/>
          </p:spPr>
          <p:txBody>
            <a:bodyPr wrap="none" rtlCol="0">
              <a:spAutoFit/>
            </a:bodyPr>
            <a:lstStyle/>
            <a:p>
              <a:pPr algn="ctr"/>
              <a:r>
                <a:rPr lang="en-US" sz="2400" dirty="0">
                  <a:solidFill>
                    <a:srgbClr val="FFFF00"/>
                  </a:solidFill>
                  <a:latin typeface="Arial" panose="020B0604020202020204" pitchFamily="34" charset="0"/>
                  <a:cs typeface="Arial" panose="020B0604020202020204" pitchFamily="34" charset="0"/>
                </a:rPr>
                <a:t>1.5V</a:t>
              </a:r>
            </a:p>
          </p:txBody>
        </p:sp>
        <p:sp>
          <p:nvSpPr>
            <p:cNvPr id="31" name="TextBox 30"/>
            <p:cNvSpPr txBox="1"/>
            <p:nvPr/>
          </p:nvSpPr>
          <p:spPr>
            <a:xfrm>
              <a:off x="5828519" y="3865645"/>
              <a:ext cx="817853" cy="461665"/>
            </a:xfrm>
            <a:prstGeom prst="rect">
              <a:avLst/>
            </a:prstGeom>
            <a:noFill/>
          </p:spPr>
          <p:txBody>
            <a:bodyPr wrap="none" rtlCol="0">
              <a:spAutoFit/>
            </a:bodyPr>
            <a:lstStyle/>
            <a:p>
              <a:pPr algn="ctr"/>
              <a:r>
                <a:rPr lang="en-US" sz="2400" dirty="0">
                  <a:solidFill>
                    <a:srgbClr val="FFFF00"/>
                  </a:solidFill>
                  <a:latin typeface="Arial" panose="020B0604020202020204" pitchFamily="34" charset="0"/>
                  <a:cs typeface="Arial" panose="020B0604020202020204" pitchFamily="34" charset="0"/>
                </a:rPr>
                <a:t>1.5V</a:t>
              </a:r>
            </a:p>
          </p:txBody>
        </p:sp>
      </p:grpSp>
      <p:grpSp>
        <p:nvGrpSpPr>
          <p:cNvPr id="34" name="Group 33"/>
          <p:cNvGrpSpPr/>
          <p:nvPr/>
        </p:nvGrpSpPr>
        <p:grpSpPr>
          <a:xfrm>
            <a:off x="5499981" y="1693990"/>
            <a:ext cx="1158446" cy="733030"/>
            <a:chOff x="5661357" y="1903835"/>
            <a:chExt cx="1158446" cy="733030"/>
          </a:xfrm>
        </p:grpSpPr>
        <p:cxnSp>
          <p:nvCxnSpPr>
            <p:cNvPr id="35" name="Straight Connector 34"/>
            <p:cNvCxnSpPr/>
            <p:nvPr/>
          </p:nvCxnSpPr>
          <p:spPr>
            <a:xfrm>
              <a:off x="6608064" y="2314099"/>
              <a:ext cx="211739" cy="3227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5661357" y="1903835"/>
              <a:ext cx="798617" cy="461665"/>
            </a:xfrm>
            <a:prstGeom prst="rect">
              <a:avLst/>
            </a:prstGeom>
            <a:noFill/>
          </p:spPr>
          <p:txBody>
            <a:bodyPr wrap="none" rtlCol="0">
              <a:spAutoFit/>
            </a:bodyPr>
            <a:lstStyle/>
            <a:p>
              <a:pPr algn="ctr"/>
              <a:r>
                <a:rPr lang="en-US" sz="2400" b="1" dirty="0">
                  <a:solidFill>
                    <a:srgbClr val="FF0000"/>
                  </a:solidFill>
                  <a:latin typeface="Arial" panose="020B0604020202020204" pitchFamily="34" charset="0"/>
                  <a:cs typeface="Arial" panose="020B0604020202020204" pitchFamily="34" charset="0"/>
                </a:rPr>
                <a:t>OFF</a:t>
              </a:r>
            </a:p>
          </p:txBody>
        </p:sp>
      </p:grpSp>
      <p:grpSp>
        <p:nvGrpSpPr>
          <p:cNvPr id="37" name="Group 36"/>
          <p:cNvGrpSpPr/>
          <p:nvPr/>
        </p:nvGrpSpPr>
        <p:grpSpPr>
          <a:xfrm>
            <a:off x="6988004" y="3328977"/>
            <a:ext cx="774718" cy="804672"/>
            <a:chOff x="6608064" y="2133600"/>
            <a:chExt cx="774718" cy="804672"/>
          </a:xfrm>
        </p:grpSpPr>
        <p:cxnSp>
          <p:nvCxnSpPr>
            <p:cNvPr id="38" name="Straight Connector 37"/>
            <p:cNvCxnSpPr/>
            <p:nvPr/>
          </p:nvCxnSpPr>
          <p:spPr>
            <a:xfrm>
              <a:off x="6608064" y="2133600"/>
              <a:ext cx="0" cy="804672"/>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6736451" y="2314099"/>
              <a:ext cx="646331" cy="461665"/>
            </a:xfrm>
            <a:prstGeom prst="rect">
              <a:avLst/>
            </a:prstGeom>
            <a:noFill/>
          </p:spPr>
          <p:txBody>
            <a:bodyPr wrap="none" rtlCol="0">
              <a:spAutoFit/>
            </a:bodyPr>
            <a:lstStyle/>
            <a:p>
              <a:pPr algn="ctr"/>
              <a:r>
                <a:rPr lang="en-US" sz="2400" b="1" dirty="0">
                  <a:solidFill>
                    <a:srgbClr val="FFFF00"/>
                  </a:solidFill>
                  <a:latin typeface="Arial" panose="020B0604020202020204" pitchFamily="34" charset="0"/>
                  <a:cs typeface="Arial" panose="020B0604020202020204" pitchFamily="34" charset="0"/>
                </a:rPr>
                <a:t>ON</a:t>
              </a:r>
            </a:p>
          </p:txBody>
        </p:sp>
      </p:grpSp>
      <p:grpSp>
        <p:nvGrpSpPr>
          <p:cNvPr id="40" name="Group 39"/>
          <p:cNvGrpSpPr/>
          <p:nvPr/>
        </p:nvGrpSpPr>
        <p:grpSpPr>
          <a:xfrm>
            <a:off x="6986655" y="4410372"/>
            <a:ext cx="774718" cy="804672"/>
            <a:chOff x="6608064" y="2133600"/>
            <a:chExt cx="774718" cy="804672"/>
          </a:xfrm>
        </p:grpSpPr>
        <p:cxnSp>
          <p:nvCxnSpPr>
            <p:cNvPr id="41" name="Straight Connector 40"/>
            <p:cNvCxnSpPr/>
            <p:nvPr/>
          </p:nvCxnSpPr>
          <p:spPr>
            <a:xfrm>
              <a:off x="6608064" y="2133600"/>
              <a:ext cx="0" cy="804672"/>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6736451" y="2314099"/>
              <a:ext cx="646331" cy="461665"/>
            </a:xfrm>
            <a:prstGeom prst="rect">
              <a:avLst/>
            </a:prstGeom>
            <a:noFill/>
          </p:spPr>
          <p:txBody>
            <a:bodyPr wrap="none" rtlCol="0">
              <a:spAutoFit/>
            </a:bodyPr>
            <a:lstStyle/>
            <a:p>
              <a:pPr algn="ctr"/>
              <a:r>
                <a:rPr lang="en-US" sz="2400" b="1" dirty="0">
                  <a:solidFill>
                    <a:srgbClr val="FFFF00"/>
                  </a:solidFill>
                  <a:latin typeface="Arial" panose="020B0604020202020204" pitchFamily="34" charset="0"/>
                  <a:cs typeface="Arial" panose="020B0604020202020204" pitchFamily="34" charset="0"/>
                </a:rPr>
                <a:t>ON</a:t>
              </a:r>
            </a:p>
          </p:txBody>
        </p:sp>
      </p:grpSp>
      <p:sp>
        <p:nvSpPr>
          <p:cNvPr id="45" name="TextBox 44"/>
          <p:cNvSpPr txBox="1"/>
          <p:nvPr/>
        </p:nvSpPr>
        <p:spPr>
          <a:xfrm>
            <a:off x="3195912" y="4763516"/>
            <a:ext cx="650449" cy="584775"/>
          </a:xfrm>
          <a:prstGeom prst="rect">
            <a:avLst/>
          </a:prstGeom>
          <a:noFill/>
        </p:spPr>
        <p:txBody>
          <a:bodyPr wrap="square" rtlCol="0">
            <a:spAutoFit/>
          </a:bodyPr>
          <a:lstStyle/>
          <a:p>
            <a:r>
              <a:rPr lang="en-US" sz="3200" b="1" dirty="0">
                <a:latin typeface="Courier New" panose="02070309020205020404" pitchFamily="49" charset="0"/>
                <a:cs typeface="Courier New" panose="02070309020205020404" pitchFamily="49" charset="0"/>
              </a:rPr>
              <a:t>0</a:t>
            </a:r>
            <a:endParaRPr lang="en-US" dirty="0">
              <a:latin typeface="Courier New" panose="02070309020205020404" pitchFamily="49" charset="0"/>
              <a:cs typeface="Courier New" panose="02070309020205020404" pitchFamily="49" charset="0"/>
            </a:endParaRPr>
          </a:p>
        </p:txBody>
      </p:sp>
      <p:grpSp>
        <p:nvGrpSpPr>
          <p:cNvPr id="50" name="Group 49"/>
          <p:cNvGrpSpPr/>
          <p:nvPr/>
        </p:nvGrpSpPr>
        <p:grpSpPr>
          <a:xfrm>
            <a:off x="7056341" y="3098638"/>
            <a:ext cx="2249359" cy="2920236"/>
            <a:chOff x="7056341" y="3098638"/>
            <a:chExt cx="2249359" cy="2920236"/>
          </a:xfrm>
        </p:grpSpPr>
        <p:sp>
          <p:nvSpPr>
            <p:cNvPr id="51" name="Freeform 50"/>
            <p:cNvSpPr/>
            <p:nvPr/>
          </p:nvSpPr>
          <p:spPr>
            <a:xfrm flipV="1">
              <a:off x="7056341" y="3098638"/>
              <a:ext cx="962474" cy="2167555"/>
            </a:xfrm>
            <a:custGeom>
              <a:avLst/>
              <a:gdLst>
                <a:gd name="connsiteX0" fmla="*/ 57534 w 1118238"/>
                <a:gd name="connsiteY0" fmla="*/ 0 h 1491003"/>
                <a:gd name="connsiteX1" fmla="*/ 118494 w 1118238"/>
                <a:gd name="connsiteY1" fmla="*/ 1316736 h 1491003"/>
                <a:gd name="connsiteX2" fmla="*/ 1118238 w 1118238"/>
                <a:gd name="connsiteY2" fmla="*/ 1438656 h 1491003"/>
              </a:gdLst>
              <a:ahLst/>
              <a:cxnLst>
                <a:cxn ang="0">
                  <a:pos x="connsiteX0" y="connsiteY0"/>
                </a:cxn>
                <a:cxn ang="0">
                  <a:pos x="connsiteX1" y="connsiteY1"/>
                </a:cxn>
                <a:cxn ang="0">
                  <a:pos x="connsiteX2" y="connsiteY2"/>
                </a:cxn>
              </a:cxnLst>
              <a:rect l="l" t="t" r="r" b="b"/>
              <a:pathLst>
                <a:path w="1118238" h="1491003">
                  <a:moveTo>
                    <a:pt x="57534" y="0"/>
                  </a:moveTo>
                  <a:cubicBezTo>
                    <a:pt x="-378" y="538480"/>
                    <a:pt x="-58290" y="1076960"/>
                    <a:pt x="118494" y="1316736"/>
                  </a:cubicBezTo>
                  <a:cubicBezTo>
                    <a:pt x="295278" y="1556512"/>
                    <a:pt x="706758" y="1497584"/>
                    <a:pt x="1118238" y="1438656"/>
                  </a:cubicBezTo>
                </a:path>
              </a:pathLst>
            </a:custGeom>
            <a:noFill/>
            <a:ln w="889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p:cNvSpPr txBox="1"/>
            <p:nvPr/>
          </p:nvSpPr>
          <p:spPr>
            <a:xfrm>
              <a:off x="7375363" y="5187877"/>
              <a:ext cx="1930337" cy="830997"/>
            </a:xfrm>
            <a:prstGeom prst="rect">
              <a:avLst/>
            </a:prstGeom>
            <a:solidFill>
              <a:srgbClr val="00B0F0"/>
            </a:solidFill>
          </p:spPr>
          <p:txBody>
            <a:bodyPr wrap="none" rtlCol="0">
              <a:spAutoFit/>
            </a:bodyPr>
            <a:lstStyle/>
            <a:p>
              <a:pPr algn="ctr"/>
              <a:r>
                <a:rPr lang="en-US" sz="2400" dirty="0">
                  <a:latin typeface="Arial" panose="020B0604020202020204" pitchFamily="34" charset="0"/>
                  <a:cs typeface="Arial" panose="020B0604020202020204" pitchFamily="34" charset="0"/>
                </a:rPr>
                <a:t>Q connected</a:t>
              </a:r>
            </a:p>
            <a:p>
              <a:pPr algn="ctr"/>
              <a:r>
                <a:rPr lang="en-US" sz="2400" dirty="0">
                  <a:latin typeface="Arial" panose="020B0604020202020204" pitchFamily="34" charset="0"/>
                  <a:cs typeface="Arial" panose="020B0604020202020204" pitchFamily="34" charset="0"/>
                </a:rPr>
                <a:t>to 0V</a:t>
              </a:r>
            </a:p>
          </p:txBody>
        </p:sp>
      </p:grpSp>
    </p:spTree>
    <p:extLst>
      <p:ext uri="{BB962C8B-B14F-4D97-AF65-F5344CB8AC3E}">
        <p14:creationId xmlns:p14="http://schemas.microsoft.com/office/powerpoint/2010/main" val="1025941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wipe(right)">
                                      <p:cBhvr>
                                        <p:cTn id="12" dur="500"/>
                                        <p:tgtEl>
                                          <p:spTgt spid="3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7"/>
                                        </p:tgtEl>
                                        <p:attrNameLst>
                                          <p:attrName>style.visibility</p:attrName>
                                        </p:attrNameLst>
                                      </p:cBhvr>
                                      <p:to>
                                        <p:strVal val="visible"/>
                                      </p:to>
                                    </p:set>
                                    <p:animEffect transition="in" filter="wipe(left)">
                                      <p:cBhvr>
                                        <p:cTn id="17" dur="500"/>
                                        <p:tgtEl>
                                          <p:spTgt spid="3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58"/>
                                        </p:tgtEl>
                                        <p:attrNameLst>
                                          <p:attrName>style.visibility</p:attrName>
                                        </p:attrNameLst>
                                      </p:cBhvr>
                                      <p:to>
                                        <p:strVal val="visible"/>
                                      </p:to>
                                    </p:set>
                                    <p:animEffect transition="in" filter="wipe(left)">
                                      <p:cBhvr>
                                        <p:cTn id="27" dur="500"/>
                                        <p:tgtEl>
                                          <p:spTgt spid="5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40"/>
                                        </p:tgtEl>
                                        <p:attrNameLst>
                                          <p:attrName>style.visibility</p:attrName>
                                        </p:attrNameLst>
                                      </p:cBhvr>
                                      <p:to>
                                        <p:strVal val="visible"/>
                                      </p:to>
                                    </p:set>
                                    <p:animEffect transition="in" filter="wipe(left)">
                                      <p:cBhvr>
                                        <p:cTn id="32" dur="500"/>
                                        <p:tgtEl>
                                          <p:spTgt spid="4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50"/>
                                        </p:tgtEl>
                                        <p:attrNameLst>
                                          <p:attrName>style.visibility</p:attrName>
                                        </p:attrNameLst>
                                      </p:cBhvr>
                                      <p:to>
                                        <p:strVal val="visible"/>
                                      </p:to>
                                    </p:set>
                                    <p:animEffect transition="in" filter="wipe(up)">
                                      <p:cBhvr>
                                        <p:cTn id="37" dur="500"/>
                                        <p:tgtEl>
                                          <p:spTgt spid="50"/>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5"/>
                                        </p:tgtEl>
                                        <p:attrNameLst>
                                          <p:attrName>style.visibility</p:attrName>
                                        </p:attrNameLst>
                                      </p:cBhvr>
                                      <p:to>
                                        <p:strVal val="visible"/>
                                      </p:to>
                                    </p:set>
                                    <p:animEffect transition="in" filter="fade">
                                      <p:cBhvr>
                                        <p:cTn id="42"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It’s a NAND Gate!</a:t>
            </a:r>
          </a:p>
        </p:txBody>
      </p:sp>
      <p:sp>
        <p:nvSpPr>
          <p:cNvPr id="21" name="Content Placeholder 20"/>
          <p:cNvSpPr>
            <a:spLocks noGrp="1"/>
          </p:cNvSpPr>
          <p:nvPr>
            <p:ph idx="1"/>
          </p:nvPr>
        </p:nvSpPr>
        <p:spPr/>
        <p:txBody>
          <a:bodyPr/>
          <a:lstStyle/>
          <a:p>
            <a:r>
              <a:rPr lang="en-US" dirty="0"/>
              <a:t>We see that </a:t>
            </a:r>
            <a:r>
              <a:rPr lang="en-US" b="1" dirty="0">
                <a:solidFill>
                  <a:srgbClr val="0070C0"/>
                </a:solidFill>
              </a:rPr>
              <a:t>Q = (AB)’</a:t>
            </a:r>
            <a:r>
              <a:rPr lang="en-US" dirty="0"/>
              <a:t>.</a:t>
            </a:r>
          </a:p>
        </p:txBody>
      </p:sp>
      <p:sp>
        <p:nvSpPr>
          <p:cNvPr id="4" name="Date Placeholder 3"/>
          <p:cNvSpPr>
            <a:spLocks noGrp="1"/>
          </p:cNvSpPr>
          <p:nvPr>
            <p:ph type="dt" sz="half" idx="10"/>
          </p:nvPr>
        </p:nvSpPr>
        <p:spPr/>
        <p:txBody>
          <a:bodyPr/>
          <a:lstStyle/>
          <a:p>
            <a:r>
              <a:rPr lang="en-US"/>
              <a:t>ECE 120: Introduction to Computing</a:t>
            </a:r>
            <a:endParaRPr lang="en-US" dirty="0"/>
          </a:p>
        </p:txBody>
      </p:sp>
      <p:sp>
        <p:nvSpPr>
          <p:cNvPr id="5" name="Footer Placeholder 4"/>
          <p:cNvSpPr>
            <a:spLocks noGrp="1"/>
          </p:cNvSpPr>
          <p:nvPr>
            <p:ph type="ftr" sz="quarter" idx="11"/>
          </p:nvPr>
        </p:nvSpPr>
        <p:spPr/>
        <p:txBody>
          <a:bodyPr/>
          <a:lstStyle/>
          <a:p>
            <a:r>
              <a:rPr lang="en-US"/>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a:t>slide </a:t>
            </a:r>
            <a:fld id="{949970F0-D61B-4214-A65D-FD869E0D8E7F}" type="slidenum">
              <a:rPr lang="en-US" smtClean="0"/>
              <a:pPr/>
              <a:t>31</a:t>
            </a:fld>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1832" y="1630017"/>
            <a:ext cx="2906795" cy="4239076"/>
          </a:xfrm>
          <a:prstGeom prst="rect">
            <a:avLst/>
          </a:prstGeom>
        </p:spPr>
      </p:pic>
      <p:graphicFrame>
        <p:nvGraphicFramePr>
          <p:cNvPr id="23" name="Table 22"/>
          <p:cNvGraphicFramePr>
            <a:graphicFrameLocks noGrp="1"/>
          </p:cNvGraphicFramePr>
          <p:nvPr>
            <p:extLst/>
          </p:nvPr>
        </p:nvGraphicFramePr>
        <p:xfrm>
          <a:off x="1173154" y="2504224"/>
          <a:ext cx="3276519" cy="2834640"/>
        </p:xfrm>
        <a:graphic>
          <a:graphicData uri="http://schemas.openxmlformats.org/drawingml/2006/table">
            <a:tbl>
              <a:tblPr firstRow="1" bandRow="1">
                <a:tableStyleId>{5C22544A-7EE6-4342-B048-85BDC9FD1C3A}</a:tableStyleId>
              </a:tblPr>
              <a:tblGrid>
                <a:gridCol w="627588">
                  <a:extLst>
                    <a:ext uri="{9D8B030D-6E8A-4147-A177-3AD203B41FA5}">
                      <a16:colId xmlns:a16="http://schemas.microsoft.com/office/drawing/2014/main" val="20000"/>
                    </a:ext>
                  </a:extLst>
                </a:gridCol>
                <a:gridCol w="546755">
                  <a:extLst>
                    <a:ext uri="{9D8B030D-6E8A-4147-A177-3AD203B41FA5}">
                      <a16:colId xmlns:a16="http://schemas.microsoft.com/office/drawing/2014/main" val="20001"/>
                    </a:ext>
                  </a:extLst>
                </a:gridCol>
                <a:gridCol w="2102176">
                  <a:extLst>
                    <a:ext uri="{9D8B030D-6E8A-4147-A177-3AD203B41FA5}">
                      <a16:colId xmlns:a16="http://schemas.microsoft.com/office/drawing/2014/main" val="20002"/>
                    </a:ext>
                  </a:extLst>
                </a:gridCol>
              </a:tblGrid>
              <a:tr h="432141">
                <a:tc>
                  <a:txBody>
                    <a:bodyPr/>
                    <a:lstStyle/>
                    <a:p>
                      <a:pPr algn="ctr"/>
                      <a:r>
                        <a:rPr lang="en-US" sz="2800" dirty="0">
                          <a:solidFill>
                            <a:schemeClr val="tx1"/>
                          </a:solidFill>
                        </a:rPr>
                        <a:t>A</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rPr>
                        <a:t>B</a:t>
                      </a:r>
                    </a:p>
                  </a:txBody>
                  <a:tcP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rPr>
                        <a:t>Q</a:t>
                      </a:r>
                    </a:p>
                  </a:txBody>
                  <a:tcP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489760">
                <a:tc>
                  <a:txBody>
                    <a:bodyPr/>
                    <a:lstStyle/>
                    <a:p>
                      <a:pPr algn="ctr"/>
                      <a:r>
                        <a:rPr lang="en-US" sz="3200" b="1" dirty="0">
                          <a:solidFill>
                            <a:schemeClr val="tx1"/>
                          </a:solidFill>
                          <a:latin typeface="Courier New" panose="02070309020205020404" pitchFamily="49" charset="0"/>
                          <a:cs typeface="Courier New" panose="02070309020205020404" pitchFamily="49" charset="0"/>
                        </a:rPr>
                        <a:t>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3200" b="1" dirty="0">
                          <a:solidFill>
                            <a:schemeClr val="tx1"/>
                          </a:solidFill>
                          <a:latin typeface="Courier New" panose="02070309020205020404" pitchFamily="49" charset="0"/>
                          <a:cs typeface="Courier New" panose="02070309020205020404" pitchFamily="49" charset="0"/>
                        </a:rPr>
                        <a:t>0</a:t>
                      </a: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en-US" sz="3200" b="1" baseline="-25000" dirty="0">
                        <a:solidFill>
                          <a:schemeClr val="tx1"/>
                        </a:solidFill>
                        <a:latin typeface="+mj-lt"/>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489760">
                <a:tc>
                  <a:txBody>
                    <a:bodyPr/>
                    <a:lstStyle/>
                    <a:p>
                      <a:pPr algn="ctr"/>
                      <a:r>
                        <a:rPr lang="en-US" sz="3200" b="1" dirty="0">
                          <a:solidFill>
                            <a:schemeClr val="tx1"/>
                          </a:solidFill>
                          <a:latin typeface="Courier New" panose="02070309020205020404" pitchFamily="49" charset="0"/>
                          <a:cs typeface="Courier New" panose="02070309020205020404" pitchFamily="49" charset="0"/>
                        </a:rPr>
                        <a:t>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3200" b="1" dirty="0">
                          <a:solidFill>
                            <a:schemeClr val="tx1"/>
                          </a:solidFill>
                          <a:latin typeface="Courier New" panose="02070309020205020404" pitchFamily="49" charset="0"/>
                          <a:cs typeface="Courier New" panose="02070309020205020404" pitchFamily="49" charset="0"/>
                        </a:rPr>
                        <a:t>1</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3200" b="1"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489760">
                <a:tc>
                  <a:txBody>
                    <a:bodyPr/>
                    <a:lstStyle/>
                    <a:p>
                      <a:pPr algn="ctr"/>
                      <a:r>
                        <a:rPr lang="en-US" sz="3200" b="1" dirty="0">
                          <a:solidFill>
                            <a:schemeClr val="tx1"/>
                          </a:solidFill>
                          <a:latin typeface="Courier New" panose="02070309020205020404" pitchFamily="49" charset="0"/>
                          <a:cs typeface="Courier New" panose="02070309020205020404" pitchFamily="49"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3200" b="1" dirty="0">
                          <a:solidFill>
                            <a:schemeClr val="tx1"/>
                          </a:solidFill>
                          <a:latin typeface="Courier New" panose="02070309020205020404" pitchFamily="49" charset="0"/>
                          <a:cs typeface="Courier New" panose="02070309020205020404" pitchFamily="49" charset="0"/>
                        </a:rPr>
                        <a:t>0</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3200" b="1"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489760">
                <a:tc>
                  <a:txBody>
                    <a:bodyPr/>
                    <a:lstStyle/>
                    <a:p>
                      <a:pPr algn="ctr"/>
                      <a:r>
                        <a:rPr lang="en-US" sz="3200" b="1" dirty="0">
                          <a:solidFill>
                            <a:schemeClr val="tx1"/>
                          </a:solidFill>
                          <a:latin typeface="Courier New" panose="02070309020205020404" pitchFamily="49" charset="0"/>
                          <a:cs typeface="Courier New" panose="02070309020205020404" pitchFamily="49"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3200" b="1" dirty="0">
                          <a:solidFill>
                            <a:schemeClr val="tx1"/>
                          </a:solidFill>
                          <a:latin typeface="Courier New" panose="02070309020205020404" pitchFamily="49" charset="0"/>
                          <a:cs typeface="Courier New" panose="02070309020205020404" pitchFamily="49" charset="0"/>
                        </a:rPr>
                        <a:t>1</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3200" b="1"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bl>
          </a:graphicData>
        </a:graphic>
      </p:graphicFrame>
      <p:sp>
        <p:nvSpPr>
          <p:cNvPr id="28" name="TextBox 27"/>
          <p:cNvSpPr txBox="1"/>
          <p:nvPr/>
        </p:nvSpPr>
        <p:spPr>
          <a:xfrm>
            <a:off x="3186485" y="3015318"/>
            <a:ext cx="650449" cy="584775"/>
          </a:xfrm>
          <a:prstGeom prst="rect">
            <a:avLst/>
          </a:prstGeom>
          <a:noFill/>
        </p:spPr>
        <p:txBody>
          <a:bodyPr wrap="square" rtlCol="0">
            <a:spAutoFit/>
          </a:bodyPr>
          <a:lstStyle/>
          <a:p>
            <a:r>
              <a:rPr lang="en-US" sz="3200" b="1" dirty="0">
                <a:latin typeface="Courier New" panose="02070309020205020404" pitchFamily="49" charset="0"/>
                <a:cs typeface="Courier New" panose="02070309020205020404" pitchFamily="49" charset="0"/>
              </a:rPr>
              <a:t>1</a:t>
            </a:r>
            <a:endParaRPr lang="en-US" dirty="0">
              <a:latin typeface="Courier New" panose="02070309020205020404" pitchFamily="49" charset="0"/>
              <a:cs typeface="Courier New" panose="02070309020205020404" pitchFamily="49" charset="0"/>
            </a:endParaRPr>
          </a:p>
        </p:txBody>
      </p:sp>
      <p:sp>
        <p:nvSpPr>
          <p:cNvPr id="32" name="TextBox 31"/>
          <p:cNvSpPr txBox="1"/>
          <p:nvPr/>
        </p:nvSpPr>
        <p:spPr>
          <a:xfrm>
            <a:off x="3186485" y="3597642"/>
            <a:ext cx="650449" cy="584775"/>
          </a:xfrm>
          <a:prstGeom prst="rect">
            <a:avLst/>
          </a:prstGeom>
          <a:noFill/>
        </p:spPr>
        <p:txBody>
          <a:bodyPr wrap="square" rtlCol="0">
            <a:spAutoFit/>
          </a:bodyPr>
          <a:lstStyle/>
          <a:p>
            <a:r>
              <a:rPr lang="en-US" sz="3200" b="1" dirty="0">
                <a:latin typeface="Courier New" panose="02070309020205020404" pitchFamily="49" charset="0"/>
                <a:cs typeface="Courier New" panose="02070309020205020404" pitchFamily="49" charset="0"/>
              </a:rPr>
              <a:t>1</a:t>
            </a:r>
            <a:endParaRPr lang="en-US" dirty="0">
              <a:latin typeface="Courier New" panose="02070309020205020404" pitchFamily="49" charset="0"/>
              <a:cs typeface="Courier New" panose="02070309020205020404" pitchFamily="49" charset="0"/>
            </a:endParaRPr>
          </a:p>
        </p:txBody>
      </p:sp>
      <p:sp>
        <p:nvSpPr>
          <p:cNvPr id="25" name="TextBox 24"/>
          <p:cNvSpPr txBox="1"/>
          <p:nvPr/>
        </p:nvSpPr>
        <p:spPr>
          <a:xfrm>
            <a:off x="3195912" y="4189296"/>
            <a:ext cx="650449" cy="584775"/>
          </a:xfrm>
          <a:prstGeom prst="rect">
            <a:avLst/>
          </a:prstGeom>
          <a:noFill/>
        </p:spPr>
        <p:txBody>
          <a:bodyPr wrap="square" rtlCol="0">
            <a:spAutoFit/>
          </a:bodyPr>
          <a:lstStyle/>
          <a:p>
            <a:r>
              <a:rPr lang="en-US" sz="3200" b="1" dirty="0">
                <a:latin typeface="Courier New" panose="02070309020205020404" pitchFamily="49" charset="0"/>
                <a:cs typeface="Courier New" panose="02070309020205020404" pitchFamily="49" charset="0"/>
              </a:rPr>
              <a:t>1</a:t>
            </a:r>
            <a:endParaRPr lang="en-US" dirty="0">
              <a:latin typeface="Courier New" panose="02070309020205020404" pitchFamily="49" charset="0"/>
              <a:cs typeface="Courier New" panose="02070309020205020404" pitchFamily="49" charset="0"/>
            </a:endParaRPr>
          </a:p>
        </p:txBody>
      </p:sp>
      <p:sp>
        <p:nvSpPr>
          <p:cNvPr id="45" name="TextBox 44"/>
          <p:cNvSpPr txBox="1"/>
          <p:nvPr/>
        </p:nvSpPr>
        <p:spPr>
          <a:xfrm>
            <a:off x="3195912" y="4763516"/>
            <a:ext cx="650449" cy="584775"/>
          </a:xfrm>
          <a:prstGeom prst="rect">
            <a:avLst/>
          </a:prstGeom>
          <a:noFill/>
        </p:spPr>
        <p:txBody>
          <a:bodyPr wrap="square" rtlCol="0">
            <a:spAutoFit/>
          </a:bodyPr>
          <a:lstStyle/>
          <a:p>
            <a:r>
              <a:rPr lang="en-US" sz="3200" b="1" dirty="0">
                <a:latin typeface="Courier New" panose="02070309020205020404" pitchFamily="49" charset="0"/>
                <a:cs typeface="Courier New" panose="02070309020205020404" pitchFamily="49" charset="0"/>
              </a:rPr>
              <a:t>0</a:t>
            </a:r>
            <a:endParaRPr lang="en-US" dirty="0">
              <a:latin typeface="Courier New" panose="02070309020205020404" pitchFamily="49" charset="0"/>
              <a:cs typeface="Courier New" panose="02070309020205020404" pitchFamily="49" charset="0"/>
            </a:endParaRPr>
          </a:p>
        </p:txBody>
      </p:sp>
      <p:sp>
        <p:nvSpPr>
          <p:cNvPr id="46" name="TextBox 45"/>
          <p:cNvSpPr txBox="1"/>
          <p:nvPr/>
        </p:nvSpPr>
        <p:spPr>
          <a:xfrm>
            <a:off x="4090464" y="4988931"/>
            <a:ext cx="1356462" cy="954107"/>
          </a:xfrm>
          <a:prstGeom prst="rect">
            <a:avLst/>
          </a:prstGeom>
          <a:noFill/>
        </p:spPr>
        <p:txBody>
          <a:bodyPr wrap="none" rtlCol="0">
            <a:spAutoFit/>
          </a:bodyPr>
          <a:lstStyle/>
          <a:p>
            <a:r>
              <a:rPr lang="en-US" sz="2800" b="1" dirty="0">
                <a:solidFill>
                  <a:srgbClr val="0070C0"/>
                </a:solidFill>
              </a:rPr>
              <a:t>NAND</a:t>
            </a:r>
          </a:p>
          <a:p>
            <a:r>
              <a:rPr lang="en-US" sz="2800" b="1" dirty="0">
                <a:solidFill>
                  <a:srgbClr val="0070C0"/>
                </a:solidFill>
              </a:rPr>
              <a:t>gate</a:t>
            </a:r>
          </a:p>
        </p:txBody>
      </p:sp>
      <p:grpSp>
        <p:nvGrpSpPr>
          <p:cNvPr id="47" name="Group 46"/>
          <p:cNvGrpSpPr/>
          <p:nvPr/>
        </p:nvGrpSpPr>
        <p:grpSpPr>
          <a:xfrm>
            <a:off x="1525011" y="5448618"/>
            <a:ext cx="2572803" cy="785764"/>
            <a:chOff x="9926162" y="5450288"/>
            <a:chExt cx="2572803" cy="785764"/>
          </a:xfrm>
        </p:grpSpPr>
        <p:grpSp>
          <p:nvGrpSpPr>
            <p:cNvPr id="48" name="Group 47"/>
            <p:cNvGrpSpPr/>
            <p:nvPr/>
          </p:nvGrpSpPr>
          <p:grpSpPr>
            <a:xfrm>
              <a:off x="10306327" y="5591694"/>
              <a:ext cx="1281534" cy="519113"/>
              <a:chOff x="5381903" y="3143363"/>
              <a:chExt cx="1281534" cy="519113"/>
            </a:xfrm>
          </p:grpSpPr>
          <p:sp>
            <p:nvSpPr>
              <p:cNvPr id="55" name="AutoShape 68"/>
              <p:cNvSpPr>
                <a:spLocks noChangeAspect="1" noChangeArrowheads="1"/>
              </p:cNvSpPr>
              <p:nvPr/>
            </p:nvSpPr>
            <p:spPr bwMode="auto">
              <a:xfrm>
                <a:off x="5717287" y="3143363"/>
                <a:ext cx="690563" cy="519113"/>
              </a:xfrm>
              <a:prstGeom prst="flowChartDelay">
                <a:avLst/>
              </a:prstGeom>
              <a:noFill/>
              <a:ln w="381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grpSp>
            <p:nvGrpSpPr>
              <p:cNvPr id="56" name="Group 55"/>
              <p:cNvGrpSpPr/>
              <p:nvPr/>
            </p:nvGrpSpPr>
            <p:grpSpPr>
              <a:xfrm>
                <a:off x="5381903" y="3240869"/>
                <a:ext cx="335384" cy="324101"/>
                <a:chOff x="5381903" y="3238498"/>
                <a:chExt cx="335384" cy="324101"/>
              </a:xfrm>
            </p:grpSpPr>
            <p:cxnSp>
              <p:nvCxnSpPr>
                <p:cNvPr id="63" name="Straight Connector 62"/>
                <p:cNvCxnSpPr/>
                <p:nvPr/>
              </p:nvCxnSpPr>
              <p:spPr>
                <a:xfrm flipH="1">
                  <a:off x="5381903" y="3238498"/>
                  <a:ext cx="3353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flipH="1" flipV="1">
                  <a:off x="5381903" y="3562597"/>
                  <a:ext cx="335384" cy="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7" name="Group 56"/>
              <p:cNvGrpSpPr/>
              <p:nvPr/>
            </p:nvGrpSpPr>
            <p:grpSpPr>
              <a:xfrm>
                <a:off x="6407850" y="3336915"/>
                <a:ext cx="255587" cy="132008"/>
                <a:chOff x="6407850" y="3353072"/>
                <a:chExt cx="255587" cy="132008"/>
              </a:xfrm>
            </p:grpSpPr>
            <p:cxnSp>
              <p:nvCxnSpPr>
                <p:cNvPr id="61" name="Straight Connector 60"/>
                <p:cNvCxnSpPr/>
                <p:nvPr/>
              </p:nvCxnSpPr>
              <p:spPr>
                <a:xfrm flipH="1">
                  <a:off x="6407850" y="3419076"/>
                  <a:ext cx="255587" cy="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2" name="Oval 13"/>
                <p:cNvSpPr>
                  <a:spLocks noChangeAspect="1" noChangeArrowheads="1"/>
                </p:cNvSpPr>
                <p:nvPr/>
              </p:nvSpPr>
              <p:spPr bwMode="auto">
                <a:xfrm rot="5400000">
                  <a:off x="6415653" y="3353072"/>
                  <a:ext cx="132008" cy="132008"/>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grpSp>
        </p:grpSp>
        <p:sp>
          <p:nvSpPr>
            <p:cNvPr id="49" name="TextBox 48"/>
            <p:cNvSpPr txBox="1"/>
            <p:nvPr/>
          </p:nvSpPr>
          <p:spPr>
            <a:xfrm>
              <a:off x="9926162" y="5450288"/>
              <a:ext cx="407484" cy="461665"/>
            </a:xfrm>
            <a:prstGeom prst="rect">
              <a:avLst/>
            </a:prstGeom>
            <a:noFill/>
          </p:spPr>
          <p:txBody>
            <a:bodyPr wrap="none" rtlCol="0">
              <a:spAutoFit/>
            </a:bodyPr>
            <a:lstStyle/>
            <a:p>
              <a:r>
                <a:rPr lang="en-US" sz="2400" b="1" dirty="0">
                  <a:latin typeface="Arial" panose="020B0604020202020204" pitchFamily="34" charset="0"/>
                  <a:cs typeface="Arial" panose="020B0604020202020204" pitchFamily="34" charset="0"/>
                </a:rPr>
                <a:t>A</a:t>
              </a:r>
              <a:endParaRPr lang="en-US" sz="1600" b="1" dirty="0">
                <a:latin typeface="Arial" panose="020B0604020202020204" pitchFamily="34" charset="0"/>
                <a:cs typeface="Arial" panose="020B0604020202020204" pitchFamily="34" charset="0"/>
              </a:endParaRPr>
            </a:p>
          </p:txBody>
        </p:sp>
        <p:sp>
          <p:nvSpPr>
            <p:cNvPr id="53" name="TextBox 52"/>
            <p:cNvSpPr txBox="1"/>
            <p:nvPr/>
          </p:nvSpPr>
          <p:spPr>
            <a:xfrm>
              <a:off x="9926162" y="5774387"/>
              <a:ext cx="407484" cy="461665"/>
            </a:xfrm>
            <a:prstGeom prst="rect">
              <a:avLst/>
            </a:prstGeom>
            <a:noFill/>
          </p:spPr>
          <p:txBody>
            <a:bodyPr wrap="none" rtlCol="0">
              <a:spAutoFit/>
            </a:bodyPr>
            <a:lstStyle/>
            <a:p>
              <a:r>
                <a:rPr lang="en-US" sz="2400" b="1" dirty="0">
                  <a:latin typeface="Arial" panose="020B0604020202020204" pitchFamily="34" charset="0"/>
                  <a:cs typeface="Arial" panose="020B0604020202020204" pitchFamily="34" charset="0"/>
                </a:rPr>
                <a:t>B</a:t>
              </a:r>
              <a:endParaRPr lang="en-US" sz="1600" b="1" dirty="0">
                <a:latin typeface="Arial" panose="020B0604020202020204" pitchFamily="34" charset="0"/>
                <a:cs typeface="Arial" panose="020B0604020202020204" pitchFamily="34" charset="0"/>
              </a:endParaRPr>
            </a:p>
          </p:txBody>
        </p:sp>
        <p:sp>
          <p:nvSpPr>
            <p:cNvPr id="54" name="TextBox 53"/>
            <p:cNvSpPr txBox="1"/>
            <p:nvPr/>
          </p:nvSpPr>
          <p:spPr>
            <a:xfrm>
              <a:off x="11578520" y="5601005"/>
              <a:ext cx="920445" cy="461665"/>
            </a:xfrm>
            <a:prstGeom prst="rect">
              <a:avLst/>
            </a:prstGeom>
            <a:noFill/>
          </p:spPr>
          <p:txBody>
            <a:bodyPr wrap="none" rtlCol="0">
              <a:spAutoFit/>
            </a:bodyPr>
            <a:lstStyle/>
            <a:p>
              <a:r>
                <a:rPr lang="en-US" sz="2400" b="1" dirty="0">
                  <a:latin typeface="Arial" panose="020B0604020202020204" pitchFamily="34" charset="0"/>
                  <a:cs typeface="Arial" panose="020B0604020202020204" pitchFamily="34" charset="0"/>
                </a:rPr>
                <a:t>(AB)’</a:t>
              </a:r>
              <a:endParaRPr lang="en-US" sz="1600" b="1" dirty="0">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2445748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additive="base">
                                        <p:cTn id="7" dur="500" fill="hold"/>
                                        <p:tgtEl>
                                          <p:spTgt spid="46"/>
                                        </p:tgtEl>
                                        <p:attrNameLst>
                                          <p:attrName>ppt_x</p:attrName>
                                        </p:attrNameLst>
                                      </p:cBhvr>
                                      <p:tavLst>
                                        <p:tav tm="0">
                                          <p:val>
                                            <p:strVal val="#ppt_x"/>
                                          </p:val>
                                        </p:tav>
                                        <p:tav tm="100000">
                                          <p:val>
                                            <p:strVal val="#ppt_x"/>
                                          </p:val>
                                        </p:tav>
                                      </p:tavLst>
                                    </p:anim>
                                    <p:anim calcmode="lin" valueType="num">
                                      <p:cBhvr additive="base">
                                        <p:cTn id="8"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7"/>
                                        </p:tgtEl>
                                        <p:attrNameLst>
                                          <p:attrName>style.visibility</p:attrName>
                                        </p:attrNameLst>
                                      </p:cBhvr>
                                      <p:to>
                                        <p:strVal val="visible"/>
                                      </p:to>
                                    </p:set>
                                    <p:anim calcmode="lin" valueType="num">
                                      <p:cBhvr additive="base">
                                        <p:cTn id="13" dur="500" fill="hold"/>
                                        <p:tgtEl>
                                          <p:spTgt spid="47"/>
                                        </p:tgtEl>
                                        <p:attrNameLst>
                                          <p:attrName>ppt_x</p:attrName>
                                        </p:attrNameLst>
                                      </p:cBhvr>
                                      <p:tavLst>
                                        <p:tav tm="0">
                                          <p:val>
                                            <p:strVal val="#ppt_x"/>
                                          </p:val>
                                        </p:tav>
                                        <p:tav tm="100000">
                                          <p:val>
                                            <p:strVal val="#ppt_x"/>
                                          </p:val>
                                        </p:tav>
                                      </p:tavLst>
                                    </p:anim>
                                    <p:anim calcmode="lin" valueType="num">
                                      <p:cBhvr additive="base">
                                        <p:cTn id="14"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Generalizing to More Inputs</a:t>
            </a:r>
          </a:p>
        </p:txBody>
      </p:sp>
      <p:sp>
        <p:nvSpPr>
          <p:cNvPr id="21" name="Content Placeholder 20"/>
          <p:cNvSpPr>
            <a:spLocks noGrp="1"/>
          </p:cNvSpPr>
          <p:nvPr>
            <p:ph idx="1"/>
          </p:nvPr>
        </p:nvSpPr>
        <p:spPr/>
        <p:txBody>
          <a:bodyPr>
            <a:normAutofit lnSpcReduction="10000"/>
          </a:bodyPr>
          <a:lstStyle/>
          <a:p>
            <a:r>
              <a:rPr lang="en-US" dirty="0"/>
              <a:t>Notice the common features</a:t>
            </a:r>
          </a:p>
          <a:p>
            <a:pPr lvl="1"/>
            <a:r>
              <a:rPr lang="en-US" dirty="0"/>
              <a:t>p-type always connected to </a:t>
            </a:r>
            <a:r>
              <a:rPr lang="en-US" dirty="0" err="1"/>
              <a:t>Vdd</a:t>
            </a:r>
            <a:r>
              <a:rPr lang="en-US" dirty="0"/>
              <a:t>.</a:t>
            </a:r>
          </a:p>
          <a:p>
            <a:pPr lvl="1"/>
            <a:r>
              <a:rPr lang="en-US" dirty="0"/>
              <a:t>n-type always connected to 0V.</a:t>
            </a:r>
          </a:p>
          <a:p>
            <a:pPr lvl="1"/>
            <a:r>
              <a:rPr lang="en-US" dirty="0"/>
              <a:t>One side is parallel, the other is serial</a:t>
            </a:r>
            <a:br>
              <a:rPr lang="en-US" dirty="0"/>
            </a:br>
            <a:r>
              <a:rPr lang="en-US" dirty="0"/>
              <a:t>(they are duals* of one another).</a:t>
            </a:r>
          </a:p>
          <a:p>
            <a:r>
              <a:rPr lang="en-US" dirty="0"/>
              <a:t>Can you generalize NAND/NOR to more inputs?</a:t>
            </a:r>
          </a:p>
          <a:p>
            <a:r>
              <a:rPr lang="en-US" dirty="0"/>
              <a:t>Let’s try it in the online tool…</a:t>
            </a:r>
          </a:p>
          <a:p>
            <a:endParaRPr lang="en-US" dirty="0"/>
          </a:p>
          <a:p>
            <a:pPr marL="201168" lvl="1" indent="0" algn="ctr">
              <a:buNone/>
            </a:pPr>
            <a:r>
              <a:rPr lang="en-US" sz="2000" dirty="0"/>
              <a:t>*See Notes Section 2.2.1.</a:t>
            </a:r>
          </a:p>
        </p:txBody>
      </p:sp>
      <p:sp>
        <p:nvSpPr>
          <p:cNvPr id="4" name="Date Placeholder 3"/>
          <p:cNvSpPr>
            <a:spLocks noGrp="1"/>
          </p:cNvSpPr>
          <p:nvPr>
            <p:ph type="dt" sz="half" idx="10"/>
          </p:nvPr>
        </p:nvSpPr>
        <p:spPr/>
        <p:txBody>
          <a:bodyPr/>
          <a:lstStyle/>
          <a:p>
            <a:r>
              <a:rPr lang="en-US"/>
              <a:t>ECE 120: Introduction to Computing</a:t>
            </a:r>
            <a:endParaRPr lang="en-US" dirty="0"/>
          </a:p>
        </p:txBody>
      </p:sp>
      <p:sp>
        <p:nvSpPr>
          <p:cNvPr id="5" name="Footer Placeholder 4"/>
          <p:cNvSpPr>
            <a:spLocks noGrp="1"/>
          </p:cNvSpPr>
          <p:nvPr>
            <p:ph type="ftr" sz="quarter" idx="11"/>
          </p:nvPr>
        </p:nvSpPr>
        <p:spPr/>
        <p:txBody>
          <a:bodyPr/>
          <a:lstStyle/>
          <a:p>
            <a:r>
              <a:rPr lang="en-US"/>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a:t>slide </a:t>
            </a:r>
            <a:fld id="{949970F0-D61B-4214-A65D-FD869E0D8E7F}" type="slidenum">
              <a:rPr lang="en-US" smtClean="0"/>
              <a:pPr/>
              <a:t>32</a:t>
            </a:fld>
            <a:endParaRPr lang="en-US" dirty="0"/>
          </a:p>
        </p:txBody>
      </p:sp>
    </p:spTree>
    <p:extLst>
      <p:ext uri="{BB962C8B-B14F-4D97-AF65-F5344CB8AC3E}">
        <p14:creationId xmlns:p14="http://schemas.microsoft.com/office/powerpoint/2010/main" val="3046261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 Couple of Practical Limits</a:t>
            </a:r>
          </a:p>
        </p:txBody>
      </p:sp>
      <p:sp>
        <p:nvSpPr>
          <p:cNvPr id="21" name="Content Placeholder 20"/>
          <p:cNvSpPr>
            <a:spLocks noGrp="1"/>
          </p:cNvSpPr>
          <p:nvPr>
            <p:ph idx="1"/>
          </p:nvPr>
        </p:nvSpPr>
        <p:spPr/>
        <p:txBody>
          <a:bodyPr>
            <a:normAutofit/>
          </a:bodyPr>
          <a:lstStyle/>
          <a:p>
            <a:r>
              <a:rPr lang="en-US" dirty="0"/>
              <a:t>Gates scale to about 4 inputs before using more gates is a better approach.</a:t>
            </a:r>
          </a:p>
          <a:p>
            <a:r>
              <a:rPr lang="en-US" dirty="0"/>
              <a:t>One can easily </a:t>
            </a:r>
          </a:p>
          <a:p>
            <a:pPr lvl="1"/>
            <a:r>
              <a:rPr lang="en-US" dirty="0"/>
              <a:t>design an AND or an OR gate with CMOS</a:t>
            </a:r>
          </a:p>
          <a:p>
            <a:pPr lvl="1"/>
            <a:r>
              <a:rPr lang="en-US" dirty="0"/>
              <a:t>by swapping n-type with p-type,</a:t>
            </a:r>
          </a:p>
          <a:p>
            <a:pPr lvl="1"/>
            <a:r>
              <a:rPr lang="en-US" dirty="0"/>
              <a:t>but MOSFETs don’t work </a:t>
            </a:r>
            <a:r>
              <a:rPr lang="en-US"/>
              <a:t>properly </a:t>
            </a:r>
            <a:br>
              <a:rPr lang="en-US"/>
            </a:br>
            <a:r>
              <a:rPr lang="en-US"/>
              <a:t>in </a:t>
            </a:r>
            <a:r>
              <a:rPr lang="en-US" dirty="0"/>
              <a:t>those designs.</a:t>
            </a:r>
          </a:p>
          <a:p>
            <a:pPr lvl="1"/>
            <a:r>
              <a:rPr lang="en-US" dirty="0"/>
              <a:t>Try it in the online tool to see what happens.</a:t>
            </a:r>
          </a:p>
          <a:p>
            <a:pPr lvl="1"/>
            <a:r>
              <a:rPr lang="en-US" dirty="0"/>
              <a:t>(NAND followed by NOT is, of course, AND.)</a:t>
            </a:r>
          </a:p>
        </p:txBody>
      </p:sp>
      <p:sp>
        <p:nvSpPr>
          <p:cNvPr id="4" name="Date Placeholder 3"/>
          <p:cNvSpPr>
            <a:spLocks noGrp="1"/>
          </p:cNvSpPr>
          <p:nvPr>
            <p:ph type="dt" sz="half" idx="10"/>
          </p:nvPr>
        </p:nvSpPr>
        <p:spPr/>
        <p:txBody>
          <a:bodyPr/>
          <a:lstStyle/>
          <a:p>
            <a:r>
              <a:rPr lang="en-US"/>
              <a:t>ECE 120: Introduction to Computing</a:t>
            </a:r>
            <a:endParaRPr lang="en-US" dirty="0"/>
          </a:p>
        </p:txBody>
      </p:sp>
      <p:sp>
        <p:nvSpPr>
          <p:cNvPr id="5" name="Footer Placeholder 4"/>
          <p:cNvSpPr>
            <a:spLocks noGrp="1"/>
          </p:cNvSpPr>
          <p:nvPr>
            <p:ph type="ftr" sz="quarter" idx="11"/>
          </p:nvPr>
        </p:nvSpPr>
        <p:spPr/>
        <p:txBody>
          <a:bodyPr/>
          <a:lstStyle/>
          <a:p>
            <a:r>
              <a:rPr lang="en-US"/>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a:t>slide </a:t>
            </a:r>
            <a:fld id="{949970F0-D61B-4214-A65D-FD869E0D8E7F}" type="slidenum">
              <a:rPr lang="en-US" smtClean="0"/>
              <a:pPr/>
              <a:t>33</a:t>
            </a:fld>
            <a:endParaRPr lang="en-US" dirty="0"/>
          </a:p>
        </p:txBody>
      </p:sp>
    </p:spTree>
    <p:extLst>
      <p:ext uri="{BB962C8B-B14F-4D97-AF65-F5344CB8AC3E}">
        <p14:creationId xmlns:p14="http://schemas.microsoft.com/office/powerpoint/2010/main" val="11284262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nSpc>
                <a:spcPct val="100000"/>
              </a:lnSpc>
              <a:spcAft>
                <a:spcPts val="600"/>
              </a:spcAft>
            </a:pPr>
            <a:r>
              <a:rPr lang="en-US" sz="2800" dirty="0"/>
              <a:t>University of Illinois at Urbana-Champaign</a:t>
            </a:r>
            <a:br>
              <a:rPr lang="en-US" sz="2800" dirty="0"/>
            </a:br>
            <a:r>
              <a:rPr lang="en-US" sz="2800" dirty="0"/>
              <a:t>Dept. of Electrical and Computer Engineering</a:t>
            </a:r>
            <a:br>
              <a:rPr lang="en-US" sz="2800" dirty="0"/>
            </a:br>
            <a:br>
              <a:rPr lang="en-US" sz="3600" dirty="0"/>
            </a:br>
            <a:r>
              <a:rPr lang="en-US" sz="3600" dirty="0"/>
              <a:t>ECE 120: Introduction to Computing</a:t>
            </a:r>
          </a:p>
        </p:txBody>
      </p:sp>
      <p:sp>
        <p:nvSpPr>
          <p:cNvPr id="3" name="Subtitle 2"/>
          <p:cNvSpPr>
            <a:spLocks noGrp="1"/>
          </p:cNvSpPr>
          <p:nvPr>
            <p:ph type="subTitle" idx="1"/>
          </p:nvPr>
        </p:nvSpPr>
        <p:spPr/>
        <p:txBody>
          <a:bodyPr>
            <a:normAutofit/>
          </a:bodyPr>
          <a:lstStyle/>
          <a:p>
            <a:r>
              <a:rPr lang="en-US" sz="2800" dirty="0">
                <a:solidFill>
                  <a:srgbClr val="0070C0"/>
                </a:solidFill>
              </a:rPr>
              <a:t>Optimizing Logic Expressions</a:t>
            </a:r>
          </a:p>
        </p:txBody>
      </p:sp>
      <p:sp>
        <p:nvSpPr>
          <p:cNvPr id="4" name="Date Placeholder 3"/>
          <p:cNvSpPr>
            <a:spLocks noGrp="1"/>
          </p:cNvSpPr>
          <p:nvPr>
            <p:ph type="dt" sz="half" idx="10"/>
          </p:nvPr>
        </p:nvSpPr>
        <p:spPr/>
        <p:txBody>
          <a:bodyPr/>
          <a:lstStyle/>
          <a:p>
            <a:r>
              <a:rPr lang="en-US"/>
              <a:t>ECE 120: Introduction to Computing</a:t>
            </a:r>
            <a:endParaRPr lang="en-US" dirty="0"/>
          </a:p>
        </p:txBody>
      </p:sp>
      <p:sp>
        <p:nvSpPr>
          <p:cNvPr id="5" name="Footer Placeholder 4"/>
          <p:cNvSpPr>
            <a:spLocks noGrp="1"/>
          </p:cNvSpPr>
          <p:nvPr>
            <p:ph type="ftr" sz="quarter" idx="11"/>
          </p:nvPr>
        </p:nvSpPr>
        <p:spPr/>
        <p:txBody>
          <a:bodyPr/>
          <a:lstStyle/>
          <a:p>
            <a:pPr algn="r"/>
            <a:r>
              <a:rPr lang="en-US" dirty="0"/>
              <a:t>© 2016-2017 Steven S. </a:t>
            </a:r>
            <a:r>
              <a:rPr lang="en-US" dirty="0" err="1"/>
              <a:t>Lumetta</a:t>
            </a:r>
            <a:r>
              <a:rPr lang="en-US" dirty="0"/>
              <a:t>.  All rights reserved.</a:t>
            </a:r>
          </a:p>
        </p:txBody>
      </p:sp>
      <p:sp>
        <p:nvSpPr>
          <p:cNvPr id="7" name="Slide Number Placeholder 6"/>
          <p:cNvSpPr>
            <a:spLocks noGrp="1"/>
          </p:cNvSpPr>
          <p:nvPr>
            <p:ph type="sldNum" sz="quarter" idx="12"/>
          </p:nvPr>
        </p:nvSpPr>
        <p:spPr/>
        <p:txBody>
          <a:bodyPr/>
          <a:lstStyle/>
          <a:p>
            <a:r>
              <a:rPr lang="en-US"/>
              <a:t>slide </a:t>
            </a:r>
            <a:fld id="{7A1E67A6-F3B4-42F5-9080-BEEF8C889EA2}" type="slidenum">
              <a:rPr lang="en-US" smtClean="0"/>
              <a:pPr/>
              <a:t>34</a:t>
            </a:fld>
            <a:endParaRPr lang="en-US" dirty="0"/>
          </a:p>
        </p:txBody>
      </p:sp>
    </p:spTree>
    <p:extLst>
      <p:ext uri="{BB962C8B-B14F-4D97-AF65-F5344CB8AC3E}">
        <p14:creationId xmlns:p14="http://schemas.microsoft.com/office/powerpoint/2010/main" val="21799492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Group 30"/>
          <p:cNvGrpSpPr/>
          <p:nvPr/>
        </p:nvGrpSpPr>
        <p:grpSpPr>
          <a:xfrm>
            <a:off x="950486" y="4628299"/>
            <a:ext cx="7316817" cy="1021789"/>
            <a:chOff x="950486" y="4628299"/>
            <a:chExt cx="7316817" cy="1021789"/>
          </a:xfrm>
        </p:grpSpPr>
        <p:sp>
          <p:nvSpPr>
            <p:cNvPr id="32" name="TextBox 31"/>
            <p:cNvSpPr txBox="1"/>
            <p:nvPr/>
          </p:nvSpPr>
          <p:spPr>
            <a:xfrm>
              <a:off x="950486" y="4628299"/>
              <a:ext cx="2361674" cy="458722"/>
            </a:xfrm>
            <a:prstGeom prst="rect">
              <a:avLst/>
            </a:prstGeom>
            <a:solidFill>
              <a:srgbClr val="92D050"/>
            </a:solidFill>
            <a:ln>
              <a:noFill/>
            </a:ln>
          </p:spPr>
          <p:txBody>
            <a:bodyPr wrap="square" rtlCol="0">
              <a:spAutoFit/>
            </a:bodyPr>
            <a:lstStyle/>
            <a:p>
              <a:endParaRPr lang="en-US" dirty="0"/>
            </a:p>
          </p:txBody>
        </p:sp>
        <p:sp>
          <p:nvSpPr>
            <p:cNvPr id="34" name="TextBox 33"/>
            <p:cNvSpPr txBox="1"/>
            <p:nvPr/>
          </p:nvSpPr>
          <p:spPr>
            <a:xfrm>
              <a:off x="5594100" y="5135738"/>
              <a:ext cx="2673203" cy="514350"/>
            </a:xfrm>
            <a:prstGeom prst="rect">
              <a:avLst/>
            </a:prstGeom>
            <a:solidFill>
              <a:srgbClr val="92D050"/>
            </a:solidFill>
            <a:ln>
              <a:noFill/>
            </a:ln>
          </p:spPr>
          <p:txBody>
            <a:bodyPr wrap="square" rtlCol="0">
              <a:spAutoFit/>
            </a:bodyPr>
            <a:lstStyle/>
            <a:p>
              <a:endParaRPr lang="en-US" dirty="0"/>
            </a:p>
          </p:txBody>
        </p:sp>
      </p:grpSp>
      <p:grpSp>
        <p:nvGrpSpPr>
          <p:cNvPr id="35" name="Group 34"/>
          <p:cNvGrpSpPr/>
          <p:nvPr/>
        </p:nvGrpSpPr>
        <p:grpSpPr>
          <a:xfrm>
            <a:off x="950486" y="5126725"/>
            <a:ext cx="7316816" cy="1037714"/>
            <a:chOff x="950486" y="5126725"/>
            <a:chExt cx="7316816" cy="1037714"/>
          </a:xfrm>
        </p:grpSpPr>
        <p:sp>
          <p:nvSpPr>
            <p:cNvPr id="36" name="TextBox 35"/>
            <p:cNvSpPr txBox="1"/>
            <p:nvPr/>
          </p:nvSpPr>
          <p:spPr>
            <a:xfrm>
              <a:off x="950486" y="5126725"/>
              <a:ext cx="2361674" cy="458722"/>
            </a:xfrm>
            <a:prstGeom prst="rect">
              <a:avLst/>
            </a:prstGeom>
            <a:solidFill>
              <a:srgbClr val="00B0F0"/>
            </a:solidFill>
            <a:ln>
              <a:noFill/>
            </a:ln>
          </p:spPr>
          <p:txBody>
            <a:bodyPr wrap="square" rtlCol="0">
              <a:spAutoFit/>
            </a:bodyPr>
            <a:lstStyle/>
            <a:p>
              <a:endParaRPr lang="en-US" dirty="0"/>
            </a:p>
          </p:txBody>
        </p:sp>
        <p:sp>
          <p:nvSpPr>
            <p:cNvPr id="37" name="TextBox 36"/>
            <p:cNvSpPr txBox="1"/>
            <p:nvPr/>
          </p:nvSpPr>
          <p:spPr>
            <a:xfrm>
              <a:off x="5594099" y="5650089"/>
              <a:ext cx="2673203" cy="514350"/>
            </a:xfrm>
            <a:prstGeom prst="rect">
              <a:avLst/>
            </a:prstGeom>
            <a:solidFill>
              <a:srgbClr val="00B0F0"/>
            </a:solidFill>
            <a:ln>
              <a:noFill/>
            </a:ln>
          </p:spPr>
          <p:txBody>
            <a:bodyPr wrap="square" rtlCol="0">
              <a:spAutoFit/>
            </a:bodyPr>
            <a:lstStyle/>
            <a:p>
              <a:endParaRPr lang="en-US" dirty="0"/>
            </a:p>
          </p:txBody>
        </p:sp>
      </p:grpSp>
      <p:grpSp>
        <p:nvGrpSpPr>
          <p:cNvPr id="38" name="Group 37"/>
          <p:cNvGrpSpPr/>
          <p:nvPr/>
        </p:nvGrpSpPr>
        <p:grpSpPr>
          <a:xfrm>
            <a:off x="950486" y="4137328"/>
            <a:ext cx="7316818" cy="998410"/>
            <a:chOff x="950486" y="4137328"/>
            <a:chExt cx="7316818" cy="998410"/>
          </a:xfrm>
        </p:grpSpPr>
        <p:sp>
          <p:nvSpPr>
            <p:cNvPr id="39" name="TextBox 38"/>
            <p:cNvSpPr txBox="1"/>
            <p:nvPr/>
          </p:nvSpPr>
          <p:spPr>
            <a:xfrm>
              <a:off x="950486" y="4137328"/>
              <a:ext cx="2361674" cy="458722"/>
            </a:xfrm>
            <a:prstGeom prst="rect">
              <a:avLst/>
            </a:prstGeom>
            <a:solidFill>
              <a:srgbClr val="FFFF00"/>
            </a:solidFill>
            <a:ln>
              <a:noFill/>
            </a:ln>
          </p:spPr>
          <p:txBody>
            <a:bodyPr wrap="square" rtlCol="0">
              <a:spAutoFit/>
            </a:bodyPr>
            <a:lstStyle/>
            <a:p>
              <a:endParaRPr lang="en-US" dirty="0"/>
            </a:p>
          </p:txBody>
        </p:sp>
        <p:sp>
          <p:nvSpPr>
            <p:cNvPr id="40" name="TextBox 39"/>
            <p:cNvSpPr txBox="1"/>
            <p:nvPr/>
          </p:nvSpPr>
          <p:spPr>
            <a:xfrm>
              <a:off x="5594101" y="4621388"/>
              <a:ext cx="2673203" cy="514350"/>
            </a:xfrm>
            <a:prstGeom prst="rect">
              <a:avLst/>
            </a:prstGeom>
            <a:solidFill>
              <a:srgbClr val="FFFF00"/>
            </a:solidFill>
            <a:ln>
              <a:noFill/>
            </a:ln>
          </p:spPr>
          <p:txBody>
            <a:bodyPr wrap="square" rtlCol="0">
              <a:spAutoFit/>
            </a:bodyPr>
            <a:lstStyle/>
            <a:p>
              <a:endParaRPr lang="en-US" dirty="0"/>
            </a:p>
          </p:txBody>
        </p:sp>
      </p:grpSp>
      <p:sp>
        <p:nvSpPr>
          <p:cNvPr id="2" name="Title 1"/>
          <p:cNvSpPr>
            <a:spLocks noGrp="1"/>
          </p:cNvSpPr>
          <p:nvPr>
            <p:ph type="title"/>
          </p:nvPr>
        </p:nvSpPr>
        <p:spPr/>
        <p:txBody>
          <a:bodyPr>
            <a:normAutofit fontScale="90000"/>
          </a:bodyPr>
          <a:lstStyle/>
          <a:p>
            <a:r>
              <a:rPr lang="en-US" dirty="0"/>
              <a:t>We Can Use Logical Completeness to Express Functions</a:t>
            </a:r>
          </a:p>
        </p:txBody>
      </p:sp>
      <p:sp>
        <p:nvSpPr>
          <p:cNvPr id="12" name="Content Placeholder 11"/>
          <p:cNvSpPr>
            <a:spLocks noGrp="1"/>
          </p:cNvSpPr>
          <p:nvPr>
            <p:ph idx="1"/>
          </p:nvPr>
        </p:nvSpPr>
        <p:spPr/>
        <p:txBody>
          <a:bodyPr/>
          <a:lstStyle/>
          <a:p>
            <a:r>
              <a:rPr lang="en-US" dirty="0"/>
              <a:t>Let the truth table to the</a:t>
            </a:r>
            <a:br>
              <a:rPr lang="en-US" dirty="0"/>
            </a:br>
            <a:r>
              <a:rPr lang="en-US" dirty="0"/>
              <a:t>right define the </a:t>
            </a:r>
            <a:r>
              <a:rPr lang="en-US" b="1" dirty="0">
                <a:solidFill>
                  <a:srgbClr val="00B050"/>
                </a:solidFill>
              </a:rPr>
              <a:t>function F</a:t>
            </a:r>
            <a:r>
              <a:rPr lang="en-US" dirty="0"/>
              <a:t>.</a:t>
            </a:r>
          </a:p>
          <a:p>
            <a:r>
              <a:rPr lang="en-US" dirty="0"/>
              <a:t>Recall that we can use the</a:t>
            </a:r>
            <a:br>
              <a:rPr lang="en-US" dirty="0"/>
            </a:br>
            <a:r>
              <a:rPr lang="en-US" dirty="0"/>
              <a:t>logical completeness</a:t>
            </a:r>
            <a:br>
              <a:rPr lang="en-US" dirty="0"/>
            </a:br>
            <a:r>
              <a:rPr lang="en-US" dirty="0"/>
              <a:t>construction to write </a:t>
            </a:r>
            <a:r>
              <a:rPr lang="en-US" b="1" dirty="0">
                <a:solidFill>
                  <a:srgbClr val="00B050"/>
                </a:solidFill>
              </a:rPr>
              <a:t>F</a:t>
            </a:r>
            <a:r>
              <a:rPr lang="en-US" dirty="0"/>
              <a:t> as a </a:t>
            </a:r>
            <a:br>
              <a:rPr lang="en-US" dirty="0"/>
            </a:br>
            <a:r>
              <a:rPr lang="en-US" dirty="0"/>
              <a:t>Boolean expression:</a:t>
            </a:r>
          </a:p>
          <a:p>
            <a:pPr lvl="1"/>
            <a:r>
              <a:rPr lang="en-US" dirty="0"/>
              <a:t>This row is…</a:t>
            </a:r>
          </a:p>
          <a:p>
            <a:pPr lvl="1"/>
            <a:r>
              <a:rPr lang="en-US" dirty="0"/>
              <a:t>And this is…</a:t>
            </a:r>
          </a:p>
          <a:p>
            <a:pPr lvl="1"/>
            <a:r>
              <a:rPr lang="en-US" dirty="0"/>
              <a:t>And this is …</a:t>
            </a:r>
          </a:p>
        </p:txBody>
      </p:sp>
      <p:sp>
        <p:nvSpPr>
          <p:cNvPr id="4" name="Date Placeholder 3"/>
          <p:cNvSpPr>
            <a:spLocks noGrp="1"/>
          </p:cNvSpPr>
          <p:nvPr>
            <p:ph type="dt" sz="half" idx="10"/>
          </p:nvPr>
        </p:nvSpPr>
        <p:spPr/>
        <p:txBody>
          <a:bodyPr/>
          <a:lstStyle/>
          <a:p>
            <a:r>
              <a:rPr lang="en-US"/>
              <a:t>ECE 120: Introduction to Computing</a:t>
            </a:r>
            <a:endParaRPr lang="en-US" dirty="0"/>
          </a:p>
        </p:txBody>
      </p:sp>
      <p:sp>
        <p:nvSpPr>
          <p:cNvPr id="5" name="Footer Placeholder 4"/>
          <p:cNvSpPr>
            <a:spLocks noGrp="1"/>
          </p:cNvSpPr>
          <p:nvPr>
            <p:ph type="ftr" sz="quarter" idx="11"/>
          </p:nvPr>
        </p:nvSpPr>
        <p:spPr/>
        <p:txBody>
          <a:bodyPr/>
          <a:lstStyle/>
          <a:p>
            <a:r>
              <a:rPr lang="en-US"/>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a:t>slide </a:t>
            </a:r>
            <a:fld id="{949970F0-D61B-4214-A65D-FD869E0D8E7F}" type="slidenum">
              <a:rPr lang="en-US" smtClean="0"/>
              <a:pPr/>
              <a:t>35</a:t>
            </a:fld>
            <a:endParaRPr lang="en-US" dirty="0"/>
          </a:p>
        </p:txBody>
      </p:sp>
      <p:graphicFrame>
        <p:nvGraphicFramePr>
          <p:cNvPr id="29" name="Table 28"/>
          <p:cNvGraphicFramePr>
            <a:graphicFrameLocks noGrp="1"/>
          </p:cNvGraphicFramePr>
          <p:nvPr>
            <p:extLst/>
          </p:nvPr>
        </p:nvGraphicFramePr>
        <p:xfrm>
          <a:off x="5594101" y="1501000"/>
          <a:ext cx="2673204" cy="4663440"/>
        </p:xfrm>
        <a:graphic>
          <a:graphicData uri="http://schemas.openxmlformats.org/drawingml/2006/table">
            <a:tbl>
              <a:tblPr firstRow="1" bandRow="1">
                <a:tableStyleId>{5C22544A-7EE6-4342-B048-85BDC9FD1C3A}</a:tableStyleId>
              </a:tblPr>
              <a:tblGrid>
                <a:gridCol w="668301">
                  <a:extLst>
                    <a:ext uri="{9D8B030D-6E8A-4147-A177-3AD203B41FA5}">
                      <a16:colId xmlns:a16="http://schemas.microsoft.com/office/drawing/2014/main" val="20000"/>
                    </a:ext>
                  </a:extLst>
                </a:gridCol>
                <a:gridCol w="668301">
                  <a:extLst>
                    <a:ext uri="{9D8B030D-6E8A-4147-A177-3AD203B41FA5}">
                      <a16:colId xmlns:a16="http://schemas.microsoft.com/office/drawing/2014/main" val="20001"/>
                    </a:ext>
                  </a:extLst>
                </a:gridCol>
                <a:gridCol w="668301">
                  <a:extLst>
                    <a:ext uri="{9D8B030D-6E8A-4147-A177-3AD203B41FA5}">
                      <a16:colId xmlns:a16="http://schemas.microsoft.com/office/drawing/2014/main" val="20002"/>
                    </a:ext>
                  </a:extLst>
                </a:gridCol>
                <a:gridCol w="668301">
                  <a:extLst>
                    <a:ext uri="{9D8B030D-6E8A-4147-A177-3AD203B41FA5}">
                      <a16:colId xmlns:a16="http://schemas.microsoft.com/office/drawing/2014/main" val="20003"/>
                    </a:ext>
                  </a:extLst>
                </a:gridCol>
              </a:tblGrid>
              <a:tr h="432141">
                <a:tc>
                  <a:txBody>
                    <a:bodyPr/>
                    <a:lstStyle/>
                    <a:p>
                      <a:pPr algn="ctr"/>
                      <a:r>
                        <a:rPr lang="en-US" sz="2800" dirty="0">
                          <a:solidFill>
                            <a:schemeClr val="tx1"/>
                          </a:solidFill>
                        </a:rPr>
                        <a:t>A</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rPr>
                        <a:t>B</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rPr>
                        <a:t>C</a:t>
                      </a:r>
                    </a:p>
                  </a:txBody>
                  <a:tcP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rPr>
                        <a:t>F</a:t>
                      </a:r>
                    </a:p>
                  </a:txBody>
                  <a:tcP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489760">
                <a:tc>
                  <a:txBody>
                    <a:bodyPr/>
                    <a:lstStyle/>
                    <a:p>
                      <a:pPr algn="ctr"/>
                      <a:r>
                        <a:rPr lang="en-US" sz="2800" b="1" dirty="0">
                          <a:solidFill>
                            <a:schemeClr val="tx1"/>
                          </a:solidFill>
                          <a:latin typeface="Courier New" panose="02070309020205020404" pitchFamily="49" charset="0"/>
                          <a:cs typeface="Courier New" panose="02070309020205020404" pitchFamily="49" charset="0"/>
                        </a:rPr>
                        <a:t>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0</a:t>
                      </a: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2800" b="1" baseline="0" dirty="0">
                          <a:solidFill>
                            <a:schemeClr val="tx1"/>
                          </a:solidFill>
                          <a:latin typeface="Courier New" panose="02070309020205020404" pitchFamily="49" charset="0"/>
                          <a:cs typeface="Courier New" panose="02070309020205020404" pitchFamily="49" charset="0"/>
                        </a:rPr>
                        <a:t>0</a:t>
                      </a:r>
                      <a:endParaRPr lang="en-US" sz="2800" b="1" baseline="-25000"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489760">
                <a:tc>
                  <a:txBody>
                    <a:bodyPr/>
                    <a:lstStyle/>
                    <a:p>
                      <a:pPr algn="ctr"/>
                      <a:r>
                        <a:rPr lang="en-US" sz="2800" b="1" dirty="0">
                          <a:solidFill>
                            <a:schemeClr val="tx1"/>
                          </a:solidFill>
                          <a:latin typeface="Courier New" panose="02070309020205020404" pitchFamily="49" charset="0"/>
                          <a:cs typeface="Courier New" panose="02070309020205020404" pitchFamily="49" charset="0"/>
                        </a:rPr>
                        <a:t>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1</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kern="1200" baseline="0" dirty="0">
                          <a:solidFill>
                            <a:schemeClr val="tx1"/>
                          </a:solidFill>
                          <a:latin typeface="Courier New" panose="02070309020205020404" pitchFamily="49" charset="0"/>
                          <a:ea typeface="+mn-ea"/>
                          <a:cs typeface="Courier New" panose="02070309020205020404" pitchFamily="49" charset="0"/>
                        </a:rPr>
                        <a:t>0</a:t>
                      </a:r>
                      <a:endParaRPr lang="en-US" sz="2800" b="1"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489760">
                <a:tc>
                  <a:txBody>
                    <a:bodyPr/>
                    <a:lstStyle/>
                    <a:p>
                      <a:pPr algn="ctr"/>
                      <a:r>
                        <a:rPr lang="en-US" sz="2800" b="1" dirty="0">
                          <a:solidFill>
                            <a:schemeClr val="tx1"/>
                          </a:solidFill>
                          <a:latin typeface="Courier New" panose="02070309020205020404" pitchFamily="49" charset="0"/>
                          <a:cs typeface="Courier New" panose="02070309020205020404" pitchFamily="49" charset="0"/>
                        </a:rPr>
                        <a:t>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0</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kern="1200" baseline="0" dirty="0">
                          <a:solidFill>
                            <a:schemeClr val="tx1"/>
                          </a:solidFill>
                          <a:latin typeface="Courier New" panose="02070309020205020404" pitchFamily="49" charset="0"/>
                          <a:ea typeface="+mn-ea"/>
                          <a:cs typeface="Courier New" panose="02070309020205020404" pitchFamily="49" charset="0"/>
                        </a:rPr>
                        <a:t>0</a:t>
                      </a:r>
                      <a:endParaRPr lang="en-US" sz="2800" b="1"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489760">
                <a:tc>
                  <a:txBody>
                    <a:bodyPr/>
                    <a:lstStyle/>
                    <a:p>
                      <a:pPr algn="ctr"/>
                      <a:r>
                        <a:rPr lang="en-US" sz="2800" b="1" dirty="0">
                          <a:solidFill>
                            <a:schemeClr val="tx1"/>
                          </a:solidFill>
                          <a:latin typeface="Courier New" panose="02070309020205020404" pitchFamily="49" charset="0"/>
                          <a:cs typeface="Courier New" panose="02070309020205020404" pitchFamily="49" charset="0"/>
                        </a:rPr>
                        <a:t>0</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1</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1</a:t>
                      </a:r>
                    </a:p>
                  </a:txBody>
                  <a:tcP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b="1" kern="1200" baseline="0" dirty="0">
                          <a:solidFill>
                            <a:schemeClr val="tx1"/>
                          </a:solidFill>
                          <a:latin typeface="Courier New" panose="02070309020205020404" pitchFamily="49" charset="0"/>
                          <a:ea typeface="+mn-ea"/>
                          <a:cs typeface="Courier New" panose="02070309020205020404" pitchFamily="49" charset="0"/>
                        </a:rPr>
                        <a:t>0</a:t>
                      </a:r>
                      <a:endParaRPr lang="en-US" sz="2800" b="1"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489760">
                <a:tc>
                  <a:txBody>
                    <a:bodyPr/>
                    <a:lstStyle/>
                    <a:p>
                      <a:pPr algn="ctr"/>
                      <a:r>
                        <a:rPr lang="en-US" sz="2800" b="1" dirty="0">
                          <a:solidFill>
                            <a:schemeClr val="tx1"/>
                          </a:solidFill>
                          <a:latin typeface="Courier New" panose="02070309020205020404" pitchFamily="49" charset="0"/>
                          <a:cs typeface="Courier New" panose="02070309020205020404" pitchFamily="49" charset="0"/>
                        </a:rPr>
                        <a:t>1</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0</a:t>
                      </a: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2800" b="1" kern="1200" baseline="0" dirty="0">
                          <a:solidFill>
                            <a:schemeClr val="tx1"/>
                          </a:solidFill>
                          <a:latin typeface="Courier New" panose="02070309020205020404" pitchFamily="49" charset="0"/>
                          <a:ea typeface="+mn-ea"/>
                          <a:cs typeface="Courier New" panose="02070309020205020404" pitchFamily="49" charset="0"/>
                        </a:rPr>
                        <a:t>0</a:t>
                      </a:r>
                      <a:endParaRPr lang="en-US" sz="2800" b="1"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489760">
                <a:tc>
                  <a:txBody>
                    <a:bodyPr/>
                    <a:lstStyle/>
                    <a:p>
                      <a:pPr algn="ctr"/>
                      <a:r>
                        <a:rPr lang="en-US" sz="2800" b="1" dirty="0">
                          <a:solidFill>
                            <a:schemeClr val="tx1"/>
                          </a:solidFill>
                          <a:latin typeface="Courier New" panose="02070309020205020404" pitchFamily="49" charset="0"/>
                          <a:cs typeface="Courier New" panose="02070309020205020404" pitchFamily="49"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1</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kern="1200" baseline="0" dirty="0">
                          <a:solidFill>
                            <a:schemeClr val="tx1"/>
                          </a:solidFill>
                          <a:latin typeface="Courier New" panose="02070309020205020404" pitchFamily="49" charset="0"/>
                          <a:ea typeface="+mn-ea"/>
                          <a:cs typeface="Courier New" panose="02070309020205020404" pitchFamily="49" charset="0"/>
                        </a:rPr>
                        <a:t>1</a:t>
                      </a:r>
                      <a:endParaRPr lang="en-US" sz="2800" b="1"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489760">
                <a:tc>
                  <a:txBody>
                    <a:bodyPr/>
                    <a:lstStyle/>
                    <a:p>
                      <a:pPr algn="ctr"/>
                      <a:r>
                        <a:rPr lang="en-US" sz="2800" b="1" dirty="0">
                          <a:solidFill>
                            <a:schemeClr val="tx1"/>
                          </a:solidFill>
                          <a:latin typeface="Courier New" panose="02070309020205020404" pitchFamily="49" charset="0"/>
                          <a:cs typeface="Courier New" panose="02070309020205020404" pitchFamily="49"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0</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kern="1200" baseline="0" dirty="0">
                          <a:solidFill>
                            <a:schemeClr val="tx1"/>
                          </a:solidFill>
                          <a:latin typeface="Courier New" panose="02070309020205020404" pitchFamily="49" charset="0"/>
                          <a:ea typeface="+mn-ea"/>
                          <a:cs typeface="Courier New" panose="02070309020205020404" pitchFamily="49" charset="0"/>
                        </a:rPr>
                        <a:t>1</a:t>
                      </a:r>
                      <a:endParaRPr lang="en-US" sz="2800" b="1"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489760">
                <a:tc>
                  <a:txBody>
                    <a:bodyPr/>
                    <a:lstStyle/>
                    <a:p>
                      <a:pPr algn="ctr"/>
                      <a:r>
                        <a:rPr lang="en-US" sz="2800" b="1" dirty="0">
                          <a:solidFill>
                            <a:schemeClr val="tx1"/>
                          </a:solidFill>
                          <a:latin typeface="Courier New" panose="02070309020205020404" pitchFamily="49" charset="0"/>
                          <a:cs typeface="Courier New" panose="02070309020205020404" pitchFamily="49"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1</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kern="1200" baseline="0" dirty="0">
                          <a:solidFill>
                            <a:schemeClr val="tx1"/>
                          </a:solidFill>
                          <a:latin typeface="Courier New" panose="02070309020205020404" pitchFamily="49" charset="0"/>
                          <a:ea typeface="+mn-ea"/>
                          <a:cs typeface="Courier New" panose="02070309020205020404" pitchFamily="49" charset="0"/>
                        </a:rPr>
                        <a:t>1</a:t>
                      </a:r>
                      <a:endParaRPr lang="en-US" sz="2800" b="1"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bl>
          </a:graphicData>
        </a:graphic>
      </p:graphicFrame>
      <p:sp>
        <p:nvSpPr>
          <p:cNvPr id="41" name="TextBox 40"/>
          <p:cNvSpPr txBox="1"/>
          <p:nvPr/>
        </p:nvSpPr>
        <p:spPr>
          <a:xfrm>
            <a:off x="3338535" y="4129794"/>
            <a:ext cx="1101584" cy="523220"/>
          </a:xfrm>
          <a:prstGeom prst="rect">
            <a:avLst/>
          </a:prstGeom>
          <a:noFill/>
        </p:spPr>
        <p:txBody>
          <a:bodyPr wrap="none" rtlCol="0">
            <a:spAutoFit/>
          </a:bodyPr>
          <a:lstStyle/>
          <a:p>
            <a:r>
              <a:rPr lang="en-US" sz="2800" b="1" dirty="0">
                <a:solidFill>
                  <a:srgbClr val="0070C0"/>
                </a:solidFill>
              </a:rPr>
              <a:t>AB’C</a:t>
            </a:r>
            <a:endParaRPr lang="en-US" b="1" dirty="0">
              <a:solidFill>
                <a:srgbClr val="0070C0"/>
              </a:solidFill>
            </a:endParaRPr>
          </a:p>
        </p:txBody>
      </p:sp>
      <p:sp>
        <p:nvSpPr>
          <p:cNvPr id="42" name="TextBox 41"/>
          <p:cNvSpPr txBox="1"/>
          <p:nvPr/>
        </p:nvSpPr>
        <p:spPr>
          <a:xfrm>
            <a:off x="3338535" y="4596050"/>
            <a:ext cx="1101584" cy="523220"/>
          </a:xfrm>
          <a:prstGeom prst="rect">
            <a:avLst/>
          </a:prstGeom>
          <a:noFill/>
        </p:spPr>
        <p:txBody>
          <a:bodyPr wrap="none" rtlCol="0">
            <a:spAutoFit/>
          </a:bodyPr>
          <a:lstStyle/>
          <a:p>
            <a:r>
              <a:rPr lang="en-US" sz="2800" b="1" dirty="0">
                <a:solidFill>
                  <a:srgbClr val="0070C0"/>
                </a:solidFill>
              </a:rPr>
              <a:t>ABC’</a:t>
            </a:r>
            <a:endParaRPr lang="en-US" b="1" dirty="0">
              <a:solidFill>
                <a:srgbClr val="0070C0"/>
              </a:solidFill>
            </a:endParaRPr>
          </a:p>
        </p:txBody>
      </p:sp>
      <p:sp>
        <p:nvSpPr>
          <p:cNvPr id="43" name="TextBox 42"/>
          <p:cNvSpPr txBox="1"/>
          <p:nvPr/>
        </p:nvSpPr>
        <p:spPr>
          <a:xfrm>
            <a:off x="3338535" y="5082547"/>
            <a:ext cx="1015021" cy="523220"/>
          </a:xfrm>
          <a:prstGeom prst="rect">
            <a:avLst/>
          </a:prstGeom>
          <a:noFill/>
        </p:spPr>
        <p:txBody>
          <a:bodyPr wrap="none" rtlCol="0">
            <a:spAutoFit/>
          </a:bodyPr>
          <a:lstStyle/>
          <a:p>
            <a:r>
              <a:rPr lang="en-US" sz="2800" b="1" dirty="0">
                <a:solidFill>
                  <a:srgbClr val="0070C0"/>
                </a:solidFill>
              </a:rPr>
              <a:t>ABC</a:t>
            </a:r>
            <a:endParaRPr lang="en-US" b="1" dirty="0">
              <a:solidFill>
                <a:srgbClr val="0070C0"/>
              </a:solidFill>
            </a:endParaRPr>
          </a:p>
        </p:txBody>
      </p:sp>
    </p:spTree>
    <p:extLst>
      <p:ext uri="{BB962C8B-B14F-4D97-AF65-F5344CB8AC3E}">
        <p14:creationId xmlns:p14="http://schemas.microsoft.com/office/powerpoint/2010/main" val="2222110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xEl>
                                              <p:pRg st="2" end="2"/>
                                            </p:txEl>
                                          </p:spTgt>
                                        </p:tgtEl>
                                        <p:attrNameLst>
                                          <p:attrName>style.visibility</p:attrName>
                                        </p:attrNameLst>
                                      </p:cBhvr>
                                      <p:to>
                                        <p:strVal val="visible"/>
                                      </p:to>
                                    </p:set>
                                    <p:animEffect transition="in" filter="wipe(left)">
                                      <p:cBhvr>
                                        <p:cTn id="7" dur="500"/>
                                        <p:tgtEl>
                                          <p:spTgt spid="12">
                                            <p:txEl>
                                              <p:pRg st="2" end="2"/>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8"/>
                                        </p:tgtEl>
                                        <p:attrNameLst>
                                          <p:attrName>style.visibility</p:attrName>
                                        </p:attrNameLst>
                                      </p:cBhvr>
                                      <p:to>
                                        <p:strVal val="visible"/>
                                      </p:to>
                                    </p:set>
                                    <p:animEffect transition="in" filter="wipe(left)">
                                      <p:cBhvr>
                                        <p:cTn id="10" dur="500"/>
                                        <p:tgtEl>
                                          <p:spTgt spid="38"/>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41"/>
                                        </p:tgtEl>
                                        <p:attrNameLst>
                                          <p:attrName>style.visibility</p:attrName>
                                        </p:attrNameLst>
                                      </p:cBhvr>
                                      <p:to>
                                        <p:strVal val="visible"/>
                                      </p:to>
                                    </p:set>
                                    <p:animEffect transition="in" filter="wipe(left)">
                                      <p:cBhvr>
                                        <p:cTn id="15" dur="500"/>
                                        <p:tgtEl>
                                          <p:spTgt spid="41"/>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2">
                                            <p:txEl>
                                              <p:pRg st="3" end="3"/>
                                            </p:txEl>
                                          </p:spTgt>
                                        </p:tgtEl>
                                        <p:attrNameLst>
                                          <p:attrName>style.visibility</p:attrName>
                                        </p:attrNameLst>
                                      </p:cBhvr>
                                      <p:to>
                                        <p:strVal val="visible"/>
                                      </p:to>
                                    </p:set>
                                    <p:animEffect transition="in" filter="wipe(left)">
                                      <p:cBhvr>
                                        <p:cTn id="20" dur="500"/>
                                        <p:tgtEl>
                                          <p:spTgt spid="12">
                                            <p:txEl>
                                              <p:pRg st="3" end="3"/>
                                            </p:txEl>
                                          </p:spTgt>
                                        </p:tgtEl>
                                      </p:cBhvr>
                                    </p:animEffect>
                                  </p:childTnLst>
                                </p:cTn>
                              </p:par>
                              <p:par>
                                <p:cTn id="21" presetID="22" presetClass="entr" presetSubtype="8" fill="hold" nodeType="withEffect">
                                  <p:stCondLst>
                                    <p:cond delay="0"/>
                                  </p:stCondLst>
                                  <p:childTnLst>
                                    <p:set>
                                      <p:cBhvr>
                                        <p:cTn id="22" dur="1" fill="hold">
                                          <p:stCondLst>
                                            <p:cond delay="0"/>
                                          </p:stCondLst>
                                        </p:cTn>
                                        <p:tgtEl>
                                          <p:spTgt spid="31"/>
                                        </p:tgtEl>
                                        <p:attrNameLst>
                                          <p:attrName>style.visibility</p:attrName>
                                        </p:attrNameLst>
                                      </p:cBhvr>
                                      <p:to>
                                        <p:strVal val="visible"/>
                                      </p:to>
                                    </p:set>
                                    <p:animEffect transition="in" filter="wipe(left)">
                                      <p:cBhvr>
                                        <p:cTn id="23" dur="500"/>
                                        <p:tgtEl>
                                          <p:spTgt spid="31"/>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42"/>
                                        </p:tgtEl>
                                        <p:attrNameLst>
                                          <p:attrName>style.visibility</p:attrName>
                                        </p:attrNameLst>
                                      </p:cBhvr>
                                      <p:to>
                                        <p:strVal val="visible"/>
                                      </p:to>
                                    </p:set>
                                    <p:animEffect transition="in" filter="wipe(left)">
                                      <p:cBhvr>
                                        <p:cTn id="28" dur="500"/>
                                        <p:tgtEl>
                                          <p:spTgt spid="42"/>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12">
                                            <p:txEl>
                                              <p:pRg st="4" end="4"/>
                                            </p:txEl>
                                          </p:spTgt>
                                        </p:tgtEl>
                                        <p:attrNameLst>
                                          <p:attrName>style.visibility</p:attrName>
                                        </p:attrNameLst>
                                      </p:cBhvr>
                                      <p:to>
                                        <p:strVal val="visible"/>
                                      </p:to>
                                    </p:set>
                                    <p:animEffect transition="in" filter="wipe(left)">
                                      <p:cBhvr>
                                        <p:cTn id="33" dur="500"/>
                                        <p:tgtEl>
                                          <p:spTgt spid="12">
                                            <p:txEl>
                                              <p:pRg st="4" end="4"/>
                                            </p:txEl>
                                          </p:spTgt>
                                        </p:tgtEl>
                                      </p:cBhvr>
                                    </p:animEffect>
                                  </p:childTnLst>
                                </p:cTn>
                              </p:par>
                              <p:par>
                                <p:cTn id="34" presetID="22" presetClass="entr" presetSubtype="8" fill="hold" nodeType="withEffect">
                                  <p:stCondLst>
                                    <p:cond delay="0"/>
                                  </p:stCondLst>
                                  <p:childTnLst>
                                    <p:set>
                                      <p:cBhvr>
                                        <p:cTn id="35" dur="1" fill="hold">
                                          <p:stCondLst>
                                            <p:cond delay="0"/>
                                          </p:stCondLst>
                                        </p:cTn>
                                        <p:tgtEl>
                                          <p:spTgt spid="35"/>
                                        </p:tgtEl>
                                        <p:attrNameLst>
                                          <p:attrName>style.visibility</p:attrName>
                                        </p:attrNameLst>
                                      </p:cBhvr>
                                      <p:to>
                                        <p:strVal val="visible"/>
                                      </p:to>
                                    </p:set>
                                    <p:animEffect transition="in" filter="wipe(left)">
                                      <p:cBhvr>
                                        <p:cTn id="36" dur="500"/>
                                        <p:tgtEl>
                                          <p:spTgt spid="35"/>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43"/>
                                        </p:tgtEl>
                                        <p:attrNameLst>
                                          <p:attrName>style.visibility</p:attrName>
                                        </p:attrNameLst>
                                      </p:cBhvr>
                                      <p:to>
                                        <p:strVal val="visible"/>
                                      </p:to>
                                    </p:set>
                                    <p:animEffect transition="in" filter="wipe(left)">
                                      <p:cBhvr>
                                        <p:cTn id="41"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p"/>
      <p:bldP spid="41" grpId="0" uiExpand="1"/>
      <p:bldP spid="42" grpId="0" uiExpand="1"/>
      <p:bldP spid="43"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What’s the Best Way to Write Function F?</a:t>
            </a:r>
          </a:p>
        </p:txBody>
      </p:sp>
      <p:sp>
        <p:nvSpPr>
          <p:cNvPr id="12" name="Content Placeholder 11"/>
          <p:cNvSpPr>
            <a:spLocks noGrp="1"/>
          </p:cNvSpPr>
          <p:nvPr>
            <p:ph idx="1"/>
          </p:nvPr>
        </p:nvSpPr>
        <p:spPr/>
        <p:txBody>
          <a:bodyPr/>
          <a:lstStyle/>
          <a:p>
            <a:r>
              <a:rPr lang="en-US" dirty="0"/>
              <a:t>So </a:t>
            </a:r>
            <a:r>
              <a:rPr lang="en-US" b="1" dirty="0">
                <a:solidFill>
                  <a:srgbClr val="00B050"/>
                </a:solidFill>
              </a:rPr>
              <a:t>F = AB’C + ABC’ + ABC</a:t>
            </a:r>
          </a:p>
          <a:p>
            <a:endParaRPr lang="en-US" dirty="0"/>
          </a:p>
          <a:p>
            <a:r>
              <a:rPr lang="en-US" dirty="0"/>
              <a:t>But we can also write</a:t>
            </a:r>
            <a:br>
              <a:rPr lang="en-US" dirty="0"/>
            </a:br>
            <a:r>
              <a:rPr lang="en-US" dirty="0"/>
              <a:t>      </a:t>
            </a:r>
            <a:r>
              <a:rPr lang="en-US" b="1" dirty="0">
                <a:solidFill>
                  <a:srgbClr val="00B050"/>
                </a:solidFill>
              </a:rPr>
              <a:t>F = AB + AC</a:t>
            </a:r>
            <a:r>
              <a:rPr lang="en-US" dirty="0"/>
              <a:t>.</a:t>
            </a:r>
            <a:endParaRPr lang="en-US" b="1" dirty="0">
              <a:solidFill>
                <a:srgbClr val="00B050"/>
              </a:solidFill>
            </a:endParaRPr>
          </a:p>
          <a:p>
            <a:endParaRPr lang="en-US" dirty="0"/>
          </a:p>
          <a:p>
            <a:r>
              <a:rPr lang="en-US" dirty="0"/>
              <a:t>What about </a:t>
            </a:r>
            <a:r>
              <a:rPr lang="en-US" b="1" dirty="0">
                <a:solidFill>
                  <a:srgbClr val="00B050"/>
                </a:solidFill>
              </a:rPr>
              <a:t>F = A (B + C)</a:t>
            </a:r>
            <a:r>
              <a:rPr lang="en-US" dirty="0"/>
              <a:t>?</a:t>
            </a:r>
          </a:p>
          <a:p>
            <a:endParaRPr lang="en-US" dirty="0"/>
          </a:p>
          <a:p>
            <a:r>
              <a:rPr lang="en-US" b="1" dirty="0">
                <a:solidFill>
                  <a:srgbClr val="0070C0"/>
                </a:solidFill>
              </a:rPr>
              <a:t>       Which one is best?</a:t>
            </a:r>
          </a:p>
        </p:txBody>
      </p:sp>
      <p:sp>
        <p:nvSpPr>
          <p:cNvPr id="4" name="Date Placeholder 3"/>
          <p:cNvSpPr>
            <a:spLocks noGrp="1"/>
          </p:cNvSpPr>
          <p:nvPr>
            <p:ph type="dt" sz="half" idx="10"/>
          </p:nvPr>
        </p:nvSpPr>
        <p:spPr/>
        <p:txBody>
          <a:bodyPr/>
          <a:lstStyle/>
          <a:p>
            <a:r>
              <a:rPr lang="en-US"/>
              <a:t>ECE 120: Introduction to Computing</a:t>
            </a:r>
            <a:endParaRPr lang="en-US" dirty="0"/>
          </a:p>
        </p:txBody>
      </p:sp>
      <p:sp>
        <p:nvSpPr>
          <p:cNvPr id="5" name="Footer Placeholder 4"/>
          <p:cNvSpPr>
            <a:spLocks noGrp="1"/>
          </p:cNvSpPr>
          <p:nvPr>
            <p:ph type="ftr" sz="quarter" idx="11"/>
          </p:nvPr>
        </p:nvSpPr>
        <p:spPr/>
        <p:txBody>
          <a:bodyPr/>
          <a:lstStyle/>
          <a:p>
            <a:r>
              <a:rPr lang="en-US"/>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a:t>slide </a:t>
            </a:r>
            <a:fld id="{949970F0-D61B-4214-A65D-FD869E0D8E7F}" type="slidenum">
              <a:rPr lang="en-US" smtClean="0"/>
              <a:pPr/>
              <a:t>36</a:t>
            </a:fld>
            <a:endParaRPr lang="en-US" dirty="0"/>
          </a:p>
        </p:txBody>
      </p:sp>
      <p:graphicFrame>
        <p:nvGraphicFramePr>
          <p:cNvPr id="29" name="Table 28"/>
          <p:cNvGraphicFramePr>
            <a:graphicFrameLocks noGrp="1"/>
          </p:cNvGraphicFramePr>
          <p:nvPr/>
        </p:nvGraphicFramePr>
        <p:xfrm>
          <a:off x="5594101" y="1501000"/>
          <a:ext cx="2673204" cy="4663440"/>
        </p:xfrm>
        <a:graphic>
          <a:graphicData uri="http://schemas.openxmlformats.org/drawingml/2006/table">
            <a:tbl>
              <a:tblPr firstRow="1" bandRow="1">
                <a:tableStyleId>{5C22544A-7EE6-4342-B048-85BDC9FD1C3A}</a:tableStyleId>
              </a:tblPr>
              <a:tblGrid>
                <a:gridCol w="668301">
                  <a:extLst>
                    <a:ext uri="{9D8B030D-6E8A-4147-A177-3AD203B41FA5}">
                      <a16:colId xmlns:a16="http://schemas.microsoft.com/office/drawing/2014/main" val="20000"/>
                    </a:ext>
                  </a:extLst>
                </a:gridCol>
                <a:gridCol w="668301">
                  <a:extLst>
                    <a:ext uri="{9D8B030D-6E8A-4147-A177-3AD203B41FA5}">
                      <a16:colId xmlns:a16="http://schemas.microsoft.com/office/drawing/2014/main" val="20001"/>
                    </a:ext>
                  </a:extLst>
                </a:gridCol>
                <a:gridCol w="668301">
                  <a:extLst>
                    <a:ext uri="{9D8B030D-6E8A-4147-A177-3AD203B41FA5}">
                      <a16:colId xmlns:a16="http://schemas.microsoft.com/office/drawing/2014/main" val="20002"/>
                    </a:ext>
                  </a:extLst>
                </a:gridCol>
                <a:gridCol w="668301">
                  <a:extLst>
                    <a:ext uri="{9D8B030D-6E8A-4147-A177-3AD203B41FA5}">
                      <a16:colId xmlns:a16="http://schemas.microsoft.com/office/drawing/2014/main" val="20003"/>
                    </a:ext>
                  </a:extLst>
                </a:gridCol>
              </a:tblGrid>
              <a:tr h="432141">
                <a:tc>
                  <a:txBody>
                    <a:bodyPr/>
                    <a:lstStyle/>
                    <a:p>
                      <a:pPr algn="ctr"/>
                      <a:r>
                        <a:rPr lang="en-US" sz="2800" dirty="0">
                          <a:solidFill>
                            <a:schemeClr val="tx1"/>
                          </a:solidFill>
                        </a:rPr>
                        <a:t>A</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rPr>
                        <a:t>B</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rPr>
                        <a:t>C</a:t>
                      </a:r>
                    </a:p>
                  </a:txBody>
                  <a:tcP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rPr>
                        <a:t>F</a:t>
                      </a:r>
                    </a:p>
                  </a:txBody>
                  <a:tcP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489760">
                <a:tc>
                  <a:txBody>
                    <a:bodyPr/>
                    <a:lstStyle/>
                    <a:p>
                      <a:pPr algn="ctr"/>
                      <a:r>
                        <a:rPr lang="en-US" sz="2800" b="1" dirty="0">
                          <a:solidFill>
                            <a:schemeClr val="tx1"/>
                          </a:solidFill>
                          <a:latin typeface="Courier New" panose="02070309020205020404" pitchFamily="49" charset="0"/>
                          <a:cs typeface="Courier New" panose="02070309020205020404" pitchFamily="49" charset="0"/>
                        </a:rPr>
                        <a:t>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0</a:t>
                      </a: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2800" b="1" baseline="0" dirty="0">
                          <a:solidFill>
                            <a:schemeClr val="tx1"/>
                          </a:solidFill>
                          <a:latin typeface="Courier New" panose="02070309020205020404" pitchFamily="49" charset="0"/>
                          <a:cs typeface="Courier New" panose="02070309020205020404" pitchFamily="49" charset="0"/>
                        </a:rPr>
                        <a:t>0</a:t>
                      </a:r>
                      <a:endParaRPr lang="en-US" sz="2800" b="1" baseline="-25000"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489760">
                <a:tc>
                  <a:txBody>
                    <a:bodyPr/>
                    <a:lstStyle/>
                    <a:p>
                      <a:pPr algn="ctr"/>
                      <a:r>
                        <a:rPr lang="en-US" sz="2800" b="1" dirty="0">
                          <a:solidFill>
                            <a:schemeClr val="tx1"/>
                          </a:solidFill>
                          <a:latin typeface="Courier New" panose="02070309020205020404" pitchFamily="49" charset="0"/>
                          <a:cs typeface="Courier New" panose="02070309020205020404" pitchFamily="49" charset="0"/>
                        </a:rPr>
                        <a:t>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1</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kern="1200" baseline="0" dirty="0">
                          <a:solidFill>
                            <a:schemeClr val="tx1"/>
                          </a:solidFill>
                          <a:latin typeface="Courier New" panose="02070309020205020404" pitchFamily="49" charset="0"/>
                          <a:ea typeface="+mn-ea"/>
                          <a:cs typeface="Courier New" panose="02070309020205020404" pitchFamily="49" charset="0"/>
                        </a:rPr>
                        <a:t>0</a:t>
                      </a:r>
                      <a:endParaRPr lang="en-US" sz="2800" b="1"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489760">
                <a:tc>
                  <a:txBody>
                    <a:bodyPr/>
                    <a:lstStyle/>
                    <a:p>
                      <a:pPr algn="ctr"/>
                      <a:r>
                        <a:rPr lang="en-US" sz="2800" b="1" dirty="0">
                          <a:solidFill>
                            <a:schemeClr val="tx1"/>
                          </a:solidFill>
                          <a:latin typeface="Courier New" panose="02070309020205020404" pitchFamily="49" charset="0"/>
                          <a:cs typeface="Courier New" panose="02070309020205020404" pitchFamily="49" charset="0"/>
                        </a:rPr>
                        <a:t>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0</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kern="1200" baseline="0" dirty="0">
                          <a:solidFill>
                            <a:schemeClr val="tx1"/>
                          </a:solidFill>
                          <a:latin typeface="Courier New" panose="02070309020205020404" pitchFamily="49" charset="0"/>
                          <a:ea typeface="+mn-ea"/>
                          <a:cs typeface="Courier New" panose="02070309020205020404" pitchFamily="49" charset="0"/>
                        </a:rPr>
                        <a:t>0</a:t>
                      </a:r>
                      <a:endParaRPr lang="en-US" sz="2800" b="1"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489760">
                <a:tc>
                  <a:txBody>
                    <a:bodyPr/>
                    <a:lstStyle/>
                    <a:p>
                      <a:pPr algn="ctr"/>
                      <a:r>
                        <a:rPr lang="en-US" sz="2800" b="1" dirty="0">
                          <a:solidFill>
                            <a:schemeClr val="tx1"/>
                          </a:solidFill>
                          <a:latin typeface="Courier New" panose="02070309020205020404" pitchFamily="49" charset="0"/>
                          <a:cs typeface="Courier New" panose="02070309020205020404" pitchFamily="49" charset="0"/>
                        </a:rPr>
                        <a:t>0</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1</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1</a:t>
                      </a:r>
                    </a:p>
                  </a:txBody>
                  <a:tcP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b="1" kern="1200" baseline="0" dirty="0">
                          <a:solidFill>
                            <a:schemeClr val="tx1"/>
                          </a:solidFill>
                          <a:latin typeface="Courier New" panose="02070309020205020404" pitchFamily="49" charset="0"/>
                          <a:ea typeface="+mn-ea"/>
                          <a:cs typeface="Courier New" panose="02070309020205020404" pitchFamily="49" charset="0"/>
                        </a:rPr>
                        <a:t>0</a:t>
                      </a:r>
                      <a:endParaRPr lang="en-US" sz="2800" b="1"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489760">
                <a:tc>
                  <a:txBody>
                    <a:bodyPr/>
                    <a:lstStyle/>
                    <a:p>
                      <a:pPr algn="ctr"/>
                      <a:r>
                        <a:rPr lang="en-US" sz="2800" b="1" dirty="0">
                          <a:solidFill>
                            <a:schemeClr val="tx1"/>
                          </a:solidFill>
                          <a:latin typeface="Courier New" panose="02070309020205020404" pitchFamily="49" charset="0"/>
                          <a:cs typeface="Courier New" panose="02070309020205020404" pitchFamily="49" charset="0"/>
                        </a:rPr>
                        <a:t>1</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0</a:t>
                      </a: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2800" b="1" kern="1200" baseline="0" dirty="0">
                          <a:solidFill>
                            <a:schemeClr val="tx1"/>
                          </a:solidFill>
                          <a:latin typeface="Courier New" panose="02070309020205020404" pitchFamily="49" charset="0"/>
                          <a:ea typeface="+mn-ea"/>
                          <a:cs typeface="Courier New" panose="02070309020205020404" pitchFamily="49" charset="0"/>
                        </a:rPr>
                        <a:t>0</a:t>
                      </a:r>
                      <a:endParaRPr lang="en-US" sz="2800" b="1"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489760">
                <a:tc>
                  <a:txBody>
                    <a:bodyPr/>
                    <a:lstStyle/>
                    <a:p>
                      <a:pPr algn="ctr"/>
                      <a:r>
                        <a:rPr lang="en-US" sz="2800" b="1" dirty="0">
                          <a:solidFill>
                            <a:schemeClr val="tx1"/>
                          </a:solidFill>
                          <a:latin typeface="Courier New" panose="02070309020205020404" pitchFamily="49" charset="0"/>
                          <a:cs typeface="Courier New" panose="02070309020205020404" pitchFamily="49"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1</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kern="1200" baseline="0" dirty="0">
                          <a:solidFill>
                            <a:schemeClr val="tx1"/>
                          </a:solidFill>
                          <a:latin typeface="Courier New" panose="02070309020205020404" pitchFamily="49" charset="0"/>
                          <a:ea typeface="+mn-ea"/>
                          <a:cs typeface="Courier New" panose="02070309020205020404" pitchFamily="49" charset="0"/>
                        </a:rPr>
                        <a:t>1</a:t>
                      </a:r>
                      <a:endParaRPr lang="en-US" sz="2800" b="1"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489760">
                <a:tc>
                  <a:txBody>
                    <a:bodyPr/>
                    <a:lstStyle/>
                    <a:p>
                      <a:pPr algn="ctr"/>
                      <a:r>
                        <a:rPr lang="en-US" sz="2800" b="1" dirty="0">
                          <a:solidFill>
                            <a:schemeClr val="tx1"/>
                          </a:solidFill>
                          <a:latin typeface="Courier New" panose="02070309020205020404" pitchFamily="49" charset="0"/>
                          <a:cs typeface="Courier New" panose="02070309020205020404" pitchFamily="49"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0</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kern="1200" baseline="0" dirty="0">
                          <a:solidFill>
                            <a:schemeClr val="tx1"/>
                          </a:solidFill>
                          <a:latin typeface="Courier New" panose="02070309020205020404" pitchFamily="49" charset="0"/>
                          <a:ea typeface="+mn-ea"/>
                          <a:cs typeface="Courier New" panose="02070309020205020404" pitchFamily="49" charset="0"/>
                        </a:rPr>
                        <a:t>1</a:t>
                      </a:r>
                      <a:endParaRPr lang="en-US" sz="2800" b="1"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489760">
                <a:tc>
                  <a:txBody>
                    <a:bodyPr/>
                    <a:lstStyle/>
                    <a:p>
                      <a:pPr algn="ctr"/>
                      <a:r>
                        <a:rPr lang="en-US" sz="2800" b="1" dirty="0">
                          <a:solidFill>
                            <a:schemeClr val="tx1"/>
                          </a:solidFill>
                          <a:latin typeface="Courier New" panose="02070309020205020404" pitchFamily="49" charset="0"/>
                          <a:cs typeface="Courier New" panose="02070309020205020404" pitchFamily="49"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1</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kern="1200" baseline="0" dirty="0">
                          <a:solidFill>
                            <a:schemeClr val="tx1"/>
                          </a:solidFill>
                          <a:latin typeface="Courier New" panose="02070309020205020404" pitchFamily="49" charset="0"/>
                          <a:ea typeface="+mn-ea"/>
                          <a:cs typeface="Courier New" panose="02070309020205020404" pitchFamily="49" charset="0"/>
                        </a:rPr>
                        <a:t>1</a:t>
                      </a:r>
                      <a:endParaRPr lang="en-US" sz="2800" b="1"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869958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wipe(left)">
                                      <p:cBhvr>
                                        <p:cTn id="7" dur="500"/>
                                        <p:tgtEl>
                                          <p:spTgt spid="12">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2000"/>
                                  </p:stCondLst>
                                  <p:childTnLst>
                                    <p:set>
                                      <p:cBhvr>
                                        <p:cTn id="10" dur="1" fill="hold">
                                          <p:stCondLst>
                                            <p:cond delay="0"/>
                                          </p:stCondLst>
                                        </p:cTn>
                                        <p:tgtEl>
                                          <p:spTgt spid="12">
                                            <p:txEl>
                                              <p:pRg st="2" end="2"/>
                                            </p:txEl>
                                          </p:spTgt>
                                        </p:tgtEl>
                                        <p:attrNameLst>
                                          <p:attrName>style.visibility</p:attrName>
                                        </p:attrNameLst>
                                      </p:cBhvr>
                                      <p:to>
                                        <p:strVal val="visible"/>
                                      </p:to>
                                    </p:set>
                                    <p:animEffect transition="in" filter="wipe(left)">
                                      <p:cBhvr>
                                        <p:cTn id="11" dur="500"/>
                                        <p:tgtEl>
                                          <p:spTgt spid="12">
                                            <p:txEl>
                                              <p:pRg st="2" end="2"/>
                                            </p:txEl>
                                          </p:spTgt>
                                        </p:tgtEl>
                                      </p:cBhvr>
                                    </p:animEffect>
                                  </p:childTnLst>
                                </p:cTn>
                              </p:par>
                            </p:childTnLst>
                          </p:cTn>
                        </p:par>
                        <p:par>
                          <p:cTn id="12" fill="hold">
                            <p:stCondLst>
                              <p:cond delay="3000"/>
                            </p:stCondLst>
                            <p:childTnLst>
                              <p:par>
                                <p:cTn id="13" presetID="22" presetClass="entr" presetSubtype="8" fill="hold" grpId="0" nodeType="afterEffect">
                                  <p:stCondLst>
                                    <p:cond delay="2000"/>
                                  </p:stCondLst>
                                  <p:childTnLst>
                                    <p:set>
                                      <p:cBhvr>
                                        <p:cTn id="14" dur="1" fill="hold">
                                          <p:stCondLst>
                                            <p:cond delay="0"/>
                                          </p:stCondLst>
                                        </p:cTn>
                                        <p:tgtEl>
                                          <p:spTgt spid="12">
                                            <p:txEl>
                                              <p:pRg st="4" end="4"/>
                                            </p:txEl>
                                          </p:spTgt>
                                        </p:tgtEl>
                                        <p:attrNameLst>
                                          <p:attrName>style.visibility</p:attrName>
                                        </p:attrNameLst>
                                      </p:cBhvr>
                                      <p:to>
                                        <p:strVal val="visible"/>
                                      </p:to>
                                    </p:set>
                                    <p:animEffect transition="in" filter="wipe(left)">
                                      <p:cBhvr>
                                        <p:cTn id="15" dur="500"/>
                                        <p:tgtEl>
                                          <p:spTgt spid="12">
                                            <p:txEl>
                                              <p:pRg st="4" end="4"/>
                                            </p:txEl>
                                          </p:spTgt>
                                        </p:tgtEl>
                                      </p:cBhvr>
                                    </p:animEffect>
                                  </p:childTnLst>
                                </p:cTn>
                              </p:par>
                            </p:childTnLst>
                          </p:cTn>
                        </p:par>
                        <p:par>
                          <p:cTn id="16" fill="hold">
                            <p:stCondLst>
                              <p:cond delay="5500"/>
                            </p:stCondLst>
                            <p:childTnLst>
                              <p:par>
                                <p:cTn id="17" presetID="22" presetClass="entr" presetSubtype="8" fill="hold" grpId="0" nodeType="afterEffect">
                                  <p:stCondLst>
                                    <p:cond delay="2000"/>
                                  </p:stCondLst>
                                  <p:childTnLst>
                                    <p:set>
                                      <p:cBhvr>
                                        <p:cTn id="18" dur="1" fill="hold">
                                          <p:stCondLst>
                                            <p:cond delay="0"/>
                                          </p:stCondLst>
                                        </p:cTn>
                                        <p:tgtEl>
                                          <p:spTgt spid="12">
                                            <p:txEl>
                                              <p:pRg st="6" end="6"/>
                                            </p:txEl>
                                          </p:spTgt>
                                        </p:tgtEl>
                                        <p:attrNameLst>
                                          <p:attrName>style.visibility</p:attrName>
                                        </p:attrNameLst>
                                      </p:cBhvr>
                                      <p:to>
                                        <p:strVal val="visible"/>
                                      </p:to>
                                    </p:set>
                                    <p:animEffect transition="in" filter="wipe(left)">
                                      <p:cBhvr>
                                        <p:cTn id="19" dur="500"/>
                                        <p:tgtEl>
                                          <p:spTgt spid="1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Your Answer Is Wrong!  Choose a Metric First</a:t>
            </a:r>
          </a:p>
        </p:txBody>
      </p:sp>
      <p:sp>
        <p:nvSpPr>
          <p:cNvPr id="12" name="Content Placeholder 11"/>
          <p:cNvSpPr>
            <a:spLocks noGrp="1"/>
          </p:cNvSpPr>
          <p:nvPr>
            <p:ph idx="1"/>
          </p:nvPr>
        </p:nvSpPr>
        <p:spPr/>
        <p:txBody>
          <a:bodyPr>
            <a:normAutofit/>
          </a:bodyPr>
          <a:lstStyle/>
          <a:p>
            <a:r>
              <a:rPr lang="en-US" dirty="0"/>
              <a:t>The answer depends on</a:t>
            </a:r>
            <a:r>
              <a:rPr lang="en-US" b="1" dirty="0">
                <a:solidFill>
                  <a:srgbClr val="0070C0"/>
                </a:solidFill>
              </a:rPr>
              <a:t> </a:t>
            </a:r>
            <a:r>
              <a:rPr lang="en-US" dirty="0"/>
              <a:t>our </a:t>
            </a:r>
            <a:r>
              <a:rPr lang="en-US" b="1" dirty="0">
                <a:solidFill>
                  <a:srgbClr val="0070C0"/>
                </a:solidFill>
              </a:rPr>
              <a:t>choice of metric!</a:t>
            </a:r>
          </a:p>
          <a:p>
            <a:pPr algn="ctr"/>
            <a:r>
              <a:rPr lang="en-US" b="1" dirty="0">
                <a:solidFill>
                  <a:srgbClr val="0070C0"/>
                </a:solidFill>
              </a:rPr>
              <a:t>How do we measure good?</a:t>
            </a:r>
          </a:p>
          <a:p>
            <a:r>
              <a:rPr lang="en-US" dirty="0"/>
              <a:t>Common answers for circuit design:</a:t>
            </a:r>
          </a:p>
          <a:p>
            <a:pPr lvl="1"/>
            <a:r>
              <a:rPr lang="en-US" dirty="0"/>
              <a:t>area / size / cost,      		OR</a:t>
            </a:r>
          </a:p>
          <a:p>
            <a:pPr lvl="1"/>
            <a:r>
              <a:rPr lang="en-US" dirty="0"/>
              <a:t>performance / speed,		OR</a:t>
            </a:r>
          </a:p>
          <a:p>
            <a:pPr lvl="1"/>
            <a:r>
              <a:rPr lang="en-US" dirty="0"/>
              <a:t>power / energy consumption,	OR</a:t>
            </a:r>
          </a:p>
          <a:p>
            <a:pPr lvl="1"/>
            <a:r>
              <a:rPr lang="en-US" dirty="0"/>
              <a:t>complexity / reliability.</a:t>
            </a:r>
          </a:p>
        </p:txBody>
      </p:sp>
      <p:sp>
        <p:nvSpPr>
          <p:cNvPr id="4" name="Date Placeholder 3"/>
          <p:cNvSpPr>
            <a:spLocks noGrp="1"/>
          </p:cNvSpPr>
          <p:nvPr>
            <p:ph type="dt" sz="half" idx="10"/>
          </p:nvPr>
        </p:nvSpPr>
        <p:spPr/>
        <p:txBody>
          <a:bodyPr/>
          <a:lstStyle/>
          <a:p>
            <a:r>
              <a:rPr lang="en-US"/>
              <a:t>ECE 120: Introduction to Computing</a:t>
            </a:r>
            <a:endParaRPr lang="en-US" dirty="0"/>
          </a:p>
        </p:txBody>
      </p:sp>
      <p:sp>
        <p:nvSpPr>
          <p:cNvPr id="5" name="Footer Placeholder 4"/>
          <p:cNvSpPr>
            <a:spLocks noGrp="1"/>
          </p:cNvSpPr>
          <p:nvPr>
            <p:ph type="ftr" sz="quarter" idx="11"/>
          </p:nvPr>
        </p:nvSpPr>
        <p:spPr/>
        <p:txBody>
          <a:bodyPr/>
          <a:lstStyle/>
          <a:p>
            <a:r>
              <a:rPr lang="en-US"/>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a:t>slide </a:t>
            </a:r>
            <a:fld id="{949970F0-D61B-4214-A65D-FD869E0D8E7F}" type="slidenum">
              <a:rPr lang="en-US" smtClean="0"/>
              <a:pPr/>
              <a:t>37</a:t>
            </a:fld>
            <a:endParaRPr lang="en-US" dirty="0"/>
          </a:p>
        </p:txBody>
      </p:sp>
    </p:spTree>
    <p:extLst>
      <p:ext uri="{BB962C8B-B14F-4D97-AF65-F5344CB8AC3E}">
        <p14:creationId xmlns:p14="http://schemas.microsoft.com/office/powerpoint/2010/main" val="8362715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We Use Heuristics for These Metrics</a:t>
            </a:r>
          </a:p>
        </p:txBody>
      </p:sp>
      <p:sp>
        <p:nvSpPr>
          <p:cNvPr id="12" name="Content Placeholder 11"/>
          <p:cNvSpPr>
            <a:spLocks noGrp="1"/>
          </p:cNvSpPr>
          <p:nvPr>
            <p:ph idx="1"/>
          </p:nvPr>
        </p:nvSpPr>
        <p:spPr/>
        <p:txBody>
          <a:bodyPr>
            <a:normAutofit fontScale="92500" lnSpcReduction="10000"/>
          </a:bodyPr>
          <a:lstStyle/>
          <a:p>
            <a:r>
              <a:rPr lang="en-US" dirty="0"/>
              <a:t>In practice, </a:t>
            </a:r>
            <a:r>
              <a:rPr lang="en-US" b="1" dirty="0">
                <a:solidFill>
                  <a:srgbClr val="0070C0"/>
                </a:solidFill>
              </a:rPr>
              <a:t>measuring exactly is expensive </a:t>
            </a:r>
            <a:br>
              <a:rPr lang="en-US" dirty="0"/>
            </a:br>
            <a:r>
              <a:rPr lang="en-US" dirty="0"/>
              <a:t>(~$50-100M for a full design, and ~$2-5M </a:t>
            </a:r>
            <a:br>
              <a:rPr lang="en-US" dirty="0"/>
            </a:br>
            <a:r>
              <a:rPr lang="en-US" dirty="0"/>
              <a:t>just for trying something.)</a:t>
            </a:r>
          </a:p>
          <a:p>
            <a:r>
              <a:rPr lang="en-US" dirty="0"/>
              <a:t>Instead, we use </a:t>
            </a:r>
            <a:r>
              <a:rPr lang="en-US" b="1" dirty="0">
                <a:solidFill>
                  <a:srgbClr val="0070C0"/>
                </a:solidFill>
              </a:rPr>
              <a:t>heuristics</a:t>
            </a:r>
            <a:r>
              <a:rPr lang="en-US" dirty="0"/>
              <a:t>, which are </a:t>
            </a:r>
            <a:br>
              <a:rPr lang="en-US" dirty="0"/>
            </a:br>
            <a:r>
              <a:rPr lang="en-US" dirty="0"/>
              <a:t>ways of </a:t>
            </a:r>
            <a:r>
              <a:rPr lang="en-US" b="1" dirty="0">
                <a:solidFill>
                  <a:srgbClr val="0070C0"/>
                </a:solidFill>
              </a:rPr>
              <a:t>estimating a metric</a:t>
            </a:r>
            <a:r>
              <a:rPr lang="en-US" dirty="0"/>
              <a:t>.</a:t>
            </a:r>
          </a:p>
          <a:p>
            <a:r>
              <a:rPr lang="en-US" dirty="0"/>
              <a:t>A good heuristic is </a:t>
            </a:r>
          </a:p>
          <a:p>
            <a:pPr lvl="1"/>
            <a:r>
              <a:rPr lang="en-US" b="1" dirty="0">
                <a:solidFill>
                  <a:srgbClr val="0070C0"/>
                </a:solidFill>
              </a:rPr>
              <a:t>reasonably accurate</a:t>
            </a:r>
            <a:r>
              <a:rPr lang="en-US" dirty="0"/>
              <a:t>, and</a:t>
            </a:r>
          </a:p>
          <a:p>
            <a:pPr lvl="1"/>
            <a:r>
              <a:rPr lang="en-US" b="1" dirty="0">
                <a:solidFill>
                  <a:srgbClr val="0070C0"/>
                </a:solidFill>
              </a:rPr>
              <a:t>monotonic</a:t>
            </a:r>
            <a:r>
              <a:rPr lang="en-US" dirty="0"/>
              <a:t> relative to a real measurement</a:t>
            </a:r>
          </a:p>
          <a:p>
            <a:pPr lvl="1"/>
            <a:r>
              <a:rPr lang="en-US" dirty="0"/>
              <a:t>(so that bigger estimates </a:t>
            </a:r>
            <a:br>
              <a:rPr lang="en-US" dirty="0"/>
            </a:br>
            <a:r>
              <a:rPr lang="en-US" dirty="0"/>
              <a:t> mean bigger measurements).</a:t>
            </a:r>
          </a:p>
          <a:p>
            <a:pPr marL="201168" lvl="1" indent="0">
              <a:buNone/>
            </a:pPr>
            <a:endParaRPr lang="en-US" dirty="0"/>
          </a:p>
        </p:txBody>
      </p:sp>
      <p:sp>
        <p:nvSpPr>
          <p:cNvPr id="4" name="Date Placeholder 3"/>
          <p:cNvSpPr>
            <a:spLocks noGrp="1"/>
          </p:cNvSpPr>
          <p:nvPr>
            <p:ph type="dt" sz="half" idx="10"/>
          </p:nvPr>
        </p:nvSpPr>
        <p:spPr/>
        <p:txBody>
          <a:bodyPr/>
          <a:lstStyle/>
          <a:p>
            <a:r>
              <a:rPr lang="en-US"/>
              <a:t>ECE 120: Introduction to Computing</a:t>
            </a:r>
            <a:endParaRPr lang="en-US" dirty="0"/>
          </a:p>
        </p:txBody>
      </p:sp>
      <p:sp>
        <p:nvSpPr>
          <p:cNvPr id="5" name="Footer Placeholder 4"/>
          <p:cNvSpPr>
            <a:spLocks noGrp="1"/>
          </p:cNvSpPr>
          <p:nvPr>
            <p:ph type="ftr" sz="quarter" idx="11"/>
          </p:nvPr>
        </p:nvSpPr>
        <p:spPr/>
        <p:txBody>
          <a:bodyPr/>
          <a:lstStyle/>
          <a:p>
            <a:r>
              <a:rPr lang="en-US"/>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a:t>slide </a:t>
            </a:r>
            <a:fld id="{949970F0-D61B-4214-A65D-FD869E0D8E7F}" type="slidenum">
              <a:rPr lang="en-US" smtClean="0"/>
              <a:pPr/>
              <a:t>38</a:t>
            </a:fld>
            <a:endParaRPr lang="en-US" dirty="0"/>
          </a:p>
        </p:txBody>
      </p:sp>
    </p:spTree>
    <p:extLst>
      <p:ext uri="{BB962C8B-B14F-4D97-AF65-F5344CB8AC3E}">
        <p14:creationId xmlns:p14="http://schemas.microsoft.com/office/powerpoint/2010/main" val="40850908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An Area Heuristic for ECE120</a:t>
            </a:r>
          </a:p>
        </p:txBody>
      </p:sp>
      <p:sp>
        <p:nvSpPr>
          <p:cNvPr id="12" name="Content Placeholder 11"/>
          <p:cNvSpPr>
            <a:spLocks noGrp="1"/>
          </p:cNvSpPr>
          <p:nvPr>
            <p:ph idx="1"/>
          </p:nvPr>
        </p:nvSpPr>
        <p:spPr/>
        <p:txBody>
          <a:bodyPr>
            <a:normAutofit lnSpcReduction="10000"/>
          </a:bodyPr>
          <a:lstStyle/>
          <a:p>
            <a:r>
              <a:rPr lang="en-US" dirty="0"/>
              <a:t>Here’s a </a:t>
            </a:r>
            <a:r>
              <a:rPr lang="en-US" b="1" dirty="0">
                <a:solidFill>
                  <a:srgbClr val="0070C0"/>
                </a:solidFill>
              </a:rPr>
              <a:t>heuristic for area</a:t>
            </a:r>
            <a:r>
              <a:rPr lang="en-US" dirty="0"/>
              <a:t>:</a:t>
            </a:r>
          </a:p>
          <a:p>
            <a:pPr lvl="1"/>
            <a:r>
              <a:rPr lang="en-US" b="1" dirty="0">
                <a:solidFill>
                  <a:srgbClr val="0070C0"/>
                </a:solidFill>
              </a:rPr>
              <a:t>Count literals </a:t>
            </a:r>
            <a:r>
              <a:rPr lang="en-US" dirty="0"/>
              <a:t>(A, A’, B, B’, C, C’), then</a:t>
            </a:r>
          </a:p>
          <a:p>
            <a:pPr lvl="1"/>
            <a:r>
              <a:rPr lang="en-US" b="1" dirty="0">
                <a:solidFill>
                  <a:srgbClr val="0070C0"/>
                </a:solidFill>
              </a:rPr>
              <a:t>Add the number of operations</a:t>
            </a:r>
            <a:br>
              <a:rPr lang="en-US" dirty="0"/>
            </a:br>
            <a:r>
              <a:rPr lang="en-US" dirty="0"/>
              <a:t>(not including complements for literals).</a:t>
            </a:r>
          </a:p>
          <a:p>
            <a:r>
              <a:rPr lang="en-US" dirty="0"/>
              <a:t>Why does it work? Remember gate structures?</a:t>
            </a:r>
          </a:p>
          <a:p>
            <a:pPr lvl="1"/>
            <a:r>
              <a:rPr lang="en-US" dirty="0"/>
              <a:t>each input (literal) → two transistors</a:t>
            </a:r>
          </a:p>
          <a:p>
            <a:pPr lvl="1"/>
            <a:r>
              <a:rPr lang="en-US" dirty="0"/>
              <a:t>operators into operators → two transistors</a:t>
            </a:r>
          </a:p>
          <a:p>
            <a:r>
              <a:rPr lang="en-US" dirty="0"/>
              <a:t>So it gives an approximate </a:t>
            </a:r>
            <a:r>
              <a:rPr lang="en-US" b="1" dirty="0">
                <a:solidFill>
                  <a:srgbClr val="0070C0"/>
                </a:solidFill>
              </a:rPr>
              <a:t>transistor count</a:t>
            </a:r>
            <a:r>
              <a:rPr lang="en-US" dirty="0"/>
              <a:t>.</a:t>
            </a:r>
          </a:p>
          <a:p>
            <a:pPr algn="ctr"/>
            <a:r>
              <a:rPr lang="en-US" b="1" dirty="0">
                <a:solidFill>
                  <a:srgbClr val="0070C0"/>
                </a:solidFill>
              </a:rPr>
              <a:t>(But wires also take space!)</a:t>
            </a:r>
          </a:p>
        </p:txBody>
      </p:sp>
      <p:sp>
        <p:nvSpPr>
          <p:cNvPr id="4" name="Date Placeholder 3"/>
          <p:cNvSpPr>
            <a:spLocks noGrp="1"/>
          </p:cNvSpPr>
          <p:nvPr>
            <p:ph type="dt" sz="half" idx="10"/>
          </p:nvPr>
        </p:nvSpPr>
        <p:spPr/>
        <p:txBody>
          <a:bodyPr/>
          <a:lstStyle/>
          <a:p>
            <a:r>
              <a:rPr lang="en-US"/>
              <a:t>ECE 120: Introduction to Computing</a:t>
            </a:r>
            <a:endParaRPr lang="en-US" dirty="0"/>
          </a:p>
        </p:txBody>
      </p:sp>
      <p:sp>
        <p:nvSpPr>
          <p:cNvPr id="5" name="Footer Placeholder 4"/>
          <p:cNvSpPr>
            <a:spLocks noGrp="1"/>
          </p:cNvSpPr>
          <p:nvPr>
            <p:ph type="ftr" sz="quarter" idx="11"/>
          </p:nvPr>
        </p:nvSpPr>
        <p:spPr/>
        <p:txBody>
          <a:bodyPr/>
          <a:lstStyle/>
          <a:p>
            <a:r>
              <a:rPr lang="en-US" dirty="0"/>
              <a:t>© 2016-2017 Steven S. </a:t>
            </a:r>
            <a:r>
              <a:rPr lang="en-US" dirty="0" err="1"/>
              <a:t>Lumetta</a:t>
            </a:r>
            <a:r>
              <a:rPr lang="en-US" dirty="0"/>
              <a:t>.  All rights reserved.</a:t>
            </a:r>
          </a:p>
        </p:txBody>
      </p:sp>
      <p:sp>
        <p:nvSpPr>
          <p:cNvPr id="24" name="Slide Number Placeholder 23"/>
          <p:cNvSpPr>
            <a:spLocks noGrp="1"/>
          </p:cNvSpPr>
          <p:nvPr>
            <p:ph type="sldNum" sz="quarter" idx="12"/>
          </p:nvPr>
        </p:nvSpPr>
        <p:spPr/>
        <p:txBody>
          <a:bodyPr/>
          <a:lstStyle/>
          <a:p>
            <a:r>
              <a:rPr lang="en-US"/>
              <a:t>slide </a:t>
            </a:r>
            <a:fld id="{949970F0-D61B-4214-A65D-FD869E0D8E7F}" type="slidenum">
              <a:rPr lang="en-US" smtClean="0"/>
              <a:pPr/>
              <a:t>39</a:t>
            </a:fld>
            <a:endParaRPr lang="en-US" dirty="0"/>
          </a:p>
        </p:txBody>
      </p:sp>
    </p:spTree>
    <p:extLst>
      <p:ext uri="{BB962C8B-B14F-4D97-AF65-F5344CB8AC3E}">
        <p14:creationId xmlns:p14="http://schemas.microsoft.com/office/powerpoint/2010/main" val="21869146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You Think I Should Do What?</a:t>
            </a:r>
          </a:p>
        </p:txBody>
      </p:sp>
      <p:sp>
        <p:nvSpPr>
          <p:cNvPr id="21" name="Content Placeholder 20"/>
          <p:cNvSpPr>
            <a:spLocks noGrp="1"/>
          </p:cNvSpPr>
          <p:nvPr>
            <p:ph idx="1"/>
          </p:nvPr>
        </p:nvSpPr>
        <p:spPr/>
        <p:txBody>
          <a:bodyPr>
            <a:normAutofit/>
          </a:bodyPr>
          <a:lstStyle/>
          <a:p>
            <a:r>
              <a:rPr lang="en-US" dirty="0"/>
              <a:t>Like this?</a:t>
            </a:r>
          </a:p>
          <a:p>
            <a:r>
              <a:rPr lang="en-US" dirty="0"/>
              <a:t>I think </a:t>
            </a:r>
            <a:r>
              <a:rPr lang="en-US" b="1" dirty="0">
                <a:solidFill>
                  <a:srgbClr val="0070C0"/>
                </a:solidFill>
              </a:rPr>
              <a:t>people already </a:t>
            </a:r>
            <a:br>
              <a:rPr lang="en-US" b="1" dirty="0">
                <a:solidFill>
                  <a:srgbClr val="0070C0"/>
                </a:solidFill>
              </a:rPr>
            </a:br>
            <a:r>
              <a:rPr lang="en-US" b="1" dirty="0">
                <a:solidFill>
                  <a:srgbClr val="0070C0"/>
                </a:solidFill>
              </a:rPr>
              <a:t>make those</a:t>
            </a:r>
            <a:r>
              <a:rPr lang="en-US" dirty="0"/>
              <a:t>.</a:t>
            </a:r>
          </a:p>
          <a:p>
            <a:r>
              <a:rPr lang="en-US" dirty="0"/>
              <a:t>The switch is </a:t>
            </a:r>
            <a:r>
              <a:rPr lang="en-US" b="1" dirty="0">
                <a:solidFill>
                  <a:srgbClr val="0070C0"/>
                </a:solidFill>
              </a:rPr>
              <a:t>controlled</a:t>
            </a:r>
            <a:br>
              <a:rPr lang="en-US" b="1" dirty="0">
                <a:solidFill>
                  <a:srgbClr val="0070C0"/>
                </a:solidFill>
              </a:rPr>
            </a:br>
            <a:r>
              <a:rPr lang="en-US" b="1" dirty="0">
                <a:solidFill>
                  <a:srgbClr val="0070C0"/>
                </a:solidFill>
              </a:rPr>
              <a:t>by your thumb</a:t>
            </a:r>
            <a:r>
              <a:rPr lang="en-US" dirty="0"/>
              <a:t>.</a:t>
            </a:r>
          </a:p>
          <a:p>
            <a:r>
              <a:rPr lang="en-US" dirty="0"/>
              <a:t>They call it a </a:t>
            </a:r>
            <a:r>
              <a:rPr lang="en-US" b="1" dirty="0">
                <a:solidFill>
                  <a:srgbClr val="0070C0"/>
                </a:solidFill>
              </a:rPr>
              <a:t>flashlight</a:t>
            </a:r>
            <a:r>
              <a:rPr lang="en-US" dirty="0"/>
              <a:t>.</a:t>
            </a:r>
          </a:p>
          <a:p>
            <a:r>
              <a:rPr lang="en-US" dirty="0"/>
              <a:t>I won’t be able to patent it.</a:t>
            </a:r>
          </a:p>
          <a:p>
            <a:endParaRPr lang="en-US" dirty="0"/>
          </a:p>
        </p:txBody>
      </p:sp>
      <p:sp>
        <p:nvSpPr>
          <p:cNvPr id="4" name="Date Placeholder 3"/>
          <p:cNvSpPr>
            <a:spLocks noGrp="1"/>
          </p:cNvSpPr>
          <p:nvPr>
            <p:ph type="dt" sz="half" idx="10"/>
          </p:nvPr>
        </p:nvSpPr>
        <p:spPr/>
        <p:txBody>
          <a:bodyPr/>
          <a:lstStyle/>
          <a:p>
            <a:r>
              <a:rPr lang="en-US"/>
              <a:t>ECE 120: Introduction to Computing</a:t>
            </a:r>
            <a:endParaRPr lang="en-US" dirty="0"/>
          </a:p>
        </p:txBody>
      </p:sp>
      <p:sp>
        <p:nvSpPr>
          <p:cNvPr id="5" name="Footer Placeholder 4"/>
          <p:cNvSpPr>
            <a:spLocks noGrp="1"/>
          </p:cNvSpPr>
          <p:nvPr>
            <p:ph type="ftr" sz="quarter" idx="11"/>
          </p:nvPr>
        </p:nvSpPr>
        <p:spPr/>
        <p:txBody>
          <a:bodyPr/>
          <a:lstStyle/>
          <a:p>
            <a:r>
              <a:rPr lang="en-US"/>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a:t>slide </a:t>
            </a:r>
            <a:fld id="{949970F0-D61B-4214-A65D-FD869E0D8E7F}" type="slidenum">
              <a:rPr lang="en-US" smtClean="0"/>
              <a:pPr/>
              <a:t>4</a:t>
            </a:fld>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16827" y="1630017"/>
            <a:ext cx="2971800" cy="2847975"/>
          </a:xfrm>
          <a:prstGeom prst="rect">
            <a:avLst/>
          </a:prstGeom>
        </p:spPr>
      </p:pic>
    </p:spTree>
    <p:extLst>
      <p:ext uri="{BB962C8B-B14F-4D97-AF65-F5344CB8AC3E}">
        <p14:creationId xmlns:p14="http://schemas.microsoft.com/office/powerpoint/2010/main" val="3084146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animEffect transition="in" filter="wipe(left)">
                                      <p:cBhvr>
                                        <p:cTn id="7" dur="500"/>
                                        <p:tgtEl>
                                          <p:spTgt spid="21">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1">
                                            <p:txEl>
                                              <p:pRg st="1" end="1"/>
                                            </p:txEl>
                                          </p:spTgt>
                                        </p:tgtEl>
                                        <p:attrNameLst>
                                          <p:attrName>style.visibility</p:attrName>
                                        </p:attrNameLst>
                                      </p:cBhvr>
                                      <p:to>
                                        <p:strVal val="visible"/>
                                      </p:to>
                                    </p:set>
                                    <p:animEffect transition="in" filter="wipe(left)">
                                      <p:cBhvr>
                                        <p:cTn id="16" dur="500"/>
                                        <p:tgtEl>
                                          <p:spTgt spid="21">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21">
                                            <p:txEl>
                                              <p:pRg st="2" end="2"/>
                                            </p:txEl>
                                          </p:spTgt>
                                        </p:tgtEl>
                                        <p:attrNameLst>
                                          <p:attrName>style.visibility</p:attrName>
                                        </p:attrNameLst>
                                      </p:cBhvr>
                                      <p:to>
                                        <p:strVal val="visible"/>
                                      </p:to>
                                    </p:set>
                                    <p:animEffect transition="in" filter="wipe(left)">
                                      <p:cBhvr>
                                        <p:cTn id="21" dur="500"/>
                                        <p:tgtEl>
                                          <p:spTgt spid="21">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21">
                                            <p:txEl>
                                              <p:pRg st="3" end="3"/>
                                            </p:txEl>
                                          </p:spTgt>
                                        </p:tgtEl>
                                        <p:attrNameLst>
                                          <p:attrName>style.visibility</p:attrName>
                                        </p:attrNameLst>
                                      </p:cBhvr>
                                      <p:to>
                                        <p:strVal val="visible"/>
                                      </p:to>
                                    </p:set>
                                    <p:animEffect transition="in" filter="wipe(left)">
                                      <p:cBhvr>
                                        <p:cTn id="26" dur="500"/>
                                        <p:tgtEl>
                                          <p:spTgt spid="21">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21">
                                            <p:txEl>
                                              <p:pRg st="4" end="4"/>
                                            </p:txEl>
                                          </p:spTgt>
                                        </p:tgtEl>
                                        <p:attrNameLst>
                                          <p:attrName>style.visibility</p:attrName>
                                        </p:attrNameLst>
                                      </p:cBhvr>
                                      <p:to>
                                        <p:strVal val="visible"/>
                                      </p:to>
                                    </p:set>
                                    <p:animEffect transition="in" filter="wipe(left)">
                                      <p:cBhvr>
                                        <p:cTn id="31" dur="500"/>
                                        <p:tgtEl>
                                          <p:spTgt spid="2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 Delay (Speed) Heuristic for ECE120</a:t>
            </a:r>
          </a:p>
        </p:txBody>
      </p:sp>
      <p:sp>
        <p:nvSpPr>
          <p:cNvPr id="12" name="Content Placeholder 11"/>
          <p:cNvSpPr>
            <a:spLocks noGrp="1"/>
          </p:cNvSpPr>
          <p:nvPr>
            <p:ph idx="1"/>
          </p:nvPr>
        </p:nvSpPr>
        <p:spPr/>
        <p:txBody>
          <a:bodyPr>
            <a:normAutofit lnSpcReduction="10000"/>
          </a:bodyPr>
          <a:lstStyle/>
          <a:p>
            <a:r>
              <a:rPr lang="en-US" dirty="0"/>
              <a:t>Here’s a </a:t>
            </a:r>
            <a:r>
              <a:rPr lang="en-US" b="1" dirty="0">
                <a:solidFill>
                  <a:srgbClr val="0070C0"/>
                </a:solidFill>
              </a:rPr>
              <a:t>heuristic for delay / speed</a:t>
            </a:r>
            <a:r>
              <a:rPr lang="en-US" dirty="0"/>
              <a:t>:</a:t>
            </a:r>
          </a:p>
          <a:p>
            <a:pPr lvl="1"/>
            <a:r>
              <a:rPr lang="en-US" b="1" dirty="0">
                <a:solidFill>
                  <a:srgbClr val="0070C0"/>
                </a:solidFill>
              </a:rPr>
              <a:t>Find the maximum number of gates between any input and any output.</a:t>
            </a:r>
          </a:p>
          <a:p>
            <a:pPr lvl="1"/>
            <a:r>
              <a:rPr lang="en-US" dirty="0"/>
              <a:t>Do not include complements for literals.</a:t>
            </a:r>
          </a:p>
          <a:p>
            <a:r>
              <a:rPr lang="en-US" dirty="0"/>
              <a:t>Why does it work?</a:t>
            </a:r>
          </a:p>
          <a:p>
            <a:pPr lvl="1"/>
            <a:r>
              <a:rPr lang="en-US" dirty="0"/>
              <a:t>Each gate takes time switch its output on/off.</a:t>
            </a:r>
          </a:p>
          <a:p>
            <a:pPr lvl="1"/>
            <a:r>
              <a:rPr lang="en-US" dirty="0"/>
              <a:t>We call this time a </a:t>
            </a:r>
            <a:r>
              <a:rPr lang="en-US" b="1" dirty="0">
                <a:solidFill>
                  <a:srgbClr val="0070C0"/>
                </a:solidFill>
              </a:rPr>
              <a:t>gate delay</a:t>
            </a:r>
            <a:r>
              <a:rPr lang="en-US" dirty="0"/>
              <a:t>.</a:t>
            </a:r>
          </a:p>
          <a:p>
            <a:r>
              <a:rPr lang="en-US" dirty="0"/>
              <a:t>So it gives an approximate </a:t>
            </a:r>
            <a:r>
              <a:rPr lang="en-US" b="1" dirty="0">
                <a:solidFill>
                  <a:srgbClr val="0070C0"/>
                </a:solidFill>
              </a:rPr>
              <a:t>delay </a:t>
            </a:r>
            <a:r>
              <a:rPr lang="en-US" dirty="0"/>
              <a:t>between </a:t>
            </a:r>
            <a:br>
              <a:rPr lang="en-US" dirty="0"/>
            </a:br>
            <a:r>
              <a:rPr lang="en-US" dirty="0"/>
              <a:t>inputs changing and outputs changing</a:t>
            </a:r>
            <a:r>
              <a:rPr lang="en-US" b="1" dirty="0">
                <a:solidFill>
                  <a:srgbClr val="0070C0"/>
                </a:solidFill>
              </a:rPr>
              <a:t>.</a:t>
            </a:r>
          </a:p>
        </p:txBody>
      </p:sp>
      <p:sp>
        <p:nvSpPr>
          <p:cNvPr id="4" name="Date Placeholder 3"/>
          <p:cNvSpPr>
            <a:spLocks noGrp="1"/>
          </p:cNvSpPr>
          <p:nvPr>
            <p:ph type="dt" sz="half" idx="10"/>
          </p:nvPr>
        </p:nvSpPr>
        <p:spPr/>
        <p:txBody>
          <a:bodyPr/>
          <a:lstStyle/>
          <a:p>
            <a:r>
              <a:rPr lang="en-US"/>
              <a:t>ECE 120: Introduction to Computing</a:t>
            </a:r>
            <a:endParaRPr lang="en-US" dirty="0"/>
          </a:p>
        </p:txBody>
      </p:sp>
      <p:sp>
        <p:nvSpPr>
          <p:cNvPr id="5" name="Footer Placeholder 4"/>
          <p:cNvSpPr>
            <a:spLocks noGrp="1"/>
          </p:cNvSpPr>
          <p:nvPr>
            <p:ph type="ftr" sz="quarter" idx="11"/>
          </p:nvPr>
        </p:nvSpPr>
        <p:spPr/>
        <p:txBody>
          <a:bodyPr/>
          <a:lstStyle/>
          <a:p>
            <a:r>
              <a:rPr lang="en-US" dirty="0"/>
              <a:t>© 2016-2017 Steven S. </a:t>
            </a:r>
            <a:r>
              <a:rPr lang="en-US" dirty="0" err="1"/>
              <a:t>Lumetta</a:t>
            </a:r>
            <a:r>
              <a:rPr lang="en-US" dirty="0"/>
              <a:t>.  All rights reserved.</a:t>
            </a:r>
          </a:p>
        </p:txBody>
      </p:sp>
      <p:sp>
        <p:nvSpPr>
          <p:cNvPr id="24" name="Slide Number Placeholder 23"/>
          <p:cNvSpPr>
            <a:spLocks noGrp="1"/>
          </p:cNvSpPr>
          <p:nvPr>
            <p:ph type="sldNum" sz="quarter" idx="12"/>
          </p:nvPr>
        </p:nvSpPr>
        <p:spPr/>
        <p:txBody>
          <a:bodyPr/>
          <a:lstStyle/>
          <a:p>
            <a:r>
              <a:rPr lang="en-US"/>
              <a:t>slide </a:t>
            </a:r>
            <a:fld id="{949970F0-D61B-4214-A65D-FD869E0D8E7F}" type="slidenum">
              <a:rPr lang="en-US" smtClean="0"/>
              <a:pPr/>
              <a:t>40</a:t>
            </a:fld>
            <a:endParaRPr lang="en-US" dirty="0"/>
          </a:p>
        </p:txBody>
      </p:sp>
    </p:spTree>
    <p:extLst>
      <p:ext uri="{BB962C8B-B14F-4D97-AF65-F5344CB8AC3E}">
        <p14:creationId xmlns:p14="http://schemas.microsoft.com/office/powerpoint/2010/main" val="36825602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Graphical View May Make Counting Easier</a:t>
            </a:r>
          </a:p>
        </p:txBody>
      </p:sp>
      <p:sp>
        <p:nvSpPr>
          <p:cNvPr id="8" name="Content Placeholder 7"/>
          <p:cNvSpPr>
            <a:spLocks noGrp="1"/>
          </p:cNvSpPr>
          <p:nvPr>
            <p:ph idx="1"/>
          </p:nvPr>
        </p:nvSpPr>
        <p:spPr/>
        <p:txBody>
          <a:bodyPr/>
          <a:lstStyle/>
          <a:p>
            <a:r>
              <a:rPr lang="en-US" dirty="0"/>
              <a:t>F = AB’C + ABC’ + ABC</a:t>
            </a:r>
          </a:p>
        </p:txBody>
      </p:sp>
      <p:sp>
        <p:nvSpPr>
          <p:cNvPr id="4" name="Date Placeholder 3"/>
          <p:cNvSpPr>
            <a:spLocks noGrp="1"/>
          </p:cNvSpPr>
          <p:nvPr>
            <p:ph type="dt" sz="half" idx="10"/>
          </p:nvPr>
        </p:nvSpPr>
        <p:spPr/>
        <p:txBody>
          <a:bodyPr/>
          <a:lstStyle/>
          <a:p>
            <a:r>
              <a:rPr lang="en-US"/>
              <a:t>ECE 120: Introduction to Computing</a:t>
            </a:r>
            <a:endParaRPr lang="en-US" dirty="0"/>
          </a:p>
        </p:txBody>
      </p:sp>
      <p:sp>
        <p:nvSpPr>
          <p:cNvPr id="5" name="Footer Placeholder 4"/>
          <p:cNvSpPr>
            <a:spLocks noGrp="1"/>
          </p:cNvSpPr>
          <p:nvPr>
            <p:ph type="ftr" sz="quarter" idx="11"/>
          </p:nvPr>
        </p:nvSpPr>
        <p:spPr/>
        <p:txBody>
          <a:bodyPr/>
          <a:lstStyle/>
          <a:p>
            <a:r>
              <a:rPr lang="en-US"/>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a:t>slide </a:t>
            </a:r>
            <a:fld id="{949970F0-D61B-4214-A65D-FD869E0D8E7F}" type="slidenum">
              <a:rPr lang="en-US" smtClean="0"/>
              <a:pPr/>
              <a:t>41</a:t>
            </a:fld>
            <a:endParaRPr lang="en-US" dirty="0"/>
          </a:p>
        </p:txBody>
      </p:sp>
      <p:pic>
        <p:nvPicPr>
          <p:cNvPr id="19" name="Picture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2909" y="2286434"/>
            <a:ext cx="5705717" cy="3582660"/>
          </a:xfrm>
          <a:prstGeom prst="rect">
            <a:avLst/>
          </a:prstGeom>
        </p:spPr>
      </p:pic>
      <p:grpSp>
        <p:nvGrpSpPr>
          <p:cNvPr id="33" name="Group 32"/>
          <p:cNvGrpSpPr/>
          <p:nvPr/>
        </p:nvGrpSpPr>
        <p:grpSpPr>
          <a:xfrm>
            <a:off x="558406" y="2130250"/>
            <a:ext cx="3681998" cy="3818559"/>
            <a:chOff x="558406" y="2130250"/>
            <a:chExt cx="3681998" cy="3818559"/>
          </a:xfrm>
        </p:grpSpPr>
        <p:sp>
          <p:nvSpPr>
            <p:cNvPr id="20" name="Oval 19"/>
            <p:cNvSpPr/>
            <p:nvPr/>
          </p:nvSpPr>
          <p:spPr>
            <a:xfrm>
              <a:off x="2572378" y="2130250"/>
              <a:ext cx="1668026" cy="2784737"/>
            </a:xfrm>
            <a:prstGeom prst="ellipse">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p:cNvSpPr txBox="1"/>
            <p:nvPr/>
          </p:nvSpPr>
          <p:spPr>
            <a:xfrm>
              <a:off x="558406" y="4994702"/>
              <a:ext cx="3127779" cy="954107"/>
            </a:xfrm>
            <a:prstGeom prst="rect">
              <a:avLst/>
            </a:prstGeom>
            <a:solidFill>
              <a:srgbClr val="FFFF00"/>
            </a:solidFill>
          </p:spPr>
          <p:txBody>
            <a:bodyPr wrap="none" rtlCol="0">
              <a:spAutoFit/>
            </a:bodyPr>
            <a:lstStyle/>
            <a:p>
              <a:pPr algn="ctr"/>
              <a:r>
                <a:rPr lang="en-US" sz="2800" dirty="0"/>
                <a:t>Ignore these</a:t>
              </a:r>
              <a:br>
                <a:rPr lang="en-US" sz="2800" dirty="0"/>
              </a:br>
              <a:r>
                <a:rPr lang="en-US" sz="2800" dirty="0"/>
                <a:t>inverters for now.</a:t>
              </a:r>
            </a:p>
          </p:txBody>
        </p:sp>
        <p:cxnSp>
          <p:nvCxnSpPr>
            <p:cNvPr id="23" name="Straight Connector 22"/>
            <p:cNvCxnSpPr>
              <a:stCxn id="20" idx="3"/>
            </p:cNvCxnSpPr>
            <p:nvPr/>
          </p:nvCxnSpPr>
          <p:spPr>
            <a:xfrm flipH="1">
              <a:off x="2122295" y="4507172"/>
              <a:ext cx="694360" cy="641103"/>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grpSp>
      <p:grpSp>
        <p:nvGrpSpPr>
          <p:cNvPr id="34" name="Group 33"/>
          <p:cNvGrpSpPr/>
          <p:nvPr/>
        </p:nvGrpSpPr>
        <p:grpSpPr>
          <a:xfrm>
            <a:off x="4269448" y="1441999"/>
            <a:ext cx="3021958" cy="4506810"/>
            <a:chOff x="4269448" y="1441999"/>
            <a:chExt cx="3021958" cy="4506810"/>
          </a:xfrm>
        </p:grpSpPr>
        <p:sp>
          <p:nvSpPr>
            <p:cNvPr id="27" name="Oval 26"/>
            <p:cNvSpPr/>
            <p:nvPr/>
          </p:nvSpPr>
          <p:spPr>
            <a:xfrm>
              <a:off x="4269448" y="2027192"/>
              <a:ext cx="485432" cy="3921617"/>
            </a:xfrm>
            <a:prstGeom prst="ellipse">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p:cNvSpPr txBox="1"/>
            <p:nvPr/>
          </p:nvSpPr>
          <p:spPr>
            <a:xfrm>
              <a:off x="5141457" y="1441999"/>
              <a:ext cx="2149949" cy="954107"/>
            </a:xfrm>
            <a:prstGeom prst="rect">
              <a:avLst/>
            </a:prstGeom>
            <a:solidFill>
              <a:srgbClr val="92D050"/>
            </a:solidFill>
          </p:spPr>
          <p:txBody>
            <a:bodyPr wrap="none" rtlCol="0">
              <a:spAutoFit/>
            </a:bodyPr>
            <a:lstStyle/>
            <a:p>
              <a:pPr algn="ctr"/>
              <a:r>
                <a:rPr lang="en-US" sz="2800" dirty="0"/>
                <a:t>Number of</a:t>
              </a:r>
              <a:br>
                <a:rPr lang="en-US" sz="2800" dirty="0"/>
              </a:br>
              <a:r>
                <a:rPr lang="en-US" sz="2800" dirty="0"/>
                <a:t>literals is 9.</a:t>
              </a:r>
            </a:p>
          </p:txBody>
        </p:sp>
        <p:cxnSp>
          <p:nvCxnSpPr>
            <p:cNvPr id="29" name="Straight Connector 28"/>
            <p:cNvCxnSpPr/>
            <p:nvPr/>
          </p:nvCxnSpPr>
          <p:spPr>
            <a:xfrm flipH="1">
              <a:off x="4649498" y="1836262"/>
              <a:ext cx="665996" cy="534638"/>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grpSp>
      <p:sp>
        <p:nvSpPr>
          <p:cNvPr id="31" name="TextBox 30"/>
          <p:cNvSpPr txBox="1"/>
          <p:nvPr/>
        </p:nvSpPr>
        <p:spPr>
          <a:xfrm>
            <a:off x="6499293" y="4819302"/>
            <a:ext cx="2082621" cy="1384995"/>
          </a:xfrm>
          <a:prstGeom prst="rect">
            <a:avLst/>
          </a:prstGeom>
          <a:solidFill>
            <a:srgbClr val="00B0F0"/>
          </a:solidFill>
        </p:spPr>
        <p:txBody>
          <a:bodyPr wrap="none" rtlCol="0">
            <a:spAutoFit/>
          </a:bodyPr>
          <a:lstStyle/>
          <a:p>
            <a:pPr algn="ctr"/>
            <a:r>
              <a:rPr lang="en-US" sz="2800" dirty="0"/>
              <a:t>Number of</a:t>
            </a:r>
          </a:p>
          <a:p>
            <a:pPr algn="ctr"/>
            <a:r>
              <a:rPr lang="en-US" sz="2800" dirty="0"/>
              <a:t>operators</a:t>
            </a:r>
            <a:br>
              <a:rPr lang="en-US" sz="2800" dirty="0"/>
            </a:br>
            <a:r>
              <a:rPr lang="en-US" sz="2800" dirty="0"/>
              <a:t>(gates) is 4.</a:t>
            </a:r>
          </a:p>
        </p:txBody>
      </p:sp>
      <p:grpSp>
        <p:nvGrpSpPr>
          <p:cNvPr id="37" name="Group 36"/>
          <p:cNvGrpSpPr/>
          <p:nvPr/>
        </p:nvGrpSpPr>
        <p:grpSpPr>
          <a:xfrm>
            <a:off x="4523232" y="2557189"/>
            <a:ext cx="3787371" cy="1263891"/>
            <a:chOff x="4523232" y="2557189"/>
            <a:chExt cx="3787371" cy="1263891"/>
          </a:xfrm>
        </p:grpSpPr>
        <p:sp>
          <p:nvSpPr>
            <p:cNvPr id="35" name="Freeform 34"/>
            <p:cNvSpPr/>
            <p:nvPr/>
          </p:nvSpPr>
          <p:spPr>
            <a:xfrm>
              <a:off x="4523232" y="3511296"/>
              <a:ext cx="3413760" cy="309784"/>
            </a:xfrm>
            <a:custGeom>
              <a:avLst/>
              <a:gdLst>
                <a:gd name="connsiteX0" fmla="*/ 0 w 3413760"/>
                <a:gd name="connsiteY0" fmla="*/ 0 h 309784"/>
                <a:gd name="connsiteX1" fmla="*/ 1536192 w 3413760"/>
                <a:gd name="connsiteY1" fmla="*/ 268224 h 309784"/>
                <a:gd name="connsiteX2" fmla="*/ 3413760 w 3413760"/>
                <a:gd name="connsiteY2" fmla="*/ 304800 h 309784"/>
              </a:gdLst>
              <a:ahLst/>
              <a:cxnLst>
                <a:cxn ang="0">
                  <a:pos x="connsiteX0" y="connsiteY0"/>
                </a:cxn>
                <a:cxn ang="0">
                  <a:pos x="connsiteX1" y="connsiteY1"/>
                </a:cxn>
                <a:cxn ang="0">
                  <a:pos x="connsiteX2" y="connsiteY2"/>
                </a:cxn>
              </a:cxnLst>
              <a:rect l="l" t="t" r="r" b="b"/>
              <a:pathLst>
                <a:path w="3413760" h="309784">
                  <a:moveTo>
                    <a:pt x="0" y="0"/>
                  </a:moveTo>
                  <a:cubicBezTo>
                    <a:pt x="483616" y="108712"/>
                    <a:pt x="967232" y="217424"/>
                    <a:pt x="1536192" y="268224"/>
                  </a:cubicBezTo>
                  <a:cubicBezTo>
                    <a:pt x="2105152" y="319024"/>
                    <a:pt x="2759456" y="311912"/>
                    <a:pt x="3413760" y="304800"/>
                  </a:cubicBezTo>
                </a:path>
              </a:pathLst>
            </a:custGeom>
            <a:noFill/>
            <a:ln w="76200">
              <a:solidFill>
                <a:srgbClr val="FFC0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6014782" y="2557189"/>
              <a:ext cx="2295821" cy="954107"/>
            </a:xfrm>
            <a:prstGeom prst="rect">
              <a:avLst/>
            </a:prstGeom>
            <a:solidFill>
              <a:srgbClr val="FFC000"/>
            </a:solidFill>
          </p:spPr>
          <p:txBody>
            <a:bodyPr wrap="none" rtlCol="0">
              <a:spAutoFit/>
            </a:bodyPr>
            <a:lstStyle/>
            <a:p>
              <a:pPr algn="ctr"/>
              <a:r>
                <a:rPr lang="en-US" sz="2800" dirty="0"/>
                <a:t>Delay (on all</a:t>
              </a:r>
            </a:p>
            <a:p>
              <a:pPr algn="ctr"/>
              <a:r>
                <a:rPr lang="en-US" sz="2800" dirty="0"/>
                <a:t>paths) is 2.</a:t>
              </a:r>
            </a:p>
          </p:txBody>
        </p:sp>
      </p:grpSp>
    </p:spTree>
    <p:extLst>
      <p:ext uri="{BB962C8B-B14F-4D97-AF65-F5344CB8AC3E}">
        <p14:creationId xmlns:p14="http://schemas.microsoft.com/office/powerpoint/2010/main" val="1753358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up)">
                                      <p:cBhvr>
                                        <p:cTn id="7" dur="500"/>
                                        <p:tgtEl>
                                          <p:spTgt spid="3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wipe(down)">
                                      <p:cBhvr>
                                        <p:cTn id="12" dur="500"/>
                                        <p:tgtEl>
                                          <p:spTgt spid="3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1"/>
                                        </p:tgtEl>
                                        <p:attrNameLst>
                                          <p:attrName>style.visibility</p:attrName>
                                        </p:attrNameLst>
                                      </p:cBhvr>
                                      <p:to>
                                        <p:strVal val="visible"/>
                                      </p:to>
                                    </p:set>
                                    <p:animEffect transition="in" filter="wipe(left)">
                                      <p:cBhvr>
                                        <p:cTn id="17" dur="500"/>
                                        <p:tgtEl>
                                          <p:spTgt spid="3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wipe(left)">
                                      <p:cBhvr>
                                        <p:cTn id="22"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40404" y="2602203"/>
            <a:ext cx="4162746" cy="2497648"/>
          </a:xfrm>
          <a:prstGeom prst="rect">
            <a:avLst/>
          </a:prstGeom>
        </p:spPr>
      </p:pic>
      <p:sp>
        <p:nvSpPr>
          <p:cNvPr id="2" name="Title 1"/>
          <p:cNvSpPr>
            <a:spLocks noGrp="1"/>
          </p:cNvSpPr>
          <p:nvPr>
            <p:ph type="title"/>
          </p:nvPr>
        </p:nvSpPr>
        <p:spPr/>
        <p:txBody>
          <a:bodyPr/>
          <a:lstStyle/>
          <a:p>
            <a:r>
              <a:rPr lang="en-US" dirty="0"/>
              <a:t>Let’s Analyze the Second Form of F</a:t>
            </a:r>
          </a:p>
        </p:txBody>
      </p:sp>
      <p:sp>
        <p:nvSpPr>
          <p:cNvPr id="8" name="Content Placeholder 7"/>
          <p:cNvSpPr>
            <a:spLocks noGrp="1"/>
          </p:cNvSpPr>
          <p:nvPr>
            <p:ph idx="1"/>
          </p:nvPr>
        </p:nvSpPr>
        <p:spPr/>
        <p:txBody>
          <a:bodyPr/>
          <a:lstStyle/>
          <a:p>
            <a:r>
              <a:rPr lang="en-US" dirty="0"/>
              <a:t>F = AB + AC</a:t>
            </a:r>
          </a:p>
        </p:txBody>
      </p:sp>
      <p:sp>
        <p:nvSpPr>
          <p:cNvPr id="4" name="Date Placeholder 3"/>
          <p:cNvSpPr>
            <a:spLocks noGrp="1"/>
          </p:cNvSpPr>
          <p:nvPr>
            <p:ph type="dt" sz="half" idx="10"/>
          </p:nvPr>
        </p:nvSpPr>
        <p:spPr/>
        <p:txBody>
          <a:bodyPr/>
          <a:lstStyle/>
          <a:p>
            <a:r>
              <a:rPr lang="en-US"/>
              <a:t>ECE 120: Introduction to Computing</a:t>
            </a:r>
            <a:endParaRPr lang="en-US" dirty="0"/>
          </a:p>
        </p:txBody>
      </p:sp>
      <p:sp>
        <p:nvSpPr>
          <p:cNvPr id="5" name="Footer Placeholder 4"/>
          <p:cNvSpPr>
            <a:spLocks noGrp="1"/>
          </p:cNvSpPr>
          <p:nvPr>
            <p:ph type="ftr" sz="quarter" idx="11"/>
          </p:nvPr>
        </p:nvSpPr>
        <p:spPr/>
        <p:txBody>
          <a:bodyPr/>
          <a:lstStyle/>
          <a:p>
            <a:r>
              <a:rPr lang="en-US"/>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a:t>slide </a:t>
            </a:r>
            <a:fld id="{949970F0-D61B-4214-A65D-FD869E0D8E7F}" type="slidenum">
              <a:rPr lang="en-US" smtClean="0"/>
              <a:pPr/>
              <a:t>42</a:t>
            </a:fld>
            <a:endParaRPr lang="en-US" dirty="0"/>
          </a:p>
        </p:txBody>
      </p:sp>
      <p:grpSp>
        <p:nvGrpSpPr>
          <p:cNvPr id="34" name="Group 33"/>
          <p:cNvGrpSpPr/>
          <p:nvPr/>
        </p:nvGrpSpPr>
        <p:grpSpPr>
          <a:xfrm>
            <a:off x="4269448" y="1441999"/>
            <a:ext cx="3021958" cy="3657852"/>
            <a:chOff x="4269448" y="1441999"/>
            <a:chExt cx="3021958" cy="3657852"/>
          </a:xfrm>
        </p:grpSpPr>
        <p:sp>
          <p:nvSpPr>
            <p:cNvPr id="27" name="Oval 26"/>
            <p:cNvSpPr/>
            <p:nvPr/>
          </p:nvSpPr>
          <p:spPr>
            <a:xfrm>
              <a:off x="4269448" y="2602203"/>
              <a:ext cx="485432" cy="2497648"/>
            </a:xfrm>
            <a:prstGeom prst="ellipse">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p:cNvSpPr txBox="1"/>
            <p:nvPr/>
          </p:nvSpPr>
          <p:spPr>
            <a:xfrm>
              <a:off x="5141457" y="1441999"/>
              <a:ext cx="2149949" cy="954107"/>
            </a:xfrm>
            <a:prstGeom prst="rect">
              <a:avLst/>
            </a:prstGeom>
            <a:solidFill>
              <a:srgbClr val="92D050"/>
            </a:solidFill>
          </p:spPr>
          <p:txBody>
            <a:bodyPr wrap="none" rtlCol="0">
              <a:spAutoFit/>
            </a:bodyPr>
            <a:lstStyle/>
            <a:p>
              <a:pPr algn="ctr"/>
              <a:r>
                <a:rPr lang="en-US" sz="2800" dirty="0"/>
                <a:t>Number of</a:t>
              </a:r>
              <a:br>
                <a:rPr lang="en-US" sz="2800" dirty="0"/>
              </a:br>
              <a:r>
                <a:rPr lang="en-US" sz="2800" dirty="0"/>
                <a:t>literals is 4.</a:t>
              </a:r>
            </a:p>
          </p:txBody>
        </p:sp>
        <p:cxnSp>
          <p:nvCxnSpPr>
            <p:cNvPr id="29" name="Straight Connector 28"/>
            <p:cNvCxnSpPr>
              <a:endCxn id="27" idx="0"/>
            </p:cNvCxnSpPr>
            <p:nvPr/>
          </p:nvCxnSpPr>
          <p:spPr>
            <a:xfrm flipH="1">
              <a:off x="4512164" y="1836262"/>
              <a:ext cx="803330" cy="765941"/>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grpSp>
      <p:sp>
        <p:nvSpPr>
          <p:cNvPr id="31" name="TextBox 30"/>
          <p:cNvSpPr txBox="1"/>
          <p:nvPr/>
        </p:nvSpPr>
        <p:spPr>
          <a:xfrm>
            <a:off x="1041638" y="4407353"/>
            <a:ext cx="2082621" cy="1384995"/>
          </a:xfrm>
          <a:prstGeom prst="rect">
            <a:avLst/>
          </a:prstGeom>
          <a:solidFill>
            <a:srgbClr val="00B0F0"/>
          </a:solidFill>
        </p:spPr>
        <p:txBody>
          <a:bodyPr wrap="none" rtlCol="0">
            <a:spAutoFit/>
          </a:bodyPr>
          <a:lstStyle/>
          <a:p>
            <a:pPr algn="ctr"/>
            <a:r>
              <a:rPr lang="en-US" sz="2800" dirty="0"/>
              <a:t>Number of</a:t>
            </a:r>
          </a:p>
          <a:p>
            <a:pPr algn="ctr"/>
            <a:r>
              <a:rPr lang="en-US" sz="2800" dirty="0"/>
              <a:t>operators</a:t>
            </a:r>
            <a:br>
              <a:rPr lang="en-US" sz="2800" dirty="0"/>
            </a:br>
            <a:r>
              <a:rPr lang="en-US" sz="2800" dirty="0"/>
              <a:t>(gates) is 3.</a:t>
            </a:r>
          </a:p>
        </p:txBody>
      </p:sp>
      <p:grpSp>
        <p:nvGrpSpPr>
          <p:cNvPr id="37" name="Group 36"/>
          <p:cNvGrpSpPr/>
          <p:nvPr/>
        </p:nvGrpSpPr>
        <p:grpSpPr>
          <a:xfrm>
            <a:off x="4693306" y="3263535"/>
            <a:ext cx="3449746" cy="2468933"/>
            <a:chOff x="4693306" y="3263535"/>
            <a:chExt cx="3449746" cy="2468933"/>
          </a:xfrm>
        </p:grpSpPr>
        <p:sp>
          <p:nvSpPr>
            <p:cNvPr id="35" name="Freeform 34"/>
            <p:cNvSpPr/>
            <p:nvPr/>
          </p:nvSpPr>
          <p:spPr>
            <a:xfrm>
              <a:off x="4693306" y="3263535"/>
              <a:ext cx="3413760" cy="309784"/>
            </a:xfrm>
            <a:custGeom>
              <a:avLst/>
              <a:gdLst>
                <a:gd name="connsiteX0" fmla="*/ 0 w 3413760"/>
                <a:gd name="connsiteY0" fmla="*/ 0 h 309784"/>
                <a:gd name="connsiteX1" fmla="*/ 1536192 w 3413760"/>
                <a:gd name="connsiteY1" fmla="*/ 268224 h 309784"/>
                <a:gd name="connsiteX2" fmla="*/ 3413760 w 3413760"/>
                <a:gd name="connsiteY2" fmla="*/ 304800 h 309784"/>
              </a:gdLst>
              <a:ahLst/>
              <a:cxnLst>
                <a:cxn ang="0">
                  <a:pos x="connsiteX0" y="connsiteY0"/>
                </a:cxn>
                <a:cxn ang="0">
                  <a:pos x="connsiteX1" y="connsiteY1"/>
                </a:cxn>
                <a:cxn ang="0">
                  <a:pos x="connsiteX2" y="connsiteY2"/>
                </a:cxn>
              </a:cxnLst>
              <a:rect l="l" t="t" r="r" b="b"/>
              <a:pathLst>
                <a:path w="3413760" h="309784">
                  <a:moveTo>
                    <a:pt x="0" y="0"/>
                  </a:moveTo>
                  <a:cubicBezTo>
                    <a:pt x="483616" y="108712"/>
                    <a:pt x="967232" y="217424"/>
                    <a:pt x="1536192" y="268224"/>
                  </a:cubicBezTo>
                  <a:cubicBezTo>
                    <a:pt x="2105152" y="319024"/>
                    <a:pt x="2759456" y="311912"/>
                    <a:pt x="3413760" y="304800"/>
                  </a:cubicBezTo>
                </a:path>
              </a:pathLst>
            </a:custGeom>
            <a:noFill/>
            <a:ln w="76200">
              <a:solidFill>
                <a:srgbClr val="FFC0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5847231" y="4778361"/>
              <a:ext cx="2295821" cy="954107"/>
            </a:xfrm>
            <a:prstGeom prst="rect">
              <a:avLst/>
            </a:prstGeom>
            <a:solidFill>
              <a:srgbClr val="FFC000"/>
            </a:solidFill>
          </p:spPr>
          <p:txBody>
            <a:bodyPr wrap="none" rtlCol="0">
              <a:spAutoFit/>
            </a:bodyPr>
            <a:lstStyle/>
            <a:p>
              <a:pPr algn="ctr"/>
              <a:r>
                <a:rPr lang="en-US" sz="2800" dirty="0"/>
                <a:t>Delay (on all</a:t>
              </a:r>
            </a:p>
            <a:p>
              <a:pPr algn="ctr"/>
              <a:r>
                <a:rPr lang="en-US" sz="2800" dirty="0"/>
                <a:t>paths) is 2.</a:t>
              </a:r>
            </a:p>
          </p:txBody>
        </p:sp>
      </p:grpSp>
    </p:spTree>
    <p:extLst>
      <p:ext uri="{BB962C8B-B14F-4D97-AF65-F5344CB8AC3E}">
        <p14:creationId xmlns:p14="http://schemas.microsoft.com/office/powerpoint/2010/main" val="2680501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down)">
                                      <p:cBhvr>
                                        <p:cTn id="7" dur="5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wipe(left)">
                                      <p:cBhvr>
                                        <p:cTn id="12" dur="500"/>
                                        <p:tgtEl>
                                          <p:spTgt spid="3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7"/>
                                        </p:tgtEl>
                                        <p:attrNameLst>
                                          <p:attrName>style.visibility</p:attrName>
                                        </p:attrNameLst>
                                      </p:cBhvr>
                                      <p:to>
                                        <p:strVal val="visible"/>
                                      </p:to>
                                    </p:set>
                                    <p:animEffect transition="in" filter="wipe(left)">
                                      <p:cBhvr>
                                        <p:cTn id="1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69663" y="3007530"/>
            <a:ext cx="4218349" cy="1496834"/>
          </a:xfrm>
          <a:prstGeom prst="rect">
            <a:avLst/>
          </a:prstGeom>
        </p:spPr>
      </p:pic>
      <p:sp>
        <p:nvSpPr>
          <p:cNvPr id="2" name="Title 1"/>
          <p:cNvSpPr>
            <a:spLocks noGrp="1"/>
          </p:cNvSpPr>
          <p:nvPr>
            <p:ph type="title"/>
          </p:nvPr>
        </p:nvSpPr>
        <p:spPr/>
        <p:txBody>
          <a:bodyPr/>
          <a:lstStyle/>
          <a:p>
            <a:r>
              <a:rPr lang="en-US" dirty="0"/>
              <a:t>Let’s Analyze the Third Form of F</a:t>
            </a:r>
          </a:p>
        </p:txBody>
      </p:sp>
      <p:sp>
        <p:nvSpPr>
          <p:cNvPr id="8" name="Content Placeholder 7"/>
          <p:cNvSpPr>
            <a:spLocks noGrp="1"/>
          </p:cNvSpPr>
          <p:nvPr>
            <p:ph idx="1"/>
          </p:nvPr>
        </p:nvSpPr>
        <p:spPr/>
        <p:txBody>
          <a:bodyPr/>
          <a:lstStyle/>
          <a:p>
            <a:r>
              <a:rPr lang="en-US" dirty="0"/>
              <a:t>F = A (B + C)</a:t>
            </a:r>
          </a:p>
        </p:txBody>
      </p:sp>
      <p:sp>
        <p:nvSpPr>
          <p:cNvPr id="4" name="Date Placeholder 3"/>
          <p:cNvSpPr>
            <a:spLocks noGrp="1"/>
          </p:cNvSpPr>
          <p:nvPr>
            <p:ph type="dt" sz="half" idx="10"/>
          </p:nvPr>
        </p:nvSpPr>
        <p:spPr/>
        <p:txBody>
          <a:bodyPr/>
          <a:lstStyle/>
          <a:p>
            <a:r>
              <a:rPr lang="en-US"/>
              <a:t>ECE 120: Introduction to Computing</a:t>
            </a:r>
            <a:endParaRPr lang="en-US" dirty="0"/>
          </a:p>
        </p:txBody>
      </p:sp>
      <p:sp>
        <p:nvSpPr>
          <p:cNvPr id="5" name="Footer Placeholder 4"/>
          <p:cNvSpPr>
            <a:spLocks noGrp="1"/>
          </p:cNvSpPr>
          <p:nvPr>
            <p:ph type="ftr" sz="quarter" idx="11"/>
          </p:nvPr>
        </p:nvSpPr>
        <p:spPr/>
        <p:txBody>
          <a:bodyPr/>
          <a:lstStyle/>
          <a:p>
            <a:r>
              <a:rPr lang="en-US"/>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a:t>slide </a:t>
            </a:r>
            <a:fld id="{949970F0-D61B-4214-A65D-FD869E0D8E7F}" type="slidenum">
              <a:rPr lang="en-US" smtClean="0"/>
              <a:pPr/>
              <a:t>43</a:t>
            </a:fld>
            <a:endParaRPr lang="en-US" dirty="0"/>
          </a:p>
        </p:txBody>
      </p:sp>
      <p:grpSp>
        <p:nvGrpSpPr>
          <p:cNvPr id="34" name="Group 33"/>
          <p:cNvGrpSpPr/>
          <p:nvPr/>
        </p:nvGrpSpPr>
        <p:grpSpPr>
          <a:xfrm>
            <a:off x="4269448" y="1441999"/>
            <a:ext cx="3021958" cy="3199736"/>
            <a:chOff x="4269448" y="1441999"/>
            <a:chExt cx="3021958" cy="3199736"/>
          </a:xfrm>
        </p:grpSpPr>
        <p:sp>
          <p:nvSpPr>
            <p:cNvPr id="27" name="Oval 26"/>
            <p:cNvSpPr/>
            <p:nvPr/>
          </p:nvSpPr>
          <p:spPr>
            <a:xfrm>
              <a:off x="4269448" y="2986797"/>
              <a:ext cx="2428124" cy="1654938"/>
            </a:xfrm>
            <a:prstGeom prst="ellipse">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p:cNvSpPr txBox="1"/>
            <p:nvPr/>
          </p:nvSpPr>
          <p:spPr>
            <a:xfrm>
              <a:off x="5141457" y="1441999"/>
              <a:ext cx="2149949" cy="954107"/>
            </a:xfrm>
            <a:prstGeom prst="rect">
              <a:avLst/>
            </a:prstGeom>
            <a:solidFill>
              <a:srgbClr val="92D050"/>
            </a:solidFill>
          </p:spPr>
          <p:txBody>
            <a:bodyPr wrap="none" rtlCol="0">
              <a:spAutoFit/>
            </a:bodyPr>
            <a:lstStyle/>
            <a:p>
              <a:pPr algn="ctr"/>
              <a:r>
                <a:rPr lang="en-US" sz="2800" dirty="0"/>
                <a:t>Number of</a:t>
              </a:r>
              <a:br>
                <a:rPr lang="en-US" sz="2800" dirty="0"/>
              </a:br>
              <a:r>
                <a:rPr lang="en-US" sz="2800" dirty="0"/>
                <a:t>literals is 3.</a:t>
              </a:r>
            </a:p>
          </p:txBody>
        </p:sp>
        <p:cxnSp>
          <p:nvCxnSpPr>
            <p:cNvPr id="29" name="Straight Connector 28"/>
            <p:cNvCxnSpPr>
              <a:endCxn id="27" idx="0"/>
            </p:cNvCxnSpPr>
            <p:nvPr/>
          </p:nvCxnSpPr>
          <p:spPr>
            <a:xfrm>
              <a:off x="5315494" y="1836262"/>
              <a:ext cx="168016" cy="1150535"/>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grpSp>
      <p:sp>
        <p:nvSpPr>
          <p:cNvPr id="31" name="TextBox 30"/>
          <p:cNvSpPr txBox="1"/>
          <p:nvPr/>
        </p:nvSpPr>
        <p:spPr>
          <a:xfrm>
            <a:off x="1041638" y="4407353"/>
            <a:ext cx="2082621" cy="1384995"/>
          </a:xfrm>
          <a:prstGeom prst="rect">
            <a:avLst/>
          </a:prstGeom>
          <a:solidFill>
            <a:srgbClr val="00B0F0"/>
          </a:solidFill>
        </p:spPr>
        <p:txBody>
          <a:bodyPr wrap="none" rtlCol="0">
            <a:spAutoFit/>
          </a:bodyPr>
          <a:lstStyle/>
          <a:p>
            <a:pPr algn="ctr"/>
            <a:r>
              <a:rPr lang="en-US" sz="2800" dirty="0"/>
              <a:t>Number of</a:t>
            </a:r>
          </a:p>
          <a:p>
            <a:pPr algn="ctr"/>
            <a:r>
              <a:rPr lang="en-US" sz="2800" dirty="0"/>
              <a:t>operators</a:t>
            </a:r>
            <a:br>
              <a:rPr lang="en-US" sz="2800" dirty="0"/>
            </a:br>
            <a:r>
              <a:rPr lang="en-US" sz="2800" dirty="0"/>
              <a:t>(gates) is 2.</a:t>
            </a:r>
          </a:p>
        </p:txBody>
      </p:sp>
      <p:grpSp>
        <p:nvGrpSpPr>
          <p:cNvPr id="37" name="Group 36"/>
          <p:cNvGrpSpPr/>
          <p:nvPr/>
        </p:nvGrpSpPr>
        <p:grpSpPr>
          <a:xfrm>
            <a:off x="4571957" y="3504482"/>
            <a:ext cx="3952611" cy="2227986"/>
            <a:chOff x="4571957" y="3504482"/>
            <a:chExt cx="3952611" cy="2227986"/>
          </a:xfrm>
        </p:grpSpPr>
        <p:sp>
          <p:nvSpPr>
            <p:cNvPr id="35" name="Freeform 34"/>
            <p:cNvSpPr/>
            <p:nvPr/>
          </p:nvSpPr>
          <p:spPr>
            <a:xfrm>
              <a:off x="4571957" y="3504482"/>
              <a:ext cx="3413760" cy="309784"/>
            </a:xfrm>
            <a:custGeom>
              <a:avLst/>
              <a:gdLst>
                <a:gd name="connsiteX0" fmla="*/ 0 w 3413760"/>
                <a:gd name="connsiteY0" fmla="*/ 0 h 309784"/>
                <a:gd name="connsiteX1" fmla="*/ 1536192 w 3413760"/>
                <a:gd name="connsiteY1" fmla="*/ 268224 h 309784"/>
                <a:gd name="connsiteX2" fmla="*/ 3413760 w 3413760"/>
                <a:gd name="connsiteY2" fmla="*/ 304800 h 309784"/>
              </a:gdLst>
              <a:ahLst/>
              <a:cxnLst>
                <a:cxn ang="0">
                  <a:pos x="connsiteX0" y="connsiteY0"/>
                </a:cxn>
                <a:cxn ang="0">
                  <a:pos x="connsiteX1" y="connsiteY1"/>
                </a:cxn>
                <a:cxn ang="0">
                  <a:pos x="connsiteX2" y="connsiteY2"/>
                </a:cxn>
              </a:cxnLst>
              <a:rect l="l" t="t" r="r" b="b"/>
              <a:pathLst>
                <a:path w="3413760" h="309784">
                  <a:moveTo>
                    <a:pt x="0" y="0"/>
                  </a:moveTo>
                  <a:cubicBezTo>
                    <a:pt x="483616" y="108712"/>
                    <a:pt x="967232" y="217424"/>
                    <a:pt x="1536192" y="268224"/>
                  </a:cubicBezTo>
                  <a:cubicBezTo>
                    <a:pt x="2105152" y="319024"/>
                    <a:pt x="2759456" y="311912"/>
                    <a:pt x="3413760" y="304800"/>
                  </a:cubicBezTo>
                </a:path>
              </a:pathLst>
            </a:custGeom>
            <a:noFill/>
            <a:ln w="76200">
              <a:solidFill>
                <a:srgbClr val="FFC0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5465717" y="4778361"/>
              <a:ext cx="3058851" cy="954107"/>
            </a:xfrm>
            <a:prstGeom prst="rect">
              <a:avLst/>
            </a:prstGeom>
            <a:solidFill>
              <a:srgbClr val="FFC000"/>
            </a:solidFill>
          </p:spPr>
          <p:txBody>
            <a:bodyPr wrap="none" rtlCol="0">
              <a:spAutoFit/>
            </a:bodyPr>
            <a:lstStyle/>
            <a:p>
              <a:pPr algn="ctr"/>
              <a:r>
                <a:rPr lang="en-US" sz="2800" dirty="0"/>
                <a:t>Delay (on longest</a:t>
              </a:r>
            </a:p>
            <a:p>
              <a:pPr algn="ctr"/>
              <a:r>
                <a:rPr lang="en-US" sz="2800" dirty="0"/>
                <a:t>paths) is 2.</a:t>
              </a:r>
            </a:p>
          </p:txBody>
        </p:sp>
      </p:grpSp>
    </p:spTree>
    <p:extLst>
      <p:ext uri="{BB962C8B-B14F-4D97-AF65-F5344CB8AC3E}">
        <p14:creationId xmlns:p14="http://schemas.microsoft.com/office/powerpoint/2010/main" val="299456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down)">
                                      <p:cBhvr>
                                        <p:cTn id="7" dur="5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wipe(left)">
                                      <p:cBhvr>
                                        <p:cTn id="12" dur="500"/>
                                        <p:tgtEl>
                                          <p:spTgt spid="3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7"/>
                                        </p:tgtEl>
                                        <p:attrNameLst>
                                          <p:attrName>style.visibility</p:attrName>
                                        </p:attrNameLst>
                                      </p:cBhvr>
                                      <p:to>
                                        <p:strVal val="visible"/>
                                      </p:to>
                                    </p:set>
                                    <p:animEffect transition="in" filter="wipe(left)">
                                      <p:cBhvr>
                                        <p:cTn id="1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Content Placeholder 5"/>
          <p:cNvGraphicFramePr>
            <a:graphicFrameLocks/>
          </p:cNvGraphicFramePr>
          <p:nvPr>
            <p:extLst/>
          </p:nvPr>
        </p:nvGraphicFramePr>
        <p:xfrm>
          <a:off x="596900" y="3293218"/>
          <a:ext cx="6464300" cy="2575876"/>
        </p:xfrm>
        <a:graphic>
          <a:graphicData uri="http://schemas.openxmlformats.org/drawingml/2006/table">
            <a:tbl>
              <a:tblPr firstRow="1" bandRow="1">
                <a:tableStyleId>{5C22544A-7EE6-4342-B048-85BDC9FD1C3A}</a:tableStyleId>
              </a:tblPr>
              <a:tblGrid>
                <a:gridCol w="3507740">
                  <a:extLst>
                    <a:ext uri="{9D8B030D-6E8A-4147-A177-3AD203B41FA5}">
                      <a16:colId xmlns:a16="http://schemas.microsoft.com/office/drawing/2014/main" val="20000"/>
                    </a:ext>
                  </a:extLst>
                </a:gridCol>
                <a:gridCol w="90424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1137920">
                  <a:extLst>
                    <a:ext uri="{9D8B030D-6E8A-4147-A177-3AD203B41FA5}">
                      <a16:colId xmlns:a16="http://schemas.microsoft.com/office/drawing/2014/main" val="20003"/>
                    </a:ext>
                  </a:extLst>
                </a:gridCol>
              </a:tblGrid>
              <a:tr h="643969">
                <a:tc>
                  <a:txBody>
                    <a:bodyPr/>
                    <a:lstStyle/>
                    <a:p>
                      <a:pPr algn="ctr"/>
                      <a:r>
                        <a:rPr lang="en-US" sz="2800" dirty="0"/>
                        <a:t>Form of F</a:t>
                      </a:r>
                    </a:p>
                  </a:txBody>
                  <a:tcPr/>
                </a:tc>
                <a:tc>
                  <a:txBody>
                    <a:bodyPr/>
                    <a:lstStyle/>
                    <a:p>
                      <a:pPr algn="ctr"/>
                      <a:r>
                        <a:rPr lang="en-US" sz="2800" dirty="0" err="1"/>
                        <a:t>Lits</a:t>
                      </a:r>
                      <a:endParaRPr lang="en-US" sz="2800" dirty="0"/>
                    </a:p>
                  </a:txBody>
                  <a:tcPr/>
                </a:tc>
                <a:tc>
                  <a:txBody>
                    <a:bodyPr/>
                    <a:lstStyle/>
                    <a:p>
                      <a:pPr algn="ctr"/>
                      <a:r>
                        <a:rPr lang="en-US" sz="2800" dirty="0"/>
                        <a:t>Ops</a:t>
                      </a:r>
                    </a:p>
                  </a:txBody>
                  <a:tcPr/>
                </a:tc>
                <a:tc>
                  <a:txBody>
                    <a:bodyPr/>
                    <a:lstStyle/>
                    <a:p>
                      <a:pPr algn="ctr"/>
                      <a:r>
                        <a:rPr lang="en-US" sz="2800" dirty="0"/>
                        <a:t>Area</a:t>
                      </a:r>
                    </a:p>
                  </a:txBody>
                  <a:tcPr/>
                </a:tc>
                <a:extLst>
                  <a:ext uri="{0D108BD9-81ED-4DB2-BD59-A6C34878D82A}">
                    <a16:rowId xmlns:a16="http://schemas.microsoft.com/office/drawing/2014/main" val="10000"/>
                  </a:ext>
                </a:extLst>
              </a:tr>
              <a:tr h="643969">
                <a:tc>
                  <a:txBody>
                    <a:bodyPr/>
                    <a:lstStyle/>
                    <a:p>
                      <a:pPr algn="ctr"/>
                      <a:r>
                        <a:rPr lang="en-US" sz="2800" dirty="0">
                          <a:solidFill>
                            <a:srgbClr val="00B050"/>
                          </a:solidFill>
                        </a:rPr>
                        <a:t>AB’C + ABC’ + ABC</a:t>
                      </a:r>
                    </a:p>
                  </a:txBody>
                  <a:tcPr/>
                </a:tc>
                <a:tc>
                  <a:txBody>
                    <a:bodyPr/>
                    <a:lstStyle/>
                    <a:p>
                      <a:pPr algn="ctr"/>
                      <a:endParaRPr lang="en-US" sz="2800" dirty="0"/>
                    </a:p>
                  </a:txBody>
                  <a:tcPr/>
                </a:tc>
                <a:tc>
                  <a:txBody>
                    <a:bodyPr/>
                    <a:lstStyle/>
                    <a:p>
                      <a:pPr algn="ctr"/>
                      <a:endParaRPr lang="en-US" sz="2800" dirty="0"/>
                    </a:p>
                  </a:txBody>
                  <a:tcPr/>
                </a:tc>
                <a:tc>
                  <a:txBody>
                    <a:bodyPr/>
                    <a:lstStyle/>
                    <a:p>
                      <a:pPr algn="ctr"/>
                      <a:endParaRPr lang="en-US" sz="2800" dirty="0"/>
                    </a:p>
                  </a:txBody>
                  <a:tcPr/>
                </a:tc>
                <a:extLst>
                  <a:ext uri="{0D108BD9-81ED-4DB2-BD59-A6C34878D82A}">
                    <a16:rowId xmlns:a16="http://schemas.microsoft.com/office/drawing/2014/main" val="10001"/>
                  </a:ext>
                </a:extLst>
              </a:tr>
              <a:tr h="643969">
                <a:tc>
                  <a:txBody>
                    <a:bodyPr/>
                    <a:lstStyle/>
                    <a:p>
                      <a:pPr algn="ctr"/>
                      <a:r>
                        <a:rPr lang="en-US" sz="2800" dirty="0">
                          <a:solidFill>
                            <a:srgbClr val="00B050"/>
                          </a:solidFill>
                        </a:rPr>
                        <a:t>AB</a:t>
                      </a:r>
                      <a:r>
                        <a:rPr lang="en-US" sz="2800" baseline="0" dirty="0">
                          <a:solidFill>
                            <a:srgbClr val="00B050"/>
                          </a:solidFill>
                        </a:rPr>
                        <a:t> + AC</a:t>
                      </a:r>
                      <a:endParaRPr lang="en-US" sz="2800" dirty="0">
                        <a:solidFill>
                          <a:srgbClr val="00B050"/>
                        </a:solidFill>
                      </a:endParaRPr>
                    </a:p>
                  </a:txBody>
                  <a:tcPr/>
                </a:tc>
                <a:tc>
                  <a:txBody>
                    <a:bodyPr/>
                    <a:lstStyle/>
                    <a:p>
                      <a:pPr algn="ctr"/>
                      <a:endParaRPr lang="en-US" sz="2800" dirty="0"/>
                    </a:p>
                  </a:txBody>
                  <a:tcPr/>
                </a:tc>
                <a:tc>
                  <a:txBody>
                    <a:bodyPr/>
                    <a:lstStyle/>
                    <a:p>
                      <a:pPr algn="ctr"/>
                      <a:endParaRPr lang="en-US" sz="2800" dirty="0"/>
                    </a:p>
                  </a:txBody>
                  <a:tcPr/>
                </a:tc>
                <a:tc>
                  <a:txBody>
                    <a:bodyPr/>
                    <a:lstStyle/>
                    <a:p>
                      <a:pPr algn="ctr"/>
                      <a:endParaRPr lang="en-US" sz="2800" dirty="0"/>
                    </a:p>
                  </a:txBody>
                  <a:tcPr/>
                </a:tc>
                <a:extLst>
                  <a:ext uri="{0D108BD9-81ED-4DB2-BD59-A6C34878D82A}">
                    <a16:rowId xmlns:a16="http://schemas.microsoft.com/office/drawing/2014/main" val="10002"/>
                  </a:ext>
                </a:extLst>
              </a:tr>
              <a:tr h="643969">
                <a:tc>
                  <a:txBody>
                    <a:bodyPr/>
                    <a:lstStyle/>
                    <a:p>
                      <a:pPr algn="ctr"/>
                      <a:r>
                        <a:rPr lang="en-US" sz="2800" dirty="0">
                          <a:solidFill>
                            <a:srgbClr val="00B050"/>
                          </a:solidFill>
                        </a:rPr>
                        <a:t>A (B + C)</a:t>
                      </a:r>
                    </a:p>
                  </a:txBody>
                  <a:tcPr/>
                </a:tc>
                <a:tc>
                  <a:txBody>
                    <a:bodyPr/>
                    <a:lstStyle/>
                    <a:p>
                      <a:pPr algn="ctr"/>
                      <a:endParaRPr lang="en-US" sz="2800" dirty="0"/>
                    </a:p>
                  </a:txBody>
                  <a:tcPr/>
                </a:tc>
                <a:tc>
                  <a:txBody>
                    <a:bodyPr/>
                    <a:lstStyle/>
                    <a:p>
                      <a:pPr algn="ctr"/>
                      <a:endParaRPr lang="en-US" sz="2800" dirty="0"/>
                    </a:p>
                  </a:txBody>
                  <a:tcPr/>
                </a:tc>
                <a:tc>
                  <a:txBody>
                    <a:bodyPr/>
                    <a:lstStyle/>
                    <a:p>
                      <a:pPr algn="ctr"/>
                      <a:endParaRPr lang="en-US" sz="2800" dirty="0"/>
                    </a:p>
                  </a:txBody>
                  <a:tcPr/>
                </a:tc>
                <a:extLst>
                  <a:ext uri="{0D108BD9-81ED-4DB2-BD59-A6C34878D82A}">
                    <a16:rowId xmlns:a16="http://schemas.microsoft.com/office/drawing/2014/main" val="10003"/>
                  </a:ext>
                </a:extLst>
              </a:tr>
            </a:tbl>
          </a:graphicData>
        </a:graphic>
      </p:graphicFrame>
      <p:sp>
        <p:nvSpPr>
          <p:cNvPr id="2" name="Title 1"/>
          <p:cNvSpPr>
            <a:spLocks noGrp="1"/>
          </p:cNvSpPr>
          <p:nvPr>
            <p:ph type="title"/>
          </p:nvPr>
        </p:nvSpPr>
        <p:spPr/>
        <p:txBody>
          <a:bodyPr>
            <a:normAutofit/>
          </a:bodyPr>
          <a:lstStyle/>
          <a:p>
            <a:r>
              <a:rPr lang="en-US" dirty="0"/>
              <a:t>The Area Heuristic Favors F = A (B + C)</a:t>
            </a:r>
          </a:p>
        </p:txBody>
      </p:sp>
      <p:sp>
        <p:nvSpPr>
          <p:cNvPr id="4" name="Date Placeholder 3"/>
          <p:cNvSpPr>
            <a:spLocks noGrp="1"/>
          </p:cNvSpPr>
          <p:nvPr>
            <p:ph type="dt" sz="half" idx="10"/>
          </p:nvPr>
        </p:nvSpPr>
        <p:spPr/>
        <p:txBody>
          <a:bodyPr/>
          <a:lstStyle/>
          <a:p>
            <a:r>
              <a:rPr lang="en-US"/>
              <a:t>ECE 120: Introduction to Computing</a:t>
            </a:r>
            <a:endParaRPr lang="en-US" dirty="0"/>
          </a:p>
        </p:txBody>
      </p:sp>
      <p:sp>
        <p:nvSpPr>
          <p:cNvPr id="5" name="Footer Placeholder 4"/>
          <p:cNvSpPr>
            <a:spLocks noGrp="1"/>
          </p:cNvSpPr>
          <p:nvPr>
            <p:ph type="ftr" sz="quarter" idx="11"/>
          </p:nvPr>
        </p:nvSpPr>
        <p:spPr/>
        <p:txBody>
          <a:bodyPr/>
          <a:lstStyle/>
          <a:p>
            <a:r>
              <a:rPr lang="en-US"/>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a:t>slide </a:t>
            </a:r>
            <a:fld id="{949970F0-D61B-4214-A65D-FD869E0D8E7F}" type="slidenum">
              <a:rPr lang="en-US" smtClean="0"/>
              <a:pPr/>
              <a:t>44</a:t>
            </a:fld>
            <a:endParaRPr lang="en-US" dirty="0"/>
          </a:p>
        </p:txBody>
      </p:sp>
      <p:sp>
        <p:nvSpPr>
          <p:cNvPr id="3" name="TextBox 2"/>
          <p:cNvSpPr txBox="1"/>
          <p:nvPr/>
        </p:nvSpPr>
        <p:spPr>
          <a:xfrm>
            <a:off x="4368800" y="3932435"/>
            <a:ext cx="385042" cy="523220"/>
          </a:xfrm>
          <a:prstGeom prst="rect">
            <a:avLst/>
          </a:prstGeom>
          <a:noFill/>
        </p:spPr>
        <p:txBody>
          <a:bodyPr wrap="none" rtlCol="0">
            <a:spAutoFit/>
          </a:bodyPr>
          <a:lstStyle/>
          <a:p>
            <a:r>
              <a:rPr lang="en-US" sz="2800" dirty="0"/>
              <a:t>9</a:t>
            </a:r>
            <a:endParaRPr lang="en-US" dirty="0"/>
          </a:p>
        </p:txBody>
      </p:sp>
      <p:sp>
        <p:nvSpPr>
          <p:cNvPr id="9" name="TextBox 8"/>
          <p:cNvSpPr txBox="1"/>
          <p:nvPr/>
        </p:nvSpPr>
        <p:spPr>
          <a:xfrm>
            <a:off x="5283200" y="3932435"/>
            <a:ext cx="385042" cy="523220"/>
          </a:xfrm>
          <a:prstGeom prst="rect">
            <a:avLst/>
          </a:prstGeom>
          <a:noFill/>
        </p:spPr>
        <p:txBody>
          <a:bodyPr wrap="none" rtlCol="0">
            <a:spAutoFit/>
          </a:bodyPr>
          <a:lstStyle/>
          <a:p>
            <a:r>
              <a:rPr lang="en-US" sz="2800" dirty="0"/>
              <a:t>4</a:t>
            </a:r>
            <a:endParaRPr lang="en-US" dirty="0"/>
          </a:p>
        </p:txBody>
      </p:sp>
      <p:sp>
        <p:nvSpPr>
          <p:cNvPr id="10" name="TextBox 9"/>
          <p:cNvSpPr txBox="1"/>
          <p:nvPr/>
        </p:nvSpPr>
        <p:spPr>
          <a:xfrm>
            <a:off x="6197600" y="3932435"/>
            <a:ext cx="585417" cy="523220"/>
          </a:xfrm>
          <a:prstGeom prst="rect">
            <a:avLst/>
          </a:prstGeom>
          <a:noFill/>
        </p:spPr>
        <p:txBody>
          <a:bodyPr wrap="none" rtlCol="0">
            <a:spAutoFit/>
          </a:bodyPr>
          <a:lstStyle/>
          <a:p>
            <a:r>
              <a:rPr lang="en-US" sz="2800" dirty="0"/>
              <a:t>13</a:t>
            </a:r>
            <a:endParaRPr lang="en-US" dirty="0"/>
          </a:p>
        </p:txBody>
      </p:sp>
      <p:sp>
        <p:nvSpPr>
          <p:cNvPr id="11" name="TextBox 10"/>
          <p:cNvSpPr txBox="1"/>
          <p:nvPr/>
        </p:nvSpPr>
        <p:spPr>
          <a:xfrm>
            <a:off x="4368800" y="4581812"/>
            <a:ext cx="385042" cy="523220"/>
          </a:xfrm>
          <a:prstGeom prst="rect">
            <a:avLst/>
          </a:prstGeom>
          <a:noFill/>
        </p:spPr>
        <p:txBody>
          <a:bodyPr wrap="none" rtlCol="0">
            <a:spAutoFit/>
          </a:bodyPr>
          <a:lstStyle/>
          <a:p>
            <a:r>
              <a:rPr lang="en-US" sz="2800" dirty="0"/>
              <a:t>4</a:t>
            </a:r>
            <a:endParaRPr lang="en-US" dirty="0"/>
          </a:p>
        </p:txBody>
      </p:sp>
      <p:sp>
        <p:nvSpPr>
          <p:cNvPr id="12" name="TextBox 11"/>
          <p:cNvSpPr txBox="1"/>
          <p:nvPr/>
        </p:nvSpPr>
        <p:spPr>
          <a:xfrm>
            <a:off x="5283200" y="4581812"/>
            <a:ext cx="385042" cy="523220"/>
          </a:xfrm>
          <a:prstGeom prst="rect">
            <a:avLst/>
          </a:prstGeom>
          <a:noFill/>
        </p:spPr>
        <p:txBody>
          <a:bodyPr wrap="none" rtlCol="0">
            <a:spAutoFit/>
          </a:bodyPr>
          <a:lstStyle/>
          <a:p>
            <a:r>
              <a:rPr lang="en-US" sz="2800" dirty="0"/>
              <a:t>3</a:t>
            </a:r>
            <a:endParaRPr lang="en-US" dirty="0"/>
          </a:p>
        </p:txBody>
      </p:sp>
      <p:sp>
        <p:nvSpPr>
          <p:cNvPr id="13" name="TextBox 12"/>
          <p:cNvSpPr txBox="1"/>
          <p:nvPr/>
        </p:nvSpPr>
        <p:spPr>
          <a:xfrm>
            <a:off x="6299200" y="4581812"/>
            <a:ext cx="385042" cy="523220"/>
          </a:xfrm>
          <a:prstGeom prst="rect">
            <a:avLst/>
          </a:prstGeom>
          <a:noFill/>
        </p:spPr>
        <p:txBody>
          <a:bodyPr wrap="none" rtlCol="0">
            <a:spAutoFit/>
          </a:bodyPr>
          <a:lstStyle/>
          <a:p>
            <a:r>
              <a:rPr lang="en-US" sz="2800" dirty="0"/>
              <a:t>7</a:t>
            </a:r>
            <a:endParaRPr lang="en-US" dirty="0"/>
          </a:p>
        </p:txBody>
      </p:sp>
      <p:sp>
        <p:nvSpPr>
          <p:cNvPr id="14" name="TextBox 13"/>
          <p:cNvSpPr txBox="1"/>
          <p:nvPr/>
        </p:nvSpPr>
        <p:spPr>
          <a:xfrm>
            <a:off x="4368800" y="5225453"/>
            <a:ext cx="385042" cy="523220"/>
          </a:xfrm>
          <a:prstGeom prst="rect">
            <a:avLst/>
          </a:prstGeom>
          <a:noFill/>
        </p:spPr>
        <p:txBody>
          <a:bodyPr wrap="none" rtlCol="0">
            <a:spAutoFit/>
          </a:bodyPr>
          <a:lstStyle/>
          <a:p>
            <a:r>
              <a:rPr lang="en-US" sz="2800" dirty="0"/>
              <a:t>3</a:t>
            </a:r>
            <a:endParaRPr lang="en-US" dirty="0"/>
          </a:p>
        </p:txBody>
      </p:sp>
      <p:sp>
        <p:nvSpPr>
          <p:cNvPr id="15" name="TextBox 14"/>
          <p:cNvSpPr txBox="1"/>
          <p:nvPr/>
        </p:nvSpPr>
        <p:spPr>
          <a:xfrm>
            <a:off x="5283200" y="5225453"/>
            <a:ext cx="385042" cy="523220"/>
          </a:xfrm>
          <a:prstGeom prst="rect">
            <a:avLst/>
          </a:prstGeom>
          <a:noFill/>
        </p:spPr>
        <p:txBody>
          <a:bodyPr wrap="none" rtlCol="0">
            <a:spAutoFit/>
          </a:bodyPr>
          <a:lstStyle/>
          <a:p>
            <a:r>
              <a:rPr lang="en-US" sz="2800" dirty="0"/>
              <a:t>2</a:t>
            </a:r>
            <a:endParaRPr lang="en-US" dirty="0"/>
          </a:p>
        </p:txBody>
      </p:sp>
      <p:sp>
        <p:nvSpPr>
          <p:cNvPr id="16" name="TextBox 15"/>
          <p:cNvSpPr txBox="1"/>
          <p:nvPr/>
        </p:nvSpPr>
        <p:spPr>
          <a:xfrm>
            <a:off x="6299200" y="5225453"/>
            <a:ext cx="385042" cy="523220"/>
          </a:xfrm>
          <a:prstGeom prst="rect">
            <a:avLst/>
          </a:prstGeom>
          <a:noFill/>
        </p:spPr>
        <p:txBody>
          <a:bodyPr wrap="none" rtlCol="0">
            <a:spAutoFit/>
          </a:bodyPr>
          <a:lstStyle/>
          <a:p>
            <a:r>
              <a:rPr lang="en-US" sz="2800" dirty="0"/>
              <a:t>5</a:t>
            </a:r>
            <a:endParaRPr lang="en-US" dirty="0"/>
          </a:p>
        </p:txBody>
      </p:sp>
      <p:sp>
        <p:nvSpPr>
          <p:cNvPr id="8" name="Content Placeholder 7"/>
          <p:cNvSpPr>
            <a:spLocks noGrp="1"/>
          </p:cNvSpPr>
          <p:nvPr>
            <p:ph idx="1"/>
          </p:nvPr>
        </p:nvSpPr>
        <p:spPr/>
        <p:txBody>
          <a:bodyPr/>
          <a:lstStyle/>
          <a:p>
            <a:r>
              <a:rPr lang="en-US" dirty="0"/>
              <a:t>Let’s calculate the area heuristic for</a:t>
            </a:r>
            <a:br>
              <a:rPr lang="en-US" dirty="0"/>
            </a:br>
            <a:r>
              <a:rPr lang="en-US" dirty="0"/>
              <a:t>our three forms of F.</a:t>
            </a:r>
          </a:p>
          <a:p>
            <a:r>
              <a:rPr lang="en-US" dirty="0"/>
              <a:t>So </a:t>
            </a:r>
            <a:r>
              <a:rPr lang="en-US" b="1" dirty="0">
                <a:solidFill>
                  <a:srgbClr val="0070C0"/>
                </a:solidFill>
              </a:rPr>
              <a:t>F = A (B + C) is the smallest design.</a:t>
            </a:r>
          </a:p>
          <a:p>
            <a:endParaRPr lang="en-US" dirty="0"/>
          </a:p>
        </p:txBody>
      </p:sp>
      <p:sp>
        <p:nvSpPr>
          <p:cNvPr id="17" name="Oval 16"/>
          <p:cNvSpPr/>
          <p:nvPr/>
        </p:nvSpPr>
        <p:spPr>
          <a:xfrm>
            <a:off x="6197600" y="5225454"/>
            <a:ext cx="548640" cy="548640"/>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95107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50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500"/>
                                        <p:tgtEl>
                                          <p:spTgt spid="15"/>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fade">
                                      <p:cBhvr>
                                        <p:cTn id="47" dur="500"/>
                                        <p:tgtEl>
                                          <p:spTgt spid="16"/>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8">
                                            <p:txEl>
                                              <p:pRg st="1" end="1"/>
                                            </p:txEl>
                                          </p:spTgt>
                                        </p:tgtEl>
                                        <p:attrNameLst>
                                          <p:attrName>style.visibility</p:attrName>
                                        </p:attrNameLst>
                                      </p:cBhvr>
                                      <p:to>
                                        <p:strVal val="visible"/>
                                      </p:to>
                                    </p:set>
                                    <p:animEffect transition="in" filter="wipe(left)">
                                      <p:cBhvr>
                                        <p:cTn id="52" dur="500"/>
                                        <p:tgtEl>
                                          <p:spTgt spid="8">
                                            <p:txEl>
                                              <p:pRg st="1" end="1"/>
                                            </p:txEl>
                                          </p:spTgt>
                                        </p:tgtEl>
                                      </p:cBhvr>
                                    </p:animEffect>
                                  </p:childTnLst>
                                </p:cTn>
                              </p:par>
                            </p:childTnLst>
                          </p:cTn>
                        </p:par>
                        <p:par>
                          <p:cTn id="53" fill="hold">
                            <p:stCondLst>
                              <p:cond delay="500"/>
                            </p:stCondLst>
                            <p:childTnLst>
                              <p:par>
                                <p:cTn id="54" presetID="10" presetClass="entr" presetSubtype="0" fill="hold" grpId="0" nodeType="afterEffect">
                                  <p:stCondLst>
                                    <p:cond delay="0"/>
                                  </p:stCondLst>
                                  <p:childTnLst>
                                    <p:set>
                                      <p:cBhvr>
                                        <p:cTn id="55" dur="1" fill="hold">
                                          <p:stCondLst>
                                            <p:cond delay="0"/>
                                          </p:stCondLst>
                                        </p:cTn>
                                        <p:tgtEl>
                                          <p:spTgt spid="17"/>
                                        </p:tgtEl>
                                        <p:attrNameLst>
                                          <p:attrName>style.visibility</p:attrName>
                                        </p:attrNameLst>
                                      </p:cBhvr>
                                      <p:to>
                                        <p:strVal val="visible"/>
                                      </p:to>
                                    </p:set>
                                    <p:animEffect transition="in" filter="fade">
                                      <p:cBhvr>
                                        <p:cTn id="56"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p:bldP spid="10" grpId="0"/>
      <p:bldP spid="11" grpId="0"/>
      <p:bldP spid="12" grpId="0"/>
      <p:bldP spid="13" grpId="0"/>
      <p:bldP spid="14" grpId="0"/>
      <p:bldP spid="15" grpId="0"/>
      <p:bldP spid="16" grpId="0"/>
      <p:bldP spid="8" grpId="0" uiExpand="1" build="p"/>
      <p:bldP spid="17"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Content Placeholder 5"/>
          <p:cNvGraphicFramePr>
            <a:graphicFrameLocks/>
          </p:cNvGraphicFramePr>
          <p:nvPr>
            <p:extLst/>
          </p:nvPr>
        </p:nvGraphicFramePr>
        <p:xfrm>
          <a:off x="596900" y="3293218"/>
          <a:ext cx="7791450" cy="2575876"/>
        </p:xfrm>
        <a:graphic>
          <a:graphicData uri="http://schemas.openxmlformats.org/drawingml/2006/table">
            <a:tbl>
              <a:tblPr firstRow="1" bandRow="1">
                <a:tableStyleId>{5C22544A-7EE6-4342-B048-85BDC9FD1C3A}</a:tableStyleId>
              </a:tblPr>
              <a:tblGrid>
                <a:gridCol w="3507740">
                  <a:extLst>
                    <a:ext uri="{9D8B030D-6E8A-4147-A177-3AD203B41FA5}">
                      <a16:colId xmlns:a16="http://schemas.microsoft.com/office/drawing/2014/main" val="20000"/>
                    </a:ext>
                  </a:extLst>
                </a:gridCol>
                <a:gridCol w="90424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1137920">
                  <a:extLst>
                    <a:ext uri="{9D8B030D-6E8A-4147-A177-3AD203B41FA5}">
                      <a16:colId xmlns:a16="http://schemas.microsoft.com/office/drawing/2014/main" val="20003"/>
                    </a:ext>
                  </a:extLst>
                </a:gridCol>
                <a:gridCol w="1327150">
                  <a:extLst>
                    <a:ext uri="{9D8B030D-6E8A-4147-A177-3AD203B41FA5}">
                      <a16:colId xmlns:a16="http://schemas.microsoft.com/office/drawing/2014/main" val="20004"/>
                    </a:ext>
                  </a:extLst>
                </a:gridCol>
              </a:tblGrid>
              <a:tr h="643969">
                <a:tc>
                  <a:txBody>
                    <a:bodyPr/>
                    <a:lstStyle/>
                    <a:p>
                      <a:pPr algn="ctr"/>
                      <a:r>
                        <a:rPr lang="en-US" sz="2800" dirty="0"/>
                        <a:t>Form of F</a:t>
                      </a:r>
                    </a:p>
                  </a:txBody>
                  <a:tcPr/>
                </a:tc>
                <a:tc>
                  <a:txBody>
                    <a:bodyPr/>
                    <a:lstStyle/>
                    <a:p>
                      <a:pPr algn="ctr"/>
                      <a:r>
                        <a:rPr lang="en-US" sz="2800" dirty="0" err="1"/>
                        <a:t>Lits</a:t>
                      </a:r>
                      <a:endParaRPr lang="en-US" sz="2800" dirty="0"/>
                    </a:p>
                  </a:txBody>
                  <a:tcPr/>
                </a:tc>
                <a:tc>
                  <a:txBody>
                    <a:bodyPr/>
                    <a:lstStyle/>
                    <a:p>
                      <a:pPr algn="ctr"/>
                      <a:r>
                        <a:rPr lang="en-US" sz="2800" dirty="0"/>
                        <a:t>Ops</a:t>
                      </a:r>
                    </a:p>
                  </a:txBody>
                  <a:tcPr/>
                </a:tc>
                <a:tc>
                  <a:txBody>
                    <a:bodyPr/>
                    <a:lstStyle/>
                    <a:p>
                      <a:pPr algn="ctr"/>
                      <a:r>
                        <a:rPr lang="en-US" sz="2800" dirty="0"/>
                        <a:t>Area</a:t>
                      </a:r>
                    </a:p>
                  </a:txBody>
                  <a:tcPr/>
                </a:tc>
                <a:tc>
                  <a:txBody>
                    <a:bodyPr/>
                    <a:lstStyle/>
                    <a:p>
                      <a:pPr algn="ctr"/>
                      <a:r>
                        <a:rPr lang="en-US" sz="2800" dirty="0"/>
                        <a:t>Delay</a:t>
                      </a:r>
                    </a:p>
                  </a:txBody>
                  <a:tcPr/>
                </a:tc>
                <a:extLst>
                  <a:ext uri="{0D108BD9-81ED-4DB2-BD59-A6C34878D82A}">
                    <a16:rowId xmlns:a16="http://schemas.microsoft.com/office/drawing/2014/main" val="10000"/>
                  </a:ext>
                </a:extLst>
              </a:tr>
              <a:tr h="643969">
                <a:tc>
                  <a:txBody>
                    <a:bodyPr/>
                    <a:lstStyle/>
                    <a:p>
                      <a:pPr algn="ctr"/>
                      <a:r>
                        <a:rPr lang="en-US" sz="2800" dirty="0">
                          <a:solidFill>
                            <a:srgbClr val="00B050"/>
                          </a:solidFill>
                        </a:rPr>
                        <a:t>AB’C + ABC’ + ABC</a:t>
                      </a:r>
                    </a:p>
                  </a:txBody>
                  <a:tcPr/>
                </a:tc>
                <a:tc>
                  <a:txBody>
                    <a:bodyPr/>
                    <a:lstStyle/>
                    <a:p>
                      <a:pPr algn="ctr"/>
                      <a:r>
                        <a:rPr lang="en-US" sz="2800" dirty="0"/>
                        <a:t>9</a:t>
                      </a:r>
                    </a:p>
                  </a:txBody>
                  <a:tcPr/>
                </a:tc>
                <a:tc>
                  <a:txBody>
                    <a:bodyPr/>
                    <a:lstStyle/>
                    <a:p>
                      <a:pPr algn="ctr"/>
                      <a:r>
                        <a:rPr lang="en-US" sz="2800" dirty="0"/>
                        <a:t>4</a:t>
                      </a:r>
                    </a:p>
                  </a:txBody>
                  <a:tcPr/>
                </a:tc>
                <a:tc>
                  <a:txBody>
                    <a:bodyPr/>
                    <a:lstStyle/>
                    <a:p>
                      <a:pPr algn="ctr"/>
                      <a:r>
                        <a:rPr lang="en-US" sz="2800" dirty="0"/>
                        <a:t>13</a:t>
                      </a:r>
                    </a:p>
                  </a:txBody>
                  <a:tcPr/>
                </a:tc>
                <a:tc>
                  <a:txBody>
                    <a:bodyPr/>
                    <a:lstStyle/>
                    <a:p>
                      <a:pPr algn="ctr"/>
                      <a:endParaRPr lang="en-US" sz="2800" dirty="0"/>
                    </a:p>
                  </a:txBody>
                  <a:tcPr/>
                </a:tc>
                <a:extLst>
                  <a:ext uri="{0D108BD9-81ED-4DB2-BD59-A6C34878D82A}">
                    <a16:rowId xmlns:a16="http://schemas.microsoft.com/office/drawing/2014/main" val="10001"/>
                  </a:ext>
                </a:extLst>
              </a:tr>
              <a:tr h="643969">
                <a:tc>
                  <a:txBody>
                    <a:bodyPr/>
                    <a:lstStyle/>
                    <a:p>
                      <a:pPr algn="ctr"/>
                      <a:r>
                        <a:rPr lang="en-US" sz="2800" dirty="0">
                          <a:solidFill>
                            <a:srgbClr val="00B050"/>
                          </a:solidFill>
                        </a:rPr>
                        <a:t>AB</a:t>
                      </a:r>
                      <a:r>
                        <a:rPr lang="en-US" sz="2800" baseline="0" dirty="0">
                          <a:solidFill>
                            <a:srgbClr val="00B050"/>
                          </a:solidFill>
                        </a:rPr>
                        <a:t> + AC</a:t>
                      </a:r>
                      <a:endParaRPr lang="en-US" sz="2800" dirty="0">
                        <a:solidFill>
                          <a:srgbClr val="00B050"/>
                        </a:solidFill>
                      </a:endParaRPr>
                    </a:p>
                  </a:txBody>
                  <a:tcPr/>
                </a:tc>
                <a:tc>
                  <a:txBody>
                    <a:bodyPr/>
                    <a:lstStyle/>
                    <a:p>
                      <a:pPr algn="ctr"/>
                      <a:r>
                        <a:rPr lang="en-US" sz="2800" dirty="0"/>
                        <a:t>4</a:t>
                      </a:r>
                    </a:p>
                  </a:txBody>
                  <a:tcPr/>
                </a:tc>
                <a:tc>
                  <a:txBody>
                    <a:bodyPr/>
                    <a:lstStyle/>
                    <a:p>
                      <a:pPr algn="ctr"/>
                      <a:r>
                        <a:rPr lang="en-US" sz="2800" dirty="0"/>
                        <a:t>3</a:t>
                      </a:r>
                    </a:p>
                  </a:txBody>
                  <a:tcPr/>
                </a:tc>
                <a:tc>
                  <a:txBody>
                    <a:bodyPr/>
                    <a:lstStyle/>
                    <a:p>
                      <a:pPr algn="ctr"/>
                      <a:r>
                        <a:rPr lang="en-US" sz="2800" dirty="0"/>
                        <a:t>7</a:t>
                      </a:r>
                    </a:p>
                  </a:txBody>
                  <a:tcPr/>
                </a:tc>
                <a:tc>
                  <a:txBody>
                    <a:bodyPr/>
                    <a:lstStyle/>
                    <a:p>
                      <a:pPr algn="ctr"/>
                      <a:endParaRPr lang="en-US" sz="2800" dirty="0"/>
                    </a:p>
                  </a:txBody>
                  <a:tcPr/>
                </a:tc>
                <a:extLst>
                  <a:ext uri="{0D108BD9-81ED-4DB2-BD59-A6C34878D82A}">
                    <a16:rowId xmlns:a16="http://schemas.microsoft.com/office/drawing/2014/main" val="10002"/>
                  </a:ext>
                </a:extLst>
              </a:tr>
              <a:tr h="643969">
                <a:tc>
                  <a:txBody>
                    <a:bodyPr/>
                    <a:lstStyle/>
                    <a:p>
                      <a:pPr algn="ctr"/>
                      <a:r>
                        <a:rPr lang="en-US" sz="2800" dirty="0">
                          <a:solidFill>
                            <a:srgbClr val="00B050"/>
                          </a:solidFill>
                        </a:rPr>
                        <a:t>A (B + C)</a:t>
                      </a:r>
                    </a:p>
                  </a:txBody>
                  <a:tcPr/>
                </a:tc>
                <a:tc>
                  <a:txBody>
                    <a:bodyPr/>
                    <a:lstStyle/>
                    <a:p>
                      <a:pPr algn="ctr"/>
                      <a:r>
                        <a:rPr lang="en-US" sz="2800" dirty="0"/>
                        <a:t>3</a:t>
                      </a:r>
                    </a:p>
                  </a:txBody>
                  <a:tcPr/>
                </a:tc>
                <a:tc>
                  <a:txBody>
                    <a:bodyPr/>
                    <a:lstStyle/>
                    <a:p>
                      <a:pPr algn="ctr"/>
                      <a:r>
                        <a:rPr lang="en-US" sz="2800" dirty="0"/>
                        <a:t>2</a:t>
                      </a:r>
                    </a:p>
                  </a:txBody>
                  <a:tcPr/>
                </a:tc>
                <a:tc>
                  <a:txBody>
                    <a:bodyPr/>
                    <a:lstStyle/>
                    <a:p>
                      <a:pPr algn="ctr"/>
                      <a:r>
                        <a:rPr lang="en-US" sz="2800" dirty="0"/>
                        <a:t>5</a:t>
                      </a:r>
                    </a:p>
                  </a:txBody>
                  <a:tcPr/>
                </a:tc>
                <a:tc>
                  <a:txBody>
                    <a:bodyPr/>
                    <a:lstStyle/>
                    <a:p>
                      <a:pPr algn="ctr"/>
                      <a:endParaRPr lang="en-US" sz="2800" dirty="0"/>
                    </a:p>
                  </a:txBody>
                  <a:tcPr/>
                </a:tc>
                <a:extLst>
                  <a:ext uri="{0D108BD9-81ED-4DB2-BD59-A6C34878D82A}">
                    <a16:rowId xmlns:a16="http://schemas.microsoft.com/office/drawing/2014/main" val="10003"/>
                  </a:ext>
                </a:extLst>
              </a:tr>
            </a:tbl>
          </a:graphicData>
        </a:graphic>
      </p:graphicFrame>
      <p:sp>
        <p:nvSpPr>
          <p:cNvPr id="2" name="Title 1"/>
          <p:cNvSpPr>
            <a:spLocks noGrp="1"/>
          </p:cNvSpPr>
          <p:nvPr>
            <p:ph type="title"/>
          </p:nvPr>
        </p:nvSpPr>
        <p:spPr/>
        <p:txBody>
          <a:bodyPr>
            <a:normAutofit/>
          </a:bodyPr>
          <a:lstStyle/>
          <a:p>
            <a:r>
              <a:rPr lang="en-US" dirty="0"/>
              <a:t>All Forms Are Equivalent in Delay</a:t>
            </a:r>
          </a:p>
        </p:txBody>
      </p:sp>
      <p:sp>
        <p:nvSpPr>
          <p:cNvPr id="4" name="Date Placeholder 3"/>
          <p:cNvSpPr>
            <a:spLocks noGrp="1"/>
          </p:cNvSpPr>
          <p:nvPr>
            <p:ph type="dt" sz="half" idx="10"/>
          </p:nvPr>
        </p:nvSpPr>
        <p:spPr/>
        <p:txBody>
          <a:bodyPr/>
          <a:lstStyle/>
          <a:p>
            <a:r>
              <a:rPr lang="en-US"/>
              <a:t>ECE 120: Introduction to Computing</a:t>
            </a:r>
            <a:endParaRPr lang="en-US" dirty="0"/>
          </a:p>
        </p:txBody>
      </p:sp>
      <p:sp>
        <p:nvSpPr>
          <p:cNvPr id="5" name="Footer Placeholder 4"/>
          <p:cNvSpPr>
            <a:spLocks noGrp="1"/>
          </p:cNvSpPr>
          <p:nvPr>
            <p:ph type="ftr" sz="quarter" idx="11"/>
          </p:nvPr>
        </p:nvSpPr>
        <p:spPr/>
        <p:txBody>
          <a:bodyPr/>
          <a:lstStyle/>
          <a:p>
            <a:r>
              <a:rPr lang="en-US" dirty="0"/>
              <a:t>© 2016-2017 Steven S. </a:t>
            </a:r>
            <a:r>
              <a:rPr lang="en-US" dirty="0" err="1"/>
              <a:t>Lumetta</a:t>
            </a:r>
            <a:r>
              <a:rPr lang="en-US" dirty="0"/>
              <a:t>.  All rights reserved.</a:t>
            </a:r>
          </a:p>
        </p:txBody>
      </p:sp>
      <p:sp>
        <p:nvSpPr>
          <p:cNvPr id="24" name="Slide Number Placeholder 23"/>
          <p:cNvSpPr>
            <a:spLocks noGrp="1"/>
          </p:cNvSpPr>
          <p:nvPr>
            <p:ph type="sldNum" sz="quarter" idx="12"/>
          </p:nvPr>
        </p:nvSpPr>
        <p:spPr/>
        <p:txBody>
          <a:bodyPr/>
          <a:lstStyle/>
          <a:p>
            <a:r>
              <a:rPr lang="en-US"/>
              <a:t>slide </a:t>
            </a:r>
            <a:fld id="{949970F0-D61B-4214-A65D-FD869E0D8E7F}" type="slidenum">
              <a:rPr lang="en-US" smtClean="0"/>
              <a:pPr/>
              <a:t>45</a:t>
            </a:fld>
            <a:endParaRPr lang="en-US" dirty="0"/>
          </a:p>
        </p:txBody>
      </p:sp>
      <p:sp>
        <p:nvSpPr>
          <p:cNvPr id="10" name="TextBox 9"/>
          <p:cNvSpPr txBox="1"/>
          <p:nvPr/>
        </p:nvSpPr>
        <p:spPr>
          <a:xfrm>
            <a:off x="7530592" y="3963592"/>
            <a:ext cx="385042" cy="523220"/>
          </a:xfrm>
          <a:prstGeom prst="rect">
            <a:avLst/>
          </a:prstGeom>
          <a:noFill/>
        </p:spPr>
        <p:txBody>
          <a:bodyPr wrap="none" rtlCol="0">
            <a:spAutoFit/>
          </a:bodyPr>
          <a:lstStyle/>
          <a:p>
            <a:r>
              <a:rPr lang="en-US" sz="2800" dirty="0"/>
              <a:t>2</a:t>
            </a:r>
            <a:endParaRPr lang="en-US" dirty="0"/>
          </a:p>
        </p:txBody>
      </p:sp>
      <p:sp>
        <p:nvSpPr>
          <p:cNvPr id="11" name="TextBox 10"/>
          <p:cNvSpPr txBox="1"/>
          <p:nvPr/>
        </p:nvSpPr>
        <p:spPr>
          <a:xfrm>
            <a:off x="7530592" y="4581812"/>
            <a:ext cx="385042" cy="523220"/>
          </a:xfrm>
          <a:prstGeom prst="rect">
            <a:avLst/>
          </a:prstGeom>
          <a:noFill/>
        </p:spPr>
        <p:txBody>
          <a:bodyPr wrap="none" rtlCol="0">
            <a:spAutoFit/>
          </a:bodyPr>
          <a:lstStyle/>
          <a:p>
            <a:r>
              <a:rPr lang="en-US" sz="2800" dirty="0"/>
              <a:t>2</a:t>
            </a:r>
            <a:endParaRPr lang="en-US" dirty="0"/>
          </a:p>
        </p:txBody>
      </p:sp>
      <p:sp>
        <p:nvSpPr>
          <p:cNvPr id="12" name="TextBox 11"/>
          <p:cNvSpPr txBox="1"/>
          <p:nvPr/>
        </p:nvSpPr>
        <p:spPr>
          <a:xfrm>
            <a:off x="7530592" y="5225453"/>
            <a:ext cx="385042" cy="523220"/>
          </a:xfrm>
          <a:prstGeom prst="rect">
            <a:avLst/>
          </a:prstGeom>
          <a:noFill/>
        </p:spPr>
        <p:txBody>
          <a:bodyPr wrap="none" rtlCol="0">
            <a:spAutoFit/>
          </a:bodyPr>
          <a:lstStyle/>
          <a:p>
            <a:r>
              <a:rPr lang="en-US" sz="2800" dirty="0"/>
              <a:t>2</a:t>
            </a:r>
            <a:endParaRPr lang="en-US" dirty="0"/>
          </a:p>
        </p:txBody>
      </p:sp>
      <p:sp>
        <p:nvSpPr>
          <p:cNvPr id="13" name="Oval 12"/>
          <p:cNvSpPr/>
          <p:nvPr/>
        </p:nvSpPr>
        <p:spPr>
          <a:xfrm>
            <a:off x="7428992" y="5225454"/>
            <a:ext cx="548640" cy="548640"/>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7"/>
          <p:cNvSpPr>
            <a:spLocks noGrp="1"/>
          </p:cNvSpPr>
          <p:nvPr>
            <p:ph idx="1"/>
          </p:nvPr>
        </p:nvSpPr>
        <p:spPr/>
        <p:txBody>
          <a:bodyPr/>
          <a:lstStyle/>
          <a:p>
            <a:r>
              <a:rPr lang="en-US" b="1" dirty="0">
                <a:solidFill>
                  <a:srgbClr val="0070C0"/>
                </a:solidFill>
              </a:rPr>
              <a:t>All designs are the same for delay.</a:t>
            </a:r>
          </a:p>
          <a:p>
            <a:endParaRPr lang="en-US" dirty="0"/>
          </a:p>
        </p:txBody>
      </p:sp>
      <p:sp>
        <p:nvSpPr>
          <p:cNvPr id="16" name="Oval 15"/>
          <p:cNvSpPr/>
          <p:nvPr/>
        </p:nvSpPr>
        <p:spPr>
          <a:xfrm>
            <a:off x="7428992" y="4588269"/>
            <a:ext cx="548640" cy="548640"/>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6197600" y="5225454"/>
            <a:ext cx="548640" cy="548640"/>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7428992" y="3963592"/>
            <a:ext cx="548640" cy="548640"/>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48026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
                                            <p:txEl>
                                              <p:pRg st="0" end="0"/>
                                            </p:txEl>
                                          </p:spTgt>
                                        </p:tgtEl>
                                        <p:attrNameLst>
                                          <p:attrName>style.visibility</p:attrName>
                                        </p:attrNameLst>
                                      </p:cBhvr>
                                      <p:to>
                                        <p:strVal val="visible"/>
                                      </p:to>
                                    </p:set>
                                    <p:animEffect transition="in" filter="wipe(left)">
                                      <p:cBhvr>
                                        <p:cTn id="22" dur="500"/>
                                        <p:tgtEl>
                                          <p:spTgt spid="8">
                                            <p:txEl>
                                              <p:pRg st="0" end="0"/>
                                            </p:txEl>
                                          </p:spTgt>
                                        </p:tgtEl>
                                      </p:cBhvr>
                                    </p:animEffect>
                                  </p:childTnLst>
                                </p:cTn>
                              </p:par>
                            </p:childTnLst>
                          </p:cTn>
                        </p:par>
                        <p:par>
                          <p:cTn id="23" fill="hold">
                            <p:stCondLst>
                              <p:cond delay="500"/>
                            </p:stCondLst>
                            <p:childTnLst>
                              <p:par>
                                <p:cTn id="24" presetID="10" presetClass="entr" presetSubtype="0" fill="hold" grpId="0" nodeType="after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500"/>
                                        <p:tgtEl>
                                          <p:spTgt spid="13"/>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fade">
                                      <p:cBhvr>
                                        <p:cTn id="29" dur="500"/>
                                        <p:tgtEl>
                                          <p:spTgt spid="16"/>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animBg="1"/>
      <p:bldP spid="8" grpId="0" uiExpand="1" build="p"/>
      <p:bldP spid="16" grpId="0" animBg="1"/>
      <p:bldP spid="14"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We Have a Winner: F = A (B + C)</a:t>
            </a:r>
          </a:p>
        </p:txBody>
      </p:sp>
      <p:sp>
        <p:nvSpPr>
          <p:cNvPr id="12" name="Content Placeholder 11"/>
          <p:cNvSpPr>
            <a:spLocks noGrp="1"/>
          </p:cNvSpPr>
          <p:nvPr>
            <p:ph idx="1"/>
          </p:nvPr>
        </p:nvSpPr>
        <p:spPr/>
        <p:txBody>
          <a:bodyPr>
            <a:normAutofit/>
          </a:bodyPr>
          <a:lstStyle/>
          <a:p>
            <a:r>
              <a:rPr lang="en-US" b="1" dirty="0">
                <a:solidFill>
                  <a:srgbClr val="00B050"/>
                </a:solidFill>
              </a:rPr>
              <a:t>F = A (B + C) </a:t>
            </a:r>
            <a:r>
              <a:rPr lang="en-US" dirty="0"/>
              <a:t>is best by both metrics.</a:t>
            </a:r>
          </a:p>
          <a:p>
            <a:r>
              <a:rPr lang="en-US" dirty="0"/>
              <a:t>But the answers are not always so simple.</a:t>
            </a:r>
          </a:p>
          <a:p>
            <a:r>
              <a:rPr lang="en-US" b="1" dirty="0">
                <a:solidFill>
                  <a:srgbClr val="0070C0"/>
                </a:solidFill>
              </a:rPr>
              <a:t>Sometimes no solution is </a:t>
            </a:r>
            <a:br>
              <a:rPr lang="en-US" b="1" dirty="0">
                <a:solidFill>
                  <a:srgbClr val="0070C0"/>
                </a:solidFill>
              </a:rPr>
            </a:br>
            <a:r>
              <a:rPr lang="en-US" b="1" dirty="0">
                <a:solidFill>
                  <a:srgbClr val="0070C0"/>
                </a:solidFill>
              </a:rPr>
              <a:t>best by both metrics.</a:t>
            </a:r>
          </a:p>
          <a:p>
            <a:pPr lvl="1"/>
            <a:r>
              <a:rPr lang="en-US" dirty="0"/>
              <a:t>See Section 2.1.1 for a simple example.</a:t>
            </a:r>
          </a:p>
          <a:p>
            <a:pPr lvl="1"/>
            <a:r>
              <a:rPr lang="en-US" dirty="0"/>
              <a:t>Later in our class, we will explore more</a:t>
            </a:r>
            <a:br>
              <a:rPr lang="en-US" dirty="0"/>
            </a:br>
            <a:r>
              <a:rPr lang="en-US" dirty="0"/>
              <a:t>space/time tradeoffs in design. </a:t>
            </a:r>
          </a:p>
          <a:p>
            <a:pPr lvl="1"/>
            <a:r>
              <a:rPr lang="en-US" dirty="0"/>
              <a:t>In practice, tradeoffs are commonplace.</a:t>
            </a:r>
          </a:p>
          <a:p>
            <a:pPr lvl="1"/>
            <a:r>
              <a:rPr lang="en-US" dirty="0"/>
              <a:t>Take a look at Section 2.1.6* for more.</a:t>
            </a:r>
          </a:p>
          <a:p>
            <a:endParaRPr lang="en-US" dirty="0"/>
          </a:p>
        </p:txBody>
      </p:sp>
      <p:sp>
        <p:nvSpPr>
          <p:cNvPr id="4" name="Date Placeholder 3"/>
          <p:cNvSpPr>
            <a:spLocks noGrp="1"/>
          </p:cNvSpPr>
          <p:nvPr>
            <p:ph type="dt" sz="half" idx="10"/>
          </p:nvPr>
        </p:nvSpPr>
        <p:spPr/>
        <p:txBody>
          <a:bodyPr/>
          <a:lstStyle/>
          <a:p>
            <a:r>
              <a:rPr lang="en-US"/>
              <a:t>ECE 120: Introduction to Computing</a:t>
            </a:r>
            <a:endParaRPr lang="en-US" dirty="0"/>
          </a:p>
        </p:txBody>
      </p:sp>
      <p:sp>
        <p:nvSpPr>
          <p:cNvPr id="5" name="Footer Placeholder 4"/>
          <p:cNvSpPr>
            <a:spLocks noGrp="1"/>
          </p:cNvSpPr>
          <p:nvPr>
            <p:ph type="ftr" sz="quarter" idx="11"/>
          </p:nvPr>
        </p:nvSpPr>
        <p:spPr/>
        <p:txBody>
          <a:bodyPr/>
          <a:lstStyle/>
          <a:p>
            <a:r>
              <a:rPr lang="en-US"/>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a:t>slide </a:t>
            </a:r>
            <a:fld id="{949970F0-D61B-4214-A65D-FD869E0D8E7F}" type="slidenum">
              <a:rPr lang="en-US" smtClean="0"/>
              <a:pPr/>
              <a:t>46</a:t>
            </a:fld>
            <a:endParaRPr lang="en-US" dirty="0"/>
          </a:p>
        </p:txBody>
      </p:sp>
    </p:spTree>
    <p:extLst>
      <p:ext uri="{BB962C8B-B14F-4D97-AF65-F5344CB8AC3E}">
        <p14:creationId xmlns:p14="http://schemas.microsoft.com/office/powerpoint/2010/main" val="358776670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About Power and Complexity?</a:t>
            </a:r>
          </a:p>
        </p:txBody>
      </p:sp>
      <p:sp>
        <p:nvSpPr>
          <p:cNvPr id="12" name="Content Placeholder 11"/>
          <p:cNvSpPr>
            <a:spLocks noGrp="1"/>
          </p:cNvSpPr>
          <p:nvPr>
            <p:ph idx="1"/>
          </p:nvPr>
        </p:nvSpPr>
        <p:spPr/>
        <p:txBody>
          <a:bodyPr>
            <a:normAutofit/>
          </a:bodyPr>
          <a:lstStyle/>
          <a:p>
            <a:r>
              <a:rPr lang="en-US" dirty="0"/>
              <a:t>These two metrics are beyond our class’ scope. You’ll see power in ECE385.</a:t>
            </a:r>
          </a:p>
          <a:p>
            <a:r>
              <a:rPr lang="en-US" dirty="0"/>
              <a:t>One heuristic for power</a:t>
            </a:r>
          </a:p>
          <a:p>
            <a:pPr lvl="1"/>
            <a:r>
              <a:rPr lang="en-US" dirty="0"/>
              <a:t>uses the fact that </a:t>
            </a:r>
            <a:r>
              <a:rPr lang="en-US" b="1" dirty="0">
                <a:solidFill>
                  <a:srgbClr val="0070C0"/>
                </a:solidFill>
              </a:rPr>
              <a:t>current flows when a transistor switches on/off</a:t>
            </a:r>
          </a:p>
          <a:p>
            <a:pPr lvl="1"/>
            <a:r>
              <a:rPr lang="en-US" dirty="0"/>
              <a:t>and uses simulation to </a:t>
            </a:r>
            <a:r>
              <a:rPr lang="en-US" b="1" dirty="0">
                <a:solidFill>
                  <a:srgbClr val="0070C0"/>
                </a:solidFill>
              </a:rPr>
              <a:t>estimate the </a:t>
            </a:r>
            <a:br>
              <a:rPr lang="en-US" b="1" dirty="0">
                <a:solidFill>
                  <a:srgbClr val="0070C0"/>
                </a:solidFill>
              </a:rPr>
            </a:br>
            <a:r>
              <a:rPr lang="en-US" b="1" dirty="0">
                <a:solidFill>
                  <a:srgbClr val="0070C0"/>
                </a:solidFill>
              </a:rPr>
              <a:t>number of times</a:t>
            </a:r>
            <a:r>
              <a:rPr lang="en-US" dirty="0"/>
              <a:t> that happens.</a:t>
            </a:r>
          </a:p>
          <a:p>
            <a:r>
              <a:rPr lang="en-US" dirty="0"/>
              <a:t>Complexity is hard to measure, and </a:t>
            </a:r>
            <a:br>
              <a:rPr lang="en-US" dirty="0"/>
            </a:br>
            <a:r>
              <a:rPr lang="en-US" dirty="0"/>
              <a:t>is usually based on experience.</a:t>
            </a:r>
          </a:p>
        </p:txBody>
      </p:sp>
      <p:sp>
        <p:nvSpPr>
          <p:cNvPr id="4" name="Date Placeholder 3"/>
          <p:cNvSpPr>
            <a:spLocks noGrp="1"/>
          </p:cNvSpPr>
          <p:nvPr>
            <p:ph type="dt" sz="half" idx="10"/>
          </p:nvPr>
        </p:nvSpPr>
        <p:spPr/>
        <p:txBody>
          <a:bodyPr/>
          <a:lstStyle/>
          <a:p>
            <a:r>
              <a:rPr lang="en-US"/>
              <a:t>ECE 120: Introduction to Computing</a:t>
            </a:r>
            <a:endParaRPr lang="en-US" dirty="0"/>
          </a:p>
        </p:txBody>
      </p:sp>
      <p:sp>
        <p:nvSpPr>
          <p:cNvPr id="5" name="Footer Placeholder 4"/>
          <p:cNvSpPr>
            <a:spLocks noGrp="1"/>
          </p:cNvSpPr>
          <p:nvPr>
            <p:ph type="ftr" sz="quarter" idx="11"/>
          </p:nvPr>
        </p:nvSpPr>
        <p:spPr/>
        <p:txBody>
          <a:bodyPr/>
          <a:lstStyle/>
          <a:p>
            <a:r>
              <a:rPr lang="en-US"/>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a:t>slide </a:t>
            </a:r>
            <a:fld id="{949970F0-D61B-4214-A65D-FD869E0D8E7F}" type="slidenum">
              <a:rPr lang="en-US" smtClean="0"/>
              <a:pPr/>
              <a:t>47</a:t>
            </a:fld>
            <a:endParaRPr lang="en-US" dirty="0"/>
          </a:p>
        </p:txBody>
      </p:sp>
      <p:sp>
        <p:nvSpPr>
          <p:cNvPr id="7" name="TextBox 6"/>
          <p:cNvSpPr txBox="1"/>
          <p:nvPr/>
        </p:nvSpPr>
        <p:spPr>
          <a:xfrm>
            <a:off x="522514" y="261616"/>
            <a:ext cx="11349582" cy="584775"/>
          </a:xfrm>
          <a:prstGeom prst="rect">
            <a:avLst/>
          </a:prstGeom>
          <a:noFill/>
        </p:spPr>
        <p:txBody>
          <a:bodyPr wrap="none" rtlCol="0">
            <a:spAutoFit/>
          </a:bodyPr>
          <a:lstStyle/>
          <a:p>
            <a:r>
              <a:rPr lang="en-US" sz="3200" dirty="0"/>
              <a:t>* * * * * * * * * * * * * * * * * * * * * * * * * * * * * * * * * * *</a:t>
            </a:r>
          </a:p>
        </p:txBody>
      </p:sp>
    </p:spTree>
    <p:extLst>
      <p:ext uri="{BB962C8B-B14F-4D97-AF65-F5344CB8AC3E}">
        <p14:creationId xmlns:p14="http://schemas.microsoft.com/office/powerpoint/2010/main" val="26324329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Don’t Worry: Here’s Another Idea</a:t>
            </a:r>
          </a:p>
        </p:txBody>
      </p:sp>
      <p:sp>
        <p:nvSpPr>
          <p:cNvPr id="21" name="Content Placeholder 20"/>
          <p:cNvSpPr>
            <a:spLocks noGrp="1"/>
          </p:cNvSpPr>
          <p:nvPr>
            <p:ph idx="1"/>
          </p:nvPr>
        </p:nvSpPr>
        <p:spPr/>
        <p:txBody>
          <a:bodyPr>
            <a:normAutofit lnSpcReduction="10000"/>
          </a:bodyPr>
          <a:lstStyle/>
          <a:p>
            <a:r>
              <a:rPr lang="en-US" dirty="0"/>
              <a:t>So, you like switches?</a:t>
            </a:r>
          </a:p>
          <a:p>
            <a:r>
              <a:rPr lang="en-US" dirty="0"/>
              <a:t>Let’s put a bunch of switches together.</a:t>
            </a:r>
          </a:p>
          <a:p>
            <a:r>
              <a:rPr lang="en-US" dirty="0"/>
              <a:t>Each controlled by our</a:t>
            </a:r>
          </a:p>
          <a:p>
            <a:r>
              <a:rPr lang="en-US" dirty="0"/>
              <a:t>When we want </a:t>
            </a:r>
            <a:r>
              <a:rPr lang="en-US" b="1" dirty="0">
                <a:solidFill>
                  <a:srgbClr val="0070C0"/>
                </a:solidFill>
              </a:rPr>
              <a:t>to change a bit</a:t>
            </a:r>
            <a:r>
              <a:rPr lang="en-US" dirty="0"/>
              <a:t>,</a:t>
            </a:r>
          </a:p>
          <a:p>
            <a:r>
              <a:rPr lang="en-US" dirty="0"/>
              <a:t>               we will just </a:t>
            </a:r>
            <a:r>
              <a:rPr lang="en-US" b="1" dirty="0">
                <a:solidFill>
                  <a:srgbClr val="0070C0"/>
                </a:solidFill>
              </a:rPr>
              <a:t>flip a switch</a:t>
            </a:r>
            <a:r>
              <a:rPr lang="en-US" dirty="0"/>
              <a:t>!</a:t>
            </a:r>
          </a:p>
          <a:p>
            <a:r>
              <a:rPr lang="en-US" dirty="0"/>
              <a:t>We’ll call it a </a:t>
            </a:r>
            <a:r>
              <a:rPr lang="en-US" b="1" dirty="0">
                <a:solidFill>
                  <a:srgbClr val="0070C0"/>
                </a:solidFill>
              </a:rPr>
              <a:t>hand-operated computer</a:t>
            </a:r>
            <a:r>
              <a:rPr lang="en-US" dirty="0"/>
              <a:t>!</a:t>
            </a:r>
          </a:p>
          <a:p>
            <a:r>
              <a:rPr lang="en-US" dirty="0"/>
              <a:t>We’ll need about </a:t>
            </a:r>
            <a:r>
              <a:rPr lang="en-US" b="1" dirty="0">
                <a:solidFill>
                  <a:srgbClr val="00B050"/>
                </a:solidFill>
              </a:rPr>
              <a:t>2,000,000,000</a:t>
            </a:r>
            <a:r>
              <a:rPr lang="en-US" dirty="0"/>
              <a:t> switches.</a:t>
            </a:r>
          </a:p>
          <a:p>
            <a:pPr algn="ctr"/>
            <a:r>
              <a:rPr lang="en-US" b="1" dirty="0">
                <a:solidFill>
                  <a:srgbClr val="0070C0"/>
                </a:solidFill>
              </a:rPr>
              <a:t>What do you think?</a:t>
            </a:r>
          </a:p>
          <a:p>
            <a:endParaRPr lang="en-US" dirty="0"/>
          </a:p>
        </p:txBody>
      </p:sp>
      <p:sp>
        <p:nvSpPr>
          <p:cNvPr id="4" name="Date Placeholder 3"/>
          <p:cNvSpPr>
            <a:spLocks noGrp="1"/>
          </p:cNvSpPr>
          <p:nvPr>
            <p:ph type="dt" sz="half" idx="10"/>
          </p:nvPr>
        </p:nvSpPr>
        <p:spPr/>
        <p:txBody>
          <a:bodyPr/>
          <a:lstStyle/>
          <a:p>
            <a:r>
              <a:rPr lang="en-US"/>
              <a:t>ECE 120: Introduction to Computing</a:t>
            </a:r>
            <a:endParaRPr lang="en-US" dirty="0"/>
          </a:p>
        </p:txBody>
      </p:sp>
      <p:sp>
        <p:nvSpPr>
          <p:cNvPr id="5" name="Footer Placeholder 4"/>
          <p:cNvSpPr>
            <a:spLocks noGrp="1"/>
          </p:cNvSpPr>
          <p:nvPr>
            <p:ph type="ftr" sz="quarter" idx="11"/>
          </p:nvPr>
        </p:nvSpPr>
        <p:spPr/>
        <p:txBody>
          <a:bodyPr/>
          <a:lstStyle/>
          <a:p>
            <a:r>
              <a:rPr lang="en-US"/>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a:t>slide </a:t>
            </a:r>
            <a:fld id="{949970F0-D61B-4214-A65D-FD869E0D8E7F}" type="slidenum">
              <a:rPr lang="en-US" smtClean="0"/>
              <a:pPr/>
              <a:t>5</a:t>
            </a:fld>
            <a:endParaRPr lang="en-US" dirty="0"/>
          </a:p>
        </p:txBody>
      </p:sp>
      <p:sp>
        <p:nvSpPr>
          <p:cNvPr id="6" name="TextBox 5"/>
          <p:cNvSpPr txBox="1"/>
          <p:nvPr/>
        </p:nvSpPr>
        <p:spPr>
          <a:xfrm>
            <a:off x="4391129" y="2595021"/>
            <a:ext cx="2398413" cy="523220"/>
          </a:xfrm>
          <a:prstGeom prst="rect">
            <a:avLst/>
          </a:prstGeom>
          <a:noFill/>
        </p:spPr>
        <p:txBody>
          <a:bodyPr wrap="none" rtlCol="0">
            <a:spAutoFit/>
          </a:bodyPr>
          <a:lstStyle/>
          <a:p>
            <a:r>
              <a:rPr lang="en-US" sz="2800" dirty="0">
                <a:solidFill>
                  <a:schemeClr val="tx1">
                    <a:lumMod val="75000"/>
                    <a:lumOff val="25000"/>
                  </a:schemeClr>
                </a:solidFill>
              </a:rPr>
              <a:t>your thumbs.</a:t>
            </a:r>
          </a:p>
        </p:txBody>
      </p:sp>
      <p:cxnSp>
        <p:nvCxnSpPr>
          <p:cNvPr id="8" name="Straight Connector 7"/>
          <p:cNvCxnSpPr>
            <a:endCxn id="6" idx="1"/>
          </p:cNvCxnSpPr>
          <p:nvPr/>
        </p:nvCxnSpPr>
        <p:spPr>
          <a:xfrm flipV="1">
            <a:off x="3852672" y="2856631"/>
            <a:ext cx="538457" cy="81642"/>
          </a:xfrm>
          <a:prstGeom prst="line">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8842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animEffect transition="in" filter="wipe(left)">
                                      <p:cBhvr>
                                        <p:cTn id="7" dur="500"/>
                                        <p:tgtEl>
                                          <p:spTgt spid="21">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2000"/>
                                  </p:stCondLst>
                                  <p:childTnLst>
                                    <p:set>
                                      <p:cBhvr>
                                        <p:cTn id="10" dur="1" fill="hold">
                                          <p:stCondLst>
                                            <p:cond delay="0"/>
                                          </p:stCondLst>
                                        </p:cTn>
                                        <p:tgtEl>
                                          <p:spTgt spid="21">
                                            <p:txEl>
                                              <p:pRg st="1" end="1"/>
                                            </p:txEl>
                                          </p:spTgt>
                                        </p:tgtEl>
                                        <p:attrNameLst>
                                          <p:attrName>style.visibility</p:attrName>
                                        </p:attrNameLst>
                                      </p:cBhvr>
                                      <p:to>
                                        <p:strVal val="visible"/>
                                      </p:to>
                                    </p:set>
                                    <p:animEffect transition="in" filter="wipe(left)">
                                      <p:cBhvr>
                                        <p:cTn id="11" dur="500"/>
                                        <p:tgtEl>
                                          <p:spTgt spid="21">
                                            <p:txEl>
                                              <p:pRg st="1" end="1"/>
                                            </p:txEl>
                                          </p:spTgt>
                                        </p:tgtEl>
                                      </p:cBhvr>
                                    </p:animEffect>
                                  </p:childTnLst>
                                </p:cTn>
                              </p:par>
                            </p:childTnLst>
                          </p:cTn>
                        </p:par>
                        <p:par>
                          <p:cTn id="12" fill="hold">
                            <p:stCondLst>
                              <p:cond delay="3000"/>
                            </p:stCondLst>
                            <p:childTnLst>
                              <p:par>
                                <p:cTn id="13" presetID="22" presetClass="entr" presetSubtype="8" fill="hold" grpId="0" nodeType="afterEffect">
                                  <p:stCondLst>
                                    <p:cond delay="2000"/>
                                  </p:stCondLst>
                                  <p:childTnLst>
                                    <p:set>
                                      <p:cBhvr>
                                        <p:cTn id="14" dur="1" fill="hold">
                                          <p:stCondLst>
                                            <p:cond delay="0"/>
                                          </p:stCondLst>
                                        </p:cTn>
                                        <p:tgtEl>
                                          <p:spTgt spid="21">
                                            <p:txEl>
                                              <p:pRg st="2" end="2"/>
                                            </p:txEl>
                                          </p:spTgt>
                                        </p:tgtEl>
                                        <p:attrNameLst>
                                          <p:attrName>style.visibility</p:attrName>
                                        </p:attrNameLst>
                                      </p:cBhvr>
                                      <p:to>
                                        <p:strVal val="visible"/>
                                      </p:to>
                                    </p:set>
                                    <p:animEffect transition="in" filter="wipe(left)">
                                      <p:cBhvr>
                                        <p:cTn id="15" dur="500"/>
                                        <p:tgtEl>
                                          <p:spTgt spid="21">
                                            <p:txEl>
                                              <p:pRg st="2" end="2"/>
                                            </p:txEl>
                                          </p:spTgt>
                                        </p:tgtEl>
                                      </p:cBhvr>
                                    </p:animEffect>
                                  </p:childTnLst>
                                </p:cTn>
                              </p:par>
                            </p:childTnLst>
                          </p:cTn>
                        </p:par>
                        <p:par>
                          <p:cTn id="16" fill="hold">
                            <p:stCondLst>
                              <p:cond delay="5500"/>
                            </p:stCondLst>
                            <p:childTnLst>
                              <p:par>
                                <p:cTn id="17" presetID="22" presetClass="entr" presetSubtype="8" fill="hold" nodeType="afterEffect">
                                  <p:stCondLst>
                                    <p:cond delay="500"/>
                                  </p:stCondLst>
                                  <p:childTnLst>
                                    <p:set>
                                      <p:cBhvr>
                                        <p:cTn id="18" dur="1" fill="hold">
                                          <p:stCondLst>
                                            <p:cond delay="0"/>
                                          </p:stCondLst>
                                        </p:cTn>
                                        <p:tgtEl>
                                          <p:spTgt spid="8"/>
                                        </p:tgtEl>
                                        <p:attrNameLst>
                                          <p:attrName>style.visibility</p:attrName>
                                        </p:attrNameLst>
                                      </p:cBhvr>
                                      <p:to>
                                        <p:strVal val="visible"/>
                                      </p:to>
                                    </p:set>
                                    <p:animEffect transition="in" filter="wipe(left)">
                                      <p:cBhvr>
                                        <p:cTn id="19" dur="500"/>
                                        <p:tgtEl>
                                          <p:spTgt spid="8"/>
                                        </p:tgtEl>
                                      </p:cBhvr>
                                    </p:animEffect>
                                  </p:childTnLst>
                                </p:cTn>
                              </p:par>
                            </p:childTnLst>
                          </p:cTn>
                        </p:par>
                        <p:par>
                          <p:cTn id="20" fill="hold">
                            <p:stCondLst>
                              <p:cond delay="6500"/>
                            </p:stCondLst>
                            <p:childTnLst>
                              <p:par>
                                <p:cTn id="21" presetID="22" presetClass="entr" presetSubtype="8" fill="hold" grpId="0" nodeType="afterEffect">
                                  <p:stCondLst>
                                    <p:cond delay="750"/>
                                  </p:stCondLst>
                                  <p:childTnLst>
                                    <p:set>
                                      <p:cBhvr>
                                        <p:cTn id="22" dur="1" fill="hold">
                                          <p:stCondLst>
                                            <p:cond delay="0"/>
                                          </p:stCondLst>
                                        </p:cTn>
                                        <p:tgtEl>
                                          <p:spTgt spid="6"/>
                                        </p:tgtEl>
                                        <p:attrNameLst>
                                          <p:attrName>style.visibility</p:attrName>
                                        </p:attrNameLst>
                                      </p:cBhvr>
                                      <p:to>
                                        <p:strVal val="visible"/>
                                      </p:to>
                                    </p:set>
                                    <p:animEffect transition="in" filter="wipe(left)">
                                      <p:cBhvr>
                                        <p:cTn id="23" dur="500"/>
                                        <p:tgtEl>
                                          <p:spTgt spid="6"/>
                                        </p:tgtEl>
                                      </p:cBhvr>
                                    </p:animEffect>
                                  </p:childTnLst>
                                </p:cTn>
                              </p:par>
                            </p:childTnLst>
                          </p:cTn>
                        </p:par>
                        <p:par>
                          <p:cTn id="24" fill="hold">
                            <p:stCondLst>
                              <p:cond delay="7750"/>
                            </p:stCondLst>
                            <p:childTnLst>
                              <p:par>
                                <p:cTn id="25" presetID="22" presetClass="entr" presetSubtype="8" fill="hold" grpId="0" nodeType="afterEffect">
                                  <p:stCondLst>
                                    <p:cond delay="2000"/>
                                  </p:stCondLst>
                                  <p:childTnLst>
                                    <p:set>
                                      <p:cBhvr>
                                        <p:cTn id="26" dur="1" fill="hold">
                                          <p:stCondLst>
                                            <p:cond delay="0"/>
                                          </p:stCondLst>
                                        </p:cTn>
                                        <p:tgtEl>
                                          <p:spTgt spid="21">
                                            <p:txEl>
                                              <p:pRg st="3" end="3"/>
                                            </p:txEl>
                                          </p:spTgt>
                                        </p:tgtEl>
                                        <p:attrNameLst>
                                          <p:attrName>style.visibility</p:attrName>
                                        </p:attrNameLst>
                                      </p:cBhvr>
                                      <p:to>
                                        <p:strVal val="visible"/>
                                      </p:to>
                                    </p:set>
                                    <p:animEffect transition="in" filter="wipe(left)">
                                      <p:cBhvr>
                                        <p:cTn id="27" dur="500"/>
                                        <p:tgtEl>
                                          <p:spTgt spid="21">
                                            <p:txEl>
                                              <p:pRg st="3" end="3"/>
                                            </p:txEl>
                                          </p:spTgt>
                                        </p:tgtEl>
                                      </p:cBhvr>
                                    </p:animEffect>
                                  </p:childTnLst>
                                </p:cTn>
                              </p:par>
                            </p:childTnLst>
                          </p:cTn>
                        </p:par>
                        <p:par>
                          <p:cTn id="28" fill="hold">
                            <p:stCondLst>
                              <p:cond delay="10250"/>
                            </p:stCondLst>
                            <p:childTnLst>
                              <p:par>
                                <p:cTn id="29" presetID="22" presetClass="entr" presetSubtype="8" fill="hold" grpId="0" nodeType="afterEffect">
                                  <p:stCondLst>
                                    <p:cond delay="2000"/>
                                  </p:stCondLst>
                                  <p:childTnLst>
                                    <p:set>
                                      <p:cBhvr>
                                        <p:cTn id="30" dur="1" fill="hold">
                                          <p:stCondLst>
                                            <p:cond delay="0"/>
                                          </p:stCondLst>
                                        </p:cTn>
                                        <p:tgtEl>
                                          <p:spTgt spid="21">
                                            <p:txEl>
                                              <p:pRg st="4" end="4"/>
                                            </p:txEl>
                                          </p:spTgt>
                                        </p:tgtEl>
                                        <p:attrNameLst>
                                          <p:attrName>style.visibility</p:attrName>
                                        </p:attrNameLst>
                                      </p:cBhvr>
                                      <p:to>
                                        <p:strVal val="visible"/>
                                      </p:to>
                                    </p:set>
                                    <p:animEffect transition="in" filter="wipe(left)">
                                      <p:cBhvr>
                                        <p:cTn id="31" dur="500"/>
                                        <p:tgtEl>
                                          <p:spTgt spid="21">
                                            <p:txEl>
                                              <p:pRg st="4" end="4"/>
                                            </p:txEl>
                                          </p:spTgt>
                                        </p:tgtEl>
                                      </p:cBhvr>
                                    </p:animEffect>
                                  </p:childTnLst>
                                </p:cTn>
                              </p:par>
                            </p:childTnLst>
                          </p:cTn>
                        </p:par>
                        <p:par>
                          <p:cTn id="32" fill="hold">
                            <p:stCondLst>
                              <p:cond delay="12750"/>
                            </p:stCondLst>
                            <p:childTnLst>
                              <p:par>
                                <p:cTn id="33" presetID="22" presetClass="entr" presetSubtype="8" fill="hold" grpId="0" nodeType="afterEffect">
                                  <p:stCondLst>
                                    <p:cond delay="2000"/>
                                  </p:stCondLst>
                                  <p:childTnLst>
                                    <p:set>
                                      <p:cBhvr>
                                        <p:cTn id="34" dur="1" fill="hold">
                                          <p:stCondLst>
                                            <p:cond delay="0"/>
                                          </p:stCondLst>
                                        </p:cTn>
                                        <p:tgtEl>
                                          <p:spTgt spid="21">
                                            <p:txEl>
                                              <p:pRg st="5" end="5"/>
                                            </p:txEl>
                                          </p:spTgt>
                                        </p:tgtEl>
                                        <p:attrNameLst>
                                          <p:attrName>style.visibility</p:attrName>
                                        </p:attrNameLst>
                                      </p:cBhvr>
                                      <p:to>
                                        <p:strVal val="visible"/>
                                      </p:to>
                                    </p:set>
                                    <p:animEffect transition="in" filter="wipe(left)">
                                      <p:cBhvr>
                                        <p:cTn id="35" dur="500"/>
                                        <p:tgtEl>
                                          <p:spTgt spid="21">
                                            <p:txEl>
                                              <p:pRg st="5" end="5"/>
                                            </p:txEl>
                                          </p:spTgt>
                                        </p:tgtEl>
                                      </p:cBhvr>
                                    </p:animEffect>
                                  </p:childTnLst>
                                </p:cTn>
                              </p:par>
                            </p:childTnLst>
                          </p:cTn>
                        </p:par>
                        <p:par>
                          <p:cTn id="36" fill="hold">
                            <p:stCondLst>
                              <p:cond delay="15250"/>
                            </p:stCondLst>
                            <p:childTnLst>
                              <p:par>
                                <p:cTn id="37" presetID="22" presetClass="entr" presetSubtype="8" fill="hold" grpId="0" nodeType="afterEffect">
                                  <p:stCondLst>
                                    <p:cond delay="2000"/>
                                  </p:stCondLst>
                                  <p:childTnLst>
                                    <p:set>
                                      <p:cBhvr>
                                        <p:cTn id="38" dur="1" fill="hold">
                                          <p:stCondLst>
                                            <p:cond delay="0"/>
                                          </p:stCondLst>
                                        </p:cTn>
                                        <p:tgtEl>
                                          <p:spTgt spid="21">
                                            <p:txEl>
                                              <p:pRg st="6" end="6"/>
                                            </p:txEl>
                                          </p:spTgt>
                                        </p:tgtEl>
                                        <p:attrNameLst>
                                          <p:attrName>style.visibility</p:attrName>
                                        </p:attrNameLst>
                                      </p:cBhvr>
                                      <p:to>
                                        <p:strVal val="visible"/>
                                      </p:to>
                                    </p:set>
                                    <p:animEffect transition="in" filter="wipe(left)">
                                      <p:cBhvr>
                                        <p:cTn id="39" dur="500"/>
                                        <p:tgtEl>
                                          <p:spTgt spid="21">
                                            <p:txEl>
                                              <p:pRg st="6" end="6"/>
                                            </p:txEl>
                                          </p:spTgt>
                                        </p:tgtEl>
                                      </p:cBhvr>
                                    </p:animEffect>
                                  </p:childTnLst>
                                </p:cTn>
                              </p:par>
                            </p:childTnLst>
                          </p:cTn>
                        </p:par>
                        <p:par>
                          <p:cTn id="40" fill="hold">
                            <p:stCondLst>
                              <p:cond delay="17750"/>
                            </p:stCondLst>
                            <p:childTnLst>
                              <p:par>
                                <p:cTn id="41" presetID="22" presetClass="entr" presetSubtype="8" fill="hold" grpId="0" nodeType="afterEffect">
                                  <p:stCondLst>
                                    <p:cond delay="2000"/>
                                  </p:stCondLst>
                                  <p:childTnLst>
                                    <p:set>
                                      <p:cBhvr>
                                        <p:cTn id="42" dur="1" fill="hold">
                                          <p:stCondLst>
                                            <p:cond delay="0"/>
                                          </p:stCondLst>
                                        </p:cTn>
                                        <p:tgtEl>
                                          <p:spTgt spid="21">
                                            <p:txEl>
                                              <p:pRg st="7" end="7"/>
                                            </p:txEl>
                                          </p:spTgt>
                                        </p:tgtEl>
                                        <p:attrNameLst>
                                          <p:attrName>style.visibility</p:attrName>
                                        </p:attrNameLst>
                                      </p:cBhvr>
                                      <p:to>
                                        <p:strVal val="visible"/>
                                      </p:to>
                                    </p:set>
                                    <p:animEffect transition="in" filter="wipe(left)">
                                      <p:cBhvr>
                                        <p:cTn id="43" dur="500"/>
                                        <p:tgtEl>
                                          <p:spTgt spid="2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uiExpand="1" build="p"/>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Still Don’t Like It?  One Last Try…</a:t>
            </a:r>
          </a:p>
        </p:txBody>
      </p:sp>
      <p:sp>
        <p:nvSpPr>
          <p:cNvPr id="21" name="Content Placeholder 20"/>
          <p:cNvSpPr>
            <a:spLocks noGrp="1"/>
          </p:cNvSpPr>
          <p:nvPr>
            <p:ph idx="1"/>
          </p:nvPr>
        </p:nvSpPr>
        <p:spPr/>
        <p:txBody>
          <a:bodyPr>
            <a:normAutofit lnSpcReduction="10000"/>
          </a:bodyPr>
          <a:lstStyle/>
          <a:p>
            <a:r>
              <a:rPr lang="en-US" dirty="0"/>
              <a:t>What if we develop a </a:t>
            </a:r>
            <a:br>
              <a:rPr lang="en-US" dirty="0"/>
            </a:br>
            <a:r>
              <a:rPr lang="en-US" b="1" dirty="0">
                <a:solidFill>
                  <a:srgbClr val="0070C0"/>
                </a:solidFill>
              </a:rPr>
              <a:t>voltage-controlled switch</a:t>
            </a:r>
            <a:r>
              <a:rPr lang="en-US" dirty="0"/>
              <a:t>?</a:t>
            </a:r>
          </a:p>
          <a:p>
            <a:r>
              <a:rPr lang="en-US" dirty="0"/>
              <a:t>Then </a:t>
            </a:r>
            <a:r>
              <a:rPr lang="en-US" b="1" dirty="0">
                <a:solidFill>
                  <a:srgbClr val="0070C0"/>
                </a:solidFill>
              </a:rPr>
              <a:t>one switch</a:t>
            </a:r>
          </a:p>
          <a:p>
            <a:pPr lvl="1"/>
            <a:r>
              <a:rPr lang="en-US" dirty="0"/>
              <a:t>can</a:t>
            </a:r>
            <a:r>
              <a:rPr lang="en-US" b="1" dirty="0">
                <a:solidFill>
                  <a:srgbClr val="0070C0"/>
                </a:solidFill>
              </a:rPr>
              <a:t> control another switch,</a:t>
            </a:r>
          </a:p>
          <a:p>
            <a:pPr lvl="1"/>
            <a:r>
              <a:rPr lang="en-US" dirty="0"/>
              <a:t>which can </a:t>
            </a:r>
            <a:r>
              <a:rPr lang="en-US" b="1" dirty="0">
                <a:solidFill>
                  <a:srgbClr val="0070C0"/>
                </a:solidFill>
              </a:rPr>
              <a:t>control a third switch,</a:t>
            </a:r>
          </a:p>
          <a:p>
            <a:pPr lvl="1"/>
            <a:r>
              <a:rPr lang="en-US" b="1" dirty="0">
                <a:solidFill>
                  <a:srgbClr val="0070C0"/>
                </a:solidFill>
              </a:rPr>
              <a:t>and so on</a:t>
            </a:r>
            <a:r>
              <a:rPr lang="en-US" dirty="0"/>
              <a:t>!</a:t>
            </a:r>
          </a:p>
          <a:p>
            <a:r>
              <a:rPr lang="en-US" dirty="0"/>
              <a:t>Instead of using </a:t>
            </a:r>
            <a:r>
              <a:rPr lang="en-US" b="1" dirty="0">
                <a:solidFill>
                  <a:srgbClr val="FF0000"/>
                </a:solidFill>
              </a:rPr>
              <a:t>your thumbs</a:t>
            </a:r>
            <a:r>
              <a:rPr lang="en-US" dirty="0"/>
              <a:t>, we can </a:t>
            </a:r>
            <a:br>
              <a:rPr lang="en-US" dirty="0"/>
            </a:br>
            <a:r>
              <a:rPr lang="en-US" b="1" dirty="0">
                <a:solidFill>
                  <a:srgbClr val="0070C0"/>
                </a:solidFill>
              </a:rPr>
              <a:t>build circuits with 2,000,000,000 switches</a:t>
            </a:r>
            <a:r>
              <a:rPr lang="en-US" dirty="0"/>
              <a:t>!</a:t>
            </a:r>
          </a:p>
          <a:p>
            <a:pPr algn="ctr"/>
            <a:r>
              <a:rPr lang="en-US" b="1" dirty="0">
                <a:solidFill>
                  <a:srgbClr val="0070C0"/>
                </a:solidFill>
              </a:rPr>
              <a:t>Now THAT’s a really cool idea!</a:t>
            </a:r>
          </a:p>
        </p:txBody>
      </p:sp>
      <p:sp>
        <p:nvSpPr>
          <p:cNvPr id="4" name="Date Placeholder 3"/>
          <p:cNvSpPr>
            <a:spLocks noGrp="1"/>
          </p:cNvSpPr>
          <p:nvPr>
            <p:ph type="dt" sz="half" idx="10"/>
          </p:nvPr>
        </p:nvSpPr>
        <p:spPr/>
        <p:txBody>
          <a:bodyPr/>
          <a:lstStyle/>
          <a:p>
            <a:r>
              <a:rPr lang="en-US"/>
              <a:t>ECE 120: Introduction to Computing</a:t>
            </a:r>
            <a:endParaRPr lang="en-US" dirty="0"/>
          </a:p>
        </p:txBody>
      </p:sp>
      <p:sp>
        <p:nvSpPr>
          <p:cNvPr id="5" name="Footer Placeholder 4"/>
          <p:cNvSpPr>
            <a:spLocks noGrp="1"/>
          </p:cNvSpPr>
          <p:nvPr>
            <p:ph type="ftr" sz="quarter" idx="11"/>
          </p:nvPr>
        </p:nvSpPr>
        <p:spPr/>
        <p:txBody>
          <a:bodyPr/>
          <a:lstStyle/>
          <a:p>
            <a:r>
              <a:rPr lang="en-US"/>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a:t>slide </a:t>
            </a:r>
            <a:fld id="{949970F0-D61B-4214-A65D-FD869E0D8E7F}" type="slidenum">
              <a:rPr lang="en-US" smtClean="0"/>
              <a:pPr/>
              <a:t>6</a:t>
            </a:fld>
            <a:endParaRPr lang="en-US" dirty="0"/>
          </a:p>
        </p:txBody>
      </p:sp>
    </p:spTree>
    <p:extLst>
      <p:ext uri="{BB962C8B-B14F-4D97-AF65-F5344CB8AC3E}">
        <p14:creationId xmlns:p14="http://schemas.microsoft.com/office/powerpoint/2010/main" val="1402958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animEffect transition="in" filter="wipe(left)">
                                      <p:cBhvr>
                                        <p:cTn id="7" dur="500"/>
                                        <p:tgtEl>
                                          <p:spTgt spid="21">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2000"/>
                                  </p:stCondLst>
                                  <p:childTnLst>
                                    <p:set>
                                      <p:cBhvr>
                                        <p:cTn id="10" dur="1" fill="hold">
                                          <p:stCondLst>
                                            <p:cond delay="0"/>
                                          </p:stCondLst>
                                        </p:cTn>
                                        <p:tgtEl>
                                          <p:spTgt spid="21">
                                            <p:txEl>
                                              <p:pRg st="1" end="1"/>
                                            </p:txEl>
                                          </p:spTgt>
                                        </p:tgtEl>
                                        <p:attrNameLst>
                                          <p:attrName>style.visibility</p:attrName>
                                        </p:attrNameLst>
                                      </p:cBhvr>
                                      <p:to>
                                        <p:strVal val="visible"/>
                                      </p:to>
                                    </p:set>
                                    <p:animEffect transition="in" filter="wipe(left)">
                                      <p:cBhvr>
                                        <p:cTn id="11" dur="500"/>
                                        <p:tgtEl>
                                          <p:spTgt spid="21">
                                            <p:txEl>
                                              <p:pRg st="1" end="1"/>
                                            </p:txEl>
                                          </p:spTgt>
                                        </p:tgtEl>
                                      </p:cBhvr>
                                    </p:animEffect>
                                  </p:childTnLst>
                                </p:cTn>
                              </p:par>
                            </p:childTnLst>
                          </p:cTn>
                        </p:par>
                        <p:par>
                          <p:cTn id="12" fill="hold">
                            <p:stCondLst>
                              <p:cond delay="3000"/>
                            </p:stCondLst>
                            <p:childTnLst>
                              <p:par>
                                <p:cTn id="13" presetID="22" presetClass="entr" presetSubtype="8" fill="hold" grpId="0" nodeType="afterEffect">
                                  <p:stCondLst>
                                    <p:cond delay="1000"/>
                                  </p:stCondLst>
                                  <p:childTnLst>
                                    <p:set>
                                      <p:cBhvr>
                                        <p:cTn id="14" dur="1" fill="hold">
                                          <p:stCondLst>
                                            <p:cond delay="0"/>
                                          </p:stCondLst>
                                        </p:cTn>
                                        <p:tgtEl>
                                          <p:spTgt spid="21">
                                            <p:txEl>
                                              <p:pRg st="2" end="2"/>
                                            </p:txEl>
                                          </p:spTgt>
                                        </p:tgtEl>
                                        <p:attrNameLst>
                                          <p:attrName>style.visibility</p:attrName>
                                        </p:attrNameLst>
                                      </p:cBhvr>
                                      <p:to>
                                        <p:strVal val="visible"/>
                                      </p:to>
                                    </p:set>
                                    <p:animEffect transition="in" filter="wipe(left)">
                                      <p:cBhvr>
                                        <p:cTn id="15" dur="500"/>
                                        <p:tgtEl>
                                          <p:spTgt spid="21">
                                            <p:txEl>
                                              <p:pRg st="2" end="2"/>
                                            </p:txEl>
                                          </p:spTgt>
                                        </p:tgtEl>
                                      </p:cBhvr>
                                    </p:animEffect>
                                  </p:childTnLst>
                                </p:cTn>
                              </p:par>
                            </p:childTnLst>
                          </p:cTn>
                        </p:par>
                        <p:par>
                          <p:cTn id="16" fill="hold">
                            <p:stCondLst>
                              <p:cond delay="4500"/>
                            </p:stCondLst>
                            <p:childTnLst>
                              <p:par>
                                <p:cTn id="17" presetID="22" presetClass="entr" presetSubtype="8" fill="hold" grpId="0" nodeType="afterEffect">
                                  <p:stCondLst>
                                    <p:cond delay="1000"/>
                                  </p:stCondLst>
                                  <p:childTnLst>
                                    <p:set>
                                      <p:cBhvr>
                                        <p:cTn id="18" dur="1" fill="hold">
                                          <p:stCondLst>
                                            <p:cond delay="0"/>
                                          </p:stCondLst>
                                        </p:cTn>
                                        <p:tgtEl>
                                          <p:spTgt spid="21">
                                            <p:txEl>
                                              <p:pRg st="3" end="3"/>
                                            </p:txEl>
                                          </p:spTgt>
                                        </p:tgtEl>
                                        <p:attrNameLst>
                                          <p:attrName>style.visibility</p:attrName>
                                        </p:attrNameLst>
                                      </p:cBhvr>
                                      <p:to>
                                        <p:strVal val="visible"/>
                                      </p:to>
                                    </p:set>
                                    <p:animEffect transition="in" filter="wipe(left)">
                                      <p:cBhvr>
                                        <p:cTn id="19" dur="500"/>
                                        <p:tgtEl>
                                          <p:spTgt spid="21">
                                            <p:txEl>
                                              <p:pRg st="3" end="3"/>
                                            </p:txEl>
                                          </p:spTgt>
                                        </p:tgtEl>
                                      </p:cBhvr>
                                    </p:animEffect>
                                  </p:childTnLst>
                                </p:cTn>
                              </p:par>
                            </p:childTnLst>
                          </p:cTn>
                        </p:par>
                        <p:par>
                          <p:cTn id="20" fill="hold">
                            <p:stCondLst>
                              <p:cond delay="6000"/>
                            </p:stCondLst>
                            <p:childTnLst>
                              <p:par>
                                <p:cTn id="21" presetID="22" presetClass="entr" presetSubtype="8" fill="hold" grpId="0" nodeType="afterEffect">
                                  <p:stCondLst>
                                    <p:cond delay="1000"/>
                                  </p:stCondLst>
                                  <p:childTnLst>
                                    <p:set>
                                      <p:cBhvr>
                                        <p:cTn id="22" dur="1" fill="hold">
                                          <p:stCondLst>
                                            <p:cond delay="0"/>
                                          </p:stCondLst>
                                        </p:cTn>
                                        <p:tgtEl>
                                          <p:spTgt spid="21">
                                            <p:txEl>
                                              <p:pRg st="4" end="4"/>
                                            </p:txEl>
                                          </p:spTgt>
                                        </p:tgtEl>
                                        <p:attrNameLst>
                                          <p:attrName>style.visibility</p:attrName>
                                        </p:attrNameLst>
                                      </p:cBhvr>
                                      <p:to>
                                        <p:strVal val="visible"/>
                                      </p:to>
                                    </p:set>
                                    <p:animEffect transition="in" filter="wipe(left)">
                                      <p:cBhvr>
                                        <p:cTn id="23" dur="500"/>
                                        <p:tgtEl>
                                          <p:spTgt spid="21">
                                            <p:txEl>
                                              <p:pRg st="4" end="4"/>
                                            </p:txEl>
                                          </p:spTgt>
                                        </p:tgtEl>
                                      </p:cBhvr>
                                    </p:animEffect>
                                  </p:childTnLst>
                                </p:cTn>
                              </p:par>
                            </p:childTnLst>
                          </p:cTn>
                        </p:par>
                        <p:par>
                          <p:cTn id="24" fill="hold">
                            <p:stCondLst>
                              <p:cond delay="7500"/>
                            </p:stCondLst>
                            <p:childTnLst>
                              <p:par>
                                <p:cTn id="25" presetID="22" presetClass="entr" presetSubtype="8" fill="hold" grpId="0" nodeType="afterEffect">
                                  <p:stCondLst>
                                    <p:cond delay="2000"/>
                                  </p:stCondLst>
                                  <p:childTnLst>
                                    <p:set>
                                      <p:cBhvr>
                                        <p:cTn id="26" dur="1" fill="hold">
                                          <p:stCondLst>
                                            <p:cond delay="0"/>
                                          </p:stCondLst>
                                        </p:cTn>
                                        <p:tgtEl>
                                          <p:spTgt spid="21">
                                            <p:txEl>
                                              <p:pRg st="5" end="5"/>
                                            </p:txEl>
                                          </p:spTgt>
                                        </p:tgtEl>
                                        <p:attrNameLst>
                                          <p:attrName>style.visibility</p:attrName>
                                        </p:attrNameLst>
                                      </p:cBhvr>
                                      <p:to>
                                        <p:strVal val="visible"/>
                                      </p:to>
                                    </p:set>
                                    <p:animEffect transition="in" filter="wipe(left)">
                                      <p:cBhvr>
                                        <p:cTn id="27" dur="500"/>
                                        <p:tgtEl>
                                          <p:spTgt spid="21">
                                            <p:txEl>
                                              <p:pRg st="5" end="5"/>
                                            </p:txEl>
                                          </p:spTgt>
                                        </p:tgtEl>
                                      </p:cBhvr>
                                    </p:animEffect>
                                  </p:childTnLst>
                                </p:cTn>
                              </p:par>
                            </p:childTnLst>
                          </p:cTn>
                        </p:par>
                        <p:par>
                          <p:cTn id="28" fill="hold">
                            <p:stCondLst>
                              <p:cond delay="10000"/>
                            </p:stCondLst>
                            <p:childTnLst>
                              <p:par>
                                <p:cTn id="29" presetID="22" presetClass="entr" presetSubtype="8" fill="hold" grpId="0" nodeType="afterEffect">
                                  <p:stCondLst>
                                    <p:cond delay="2000"/>
                                  </p:stCondLst>
                                  <p:childTnLst>
                                    <p:set>
                                      <p:cBhvr>
                                        <p:cTn id="30" dur="1" fill="hold">
                                          <p:stCondLst>
                                            <p:cond delay="0"/>
                                          </p:stCondLst>
                                        </p:cTn>
                                        <p:tgtEl>
                                          <p:spTgt spid="21">
                                            <p:txEl>
                                              <p:pRg st="6" end="6"/>
                                            </p:txEl>
                                          </p:spTgt>
                                        </p:tgtEl>
                                        <p:attrNameLst>
                                          <p:attrName>style.visibility</p:attrName>
                                        </p:attrNameLst>
                                      </p:cBhvr>
                                      <p:to>
                                        <p:strVal val="visible"/>
                                      </p:to>
                                    </p:set>
                                    <p:animEffect transition="in" filter="wipe(left)">
                                      <p:cBhvr>
                                        <p:cTn id="31" dur="500"/>
                                        <p:tgtEl>
                                          <p:spTgt spid="2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Let’s Take a Bragging Break</a:t>
            </a:r>
          </a:p>
        </p:txBody>
      </p:sp>
      <p:sp>
        <p:nvSpPr>
          <p:cNvPr id="21" name="Content Placeholder 20"/>
          <p:cNvSpPr>
            <a:spLocks noGrp="1"/>
          </p:cNvSpPr>
          <p:nvPr>
            <p:ph idx="1"/>
          </p:nvPr>
        </p:nvSpPr>
        <p:spPr/>
        <p:txBody>
          <a:bodyPr>
            <a:normAutofit lnSpcReduction="10000"/>
          </a:bodyPr>
          <a:lstStyle/>
          <a:p>
            <a:r>
              <a:rPr lang="en-US" dirty="0"/>
              <a:t>John Bardeen, 1908-1991</a:t>
            </a:r>
          </a:p>
          <a:p>
            <a:r>
              <a:rPr lang="en-US" dirty="0"/>
              <a:t>1947: </a:t>
            </a:r>
            <a:r>
              <a:rPr lang="en-US" b="1" dirty="0">
                <a:solidFill>
                  <a:srgbClr val="0070C0"/>
                </a:solidFill>
              </a:rPr>
              <a:t>invented transistor</a:t>
            </a:r>
            <a:r>
              <a:rPr lang="en-US" dirty="0"/>
              <a:t> at Bell Labs </a:t>
            </a:r>
            <a:br>
              <a:rPr lang="en-US" dirty="0"/>
            </a:br>
            <a:r>
              <a:rPr lang="en-US" dirty="0"/>
              <a:t>with Shockley &amp; Brattain</a:t>
            </a:r>
          </a:p>
          <a:p>
            <a:r>
              <a:rPr lang="en-US" dirty="0"/>
              <a:t>1951: joined </a:t>
            </a:r>
            <a:r>
              <a:rPr lang="en-US" b="1" dirty="0">
                <a:solidFill>
                  <a:srgbClr val="0070C0"/>
                </a:solidFill>
              </a:rPr>
              <a:t>Illinois ECE faculty </a:t>
            </a:r>
            <a:br>
              <a:rPr lang="en-US" b="1" dirty="0">
                <a:solidFill>
                  <a:srgbClr val="0070C0"/>
                </a:solidFill>
              </a:rPr>
            </a:br>
            <a:r>
              <a:rPr lang="en-US" dirty="0"/>
              <a:t>(and Physics)</a:t>
            </a:r>
          </a:p>
          <a:p>
            <a:r>
              <a:rPr lang="en-US" dirty="0"/>
              <a:t>1956: </a:t>
            </a:r>
            <a:r>
              <a:rPr lang="en-US" b="1" dirty="0">
                <a:solidFill>
                  <a:srgbClr val="0070C0"/>
                </a:solidFill>
              </a:rPr>
              <a:t>Nobel Prize, Physics</a:t>
            </a:r>
          </a:p>
          <a:p>
            <a:r>
              <a:rPr lang="en-US" dirty="0"/>
              <a:t>1972: second </a:t>
            </a:r>
            <a:r>
              <a:rPr lang="en-US" b="1" dirty="0">
                <a:solidFill>
                  <a:srgbClr val="0070C0"/>
                </a:solidFill>
              </a:rPr>
              <a:t>Nobel Prize, Physics</a:t>
            </a:r>
            <a:r>
              <a:rPr lang="en-US" dirty="0"/>
              <a:t>, for Bardeen-Cooper-Schrieffer </a:t>
            </a:r>
            <a:br>
              <a:rPr lang="en-US" dirty="0"/>
            </a:br>
            <a:r>
              <a:rPr lang="en-US" b="1" dirty="0">
                <a:solidFill>
                  <a:srgbClr val="0070C0"/>
                </a:solidFill>
              </a:rPr>
              <a:t>(BCS) theory of superconductivity</a:t>
            </a:r>
          </a:p>
          <a:p>
            <a:endParaRPr lang="en-US" dirty="0"/>
          </a:p>
        </p:txBody>
      </p:sp>
      <p:sp>
        <p:nvSpPr>
          <p:cNvPr id="4" name="Date Placeholder 3"/>
          <p:cNvSpPr>
            <a:spLocks noGrp="1"/>
          </p:cNvSpPr>
          <p:nvPr>
            <p:ph type="dt" sz="half" idx="10"/>
          </p:nvPr>
        </p:nvSpPr>
        <p:spPr/>
        <p:txBody>
          <a:bodyPr/>
          <a:lstStyle/>
          <a:p>
            <a:r>
              <a:rPr lang="en-US"/>
              <a:t>ECE 120: Introduction to Computing</a:t>
            </a:r>
            <a:endParaRPr lang="en-US" dirty="0"/>
          </a:p>
        </p:txBody>
      </p:sp>
      <p:sp>
        <p:nvSpPr>
          <p:cNvPr id="5" name="Footer Placeholder 4"/>
          <p:cNvSpPr>
            <a:spLocks noGrp="1"/>
          </p:cNvSpPr>
          <p:nvPr>
            <p:ph type="ftr" sz="quarter" idx="11"/>
          </p:nvPr>
        </p:nvSpPr>
        <p:spPr/>
        <p:txBody>
          <a:bodyPr/>
          <a:lstStyle/>
          <a:p>
            <a:r>
              <a:rPr lang="en-US"/>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a:t>slide </a:t>
            </a:r>
            <a:fld id="{949970F0-D61B-4214-A65D-FD869E0D8E7F}" type="slidenum">
              <a:rPr lang="en-US" smtClean="0"/>
              <a:pPr/>
              <a:t>7</a:t>
            </a:fld>
            <a:endParaRPr lang="en-US" dirty="0"/>
          </a:p>
        </p:txBody>
      </p:sp>
    </p:spTree>
    <p:extLst>
      <p:ext uri="{BB962C8B-B14F-4D97-AF65-F5344CB8AC3E}">
        <p14:creationId xmlns:p14="http://schemas.microsoft.com/office/powerpoint/2010/main" val="28771402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Bardeen’s First Ph.D. Student (1954)</a:t>
            </a:r>
          </a:p>
        </p:txBody>
      </p:sp>
      <p:sp>
        <p:nvSpPr>
          <p:cNvPr id="21" name="Content Placeholder 20"/>
          <p:cNvSpPr>
            <a:spLocks noGrp="1"/>
          </p:cNvSpPr>
          <p:nvPr>
            <p:ph idx="1"/>
          </p:nvPr>
        </p:nvSpPr>
        <p:spPr/>
        <p:txBody>
          <a:bodyPr>
            <a:normAutofit fontScale="92500" lnSpcReduction="10000"/>
          </a:bodyPr>
          <a:lstStyle/>
          <a:p>
            <a:r>
              <a:rPr lang="en-US" dirty="0"/>
              <a:t>Nick </a:t>
            </a:r>
            <a:r>
              <a:rPr lang="en-US" dirty="0" err="1"/>
              <a:t>Holonyak</a:t>
            </a:r>
            <a:r>
              <a:rPr lang="en-US" dirty="0"/>
              <a:t>, Jr., 1928-</a:t>
            </a:r>
          </a:p>
          <a:p>
            <a:r>
              <a:rPr lang="en-US" dirty="0"/>
              <a:t>1962: invented </a:t>
            </a:r>
            <a:r>
              <a:rPr lang="en-US" b="1" dirty="0">
                <a:solidFill>
                  <a:srgbClr val="0070C0"/>
                </a:solidFill>
              </a:rPr>
              <a:t>visible light LED </a:t>
            </a:r>
            <a:r>
              <a:rPr lang="en-US" dirty="0"/>
              <a:t>at GE</a:t>
            </a:r>
          </a:p>
          <a:p>
            <a:r>
              <a:rPr lang="en-US" dirty="0"/>
              <a:t>1963: joined </a:t>
            </a:r>
            <a:r>
              <a:rPr lang="en-US" b="1" dirty="0">
                <a:solidFill>
                  <a:srgbClr val="0070C0"/>
                </a:solidFill>
              </a:rPr>
              <a:t>Illinois ECE faculty </a:t>
            </a:r>
          </a:p>
          <a:p>
            <a:r>
              <a:rPr lang="en-US" dirty="0"/>
              <a:t>(also invented laser diodes for </a:t>
            </a:r>
            <a:r>
              <a:rPr lang="en-US" b="1" dirty="0">
                <a:solidFill>
                  <a:srgbClr val="0070C0"/>
                </a:solidFill>
              </a:rPr>
              <a:t>CDs/DVDs</a:t>
            </a:r>
            <a:r>
              <a:rPr lang="en-US" dirty="0"/>
              <a:t>, </a:t>
            </a:r>
            <a:br>
              <a:rPr lang="en-US" dirty="0"/>
            </a:br>
            <a:r>
              <a:rPr lang="en-US" b="1" dirty="0">
                <a:solidFill>
                  <a:srgbClr val="0070C0"/>
                </a:solidFill>
              </a:rPr>
              <a:t>dimmer switches</a:t>
            </a:r>
            <a:r>
              <a:rPr lang="en-US" dirty="0"/>
              <a:t>, and more)</a:t>
            </a:r>
          </a:p>
          <a:p>
            <a:r>
              <a:rPr lang="en-US" dirty="0"/>
              <a:t>1973: </a:t>
            </a:r>
            <a:r>
              <a:rPr lang="en-US" b="1" dirty="0">
                <a:solidFill>
                  <a:srgbClr val="0070C0"/>
                </a:solidFill>
              </a:rPr>
              <a:t>National Academy of Engineering</a:t>
            </a:r>
          </a:p>
          <a:p>
            <a:r>
              <a:rPr lang="en-US" dirty="0"/>
              <a:t>2003: </a:t>
            </a:r>
            <a:r>
              <a:rPr lang="en-US" b="1" dirty="0">
                <a:solidFill>
                  <a:srgbClr val="0070C0"/>
                </a:solidFill>
              </a:rPr>
              <a:t>National Medal of Technology</a:t>
            </a:r>
          </a:p>
          <a:p>
            <a:r>
              <a:rPr lang="en-US" dirty="0"/>
              <a:t>2008: </a:t>
            </a:r>
            <a:r>
              <a:rPr lang="en-US" b="1" dirty="0">
                <a:solidFill>
                  <a:srgbClr val="0070C0"/>
                </a:solidFill>
              </a:rPr>
              <a:t>National Inventors Hall of Fame</a:t>
            </a:r>
            <a:endParaRPr lang="en-US" dirty="0"/>
          </a:p>
          <a:p>
            <a:pPr algn="ctr"/>
            <a:r>
              <a:rPr lang="en-US" dirty="0"/>
              <a:t>(among many other awards)</a:t>
            </a:r>
          </a:p>
          <a:p>
            <a:endParaRPr lang="en-US" dirty="0"/>
          </a:p>
        </p:txBody>
      </p:sp>
      <p:sp>
        <p:nvSpPr>
          <p:cNvPr id="4" name="Date Placeholder 3"/>
          <p:cNvSpPr>
            <a:spLocks noGrp="1"/>
          </p:cNvSpPr>
          <p:nvPr>
            <p:ph type="dt" sz="half" idx="10"/>
          </p:nvPr>
        </p:nvSpPr>
        <p:spPr/>
        <p:txBody>
          <a:bodyPr/>
          <a:lstStyle/>
          <a:p>
            <a:r>
              <a:rPr lang="en-US"/>
              <a:t>ECE 120: Introduction to Computing</a:t>
            </a:r>
            <a:endParaRPr lang="en-US" dirty="0"/>
          </a:p>
        </p:txBody>
      </p:sp>
      <p:sp>
        <p:nvSpPr>
          <p:cNvPr id="5" name="Footer Placeholder 4"/>
          <p:cNvSpPr>
            <a:spLocks noGrp="1"/>
          </p:cNvSpPr>
          <p:nvPr>
            <p:ph type="ftr" sz="quarter" idx="11"/>
          </p:nvPr>
        </p:nvSpPr>
        <p:spPr/>
        <p:txBody>
          <a:bodyPr/>
          <a:lstStyle/>
          <a:p>
            <a:r>
              <a:rPr lang="en-US"/>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a:t>slide </a:t>
            </a:r>
            <a:fld id="{949970F0-D61B-4214-A65D-FD869E0D8E7F}" type="slidenum">
              <a:rPr lang="en-US" smtClean="0"/>
              <a:pPr/>
              <a:t>8</a:t>
            </a:fld>
            <a:endParaRPr lang="en-US" dirty="0"/>
          </a:p>
        </p:txBody>
      </p:sp>
    </p:spTree>
    <p:extLst>
      <p:ext uri="{BB962C8B-B14F-4D97-AF65-F5344CB8AC3E}">
        <p14:creationId xmlns:p14="http://schemas.microsoft.com/office/powerpoint/2010/main" val="32901201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Holonyak’s</a:t>
            </a:r>
            <a:r>
              <a:rPr lang="en-US" dirty="0"/>
              <a:t> First(?) Ph.D. Student (1967)</a:t>
            </a:r>
          </a:p>
        </p:txBody>
      </p:sp>
      <p:sp>
        <p:nvSpPr>
          <p:cNvPr id="21" name="Content Placeholder 20"/>
          <p:cNvSpPr>
            <a:spLocks noGrp="1"/>
          </p:cNvSpPr>
          <p:nvPr>
            <p:ph idx="1"/>
          </p:nvPr>
        </p:nvSpPr>
        <p:spPr/>
        <p:txBody>
          <a:bodyPr>
            <a:normAutofit/>
          </a:bodyPr>
          <a:lstStyle/>
          <a:p>
            <a:r>
              <a:rPr lang="en-US" dirty="0"/>
              <a:t>Greg </a:t>
            </a:r>
            <a:r>
              <a:rPr lang="en-US" dirty="0" err="1"/>
              <a:t>Stillman</a:t>
            </a:r>
            <a:r>
              <a:rPr lang="en-US" dirty="0"/>
              <a:t>, 1936-1999</a:t>
            </a:r>
          </a:p>
          <a:p>
            <a:r>
              <a:rPr lang="en-US" dirty="0"/>
              <a:t>1975: joined </a:t>
            </a:r>
            <a:r>
              <a:rPr lang="en-US" b="1" dirty="0">
                <a:solidFill>
                  <a:srgbClr val="0070C0"/>
                </a:solidFill>
              </a:rPr>
              <a:t>Illinois ECE faculty </a:t>
            </a:r>
          </a:p>
          <a:p>
            <a:r>
              <a:rPr lang="en-US" dirty="0"/>
              <a:t>invented </a:t>
            </a:r>
            <a:r>
              <a:rPr lang="en-US" b="1" dirty="0">
                <a:solidFill>
                  <a:srgbClr val="0070C0"/>
                </a:solidFill>
              </a:rPr>
              <a:t>avalanche photodiodes</a:t>
            </a:r>
            <a:r>
              <a:rPr lang="en-US" dirty="0"/>
              <a:t> </a:t>
            </a:r>
            <a:br>
              <a:rPr lang="en-US" dirty="0"/>
            </a:br>
            <a:r>
              <a:rPr lang="en-US" dirty="0"/>
              <a:t>(for amplifying small photon sources),</a:t>
            </a:r>
            <a:br>
              <a:rPr lang="en-US" dirty="0"/>
            </a:br>
            <a:r>
              <a:rPr lang="en-US" dirty="0"/>
              <a:t>among many other things</a:t>
            </a:r>
          </a:p>
          <a:p>
            <a:r>
              <a:rPr lang="en-US" dirty="0"/>
              <a:t>1985: </a:t>
            </a:r>
            <a:r>
              <a:rPr lang="en-US" b="1" dirty="0">
                <a:solidFill>
                  <a:srgbClr val="0070C0"/>
                </a:solidFill>
              </a:rPr>
              <a:t>National Academy of Engineering</a:t>
            </a:r>
          </a:p>
          <a:p>
            <a:r>
              <a:rPr lang="en-US" dirty="0"/>
              <a:t>1985-1987: </a:t>
            </a:r>
            <a:r>
              <a:rPr lang="en-US" b="1" dirty="0">
                <a:solidFill>
                  <a:srgbClr val="0070C0"/>
                </a:solidFill>
              </a:rPr>
              <a:t>Founding Director of MNTL</a:t>
            </a:r>
            <a:br>
              <a:rPr lang="en-US" dirty="0"/>
            </a:br>
            <a:r>
              <a:rPr lang="en-US" dirty="0"/>
              <a:t>(the Micro- and Nano-Technology Lab)</a:t>
            </a:r>
          </a:p>
        </p:txBody>
      </p:sp>
      <p:sp>
        <p:nvSpPr>
          <p:cNvPr id="4" name="Date Placeholder 3"/>
          <p:cNvSpPr>
            <a:spLocks noGrp="1"/>
          </p:cNvSpPr>
          <p:nvPr>
            <p:ph type="dt" sz="half" idx="10"/>
          </p:nvPr>
        </p:nvSpPr>
        <p:spPr/>
        <p:txBody>
          <a:bodyPr/>
          <a:lstStyle/>
          <a:p>
            <a:r>
              <a:rPr lang="en-US"/>
              <a:t>ECE 120: Introduction to Computing</a:t>
            </a:r>
            <a:endParaRPr lang="en-US" dirty="0"/>
          </a:p>
        </p:txBody>
      </p:sp>
      <p:sp>
        <p:nvSpPr>
          <p:cNvPr id="5" name="Footer Placeholder 4"/>
          <p:cNvSpPr>
            <a:spLocks noGrp="1"/>
          </p:cNvSpPr>
          <p:nvPr>
            <p:ph type="ftr" sz="quarter" idx="11"/>
          </p:nvPr>
        </p:nvSpPr>
        <p:spPr/>
        <p:txBody>
          <a:bodyPr/>
          <a:lstStyle/>
          <a:p>
            <a:r>
              <a:rPr lang="en-US"/>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a:t>slide </a:t>
            </a:r>
            <a:fld id="{949970F0-D61B-4214-A65D-FD869E0D8E7F}" type="slidenum">
              <a:rPr lang="en-US" smtClean="0"/>
              <a:pPr/>
              <a:t>9</a:t>
            </a:fld>
            <a:endParaRPr lang="en-US" dirty="0"/>
          </a:p>
        </p:txBody>
      </p:sp>
    </p:spTree>
    <p:extLst>
      <p:ext uri="{BB962C8B-B14F-4D97-AF65-F5344CB8AC3E}">
        <p14:creationId xmlns:p14="http://schemas.microsoft.com/office/powerpoint/2010/main" val="111511064"/>
      </p:ext>
    </p:extLst>
  </p:cSld>
  <p:clrMapOvr>
    <a:masterClrMapping/>
  </p:clrMapOvr>
</p:sld>
</file>

<file path=ppt/theme/theme1.xml><?xml version="1.0" encoding="utf-8"?>
<a:theme xmlns:a="http://schemas.openxmlformats.org/drawingml/2006/main" name="Retrospect">
  <a:themeElements>
    <a:clrScheme name="120 theme">
      <a:dk1>
        <a:srgbClr val="000000"/>
      </a:dk1>
      <a:lt1>
        <a:srgbClr val="DCF3FD"/>
      </a:lt1>
      <a:dk2>
        <a:srgbClr val="000000"/>
      </a:dk2>
      <a:lt2>
        <a:srgbClr val="DCF3FD"/>
      </a:lt2>
      <a:accent1>
        <a:srgbClr val="0070C0"/>
      </a:accent1>
      <a:accent2>
        <a:srgbClr val="DCF3FD"/>
      </a:accent2>
      <a:accent3>
        <a:srgbClr val="37A76F"/>
      </a:accent3>
      <a:accent4>
        <a:srgbClr val="44C1A3"/>
      </a:accent4>
      <a:accent5>
        <a:srgbClr val="4EB3CF"/>
      </a:accent5>
      <a:accent6>
        <a:srgbClr val="51C3F9"/>
      </a:accent6>
      <a:hlink>
        <a:srgbClr val="37A76F"/>
      </a:hlink>
      <a:folHlink>
        <a:srgbClr val="37A76F"/>
      </a:folHlink>
    </a:clrScheme>
    <a:fontScheme name="Century Schoolbook">
      <a:majorFont>
        <a:latin typeface="Century Schoolbook" panose="02040604050505020304"/>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panose="02040604050505020304"/>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2999</TotalTime>
  <Words>3328</Words>
  <Application>Microsoft Office PowerPoint</Application>
  <PresentationFormat>Widescreen</PresentationFormat>
  <Paragraphs>851</Paragraphs>
  <Slides>47</Slides>
  <Notes>47</Notes>
  <HiddenSlides>5</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47</vt:i4>
      </vt:variant>
    </vt:vector>
  </HeadingPairs>
  <TitlesOfParts>
    <vt:vector size="52" baseType="lpstr">
      <vt:lpstr>Arial</vt:lpstr>
      <vt:lpstr>Calibri</vt:lpstr>
      <vt:lpstr>Century Schoolbook</vt:lpstr>
      <vt:lpstr>Courier New</vt:lpstr>
      <vt:lpstr>Retrospect</vt:lpstr>
      <vt:lpstr>University of Illinois at Urbana-Champaign Dept. of Electrical and Computer Engineering  ECE 120: Introduction to Computing</vt:lpstr>
      <vt:lpstr>Today: How Can We Build Gates?</vt:lpstr>
      <vt:lpstr>But First: Check Out My New Invention!</vt:lpstr>
      <vt:lpstr>You Think I Should Do What?</vt:lpstr>
      <vt:lpstr>Don’t Worry: Here’s Another Idea</vt:lpstr>
      <vt:lpstr>Still Don’t Like It?  One Last Try…</vt:lpstr>
      <vt:lpstr>Let’s Take a Bragging Break</vt:lpstr>
      <vt:lpstr>Bardeen’s First Ph.D. Student (1954)</vt:lpstr>
      <vt:lpstr>Holonyak’s First(?) Ph.D. Student (1967)</vt:lpstr>
      <vt:lpstr>Stillman’s First Ph.D. Student (1979)</vt:lpstr>
      <vt:lpstr>But Not Just Faculty!</vt:lpstr>
      <vt:lpstr>Digital Electronics is Based on MOSFETs</vt:lpstr>
      <vt:lpstr>n-type is On With Positive Gate to Source/Drain Voltage</vt:lpstr>
      <vt:lpstr>Our Voltages Will Be Binary</vt:lpstr>
      <vt:lpstr>Use Binary Voltages to Control n-Type MOSFETs</vt:lpstr>
      <vt:lpstr>p-type is On With Negative Gate to Source/Drain Voltage</vt:lpstr>
      <vt:lpstr>Use Binary Voltages to Control p-Type MOSFETs</vt:lpstr>
      <vt:lpstr>The Drawings Help You Remember How They Work</vt:lpstr>
      <vt:lpstr>Gates are Based on Complementary MOS (CMOS)</vt:lpstr>
      <vt:lpstr>What Does This Gate Do? (when A=0V)</vt:lpstr>
      <vt:lpstr>What Does This Gate Do? (when A=1.5V)</vt:lpstr>
      <vt:lpstr>It’s a NOT Gate!</vt:lpstr>
      <vt:lpstr>Let’s Analyze Another Structure</vt:lpstr>
      <vt:lpstr>Next, Assume A = 0 and B = 1</vt:lpstr>
      <vt:lpstr>Next, Assume A = 1 and B = 1 (BOTTOM LINE!)</vt:lpstr>
      <vt:lpstr>Finally, Assume A = 1 and B = 0</vt:lpstr>
      <vt:lpstr>It’s a NOR Gate!</vt:lpstr>
      <vt:lpstr>And Just One More to Analyze…</vt:lpstr>
      <vt:lpstr>Notice that the Circuit is Symmetric in A and B</vt:lpstr>
      <vt:lpstr>And if Both A = 1 and B = 1?</vt:lpstr>
      <vt:lpstr>It’s a NAND Gate!</vt:lpstr>
      <vt:lpstr>Generalizing to More Inputs</vt:lpstr>
      <vt:lpstr>A Couple of Practical Limits</vt:lpstr>
      <vt:lpstr>University of Illinois at Urbana-Champaign Dept. of Electrical and Computer Engineering  ECE 120: Introduction to Computing</vt:lpstr>
      <vt:lpstr>We Can Use Logical Completeness to Express Functions</vt:lpstr>
      <vt:lpstr>What’s the Best Way to Write Function F?</vt:lpstr>
      <vt:lpstr>Your Answer Is Wrong!  Choose a Metric First</vt:lpstr>
      <vt:lpstr>We Use Heuristics for These Metrics</vt:lpstr>
      <vt:lpstr>An Area Heuristic for ECE120</vt:lpstr>
      <vt:lpstr>A Delay (Speed) Heuristic for ECE120</vt:lpstr>
      <vt:lpstr>A Graphical View May Make Counting Easier</vt:lpstr>
      <vt:lpstr>Let’s Analyze the Second Form of F</vt:lpstr>
      <vt:lpstr>Let’s Analyze the Third Form of F</vt:lpstr>
      <vt:lpstr>The Area Heuristic Favors F = A (B + C)</vt:lpstr>
      <vt:lpstr>All Forms Are Equivalent in Delay</vt:lpstr>
      <vt:lpstr>We Have a Winner: F = A (B + C)</vt:lpstr>
      <vt:lpstr>What About Power and Complexity?</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dc:creator>
  <cp:lastModifiedBy>kindrtnk@illinois.edu</cp:lastModifiedBy>
  <cp:revision>359</cp:revision>
  <cp:lastPrinted>2016-09-04T04:09:04Z</cp:lastPrinted>
  <dcterms:created xsi:type="dcterms:W3CDTF">2015-04-21T10:43:03Z</dcterms:created>
  <dcterms:modified xsi:type="dcterms:W3CDTF">2018-09-17T02:51:20Z</dcterms:modified>
</cp:coreProperties>
</file>