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51"/>
  </p:notesMasterIdLst>
  <p:handoutMasterIdLst>
    <p:handoutMasterId r:id="rId52"/>
  </p:handoutMasterIdLst>
  <p:sldIdLst>
    <p:sldId id="256" r:id="rId2"/>
    <p:sldId id="375" r:id="rId3"/>
    <p:sldId id="374" r:id="rId4"/>
    <p:sldId id="376" r:id="rId5"/>
    <p:sldId id="377" r:id="rId6"/>
    <p:sldId id="379" r:id="rId7"/>
    <p:sldId id="378" r:id="rId8"/>
    <p:sldId id="380" r:id="rId9"/>
    <p:sldId id="382" r:id="rId10"/>
    <p:sldId id="383" r:id="rId11"/>
    <p:sldId id="381" r:id="rId12"/>
    <p:sldId id="384" r:id="rId13"/>
    <p:sldId id="385" r:id="rId14"/>
    <p:sldId id="386" r:id="rId15"/>
    <p:sldId id="387" r:id="rId16"/>
    <p:sldId id="388" r:id="rId17"/>
    <p:sldId id="389" r:id="rId18"/>
    <p:sldId id="390" r:id="rId19"/>
    <p:sldId id="391" r:id="rId20"/>
    <p:sldId id="392" r:id="rId21"/>
    <p:sldId id="393" r:id="rId22"/>
    <p:sldId id="396" r:id="rId23"/>
    <p:sldId id="397" r:id="rId24"/>
    <p:sldId id="398" r:id="rId25"/>
    <p:sldId id="400" r:id="rId26"/>
    <p:sldId id="401" r:id="rId27"/>
    <p:sldId id="402" r:id="rId28"/>
    <p:sldId id="403" r:id="rId29"/>
    <p:sldId id="404" r:id="rId30"/>
    <p:sldId id="399" r:id="rId31"/>
    <p:sldId id="405" r:id="rId32"/>
    <p:sldId id="406" r:id="rId33"/>
    <p:sldId id="407" r:id="rId34"/>
    <p:sldId id="408" r:id="rId35"/>
    <p:sldId id="410" r:id="rId36"/>
    <p:sldId id="409" r:id="rId37"/>
    <p:sldId id="428" r:id="rId38"/>
    <p:sldId id="414" r:id="rId39"/>
    <p:sldId id="415" r:id="rId40"/>
    <p:sldId id="416" r:id="rId41"/>
    <p:sldId id="417" r:id="rId42"/>
    <p:sldId id="418" r:id="rId43"/>
    <p:sldId id="420" r:id="rId44"/>
    <p:sldId id="419" r:id="rId45"/>
    <p:sldId id="421" r:id="rId46"/>
    <p:sldId id="422" r:id="rId47"/>
    <p:sldId id="426" r:id="rId48"/>
    <p:sldId id="427" r:id="rId49"/>
    <p:sldId id="424" r:id="rId50"/>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8DE3"/>
    <a:srgbClr val="92D050"/>
    <a:srgbClr val="FFFF00"/>
    <a:srgbClr val="FF3300"/>
    <a:srgbClr val="CCCCFF"/>
    <a:srgbClr val="D09E00"/>
    <a:srgbClr val="777777"/>
    <a:srgbClr val="B2B2B2"/>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4" autoAdjust="0"/>
  </p:normalViewPr>
  <p:slideViewPr>
    <p:cSldViewPr snapToGrid="0">
      <p:cViewPr varScale="1">
        <p:scale>
          <a:sx n="78" d="100"/>
          <a:sy n="78" d="100"/>
        </p:scale>
        <p:origin x="9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dratenko, V." userId="2a271c23-2044-4687-ab8d-927b3e402d14" providerId="ADAL" clId="{6F88DABF-07E4-4DA6-B832-769A80C16748}"/>
    <pc:docChg chg="custSel modSld">
      <pc:chgData name="Kindratenko, V." userId="2a271c23-2044-4687-ab8d-927b3e402d14" providerId="ADAL" clId="{6F88DABF-07E4-4DA6-B832-769A80C16748}" dt="2018-01-27T05:39:40.104" v="6" actId="20577"/>
      <pc:docMkLst>
        <pc:docMk/>
      </pc:docMkLst>
      <pc:sldChg chg="addSp delSp modSp delAnim modAnim">
        <pc:chgData name="Kindratenko, V." userId="2a271c23-2044-4687-ab8d-927b3e402d14" providerId="ADAL" clId="{6F88DABF-07E4-4DA6-B832-769A80C16748}" dt="2018-01-27T05:37:47.248" v="5" actId="478"/>
        <pc:sldMkLst>
          <pc:docMk/>
          <pc:sldMk cId="1597867842" sldId="385"/>
        </pc:sldMkLst>
        <pc:spChg chg="mod">
          <ac:chgData name="Kindratenko, V." userId="2a271c23-2044-4687-ab8d-927b3e402d14" providerId="ADAL" clId="{6F88DABF-07E4-4DA6-B832-769A80C16748}" dt="2018-01-27T05:35:10.043" v="3" actId="208"/>
          <ac:spMkLst>
            <pc:docMk/>
            <pc:sldMk cId="1597867842" sldId="385"/>
            <ac:spMk id="16" creationId="{A0665FFB-E904-423E-82BD-46A9288AFB48}"/>
          </ac:spMkLst>
        </pc:spChg>
        <pc:grpChg chg="add del mod">
          <ac:chgData name="Kindratenko, V." userId="2a271c23-2044-4687-ab8d-927b3e402d14" providerId="ADAL" clId="{6F88DABF-07E4-4DA6-B832-769A80C16748}" dt="2018-01-27T05:37:47.248" v="5" actId="478"/>
          <ac:grpSpMkLst>
            <pc:docMk/>
            <pc:sldMk cId="1597867842" sldId="385"/>
            <ac:grpSpMk id="15" creationId="{F5A0EB1F-1E46-45F1-B308-5C724F67CDB4}"/>
          </ac:grpSpMkLst>
        </pc:grpChg>
        <pc:cxnChg chg="mod">
          <ac:chgData name="Kindratenko, V." userId="2a271c23-2044-4687-ab8d-927b3e402d14" providerId="ADAL" clId="{6F88DABF-07E4-4DA6-B832-769A80C16748}" dt="2018-01-27T05:37:47.248" v="5" actId="478"/>
          <ac:cxnSpMkLst>
            <pc:docMk/>
            <pc:sldMk cId="1597867842" sldId="385"/>
            <ac:cxnSpMk id="17" creationId="{F8231C72-BB2C-48F4-A115-DBA96848E99F}"/>
          </ac:cxnSpMkLst>
        </pc:cxnChg>
      </pc:sldChg>
      <pc:sldChg chg="modSp">
        <pc:chgData name="Kindratenko, V." userId="2a271c23-2044-4687-ab8d-927b3e402d14" providerId="ADAL" clId="{6F88DABF-07E4-4DA6-B832-769A80C16748}" dt="2018-01-27T05:39:40.104" v="6" actId="20577"/>
        <pc:sldMkLst>
          <pc:docMk/>
          <pc:sldMk cId="1731343145" sldId="388"/>
        </pc:sldMkLst>
        <pc:spChg chg="mod">
          <ac:chgData name="Kindratenko, V." userId="2a271c23-2044-4687-ab8d-927b3e402d14" providerId="ADAL" clId="{6F88DABF-07E4-4DA6-B832-769A80C16748}" dt="2018-01-27T05:39:40.104" v="6" actId="20577"/>
          <ac:spMkLst>
            <pc:docMk/>
            <pc:sldMk cId="1731343145" sldId="388"/>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9/18/2018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9/18/2018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Make sure that the students understand that the 0 rows allow G to imply F because implication is always true if the premise (left side) is false.</a:t>
            </a:r>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284227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1099930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 sure that the students understand why AB’C is an </a:t>
            </a:r>
            <a:r>
              <a:rPr lang="en-US" baseline="0" dirty="0" err="1"/>
              <a:t>implicant</a:t>
            </a:r>
            <a:r>
              <a:rPr lang="en-US" baseline="0" dirty="0"/>
              <a:t> (put a 1 into OR and out comes a 1).</a:t>
            </a:r>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736787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 sure that the students understand the calculation.  I don’t think they need to fill this table, though.  But show them why B’C and AB’ are not </a:t>
            </a:r>
            <a:r>
              <a:rPr lang="en-US" baseline="0" dirty="0" err="1"/>
              <a:t>implicants</a:t>
            </a:r>
            <a:r>
              <a:rPr lang="en-US" baseline="0" dirty="0"/>
              <a:t>.</a:t>
            </a:r>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330599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 sure that the students understand why AB’C is an </a:t>
            </a:r>
            <a:r>
              <a:rPr lang="en-US" baseline="0" dirty="0" err="1"/>
              <a:t>implicant</a:t>
            </a:r>
            <a:r>
              <a:rPr lang="en-US" baseline="0" dirty="0"/>
              <a:t> (put a 1 into OR and out comes a 1).</a:t>
            </a:r>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3269656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2176447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2249629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6337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400703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7509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3576137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85449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277894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1524536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1217329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3874068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2395134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499737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1218882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1135354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10108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752154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 sure that the students make the connection with our original goal: find a set of prime </a:t>
            </a:r>
            <a:r>
              <a:rPr lang="en-US" baseline="0" dirty="0" err="1"/>
              <a:t>implicants</a:t>
            </a:r>
            <a:r>
              <a:rPr lang="en-US" baseline="0" dirty="0"/>
              <a:t> that, when </a:t>
            </a:r>
            <a:r>
              <a:rPr lang="en-US" baseline="0" dirty="0" err="1"/>
              <a:t>ORed</a:t>
            </a:r>
            <a:r>
              <a:rPr lang="en-US" baseline="0" dirty="0"/>
              <a:t> together, give us the function G(A,B).</a:t>
            </a:r>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209354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1091352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2191243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2302795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2892807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3130321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the students answer.</a:t>
            </a:r>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41338350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Let the students answer.</a:t>
            </a:r>
          </a:p>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3652641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38</a:t>
            </a:fld>
            <a:endParaRPr lang="en-US"/>
          </a:p>
        </p:txBody>
      </p:sp>
    </p:spTree>
    <p:extLst>
      <p:ext uri="{BB962C8B-B14F-4D97-AF65-F5344CB8AC3E}">
        <p14:creationId xmlns:p14="http://schemas.microsoft.com/office/powerpoint/2010/main" val="3831402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39</a:t>
            </a:fld>
            <a:endParaRPr lang="en-US"/>
          </a:p>
        </p:txBody>
      </p:sp>
    </p:spTree>
    <p:extLst>
      <p:ext uri="{BB962C8B-B14F-4D97-AF65-F5344CB8AC3E}">
        <p14:creationId xmlns:p14="http://schemas.microsoft.com/office/powerpoint/2010/main" val="125119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t>
            </a:r>
            <a:r>
              <a:rPr lang="en-US" baseline="0" dirty="0"/>
              <a:t> sure that students understand the duality.  </a:t>
            </a:r>
            <a:r>
              <a:rPr lang="en-US" baseline="0" dirty="0" err="1"/>
              <a:t>Minterms</a:t>
            </a:r>
            <a:r>
              <a:rPr lang="en-US" baseline="0" dirty="0"/>
              <a:t> are functions with one 1 row in their truth tables.  They saw them when we proved logical completeness of {AND,OR,NOT}.  </a:t>
            </a:r>
            <a:r>
              <a:rPr lang="en-US" baseline="0" dirty="0" err="1"/>
              <a:t>Maxterms</a:t>
            </a:r>
            <a:r>
              <a:rPr lang="en-US" baseline="0" dirty="0"/>
              <a:t> are functions with one 0 row in their truth tables.  There is a dual logical completeness proof based on </a:t>
            </a:r>
            <a:r>
              <a:rPr lang="en-US" baseline="0" dirty="0" err="1"/>
              <a:t>maxterms</a:t>
            </a:r>
            <a:r>
              <a:rPr lang="en-US" baseline="0" dirty="0"/>
              <a:t>, of course.</a:t>
            </a:r>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20841849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40</a:t>
            </a:fld>
            <a:endParaRPr lang="en-US"/>
          </a:p>
        </p:txBody>
      </p:sp>
    </p:spTree>
    <p:extLst>
      <p:ext uri="{BB962C8B-B14F-4D97-AF65-F5344CB8AC3E}">
        <p14:creationId xmlns:p14="http://schemas.microsoft.com/office/powerpoint/2010/main" val="3167853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the students answer.</a:t>
            </a:r>
          </a:p>
        </p:txBody>
      </p:sp>
      <p:sp>
        <p:nvSpPr>
          <p:cNvPr id="4" name="Slide Number Placeholder 3"/>
          <p:cNvSpPr>
            <a:spLocks noGrp="1"/>
          </p:cNvSpPr>
          <p:nvPr>
            <p:ph type="sldNum" sz="quarter" idx="10"/>
          </p:nvPr>
        </p:nvSpPr>
        <p:spPr/>
        <p:txBody>
          <a:bodyPr/>
          <a:lstStyle/>
          <a:p>
            <a:fld id="{C746901C-2F17-412D-8945-DF33E2930D4B}" type="slidenum">
              <a:rPr lang="en-US" smtClean="0"/>
              <a:t>41</a:t>
            </a:fld>
            <a:endParaRPr lang="en-US"/>
          </a:p>
        </p:txBody>
      </p:sp>
    </p:spTree>
    <p:extLst>
      <p:ext uri="{BB962C8B-B14F-4D97-AF65-F5344CB8AC3E}">
        <p14:creationId xmlns:p14="http://schemas.microsoft.com/office/powerpoint/2010/main" val="23004439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the students answer.</a:t>
            </a:r>
          </a:p>
        </p:txBody>
      </p:sp>
      <p:sp>
        <p:nvSpPr>
          <p:cNvPr id="4" name="Slide Number Placeholder 3"/>
          <p:cNvSpPr>
            <a:spLocks noGrp="1"/>
          </p:cNvSpPr>
          <p:nvPr>
            <p:ph type="sldNum" sz="quarter" idx="10"/>
          </p:nvPr>
        </p:nvSpPr>
        <p:spPr/>
        <p:txBody>
          <a:bodyPr/>
          <a:lstStyle/>
          <a:p>
            <a:fld id="{C746901C-2F17-412D-8945-DF33E2930D4B}" type="slidenum">
              <a:rPr lang="en-US" smtClean="0"/>
              <a:t>42</a:t>
            </a:fld>
            <a:endParaRPr lang="en-US"/>
          </a:p>
        </p:txBody>
      </p:sp>
    </p:spTree>
    <p:extLst>
      <p:ext uri="{BB962C8B-B14F-4D97-AF65-F5344CB8AC3E}">
        <p14:creationId xmlns:p14="http://schemas.microsoft.com/office/powerpoint/2010/main" val="1272266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the students answer.</a:t>
            </a:r>
          </a:p>
        </p:txBody>
      </p:sp>
      <p:sp>
        <p:nvSpPr>
          <p:cNvPr id="4" name="Slide Number Placeholder 3"/>
          <p:cNvSpPr>
            <a:spLocks noGrp="1"/>
          </p:cNvSpPr>
          <p:nvPr>
            <p:ph type="sldNum" sz="quarter" idx="10"/>
          </p:nvPr>
        </p:nvSpPr>
        <p:spPr/>
        <p:txBody>
          <a:bodyPr/>
          <a:lstStyle/>
          <a:p>
            <a:fld id="{C746901C-2F17-412D-8945-DF33E2930D4B}" type="slidenum">
              <a:rPr lang="en-US" smtClean="0"/>
              <a:t>43</a:t>
            </a:fld>
            <a:endParaRPr lang="en-US"/>
          </a:p>
        </p:txBody>
      </p:sp>
    </p:spTree>
    <p:extLst>
      <p:ext uri="{BB962C8B-B14F-4D97-AF65-F5344CB8AC3E}">
        <p14:creationId xmlns:p14="http://schemas.microsoft.com/office/powerpoint/2010/main" val="15208918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the students answer.</a:t>
            </a:r>
          </a:p>
        </p:txBody>
      </p:sp>
      <p:sp>
        <p:nvSpPr>
          <p:cNvPr id="4" name="Slide Number Placeholder 3"/>
          <p:cNvSpPr>
            <a:spLocks noGrp="1"/>
          </p:cNvSpPr>
          <p:nvPr>
            <p:ph type="sldNum" sz="quarter" idx="10"/>
          </p:nvPr>
        </p:nvSpPr>
        <p:spPr/>
        <p:txBody>
          <a:bodyPr/>
          <a:lstStyle/>
          <a:p>
            <a:fld id="{C746901C-2F17-412D-8945-DF33E2930D4B}" type="slidenum">
              <a:rPr lang="en-US" smtClean="0"/>
              <a:t>44</a:t>
            </a:fld>
            <a:endParaRPr lang="en-US"/>
          </a:p>
        </p:txBody>
      </p:sp>
    </p:spTree>
    <p:extLst>
      <p:ext uri="{BB962C8B-B14F-4D97-AF65-F5344CB8AC3E}">
        <p14:creationId xmlns:p14="http://schemas.microsoft.com/office/powerpoint/2010/main" val="16074739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 the students answer.</a:t>
            </a:r>
          </a:p>
        </p:txBody>
      </p:sp>
      <p:sp>
        <p:nvSpPr>
          <p:cNvPr id="4" name="Slide Number Placeholder 3"/>
          <p:cNvSpPr>
            <a:spLocks noGrp="1"/>
          </p:cNvSpPr>
          <p:nvPr>
            <p:ph type="sldNum" sz="quarter" idx="10"/>
          </p:nvPr>
        </p:nvSpPr>
        <p:spPr/>
        <p:txBody>
          <a:bodyPr/>
          <a:lstStyle/>
          <a:p>
            <a:fld id="{C746901C-2F17-412D-8945-DF33E2930D4B}" type="slidenum">
              <a:rPr lang="en-US" smtClean="0"/>
              <a:t>45</a:t>
            </a:fld>
            <a:endParaRPr lang="en-US"/>
          </a:p>
        </p:txBody>
      </p:sp>
    </p:spTree>
    <p:extLst>
      <p:ext uri="{BB962C8B-B14F-4D97-AF65-F5344CB8AC3E}">
        <p14:creationId xmlns:p14="http://schemas.microsoft.com/office/powerpoint/2010/main" val="501675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46</a:t>
            </a:fld>
            <a:endParaRPr lang="en-US"/>
          </a:p>
        </p:txBody>
      </p:sp>
    </p:spTree>
    <p:extLst>
      <p:ext uri="{BB962C8B-B14F-4D97-AF65-F5344CB8AC3E}">
        <p14:creationId xmlns:p14="http://schemas.microsoft.com/office/powerpoint/2010/main" val="28487432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47</a:t>
            </a:fld>
            <a:endParaRPr lang="en-US"/>
          </a:p>
        </p:txBody>
      </p:sp>
    </p:spTree>
    <p:extLst>
      <p:ext uri="{BB962C8B-B14F-4D97-AF65-F5344CB8AC3E}">
        <p14:creationId xmlns:p14="http://schemas.microsoft.com/office/powerpoint/2010/main" val="25769463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Illustrate the idea with the tool!  Or add an example or two here, if you’d rather.</a:t>
            </a:r>
          </a:p>
        </p:txBody>
      </p:sp>
      <p:sp>
        <p:nvSpPr>
          <p:cNvPr id="4" name="Slide Number Placeholder 3"/>
          <p:cNvSpPr>
            <a:spLocks noGrp="1"/>
          </p:cNvSpPr>
          <p:nvPr>
            <p:ph type="sldNum" sz="quarter" idx="10"/>
          </p:nvPr>
        </p:nvSpPr>
        <p:spPr/>
        <p:txBody>
          <a:bodyPr/>
          <a:lstStyle/>
          <a:p>
            <a:fld id="{C746901C-2F17-412D-8945-DF33E2930D4B}" type="slidenum">
              <a:rPr lang="en-US" smtClean="0"/>
              <a:t>48</a:t>
            </a:fld>
            <a:endParaRPr lang="en-US"/>
          </a:p>
        </p:txBody>
      </p:sp>
    </p:spTree>
    <p:extLst>
      <p:ext uri="{BB962C8B-B14F-4D97-AF65-F5344CB8AC3E}">
        <p14:creationId xmlns:p14="http://schemas.microsoft.com/office/powerpoint/2010/main" val="33166121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show them how to use the tool.  There are a bunch of related exercises to help them learn to solve K-maps and to read off the resulting prime </a:t>
            </a:r>
            <a:r>
              <a:rPr lang="en-US" baseline="0" dirty="0" err="1"/>
              <a:t>implicants</a:t>
            </a:r>
            <a:r>
              <a:rPr lang="en-US" baseline="0" dirty="0"/>
              <a:t>.  All of the figures are screenshots of the tool.</a:t>
            </a:r>
          </a:p>
        </p:txBody>
      </p:sp>
      <p:sp>
        <p:nvSpPr>
          <p:cNvPr id="4" name="Slide Number Placeholder 3"/>
          <p:cNvSpPr>
            <a:spLocks noGrp="1"/>
          </p:cNvSpPr>
          <p:nvPr>
            <p:ph type="sldNum" sz="quarter" idx="10"/>
          </p:nvPr>
        </p:nvSpPr>
        <p:spPr/>
        <p:txBody>
          <a:bodyPr/>
          <a:lstStyle/>
          <a:p>
            <a:fld id="{C746901C-2F17-412D-8945-DF33E2930D4B}" type="slidenum">
              <a:rPr lang="en-US" smtClean="0"/>
              <a:t>49</a:t>
            </a:fld>
            <a:endParaRPr lang="en-US"/>
          </a:p>
        </p:txBody>
      </p:sp>
    </p:spTree>
    <p:extLst>
      <p:ext uri="{BB962C8B-B14F-4D97-AF65-F5344CB8AC3E}">
        <p14:creationId xmlns:p14="http://schemas.microsoft.com/office/powerpoint/2010/main" val="47372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185676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354010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Better solutions like BDDs (binary decision diagrams) are out of scope, of course.  Students should learn the meaning of “canonical” and the idea of finding unique forms for identification, but they should not be encouraged to believe that canonical SOP/POS forms are important in practice.  </a:t>
            </a:r>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328501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150772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1294731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a:t>title</a:t>
            </a:r>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ECE 120: Introduction to Computing</a:t>
            </a:r>
            <a:endParaRPr lang="en-US" dirty="0"/>
          </a:p>
        </p:txBody>
      </p:sp>
      <p:sp>
        <p:nvSpPr>
          <p:cNvPr id="8" name="Footer Placeholder 7"/>
          <p:cNvSpPr>
            <a:spLocks noGrp="1"/>
          </p:cNvSpPr>
          <p:nvPr>
            <p:ph type="ftr" sz="quarter" idx="11"/>
          </p:nvPr>
        </p:nvSpPr>
        <p:spPr/>
        <p:txBody>
          <a:bodyPr/>
          <a:lstStyle/>
          <a:p>
            <a:pPr algn="r"/>
            <a:r>
              <a:rPr lang="en-US"/>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ECE 120: Introduction to Computing</a:t>
            </a:r>
          </a:p>
        </p:txBody>
      </p:sp>
      <p:sp>
        <p:nvSpPr>
          <p:cNvPr id="4" name="Footer Placeholder 3"/>
          <p:cNvSpPr>
            <a:spLocks noGrp="1"/>
          </p:cNvSpPr>
          <p:nvPr>
            <p:ph type="ftr" sz="quarter" idx="11"/>
          </p:nvPr>
        </p:nvSpPr>
        <p:spPr/>
        <p:txBody>
          <a:bodyPr/>
          <a:lstStyle/>
          <a:p>
            <a:r>
              <a:rPr lang="en-US"/>
              <a:t>© 2016 Steven S. Lumetta.  All rights reserved.</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ECE 120: Introduction to Computing</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4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4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a:solidFill>
                  <a:srgbClr val="0070C0"/>
                </a:solidFill>
              </a:rPr>
              <a:t>Boolean Expression Terminology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Function Can Imply Another</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10</a:t>
            </a:fld>
            <a:endParaRPr lang="en-US" dirty="0"/>
          </a:p>
        </p:txBody>
      </p:sp>
      <p:sp>
        <p:nvSpPr>
          <p:cNvPr id="6" name="Content Placeholder 5"/>
          <p:cNvSpPr>
            <a:spLocks noGrp="1"/>
          </p:cNvSpPr>
          <p:nvPr>
            <p:ph idx="1"/>
          </p:nvPr>
        </p:nvSpPr>
        <p:spPr/>
        <p:txBody>
          <a:bodyPr>
            <a:normAutofit/>
          </a:bodyPr>
          <a:lstStyle/>
          <a:p>
            <a:r>
              <a:rPr lang="en-US" dirty="0"/>
              <a:t>A function</a:t>
            </a:r>
            <a:r>
              <a:rPr lang="en-US" b="1" dirty="0">
                <a:solidFill>
                  <a:srgbClr val="00B050"/>
                </a:solidFill>
              </a:rPr>
              <a:t> </a:t>
            </a:r>
            <a:r>
              <a:rPr lang="en-US" b="1" dirty="0">
                <a:solidFill>
                  <a:srgbClr val="0070C0"/>
                </a:solidFill>
              </a:rPr>
              <a:t>G is an </a:t>
            </a:r>
            <a:r>
              <a:rPr lang="en-US" b="1" dirty="0" err="1">
                <a:solidFill>
                  <a:srgbClr val="0070C0"/>
                </a:solidFill>
              </a:rPr>
              <a:t>implicant</a:t>
            </a:r>
            <a:r>
              <a:rPr lang="en-US" b="1" dirty="0">
                <a:solidFill>
                  <a:srgbClr val="0070C0"/>
                </a:solidFill>
              </a:rPr>
              <a:t> of </a:t>
            </a:r>
            <a:r>
              <a:rPr lang="en-US" dirty="0"/>
              <a:t>a second function</a:t>
            </a:r>
            <a:r>
              <a:rPr lang="en-US" b="1" dirty="0"/>
              <a:t> </a:t>
            </a:r>
            <a:r>
              <a:rPr lang="en-US" b="1" dirty="0">
                <a:solidFill>
                  <a:srgbClr val="0070C0"/>
                </a:solidFill>
              </a:rPr>
              <a:t>F</a:t>
            </a:r>
            <a:r>
              <a:rPr lang="en-US" dirty="0"/>
              <a:t> </a:t>
            </a:r>
            <a:r>
              <a:rPr lang="en-US" b="1" dirty="0" err="1">
                <a:solidFill>
                  <a:srgbClr val="0070C0"/>
                </a:solidFill>
              </a:rPr>
              <a:t>iff</a:t>
            </a:r>
            <a:r>
              <a:rPr lang="en-US" dirty="0">
                <a:solidFill>
                  <a:srgbClr val="0070C0"/>
                </a:solidFill>
              </a:rPr>
              <a:t> </a:t>
            </a:r>
            <a:r>
              <a:rPr lang="en-US" b="1" dirty="0">
                <a:solidFill>
                  <a:srgbClr val="00B050"/>
                </a:solidFill>
              </a:rPr>
              <a:t>G</a:t>
            </a:r>
            <a:r>
              <a:rPr lang="en-US" dirty="0"/>
              <a:t> operates on the same variables as </a:t>
            </a:r>
            <a:r>
              <a:rPr lang="en-US" b="1" dirty="0">
                <a:solidFill>
                  <a:srgbClr val="00B050"/>
                </a:solidFill>
              </a:rPr>
              <a:t>F</a:t>
            </a:r>
            <a:r>
              <a:rPr lang="en-US" dirty="0"/>
              <a:t> and </a:t>
            </a:r>
            <a:r>
              <a:rPr lang="en-US" b="1" dirty="0">
                <a:solidFill>
                  <a:srgbClr val="0070C0"/>
                </a:solidFill>
              </a:rPr>
              <a:t>G→F</a:t>
            </a:r>
            <a:r>
              <a:rPr lang="en-US" dirty="0"/>
              <a:t>.</a:t>
            </a:r>
          </a:p>
          <a:p>
            <a:r>
              <a:rPr lang="en-US" dirty="0"/>
              <a:t>In other words, every row </a:t>
            </a:r>
          </a:p>
          <a:p>
            <a:pPr lvl="1"/>
            <a:r>
              <a:rPr lang="en-US" dirty="0"/>
              <a:t>with an output of 1 in </a:t>
            </a:r>
            <a:r>
              <a:rPr lang="en-US" b="1" dirty="0">
                <a:solidFill>
                  <a:srgbClr val="00B050"/>
                </a:solidFill>
              </a:rPr>
              <a:t>G</a:t>
            </a:r>
            <a:r>
              <a:rPr lang="en-US" dirty="0"/>
              <a:t>’s truth table</a:t>
            </a:r>
          </a:p>
          <a:p>
            <a:pPr lvl="1"/>
            <a:r>
              <a:rPr lang="en-US" dirty="0"/>
              <a:t>also has an output of 1 in </a:t>
            </a:r>
            <a:r>
              <a:rPr lang="en-US" b="1" dirty="0">
                <a:solidFill>
                  <a:srgbClr val="00B050"/>
                </a:solidFill>
              </a:rPr>
              <a:t>F</a:t>
            </a:r>
            <a:r>
              <a:rPr lang="en-US" dirty="0"/>
              <a:t>’s truth table.</a:t>
            </a:r>
          </a:p>
          <a:p>
            <a:pPr lvl="1"/>
            <a:endParaRPr lang="en-US" dirty="0"/>
          </a:p>
          <a:p>
            <a:pPr algn="ctr"/>
            <a:r>
              <a:rPr lang="en-US" dirty="0"/>
              <a:t>0 rows in </a:t>
            </a:r>
            <a:r>
              <a:rPr lang="en-US" b="1" dirty="0">
                <a:solidFill>
                  <a:srgbClr val="00B050"/>
                </a:solidFill>
              </a:rPr>
              <a:t>G</a:t>
            </a:r>
            <a:r>
              <a:rPr lang="en-US" dirty="0"/>
              <a:t>’s truth table do not matter.</a:t>
            </a:r>
          </a:p>
        </p:txBody>
      </p:sp>
    </p:spTree>
    <p:extLst>
      <p:ext uri="{BB962C8B-B14F-4D97-AF65-F5344CB8AC3E}">
        <p14:creationId xmlns:p14="http://schemas.microsoft.com/office/powerpoint/2010/main" val="207686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Our Purposes, </a:t>
            </a:r>
            <a:r>
              <a:rPr lang="en-US" dirty="0" err="1"/>
              <a:t>Implicants</a:t>
            </a:r>
            <a:r>
              <a:rPr lang="en-US" dirty="0"/>
              <a:t> are Products of Literals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11</a:t>
            </a:fld>
            <a:endParaRPr lang="en-US" dirty="0"/>
          </a:p>
        </p:txBody>
      </p:sp>
      <p:sp>
        <p:nvSpPr>
          <p:cNvPr id="6" name="Content Placeholder 5"/>
          <p:cNvSpPr>
            <a:spLocks noGrp="1"/>
          </p:cNvSpPr>
          <p:nvPr>
            <p:ph idx="1"/>
          </p:nvPr>
        </p:nvSpPr>
        <p:spPr/>
        <p:txBody>
          <a:bodyPr>
            <a:normAutofit/>
          </a:bodyPr>
          <a:lstStyle/>
          <a:p>
            <a:endParaRPr lang="en-US" dirty="0"/>
          </a:p>
          <a:p>
            <a:r>
              <a:rPr lang="en-US" dirty="0"/>
              <a:t>In digital design, we only refer to </a:t>
            </a:r>
            <a:br>
              <a:rPr lang="en-US" dirty="0"/>
            </a:br>
            <a:r>
              <a:rPr lang="en-US" dirty="0"/>
              <a:t>products of literals as </a:t>
            </a:r>
            <a:r>
              <a:rPr lang="en-US" dirty="0" err="1"/>
              <a:t>implicants</a:t>
            </a:r>
            <a:r>
              <a:rPr lang="en-US" dirty="0"/>
              <a:t>.</a:t>
            </a:r>
          </a:p>
          <a:p>
            <a:endParaRPr lang="en-US" dirty="0"/>
          </a:p>
          <a:p>
            <a:r>
              <a:rPr lang="en-US" dirty="0"/>
              <a:t>So we will </a:t>
            </a:r>
            <a:r>
              <a:rPr lang="en-US" b="1" dirty="0">
                <a:solidFill>
                  <a:srgbClr val="0070C0"/>
                </a:solidFill>
              </a:rPr>
              <a:t>assume that an </a:t>
            </a:r>
            <a:r>
              <a:rPr lang="en-US" b="1" dirty="0" err="1">
                <a:solidFill>
                  <a:srgbClr val="0070C0"/>
                </a:solidFill>
              </a:rPr>
              <a:t>implicant</a:t>
            </a:r>
            <a:r>
              <a:rPr lang="en-US" b="1" dirty="0">
                <a:solidFill>
                  <a:srgbClr val="0070C0"/>
                </a:solidFill>
              </a:rPr>
              <a:t> </a:t>
            </a:r>
            <a:br>
              <a:rPr lang="en-US" b="1" dirty="0">
                <a:solidFill>
                  <a:srgbClr val="0070C0"/>
                </a:solidFill>
              </a:rPr>
            </a:br>
            <a:r>
              <a:rPr lang="en-US" b="1" dirty="0">
                <a:solidFill>
                  <a:srgbClr val="0070C0"/>
                </a:solidFill>
              </a:rPr>
              <a:t>can be written as a product of literals</a:t>
            </a:r>
            <a:r>
              <a:rPr lang="en-US" dirty="0"/>
              <a:t>.</a:t>
            </a:r>
          </a:p>
        </p:txBody>
      </p:sp>
    </p:spTree>
    <p:extLst>
      <p:ext uri="{BB962C8B-B14F-4D97-AF65-F5344CB8AC3E}">
        <p14:creationId xmlns:p14="http://schemas.microsoft.com/office/powerpoint/2010/main" val="64444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Can Use </a:t>
            </a:r>
            <a:r>
              <a:rPr lang="en-US" dirty="0" err="1"/>
              <a:t>Implicants</a:t>
            </a:r>
            <a:r>
              <a:rPr lang="en-US" dirty="0"/>
              <a:t> to Simplify Functions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12</a:t>
            </a:fld>
            <a:endParaRPr lang="en-US" dirty="0"/>
          </a:p>
        </p:txBody>
      </p:sp>
      <p:sp>
        <p:nvSpPr>
          <p:cNvPr id="6" name="Content Placeholder 5"/>
          <p:cNvSpPr>
            <a:spLocks noGrp="1"/>
          </p:cNvSpPr>
          <p:nvPr>
            <p:ph idx="1"/>
          </p:nvPr>
        </p:nvSpPr>
        <p:spPr/>
        <p:txBody>
          <a:bodyPr>
            <a:normAutofit/>
          </a:bodyPr>
          <a:lstStyle/>
          <a:p>
            <a:r>
              <a:rPr lang="en-US" dirty="0"/>
              <a:t>As a first step towards simplifying </a:t>
            </a:r>
            <a:br>
              <a:rPr lang="en-US" dirty="0"/>
            </a:br>
            <a:r>
              <a:rPr lang="en-US" dirty="0"/>
              <a:t>a function </a:t>
            </a:r>
            <a:r>
              <a:rPr lang="en-US" b="1" dirty="0">
                <a:solidFill>
                  <a:srgbClr val="00B050"/>
                </a:solidFill>
              </a:rPr>
              <a:t>F</a:t>
            </a:r>
            <a:r>
              <a:rPr lang="en-US" dirty="0"/>
              <a:t>, we can ask:</a:t>
            </a:r>
          </a:p>
          <a:p>
            <a:pPr algn="ctr"/>
            <a:r>
              <a:rPr lang="en-US" b="1" dirty="0">
                <a:solidFill>
                  <a:srgbClr val="0070C0"/>
                </a:solidFill>
              </a:rPr>
              <a:t>Given an </a:t>
            </a:r>
            <a:r>
              <a:rPr lang="en-US" b="1" dirty="0" err="1">
                <a:solidFill>
                  <a:srgbClr val="0070C0"/>
                </a:solidFill>
              </a:rPr>
              <a:t>implicant</a:t>
            </a:r>
            <a:r>
              <a:rPr lang="en-US" b="1" dirty="0">
                <a:solidFill>
                  <a:srgbClr val="0070C0"/>
                </a:solidFill>
              </a:rPr>
              <a:t> G of F, can we </a:t>
            </a:r>
            <a:br>
              <a:rPr lang="en-US" b="1" dirty="0">
                <a:solidFill>
                  <a:srgbClr val="0070C0"/>
                </a:solidFill>
              </a:rPr>
            </a:br>
            <a:r>
              <a:rPr lang="en-US" b="1" dirty="0">
                <a:solidFill>
                  <a:srgbClr val="0070C0"/>
                </a:solidFill>
              </a:rPr>
              <a:t>remove any of its literals and obtain </a:t>
            </a:r>
            <a:br>
              <a:rPr lang="en-US" b="1" dirty="0">
                <a:solidFill>
                  <a:srgbClr val="0070C0"/>
                </a:solidFill>
              </a:rPr>
            </a:br>
            <a:r>
              <a:rPr lang="en-US" b="1" dirty="0">
                <a:solidFill>
                  <a:srgbClr val="0070C0"/>
                </a:solidFill>
              </a:rPr>
              <a:t>another </a:t>
            </a:r>
            <a:r>
              <a:rPr lang="en-US" b="1" dirty="0" err="1">
                <a:solidFill>
                  <a:srgbClr val="0070C0"/>
                </a:solidFill>
              </a:rPr>
              <a:t>implicant</a:t>
            </a:r>
            <a:r>
              <a:rPr lang="en-US" b="1" dirty="0">
                <a:solidFill>
                  <a:srgbClr val="0070C0"/>
                </a:solidFill>
              </a:rPr>
              <a:t> of F?</a:t>
            </a:r>
          </a:p>
          <a:p>
            <a:r>
              <a:rPr lang="en-US" dirty="0"/>
              <a:t>For example, take </a:t>
            </a:r>
            <a:r>
              <a:rPr lang="en-US" b="1" dirty="0">
                <a:solidFill>
                  <a:srgbClr val="00B050"/>
                </a:solidFill>
              </a:rPr>
              <a:t>F = AB’C + ABC’ + ABC</a:t>
            </a:r>
            <a:r>
              <a:rPr lang="en-US" dirty="0"/>
              <a:t>.</a:t>
            </a:r>
          </a:p>
          <a:p>
            <a:r>
              <a:rPr lang="en-US" dirty="0"/>
              <a:t>The first term (</a:t>
            </a:r>
            <a:r>
              <a:rPr lang="en-US" b="1" dirty="0">
                <a:solidFill>
                  <a:srgbClr val="00B050"/>
                </a:solidFill>
              </a:rPr>
              <a:t>AB’C</a:t>
            </a:r>
            <a:r>
              <a:rPr lang="en-US" dirty="0"/>
              <a:t>) is an </a:t>
            </a:r>
            <a:r>
              <a:rPr lang="en-US" dirty="0" err="1"/>
              <a:t>implicant</a:t>
            </a:r>
            <a:r>
              <a:rPr lang="en-US" dirty="0"/>
              <a:t>.</a:t>
            </a:r>
          </a:p>
          <a:p>
            <a:pPr algn="ctr"/>
            <a:r>
              <a:rPr lang="en-US" b="1" dirty="0">
                <a:solidFill>
                  <a:srgbClr val="0070C0"/>
                </a:solidFill>
              </a:rPr>
              <a:t>Can we remove any literals?</a:t>
            </a:r>
          </a:p>
        </p:txBody>
      </p:sp>
    </p:spTree>
    <p:extLst>
      <p:ext uri="{BB962C8B-B14F-4D97-AF65-F5344CB8AC3E}">
        <p14:creationId xmlns:p14="http://schemas.microsoft.com/office/powerpoint/2010/main" val="251856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Try to Remove Each Literal to Find Only AC Implies F</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13</a:t>
            </a:fld>
            <a:endParaRPr lang="en-US" dirty="0"/>
          </a:p>
        </p:txBody>
      </p:sp>
      <p:sp>
        <p:nvSpPr>
          <p:cNvPr id="6" name="Content Placeholder 5"/>
          <p:cNvSpPr>
            <a:spLocks noGrp="1"/>
          </p:cNvSpPr>
          <p:nvPr>
            <p:ph idx="1"/>
          </p:nvPr>
        </p:nvSpPr>
        <p:spPr/>
        <p:txBody>
          <a:bodyPr>
            <a:normAutofit lnSpcReduction="10000"/>
          </a:bodyPr>
          <a:lstStyle/>
          <a:p>
            <a:r>
              <a:rPr lang="en-US" dirty="0"/>
              <a:t>Start from</a:t>
            </a:r>
            <a:br>
              <a:rPr lang="en-US" dirty="0"/>
            </a:br>
            <a:r>
              <a:rPr lang="en-US" b="1" dirty="0">
                <a:solidFill>
                  <a:srgbClr val="00B050"/>
                </a:solidFill>
              </a:rPr>
              <a:t>AB’C </a:t>
            </a:r>
            <a:r>
              <a:rPr lang="en-US" dirty="0"/>
              <a:t>and try</a:t>
            </a:r>
            <a:br>
              <a:rPr lang="en-US" dirty="0"/>
            </a:br>
            <a:r>
              <a:rPr lang="en-US" dirty="0"/>
              <a:t>to remove </a:t>
            </a:r>
            <a:br>
              <a:rPr lang="en-US" dirty="0"/>
            </a:br>
            <a:r>
              <a:rPr lang="en-US" dirty="0"/>
              <a:t>each literal.</a:t>
            </a:r>
          </a:p>
          <a:p>
            <a:r>
              <a:rPr lang="en-US" dirty="0"/>
              <a:t>B’C is not an</a:t>
            </a:r>
            <a:br>
              <a:rPr lang="en-US" dirty="0"/>
            </a:br>
            <a:r>
              <a:rPr lang="en-US" dirty="0" err="1"/>
              <a:t>implicant</a:t>
            </a:r>
            <a:r>
              <a:rPr lang="en-US" dirty="0"/>
              <a:t>.</a:t>
            </a:r>
          </a:p>
          <a:p>
            <a:r>
              <a:rPr lang="en-US" dirty="0"/>
              <a:t>AC is an</a:t>
            </a:r>
            <a:br>
              <a:rPr lang="en-US" dirty="0"/>
            </a:br>
            <a:r>
              <a:rPr lang="en-US" dirty="0" err="1"/>
              <a:t>implicant</a:t>
            </a:r>
            <a:r>
              <a:rPr lang="en-US" dirty="0"/>
              <a:t>.</a:t>
            </a:r>
          </a:p>
          <a:p>
            <a:r>
              <a:rPr lang="en-US" dirty="0"/>
              <a:t>AB’ is not an</a:t>
            </a:r>
            <a:br>
              <a:rPr lang="en-US" dirty="0"/>
            </a:br>
            <a:r>
              <a:rPr lang="en-US" dirty="0" err="1"/>
              <a:t>implicant</a:t>
            </a:r>
            <a:r>
              <a:rPr lang="en-US" dirty="0"/>
              <a:t>.</a:t>
            </a:r>
          </a:p>
        </p:txBody>
      </p:sp>
      <p:graphicFrame>
        <p:nvGraphicFramePr>
          <p:cNvPr id="7" name="Table 6"/>
          <p:cNvGraphicFramePr>
            <a:graphicFrameLocks noGrp="1"/>
          </p:cNvGraphicFramePr>
          <p:nvPr>
            <p:extLst>
              <p:ext uri="{D42A27DB-BD31-4B8C-83A1-F6EECF244321}">
                <p14:modId xmlns:p14="http://schemas.microsoft.com/office/powerpoint/2010/main" val="3040266353"/>
              </p:ext>
            </p:extLst>
          </p:nvPr>
        </p:nvGraphicFramePr>
        <p:xfrm>
          <a:off x="3306048" y="1450200"/>
          <a:ext cx="5082579" cy="4663440"/>
        </p:xfrm>
        <a:graphic>
          <a:graphicData uri="http://schemas.openxmlformats.org/drawingml/2006/table">
            <a:tbl>
              <a:tblPr firstRow="1" bandRow="1">
                <a:tableStyleId>{5C22544A-7EE6-4342-B048-85BDC9FD1C3A}</a:tableStyleId>
              </a:tblPr>
              <a:tblGrid>
                <a:gridCol w="608330">
                  <a:extLst>
                    <a:ext uri="{9D8B030D-6E8A-4147-A177-3AD203B41FA5}">
                      <a16:colId xmlns:a16="http://schemas.microsoft.com/office/drawing/2014/main" val="20000"/>
                    </a:ext>
                  </a:extLst>
                </a:gridCol>
                <a:gridCol w="608330">
                  <a:extLst>
                    <a:ext uri="{9D8B030D-6E8A-4147-A177-3AD203B41FA5}">
                      <a16:colId xmlns:a16="http://schemas.microsoft.com/office/drawing/2014/main" val="20001"/>
                    </a:ext>
                  </a:extLst>
                </a:gridCol>
                <a:gridCol w="662588">
                  <a:extLst>
                    <a:ext uri="{9D8B030D-6E8A-4147-A177-3AD203B41FA5}">
                      <a16:colId xmlns:a16="http://schemas.microsoft.com/office/drawing/2014/main" val="20002"/>
                    </a:ext>
                  </a:extLst>
                </a:gridCol>
                <a:gridCol w="608330">
                  <a:extLst>
                    <a:ext uri="{9D8B030D-6E8A-4147-A177-3AD203B41FA5}">
                      <a16:colId xmlns:a16="http://schemas.microsoft.com/office/drawing/2014/main" val="20003"/>
                    </a:ext>
                  </a:extLst>
                </a:gridCol>
                <a:gridCol w="922655">
                  <a:extLst>
                    <a:ext uri="{9D8B030D-6E8A-4147-A177-3AD203B41FA5}">
                      <a16:colId xmlns:a16="http://schemas.microsoft.com/office/drawing/2014/main" val="20004"/>
                    </a:ext>
                  </a:extLst>
                </a:gridCol>
                <a:gridCol w="830580">
                  <a:extLst>
                    <a:ext uri="{9D8B030D-6E8A-4147-A177-3AD203B41FA5}">
                      <a16:colId xmlns:a16="http://schemas.microsoft.com/office/drawing/2014/main" val="20005"/>
                    </a:ext>
                  </a:extLst>
                </a:gridCol>
                <a:gridCol w="841766">
                  <a:extLst>
                    <a:ext uri="{9D8B030D-6E8A-4147-A177-3AD203B41FA5}">
                      <a16:colId xmlns:a16="http://schemas.microsoft.com/office/drawing/2014/main" val="20006"/>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C</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AC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AB’</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baseline="0" dirty="0">
                          <a:solidFill>
                            <a:schemeClr val="tx1"/>
                          </a:solidFill>
                          <a:latin typeface="Courier New" panose="02070309020205020404" pitchFamily="49" charset="0"/>
                          <a:cs typeface="Courier New" panose="02070309020205020404" pitchFamily="49" charset="0"/>
                        </a:rPr>
                        <a:t>0</a:t>
                      </a:r>
                      <a:endParaRPr lang="en-US" sz="2800" b="1" baseline="-250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dk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dk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dk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dk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0" name="Group 9"/>
          <p:cNvGrpSpPr/>
          <p:nvPr/>
        </p:nvGrpSpPr>
        <p:grpSpPr>
          <a:xfrm>
            <a:off x="5659120" y="2461934"/>
            <a:ext cx="863600" cy="548640"/>
            <a:chOff x="5659120" y="2461934"/>
            <a:chExt cx="863600" cy="548640"/>
          </a:xfrm>
        </p:grpSpPr>
        <p:sp>
          <p:nvSpPr>
            <p:cNvPr id="8" name="Oval 7"/>
            <p:cNvSpPr/>
            <p:nvPr/>
          </p:nvSpPr>
          <p:spPr>
            <a:xfrm>
              <a:off x="5974080" y="2461934"/>
              <a:ext cx="548640"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8" idx="2"/>
            </p:cNvCxnSpPr>
            <p:nvPr/>
          </p:nvCxnSpPr>
          <p:spPr>
            <a:xfrm flipH="1">
              <a:off x="5659120" y="2736254"/>
              <a:ext cx="314960" cy="69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659120" y="4040798"/>
            <a:ext cx="2552192" cy="548640"/>
            <a:chOff x="3970528" y="2461934"/>
            <a:chExt cx="2552192" cy="548640"/>
          </a:xfrm>
        </p:grpSpPr>
        <p:sp>
          <p:nvSpPr>
            <p:cNvPr id="13" name="Oval 12"/>
            <p:cNvSpPr/>
            <p:nvPr/>
          </p:nvSpPr>
          <p:spPr>
            <a:xfrm>
              <a:off x="5974080" y="2461934"/>
              <a:ext cx="548640" cy="5486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2"/>
            </p:cNvCxnSpPr>
            <p:nvPr/>
          </p:nvCxnSpPr>
          <p:spPr>
            <a:xfrm flipH="1">
              <a:off x="3970528" y="2736254"/>
              <a:ext cx="200355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786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Remove as Many Literals as We Can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14</a:t>
            </a:fld>
            <a:endParaRPr lang="en-US" dirty="0"/>
          </a:p>
        </p:txBody>
      </p:sp>
      <p:sp>
        <p:nvSpPr>
          <p:cNvPr id="6" name="Content Placeholder 5"/>
          <p:cNvSpPr>
            <a:spLocks noGrp="1"/>
          </p:cNvSpPr>
          <p:nvPr>
            <p:ph idx="1"/>
          </p:nvPr>
        </p:nvSpPr>
        <p:spPr/>
        <p:txBody>
          <a:bodyPr>
            <a:normAutofit lnSpcReduction="10000"/>
          </a:bodyPr>
          <a:lstStyle/>
          <a:p>
            <a:r>
              <a:rPr lang="en-US" dirty="0"/>
              <a:t>So we can simplify </a:t>
            </a:r>
            <a:r>
              <a:rPr lang="en-US" b="1" dirty="0">
                <a:solidFill>
                  <a:srgbClr val="00B050"/>
                </a:solidFill>
              </a:rPr>
              <a:t>F</a:t>
            </a:r>
            <a:r>
              <a:rPr lang="en-US" dirty="0"/>
              <a:t> by </a:t>
            </a:r>
            <a:br>
              <a:rPr lang="en-US" dirty="0"/>
            </a:br>
            <a:r>
              <a:rPr lang="en-US" dirty="0"/>
              <a:t>replacing </a:t>
            </a:r>
            <a:r>
              <a:rPr lang="en-US" b="1" dirty="0">
                <a:solidFill>
                  <a:srgbClr val="00B050"/>
                </a:solidFill>
              </a:rPr>
              <a:t>AB’C</a:t>
            </a:r>
            <a:r>
              <a:rPr lang="en-US" dirty="0"/>
              <a:t> with </a:t>
            </a:r>
            <a:r>
              <a:rPr lang="en-US" b="1" dirty="0">
                <a:solidFill>
                  <a:srgbClr val="00B050"/>
                </a:solidFill>
              </a:rPr>
              <a:t>AC</a:t>
            </a:r>
            <a:r>
              <a:rPr lang="en-US" dirty="0"/>
              <a:t>:</a:t>
            </a:r>
          </a:p>
          <a:p>
            <a:pPr algn="ctr"/>
            <a:r>
              <a:rPr lang="en-US" b="1" dirty="0">
                <a:solidFill>
                  <a:srgbClr val="00B050"/>
                </a:solidFill>
              </a:rPr>
              <a:t>F = AC + ABC’ + ABC</a:t>
            </a:r>
            <a:endParaRPr lang="en-US" dirty="0"/>
          </a:p>
          <a:p>
            <a:r>
              <a:rPr lang="en-US" dirty="0"/>
              <a:t>Checking the second term (</a:t>
            </a:r>
            <a:r>
              <a:rPr lang="en-US" b="1" dirty="0">
                <a:solidFill>
                  <a:srgbClr val="00B050"/>
                </a:solidFill>
              </a:rPr>
              <a:t>ABC’</a:t>
            </a:r>
            <a:r>
              <a:rPr lang="en-US" dirty="0"/>
              <a:t>), we find that we can eliminate </a:t>
            </a:r>
            <a:r>
              <a:rPr lang="en-US" b="1" dirty="0">
                <a:solidFill>
                  <a:srgbClr val="00B050"/>
                </a:solidFill>
              </a:rPr>
              <a:t>C’</a:t>
            </a:r>
            <a:r>
              <a:rPr lang="en-US" dirty="0"/>
              <a:t> to obtain:</a:t>
            </a:r>
          </a:p>
          <a:p>
            <a:pPr algn="ctr"/>
            <a:r>
              <a:rPr lang="en-US" b="1" dirty="0">
                <a:solidFill>
                  <a:srgbClr val="00B050"/>
                </a:solidFill>
              </a:rPr>
              <a:t>F = AC + AB + ABC</a:t>
            </a:r>
            <a:endParaRPr lang="en-US" dirty="0"/>
          </a:p>
          <a:p>
            <a:r>
              <a:rPr lang="en-US" dirty="0"/>
              <a:t>In the third term (</a:t>
            </a:r>
            <a:r>
              <a:rPr lang="en-US" b="1" dirty="0">
                <a:solidFill>
                  <a:srgbClr val="00B050"/>
                </a:solidFill>
              </a:rPr>
              <a:t>ABC</a:t>
            </a:r>
            <a:r>
              <a:rPr lang="en-US" dirty="0"/>
              <a:t>), we can </a:t>
            </a:r>
            <a:br>
              <a:rPr lang="en-US" dirty="0"/>
            </a:br>
            <a:r>
              <a:rPr lang="en-US" dirty="0"/>
              <a:t>eliminate </a:t>
            </a:r>
            <a:r>
              <a:rPr lang="en-US" b="1" dirty="0">
                <a:solidFill>
                  <a:srgbClr val="00B050"/>
                </a:solidFill>
              </a:rPr>
              <a:t>B</a:t>
            </a:r>
            <a:r>
              <a:rPr lang="en-US" dirty="0"/>
              <a:t> or </a:t>
            </a:r>
            <a:r>
              <a:rPr lang="en-US" b="1" dirty="0">
                <a:solidFill>
                  <a:srgbClr val="00B050"/>
                </a:solidFill>
              </a:rPr>
              <a:t>C</a:t>
            </a:r>
            <a:r>
              <a:rPr lang="en-US" dirty="0"/>
              <a:t>, but not both.  Let’s pick </a:t>
            </a:r>
            <a:r>
              <a:rPr lang="en-US" b="1" dirty="0">
                <a:solidFill>
                  <a:srgbClr val="00B050"/>
                </a:solidFill>
              </a:rPr>
              <a:t>B</a:t>
            </a:r>
            <a:r>
              <a:rPr lang="en-US" dirty="0"/>
              <a:t>.</a:t>
            </a:r>
          </a:p>
          <a:p>
            <a:pPr algn="ctr"/>
            <a:r>
              <a:rPr lang="en-US" b="1" dirty="0">
                <a:solidFill>
                  <a:srgbClr val="00B050"/>
                </a:solidFill>
              </a:rPr>
              <a:t>F = AC + AB + AC</a:t>
            </a:r>
            <a:endParaRPr lang="en-US" dirty="0"/>
          </a:p>
          <a:p>
            <a:endParaRPr lang="en-US" dirty="0"/>
          </a:p>
        </p:txBody>
      </p:sp>
    </p:spTree>
    <p:extLst>
      <p:ext uri="{BB962C8B-B14F-4D97-AF65-F5344CB8AC3E}">
        <p14:creationId xmlns:p14="http://schemas.microsoft.com/office/powerpoint/2010/main" val="212253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Prime </a:t>
            </a:r>
            <a:r>
              <a:rPr lang="en-US" dirty="0" err="1"/>
              <a:t>Implicants</a:t>
            </a:r>
            <a:r>
              <a:rPr lang="en-US" dirty="0"/>
              <a:t> Have a Minimal Number of Literals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15</a:t>
            </a:fld>
            <a:endParaRPr lang="en-US" dirty="0"/>
          </a:p>
        </p:txBody>
      </p:sp>
      <p:sp>
        <p:nvSpPr>
          <p:cNvPr id="6" name="Content Placeholder 5"/>
          <p:cNvSpPr>
            <a:spLocks noGrp="1"/>
          </p:cNvSpPr>
          <p:nvPr>
            <p:ph idx="1"/>
          </p:nvPr>
        </p:nvSpPr>
        <p:spPr/>
        <p:txBody>
          <a:bodyPr>
            <a:normAutofit fontScale="92500" lnSpcReduction="10000"/>
          </a:bodyPr>
          <a:lstStyle/>
          <a:p>
            <a:pPr algn="ctr"/>
            <a:r>
              <a:rPr lang="en-US" b="1" dirty="0">
                <a:solidFill>
                  <a:srgbClr val="00B050"/>
                </a:solidFill>
              </a:rPr>
              <a:t>F = AC + AB + AC</a:t>
            </a:r>
          </a:p>
          <a:p>
            <a:r>
              <a:rPr lang="en-US" dirty="0"/>
              <a:t>But now we have a duplicate term, which we can eliminate to arrive at a simple form for </a:t>
            </a:r>
            <a:r>
              <a:rPr lang="en-US" b="1" dirty="0">
                <a:solidFill>
                  <a:srgbClr val="00B050"/>
                </a:solidFill>
              </a:rPr>
              <a:t>F</a:t>
            </a:r>
            <a:r>
              <a:rPr lang="en-US" dirty="0"/>
              <a:t>:</a:t>
            </a:r>
          </a:p>
          <a:p>
            <a:pPr algn="ctr"/>
            <a:r>
              <a:rPr lang="en-US" b="1" dirty="0">
                <a:solidFill>
                  <a:srgbClr val="00B050"/>
                </a:solidFill>
              </a:rPr>
              <a:t>F = AC + AB</a:t>
            </a:r>
          </a:p>
          <a:p>
            <a:r>
              <a:rPr lang="en-US" dirty="0"/>
              <a:t>We can remove no more literals.</a:t>
            </a:r>
          </a:p>
          <a:p>
            <a:r>
              <a:rPr lang="en-US" dirty="0"/>
              <a:t>One more definition: An </a:t>
            </a:r>
            <a:r>
              <a:rPr lang="en-US" dirty="0" err="1"/>
              <a:t>implicant</a:t>
            </a:r>
            <a:r>
              <a:rPr lang="en-US" dirty="0"/>
              <a:t> </a:t>
            </a:r>
            <a:r>
              <a:rPr lang="en-US" b="1" dirty="0">
                <a:solidFill>
                  <a:srgbClr val="00B050"/>
                </a:solidFill>
              </a:rPr>
              <a:t>G</a:t>
            </a:r>
            <a:r>
              <a:rPr lang="en-US" dirty="0"/>
              <a:t> of </a:t>
            </a:r>
            <a:r>
              <a:rPr lang="en-US" b="1" dirty="0">
                <a:solidFill>
                  <a:srgbClr val="00B050"/>
                </a:solidFill>
              </a:rPr>
              <a:t>F</a:t>
            </a:r>
            <a:r>
              <a:rPr lang="en-US" dirty="0"/>
              <a:t> is a </a:t>
            </a:r>
            <a:r>
              <a:rPr lang="en-US" b="1" dirty="0">
                <a:solidFill>
                  <a:srgbClr val="0070C0"/>
                </a:solidFill>
              </a:rPr>
              <a:t>prime </a:t>
            </a:r>
            <a:r>
              <a:rPr lang="en-US" b="1" dirty="0" err="1">
                <a:solidFill>
                  <a:srgbClr val="0070C0"/>
                </a:solidFill>
              </a:rPr>
              <a:t>implicant</a:t>
            </a:r>
            <a:r>
              <a:rPr lang="en-US" b="1" dirty="0">
                <a:solidFill>
                  <a:srgbClr val="0070C0"/>
                </a:solidFill>
              </a:rPr>
              <a:t> of F </a:t>
            </a:r>
            <a:r>
              <a:rPr lang="en-US" dirty="0" err="1"/>
              <a:t>iff</a:t>
            </a:r>
            <a:r>
              <a:rPr lang="en-US" dirty="0"/>
              <a:t> </a:t>
            </a:r>
            <a:r>
              <a:rPr lang="en-US" b="1" dirty="0">
                <a:solidFill>
                  <a:srgbClr val="0070C0"/>
                </a:solidFill>
              </a:rPr>
              <a:t>none of the literals in G can be removed</a:t>
            </a:r>
            <a:r>
              <a:rPr lang="en-US" dirty="0"/>
              <a:t> to produce other </a:t>
            </a:r>
            <a:r>
              <a:rPr lang="en-US" dirty="0" err="1"/>
              <a:t>implicants</a:t>
            </a:r>
            <a:r>
              <a:rPr lang="en-US" dirty="0"/>
              <a:t> of </a:t>
            </a:r>
            <a:r>
              <a:rPr lang="en-US" b="1" dirty="0">
                <a:solidFill>
                  <a:srgbClr val="00B050"/>
                </a:solidFill>
              </a:rPr>
              <a:t>F</a:t>
            </a:r>
            <a:r>
              <a:rPr lang="en-US" dirty="0"/>
              <a:t>.</a:t>
            </a:r>
          </a:p>
          <a:p>
            <a:pPr algn="ctr"/>
            <a:r>
              <a:rPr lang="en-US" b="1" dirty="0">
                <a:solidFill>
                  <a:srgbClr val="0070C0"/>
                </a:solidFill>
              </a:rPr>
              <a:t>AB and AC are prime </a:t>
            </a:r>
            <a:r>
              <a:rPr lang="en-US" b="1" dirty="0" err="1">
                <a:solidFill>
                  <a:srgbClr val="0070C0"/>
                </a:solidFill>
              </a:rPr>
              <a:t>implicants</a:t>
            </a:r>
            <a:r>
              <a:rPr lang="en-US" b="1" dirty="0">
                <a:solidFill>
                  <a:srgbClr val="0070C0"/>
                </a:solidFill>
              </a:rPr>
              <a:t> of F.</a:t>
            </a:r>
          </a:p>
        </p:txBody>
      </p:sp>
    </p:spTree>
    <p:extLst>
      <p:ext uri="{BB962C8B-B14F-4D97-AF65-F5344CB8AC3E}">
        <p14:creationId xmlns:p14="http://schemas.microsoft.com/office/powerpoint/2010/main" val="153040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Simplify, Write Function as a Sum of Prime </a:t>
            </a:r>
            <a:r>
              <a:rPr lang="en-US" dirty="0" err="1"/>
              <a:t>Implicants</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16</a:t>
            </a:fld>
            <a:endParaRPr lang="en-US" dirty="0"/>
          </a:p>
        </p:txBody>
      </p:sp>
      <p:sp>
        <p:nvSpPr>
          <p:cNvPr id="6" name="Content Placeholder 5"/>
          <p:cNvSpPr>
            <a:spLocks noGrp="1"/>
          </p:cNvSpPr>
          <p:nvPr>
            <p:ph idx="1"/>
          </p:nvPr>
        </p:nvSpPr>
        <p:spPr/>
        <p:txBody>
          <a:bodyPr>
            <a:normAutofit/>
          </a:bodyPr>
          <a:lstStyle/>
          <a:p>
            <a:r>
              <a:rPr lang="en-US" dirty="0"/>
              <a:t>The conclusion is obvious:</a:t>
            </a:r>
          </a:p>
          <a:p>
            <a:pPr algn="ctr"/>
            <a:r>
              <a:rPr lang="en-US" b="1" dirty="0">
                <a:solidFill>
                  <a:srgbClr val="0070C0"/>
                </a:solidFill>
              </a:rPr>
              <a:t>To simplify a function F, </a:t>
            </a:r>
            <a:br>
              <a:rPr lang="en-US" b="1" dirty="0">
                <a:solidFill>
                  <a:srgbClr val="0070C0"/>
                </a:solidFill>
              </a:rPr>
            </a:br>
            <a:r>
              <a:rPr lang="en-US" b="1" dirty="0">
                <a:solidFill>
                  <a:srgbClr val="0070C0"/>
                </a:solidFill>
              </a:rPr>
              <a:t>write it as a sum of prime </a:t>
            </a:r>
            <a:r>
              <a:rPr lang="en-US" b="1" dirty="0" err="1">
                <a:solidFill>
                  <a:srgbClr val="0070C0"/>
                </a:solidFill>
              </a:rPr>
              <a:t>implicants</a:t>
            </a:r>
            <a:r>
              <a:rPr lang="en-US" b="1" dirty="0">
                <a:solidFill>
                  <a:srgbClr val="0070C0"/>
                </a:solidFill>
              </a:rPr>
              <a:t>.</a:t>
            </a:r>
          </a:p>
          <a:p>
            <a:pPr algn="ctr"/>
            <a:endParaRPr lang="en-US" b="1" dirty="0">
              <a:solidFill>
                <a:srgbClr val="0070C0"/>
              </a:solidFill>
            </a:endParaRPr>
          </a:p>
          <a:p>
            <a:pPr algn="ctr"/>
            <a:r>
              <a:rPr lang="en-US" dirty="0"/>
              <a:t>Enjoy the algebra.</a:t>
            </a:r>
          </a:p>
          <a:p>
            <a:pPr algn="ctr"/>
            <a:r>
              <a:rPr lang="en-US" dirty="0"/>
              <a:t>Good luck!</a:t>
            </a:r>
          </a:p>
          <a:p>
            <a:pPr algn="ctr"/>
            <a:r>
              <a:rPr lang="en-US"/>
              <a:t>(Next, </a:t>
            </a:r>
            <a:r>
              <a:rPr lang="en-US" dirty="0"/>
              <a:t>we’ll develop a graphical tool </a:t>
            </a:r>
            <a:br>
              <a:rPr lang="en-US" dirty="0"/>
            </a:br>
            <a:r>
              <a:rPr lang="en-US" dirty="0"/>
              <a:t>that lets us skip the algebra.)</a:t>
            </a:r>
          </a:p>
        </p:txBody>
      </p:sp>
    </p:spTree>
    <p:extLst>
      <p:ext uri="{BB962C8B-B14F-4D97-AF65-F5344CB8AC3E}">
        <p14:creationId xmlns:p14="http://schemas.microsoft.com/office/powerpoint/2010/main" val="173134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up)">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up)">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up)">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err="1">
                <a:solidFill>
                  <a:srgbClr val="0070C0"/>
                </a:solidFill>
              </a:rPr>
              <a:t>Karnaugh</a:t>
            </a:r>
            <a:r>
              <a:rPr lang="en-US" sz="2800" dirty="0">
                <a:solidFill>
                  <a:srgbClr val="0070C0"/>
                </a:solidFill>
              </a:rPr>
              <a:t> Maps (K-Maps)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a:t>© 2016-2017 Steven S. </a:t>
            </a:r>
            <a:r>
              <a:rPr lang="en-US" dirty="0" err="1"/>
              <a:t>Lumetta</a:t>
            </a:r>
            <a:r>
              <a:rPr lang="en-US" dirty="0"/>
              <a:t>.  All rights reserved.</a:t>
            </a:r>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17</a:t>
            </a:fld>
            <a:endParaRPr lang="en-US" dirty="0"/>
          </a:p>
        </p:txBody>
      </p:sp>
    </p:spTree>
    <p:extLst>
      <p:ext uri="{BB962C8B-B14F-4D97-AF65-F5344CB8AC3E}">
        <p14:creationId xmlns:p14="http://schemas.microsoft.com/office/powerpoint/2010/main" val="60805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Simplify, Write Function as a Sum of Prime </a:t>
            </a:r>
            <a:r>
              <a:rPr lang="en-US" dirty="0" err="1"/>
              <a:t>Implicants</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18</a:t>
            </a:fld>
            <a:endParaRPr lang="en-US" dirty="0"/>
          </a:p>
        </p:txBody>
      </p:sp>
      <p:sp>
        <p:nvSpPr>
          <p:cNvPr id="6" name="Content Placeholder 5"/>
          <p:cNvSpPr>
            <a:spLocks noGrp="1"/>
          </p:cNvSpPr>
          <p:nvPr>
            <p:ph idx="1"/>
          </p:nvPr>
        </p:nvSpPr>
        <p:spPr/>
        <p:txBody>
          <a:bodyPr>
            <a:normAutofit/>
          </a:bodyPr>
          <a:lstStyle/>
          <a:p>
            <a:r>
              <a:rPr lang="en-US" dirty="0"/>
              <a:t>One way to simplify a function F:</a:t>
            </a:r>
          </a:p>
          <a:p>
            <a:pPr algn="ctr"/>
            <a:r>
              <a:rPr lang="en-US" b="1" dirty="0">
                <a:solidFill>
                  <a:srgbClr val="0070C0"/>
                </a:solidFill>
              </a:rPr>
              <a:t>Choose a set of prime </a:t>
            </a:r>
            <a:r>
              <a:rPr lang="en-US" b="1" dirty="0" err="1">
                <a:solidFill>
                  <a:srgbClr val="0070C0"/>
                </a:solidFill>
              </a:rPr>
              <a:t>implicants</a:t>
            </a:r>
            <a:r>
              <a:rPr lang="en-US" b="1" dirty="0">
                <a:solidFill>
                  <a:srgbClr val="0070C0"/>
                </a:solidFill>
              </a:rPr>
              <a:t> that, when </a:t>
            </a:r>
            <a:r>
              <a:rPr lang="en-US" b="1" dirty="0" err="1">
                <a:solidFill>
                  <a:srgbClr val="0070C0"/>
                </a:solidFill>
              </a:rPr>
              <a:t>ORed</a:t>
            </a:r>
            <a:r>
              <a:rPr lang="en-US" b="1" dirty="0">
                <a:solidFill>
                  <a:srgbClr val="0070C0"/>
                </a:solidFill>
              </a:rPr>
              <a:t> together, give F.</a:t>
            </a:r>
          </a:p>
          <a:p>
            <a:pPr algn="ctr"/>
            <a:endParaRPr lang="en-US" b="1" dirty="0">
              <a:solidFill>
                <a:srgbClr val="0070C0"/>
              </a:solidFill>
            </a:endParaRPr>
          </a:p>
          <a:p>
            <a:pPr algn="ctr"/>
            <a:r>
              <a:rPr lang="en-US" dirty="0"/>
              <a:t>But our approach for picking </a:t>
            </a:r>
            <a:br>
              <a:rPr lang="en-US" dirty="0"/>
            </a:br>
            <a:r>
              <a:rPr lang="en-US" dirty="0"/>
              <a:t>prime </a:t>
            </a:r>
            <a:r>
              <a:rPr lang="en-US" dirty="0" err="1"/>
              <a:t>implicants</a:t>
            </a:r>
            <a:r>
              <a:rPr lang="en-US" dirty="0"/>
              <a:t> is not so easy.</a:t>
            </a:r>
          </a:p>
        </p:txBody>
      </p:sp>
    </p:spTree>
    <p:extLst>
      <p:ext uri="{BB962C8B-B14F-4D97-AF65-F5344CB8AC3E}">
        <p14:creationId xmlns:p14="http://schemas.microsoft.com/office/powerpoint/2010/main" val="76292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All </a:t>
            </a:r>
            <a:r>
              <a:rPr lang="en-US" dirty="0" err="1"/>
              <a:t>Implicants</a:t>
            </a:r>
            <a:r>
              <a:rPr lang="en-US" dirty="0"/>
              <a:t> for One Variable A</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19</a:t>
            </a:fld>
            <a:endParaRPr lang="en-US" dirty="0"/>
          </a:p>
        </p:txBody>
      </p:sp>
      <p:sp>
        <p:nvSpPr>
          <p:cNvPr id="6" name="Content Placeholder 5"/>
          <p:cNvSpPr>
            <a:spLocks noGrp="1"/>
          </p:cNvSpPr>
          <p:nvPr>
            <p:ph idx="1"/>
          </p:nvPr>
        </p:nvSpPr>
        <p:spPr>
          <a:xfrm>
            <a:off x="596350" y="1630017"/>
            <a:ext cx="7792278" cy="4239077"/>
          </a:xfrm>
        </p:spPr>
        <p:txBody>
          <a:bodyPr>
            <a:normAutofit/>
          </a:bodyPr>
          <a:lstStyle/>
          <a:p>
            <a:r>
              <a:rPr lang="en-US" dirty="0"/>
              <a:t>Let’s try a different approach.</a:t>
            </a:r>
          </a:p>
          <a:p>
            <a:r>
              <a:rPr lang="en-US" dirty="0"/>
              <a:t>Start with functions of one variable, </a:t>
            </a:r>
            <a:r>
              <a:rPr lang="en-US" b="1" dirty="0">
                <a:solidFill>
                  <a:srgbClr val="00B050"/>
                </a:solidFill>
              </a:rPr>
              <a:t>A</a:t>
            </a:r>
            <a:r>
              <a:rPr lang="en-US" dirty="0"/>
              <a:t>.</a:t>
            </a:r>
          </a:p>
          <a:p>
            <a:pPr algn="ctr"/>
            <a:r>
              <a:rPr lang="en-US" b="1" dirty="0">
                <a:solidFill>
                  <a:srgbClr val="0070C0"/>
                </a:solidFill>
              </a:rPr>
              <a:t>How many </a:t>
            </a:r>
            <a:r>
              <a:rPr lang="en-US" b="1" dirty="0" err="1">
                <a:solidFill>
                  <a:srgbClr val="0070C0"/>
                </a:solidFill>
              </a:rPr>
              <a:t>implicants</a:t>
            </a:r>
            <a:r>
              <a:rPr lang="en-US" b="1" dirty="0">
                <a:solidFill>
                  <a:srgbClr val="0070C0"/>
                </a:solidFill>
              </a:rPr>
              <a:t> are possible?</a:t>
            </a:r>
          </a:p>
          <a:p>
            <a:r>
              <a:rPr lang="en-US" dirty="0"/>
              <a:t>Remember:</a:t>
            </a:r>
          </a:p>
          <a:p>
            <a:pPr lvl="1"/>
            <a:r>
              <a:rPr lang="en-US" dirty="0"/>
              <a:t>There are only four functions on </a:t>
            </a:r>
            <a:r>
              <a:rPr lang="en-US" b="1" dirty="0">
                <a:solidFill>
                  <a:srgbClr val="00B050"/>
                </a:solidFill>
              </a:rPr>
              <a:t>A</a:t>
            </a:r>
            <a:r>
              <a:rPr lang="en-US" dirty="0"/>
              <a:t>!</a:t>
            </a:r>
          </a:p>
          <a:p>
            <a:pPr lvl="1"/>
            <a:r>
              <a:rPr lang="en-US" dirty="0"/>
              <a:t>We only consider products of literals.</a:t>
            </a:r>
          </a:p>
          <a:p>
            <a:pPr lvl="1"/>
            <a:endParaRPr lang="en-US" dirty="0"/>
          </a:p>
          <a:p>
            <a:pPr algn="ctr"/>
            <a:r>
              <a:rPr lang="en-US" dirty="0"/>
              <a:t>(</a:t>
            </a:r>
            <a:r>
              <a:rPr lang="en-US" b="1" dirty="0">
                <a:solidFill>
                  <a:srgbClr val="0070C0"/>
                </a:solidFill>
                <a:latin typeface="Courier New" panose="02070309020205020404" pitchFamily="49" charset="0"/>
                <a:cs typeface="Courier New" panose="02070309020205020404" pitchFamily="49" charset="0"/>
              </a:rPr>
              <a:t>1</a:t>
            </a:r>
            <a:r>
              <a:rPr lang="en-US" dirty="0"/>
              <a:t> is the product of zero literals.)</a:t>
            </a:r>
          </a:p>
          <a:p>
            <a:pPr marL="0" indent="0">
              <a:buNone/>
            </a:pPr>
            <a:endParaRPr lang="en-US" dirty="0"/>
          </a:p>
        </p:txBody>
      </p:sp>
      <p:sp>
        <p:nvSpPr>
          <p:cNvPr id="3" name="TextBox 2"/>
          <p:cNvSpPr txBox="1"/>
          <p:nvPr/>
        </p:nvSpPr>
        <p:spPr>
          <a:xfrm>
            <a:off x="3333809" y="4730496"/>
            <a:ext cx="399468"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sp>
        <p:nvSpPr>
          <p:cNvPr id="8" name="TextBox 7"/>
          <p:cNvSpPr txBox="1"/>
          <p:nvPr/>
        </p:nvSpPr>
        <p:spPr>
          <a:xfrm>
            <a:off x="4297114" y="4730496"/>
            <a:ext cx="614271"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sp>
        <p:nvSpPr>
          <p:cNvPr id="9" name="TextBox 8"/>
          <p:cNvSpPr txBox="1"/>
          <p:nvPr/>
        </p:nvSpPr>
        <p:spPr>
          <a:xfrm>
            <a:off x="5251702" y="4730496"/>
            <a:ext cx="399468"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1</a:t>
            </a: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19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Review and Define Some New Terms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a:t>
            </a:fld>
            <a:endParaRPr lang="en-US" dirty="0"/>
          </a:p>
        </p:txBody>
      </p:sp>
      <p:sp>
        <p:nvSpPr>
          <p:cNvPr id="6" name="Content Placeholder 5"/>
          <p:cNvSpPr>
            <a:spLocks noGrp="1"/>
          </p:cNvSpPr>
          <p:nvPr>
            <p:ph idx="1"/>
          </p:nvPr>
        </p:nvSpPr>
        <p:spPr/>
        <p:txBody>
          <a:bodyPr>
            <a:normAutofit lnSpcReduction="10000"/>
          </a:bodyPr>
          <a:lstStyle/>
          <a:p>
            <a:r>
              <a:rPr lang="en-US" b="1" dirty="0">
                <a:solidFill>
                  <a:srgbClr val="0070C0"/>
                </a:solidFill>
              </a:rPr>
              <a:t>literal</a:t>
            </a:r>
            <a:r>
              <a:rPr lang="en-US" dirty="0"/>
              <a:t>	a variable or its complement</a:t>
            </a:r>
          </a:p>
          <a:p>
            <a:pPr marL="0" indent="0">
              <a:buNone/>
            </a:pPr>
            <a:r>
              <a:rPr lang="en-US" dirty="0"/>
              <a:t>	examples: </a:t>
            </a:r>
            <a:r>
              <a:rPr lang="en-US" b="1" dirty="0">
                <a:solidFill>
                  <a:srgbClr val="00B050"/>
                </a:solidFill>
              </a:rPr>
              <a:t>A</a:t>
            </a:r>
            <a:r>
              <a:rPr lang="en-US" dirty="0"/>
              <a:t>, </a:t>
            </a:r>
            <a:r>
              <a:rPr lang="en-US" b="1" dirty="0">
                <a:solidFill>
                  <a:srgbClr val="00B050"/>
                </a:solidFill>
              </a:rPr>
              <a:t>A’</a:t>
            </a:r>
            <a:r>
              <a:rPr lang="en-US" dirty="0"/>
              <a:t>, </a:t>
            </a:r>
            <a:r>
              <a:rPr lang="en-US" b="1" dirty="0">
                <a:solidFill>
                  <a:srgbClr val="00B050"/>
                </a:solidFill>
              </a:rPr>
              <a:t>B</a:t>
            </a:r>
            <a:r>
              <a:rPr lang="en-US" dirty="0"/>
              <a:t>, </a:t>
            </a:r>
            <a:r>
              <a:rPr lang="en-US" b="1" dirty="0">
                <a:solidFill>
                  <a:srgbClr val="00B050"/>
                </a:solidFill>
              </a:rPr>
              <a:t>B’</a:t>
            </a:r>
            <a:r>
              <a:rPr lang="en-US" dirty="0"/>
              <a:t>, </a:t>
            </a:r>
            <a:r>
              <a:rPr lang="en-US" b="1" dirty="0">
                <a:solidFill>
                  <a:srgbClr val="00B050"/>
                </a:solidFill>
              </a:rPr>
              <a:t>C</a:t>
            </a:r>
            <a:r>
              <a:rPr lang="en-US" dirty="0"/>
              <a:t>, </a:t>
            </a:r>
            <a:r>
              <a:rPr lang="en-US" b="1" dirty="0">
                <a:solidFill>
                  <a:srgbClr val="00B050"/>
                </a:solidFill>
              </a:rPr>
              <a:t>C’</a:t>
            </a:r>
          </a:p>
          <a:p>
            <a:r>
              <a:rPr lang="en-US" b="1" dirty="0">
                <a:solidFill>
                  <a:srgbClr val="0070C0"/>
                </a:solidFill>
              </a:rPr>
              <a:t>sum</a:t>
            </a:r>
            <a:r>
              <a:rPr lang="en-US" dirty="0"/>
              <a:t>		several terms </a:t>
            </a:r>
            <a:r>
              <a:rPr lang="en-US" dirty="0" err="1"/>
              <a:t>ORed</a:t>
            </a:r>
            <a:r>
              <a:rPr lang="en-US" dirty="0"/>
              <a:t> together</a:t>
            </a:r>
          </a:p>
          <a:p>
            <a:pPr marL="0" indent="0">
              <a:buNone/>
            </a:pPr>
            <a:r>
              <a:rPr lang="en-US" dirty="0"/>
              <a:t>	examples: </a:t>
            </a:r>
            <a:r>
              <a:rPr lang="en-US" b="1" dirty="0">
                <a:solidFill>
                  <a:srgbClr val="00B050"/>
                </a:solidFill>
              </a:rPr>
              <a:t>A + B</a:t>
            </a:r>
            <a:r>
              <a:rPr lang="en-US" dirty="0"/>
              <a:t>, </a:t>
            </a:r>
            <a:r>
              <a:rPr lang="en-US" b="1" dirty="0">
                <a:solidFill>
                  <a:srgbClr val="00B050"/>
                </a:solidFill>
              </a:rPr>
              <a:t>AB + B(C + D) + A’C</a:t>
            </a:r>
            <a:r>
              <a:rPr lang="en-US" dirty="0"/>
              <a:t>,</a:t>
            </a:r>
          </a:p>
          <a:p>
            <a:pPr marL="0" indent="0">
              <a:buNone/>
            </a:pPr>
            <a:r>
              <a:rPr lang="en-US" b="1" dirty="0">
                <a:solidFill>
                  <a:srgbClr val="00B050"/>
                </a:solidFill>
              </a:rPr>
              <a:t>			A’B’ + D(A </a:t>
            </a:r>
            <a:r>
              <a:rPr lang="en-US" b="1" dirty="0">
                <a:solidFill>
                  <a:srgbClr val="00B050"/>
                </a:solidFill>
                <a:sym typeface="Symbol" panose="05050102010706020507" pitchFamily="18" charset="2"/>
              </a:rPr>
              <a:t> B)(C + A’)</a:t>
            </a:r>
            <a:endParaRPr lang="en-US" b="1" dirty="0">
              <a:solidFill>
                <a:srgbClr val="00B050"/>
              </a:solidFill>
            </a:endParaRPr>
          </a:p>
          <a:p>
            <a:r>
              <a:rPr lang="en-US" b="1" dirty="0">
                <a:solidFill>
                  <a:srgbClr val="0070C0"/>
                </a:solidFill>
              </a:rPr>
              <a:t>product</a:t>
            </a:r>
            <a:r>
              <a:rPr lang="en-US" dirty="0"/>
              <a:t>	several terms </a:t>
            </a:r>
            <a:r>
              <a:rPr lang="en-US" dirty="0" err="1"/>
              <a:t>ANDed</a:t>
            </a:r>
            <a:r>
              <a:rPr lang="en-US" dirty="0"/>
              <a:t> together</a:t>
            </a:r>
          </a:p>
          <a:p>
            <a:pPr marL="0" indent="0">
              <a:buNone/>
            </a:pPr>
            <a:r>
              <a:rPr lang="en-US" dirty="0"/>
              <a:t>	examples: </a:t>
            </a:r>
            <a:r>
              <a:rPr lang="en-US" b="1" dirty="0">
                <a:solidFill>
                  <a:srgbClr val="00B050"/>
                </a:solidFill>
              </a:rPr>
              <a:t>AB</a:t>
            </a:r>
            <a:r>
              <a:rPr lang="en-US" dirty="0"/>
              <a:t>, </a:t>
            </a:r>
            <a:r>
              <a:rPr lang="en-US" b="1" dirty="0">
                <a:solidFill>
                  <a:srgbClr val="00B050"/>
                </a:solidFill>
              </a:rPr>
              <a:t>(A + B)(B + CD)(A’ + C)</a:t>
            </a:r>
            <a:r>
              <a:rPr lang="en-US" dirty="0"/>
              <a:t>,</a:t>
            </a:r>
          </a:p>
          <a:p>
            <a:pPr marL="0" indent="0">
              <a:buNone/>
            </a:pPr>
            <a:r>
              <a:rPr lang="en-US" dirty="0"/>
              <a:t>			</a:t>
            </a:r>
            <a:r>
              <a:rPr lang="en-US" b="1" dirty="0">
                <a:solidFill>
                  <a:srgbClr val="00B050"/>
                </a:solidFill>
              </a:rPr>
              <a:t>(A’ + B’)(</a:t>
            </a:r>
            <a:r>
              <a:rPr lang="en-US" b="1">
                <a:solidFill>
                  <a:srgbClr val="00B050"/>
                </a:solidFill>
              </a:rPr>
              <a:t>D + (A </a:t>
            </a:r>
            <a:r>
              <a:rPr lang="en-US" b="1">
                <a:solidFill>
                  <a:srgbClr val="00B050"/>
                </a:solidFill>
                <a:sym typeface="Symbol" panose="05050102010706020507" pitchFamily="18" charset="2"/>
              </a:rPr>
              <a:t> B) + CA’)</a:t>
            </a:r>
            <a:endParaRPr lang="en-US" dirty="0"/>
          </a:p>
        </p:txBody>
      </p:sp>
    </p:spTree>
    <p:extLst>
      <p:ext uri="{BB962C8B-B14F-4D97-AF65-F5344CB8AC3E}">
        <p14:creationId xmlns:p14="http://schemas.microsoft.com/office/powerpoint/2010/main" val="258617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Domain of a Boolean Function is a Hypercube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20</a:t>
            </a:fld>
            <a:endParaRPr lang="en-US" dirty="0"/>
          </a:p>
        </p:txBody>
      </p:sp>
      <p:sp>
        <p:nvSpPr>
          <p:cNvPr id="6" name="Content Placeholder 5"/>
          <p:cNvSpPr>
            <a:spLocks noGrp="1"/>
          </p:cNvSpPr>
          <p:nvPr>
            <p:ph idx="1"/>
          </p:nvPr>
        </p:nvSpPr>
        <p:spPr/>
        <p:txBody>
          <a:bodyPr>
            <a:normAutofit/>
          </a:bodyPr>
          <a:lstStyle/>
          <a:p>
            <a:r>
              <a:rPr lang="en-US" dirty="0"/>
              <a:t>We can</a:t>
            </a:r>
          </a:p>
          <a:p>
            <a:pPr lvl="1"/>
            <a:r>
              <a:rPr lang="en-US" b="1" dirty="0">
                <a:solidFill>
                  <a:srgbClr val="0070C0"/>
                </a:solidFill>
              </a:rPr>
              <a:t>represent the domain </a:t>
            </a:r>
          </a:p>
          <a:p>
            <a:pPr lvl="1"/>
            <a:r>
              <a:rPr lang="en-US" dirty="0"/>
              <a:t>of a Boolean function</a:t>
            </a:r>
            <a:r>
              <a:rPr lang="en-US" b="1" dirty="0"/>
              <a:t> </a:t>
            </a:r>
            <a:r>
              <a:rPr lang="en-US" b="1" dirty="0">
                <a:solidFill>
                  <a:srgbClr val="00B050"/>
                </a:solidFill>
              </a:rPr>
              <a:t>F </a:t>
            </a:r>
            <a:r>
              <a:rPr lang="en-US" dirty="0"/>
              <a:t>on </a:t>
            </a:r>
            <a:r>
              <a:rPr lang="en-US" b="1" dirty="0">
                <a:solidFill>
                  <a:srgbClr val="00B050"/>
                </a:solidFill>
              </a:rPr>
              <a:t>N</a:t>
            </a:r>
            <a:r>
              <a:rPr lang="en-US" dirty="0"/>
              <a:t> variables </a:t>
            </a:r>
          </a:p>
          <a:p>
            <a:pPr lvl="1"/>
            <a:r>
              <a:rPr lang="en-US" b="1" dirty="0">
                <a:solidFill>
                  <a:srgbClr val="0070C0"/>
                </a:solidFill>
              </a:rPr>
              <a:t>as an N-dimensional hypercube</a:t>
            </a:r>
            <a:r>
              <a:rPr lang="en-US" dirty="0"/>
              <a:t>.</a:t>
            </a:r>
          </a:p>
          <a:p>
            <a:r>
              <a:rPr lang="en-US" dirty="0"/>
              <a:t>Each vertex in the hypercube corresponds to one combination of the </a:t>
            </a:r>
            <a:r>
              <a:rPr lang="en-US" b="1" dirty="0">
                <a:solidFill>
                  <a:srgbClr val="00B050"/>
                </a:solidFill>
              </a:rPr>
              <a:t>N</a:t>
            </a:r>
            <a:r>
              <a:rPr lang="en-US" dirty="0"/>
              <a:t> inputs.</a:t>
            </a:r>
          </a:p>
          <a:p>
            <a:r>
              <a:rPr lang="en-US" dirty="0"/>
              <a:t>The function </a:t>
            </a:r>
            <a:r>
              <a:rPr lang="en-US" b="1" dirty="0">
                <a:solidFill>
                  <a:srgbClr val="0070C0"/>
                </a:solidFill>
              </a:rPr>
              <a:t>F</a:t>
            </a:r>
            <a:r>
              <a:rPr lang="en-US" dirty="0"/>
              <a:t> thus </a:t>
            </a:r>
            <a:r>
              <a:rPr lang="en-US" b="1" dirty="0">
                <a:solidFill>
                  <a:srgbClr val="0070C0"/>
                </a:solidFill>
              </a:rPr>
              <a:t>has one value </a:t>
            </a:r>
            <a:br>
              <a:rPr lang="en-US" b="1" dirty="0">
                <a:solidFill>
                  <a:srgbClr val="0070C0"/>
                </a:solidFill>
              </a:rPr>
            </a:br>
            <a:r>
              <a:rPr lang="en-US" b="1" dirty="0">
                <a:solidFill>
                  <a:srgbClr val="0070C0"/>
                </a:solidFill>
              </a:rPr>
              <a:t>for each vertex</a:t>
            </a:r>
            <a:r>
              <a:rPr lang="en-US" dirty="0"/>
              <a:t> (each input combination).</a:t>
            </a:r>
          </a:p>
          <a:p>
            <a:endParaRPr lang="en-US" dirty="0"/>
          </a:p>
          <a:p>
            <a:endParaRPr lang="en-US" dirty="0"/>
          </a:p>
        </p:txBody>
      </p:sp>
    </p:spTree>
    <p:extLst>
      <p:ext uri="{BB962C8B-B14F-4D97-AF65-F5344CB8AC3E}">
        <p14:creationId xmlns:p14="http://schemas.microsoft.com/office/powerpoint/2010/main" val="4188011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Implicants</a:t>
            </a:r>
            <a:r>
              <a:rPr lang="en-US" dirty="0"/>
              <a:t> for N=1 Correspond to Vertices and Edge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21</a:t>
            </a:fld>
            <a:endParaRPr lang="en-US" dirty="0"/>
          </a:p>
        </p:txBody>
      </p:sp>
      <p:sp>
        <p:nvSpPr>
          <p:cNvPr id="6" name="Content Placeholder 5"/>
          <p:cNvSpPr>
            <a:spLocks noGrp="1"/>
          </p:cNvSpPr>
          <p:nvPr>
            <p:ph idx="1"/>
          </p:nvPr>
        </p:nvSpPr>
        <p:spPr>
          <a:xfrm>
            <a:off x="596350" y="1630017"/>
            <a:ext cx="7792278" cy="4239077"/>
          </a:xfrm>
        </p:spPr>
        <p:txBody>
          <a:bodyPr>
            <a:normAutofit lnSpcReduction="10000"/>
          </a:bodyPr>
          <a:lstStyle/>
          <a:p>
            <a:r>
              <a:rPr lang="en-US" dirty="0"/>
              <a:t>With </a:t>
            </a:r>
            <a:r>
              <a:rPr lang="en-US" b="1" dirty="0">
                <a:solidFill>
                  <a:srgbClr val="00B050"/>
                </a:solidFill>
              </a:rPr>
              <a:t>N = 1</a:t>
            </a:r>
            <a:r>
              <a:rPr lang="en-US" dirty="0"/>
              <a:t> (one variable, </a:t>
            </a:r>
            <a:r>
              <a:rPr lang="en-US" b="1" dirty="0">
                <a:solidFill>
                  <a:srgbClr val="00B050"/>
                </a:solidFill>
              </a:rPr>
              <a:t>A</a:t>
            </a:r>
            <a:r>
              <a:rPr lang="en-US" dirty="0"/>
              <a:t>), a hypercube is just a line segment with two vertices.</a:t>
            </a:r>
          </a:p>
          <a:p>
            <a:r>
              <a:rPr lang="en-US" dirty="0"/>
              <a:t>The three possible </a:t>
            </a:r>
            <a:br>
              <a:rPr lang="en-US" dirty="0"/>
            </a:br>
            <a:r>
              <a:rPr lang="en-US" b="1" dirty="0" err="1">
                <a:solidFill>
                  <a:srgbClr val="0070C0"/>
                </a:solidFill>
              </a:rPr>
              <a:t>implicants</a:t>
            </a:r>
            <a:r>
              <a:rPr lang="en-US" dirty="0">
                <a:solidFill>
                  <a:srgbClr val="0070C0"/>
                </a:solidFill>
              </a:rPr>
              <a:t> </a:t>
            </a:r>
            <a:r>
              <a:rPr lang="en-US" b="1" dirty="0">
                <a:solidFill>
                  <a:srgbClr val="0070C0"/>
                </a:solidFill>
              </a:rPr>
              <a:t>correspond</a:t>
            </a:r>
            <a:r>
              <a:rPr lang="en-US" dirty="0"/>
              <a:t> </a:t>
            </a:r>
            <a:br>
              <a:rPr lang="en-US" dirty="0"/>
            </a:br>
            <a:r>
              <a:rPr lang="en-US" b="1" dirty="0">
                <a:solidFill>
                  <a:srgbClr val="0070C0"/>
                </a:solidFill>
              </a:rPr>
              <a:t>to</a:t>
            </a:r>
            <a:r>
              <a:rPr lang="en-US" dirty="0"/>
              <a:t> the </a:t>
            </a:r>
            <a:r>
              <a:rPr lang="en-US" b="1" dirty="0">
                <a:solidFill>
                  <a:srgbClr val="0070C0"/>
                </a:solidFill>
              </a:rPr>
              <a:t>two vertices </a:t>
            </a:r>
            <a:br>
              <a:rPr lang="en-US" dirty="0"/>
            </a:br>
            <a:r>
              <a:rPr lang="en-US" dirty="0"/>
              <a:t>and the </a:t>
            </a:r>
            <a:r>
              <a:rPr lang="en-US" b="1" dirty="0">
                <a:solidFill>
                  <a:srgbClr val="0070C0"/>
                </a:solidFill>
              </a:rPr>
              <a:t>one edge </a:t>
            </a:r>
            <a:r>
              <a:rPr lang="en-US" dirty="0"/>
              <a:t>of </a:t>
            </a:r>
            <a:br>
              <a:rPr lang="en-US" dirty="0"/>
            </a:br>
            <a:r>
              <a:rPr lang="en-US" dirty="0"/>
              <a:t>the hypercube.</a:t>
            </a:r>
          </a:p>
          <a:p>
            <a:r>
              <a:rPr lang="en-US" dirty="0"/>
              <a:t>If we write the values of </a:t>
            </a:r>
            <a:r>
              <a:rPr lang="en-US" b="1" dirty="0">
                <a:solidFill>
                  <a:srgbClr val="00B050"/>
                </a:solidFill>
              </a:rPr>
              <a:t>F</a:t>
            </a:r>
            <a:r>
              <a:rPr lang="en-US" dirty="0"/>
              <a:t> by </a:t>
            </a:r>
            <a:br>
              <a:rPr lang="en-US" dirty="0"/>
            </a:br>
            <a:r>
              <a:rPr lang="en-US" dirty="0"/>
              <a:t>the vertices, we can see which </a:t>
            </a:r>
            <a:br>
              <a:rPr lang="en-US" dirty="0"/>
            </a:br>
            <a:r>
              <a:rPr lang="en-US" dirty="0" err="1"/>
              <a:t>implicants</a:t>
            </a:r>
            <a:r>
              <a:rPr lang="en-US" dirty="0"/>
              <a:t> are covered with 1s.</a:t>
            </a:r>
          </a:p>
          <a:p>
            <a:endParaRPr lang="en-US" dirty="0"/>
          </a:p>
          <a:p>
            <a:endParaRPr lang="en-US" dirty="0"/>
          </a:p>
          <a:p>
            <a:pPr lvl="8"/>
            <a:endParaRPr lang="en-US" dirty="0"/>
          </a:p>
        </p:txBody>
      </p:sp>
      <p:grpSp>
        <p:nvGrpSpPr>
          <p:cNvPr id="3" name="Group 2"/>
          <p:cNvGrpSpPr/>
          <p:nvPr/>
        </p:nvGrpSpPr>
        <p:grpSpPr>
          <a:xfrm>
            <a:off x="5388308" y="3519311"/>
            <a:ext cx="2370605" cy="228601"/>
            <a:chOff x="3075361" y="2842260"/>
            <a:chExt cx="2370605" cy="228601"/>
          </a:xfrm>
        </p:grpSpPr>
        <p:cxnSp>
          <p:nvCxnSpPr>
            <p:cNvPr id="7" name="Straight Connector 6"/>
            <p:cNvCxnSpPr/>
            <p:nvPr/>
          </p:nvCxnSpPr>
          <p:spPr>
            <a:xfrm>
              <a:off x="3193631" y="2956560"/>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5400000">
              <a:off x="3075361" y="2842261"/>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17366" y="284226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6617859" y="2355284"/>
            <a:ext cx="881973" cy="523220"/>
          </a:xfrm>
          <a:prstGeom prst="rect">
            <a:avLst/>
          </a:prstGeom>
          <a:noFill/>
        </p:spPr>
        <p:txBody>
          <a:bodyPr wrap="none" rtlCol="0">
            <a:spAutoFit/>
          </a:bodyPr>
          <a:lstStyle/>
          <a:p>
            <a:r>
              <a:rPr lang="en-US" sz="2800" b="1" dirty="0">
                <a:solidFill>
                  <a:srgbClr val="00B050"/>
                </a:solidFill>
              </a:rPr>
              <a:t>A=1</a:t>
            </a:r>
            <a:endParaRPr lang="en-US" b="1" dirty="0">
              <a:solidFill>
                <a:srgbClr val="00B050"/>
              </a:solidFill>
            </a:endParaRPr>
          </a:p>
        </p:txBody>
      </p:sp>
      <p:sp>
        <p:nvSpPr>
          <p:cNvPr id="20" name="TextBox 19"/>
          <p:cNvSpPr txBox="1"/>
          <p:nvPr/>
        </p:nvSpPr>
        <p:spPr>
          <a:xfrm>
            <a:off x="5649193" y="2355284"/>
            <a:ext cx="881973" cy="523220"/>
          </a:xfrm>
          <a:prstGeom prst="rect">
            <a:avLst/>
          </a:prstGeom>
          <a:noFill/>
        </p:spPr>
        <p:txBody>
          <a:bodyPr wrap="none" rtlCol="0">
            <a:spAutoFit/>
          </a:bodyPr>
          <a:lstStyle/>
          <a:p>
            <a:r>
              <a:rPr lang="en-US" sz="2800" b="1" dirty="0">
                <a:solidFill>
                  <a:srgbClr val="00B050"/>
                </a:solidFill>
              </a:rPr>
              <a:t>A=0</a:t>
            </a:r>
            <a:endParaRPr lang="en-US" b="1" dirty="0">
              <a:solidFill>
                <a:srgbClr val="00B050"/>
              </a:solidFill>
            </a:endParaRPr>
          </a:p>
        </p:txBody>
      </p:sp>
      <p:grpSp>
        <p:nvGrpSpPr>
          <p:cNvPr id="30" name="Group 29"/>
          <p:cNvGrpSpPr/>
          <p:nvPr/>
        </p:nvGrpSpPr>
        <p:grpSpPr>
          <a:xfrm>
            <a:off x="6345022" y="2523116"/>
            <a:ext cx="457176" cy="2681671"/>
            <a:chOff x="6345022" y="2523116"/>
            <a:chExt cx="457176" cy="2681671"/>
          </a:xfrm>
        </p:grpSpPr>
        <p:cxnSp>
          <p:nvCxnSpPr>
            <p:cNvPr id="10" name="Straight Connector 9"/>
            <p:cNvCxnSpPr/>
            <p:nvPr/>
          </p:nvCxnSpPr>
          <p:spPr>
            <a:xfrm>
              <a:off x="6563450" y="2523116"/>
              <a:ext cx="20320" cy="21945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45022" y="4681567"/>
              <a:ext cx="457176" cy="523220"/>
            </a:xfrm>
            <a:prstGeom prst="rect">
              <a:avLst/>
            </a:prstGeom>
            <a:noFill/>
          </p:spPr>
          <p:txBody>
            <a:bodyPr wrap="none" rtlCol="0">
              <a:spAutoFit/>
            </a:bodyPr>
            <a:lstStyle/>
            <a:p>
              <a:r>
                <a:rPr lang="en-US" sz="2800" b="1" dirty="0">
                  <a:solidFill>
                    <a:srgbClr val="00B050"/>
                  </a:solidFill>
                </a:rPr>
                <a:t>A</a:t>
              </a:r>
              <a:endParaRPr lang="en-US" b="1" dirty="0">
                <a:solidFill>
                  <a:srgbClr val="00B050"/>
                </a:solidFill>
              </a:endParaRPr>
            </a:p>
          </p:txBody>
        </p:sp>
      </p:grpSp>
      <p:grpSp>
        <p:nvGrpSpPr>
          <p:cNvPr id="31" name="Group 30"/>
          <p:cNvGrpSpPr/>
          <p:nvPr/>
        </p:nvGrpSpPr>
        <p:grpSpPr>
          <a:xfrm>
            <a:off x="6830257" y="3169325"/>
            <a:ext cx="1263730" cy="1041975"/>
            <a:chOff x="6830257" y="3169325"/>
            <a:chExt cx="1263730" cy="1041975"/>
          </a:xfrm>
        </p:grpSpPr>
        <p:sp>
          <p:nvSpPr>
            <p:cNvPr id="22" name="Oval 21"/>
            <p:cNvSpPr/>
            <p:nvPr/>
          </p:nvSpPr>
          <p:spPr>
            <a:xfrm>
              <a:off x="7179587" y="3169325"/>
              <a:ext cx="914400" cy="914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830257" y="3626525"/>
              <a:ext cx="431528"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32" name="Group 31"/>
          <p:cNvGrpSpPr/>
          <p:nvPr/>
        </p:nvGrpSpPr>
        <p:grpSpPr>
          <a:xfrm>
            <a:off x="5045408" y="3169325"/>
            <a:ext cx="1528701" cy="1018646"/>
            <a:chOff x="5045408" y="3169325"/>
            <a:chExt cx="1528701" cy="1018646"/>
          </a:xfrm>
        </p:grpSpPr>
        <p:sp>
          <p:nvSpPr>
            <p:cNvPr id="25" name="Oval 24"/>
            <p:cNvSpPr/>
            <p:nvPr/>
          </p:nvSpPr>
          <p:spPr>
            <a:xfrm>
              <a:off x="5045408" y="3169325"/>
              <a:ext cx="914400" cy="914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895718" y="3603196"/>
              <a:ext cx="678391"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33" name="Group 32"/>
          <p:cNvGrpSpPr/>
          <p:nvPr/>
        </p:nvGrpSpPr>
        <p:grpSpPr>
          <a:xfrm>
            <a:off x="4741187" y="2868344"/>
            <a:ext cx="3647440" cy="1849332"/>
            <a:chOff x="4741187" y="2868344"/>
            <a:chExt cx="3647440" cy="1849332"/>
          </a:xfrm>
        </p:grpSpPr>
        <p:sp>
          <p:nvSpPr>
            <p:cNvPr id="26" name="Oval 25"/>
            <p:cNvSpPr/>
            <p:nvPr/>
          </p:nvSpPr>
          <p:spPr>
            <a:xfrm>
              <a:off x="4741187" y="2868344"/>
              <a:ext cx="3647440" cy="152018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709507" y="4132901"/>
              <a:ext cx="431528"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1</a:t>
              </a:r>
              <a:endParaRPr lang="en-US" b="1" dirty="0">
                <a:solidFill>
                  <a:srgbClr val="0070C0"/>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3545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1000" fill="hold"/>
                                        <p:tgtEl>
                                          <p:spTgt spid="31"/>
                                        </p:tgtEl>
                                        <p:attrNameLst>
                                          <p:attrName>ppt_w</p:attrName>
                                        </p:attrNameLst>
                                      </p:cBhvr>
                                      <p:tavLst>
                                        <p:tav tm="0">
                                          <p:val>
                                            <p:fltVal val="0"/>
                                          </p:val>
                                        </p:tav>
                                        <p:tav tm="100000">
                                          <p:val>
                                            <p:strVal val="#ppt_w"/>
                                          </p:val>
                                        </p:tav>
                                      </p:tavLst>
                                    </p:anim>
                                    <p:anim calcmode="lin" valueType="num">
                                      <p:cBhvr>
                                        <p:cTn id="28" dur="1000" fill="hold"/>
                                        <p:tgtEl>
                                          <p:spTgt spid="31"/>
                                        </p:tgtEl>
                                        <p:attrNameLst>
                                          <p:attrName>ppt_h</p:attrName>
                                        </p:attrNameLst>
                                      </p:cBhvr>
                                      <p:tavLst>
                                        <p:tav tm="0">
                                          <p:val>
                                            <p:fltVal val="0"/>
                                          </p:val>
                                        </p:tav>
                                        <p:tav tm="100000">
                                          <p:val>
                                            <p:strVal val="#ppt_h"/>
                                          </p:val>
                                        </p:tav>
                                      </p:tavLst>
                                    </p:anim>
                                    <p:anim calcmode="lin" valueType="num">
                                      <p:cBhvr>
                                        <p:cTn id="29" dur="1000" fill="hold"/>
                                        <p:tgtEl>
                                          <p:spTgt spid="31"/>
                                        </p:tgtEl>
                                        <p:attrNameLst>
                                          <p:attrName>style.rotation</p:attrName>
                                        </p:attrNameLst>
                                      </p:cBhvr>
                                      <p:tavLst>
                                        <p:tav tm="0">
                                          <p:val>
                                            <p:fltVal val="90"/>
                                          </p:val>
                                        </p:tav>
                                        <p:tav tm="100000">
                                          <p:val>
                                            <p:fltVal val="0"/>
                                          </p:val>
                                        </p:tav>
                                      </p:tavLst>
                                    </p:anim>
                                    <p:animEffect transition="in" filter="fade">
                                      <p:cBhvr>
                                        <p:cTn id="30" dur="10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1000" fill="hold"/>
                                        <p:tgtEl>
                                          <p:spTgt spid="32"/>
                                        </p:tgtEl>
                                        <p:attrNameLst>
                                          <p:attrName>ppt_w</p:attrName>
                                        </p:attrNameLst>
                                      </p:cBhvr>
                                      <p:tavLst>
                                        <p:tav tm="0">
                                          <p:val>
                                            <p:fltVal val="0"/>
                                          </p:val>
                                        </p:tav>
                                        <p:tav tm="100000">
                                          <p:val>
                                            <p:strVal val="#ppt_w"/>
                                          </p:val>
                                        </p:tav>
                                      </p:tavLst>
                                    </p:anim>
                                    <p:anim calcmode="lin" valueType="num">
                                      <p:cBhvr>
                                        <p:cTn id="36" dur="1000" fill="hold"/>
                                        <p:tgtEl>
                                          <p:spTgt spid="32"/>
                                        </p:tgtEl>
                                        <p:attrNameLst>
                                          <p:attrName>ppt_h</p:attrName>
                                        </p:attrNameLst>
                                      </p:cBhvr>
                                      <p:tavLst>
                                        <p:tav tm="0">
                                          <p:val>
                                            <p:fltVal val="0"/>
                                          </p:val>
                                        </p:tav>
                                        <p:tav tm="100000">
                                          <p:val>
                                            <p:strVal val="#ppt_h"/>
                                          </p:val>
                                        </p:tav>
                                      </p:tavLst>
                                    </p:anim>
                                    <p:anim calcmode="lin" valueType="num">
                                      <p:cBhvr>
                                        <p:cTn id="37" dur="1000" fill="hold"/>
                                        <p:tgtEl>
                                          <p:spTgt spid="32"/>
                                        </p:tgtEl>
                                        <p:attrNameLst>
                                          <p:attrName>style.rotation</p:attrName>
                                        </p:attrNameLst>
                                      </p:cBhvr>
                                      <p:tavLst>
                                        <p:tav tm="0">
                                          <p:val>
                                            <p:fltVal val="90"/>
                                          </p:val>
                                        </p:tav>
                                        <p:tav tm="100000">
                                          <p:val>
                                            <p:fltVal val="0"/>
                                          </p:val>
                                        </p:tav>
                                      </p:tavLst>
                                    </p:anim>
                                    <p:animEffect transition="in" filter="fade">
                                      <p:cBhvr>
                                        <p:cTn id="38" dur="10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1000" fill="hold"/>
                                        <p:tgtEl>
                                          <p:spTgt spid="33"/>
                                        </p:tgtEl>
                                        <p:attrNameLst>
                                          <p:attrName>ppt_w</p:attrName>
                                        </p:attrNameLst>
                                      </p:cBhvr>
                                      <p:tavLst>
                                        <p:tav tm="0">
                                          <p:val>
                                            <p:fltVal val="0"/>
                                          </p:val>
                                        </p:tav>
                                        <p:tav tm="100000">
                                          <p:val>
                                            <p:strVal val="#ppt_w"/>
                                          </p:val>
                                        </p:tav>
                                      </p:tavLst>
                                    </p:anim>
                                    <p:anim calcmode="lin" valueType="num">
                                      <p:cBhvr>
                                        <p:cTn id="44" dur="1000" fill="hold"/>
                                        <p:tgtEl>
                                          <p:spTgt spid="33"/>
                                        </p:tgtEl>
                                        <p:attrNameLst>
                                          <p:attrName>ppt_h</p:attrName>
                                        </p:attrNameLst>
                                      </p:cBhvr>
                                      <p:tavLst>
                                        <p:tav tm="0">
                                          <p:val>
                                            <p:fltVal val="0"/>
                                          </p:val>
                                        </p:tav>
                                        <p:tav tm="100000">
                                          <p:val>
                                            <p:strVal val="#ppt_h"/>
                                          </p:val>
                                        </p:tav>
                                      </p:tavLst>
                                    </p:anim>
                                    <p:anim calcmode="lin" valueType="num">
                                      <p:cBhvr>
                                        <p:cTn id="45" dur="1000" fill="hold"/>
                                        <p:tgtEl>
                                          <p:spTgt spid="33"/>
                                        </p:tgtEl>
                                        <p:attrNameLst>
                                          <p:attrName>style.rotation</p:attrName>
                                        </p:attrNameLst>
                                      </p:cBhvr>
                                      <p:tavLst>
                                        <p:tav tm="0">
                                          <p:val>
                                            <p:fltVal val="90"/>
                                          </p:val>
                                        </p:tav>
                                        <p:tav tm="100000">
                                          <p:val>
                                            <p:fltVal val="0"/>
                                          </p:val>
                                        </p:tav>
                                      </p:tavLst>
                                    </p:anim>
                                    <p:animEffect transition="in" filter="fade">
                                      <p:cBhvr>
                                        <p:cTn id="46" dur="10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animEffect transition="in" filter="wipe(left)">
                                      <p:cBhvr>
                                        <p:cTn id="5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1"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Draw Function F(A) Using a 1-Variable K-Map</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22</a:t>
            </a:fld>
            <a:endParaRPr lang="en-US" dirty="0"/>
          </a:p>
        </p:txBody>
      </p:sp>
      <p:sp>
        <p:nvSpPr>
          <p:cNvPr id="6" name="Content Placeholder 5"/>
          <p:cNvSpPr>
            <a:spLocks noGrp="1"/>
          </p:cNvSpPr>
          <p:nvPr>
            <p:ph idx="1"/>
          </p:nvPr>
        </p:nvSpPr>
        <p:spPr/>
        <p:txBody>
          <a:bodyPr>
            <a:normAutofit fontScale="92500" lnSpcReduction="10000"/>
          </a:bodyPr>
          <a:lstStyle/>
          <a:p>
            <a:r>
              <a:rPr lang="en-US" dirty="0"/>
              <a:t>Instead of drawing a line segment, we can </a:t>
            </a:r>
            <a:br>
              <a:rPr lang="en-US" dirty="0"/>
            </a:br>
            <a:r>
              <a:rPr lang="en-US" dirty="0"/>
              <a:t>draw two boxes, as shown below.</a:t>
            </a:r>
          </a:p>
          <a:p>
            <a:r>
              <a:rPr lang="en-US" dirty="0"/>
              <a:t>We call this approach a </a:t>
            </a:r>
            <a:br>
              <a:rPr lang="en-US" dirty="0"/>
            </a:br>
            <a:r>
              <a:rPr lang="en-US" b="1" dirty="0" err="1">
                <a:solidFill>
                  <a:srgbClr val="0070C0"/>
                </a:solidFill>
              </a:rPr>
              <a:t>Karnaugh</a:t>
            </a:r>
            <a:r>
              <a:rPr lang="en-US" b="1" dirty="0">
                <a:solidFill>
                  <a:srgbClr val="0070C0"/>
                </a:solidFill>
              </a:rPr>
              <a:t> map</a:t>
            </a:r>
            <a:r>
              <a:rPr lang="en-US" dirty="0"/>
              <a:t> (</a:t>
            </a:r>
            <a:r>
              <a:rPr lang="en-US" b="1" dirty="0">
                <a:solidFill>
                  <a:srgbClr val="0070C0"/>
                </a:solidFill>
              </a:rPr>
              <a:t>K-map</a:t>
            </a:r>
            <a:r>
              <a:rPr lang="en-US" dirty="0"/>
              <a:t>) on 1 variable.</a:t>
            </a:r>
          </a:p>
          <a:p>
            <a:r>
              <a:rPr lang="en-US" dirty="0"/>
              <a:t>The left box corresponds to </a:t>
            </a:r>
            <a:r>
              <a:rPr lang="en-US" b="1" dirty="0">
                <a:solidFill>
                  <a:srgbClr val="00B050"/>
                </a:solidFill>
              </a:rPr>
              <a:t>A = 0</a:t>
            </a:r>
            <a:r>
              <a:rPr lang="en-US" dirty="0"/>
              <a:t>, </a:t>
            </a:r>
            <a:br>
              <a:rPr lang="en-US" dirty="0"/>
            </a:br>
            <a:r>
              <a:rPr lang="en-US" dirty="0"/>
              <a:t>and the right corresponds to </a:t>
            </a:r>
            <a:r>
              <a:rPr lang="en-US" b="1" dirty="0">
                <a:solidFill>
                  <a:srgbClr val="00B050"/>
                </a:solidFill>
              </a:rPr>
              <a:t>A = 1</a:t>
            </a:r>
            <a:r>
              <a:rPr lang="en-US" dirty="0"/>
              <a:t>.</a:t>
            </a:r>
          </a:p>
          <a:p>
            <a:r>
              <a:rPr lang="en-US" b="1" dirty="0">
                <a:solidFill>
                  <a:srgbClr val="0070C0"/>
                </a:solidFill>
              </a:rPr>
              <a:t>Each box represents</a:t>
            </a:r>
          </a:p>
          <a:p>
            <a:pPr lvl="1"/>
            <a:r>
              <a:rPr lang="en-US" dirty="0"/>
              <a:t>an input combination of </a:t>
            </a:r>
            <a:r>
              <a:rPr lang="en-US" b="1" dirty="0">
                <a:solidFill>
                  <a:srgbClr val="00B050"/>
                </a:solidFill>
              </a:rPr>
              <a:t>A</a:t>
            </a:r>
            <a:r>
              <a:rPr lang="en-US" dirty="0"/>
              <a:t>,</a:t>
            </a:r>
          </a:p>
          <a:p>
            <a:pPr lvl="1"/>
            <a:r>
              <a:rPr lang="en-US" dirty="0"/>
              <a:t>a vertex of the hypercube, and</a:t>
            </a:r>
          </a:p>
          <a:p>
            <a:pPr lvl="1"/>
            <a:r>
              <a:rPr lang="en-US" b="1" dirty="0">
                <a:solidFill>
                  <a:srgbClr val="0070C0"/>
                </a:solidFill>
              </a:rPr>
              <a:t>an </a:t>
            </a:r>
            <a:r>
              <a:rPr lang="en-US" b="1" dirty="0" err="1">
                <a:solidFill>
                  <a:srgbClr val="0070C0"/>
                </a:solidFill>
              </a:rPr>
              <a:t>implicant</a:t>
            </a:r>
            <a:r>
              <a:rPr lang="en-US" b="1" dirty="0">
                <a:solidFill>
                  <a:srgbClr val="0070C0"/>
                </a:solidFill>
              </a:rPr>
              <a:t> (a </a:t>
            </a:r>
            <a:r>
              <a:rPr lang="en-US" b="1" dirty="0" err="1">
                <a:solidFill>
                  <a:srgbClr val="0070C0"/>
                </a:solidFill>
              </a:rPr>
              <a:t>minterm</a:t>
            </a:r>
            <a:r>
              <a:rPr lang="en-US" b="1" dirty="0">
                <a:solidFill>
                  <a:srgbClr val="0070C0"/>
                </a:solidFill>
              </a:rPr>
              <a:t>)</a:t>
            </a:r>
            <a:r>
              <a:rPr lang="en-US" dirty="0"/>
              <a:t>.</a:t>
            </a:r>
          </a:p>
          <a:p>
            <a:pPr lvl="1"/>
            <a:endParaRPr lang="en-US" dirty="0"/>
          </a:p>
          <a:p>
            <a:endParaRPr lang="en-US" dirty="0"/>
          </a:p>
          <a:p>
            <a:endParaRPr lang="en-US" dirty="0"/>
          </a:p>
          <a:p>
            <a:pPr lvl="8"/>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627" y="3583094"/>
            <a:ext cx="2286000" cy="2286000"/>
          </a:xfrm>
          <a:prstGeom prst="rect">
            <a:avLst/>
          </a:prstGeom>
        </p:spPr>
      </p:pic>
    </p:spTree>
    <p:extLst>
      <p:ext uri="{BB962C8B-B14F-4D97-AF65-F5344CB8AC3E}">
        <p14:creationId xmlns:p14="http://schemas.microsoft.com/office/powerpoint/2010/main" val="249222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Draw Function F Using a 1-Variable K-Map</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23</a:t>
            </a:fld>
            <a:endParaRPr lang="en-US" dirty="0"/>
          </a:p>
        </p:txBody>
      </p:sp>
      <p:sp>
        <p:nvSpPr>
          <p:cNvPr id="6" name="Content Placeholder 5"/>
          <p:cNvSpPr>
            <a:spLocks noGrp="1"/>
          </p:cNvSpPr>
          <p:nvPr>
            <p:ph idx="1"/>
          </p:nvPr>
        </p:nvSpPr>
        <p:spPr/>
        <p:txBody>
          <a:bodyPr>
            <a:normAutofit/>
          </a:bodyPr>
          <a:lstStyle/>
          <a:p>
            <a:r>
              <a:rPr lang="en-US" dirty="0"/>
              <a:t>We can mark </a:t>
            </a:r>
            <a:r>
              <a:rPr lang="en-US" dirty="0" err="1"/>
              <a:t>implicants</a:t>
            </a:r>
            <a:r>
              <a:rPr lang="en-US" dirty="0"/>
              <a:t> of </a:t>
            </a:r>
            <a:r>
              <a:rPr lang="en-US" b="1" dirty="0">
                <a:solidFill>
                  <a:srgbClr val="00B050"/>
                </a:solidFill>
              </a:rPr>
              <a:t>F</a:t>
            </a:r>
            <a:r>
              <a:rPr lang="en-US" dirty="0"/>
              <a:t> by </a:t>
            </a:r>
            <a:br>
              <a:rPr lang="en-US" dirty="0"/>
            </a:br>
            <a:r>
              <a:rPr lang="en-US" b="1" dirty="0">
                <a:solidFill>
                  <a:srgbClr val="0070C0"/>
                </a:solidFill>
              </a:rPr>
              <a:t>circling boxes that contain 1s</a:t>
            </a:r>
            <a:r>
              <a:rPr lang="en-US" dirty="0"/>
              <a:t>.</a:t>
            </a:r>
          </a:p>
          <a:p>
            <a:r>
              <a:rPr lang="en-US" dirty="0"/>
              <a:t>Here, we show a </a:t>
            </a:r>
            <a:r>
              <a:rPr lang="en-US" b="1" dirty="0">
                <a:solidFill>
                  <a:srgbClr val="0070C0"/>
                </a:solidFill>
              </a:rPr>
              <a:t>loop </a:t>
            </a:r>
            <a:r>
              <a:rPr lang="en-US" dirty="0"/>
              <a:t>around the box corresponding to the </a:t>
            </a:r>
            <a:r>
              <a:rPr lang="en-US" b="1" dirty="0" err="1">
                <a:solidFill>
                  <a:srgbClr val="0070C0"/>
                </a:solidFill>
              </a:rPr>
              <a:t>implicant</a:t>
            </a:r>
            <a:r>
              <a:rPr lang="en-US" b="1" dirty="0">
                <a:solidFill>
                  <a:srgbClr val="0070C0"/>
                </a:solidFill>
              </a:rPr>
              <a:t> </a:t>
            </a:r>
            <a:r>
              <a:rPr lang="en-US" b="1" dirty="0">
                <a:solidFill>
                  <a:srgbClr val="0070C0"/>
                </a:solidFill>
                <a:latin typeface="Courier New" panose="02070309020205020404" pitchFamily="49" charset="0"/>
                <a:cs typeface="Courier New" panose="02070309020205020404" pitchFamily="49" charset="0"/>
              </a:rPr>
              <a:t>A</a:t>
            </a:r>
            <a:r>
              <a:rPr lang="en-US" dirty="0"/>
              <a:t>.</a:t>
            </a:r>
          </a:p>
          <a:p>
            <a:r>
              <a:rPr lang="en-US" dirty="0"/>
              <a:t>To check whether an </a:t>
            </a:r>
            <a:r>
              <a:rPr lang="en-US" dirty="0" err="1"/>
              <a:t>implicant</a:t>
            </a:r>
            <a:br>
              <a:rPr lang="en-US" dirty="0"/>
            </a:br>
            <a:r>
              <a:rPr lang="en-US" dirty="0"/>
              <a:t>is prime, we consider </a:t>
            </a:r>
            <a:r>
              <a:rPr lang="en-US" b="1" dirty="0">
                <a:solidFill>
                  <a:srgbClr val="0070C0"/>
                </a:solidFill>
              </a:rPr>
              <a:t>growing</a:t>
            </a:r>
            <a:br>
              <a:rPr lang="en-US" b="1" dirty="0">
                <a:solidFill>
                  <a:srgbClr val="0070C0"/>
                </a:solidFill>
              </a:rPr>
            </a:br>
            <a:r>
              <a:rPr lang="en-US" b="1" dirty="0">
                <a:solidFill>
                  <a:srgbClr val="0070C0"/>
                </a:solidFill>
              </a:rPr>
              <a:t>the loop</a:t>
            </a:r>
            <a:r>
              <a:rPr lang="en-US" dirty="0"/>
              <a:t> to contain more boxes.</a:t>
            </a:r>
          </a:p>
          <a:p>
            <a:r>
              <a:rPr lang="en-US" dirty="0"/>
              <a:t>A circle that cannot grow</a:t>
            </a:r>
            <a:br>
              <a:rPr lang="en-US" dirty="0"/>
            </a:br>
            <a:r>
              <a:rPr lang="en-US" dirty="0"/>
              <a:t>is a prime </a:t>
            </a:r>
            <a:r>
              <a:rPr lang="en-US" dirty="0" err="1"/>
              <a:t>implicant</a:t>
            </a:r>
            <a:r>
              <a:rPr lang="en-US" dirty="0"/>
              <a:t> of </a:t>
            </a:r>
            <a:r>
              <a:rPr lang="en-US" b="1" dirty="0">
                <a:solidFill>
                  <a:srgbClr val="00B050"/>
                </a:solidFill>
              </a:rPr>
              <a:t>F</a:t>
            </a:r>
            <a:r>
              <a:rPr lang="en-US" dirty="0"/>
              <a:t>.</a:t>
            </a:r>
          </a:p>
          <a:p>
            <a:endParaRPr lang="en-US" dirty="0"/>
          </a:p>
          <a:p>
            <a:pPr lvl="1"/>
            <a:endParaRPr lang="en-US" dirty="0"/>
          </a:p>
          <a:p>
            <a:endParaRPr lang="en-US" dirty="0"/>
          </a:p>
          <a:p>
            <a:endParaRPr lang="en-US" dirty="0"/>
          </a:p>
          <a:p>
            <a:pPr lvl="8"/>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627" y="3583094"/>
            <a:ext cx="2286000" cy="2286000"/>
          </a:xfrm>
          <a:prstGeom prst="rect">
            <a:avLst/>
          </a:prstGeom>
        </p:spPr>
      </p:pic>
    </p:spTree>
    <p:extLst>
      <p:ext uri="{BB962C8B-B14F-4D97-AF65-F5344CB8AC3E}">
        <p14:creationId xmlns:p14="http://schemas.microsoft.com/office/powerpoint/2010/main" val="91378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Draw Function F Using a 1-Variable K-Map</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24</a:t>
            </a:fld>
            <a:endParaRPr lang="en-US" dirty="0"/>
          </a:p>
        </p:txBody>
      </p:sp>
      <p:sp>
        <p:nvSpPr>
          <p:cNvPr id="6" name="Content Placeholder 5"/>
          <p:cNvSpPr>
            <a:spLocks noGrp="1"/>
          </p:cNvSpPr>
          <p:nvPr>
            <p:ph idx="1"/>
          </p:nvPr>
        </p:nvSpPr>
        <p:spPr/>
        <p:txBody>
          <a:bodyPr>
            <a:normAutofit/>
          </a:bodyPr>
          <a:lstStyle/>
          <a:p>
            <a:r>
              <a:rPr lang="en-US" dirty="0"/>
              <a:t>For the function </a:t>
            </a:r>
            <a:r>
              <a:rPr lang="en-US" b="1" dirty="0">
                <a:solidFill>
                  <a:srgbClr val="00B050"/>
                </a:solidFill>
              </a:rPr>
              <a:t>F</a:t>
            </a:r>
            <a:r>
              <a:rPr lang="en-US" dirty="0"/>
              <a:t> shown, we can grow the loop to contain both boxes.</a:t>
            </a:r>
          </a:p>
          <a:p>
            <a:r>
              <a:rPr lang="en-US" dirty="0"/>
              <a:t>The loop is now as big as possible (the </a:t>
            </a:r>
            <a:br>
              <a:rPr lang="en-US" dirty="0"/>
            </a:br>
            <a:r>
              <a:rPr lang="en-US" dirty="0"/>
              <a:t>full K-map!), so it cannot grow further.</a:t>
            </a:r>
          </a:p>
          <a:p>
            <a:r>
              <a:rPr lang="en-US" dirty="0"/>
              <a:t>The result (the </a:t>
            </a:r>
            <a:r>
              <a:rPr lang="en-US" b="1" dirty="0" err="1">
                <a:solidFill>
                  <a:srgbClr val="0070C0"/>
                </a:solidFill>
              </a:rPr>
              <a:t>implicant</a:t>
            </a:r>
            <a:r>
              <a:rPr lang="en-US" b="1" dirty="0">
                <a:solidFill>
                  <a:srgbClr val="0070C0"/>
                </a:solidFill>
              </a:rPr>
              <a:t> </a:t>
            </a:r>
            <a:r>
              <a:rPr lang="en-US" b="1" dirty="0">
                <a:solidFill>
                  <a:srgbClr val="0070C0"/>
                </a:solidFill>
                <a:latin typeface="Courier New" panose="02070309020205020404" pitchFamily="49" charset="0"/>
                <a:cs typeface="Courier New" panose="02070309020205020404" pitchFamily="49" charset="0"/>
              </a:rPr>
              <a:t>1</a:t>
            </a:r>
            <a:r>
              <a:rPr lang="en-US" dirty="0"/>
              <a:t>) </a:t>
            </a:r>
            <a:br>
              <a:rPr lang="en-US" dirty="0"/>
            </a:br>
            <a:r>
              <a:rPr lang="en-US" b="1" dirty="0">
                <a:solidFill>
                  <a:srgbClr val="0070C0"/>
                </a:solidFill>
              </a:rPr>
              <a:t>is a prime </a:t>
            </a:r>
            <a:r>
              <a:rPr lang="en-US" b="1" dirty="0" err="1">
                <a:solidFill>
                  <a:srgbClr val="0070C0"/>
                </a:solidFill>
              </a:rPr>
              <a:t>implicant</a:t>
            </a:r>
            <a:r>
              <a:rPr lang="en-US" b="1" dirty="0">
                <a:solidFill>
                  <a:srgbClr val="0070C0"/>
                </a:solidFill>
              </a:rPr>
              <a:t> of F</a:t>
            </a:r>
            <a:r>
              <a:rPr lang="en-US" dirty="0"/>
              <a:t>.</a:t>
            </a:r>
          </a:p>
          <a:p>
            <a:r>
              <a:rPr lang="en-US" dirty="0"/>
              <a:t>So </a:t>
            </a:r>
            <a:r>
              <a:rPr lang="en-US" b="1" dirty="0">
                <a:solidFill>
                  <a:srgbClr val="0070C0"/>
                </a:solidFill>
              </a:rPr>
              <a:t>F(A) = 1</a:t>
            </a:r>
            <a:r>
              <a:rPr lang="en-US" dirty="0"/>
              <a:t>.</a:t>
            </a:r>
          </a:p>
          <a:p>
            <a:pPr marL="0" indent="0">
              <a:buNone/>
            </a:pPr>
            <a:r>
              <a:rPr lang="en-US" i="1" dirty="0">
                <a:solidFill>
                  <a:srgbClr val="7030A0"/>
                </a:solidFill>
              </a:rPr>
              <a:t>		Feel excited?</a:t>
            </a:r>
          </a:p>
          <a:p>
            <a:endParaRPr lang="en-US" dirty="0"/>
          </a:p>
          <a:p>
            <a:endParaRPr lang="en-US" dirty="0"/>
          </a:p>
          <a:p>
            <a:pPr lvl="8"/>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627" y="3583094"/>
            <a:ext cx="2286000" cy="2286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2627" y="3583094"/>
            <a:ext cx="2286000" cy="2286000"/>
          </a:xfrm>
          <a:prstGeom prst="rect">
            <a:avLst/>
          </a:prstGeom>
        </p:spPr>
      </p:pic>
    </p:spTree>
    <p:extLst>
      <p:ext uri="{BB962C8B-B14F-4D97-AF65-F5344CB8AC3E}">
        <p14:creationId xmlns:p14="http://schemas.microsoft.com/office/powerpoint/2010/main" val="201030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2000"/>
                                        <p:tgtEl>
                                          <p:spTgt spid="8"/>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wipe(left)">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All </a:t>
            </a:r>
            <a:r>
              <a:rPr lang="en-US" dirty="0" err="1"/>
              <a:t>Implicants</a:t>
            </a:r>
            <a:r>
              <a:rPr lang="en-US" dirty="0"/>
              <a:t> for Two Variables, A and B</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25</a:t>
            </a:fld>
            <a:endParaRPr lang="en-US" dirty="0"/>
          </a:p>
        </p:txBody>
      </p:sp>
      <p:sp>
        <p:nvSpPr>
          <p:cNvPr id="6" name="Content Placeholder 5"/>
          <p:cNvSpPr>
            <a:spLocks noGrp="1"/>
          </p:cNvSpPr>
          <p:nvPr>
            <p:ph idx="1"/>
          </p:nvPr>
        </p:nvSpPr>
        <p:spPr>
          <a:xfrm>
            <a:off x="596350" y="1630017"/>
            <a:ext cx="7792278" cy="4239077"/>
          </a:xfrm>
        </p:spPr>
        <p:txBody>
          <a:bodyPr>
            <a:normAutofit/>
          </a:bodyPr>
          <a:lstStyle/>
          <a:p>
            <a:r>
              <a:rPr lang="en-US" dirty="0"/>
              <a:t>Now consider two input variables, </a:t>
            </a:r>
            <a:r>
              <a:rPr lang="en-US" b="1" dirty="0">
                <a:solidFill>
                  <a:srgbClr val="00B050"/>
                </a:solidFill>
              </a:rPr>
              <a:t>A</a:t>
            </a:r>
            <a:r>
              <a:rPr lang="en-US" dirty="0"/>
              <a:t> and </a:t>
            </a:r>
            <a:r>
              <a:rPr lang="en-US" b="1" dirty="0">
                <a:solidFill>
                  <a:srgbClr val="00B050"/>
                </a:solidFill>
              </a:rPr>
              <a:t>B</a:t>
            </a:r>
            <a:r>
              <a:rPr lang="en-US" dirty="0"/>
              <a:t>.</a:t>
            </a:r>
          </a:p>
          <a:p>
            <a:pPr algn="ctr"/>
            <a:r>
              <a:rPr lang="en-US" b="1" dirty="0">
                <a:solidFill>
                  <a:srgbClr val="0070C0"/>
                </a:solidFill>
              </a:rPr>
              <a:t>How many </a:t>
            </a:r>
            <a:r>
              <a:rPr lang="en-US" b="1" dirty="0" err="1">
                <a:solidFill>
                  <a:srgbClr val="0070C0"/>
                </a:solidFill>
              </a:rPr>
              <a:t>implicants</a:t>
            </a:r>
            <a:r>
              <a:rPr lang="en-US" b="1" dirty="0">
                <a:solidFill>
                  <a:srgbClr val="0070C0"/>
                </a:solidFill>
              </a:rPr>
              <a:t> are possible?</a:t>
            </a:r>
          </a:p>
          <a:p>
            <a:r>
              <a:rPr lang="en-US" dirty="0"/>
              <a:t>Start with </a:t>
            </a:r>
            <a:r>
              <a:rPr lang="en-US" dirty="0" err="1"/>
              <a:t>minterms</a:t>
            </a:r>
            <a:r>
              <a:rPr lang="en-US" dirty="0"/>
              <a:t>…</a:t>
            </a:r>
          </a:p>
          <a:p>
            <a:endParaRPr lang="en-US" dirty="0"/>
          </a:p>
          <a:p>
            <a:r>
              <a:rPr lang="en-US" dirty="0"/>
              <a:t>And products of one literal…</a:t>
            </a:r>
          </a:p>
          <a:p>
            <a:endParaRPr lang="en-US" dirty="0"/>
          </a:p>
          <a:p>
            <a:r>
              <a:rPr lang="en-US" dirty="0"/>
              <a:t>And, of course …</a:t>
            </a:r>
          </a:p>
        </p:txBody>
      </p:sp>
      <p:sp>
        <p:nvSpPr>
          <p:cNvPr id="3" name="TextBox 2"/>
          <p:cNvSpPr txBox="1"/>
          <p:nvPr/>
        </p:nvSpPr>
        <p:spPr>
          <a:xfrm>
            <a:off x="2570002" y="3328013"/>
            <a:ext cx="614271"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sp>
        <p:nvSpPr>
          <p:cNvPr id="8" name="TextBox 7"/>
          <p:cNvSpPr txBox="1"/>
          <p:nvPr/>
        </p:nvSpPr>
        <p:spPr>
          <a:xfrm>
            <a:off x="3409808" y="3328013"/>
            <a:ext cx="829073"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sp>
        <p:nvSpPr>
          <p:cNvPr id="9" name="TextBox 8"/>
          <p:cNvSpPr txBox="1"/>
          <p:nvPr/>
        </p:nvSpPr>
        <p:spPr>
          <a:xfrm>
            <a:off x="4464416" y="3328013"/>
            <a:ext cx="829073"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sp>
        <p:nvSpPr>
          <p:cNvPr id="10" name="TextBox 9"/>
          <p:cNvSpPr txBox="1"/>
          <p:nvPr/>
        </p:nvSpPr>
        <p:spPr>
          <a:xfrm>
            <a:off x="2722880" y="4441924"/>
            <a:ext cx="399468"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sp>
        <p:nvSpPr>
          <p:cNvPr id="11" name="TextBox 10"/>
          <p:cNvSpPr txBox="1"/>
          <p:nvPr/>
        </p:nvSpPr>
        <p:spPr>
          <a:xfrm>
            <a:off x="3686185" y="4441924"/>
            <a:ext cx="614271"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sp>
        <p:nvSpPr>
          <p:cNvPr id="13" name="TextBox 12"/>
          <p:cNvSpPr txBox="1"/>
          <p:nvPr/>
        </p:nvSpPr>
        <p:spPr>
          <a:xfrm>
            <a:off x="5519024" y="3328013"/>
            <a:ext cx="1043876"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sp>
        <p:nvSpPr>
          <p:cNvPr id="14" name="TextBox 13"/>
          <p:cNvSpPr txBox="1"/>
          <p:nvPr/>
        </p:nvSpPr>
        <p:spPr>
          <a:xfrm>
            <a:off x="4732596" y="4441924"/>
            <a:ext cx="399468"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B</a:t>
            </a:r>
            <a:endParaRPr lang="en-US" b="1" dirty="0">
              <a:solidFill>
                <a:srgbClr val="0070C0"/>
              </a:solidFill>
              <a:latin typeface="Courier New" panose="02070309020205020404" pitchFamily="49" charset="0"/>
              <a:cs typeface="Courier New" panose="02070309020205020404" pitchFamily="49" charset="0"/>
            </a:endParaRPr>
          </a:p>
        </p:txBody>
      </p:sp>
      <p:sp>
        <p:nvSpPr>
          <p:cNvPr id="15" name="TextBox 14"/>
          <p:cNvSpPr txBox="1"/>
          <p:nvPr/>
        </p:nvSpPr>
        <p:spPr>
          <a:xfrm>
            <a:off x="5695901" y="4441924"/>
            <a:ext cx="614271"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B’</a:t>
            </a:r>
            <a:endParaRPr lang="en-US" b="1" dirty="0">
              <a:solidFill>
                <a:srgbClr val="0070C0"/>
              </a:solidFill>
              <a:latin typeface="Courier New" panose="02070309020205020404" pitchFamily="49" charset="0"/>
              <a:cs typeface="Courier New" panose="02070309020205020404" pitchFamily="49" charset="0"/>
            </a:endParaRPr>
          </a:p>
        </p:txBody>
      </p:sp>
      <p:sp>
        <p:nvSpPr>
          <p:cNvPr id="16" name="TextBox 15"/>
          <p:cNvSpPr txBox="1"/>
          <p:nvPr/>
        </p:nvSpPr>
        <p:spPr>
          <a:xfrm>
            <a:off x="3686185" y="5287619"/>
            <a:ext cx="399468" cy="523220"/>
          </a:xfrm>
          <a:prstGeom prst="rect">
            <a:avLst/>
          </a:prstGeom>
          <a:noFill/>
        </p:spPr>
        <p:txBody>
          <a:bodyPr wrap="none" rtlCol="0">
            <a:spAutoFit/>
          </a:bodyPr>
          <a:lstStyle/>
          <a:p>
            <a:r>
              <a:rPr lang="en-US" sz="2800" b="1" dirty="0">
                <a:solidFill>
                  <a:srgbClr val="0070C0"/>
                </a:solidFill>
                <a:latin typeface="Courier New" panose="02070309020205020404" pitchFamily="49" charset="0"/>
                <a:cs typeface="Courier New" panose="02070309020205020404" pitchFamily="49" charset="0"/>
              </a:rPr>
              <a:t>1</a:t>
            </a: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084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1+#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6">
                                            <p:txEl>
                                              <p:pRg st="6" end="6"/>
                                            </p:txEl>
                                          </p:spTgt>
                                        </p:tgtEl>
                                        <p:attrNameLst>
                                          <p:attrName>style.visibility</p:attrName>
                                        </p:attrNameLst>
                                      </p:cBhvr>
                                      <p:to>
                                        <p:strVal val="visible"/>
                                      </p:to>
                                    </p:set>
                                    <p:animEffect transition="in" filter="wipe(left)">
                                      <p:cBhvr>
                                        <p:cTn id="60" dur="500"/>
                                        <p:tgtEl>
                                          <p:spTgt spid="6">
                                            <p:txEl>
                                              <p:pRg st="6" end="6"/>
                                            </p:txEl>
                                          </p:spTgt>
                                        </p:tgtEl>
                                      </p:cBhvr>
                                    </p:animEffect>
                                  </p:childTnLst>
                                </p:cTn>
                              </p:par>
                            </p:childTnLst>
                          </p:cTn>
                        </p:par>
                        <p:par>
                          <p:cTn id="61" fill="hold">
                            <p:stCondLst>
                              <p:cond delay="500"/>
                            </p:stCondLst>
                            <p:childTnLst>
                              <p:par>
                                <p:cTn id="62" presetID="2" presetClass="entr" presetSubtype="2"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fill="hold"/>
                                        <p:tgtEl>
                                          <p:spTgt spid="16"/>
                                        </p:tgtEl>
                                        <p:attrNameLst>
                                          <p:attrName>ppt_x</p:attrName>
                                        </p:attrNameLst>
                                      </p:cBhvr>
                                      <p:tavLst>
                                        <p:tav tm="0">
                                          <p:val>
                                            <p:strVal val="1+#ppt_w/2"/>
                                          </p:val>
                                        </p:tav>
                                        <p:tav tm="100000">
                                          <p:val>
                                            <p:strVal val="#ppt_x"/>
                                          </p:val>
                                        </p:tav>
                                      </p:tavLst>
                                    </p:anim>
                                    <p:anim calcmode="lin" valueType="num">
                                      <p:cBhvr additive="base">
                                        <p:cTn id="6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Minterms</a:t>
            </a:r>
            <a:r>
              <a:rPr lang="en-US" dirty="0"/>
              <a:t> Correspond to Vertices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26</a:t>
            </a:fld>
            <a:endParaRPr lang="en-US" dirty="0"/>
          </a:p>
        </p:txBody>
      </p:sp>
      <p:sp>
        <p:nvSpPr>
          <p:cNvPr id="6" name="Content Placeholder 5"/>
          <p:cNvSpPr>
            <a:spLocks noGrp="1"/>
          </p:cNvSpPr>
          <p:nvPr>
            <p:ph idx="1"/>
          </p:nvPr>
        </p:nvSpPr>
        <p:spPr/>
        <p:txBody>
          <a:bodyPr>
            <a:normAutofit/>
          </a:bodyPr>
          <a:lstStyle/>
          <a:p>
            <a:r>
              <a:rPr lang="en-US" dirty="0"/>
              <a:t>With </a:t>
            </a:r>
            <a:r>
              <a:rPr lang="en-US" b="1" dirty="0">
                <a:solidFill>
                  <a:srgbClr val="00B050"/>
                </a:solidFill>
              </a:rPr>
              <a:t>N = 2</a:t>
            </a:r>
            <a:r>
              <a:rPr lang="en-US" dirty="0"/>
              <a:t> (inputs A and B), a hypercube is a square: four vertices, four edges, and a face.</a:t>
            </a:r>
          </a:p>
          <a:p>
            <a:endParaRPr lang="en-US" dirty="0"/>
          </a:p>
          <a:p>
            <a:pPr lvl="8"/>
            <a:endParaRPr lang="en-US" dirty="0"/>
          </a:p>
        </p:txBody>
      </p:sp>
      <p:grpSp>
        <p:nvGrpSpPr>
          <p:cNvPr id="12" name="Group 11"/>
          <p:cNvGrpSpPr/>
          <p:nvPr/>
        </p:nvGrpSpPr>
        <p:grpSpPr>
          <a:xfrm>
            <a:off x="3185089" y="3161478"/>
            <a:ext cx="2370605" cy="2376796"/>
            <a:chOff x="3461441" y="3624580"/>
            <a:chExt cx="2370605" cy="2376796"/>
          </a:xfrm>
        </p:grpSpPr>
        <p:cxnSp>
          <p:nvCxnSpPr>
            <p:cNvPr id="7" name="Straight Connector 6"/>
            <p:cNvCxnSpPr/>
            <p:nvPr/>
          </p:nvCxnSpPr>
          <p:spPr>
            <a:xfrm>
              <a:off x="3579711" y="3738880"/>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50555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5400000">
              <a:off x="3461441" y="3624581"/>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579711" y="5887076"/>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64989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03446" y="362458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5400000">
              <a:off x="3461441" y="5770442"/>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03446" y="5772776"/>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4446504" y="2414451"/>
            <a:ext cx="881973" cy="523220"/>
          </a:xfrm>
          <a:prstGeom prst="rect">
            <a:avLst/>
          </a:prstGeom>
          <a:noFill/>
        </p:spPr>
        <p:txBody>
          <a:bodyPr wrap="none" rtlCol="0">
            <a:spAutoFit/>
          </a:bodyPr>
          <a:lstStyle/>
          <a:p>
            <a:r>
              <a:rPr lang="en-US" sz="2800" b="1" dirty="0">
                <a:solidFill>
                  <a:srgbClr val="00B050"/>
                </a:solidFill>
              </a:rPr>
              <a:t>A=1</a:t>
            </a:r>
            <a:endParaRPr lang="en-US" b="1" dirty="0">
              <a:solidFill>
                <a:srgbClr val="00B050"/>
              </a:solidFill>
            </a:endParaRPr>
          </a:p>
        </p:txBody>
      </p:sp>
      <p:sp>
        <p:nvSpPr>
          <p:cNvPr id="23" name="TextBox 22"/>
          <p:cNvSpPr txBox="1"/>
          <p:nvPr/>
        </p:nvSpPr>
        <p:spPr>
          <a:xfrm>
            <a:off x="3477838" y="2414451"/>
            <a:ext cx="881973" cy="523220"/>
          </a:xfrm>
          <a:prstGeom prst="rect">
            <a:avLst/>
          </a:prstGeom>
          <a:noFill/>
        </p:spPr>
        <p:txBody>
          <a:bodyPr wrap="none" rtlCol="0">
            <a:spAutoFit/>
          </a:bodyPr>
          <a:lstStyle/>
          <a:p>
            <a:r>
              <a:rPr lang="en-US" sz="2800" b="1" dirty="0">
                <a:solidFill>
                  <a:srgbClr val="00B050"/>
                </a:solidFill>
              </a:rPr>
              <a:t>A=0</a:t>
            </a:r>
            <a:endParaRPr lang="en-US" b="1" dirty="0">
              <a:solidFill>
                <a:srgbClr val="00B050"/>
              </a:solidFill>
            </a:endParaRPr>
          </a:p>
        </p:txBody>
      </p:sp>
      <p:grpSp>
        <p:nvGrpSpPr>
          <p:cNvPr id="25" name="Group 24"/>
          <p:cNvGrpSpPr/>
          <p:nvPr/>
        </p:nvGrpSpPr>
        <p:grpSpPr>
          <a:xfrm>
            <a:off x="4173667" y="2740779"/>
            <a:ext cx="457176" cy="3459732"/>
            <a:chOff x="6345022" y="2523116"/>
            <a:chExt cx="457176" cy="2466971"/>
          </a:xfrm>
        </p:grpSpPr>
        <p:cxnSp>
          <p:nvCxnSpPr>
            <p:cNvPr id="26" name="Straight Connector 25"/>
            <p:cNvCxnSpPr/>
            <p:nvPr/>
          </p:nvCxnSpPr>
          <p:spPr>
            <a:xfrm>
              <a:off x="6563450" y="2523116"/>
              <a:ext cx="20320" cy="21945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5022" y="4664079"/>
              <a:ext cx="457176" cy="326008"/>
            </a:xfrm>
            <a:prstGeom prst="rect">
              <a:avLst/>
            </a:prstGeom>
            <a:noFill/>
          </p:spPr>
          <p:txBody>
            <a:bodyPr wrap="none" rtlCol="0">
              <a:spAutoFit/>
            </a:bodyPr>
            <a:lstStyle/>
            <a:p>
              <a:r>
                <a:rPr lang="en-US" sz="2800" b="1" dirty="0">
                  <a:solidFill>
                    <a:srgbClr val="00B050"/>
                  </a:solidFill>
                </a:rPr>
                <a:t>A</a:t>
              </a:r>
              <a:endParaRPr lang="en-US" b="1" dirty="0">
                <a:solidFill>
                  <a:srgbClr val="00B050"/>
                </a:solidFill>
              </a:endParaRPr>
            </a:p>
          </p:txBody>
        </p:sp>
      </p:grpSp>
      <p:grpSp>
        <p:nvGrpSpPr>
          <p:cNvPr id="28" name="Group 27"/>
          <p:cNvGrpSpPr/>
          <p:nvPr/>
        </p:nvGrpSpPr>
        <p:grpSpPr>
          <a:xfrm>
            <a:off x="2412236" y="4028782"/>
            <a:ext cx="4451860" cy="523220"/>
            <a:chOff x="4705201" y="3425980"/>
            <a:chExt cx="4087926" cy="373083"/>
          </a:xfrm>
        </p:grpSpPr>
        <p:cxnSp>
          <p:nvCxnSpPr>
            <p:cNvPr id="29" name="Straight Connector 28"/>
            <p:cNvCxnSpPr/>
            <p:nvPr/>
          </p:nvCxnSpPr>
          <p:spPr>
            <a:xfrm flipH="1">
              <a:off x="5034762" y="3609947"/>
              <a:ext cx="3758365" cy="17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05201" y="3425980"/>
              <a:ext cx="463588" cy="373083"/>
            </a:xfrm>
            <a:prstGeom prst="rect">
              <a:avLst/>
            </a:prstGeom>
            <a:noFill/>
          </p:spPr>
          <p:txBody>
            <a:bodyPr wrap="none" rtlCol="0">
              <a:spAutoFit/>
            </a:bodyPr>
            <a:lstStyle/>
            <a:p>
              <a:r>
                <a:rPr lang="en-US" sz="2800" b="1" dirty="0">
                  <a:solidFill>
                    <a:srgbClr val="00B050"/>
                  </a:solidFill>
                </a:rPr>
                <a:t>B</a:t>
              </a:r>
              <a:endParaRPr lang="en-US" b="1" dirty="0">
                <a:solidFill>
                  <a:srgbClr val="00B050"/>
                </a:solidFill>
              </a:endParaRPr>
            </a:p>
          </p:txBody>
        </p:sp>
      </p:grpSp>
      <p:sp>
        <p:nvSpPr>
          <p:cNvPr id="32" name="TextBox 31"/>
          <p:cNvSpPr txBox="1"/>
          <p:nvPr/>
        </p:nvSpPr>
        <p:spPr>
          <a:xfrm>
            <a:off x="6092680" y="3744748"/>
            <a:ext cx="888385" cy="523220"/>
          </a:xfrm>
          <a:prstGeom prst="rect">
            <a:avLst/>
          </a:prstGeom>
          <a:noFill/>
        </p:spPr>
        <p:txBody>
          <a:bodyPr wrap="none" rtlCol="0">
            <a:spAutoFit/>
          </a:bodyPr>
          <a:lstStyle/>
          <a:p>
            <a:r>
              <a:rPr lang="en-US" sz="2800" b="1" dirty="0">
                <a:solidFill>
                  <a:srgbClr val="00B050"/>
                </a:solidFill>
              </a:rPr>
              <a:t>B=0</a:t>
            </a:r>
            <a:endParaRPr lang="en-US" b="1" dirty="0">
              <a:solidFill>
                <a:srgbClr val="00B050"/>
              </a:solidFill>
            </a:endParaRPr>
          </a:p>
        </p:txBody>
      </p:sp>
      <p:sp>
        <p:nvSpPr>
          <p:cNvPr id="33" name="TextBox 32"/>
          <p:cNvSpPr txBox="1"/>
          <p:nvPr/>
        </p:nvSpPr>
        <p:spPr>
          <a:xfrm>
            <a:off x="6092680" y="4281530"/>
            <a:ext cx="888385" cy="523220"/>
          </a:xfrm>
          <a:prstGeom prst="rect">
            <a:avLst/>
          </a:prstGeom>
          <a:noFill/>
        </p:spPr>
        <p:txBody>
          <a:bodyPr wrap="none" rtlCol="0">
            <a:spAutoFit/>
          </a:bodyPr>
          <a:lstStyle/>
          <a:p>
            <a:r>
              <a:rPr lang="en-US" sz="2800" b="1" dirty="0">
                <a:solidFill>
                  <a:srgbClr val="00B050"/>
                </a:solidFill>
              </a:rPr>
              <a:t>B=1</a:t>
            </a:r>
            <a:endParaRPr lang="en-US" b="1" dirty="0">
              <a:solidFill>
                <a:srgbClr val="00B050"/>
              </a:solidFill>
            </a:endParaRPr>
          </a:p>
        </p:txBody>
      </p:sp>
      <p:grpSp>
        <p:nvGrpSpPr>
          <p:cNvPr id="34" name="Group 33"/>
          <p:cNvGrpSpPr/>
          <p:nvPr/>
        </p:nvGrpSpPr>
        <p:grpSpPr>
          <a:xfrm>
            <a:off x="1776380" y="2740779"/>
            <a:ext cx="1964221" cy="976923"/>
            <a:chOff x="3995587" y="3106802"/>
            <a:chExt cx="1964221" cy="976923"/>
          </a:xfrm>
        </p:grpSpPr>
        <p:sp>
          <p:nvSpPr>
            <p:cNvPr id="35" name="Oval 34"/>
            <p:cNvSpPr/>
            <p:nvPr/>
          </p:nvSpPr>
          <p:spPr>
            <a:xfrm>
              <a:off x="5045408" y="3169325"/>
              <a:ext cx="914400" cy="914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995587" y="3106802"/>
              <a:ext cx="1172116"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38" name="Group 37"/>
          <p:cNvGrpSpPr/>
          <p:nvPr/>
        </p:nvGrpSpPr>
        <p:grpSpPr>
          <a:xfrm>
            <a:off x="1791148" y="4892171"/>
            <a:ext cx="1964221" cy="976923"/>
            <a:chOff x="3995587" y="3106802"/>
            <a:chExt cx="1964221" cy="976923"/>
          </a:xfrm>
        </p:grpSpPr>
        <p:sp>
          <p:nvSpPr>
            <p:cNvPr id="39" name="Oval 38"/>
            <p:cNvSpPr/>
            <p:nvPr/>
          </p:nvSpPr>
          <p:spPr>
            <a:xfrm>
              <a:off x="5045408" y="3169325"/>
              <a:ext cx="914400" cy="914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995587" y="3106802"/>
              <a:ext cx="925253"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41" name="Group 40"/>
          <p:cNvGrpSpPr/>
          <p:nvPr/>
        </p:nvGrpSpPr>
        <p:grpSpPr>
          <a:xfrm>
            <a:off x="4978961" y="2744232"/>
            <a:ext cx="1966753" cy="985431"/>
            <a:chOff x="3356115" y="3063718"/>
            <a:chExt cx="1966753" cy="985431"/>
          </a:xfrm>
        </p:grpSpPr>
        <p:sp>
          <p:nvSpPr>
            <p:cNvPr id="42" name="Oval 41"/>
            <p:cNvSpPr/>
            <p:nvPr/>
          </p:nvSpPr>
          <p:spPr>
            <a:xfrm>
              <a:off x="3356115" y="3134749"/>
              <a:ext cx="914400" cy="914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397615" y="3063718"/>
              <a:ext cx="925253"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44" name="Group 43"/>
          <p:cNvGrpSpPr/>
          <p:nvPr/>
        </p:nvGrpSpPr>
        <p:grpSpPr>
          <a:xfrm>
            <a:off x="4978961" y="4883663"/>
            <a:ext cx="1719891" cy="985431"/>
            <a:chOff x="3356115" y="3063718"/>
            <a:chExt cx="1719891" cy="985431"/>
          </a:xfrm>
        </p:grpSpPr>
        <p:sp>
          <p:nvSpPr>
            <p:cNvPr id="45" name="Oval 44"/>
            <p:cNvSpPr/>
            <p:nvPr/>
          </p:nvSpPr>
          <p:spPr>
            <a:xfrm>
              <a:off x="3356115" y="3134749"/>
              <a:ext cx="914400" cy="91440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4397615" y="3063718"/>
              <a:ext cx="678391"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AB</a:t>
              </a:r>
              <a:endParaRPr lang="en-US" b="1" dirty="0">
                <a:solidFill>
                  <a:srgbClr val="0070C0"/>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12462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1000" fill="hold"/>
                                        <p:tgtEl>
                                          <p:spTgt spid="34"/>
                                        </p:tgtEl>
                                        <p:attrNameLst>
                                          <p:attrName>ppt_w</p:attrName>
                                        </p:attrNameLst>
                                      </p:cBhvr>
                                      <p:tavLst>
                                        <p:tav tm="0">
                                          <p:val>
                                            <p:fltVal val="0"/>
                                          </p:val>
                                        </p:tav>
                                        <p:tav tm="100000">
                                          <p:val>
                                            <p:strVal val="#ppt_w"/>
                                          </p:val>
                                        </p:tav>
                                      </p:tavLst>
                                    </p:anim>
                                    <p:anim calcmode="lin" valueType="num">
                                      <p:cBhvr>
                                        <p:cTn id="38" dur="1000" fill="hold"/>
                                        <p:tgtEl>
                                          <p:spTgt spid="34"/>
                                        </p:tgtEl>
                                        <p:attrNameLst>
                                          <p:attrName>ppt_h</p:attrName>
                                        </p:attrNameLst>
                                      </p:cBhvr>
                                      <p:tavLst>
                                        <p:tav tm="0">
                                          <p:val>
                                            <p:fltVal val="0"/>
                                          </p:val>
                                        </p:tav>
                                        <p:tav tm="100000">
                                          <p:val>
                                            <p:strVal val="#ppt_h"/>
                                          </p:val>
                                        </p:tav>
                                      </p:tavLst>
                                    </p:anim>
                                    <p:anim calcmode="lin" valueType="num">
                                      <p:cBhvr>
                                        <p:cTn id="39" dur="1000" fill="hold"/>
                                        <p:tgtEl>
                                          <p:spTgt spid="34"/>
                                        </p:tgtEl>
                                        <p:attrNameLst>
                                          <p:attrName>style.rotation</p:attrName>
                                        </p:attrNameLst>
                                      </p:cBhvr>
                                      <p:tavLst>
                                        <p:tav tm="0">
                                          <p:val>
                                            <p:fltVal val="90"/>
                                          </p:val>
                                        </p:tav>
                                        <p:tav tm="100000">
                                          <p:val>
                                            <p:fltVal val="0"/>
                                          </p:val>
                                        </p:tav>
                                      </p:tavLst>
                                    </p:anim>
                                    <p:animEffect transition="in" filter="fade">
                                      <p:cBhvr>
                                        <p:cTn id="40" dur="10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1000" fill="hold"/>
                                        <p:tgtEl>
                                          <p:spTgt spid="41"/>
                                        </p:tgtEl>
                                        <p:attrNameLst>
                                          <p:attrName>ppt_w</p:attrName>
                                        </p:attrNameLst>
                                      </p:cBhvr>
                                      <p:tavLst>
                                        <p:tav tm="0">
                                          <p:val>
                                            <p:fltVal val="0"/>
                                          </p:val>
                                        </p:tav>
                                        <p:tav tm="100000">
                                          <p:val>
                                            <p:strVal val="#ppt_w"/>
                                          </p:val>
                                        </p:tav>
                                      </p:tavLst>
                                    </p:anim>
                                    <p:anim calcmode="lin" valueType="num">
                                      <p:cBhvr>
                                        <p:cTn id="46" dur="1000" fill="hold"/>
                                        <p:tgtEl>
                                          <p:spTgt spid="41"/>
                                        </p:tgtEl>
                                        <p:attrNameLst>
                                          <p:attrName>ppt_h</p:attrName>
                                        </p:attrNameLst>
                                      </p:cBhvr>
                                      <p:tavLst>
                                        <p:tav tm="0">
                                          <p:val>
                                            <p:fltVal val="0"/>
                                          </p:val>
                                        </p:tav>
                                        <p:tav tm="100000">
                                          <p:val>
                                            <p:strVal val="#ppt_h"/>
                                          </p:val>
                                        </p:tav>
                                      </p:tavLst>
                                    </p:anim>
                                    <p:anim calcmode="lin" valueType="num">
                                      <p:cBhvr>
                                        <p:cTn id="47" dur="1000" fill="hold"/>
                                        <p:tgtEl>
                                          <p:spTgt spid="41"/>
                                        </p:tgtEl>
                                        <p:attrNameLst>
                                          <p:attrName>style.rotation</p:attrName>
                                        </p:attrNameLst>
                                      </p:cBhvr>
                                      <p:tavLst>
                                        <p:tav tm="0">
                                          <p:val>
                                            <p:fltVal val="90"/>
                                          </p:val>
                                        </p:tav>
                                        <p:tav tm="100000">
                                          <p:val>
                                            <p:fltVal val="0"/>
                                          </p:val>
                                        </p:tav>
                                      </p:tavLst>
                                    </p:anim>
                                    <p:animEffect transition="in" filter="fade">
                                      <p:cBhvr>
                                        <p:cTn id="48" dur="10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p:cTn id="53" dur="1000" fill="hold"/>
                                        <p:tgtEl>
                                          <p:spTgt spid="38"/>
                                        </p:tgtEl>
                                        <p:attrNameLst>
                                          <p:attrName>ppt_w</p:attrName>
                                        </p:attrNameLst>
                                      </p:cBhvr>
                                      <p:tavLst>
                                        <p:tav tm="0">
                                          <p:val>
                                            <p:fltVal val="0"/>
                                          </p:val>
                                        </p:tav>
                                        <p:tav tm="100000">
                                          <p:val>
                                            <p:strVal val="#ppt_w"/>
                                          </p:val>
                                        </p:tav>
                                      </p:tavLst>
                                    </p:anim>
                                    <p:anim calcmode="lin" valueType="num">
                                      <p:cBhvr>
                                        <p:cTn id="54" dur="1000" fill="hold"/>
                                        <p:tgtEl>
                                          <p:spTgt spid="38"/>
                                        </p:tgtEl>
                                        <p:attrNameLst>
                                          <p:attrName>ppt_h</p:attrName>
                                        </p:attrNameLst>
                                      </p:cBhvr>
                                      <p:tavLst>
                                        <p:tav tm="0">
                                          <p:val>
                                            <p:fltVal val="0"/>
                                          </p:val>
                                        </p:tav>
                                        <p:tav tm="100000">
                                          <p:val>
                                            <p:strVal val="#ppt_h"/>
                                          </p:val>
                                        </p:tav>
                                      </p:tavLst>
                                    </p:anim>
                                    <p:anim calcmode="lin" valueType="num">
                                      <p:cBhvr>
                                        <p:cTn id="55" dur="1000" fill="hold"/>
                                        <p:tgtEl>
                                          <p:spTgt spid="38"/>
                                        </p:tgtEl>
                                        <p:attrNameLst>
                                          <p:attrName>style.rotation</p:attrName>
                                        </p:attrNameLst>
                                      </p:cBhvr>
                                      <p:tavLst>
                                        <p:tav tm="0">
                                          <p:val>
                                            <p:fltVal val="90"/>
                                          </p:val>
                                        </p:tav>
                                        <p:tav tm="100000">
                                          <p:val>
                                            <p:fltVal val="0"/>
                                          </p:val>
                                        </p:tav>
                                      </p:tavLst>
                                    </p:anim>
                                    <p:animEffect transition="in" filter="fade">
                                      <p:cBhvr>
                                        <p:cTn id="56" dur="10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nodeType="click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p:cTn id="61" dur="1000" fill="hold"/>
                                        <p:tgtEl>
                                          <p:spTgt spid="44"/>
                                        </p:tgtEl>
                                        <p:attrNameLst>
                                          <p:attrName>ppt_w</p:attrName>
                                        </p:attrNameLst>
                                      </p:cBhvr>
                                      <p:tavLst>
                                        <p:tav tm="0">
                                          <p:val>
                                            <p:fltVal val="0"/>
                                          </p:val>
                                        </p:tav>
                                        <p:tav tm="100000">
                                          <p:val>
                                            <p:strVal val="#ppt_w"/>
                                          </p:val>
                                        </p:tav>
                                      </p:tavLst>
                                    </p:anim>
                                    <p:anim calcmode="lin" valueType="num">
                                      <p:cBhvr>
                                        <p:cTn id="62" dur="1000" fill="hold"/>
                                        <p:tgtEl>
                                          <p:spTgt spid="44"/>
                                        </p:tgtEl>
                                        <p:attrNameLst>
                                          <p:attrName>ppt_h</p:attrName>
                                        </p:attrNameLst>
                                      </p:cBhvr>
                                      <p:tavLst>
                                        <p:tav tm="0">
                                          <p:val>
                                            <p:fltVal val="0"/>
                                          </p:val>
                                        </p:tav>
                                        <p:tav tm="100000">
                                          <p:val>
                                            <p:strVal val="#ppt_h"/>
                                          </p:val>
                                        </p:tav>
                                      </p:tavLst>
                                    </p:anim>
                                    <p:anim calcmode="lin" valueType="num">
                                      <p:cBhvr>
                                        <p:cTn id="63" dur="1000" fill="hold"/>
                                        <p:tgtEl>
                                          <p:spTgt spid="44"/>
                                        </p:tgtEl>
                                        <p:attrNameLst>
                                          <p:attrName>style.rotation</p:attrName>
                                        </p:attrNameLst>
                                      </p:cBhvr>
                                      <p:tavLst>
                                        <p:tav tm="0">
                                          <p:val>
                                            <p:fltVal val="90"/>
                                          </p:val>
                                        </p:tav>
                                        <p:tav tm="100000">
                                          <p:val>
                                            <p:fltVal val="0"/>
                                          </p:val>
                                        </p:tav>
                                      </p:tavLst>
                                    </p:anim>
                                    <p:animEffect transition="in" filter="fade">
                                      <p:cBhvr>
                                        <p:cTn id="64"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2"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Single-Literal </a:t>
            </a:r>
            <a:r>
              <a:rPr lang="en-US" dirty="0" err="1"/>
              <a:t>Implicants</a:t>
            </a:r>
            <a:r>
              <a:rPr lang="en-US" dirty="0"/>
              <a:t> Correspond to Edges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27</a:t>
            </a:fld>
            <a:endParaRPr lang="en-US" dirty="0"/>
          </a:p>
        </p:txBody>
      </p:sp>
      <p:sp>
        <p:nvSpPr>
          <p:cNvPr id="6" name="Content Placeholder 5"/>
          <p:cNvSpPr>
            <a:spLocks noGrp="1"/>
          </p:cNvSpPr>
          <p:nvPr>
            <p:ph idx="1"/>
          </p:nvPr>
        </p:nvSpPr>
        <p:spPr/>
        <p:txBody>
          <a:bodyPr>
            <a:normAutofit/>
          </a:bodyPr>
          <a:lstStyle/>
          <a:p>
            <a:pPr algn="ctr"/>
            <a:r>
              <a:rPr lang="en-US" dirty="0"/>
              <a:t>Edges include both values of one variable.</a:t>
            </a:r>
          </a:p>
          <a:p>
            <a:pPr lvl="8"/>
            <a:endParaRPr lang="en-US" dirty="0"/>
          </a:p>
        </p:txBody>
      </p:sp>
      <p:grpSp>
        <p:nvGrpSpPr>
          <p:cNvPr id="12" name="Group 11"/>
          <p:cNvGrpSpPr/>
          <p:nvPr/>
        </p:nvGrpSpPr>
        <p:grpSpPr>
          <a:xfrm>
            <a:off x="3185089" y="3161478"/>
            <a:ext cx="2370605" cy="2376796"/>
            <a:chOff x="3461441" y="3624580"/>
            <a:chExt cx="2370605" cy="2376796"/>
          </a:xfrm>
        </p:grpSpPr>
        <p:cxnSp>
          <p:nvCxnSpPr>
            <p:cNvPr id="7" name="Straight Connector 6"/>
            <p:cNvCxnSpPr/>
            <p:nvPr/>
          </p:nvCxnSpPr>
          <p:spPr>
            <a:xfrm>
              <a:off x="3579711" y="3738880"/>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50555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5400000">
              <a:off x="3461441" y="3624581"/>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579711" y="5887076"/>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64989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03446" y="362458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5400000">
              <a:off x="3461441" y="5770442"/>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03446" y="5772776"/>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4446504" y="2414451"/>
            <a:ext cx="881973" cy="523220"/>
          </a:xfrm>
          <a:prstGeom prst="rect">
            <a:avLst/>
          </a:prstGeom>
          <a:noFill/>
        </p:spPr>
        <p:txBody>
          <a:bodyPr wrap="none" rtlCol="0">
            <a:spAutoFit/>
          </a:bodyPr>
          <a:lstStyle/>
          <a:p>
            <a:r>
              <a:rPr lang="en-US" sz="2800" b="1" dirty="0">
                <a:solidFill>
                  <a:srgbClr val="00B050"/>
                </a:solidFill>
              </a:rPr>
              <a:t>A=1</a:t>
            </a:r>
            <a:endParaRPr lang="en-US" b="1" dirty="0">
              <a:solidFill>
                <a:srgbClr val="00B050"/>
              </a:solidFill>
            </a:endParaRPr>
          </a:p>
        </p:txBody>
      </p:sp>
      <p:sp>
        <p:nvSpPr>
          <p:cNvPr id="23" name="TextBox 22"/>
          <p:cNvSpPr txBox="1"/>
          <p:nvPr/>
        </p:nvSpPr>
        <p:spPr>
          <a:xfrm>
            <a:off x="3477838" y="2414451"/>
            <a:ext cx="881973" cy="523220"/>
          </a:xfrm>
          <a:prstGeom prst="rect">
            <a:avLst/>
          </a:prstGeom>
          <a:noFill/>
        </p:spPr>
        <p:txBody>
          <a:bodyPr wrap="none" rtlCol="0">
            <a:spAutoFit/>
          </a:bodyPr>
          <a:lstStyle/>
          <a:p>
            <a:r>
              <a:rPr lang="en-US" sz="2800" b="1" dirty="0">
                <a:solidFill>
                  <a:srgbClr val="00B050"/>
                </a:solidFill>
              </a:rPr>
              <a:t>A=0</a:t>
            </a:r>
            <a:endParaRPr lang="en-US" b="1" dirty="0">
              <a:solidFill>
                <a:srgbClr val="00B050"/>
              </a:solidFill>
            </a:endParaRPr>
          </a:p>
        </p:txBody>
      </p:sp>
      <p:grpSp>
        <p:nvGrpSpPr>
          <p:cNvPr id="25" name="Group 24"/>
          <p:cNvGrpSpPr/>
          <p:nvPr/>
        </p:nvGrpSpPr>
        <p:grpSpPr>
          <a:xfrm>
            <a:off x="4173667" y="2740779"/>
            <a:ext cx="457176" cy="3459732"/>
            <a:chOff x="6345022" y="2523116"/>
            <a:chExt cx="457176" cy="2466971"/>
          </a:xfrm>
        </p:grpSpPr>
        <p:cxnSp>
          <p:nvCxnSpPr>
            <p:cNvPr id="26" name="Straight Connector 25"/>
            <p:cNvCxnSpPr/>
            <p:nvPr/>
          </p:nvCxnSpPr>
          <p:spPr>
            <a:xfrm>
              <a:off x="6563450" y="2523116"/>
              <a:ext cx="20320" cy="21945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5022" y="4664079"/>
              <a:ext cx="457176" cy="326008"/>
            </a:xfrm>
            <a:prstGeom prst="rect">
              <a:avLst/>
            </a:prstGeom>
            <a:noFill/>
          </p:spPr>
          <p:txBody>
            <a:bodyPr wrap="none" rtlCol="0">
              <a:spAutoFit/>
            </a:bodyPr>
            <a:lstStyle/>
            <a:p>
              <a:r>
                <a:rPr lang="en-US" sz="2800" b="1" dirty="0">
                  <a:solidFill>
                    <a:srgbClr val="00B050"/>
                  </a:solidFill>
                </a:rPr>
                <a:t>A</a:t>
              </a:r>
              <a:endParaRPr lang="en-US" b="1" dirty="0">
                <a:solidFill>
                  <a:srgbClr val="00B050"/>
                </a:solidFill>
              </a:endParaRPr>
            </a:p>
          </p:txBody>
        </p:sp>
      </p:grpSp>
      <p:grpSp>
        <p:nvGrpSpPr>
          <p:cNvPr id="28" name="Group 27"/>
          <p:cNvGrpSpPr/>
          <p:nvPr/>
        </p:nvGrpSpPr>
        <p:grpSpPr>
          <a:xfrm>
            <a:off x="2412236" y="4028782"/>
            <a:ext cx="4451860" cy="523220"/>
            <a:chOff x="4705201" y="3425980"/>
            <a:chExt cx="4087926" cy="373083"/>
          </a:xfrm>
        </p:grpSpPr>
        <p:cxnSp>
          <p:nvCxnSpPr>
            <p:cNvPr id="29" name="Straight Connector 28"/>
            <p:cNvCxnSpPr/>
            <p:nvPr/>
          </p:nvCxnSpPr>
          <p:spPr>
            <a:xfrm flipH="1">
              <a:off x="5034762" y="3609947"/>
              <a:ext cx="3758365" cy="17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05201" y="3425980"/>
              <a:ext cx="463588" cy="373083"/>
            </a:xfrm>
            <a:prstGeom prst="rect">
              <a:avLst/>
            </a:prstGeom>
            <a:noFill/>
          </p:spPr>
          <p:txBody>
            <a:bodyPr wrap="none" rtlCol="0">
              <a:spAutoFit/>
            </a:bodyPr>
            <a:lstStyle/>
            <a:p>
              <a:r>
                <a:rPr lang="en-US" sz="2800" b="1" dirty="0">
                  <a:solidFill>
                    <a:srgbClr val="00B050"/>
                  </a:solidFill>
                </a:rPr>
                <a:t>B</a:t>
              </a:r>
              <a:endParaRPr lang="en-US" b="1" dirty="0">
                <a:solidFill>
                  <a:srgbClr val="00B050"/>
                </a:solidFill>
              </a:endParaRPr>
            </a:p>
          </p:txBody>
        </p:sp>
      </p:grpSp>
      <p:sp>
        <p:nvSpPr>
          <p:cNvPr id="32" name="TextBox 31"/>
          <p:cNvSpPr txBox="1"/>
          <p:nvPr/>
        </p:nvSpPr>
        <p:spPr>
          <a:xfrm>
            <a:off x="6092680" y="3744748"/>
            <a:ext cx="888385" cy="523220"/>
          </a:xfrm>
          <a:prstGeom prst="rect">
            <a:avLst/>
          </a:prstGeom>
          <a:noFill/>
        </p:spPr>
        <p:txBody>
          <a:bodyPr wrap="none" rtlCol="0">
            <a:spAutoFit/>
          </a:bodyPr>
          <a:lstStyle/>
          <a:p>
            <a:r>
              <a:rPr lang="en-US" sz="2800" b="1" dirty="0">
                <a:solidFill>
                  <a:srgbClr val="00B050"/>
                </a:solidFill>
              </a:rPr>
              <a:t>B=0</a:t>
            </a:r>
            <a:endParaRPr lang="en-US" b="1" dirty="0">
              <a:solidFill>
                <a:srgbClr val="00B050"/>
              </a:solidFill>
            </a:endParaRPr>
          </a:p>
        </p:txBody>
      </p:sp>
      <p:sp>
        <p:nvSpPr>
          <p:cNvPr id="33" name="TextBox 32"/>
          <p:cNvSpPr txBox="1"/>
          <p:nvPr/>
        </p:nvSpPr>
        <p:spPr>
          <a:xfrm>
            <a:off x="6092680" y="4281530"/>
            <a:ext cx="888385" cy="523220"/>
          </a:xfrm>
          <a:prstGeom prst="rect">
            <a:avLst/>
          </a:prstGeom>
          <a:noFill/>
        </p:spPr>
        <p:txBody>
          <a:bodyPr wrap="none" rtlCol="0">
            <a:spAutoFit/>
          </a:bodyPr>
          <a:lstStyle/>
          <a:p>
            <a:r>
              <a:rPr lang="en-US" sz="2800" b="1" dirty="0">
                <a:solidFill>
                  <a:srgbClr val="00B050"/>
                </a:solidFill>
              </a:rPr>
              <a:t>B=1</a:t>
            </a:r>
            <a:endParaRPr lang="en-US" b="1" dirty="0">
              <a:solidFill>
                <a:srgbClr val="00B050"/>
              </a:solidFill>
            </a:endParaRPr>
          </a:p>
        </p:txBody>
      </p:sp>
      <p:grpSp>
        <p:nvGrpSpPr>
          <p:cNvPr id="47" name="Group 46"/>
          <p:cNvGrpSpPr/>
          <p:nvPr/>
        </p:nvGrpSpPr>
        <p:grpSpPr>
          <a:xfrm>
            <a:off x="2568375" y="1958528"/>
            <a:ext cx="3715894" cy="1834183"/>
            <a:chOff x="4741187" y="2554342"/>
            <a:chExt cx="3715894" cy="1834183"/>
          </a:xfrm>
        </p:grpSpPr>
        <p:sp>
          <p:nvSpPr>
            <p:cNvPr id="48" name="Oval 47"/>
            <p:cNvSpPr/>
            <p:nvPr/>
          </p:nvSpPr>
          <p:spPr>
            <a:xfrm>
              <a:off x="4741187" y="2868344"/>
              <a:ext cx="3647440" cy="152018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778690" y="2554342"/>
              <a:ext cx="678391"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B’</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50" name="Group 49"/>
          <p:cNvGrpSpPr/>
          <p:nvPr/>
        </p:nvGrpSpPr>
        <p:grpSpPr>
          <a:xfrm>
            <a:off x="1716625" y="2444248"/>
            <a:ext cx="2065387" cy="3647440"/>
            <a:chOff x="-775841" y="2803991"/>
            <a:chExt cx="2065387" cy="3647440"/>
          </a:xfrm>
        </p:grpSpPr>
        <p:sp>
          <p:nvSpPr>
            <p:cNvPr id="51" name="Oval 50"/>
            <p:cNvSpPr/>
            <p:nvPr/>
          </p:nvSpPr>
          <p:spPr>
            <a:xfrm rot="5400000">
              <a:off x="-1294264" y="3867620"/>
              <a:ext cx="3647440" cy="152018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75841" y="4872105"/>
              <a:ext cx="678391"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53" name="Group 52"/>
          <p:cNvGrpSpPr/>
          <p:nvPr/>
        </p:nvGrpSpPr>
        <p:grpSpPr>
          <a:xfrm>
            <a:off x="4955213" y="2444248"/>
            <a:ext cx="1928360" cy="3647440"/>
            <a:chOff x="-230635" y="2803991"/>
            <a:chExt cx="1928360" cy="3647440"/>
          </a:xfrm>
        </p:grpSpPr>
        <p:sp>
          <p:nvSpPr>
            <p:cNvPr id="54" name="Oval 53"/>
            <p:cNvSpPr/>
            <p:nvPr/>
          </p:nvSpPr>
          <p:spPr>
            <a:xfrm rot="5400000">
              <a:off x="-1294264" y="3867620"/>
              <a:ext cx="3647440" cy="152018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266197" y="5244381"/>
              <a:ext cx="431528"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A</a:t>
              </a:r>
              <a:endParaRPr lang="en-US" b="1" dirty="0">
                <a:solidFill>
                  <a:srgbClr val="0070C0"/>
                </a:solidFill>
                <a:latin typeface="Courier New" panose="02070309020205020404" pitchFamily="49" charset="0"/>
                <a:cs typeface="Courier New" panose="02070309020205020404" pitchFamily="49" charset="0"/>
              </a:endParaRPr>
            </a:p>
          </p:txBody>
        </p:sp>
      </p:grpSp>
      <p:grpSp>
        <p:nvGrpSpPr>
          <p:cNvPr id="56" name="Group 55"/>
          <p:cNvGrpSpPr/>
          <p:nvPr/>
        </p:nvGrpSpPr>
        <p:grpSpPr>
          <a:xfrm>
            <a:off x="2553162" y="4667791"/>
            <a:ext cx="3647440" cy="1576163"/>
            <a:chOff x="4741187" y="2868344"/>
            <a:chExt cx="3647440" cy="1576163"/>
          </a:xfrm>
        </p:grpSpPr>
        <p:sp>
          <p:nvSpPr>
            <p:cNvPr id="57" name="Oval 56"/>
            <p:cNvSpPr/>
            <p:nvPr/>
          </p:nvSpPr>
          <p:spPr>
            <a:xfrm>
              <a:off x="4741187" y="2868344"/>
              <a:ext cx="3647440" cy="1520181"/>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877193" y="3859732"/>
              <a:ext cx="431528"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B</a:t>
              </a:r>
              <a:endParaRPr lang="en-US" b="1" dirty="0">
                <a:solidFill>
                  <a:srgbClr val="0070C0"/>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23877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1000" fill="hold"/>
                                        <p:tgtEl>
                                          <p:spTgt spid="50"/>
                                        </p:tgtEl>
                                        <p:attrNameLst>
                                          <p:attrName>ppt_w</p:attrName>
                                        </p:attrNameLst>
                                      </p:cBhvr>
                                      <p:tavLst>
                                        <p:tav tm="0">
                                          <p:val>
                                            <p:fltVal val="0"/>
                                          </p:val>
                                        </p:tav>
                                        <p:tav tm="100000">
                                          <p:val>
                                            <p:strVal val="#ppt_w"/>
                                          </p:val>
                                        </p:tav>
                                      </p:tavLst>
                                    </p:anim>
                                    <p:anim calcmode="lin" valueType="num">
                                      <p:cBhvr>
                                        <p:cTn id="8" dur="1000" fill="hold"/>
                                        <p:tgtEl>
                                          <p:spTgt spid="50"/>
                                        </p:tgtEl>
                                        <p:attrNameLst>
                                          <p:attrName>ppt_h</p:attrName>
                                        </p:attrNameLst>
                                      </p:cBhvr>
                                      <p:tavLst>
                                        <p:tav tm="0">
                                          <p:val>
                                            <p:fltVal val="0"/>
                                          </p:val>
                                        </p:tav>
                                        <p:tav tm="100000">
                                          <p:val>
                                            <p:strVal val="#ppt_h"/>
                                          </p:val>
                                        </p:tav>
                                      </p:tavLst>
                                    </p:anim>
                                    <p:anim calcmode="lin" valueType="num">
                                      <p:cBhvr>
                                        <p:cTn id="9" dur="1000" fill="hold"/>
                                        <p:tgtEl>
                                          <p:spTgt spid="50"/>
                                        </p:tgtEl>
                                        <p:attrNameLst>
                                          <p:attrName>style.rotation</p:attrName>
                                        </p:attrNameLst>
                                      </p:cBhvr>
                                      <p:tavLst>
                                        <p:tav tm="0">
                                          <p:val>
                                            <p:fltVal val="90"/>
                                          </p:val>
                                        </p:tav>
                                        <p:tav tm="100000">
                                          <p:val>
                                            <p:fltVal val="0"/>
                                          </p:val>
                                        </p:tav>
                                      </p:tavLst>
                                    </p:anim>
                                    <p:animEffect transition="in" filter="fade">
                                      <p:cBhvr>
                                        <p:cTn id="10" dur="10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p:cTn id="15" dur="1000" fill="hold"/>
                                        <p:tgtEl>
                                          <p:spTgt spid="53"/>
                                        </p:tgtEl>
                                        <p:attrNameLst>
                                          <p:attrName>ppt_w</p:attrName>
                                        </p:attrNameLst>
                                      </p:cBhvr>
                                      <p:tavLst>
                                        <p:tav tm="0">
                                          <p:val>
                                            <p:fltVal val="0"/>
                                          </p:val>
                                        </p:tav>
                                        <p:tav tm="100000">
                                          <p:val>
                                            <p:strVal val="#ppt_w"/>
                                          </p:val>
                                        </p:tav>
                                      </p:tavLst>
                                    </p:anim>
                                    <p:anim calcmode="lin" valueType="num">
                                      <p:cBhvr>
                                        <p:cTn id="16" dur="1000" fill="hold"/>
                                        <p:tgtEl>
                                          <p:spTgt spid="53"/>
                                        </p:tgtEl>
                                        <p:attrNameLst>
                                          <p:attrName>ppt_h</p:attrName>
                                        </p:attrNameLst>
                                      </p:cBhvr>
                                      <p:tavLst>
                                        <p:tav tm="0">
                                          <p:val>
                                            <p:fltVal val="0"/>
                                          </p:val>
                                        </p:tav>
                                        <p:tav tm="100000">
                                          <p:val>
                                            <p:strVal val="#ppt_h"/>
                                          </p:val>
                                        </p:tav>
                                      </p:tavLst>
                                    </p:anim>
                                    <p:anim calcmode="lin" valueType="num">
                                      <p:cBhvr>
                                        <p:cTn id="17" dur="1000" fill="hold"/>
                                        <p:tgtEl>
                                          <p:spTgt spid="53"/>
                                        </p:tgtEl>
                                        <p:attrNameLst>
                                          <p:attrName>style.rotation</p:attrName>
                                        </p:attrNameLst>
                                      </p:cBhvr>
                                      <p:tavLst>
                                        <p:tav tm="0">
                                          <p:val>
                                            <p:fltVal val="90"/>
                                          </p:val>
                                        </p:tav>
                                        <p:tav tm="100000">
                                          <p:val>
                                            <p:fltVal val="0"/>
                                          </p:val>
                                        </p:tav>
                                      </p:tavLst>
                                    </p:anim>
                                    <p:animEffect transition="in" filter="fade">
                                      <p:cBhvr>
                                        <p:cTn id="18" dur="10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style.rotation</p:attrName>
                                        </p:attrNameLst>
                                      </p:cBhvr>
                                      <p:tavLst>
                                        <p:tav tm="0">
                                          <p:val>
                                            <p:fltVal val="90"/>
                                          </p:val>
                                        </p:tav>
                                        <p:tav tm="100000">
                                          <p:val>
                                            <p:fltVal val="0"/>
                                          </p:val>
                                        </p:tav>
                                      </p:tavLst>
                                    </p:anim>
                                    <p:animEffect transition="in" filter="fade">
                                      <p:cBhvr>
                                        <p:cTn id="26" dur="10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p:cTn id="31" dur="1000" fill="hold"/>
                                        <p:tgtEl>
                                          <p:spTgt spid="56"/>
                                        </p:tgtEl>
                                        <p:attrNameLst>
                                          <p:attrName>ppt_w</p:attrName>
                                        </p:attrNameLst>
                                      </p:cBhvr>
                                      <p:tavLst>
                                        <p:tav tm="0">
                                          <p:val>
                                            <p:fltVal val="0"/>
                                          </p:val>
                                        </p:tav>
                                        <p:tav tm="100000">
                                          <p:val>
                                            <p:strVal val="#ppt_w"/>
                                          </p:val>
                                        </p:tav>
                                      </p:tavLst>
                                    </p:anim>
                                    <p:anim calcmode="lin" valueType="num">
                                      <p:cBhvr>
                                        <p:cTn id="32" dur="1000" fill="hold"/>
                                        <p:tgtEl>
                                          <p:spTgt spid="56"/>
                                        </p:tgtEl>
                                        <p:attrNameLst>
                                          <p:attrName>ppt_h</p:attrName>
                                        </p:attrNameLst>
                                      </p:cBhvr>
                                      <p:tavLst>
                                        <p:tav tm="0">
                                          <p:val>
                                            <p:fltVal val="0"/>
                                          </p:val>
                                        </p:tav>
                                        <p:tav tm="100000">
                                          <p:val>
                                            <p:strVal val="#ppt_h"/>
                                          </p:val>
                                        </p:tav>
                                      </p:tavLst>
                                    </p:anim>
                                    <p:anim calcmode="lin" valueType="num">
                                      <p:cBhvr>
                                        <p:cTn id="33" dur="1000" fill="hold"/>
                                        <p:tgtEl>
                                          <p:spTgt spid="56"/>
                                        </p:tgtEl>
                                        <p:attrNameLst>
                                          <p:attrName>style.rotation</p:attrName>
                                        </p:attrNameLst>
                                      </p:cBhvr>
                                      <p:tavLst>
                                        <p:tav tm="0">
                                          <p:val>
                                            <p:fltVal val="90"/>
                                          </p:val>
                                        </p:tav>
                                        <p:tav tm="100000">
                                          <p:val>
                                            <p:fltVal val="0"/>
                                          </p:val>
                                        </p:tav>
                                      </p:tavLst>
                                    </p:anim>
                                    <p:animEffect transition="in" filter="fade">
                                      <p:cBhvr>
                                        <p:cTn id="34"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Implicant</a:t>
            </a:r>
            <a:r>
              <a:rPr lang="en-US" dirty="0"/>
              <a:t> 1 Corresponds to the Face/Square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28</a:t>
            </a:fld>
            <a:endParaRPr lang="en-US" dirty="0"/>
          </a:p>
        </p:txBody>
      </p:sp>
      <p:sp>
        <p:nvSpPr>
          <p:cNvPr id="6" name="Content Placeholder 5"/>
          <p:cNvSpPr>
            <a:spLocks noGrp="1"/>
          </p:cNvSpPr>
          <p:nvPr>
            <p:ph idx="1"/>
          </p:nvPr>
        </p:nvSpPr>
        <p:spPr/>
        <p:txBody>
          <a:bodyPr>
            <a:normAutofit/>
          </a:bodyPr>
          <a:lstStyle/>
          <a:p>
            <a:pPr algn="ctr"/>
            <a:r>
              <a:rPr lang="en-US" sz="2400" dirty="0"/>
              <a:t>The face includes both values of both variables.</a:t>
            </a:r>
            <a:endParaRPr lang="en-US" dirty="0"/>
          </a:p>
          <a:p>
            <a:pPr lvl="8"/>
            <a:endParaRPr lang="en-US" dirty="0"/>
          </a:p>
        </p:txBody>
      </p:sp>
      <p:grpSp>
        <p:nvGrpSpPr>
          <p:cNvPr id="12" name="Group 11"/>
          <p:cNvGrpSpPr/>
          <p:nvPr/>
        </p:nvGrpSpPr>
        <p:grpSpPr>
          <a:xfrm>
            <a:off x="3185089" y="3161478"/>
            <a:ext cx="2370605" cy="2376796"/>
            <a:chOff x="3461441" y="3624580"/>
            <a:chExt cx="2370605" cy="2376796"/>
          </a:xfrm>
        </p:grpSpPr>
        <p:cxnSp>
          <p:nvCxnSpPr>
            <p:cNvPr id="7" name="Straight Connector 6"/>
            <p:cNvCxnSpPr/>
            <p:nvPr/>
          </p:nvCxnSpPr>
          <p:spPr>
            <a:xfrm>
              <a:off x="3579711" y="3738880"/>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50555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5400000">
              <a:off x="3461441" y="3624581"/>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579711" y="5887076"/>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64989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03446" y="362458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5400000">
              <a:off x="3461441" y="5770442"/>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03446" y="5772776"/>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4446504" y="2414451"/>
            <a:ext cx="881973" cy="523220"/>
          </a:xfrm>
          <a:prstGeom prst="rect">
            <a:avLst/>
          </a:prstGeom>
          <a:noFill/>
        </p:spPr>
        <p:txBody>
          <a:bodyPr wrap="none" rtlCol="0">
            <a:spAutoFit/>
          </a:bodyPr>
          <a:lstStyle/>
          <a:p>
            <a:r>
              <a:rPr lang="en-US" sz="2800" b="1" dirty="0">
                <a:solidFill>
                  <a:srgbClr val="00B050"/>
                </a:solidFill>
              </a:rPr>
              <a:t>A=1</a:t>
            </a:r>
            <a:endParaRPr lang="en-US" b="1" dirty="0">
              <a:solidFill>
                <a:srgbClr val="00B050"/>
              </a:solidFill>
            </a:endParaRPr>
          </a:p>
        </p:txBody>
      </p:sp>
      <p:sp>
        <p:nvSpPr>
          <p:cNvPr id="23" name="TextBox 22"/>
          <p:cNvSpPr txBox="1"/>
          <p:nvPr/>
        </p:nvSpPr>
        <p:spPr>
          <a:xfrm>
            <a:off x="3477838" y="2414451"/>
            <a:ext cx="881973" cy="523220"/>
          </a:xfrm>
          <a:prstGeom prst="rect">
            <a:avLst/>
          </a:prstGeom>
          <a:noFill/>
        </p:spPr>
        <p:txBody>
          <a:bodyPr wrap="none" rtlCol="0">
            <a:spAutoFit/>
          </a:bodyPr>
          <a:lstStyle/>
          <a:p>
            <a:r>
              <a:rPr lang="en-US" sz="2800" b="1" dirty="0">
                <a:solidFill>
                  <a:srgbClr val="00B050"/>
                </a:solidFill>
              </a:rPr>
              <a:t>A=0</a:t>
            </a:r>
            <a:endParaRPr lang="en-US" b="1" dirty="0">
              <a:solidFill>
                <a:srgbClr val="00B050"/>
              </a:solidFill>
            </a:endParaRPr>
          </a:p>
        </p:txBody>
      </p:sp>
      <p:grpSp>
        <p:nvGrpSpPr>
          <p:cNvPr id="25" name="Group 24"/>
          <p:cNvGrpSpPr/>
          <p:nvPr/>
        </p:nvGrpSpPr>
        <p:grpSpPr>
          <a:xfrm>
            <a:off x="4173667" y="2740779"/>
            <a:ext cx="457176" cy="3459732"/>
            <a:chOff x="6345022" y="2523116"/>
            <a:chExt cx="457176" cy="2466971"/>
          </a:xfrm>
        </p:grpSpPr>
        <p:cxnSp>
          <p:nvCxnSpPr>
            <p:cNvPr id="26" name="Straight Connector 25"/>
            <p:cNvCxnSpPr/>
            <p:nvPr/>
          </p:nvCxnSpPr>
          <p:spPr>
            <a:xfrm>
              <a:off x="6563450" y="2523116"/>
              <a:ext cx="20320" cy="21945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5022" y="4664079"/>
              <a:ext cx="457176" cy="326008"/>
            </a:xfrm>
            <a:prstGeom prst="rect">
              <a:avLst/>
            </a:prstGeom>
            <a:noFill/>
          </p:spPr>
          <p:txBody>
            <a:bodyPr wrap="none" rtlCol="0">
              <a:spAutoFit/>
            </a:bodyPr>
            <a:lstStyle/>
            <a:p>
              <a:r>
                <a:rPr lang="en-US" sz="2800" b="1" dirty="0">
                  <a:solidFill>
                    <a:srgbClr val="00B050"/>
                  </a:solidFill>
                </a:rPr>
                <a:t>A</a:t>
              </a:r>
              <a:endParaRPr lang="en-US" b="1" dirty="0">
                <a:solidFill>
                  <a:srgbClr val="00B050"/>
                </a:solidFill>
              </a:endParaRPr>
            </a:p>
          </p:txBody>
        </p:sp>
      </p:grpSp>
      <p:grpSp>
        <p:nvGrpSpPr>
          <p:cNvPr id="28" name="Group 27"/>
          <p:cNvGrpSpPr/>
          <p:nvPr/>
        </p:nvGrpSpPr>
        <p:grpSpPr>
          <a:xfrm>
            <a:off x="2412236" y="4028782"/>
            <a:ext cx="4451860" cy="523220"/>
            <a:chOff x="4705201" y="3425980"/>
            <a:chExt cx="4087926" cy="373083"/>
          </a:xfrm>
        </p:grpSpPr>
        <p:cxnSp>
          <p:nvCxnSpPr>
            <p:cNvPr id="29" name="Straight Connector 28"/>
            <p:cNvCxnSpPr/>
            <p:nvPr/>
          </p:nvCxnSpPr>
          <p:spPr>
            <a:xfrm flipH="1">
              <a:off x="5034762" y="3609947"/>
              <a:ext cx="3758365" cy="17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05201" y="3425980"/>
              <a:ext cx="463588" cy="373083"/>
            </a:xfrm>
            <a:prstGeom prst="rect">
              <a:avLst/>
            </a:prstGeom>
            <a:noFill/>
          </p:spPr>
          <p:txBody>
            <a:bodyPr wrap="none" rtlCol="0">
              <a:spAutoFit/>
            </a:bodyPr>
            <a:lstStyle/>
            <a:p>
              <a:r>
                <a:rPr lang="en-US" sz="2800" b="1" dirty="0">
                  <a:solidFill>
                    <a:srgbClr val="00B050"/>
                  </a:solidFill>
                </a:rPr>
                <a:t>B</a:t>
              </a:r>
              <a:endParaRPr lang="en-US" b="1" dirty="0">
                <a:solidFill>
                  <a:srgbClr val="00B050"/>
                </a:solidFill>
              </a:endParaRPr>
            </a:p>
          </p:txBody>
        </p:sp>
      </p:grpSp>
      <p:sp>
        <p:nvSpPr>
          <p:cNvPr id="32" name="TextBox 31"/>
          <p:cNvSpPr txBox="1"/>
          <p:nvPr/>
        </p:nvSpPr>
        <p:spPr>
          <a:xfrm>
            <a:off x="6092680" y="3744748"/>
            <a:ext cx="888385" cy="523220"/>
          </a:xfrm>
          <a:prstGeom prst="rect">
            <a:avLst/>
          </a:prstGeom>
          <a:noFill/>
        </p:spPr>
        <p:txBody>
          <a:bodyPr wrap="none" rtlCol="0">
            <a:spAutoFit/>
          </a:bodyPr>
          <a:lstStyle/>
          <a:p>
            <a:r>
              <a:rPr lang="en-US" sz="2800" b="1" dirty="0">
                <a:solidFill>
                  <a:srgbClr val="00B050"/>
                </a:solidFill>
              </a:rPr>
              <a:t>B=0</a:t>
            </a:r>
            <a:endParaRPr lang="en-US" b="1" dirty="0">
              <a:solidFill>
                <a:srgbClr val="00B050"/>
              </a:solidFill>
            </a:endParaRPr>
          </a:p>
        </p:txBody>
      </p:sp>
      <p:sp>
        <p:nvSpPr>
          <p:cNvPr id="33" name="TextBox 32"/>
          <p:cNvSpPr txBox="1"/>
          <p:nvPr/>
        </p:nvSpPr>
        <p:spPr>
          <a:xfrm>
            <a:off x="6092680" y="4281530"/>
            <a:ext cx="888385" cy="523220"/>
          </a:xfrm>
          <a:prstGeom prst="rect">
            <a:avLst/>
          </a:prstGeom>
          <a:noFill/>
        </p:spPr>
        <p:txBody>
          <a:bodyPr wrap="none" rtlCol="0">
            <a:spAutoFit/>
          </a:bodyPr>
          <a:lstStyle/>
          <a:p>
            <a:r>
              <a:rPr lang="en-US" sz="2800" b="1" dirty="0">
                <a:solidFill>
                  <a:srgbClr val="00B050"/>
                </a:solidFill>
              </a:rPr>
              <a:t>B=1</a:t>
            </a:r>
            <a:endParaRPr lang="en-US" b="1" dirty="0">
              <a:solidFill>
                <a:srgbClr val="00B050"/>
              </a:solidFill>
            </a:endParaRPr>
          </a:p>
        </p:txBody>
      </p:sp>
      <p:grpSp>
        <p:nvGrpSpPr>
          <p:cNvPr id="50" name="Group 49"/>
          <p:cNvGrpSpPr/>
          <p:nvPr/>
        </p:nvGrpSpPr>
        <p:grpSpPr>
          <a:xfrm>
            <a:off x="2424211" y="2362601"/>
            <a:ext cx="3956088" cy="3848360"/>
            <a:chOff x="-68255" y="2722344"/>
            <a:chExt cx="3956088" cy="3848360"/>
          </a:xfrm>
        </p:grpSpPr>
        <p:sp>
          <p:nvSpPr>
            <p:cNvPr id="51" name="Oval 50"/>
            <p:cNvSpPr/>
            <p:nvPr/>
          </p:nvSpPr>
          <p:spPr>
            <a:xfrm rot="5400000">
              <a:off x="-14391" y="2668480"/>
              <a:ext cx="3848360" cy="3956088"/>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3349755" y="2881905"/>
              <a:ext cx="431528" cy="584775"/>
            </a:xfrm>
            <a:prstGeom prst="rect">
              <a:avLst/>
            </a:prstGeom>
            <a:noFill/>
          </p:spPr>
          <p:txBody>
            <a:bodyPr wrap="none" rtlCol="0">
              <a:spAutoFit/>
            </a:bodyPr>
            <a:lstStyle/>
            <a:p>
              <a:r>
                <a:rPr lang="en-US" sz="3200" b="1" dirty="0">
                  <a:solidFill>
                    <a:srgbClr val="0070C0"/>
                  </a:solidFill>
                  <a:latin typeface="Courier New" panose="02070309020205020404" pitchFamily="49" charset="0"/>
                  <a:cs typeface="Courier New" panose="02070309020205020404" pitchFamily="49" charset="0"/>
                </a:rPr>
                <a:t>1</a:t>
              </a:r>
              <a:endParaRPr lang="en-US" b="1" dirty="0">
                <a:solidFill>
                  <a:srgbClr val="0070C0"/>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667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1000" fill="hold"/>
                                        <p:tgtEl>
                                          <p:spTgt spid="50"/>
                                        </p:tgtEl>
                                        <p:attrNameLst>
                                          <p:attrName>ppt_w</p:attrName>
                                        </p:attrNameLst>
                                      </p:cBhvr>
                                      <p:tavLst>
                                        <p:tav tm="0">
                                          <p:val>
                                            <p:fltVal val="0"/>
                                          </p:val>
                                        </p:tav>
                                        <p:tav tm="100000">
                                          <p:val>
                                            <p:strVal val="#ppt_w"/>
                                          </p:val>
                                        </p:tav>
                                      </p:tavLst>
                                    </p:anim>
                                    <p:anim calcmode="lin" valueType="num">
                                      <p:cBhvr>
                                        <p:cTn id="8" dur="1000" fill="hold"/>
                                        <p:tgtEl>
                                          <p:spTgt spid="50"/>
                                        </p:tgtEl>
                                        <p:attrNameLst>
                                          <p:attrName>ppt_h</p:attrName>
                                        </p:attrNameLst>
                                      </p:cBhvr>
                                      <p:tavLst>
                                        <p:tav tm="0">
                                          <p:val>
                                            <p:fltVal val="0"/>
                                          </p:val>
                                        </p:tav>
                                        <p:tav tm="100000">
                                          <p:val>
                                            <p:strVal val="#ppt_h"/>
                                          </p:val>
                                        </p:tav>
                                      </p:tavLst>
                                    </p:anim>
                                    <p:anim calcmode="lin" valueType="num">
                                      <p:cBhvr>
                                        <p:cTn id="9" dur="1000" fill="hold"/>
                                        <p:tgtEl>
                                          <p:spTgt spid="50"/>
                                        </p:tgtEl>
                                        <p:attrNameLst>
                                          <p:attrName>style.rotation</p:attrName>
                                        </p:attrNameLst>
                                      </p:cBhvr>
                                      <p:tavLst>
                                        <p:tav tm="0">
                                          <p:val>
                                            <p:fltVal val="90"/>
                                          </p:val>
                                        </p:tav>
                                        <p:tav tm="100000">
                                          <p:val>
                                            <p:fltVal val="0"/>
                                          </p:val>
                                        </p:tav>
                                      </p:tavLst>
                                    </p:anim>
                                    <p:animEffect transition="in" filter="fade">
                                      <p:cBhvr>
                                        <p:cTn id="10"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Draw Function G(A,B) Using a 2-Variable K-Map</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29</a:t>
            </a:fld>
            <a:endParaRPr lang="en-US" dirty="0"/>
          </a:p>
        </p:txBody>
      </p:sp>
      <p:sp>
        <p:nvSpPr>
          <p:cNvPr id="6" name="Content Placeholder 5"/>
          <p:cNvSpPr>
            <a:spLocks noGrp="1"/>
          </p:cNvSpPr>
          <p:nvPr>
            <p:ph idx="1"/>
          </p:nvPr>
        </p:nvSpPr>
        <p:spPr/>
        <p:txBody>
          <a:bodyPr>
            <a:normAutofit/>
          </a:bodyPr>
          <a:lstStyle/>
          <a:p>
            <a:r>
              <a:rPr lang="en-US" dirty="0"/>
              <a:t>We can draw a </a:t>
            </a:r>
            <a:r>
              <a:rPr lang="en-US" b="1" dirty="0">
                <a:solidFill>
                  <a:srgbClr val="0070C0"/>
                </a:solidFill>
              </a:rPr>
              <a:t>K-map</a:t>
            </a:r>
            <a:r>
              <a:rPr lang="en-US" dirty="0"/>
              <a:t> on 2 variables for the</a:t>
            </a:r>
            <a:br>
              <a:rPr lang="en-US" dirty="0"/>
            </a:br>
            <a:r>
              <a:rPr lang="en-US" dirty="0"/>
              <a:t>function </a:t>
            </a:r>
            <a:r>
              <a:rPr lang="en-US" b="1" dirty="0">
                <a:solidFill>
                  <a:srgbClr val="00B050"/>
                </a:solidFill>
              </a:rPr>
              <a:t>G(A,B)</a:t>
            </a:r>
            <a:r>
              <a:rPr lang="en-US" dirty="0"/>
              <a:t> as shown below.</a:t>
            </a:r>
          </a:p>
          <a:p>
            <a:r>
              <a:rPr lang="en-US" b="1" dirty="0">
                <a:solidFill>
                  <a:srgbClr val="0070C0"/>
                </a:solidFill>
              </a:rPr>
              <a:t>Again, each box </a:t>
            </a:r>
            <a:br>
              <a:rPr lang="en-US" b="1" dirty="0">
                <a:solidFill>
                  <a:srgbClr val="0070C0"/>
                </a:solidFill>
              </a:rPr>
            </a:br>
            <a:r>
              <a:rPr lang="en-US" b="1" dirty="0">
                <a:solidFill>
                  <a:srgbClr val="0070C0"/>
                </a:solidFill>
              </a:rPr>
              <a:t>represents</a:t>
            </a:r>
          </a:p>
          <a:p>
            <a:pPr lvl="1"/>
            <a:r>
              <a:rPr lang="en-US" dirty="0"/>
              <a:t>an input combination</a:t>
            </a:r>
          </a:p>
          <a:p>
            <a:pPr lvl="1"/>
            <a:r>
              <a:rPr lang="en-US" dirty="0"/>
              <a:t>a vertex of the </a:t>
            </a:r>
            <a:br>
              <a:rPr lang="en-US" dirty="0"/>
            </a:br>
            <a:r>
              <a:rPr lang="en-US" dirty="0"/>
              <a:t>hypercube, and</a:t>
            </a:r>
          </a:p>
          <a:p>
            <a:pPr lvl="1"/>
            <a:r>
              <a:rPr lang="en-US" b="1" dirty="0">
                <a:solidFill>
                  <a:srgbClr val="0070C0"/>
                </a:solidFill>
              </a:rPr>
              <a:t>an </a:t>
            </a:r>
            <a:r>
              <a:rPr lang="en-US" b="1" dirty="0" err="1">
                <a:solidFill>
                  <a:srgbClr val="0070C0"/>
                </a:solidFill>
              </a:rPr>
              <a:t>implicant</a:t>
            </a:r>
            <a:r>
              <a:rPr lang="en-US" b="1" dirty="0">
                <a:solidFill>
                  <a:srgbClr val="0070C0"/>
                </a:solidFill>
              </a:rPr>
              <a:t> </a:t>
            </a:r>
            <a:br>
              <a:rPr lang="en-US" b="1" dirty="0">
                <a:solidFill>
                  <a:srgbClr val="0070C0"/>
                </a:solidFill>
              </a:rPr>
            </a:br>
            <a:r>
              <a:rPr lang="en-US" b="1" dirty="0">
                <a:solidFill>
                  <a:srgbClr val="0070C0"/>
                </a:solidFill>
              </a:rPr>
              <a:t>(a </a:t>
            </a:r>
            <a:r>
              <a:rPr lang="en-US" b="1" dirty="0" err="1">
                <a:solidFill>
                  <a:srgbClr val="0070C0"/>
                </a:solidFill>
              </a:rPr>
              <a:t>minterm</a:t>
            </a:r>
            <a:r>
              <a:rPr lang="en-US" b="1" dirty="0">
                <a:solidFill>
                  <a:srgbClr val="0070C0"/>
                </a:solidFill>
              </a:rPr>
              <a:t>)</a:t>
            </a:r>
            <a:r>
              <a:rPr lang="en-US" dirty="0"/>
              <a:t>.</a:t>
            </a:r>
          </a:p>
          <a:p>
            <a:pPr lvl="1"/>
            <a:endParaRPr lang="en-US" dirty="0"/>
          </a:p>
          <a:p>
            <a:endParaRPr lang="en-US" dirty="0"/>
          </a:p>
          <a:p>
            <a:endParaRPr lang="en-US" dirty="0"/>
          </a:p>
          <a:p>
            <a:pPr lvl="8"/>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Tree>
    <p:extLst>
      <p:ext uri="{BB962C8B-B14F-4D97-AF65-F5344CB8AC3E}">
        <p14:creationId xmlns:p14="http://schemas.microsoft.com/office/powerpoint/2010/main" val="203958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Minterms</a:t>
            </a:r>
            <a:r>
              <a:rPr lang="en-US" dirty="0"/>
              <a:t> Were Useful for Proving Logical Completeness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a:t>
            </a:fld>
            <a:endParaRPr lang="en-US" dirty="0"/>
          </a:p>
        </p:txBody>
      </p:sp>
      <p:sp>
        <p:nvSpPr>
          <p:cNvPr id="6" name="Content Placeholder 5"/>
          <p:cNvSpPr>
            <a:spLocks noGrp="1"/>
          </p:cNvSpPr>
          <p:nvPr>
            <p:ph idx="1"/>
          </p:nvPr>
        </p:nvSpPr>
        <p:spPr/>
        <p:txBody>
          <a:bodyPr/>
          <a:lstStyle/>
          <a:p>
            <a:r>
              <a:rPr lang="en-US" b="1" dirty="0" err="1">
                <a:solidFill>
                  <a:srgbClr val="0070C0"/>
                </a:solidFill>
              </a:rPr>
              <a:t>minterm</a:t>
            </a:r>
            <a:r>
              <a:rPr lang="en-US" b="1" dirty="0">
                <a:solidFill>
                  <a:srgbClr val="0070C0"/>
                </a:solidFill>
              </a:rPr>
              <a:t> on N inputs</a:t>
            </a:r>
            <a:br>
              <a:rPr lang="en-US" dirty="0"/>
            </a:br>
            <a:r>
              <a:rPr lang="en-US" dirty="0"/>
              <a:t>		a product in which each variable or</a:t>
            </a:r>
            <a:br>
              <a:rPr lang="en-US" dirty="0"/>
            </a:br>
            <a:r>
              <a:rPr lang="en-US" dirty="0"/>
              <a:t>		its complement appears exactly </a:t>
            </a:r>
            <a:br>
              <a:rPr lang="en-US" dirty="0"/>
            </a:br>
            <a:r>
              <a:rPr lang="en-US" dirty="0"/>
              <a:t>		once (no other factors)</a:t>
            </a:r>
          </a:p>
          <a:p>
            <a:pPr marL="0" indent="0">
              <a:buNone/>
            </a:pPr>
            <a:r>
              <a:rPr lang="en-US" dirty="0"/>
              <a:t>	examples: </a:t>
            </a:r>
            <a:r>
              <a:rPr lang="en-US" b="1" dirty="0">
                <a:solidFill>
                  <a:srgbClr val="00B050"/>
                </a:solidFill>
              </a:rPr>
              <a:t>AB’</a:t>
            </a:r>
            <a:r>
              <a:rPr lang="en-US" dirty="0"/>
              <a:t>, </a:t>
            </a:r>
            <a:r>
              <a:rPr lang="en-US" b="1" dirty="0">
                <a:solidFill>
                  <a:srgbClr val="00B050"/>
                </a:solidFill>
              </a:rPr>
              <a:t>A’B</a:t>
            </a:r>
            <a:r>
              <a:rPr lang="en-US" dirty="0"/>
              <a:t>, </a:t>
            </a:r>
            <a:r>
              <a:rPr lang="en-US" b="1" dirty="0">
                <a:solidFill>
                  <a:srgbClr val="00B050"/>
                </a:solidFill>
              </a:rPr>
              <a:t>AB</a:t>
            </a:r>
            <a:r>
              <a:rPr lang="en-US" dirty="0"/>
              <a:t> (on inputs </a:t>
            </a:r>
            <a:r>
              <a:rPr lang="en-US" b="1" dirty="0">
                <a:solidFill>
                  <a:srgbClr val="00B050"/>
                </a:solidFill>
              </a:rPr>
              <a:t>A</a:t>
            </a:r>
            <a:r>
              <a:rPr lang="en-US" dirty="0"/>
              <a:t>, </a:t>
            </a:r>
            <a:r>
              <a:rPr lang="en-US" b="1" dirty="0">
                <a:solidFill>
                  <a:srgbClr val="00B050"/>
                </a:solidFill>
              </a:rPr>
              <a:t>B</a:t>
            </a:r>
            <a:r>
              <a:rPr lang="en-US" dirty="0"/>
              <a:t>)</a:t>
            </a:r>
          </a:p>
          <a:p>
            <a:pPr marL="0" indent="0">
              <a:buNone/>
            </a:pPr>
            <a:r>
              <a:rPr lang="en-US" dirty="0"/>
              <a:t>			</a:t>
            </a:r>
            <a:r>
              <a:rPr lang="en-US" b="1" dirty="0">
                <a:solidFill>
                  <a:srgbClr val="00B050"/>
                </a:solidFill>
              </a:rPr>
              <a:t>AB’C</a:t>
            </a:r>
            <a:r>
              <a:rPr lang="en-US" dirty="0"/>
              <a:t>, </a:t>
            </a:r>
            <a:r>
              <a:rPr lang="en-US" b="1" dirty="0">
                <a:solidFill>
                  <a:srgbClr val="00B050"/>
                </a:solidFill>
              </a:rPr>
              <a:t>AB’C’</a:t>
            </a:r>
            <a:r>
              <a:rPr lang="en-US" dirty="0"/>
              <a:t>, </a:t>
            </a:r>
            <a:r>
              <a:rPr lang="en-US" b="1" dirty="0">
                <a:solidFill>
                  <a:srgbClr val="00B050"/>
                </a:solidFill>
              </a:rPr>
              <a:t>A’BC’</a:t>
            </a:r>
            <a:r>
              <a:rPr lang="en-US" dirty="0"/>
              <a:t> </a:t>
            </a:r>
          </a:p>
          <a:p>
            <a:pPr marL="0" indent="0">
              <a:buNone/>
            </a:pPr>
            <a:r>
              <a:rPr lang="en-US" dirty="0"/>
              <a:t>			(on inputs </a:t>
            </a:r>
            <a:r>
              <a:rPr lang="en-US" b="1" dirty="0">
                <a:solidFill>
                  <a:srgbClr val="00B050"/>
                </a:solidFill>
              </a:rPr>
              <a:t>A</a:t>
            </a:r>
            <a:r>
              <a:rPr lang="en-US" dirty="0"/>
              <a:t>,</a:t>
            </a:r>
            <a:r>
              <a:rPr lang="en-US" b="1" dirty="0">
                <a:solidFill>
                  <a:srgbClr val="00B050"/>
                </a:solidFill>
              </a:rPr>
              <a:t> B</a:t>
            </a:r>
            <a:r>
              <a:rPr lang="en-US" dirty="0"/>
              <a:t>,</a:t>
            </a:r>
            <a:r>
              <a:rPr lang="en-US" b="1" dirty="0">
                <a:solidFill>
                  <a:srgbClr val="00B050"/>
                </a:solidFill>
              </a:rPr>
              <a:t> C</a:t>
            </a:r>
            <a:r>
              <a:rPr lang="en-US" dirty="0"/>
              <a:t>)</a:t>
            </a:r>
          </a:p>
          <a:p>
            <a:endParaRPr lang="en-US" dirty="0"/>
          </a:p>
        </p:txBody>
      </p:sp>
    </p:spTree>
    <p:extLst>
      <p:ext uri="{BB962C8B-B14F-4D97-AF65-F5344CB8AC3E}">
        <p14:creationId xmlns:p14="http://schemas.microsoft.com/office/powerpoint/2010/main" val="324718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for Finding G(A,B) Using a K-Map</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30</a:t>
            </a:fld>
            <a:endParaRPr lang="en-US" dirty="0"/>
          </a:p>
        </p:txBody>
      </p:sp>
      <p:sp>
        <p:nvSpPr>
          <p:cNvPr id="6" name="Content Placeholder 5"/>
          <p:cNvSpPr>
            <a:spLocks noGrp="1"/>
          </p:cNvSpPr>
          <p:nvPr>
            <p:ph idx="1"/>
          </p:nvPr>
        </p:nvSpPr>
        <p:spPr/>
        <p:txBody>
          <a:bodyPr>
            <a:normAutofit/>
          </a:bodyPr>
          <a:lstStyle/>
          <a:p>
            <a:r>
              <a:rPr lang="en-US" dirty="0"/>
              <a:t>Now the problem is more interesting.</a:t>
            </a:r>
          </a:p>
          <a:p>
            <a:r>
              <a:rPr lang="en-US" dirty="0"/>
              <a:t>We want to </a:t>
            </a:r>
            <a:r>
              <a:rPr lang="en-US" b="1" dirty="0">
                <a:solidFill>
                  <a:srgbClr val="0070C0"/>
                </a:solidFill>
              </a:rPr>
              <a:t>find the largest loops</a:t>
            </a:r>
          </a:p>
          <a:p>
            <a:pPr lvl="1"/>
            <a:r>
              <a:rPr lang="en-US" dirty="0"/>
              <a:t>with power-of-2 edge lengths (1 or 2)</a:t>
            </a:r>
          </a:p>
          <a:p>
            <a:pPr lvl="1"/>
            <a:r>
              <a:rPr lang="en-US" b="1" dirty="0">
                <a:solidFill>
                  <a:srgbClr val="0070C0"/>
                </a:solidFill>
              </a:rPr>
              <a:t>that together cover all 1s</a:t>
            </a:r>
            <a:r>
              <a:rPr lang="en-US" dirty="0"/>
              <a:t> in </a:t>
            </a:r>
            <a:r>
              <a:rPr lang="en-US" b="1" dirty="0">
                <a:solidFill>
                  <a:srgbClr val="00B050"/>
                </a:solidFill>
              </a:rPr>
              <a:t>G</a:t>
            </a:r>
            <a:r>
              <a:rPr lang="en-US" dirty="0"/>
              <a:t>.</a:t>
            </a:r>
          </a:p>
          <a:p>
            <a:r>
              <a:rPr lang="en-US" dirty="0"/>
              <a:t>Why?</a:t>
            </a:r>
          </a:p>
          <a:p>
            <a:pPr lvl="1"/>
            <a:r>
              <a:rPr lang="en-US" dirty="0"/>
              <a:t>A </a:t>
            </a:r>
            <a:r>
              <a:rPr lang="en-US" b="1" dirty="0">
                <a:solidFill>
                  <a:srgbClr val="0070C0"/>
                </a:solidFill>
              </a:rPr>
              <a:t>loop that can’t grow is </a:t>
            </a:r>
            <a:br>
              <a:rPr lang="en-US" b="1" dirty="0">
                <a:solidFill>
                  <a:srgbClr val="0070C0"/>
                </a:solidFill>
              </a:rPr>
            </a:br>
            <a:r>
              <a:rPr lang="en-US" b="1" dirty="0">
                <a:solidFill>
                  <a:srgbClr val="0070C0"/>
                </a:solidFill>
              </a:rPr>
              <a:t>a prime </a:t>
            </a:r>
            <a:r>
              <a:rPr lang="en-US" b="1" dirty="0" err="1">
                <a:solidFill>
                  <a:srgbClr val="0070C0"/>
                </a:solidFill>
              </a:rPr>
              <a:t>implicant</a:t>
            </a:r>
            <a:r>
              <a:rPr lang="en-US" b="1" dirty="0">
                <a:solidFill>
                  <a:srgbClr val="0070C0"/>
                </a:solidFill>
              </a:rPr>
              <a:t> </a:t>
            </a:r>
            <a:r>
              <a:rPr lang="en-US" dirty="0"/>
              <a:t>of </a:t>
            </a:r>
            <a:r>
              <a:rPr lang="en-US" b="1" dirty="0">
                <a:solidFill>
                  <a:srgbClr val="00B050"/>
                </a:solidFill>
              </a:rPr>
              <a:t>G</a:t>
            </a:r>
            <a:r>
              <a:rPr lang="en-US" dirty="0"/>
              <a:t>.</a:t>
            </a:r>
          </a:p>
          <a:p>
            <a:pPr lvl="1"/>
            <a:r>
              <a:rPr lang="en-US" dirty="0"/>
              <a:t>If we cover all 1s, </a:t>
            </a:r>
            <a:r>
              <a:rPr lang="en-US" b="1" dirty="0">
                <a:solidFill>
                  <a:srgbClr val="0070C0"/>
                </a:solidFill>
              </a:rPr>
              <a:t>the sum of the </a:t>
            </a:r>
            <a:br>
              <a:rPr lang="en-US" b="1" dirty="0">
                <a:solidFill>
                  <a:srgbClr val="0070C0"/>
                </a:solidFill>
              </a:rPr>
            </a:br>
            <a:r>
              <a:rPr lang="en-US" b="1" dirty="0" err="1">
                <a:solidFill>
                  <a:srgbClr val="0070C0"/>
                </a:solidFill>
              </a:rPr>
              <a:t>implicants</a:t>
            </a:r>
            <a:r>
              <a:rPr lang="en-US" b="1" dirty="0">
                <a:solidFill>
                  <a:srgbClr val="0070C0"/>
                </a:solidFill>
              </a:rPr>
              <a:t> gives the function G</a:t>
            </a:r>
            <a:r>
              <a:rPr lang="en-US" dirty="0"/>
              <a:t>.</a:t>
            </a:r>
          </a:p>
        </p:txBody>
      </p:sp>
    </p:spTree>
    <p:extLst>
      <p:ext uri="{BB962C8B-B14F-4D97-AF65-F5344CB8AC3E}">
        <p14:creationId xmlns:p14="http://schemas.microsoft.com/office/powerpoint/2010/main" val="1493766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
        <p:nvSpPr>
          <p:cNvPr id="2" name="Title 1"/>
          <p:cNvSpPr>
            <a:spLocks noGrp="1"/>
          </p:cNvSpPr>
          <p:nvPr>
            <p:ph type="title"/>
          </p:nvPr>
        </p:nvSpPr>
        <p:spPr/>
        <p:txBody>
          <a:bodyPr>
            <a:normAutofit/>
          </a:bodyPr>
          <a:lstStyle/>
          <a:p>
            <a:r>
              <a:rPr lang="en-US" dirty="0"/>
              <a:t>To Find G, Start by Picking a 1 and Circling It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31</a:t>
            </a:fld>
            <a:endParaRPr lang="en-US" dirty="0"/>
          </a:p>
        </p:txBody>
      </p:sp>
      <p:sp>
        <p:nvSpPr>
          <p:cNvPr id="6" name="Content Placeholder 5"/>
          <p:cNvSpPr>
            <a:spLocks noGrp="1"/>
          </p:cNvSpPr>
          <p:nvPr>
            <p:ph idx="1"/>
          </p:nvPr>
        </p:nvSpPr>
        <p:spPr/>
        <p:txBody>
          <a:bodyPr>
            <a:normAutofit fontScale="92500" lnSpcReduction="10000"/>
          </a:bodyPr>
          <a:lstStyle/>
          <a:p>
            <a:r>
              <a:rPr lang="en-US" dirty="0"/>
              <a:t>Start by picking a 1 and circling it.</a:t>
            </a:r>
          </a:p>
          <a:p>
            <a:r>
              <a:rPr lang="en-US" dirty="0"/>
              <a:t>The </a:t>
            </a:r>
            <a:r>
              <a:rPr lang="en-US" dirty="0" err="1"/>
              <a:t>minterm</a:t>
            </a:r>
            <a:r>
              <a:rPr lang="en-US" dirty="0"/>
              <a:t> </a:t>
            </a:r>
            <a:r>
              <a:rPr lang="en-US" b="1" dirty="0">
                <a:solidFill>
                  <a:srgbClr val="0070C0"/>
                </a:solidFill>
                <a:latin typeface="Courier New" panose="02070309020205020404" pitchFamily="49" charset="0"/>
                <a:cs typeface="Courier New" panose="02070309020205020404" pitchFamily="49" charset="0"/>
              </a:rPr>
              <a:t>A’B’</a:t>
            </a:r>
            <a:r>
              <a:rPr lang="en-US" dirty="0"/>
              <a:t> </a:t>
            </a:r>
            <a:r>
              <a:rPr lang="en-US" b="1" dirty="0">
                <a:solidFill>
                  <a:srgbClr val="0070C0"/>
                </a:solidFill>
              </a:rPr>
              <a:t>is an </a:t>
            </a:r>
            <a:r>
              <a:rPr lang="en-US" b="1" dirty="0" err="1">
                <a:solidFill>
                  <a:srgbClr val="0070C0"/>
                </a:solidFill>
              </a:rPr>
              <a:t>implicant</a:t>
            </a:r>
            <a:r>
              <a:rPr lang="en-US" b="1" dirty="0">
                <a:solidFill>
                  <a:srgbClr val="0070C0"/>
                </a:solidFill>
              </a:rPr>
              <a:t> of G</a:t>
            </a:r>
            <a:r>
              <a:rPr lang="en-US" dirty="0"/>
              <a:t>.</a:t>
            </a:r>
          </a:p>
          <a:p>
            <a:r>
              <a:rPr lang="en-US" dirty="0"/>
              <a:t>But it’s </a:t>
            </a:r>
            <a:r>
              <a:rPr lang="en-US" b="1" dirty="0">
                <a:solidFill>
                  <a:srgbClr val="0070C0"/>
                </a:solidFill>
              </a:rPr>
              <a:t>not a prime</a:t>
            </a:r>
            <a:br>
              <a:rPr lang="en-US" b="1" dirty="0">
                <a:solidFill>
                  <a:srgbClr val="0070C0"/>
                </a:solidFill>
              </a:rPr>
            </a:br>
            <a:r>
              <a:rPr lang="en-US" b="1" dirty="0" err="1">
                <a:solidFill>
                  <a:srgbClr val="0070C0"/>
                </a:solidFill>
              </a:rPr>
              <a:t>implicant</a:t>
            </a:r>
            <a:r>
              <a:rPr lang="en-US" b="1" dirty="0">
                <a:solidFill>
                  <a:srgbClr val="0070C0"/>
                </a:solidFill>
              </a:rPr>
              <a:t> of G</a:t>
            </a:r>
            <a:r>
              <a:rPr lang="en-US" dirty="0"/>
              <a:t>.</a:t>
            </a:r>
          </a:p>
          <a:p>
            <a:r>
              <a:rPr lang="en-US" dirty="0"/>
              <a:t>We cannot grow the loop</a:t>
            </a:r>
            <a:br>
              <a:rPr lang="en-US" dirty="0"/>
            </a:br>
            <a:r>
              <a:rPr lang="en-US" dirty="0"/>
              <a:t>downward (cannot cover</a:t>
            </a:r>
            <a:br>
              <a:rPr lang="en-US" dirty="0"/>
            </a:br>
            <a:r>
              <a:rPr lang="en-US" dirty="0"/>
              <a:t>a 0—that would not be</a:t>
            </a:r>
            <a:br>
              <a:rPr lang="en-US" dirty="0"/>
            </a:br>
            <a:r>
              <a:rPr lang="en-US" dirty="0"/>
              <a:t>an </a:t>
            </a:r>
            <a:r>
              <a:rPr lang="en-US" dirty="0" err="1"/>
              <a:t>implicant</a:t>
            </a:r>
            <a:r>
              <a:rPr lang="en-US" dirty="0"/>
              <a:t>).</a:t>
            </a:r>
          </a:p>
          <a:p>
            <a:r>
              <a:rPr lang="en-US" dirty="0"/>
              <a:t>We can </a:t>
            </a:r>
            <a:r>
              <a:rPr lang="en-US" b="1" dirty="0">
                <a:solidFill>
                  <a:srgbClr val="0070C0"/>
                </a:solidFill>
              </a:rPr>
              <a:t>grow the loop</a:t>
            </a:r>
            <a:br>
              <a:rPr lang="en-US" b="1" dirty="0">
                <a:solidFill>
                  <a:srgbClr val="0070C0"/>
                </a:solidFill>
              </a:rPr>
            </a:br>
            <a:r>
              <a:rPr lang="en-US" b="1" dirty="0">
                <a:solidFill>
                  <a:srgbClr val="0070C0"/>
                </a:solidFill>
              </a:rPr>
              <a:t>to the right</a:t>
            </a:r>
            <a:r>
              <a:rPr lang="en-US" dirty="0"/>
              <a:t>…</a:t>
            </a:r>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Tree>
    <p:extLst>
      <p:ext uri="{BB962C8B-B14F-4D97-AF65-F5344CB8AC3E}">
        <p14:creationId xmlns:p14="http://schemas.microsoft.com/office/powerpoint/2010/main" val="222096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200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par>
                          <p:cTn id="21" fill="hold">
                            <p:stCondLst>
                              <p:cond delay="3000"/>
                            </p:stCondLst>
                            <p:childTnLst>
                              <p:par>
                                <p:cTn id="22" presetID="22" presetClass="entr" presetSubtype="8" fill="hold" nodeType="afterEffect">
                                  <p:stCondLst>
                                    <p:cond delay="200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
        <p:nvSpPr>
          <p:cNvPr id="2" name="Title 1"/>
          <p:cNvSpPr>
            <a:spLocks noGrp="1"/>
          </p:cNvSpPr>
          <p:nvPr>
            <p:ph type="title"/>
          </p:nvPr>
        </p:nvSpPr>
        <p:spPr/>
        <p:txBody>
          <a:bodyPr>
            <a:normAutofit/>
          </a:bodyPr>
          <a:lstStyle/>
          <a:p>
            <a:r>
              <a:rPr lang="en-US" dirty="0"/>
              <a:t>Grow the Loop Until We Get a Prime </a:t>
            </a:r>
            <a:r>
              <a:rPr lang="en-US" dirty="0" err="1"/>
              <a:t>Implicant</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32</a:t>
            </a:fld>
            <a:endParaRPr lang="en-US" dirty="0"/>
          </a:p>
        </p:txBody>
      </p:sp>
      <p:sp>
        <p:nvSpPr>
          <p:cNvPr id="6" name="Content Placeholder 5"/>
          <p:cNvSpPr>
            <a:spLocks noGrp="1"/>
          </p:cNvSpPr>
          <p:nvPr>
            <p:ph idx="1"/>
          </p:nvPr>
        </p:nvSpPr>
        <p:spPr/>
        <p:txBody>
          <a:bodyPr>
            <a:normAutofit/>
          </a:bodyPr>
          <a:lstStyle/>
          <a:p>
            <a:r>
              <a:rPr lang="en-US" dirty="0"/>
              <a:t>Let’s grow the loop.</a:t>
            </a:r>
          </a:p>
          <a:p>
            <a:r>
              <a:rPr lang="en-US" dirty="0"/>
              <a:t>The loop now represents</a:t>
            </a:r>
            <a:br>
              <a:rPr lang="en-US" dirty="0"/>
            </a:br>
            <a:r>
              <a:rPr lang="en-US" b="1" dirty="0">
                <a:solidFill>
                  <a:srgbClr val="0070C0"/>
                </a:solidFill>
                <a:latin typeface="Courier New" panose="02070309020205020404" pitchFamily="49" charset="0"/>
                <a:cs typeface="Courier New" panose="02070309020205020404" pitchFamily="49" charset="0"/>
              </a:rPr>
              <a:t>B’</a:t>
            </a:r>
            <a:r>
              <a:rPr lang="en-US" b="1" dirty="0">
                <a:solidFill>
                  <a:srgbClr val="0070C0"/>
                </a:solidFill>
              </a:rPr>
              <a:t>, which is a prime </a:t>
            </a:r>
            <a:br>
              <a:rPr lang="en-US" b="1" dirty="0">
                <a:solidFill>
                  <a:srgbClr val="0070C0"/>
                </a:solidFill>
              </a:rPr>
            </a:br>
            <a:r>
              <a:rPr lang="en-US" b="1" dirty="0" err="1">
                <a:solidFill>
                  <a:srgbClr val="0070C0"/>
                </a:solidFill>
              </a:rPr>
              <a:t>implicant</a:t>
            </a:r>
            <a:r>
              <a:rPr lang="en-US" b="1" dirty="0">
                <a:solidFill>
                  <a:srgbClr val="0070C0"/>
                </a:solidFill>
              </a:rPr>
              <a:t> of G</a:t>
            </a:r>
            <a:r>
              <a:rPr lang="en-US" dirty="0"/>
              <a:t>.</a:t>
            </a:r>
          </a:p>
          <a:p>
            <a:r>
              <a:rPr lang="en-US" dirty="0"/>
              <a:t>But we didn’t cover one</a:t>
            </a:r>
            <a:br>
              <a:rPr lang="en-US" dirty="0"/>
            </a:br>
            <a:r>
              <a:rPr lang="en-US" dirty="0"/>
              <a:t>of the 1s in </a:t>
            </a:r>
            <a:r>
              <a:rPr lang="en-US" b="1" dirty="0">
                <a:solidFill>
                  <a:srgbClr val="00B050"/>
                </a:solidFill>
              </a:rPr>
              <a:t>G</a:t>
            </a:r>
            <a:r>
              <a:rPr lang="en-US" dirty="0"/>
              <a:t> yet.</a:t>
            </a:r>
          </a:p>
          <a:p>
            <a:r>
              <a:rPr lang="en-US" dirty="0"/>
              <a:t>We </a:t>
            </a:r>
            <a:r>
              <a:rPr lang="en-US" b="1" dirty="0">
                <a:solidFill>
                  <a:srgbClr val="0070C0"/>
                </a:solidFill>
              </a:rPr>
              <a:t>need a second loop</a:t>
            </a:r>
            <a:r>
              <a:rPr lang="en-US" dirty="0"/>
              <a: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Tree>
    <p:extLst>
      <p:ext uri="{BB962C8B-B14F-4D97-AF65-F5344CB8AC3E}">
        <p14:creationId xmlns:p14="http://schemas.microsoft.com/office/powerpoint/2010/main" val="110788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
        <p:nvSpPr>
          <p:cNvPr id="2" name="Title 1"/>
          <p:cNvSpPr>
            <a:spLocks noGrp="1"/>
          </p:cNvSpPr>
          <p:nvPr>
            <p:ph type="title"/>
          </p:nvPr>
        </p:nvSpPr>
        <p:spPr/>
        <p:txBody>
          <a:bodyPr>
            <a:normAutofit/>
          </a:bodyPr>
          <a:lstStyle/>
          <a:p>
            <a:r>
              <a:rPr lang="en-US" dirty="0"/>
              <a:t>Start a Second Loop by Circling an Uncovered 1</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33</a:t>
            </a:fld>
            <a:endParaRPr lang="en-US" dirty="0"/>
          </a:p>
        </p:txBody>
      </p:sp>
      <p:sp>
        <p:nvSpPr>
          <p:cNvPr id="6" name="Content Placeholder 5"/>
          <p:cNvSpPr>
            <a:spLocks noGrp="1"/>
          </p:cNvSpPr>
          <p:nvPr>
            <p:ph idx="1"/>
          </p:nvPr>
        </p:nvSpPr>
        <p:spPr/>
        <p:txBody>
          <a:bodyPr>
            <a:normAutofit/>
          </a:bodyPr>
          <a:lstStyle/>
          <a:p>
            <a:r>
              <a:rPr lang="en-US" dirty="0"/>
              <a:t>The new loop represents the </a:t>
            </a:r>
            <a:r>
              <a:rPr lang="en-US" dirty="0" err="1"/>
              <a:t>minterm</a:t>
            </a:r>
            <a:r>
              <a:rPr lang="en-US" dirty="0"/>
              <a:t> </a:t>
            </a:r>
            <a:r>
              <a:rPr lang="en-US" b="1" dirty="0">
                <a:solidFill>
                  <a:srgbClr val="0070C0"/>
                </a:solidFill>
                <a:latin typeface="Courier New" panose="02070309020205020404" pitchFamily="49" charset="0"/>
                <a:cs typeface="Courier New" panose="02070309020205020404" pitchFamily="49" charset="0"/>
              </a:rPr>
              <a:t>AB</a:t>
            </a:r>
            <a:r>
              <a:rPr lang="en-US" b="1" dirty="0">
                <a:solidFill>
                  <a:srgbClr val="0070C0"/>
                </a:solidFill>
              </a:rPr>
              <a:t>, which is an </a:t>
            </a:r>
            <a:r>
              <a:rPr lang="en-US" b="1" dirty="0" err="1">
                <a:solidFill>
                  <a:srgbClr val="0070C0"/>
                </a:solidFill>
              </a:rPr>
              <a:t>implicant</a:t>
            </a:r>
            <a:r>
              <a:rPr lang="en-US" b="1" dirty="0">
                <a:solidFill>
                  <a:srgbClr val="0070C0"/>
                </a:solidFill>
              </a:rPr>
              <a:t> of G</a:t>
            </a:r>
            <a:r>
              <a:rPr lang="en-US" dirty="0"/>
              <a:t>.</a:t>
            </a:r>
          </a:p>
          <a:p>
            <a:r>
              <a:rPr lang="en-US" dirty="0"/>
              <a:t>But it’s </a:t>
            </a:r>
            <a:r>
              <a:rPr lang="en-US" b="1" dirty="0">
                <a:solidFill>
                  <a:srgbClr val="0070C0"/>
                </a:solidFill>
              </a:rPr>
              <a:t>not a prime</a:t>
            </a:r>
            <a:br>
              <a:rPr lang="en-US" b="1" dirty="0">
                <a:solidFill>
                  <a:srgbClr val="0070C0"/>
                </a:solidFill>
              </a:rPr>
            </a:br>
            <a:r>
              <a:rPr lang="en-US" b="1" dirty="0" err="1">
                <a:solidFill>
                  <a:srgbClr val="0070C0"/>
                </a:solidFill>
              </a:rPr>
              <a:t>implicant</a:t>
            </a:r>
            <a:r>
              <a:rPr lang="en-US" b="1" dirty="0">
                <a:solidFill>
                  <a:srgbClr val="0070C0"/>
                </a:solidFill>
              </a:rPr>
              <a:t> of G</a:t>
            </a:r>
            <a:r>
              <a:rPr lang="en-US" dirty="0"/>
              <a:t>.</a:t>
            </a:r>
          </a:p>
          <a:p>
            <a:r>
              <a:rPr lang="en-US" dirty="0"/>
              <a:t>We cannot grow the </a:t>
            </a:r>
            <a:br>
              <a:rPr lang="en-US" dirty="0"/>
            </a:br>
            <a:r>
              <a:rPr lang="en-US" dirty="0"/>
              <a:t>new loop to the left.</a:t>
            </a:r>
          </a:p>
          <a:p>
            <a:r>
              <a:rPr lang="en-US" dirty="0"/>
              <a:t>We can </a:t>
            </a:r>
            <a:r>
              <a:rPr lang="en-US" b="1" dirty="0">
                <a:solidFill>
                  <a:srgbClr val="0070C0"/>
                </a:solidFill>
              </a:rPr>
              <a:t>grow the </a:t>
            </a:r>
            <a:br>
              <a:rPr lang="en-US" b="1" dirty="0">
                <a:solidFill>
                  <a:srgbClr val="0070C0"/>
                </a:solidFill>
              </a:rPr>
            </a:br>
            <a:r>
              <a:rPr lang="en-US" b="1" dirty="0">
                <a:solidFill>
                  <a:srgbClr val="0070C0"/>
                </a:solidFill>
              </a:rPr>
              <a:t>new loop upward</a:t>
            </a:r>
            <a:r>
              <a:rPr lang="en-US" dirty="0"/>
              <a: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Tree>
    <p:extLst>
      <p:ext uri="{BB962C8B-B14F-4D97-AF65-F5344CB8AC3E}">
        <p14:creationId xmlns:p14="http://schemas.microsoft.com/office/powerpoint/2010/main" val="14950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wipe(left)">
                                      <p:cBhvr>
                                        <p:cTn id="16" dur="500"/>
                                        <p:tgtEl>
                                          <p:spTgt spid="6">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200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left)">
                                      <p:cBhvr>
                                        <p:cTn id="20" dur="500"/>
                                        <p:tgtEl>
                                          <p:spTgt spid="6">
                                            <p:txEl>
                                              <p:pRg st="2" end="2"/>
                                            </p:txEl>
                                          </p:spTgt>
                                        </p:tgtEl>
                                      </p:cBhvr>
                                    </p:animEffect>
                                  </p:childTnLst>
                                </p:cTn>
                              </p:par>
                            </p:childTnLst>
                          </p:cTn>
                        </p:par>
                        <p:par>
                          <p:cTn id="21" fill="hold">
                            <p:stCondLst>
                              <p:cond delay="3000"/>
                            </p:stCondLst>
                            <p:childTnLst>
                              <p:par>
                                <p:cTn id="22" presetID="22" presetClass="entr" presetSubtype="8" fill="hold" nodeType="afterEffect">
                                  <p:stCondLst>
                                    <p:cond delay="200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wipe(left)">
                                      <p:cBhvr>
                                        <p:cTn id="2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8227" y="2668694"/>
            <a:ext cx="3200400" cy="3200400"/>
          </a:xfrm>
          <a:prstGeom prst="rect">
            <a:avLst/>
          </a:prstGeom>
        </p:spPr>
      </p:pic>
      <p:sp>
        <p:nvSpPr>
          <p:cNvPr id="2" name="Title 1"/>
          <p:cNvSpPr>
            <a:spLocks noGrp="1"/>
          </p:cNvSpPr>
          <p:nvPr>
            <p:ph type="title"/>
          </p:nvPr>
        </p:nvSpPr>
        <p:spPr/>
        <p:txBody>
          <a:bodyPr>
            <a:normAutofit fontScale="90000"/>
          </a:bodyPr>
          <a:lstStyle/>
          <a:p>
            <a:r>
              <a:rPr lang="en-US" dirty="0"/>
              <a:t>Again, Grow the Loop Until We Get a Prime </a:t>
            </a:r>
            <a:r>
              <a:rPr lang="en-US" dirty="0" err="1"/>
              <a:t>Implicant</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34</a:t>
            </a:fld>
            <a:endParaRPr lang="en-US" dirty="0"/>
          </a:p>
        </p:txBody>
      </p:sp>
      <p:sp>
        <p:nvSpPr>
          <p:cNvPr id="6" name="Content Placeholder 5"/>
          <p:cNvSpPr>
            <a:spLocks noGrp="1"/>
          </p:cNvSpPr>
          <p:nvPr>
            <p:ph idx="1"/>
          </p:nvPr>
        </p:nvSpPr>
        <p:spPr/>
        <p:txBody>
          <a:bodyPr>
            <a:normAutofit lnSpcReduction="10000"/>
          </a:bodyPr>
          <a:lstStyle/>
          <a:p>
            <a:r>
              <a:rPr lang="en-US" dirty="0"/>
              <a:t>Let’s grow the loop.</a:t>
            </a:r>
          </a:p>
          <a:p>
            <a:r>
              <a:rPr lang="en-US" dirty="0"/>
              <a:t>The loop now represents</a:t>
            </a:r>
            <a:br>
              <a:rPr lang="en-US" dirty="0"/>
            </a:br>
            <a:r>
              <a:rPr lang="en-US" b="1" dirty="0">
                <a:solidFill>
                  <a:srgbClr val="0070C0"/>
                </a:solidFill>
                <a:latin typeface="Courier New" panose="02070309020205020404" pitchFamily="49" charset="0"/>
                <a:cs typeface="Courier New" panose="02070309020205020404" pitchFamily="49" charset="0"/>
              </a:rPr>
              <a:t>A</a:t>
            </a:r>
            <a:r>
              <a:rPr lang="en-US" b="1" dirty="0">
                <a:solidFill>
                  <a:srgbClr val="0070C0"/>
                </a:solidFill>
              </a:rPr>
              <a:t>, which is a prime </a:t>
            </a:r>
            <a:br>
              <a:rPr lang="en-US" b="1" dirty="0">
                <a:solidFill>
                  <a:srgbClr val="0070C0"/>
                </a:solidFill>
              </a:rPr>
            </a:br>
            <a:r>
              <a:rPr lang="en-US" b="1" dirty="0" err="1">
                <a:solidFill>
                  <a:srgbClr val="0070C0"/>
                </a:solidFill>
              </a:rPr>
              <a:t>implicant</a:t>
            </a:r>
            <a:r>
              <a:rPr lang="en-US" b="1" dirty="0">
                <a:solidFill>
                  <a:srgbClr val="0070C0"/>
                </a:solidFill>
              </a:rPr>
              <a:t> of G</a:t>
            </a:r>
            <a:r>
              <a:rPr lang="en-US" dirty="0"/>
              <a:t>.</a:t>
            </a:r>
          </a:p>
          <a:p>
            <a:r>
              <a:rPr lang="en-US" dirty="0"/>
              <a:t>Together, these two loops</a:t>
            </a:r>
            <a:br>
              <a:rPr lang="en-US" dirty="0"/>
            </a:br>
            <a:r>
              <a:rPr lang="en-US" dirty="0"/>
              <a:t>cover all 1s in </a:t>
            </a:r>
            <a:r>
              <a:rPr lang="en-US" b="1" dirty="0">
                <a:solidFill>
                  <a:srgbClr val="00B050"/>
                </a:solidFill>
              </a:rPr>
              <a:t>G(A,B)</a:t>
            </a:r>
            <a:r>
              <a:rPr lang="en-US" dirty="0"/>
              <a:t>.</a:t>
            </a:r>
          </a:p>
          <a:p>
            <a:r>
              <a:rPr lang="en-US" dirty="0"/>
              <a:t>So we can write</a:t>
            </a:r>
          </a:p>
          <a:p>
            <a:pPr marL="0" indent="0">
              <a:buNone/>
            </a:pPr>
            <a:r>
              <a:rPr lang="en-US" dirty="0"/>
              <a:t>	</a:t>
            </a:r>
            <a:r>
              <a:rPr lang="en-US" b="1" dirty="0">
                <a:solidFill>
                  <a:srgbClr val="0070C0"/>
                </a:solidFill>
              </a:rPr>
              <a:t>G(A,B) = B’ + A</a:t>
            </a:r>
          </a:p>
          <a:p>
            <a:pPr marL="0" indent="0">
              <a:buNone/>
            </a:pPr>
            <a:r>
              <a:rPr lang="en-US" b="1" dirty="0">
                <a:solidFill>
                  <a:srgbClr val="00B050"/>
                </a:solidFill>
              </a:rPr>
              <a:t>  </a:t>
            </a:r>
            <a:r>
              <a:rPr lang="en-US" i="1" u="sng" dirty="0">
                <a:solidFill>
                  <a:srgbClr val="7030A0"/>
                </a:solidFill>
              </a:rPr>
              <a:t>Now</a:t>
            </a:r>
            <a:r>
              <a:rPr lang="en-US" i="1" dirty="0">
                <a:solidFill>
                  <a:srgbClr val="7030A0"/>
                </a:solidFill>
              </a:rPr>
              <a:t> are you excited?</a:t>
            </a:r>
          </a:p>
        </p:txBody>
      </p:sp>
    </p:spTree>
    <p:extLst>
      <p:ext uri="{BB962C8B-B14F-4D97-AF65-F5344CB8AC3E}">
        <p14:creationId xmlns:p14="http://schemas.microsoft.com/office/powerpoint/2010/main" val="43782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000"/>
                                        <p:tgtEl>
                                          <p:spTgt spid="8"/>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wipe(left)">
                                      <p:cBhvr>
                                        <p:cTn id="21" dur="500"/>
                                        <p:tgtEl>
                                          <p:spTgt spid="6">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 calcmode="lin" valueType="num">
                                      <p:cBhvr additive="base">
                                        <p:cTn id="30" dur="25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1" dur="25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All </a:t>
            </a:r>
            <a:r>
              <a:rPr lang="en-US" dirty="0" err="1"/>
              <a:t>Implicants</a:t>
            </a:r>
            <a:r>
              <a:rPr lang="en-US" dirty="0"/>
              <a:t> for Variables A, B, and 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35</a:t>
            </a:fld>
            <a:endParaRPr lang="en-US" dirty="0"/>
          </a:p>
        </p:txBody>
      </p:sp>
      <p:sp>
        <p:nvSpPr>
          <p:cNvPr id="6" name="Content Placeholder 5"/>
          <p:cNvSpPr>
            <a:spLocks noGrp="1"/>
          </p:cNvSpPr>
          <p:nvPr>
            <p:ph idx="1"/>
          </p:nvPr>
        </p:nvSpPr>
        <p:spPr>
          <a:xfrm>
            <a:off x="596350" y="1630017"/>
            <a:ext cx="7792278" cy="4239077"/>
          </a:xfrm>
        </p:spPr>
        <p:txBody>
          <a:bodyPr>
            <a:normAutofit/>
          </a:bodyPr>
          <a:lstStyle/>
          <a:p>
            <a:r>
              <a:rPr lang="en-US" dirty="0"/>
              <a:t>Guess what’s next.</a:t>
            </a:r>
          </a:p>
          <a:p>
            <a:r>
              <a:rPr lang="en-US" dirty="0"/>
              <a:t>Three input variables: </a:t>
            </a:r>
            <a:r>
              <a:rPr lang="en-US" b="1" dirty="0">
                <a:solidFill>
                  <a:srgbClr val="00B050"/>
                </a:solidFill>
              </a:rPr>
              <a:t>A</a:t>
            </a:r>
            <a:r>
              <a:rPr lang="en-US" dirty="0"/>
              <a:t>, </a:t>
            </a:r>
            <a:r>
              <a:rPr lang="en-US" b="1" dirty="0">
                <a:solidFill>
                  <a:srgbClr val="00B050"/>
                </a:solidFill>
              </a:rPr>
              <a:t>B</a:t>
            </a:r>
            <a:r>
              <a:rPr lang="en-US" dirty="0"/>
              <a:t>, and </a:t>
            </a:r>
            <a:r>
              <a:rPr lang="en-US" b="1" dirty="0">
                <a:solidFill>
                  <a:srgbClr val="00B050"/>
                </a:solidFill>
              </a:rPr>
              <a:t>C</a:t>
            </a:r>
            <a:r>
              <a:rPr lang="en-US" dirty="0"/>
              <a:t>!</a:t>
            </a:r>
          </a:p>
          <a:p>
            <a:pPr algn="ctr"/>
            <a:r>
              <a:rPr lang="en-US" b="1" dirty="0">
                <a:solidFill>
                  <a:srgbClr val="0070C0"/>
                </a:solidFill>
              </a:rPr>
              <a:t>How many </a:t>
            </a:r>
            <a:r>
              <a:rPr lang="en-US" b="1" dirty="0" err="1">
                <a:solidFill>
                  <a:srgbClr val="0070C0"/>
                </a:solidFill>
              </a:rPr>
              <a:t>implicants</a:t>
            </a:r>
            <a:r>
              <a:rPr lang="en-US" b="1" dirty="0">
                <a:solidFill>
                  <a:srgbClr val="0070C0"/>
                </a:solidFill>
              </a:rPr>
              <a:t> are possible?</a:t>
            </a:r>
          </a:p>
          <a:p>
            <a:r>
              <a:rPr lang="en-US" dirty="0"/>
              <a:t>That’s right: lots.</a:t>
            </a:r>
          </a:p>
          <a:p>
            <a:r>
              <a:rPr lang="en-US" dirty="0"/>
              <a:t>A 3D hypercube is a cube.</a:t>
            </a:r>
          </a:p>
          <a:p>
            <a:r>
              <a:rPr lang="en-US" dirty="0"/>
              <a:t>Let’s count features instead.</a:t>
            </a:r>
          </a:p>
          <a:p>
            <a:endParaRPr lang="en-US" dirty="0"/>
          </a:p>
        </p:txBody>
      </p:sp>
    </p:spTree>
    <p:extLst>
      <p:ext uri="{BB962C8B-B14F-4D97-AF65-F5344CB8AC3E}">
        <p14:creationId xmlns:p14="http://schemas.microsoft.com/office/powerpoint/2010/main" val="102237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left)">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left)">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left)">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4670012" y="3053707"/>
            <a:ext cx="1302711" cy="1310333"/>
            <a:chOff x="7842783" y="2632087"/>
            <a:chExt cx="1302711" cy="1310333"/>
          </a:xfrm>
        </p:grpSpPr>
        <p:cxnSp>
          <p:nvCxnSpPr>
            <p:cNvPr id="60" name="Straight Connector 59"/>
            <p:cNvCxnSpPr/>
            <p:nvPr/>
          </p:nvCxnSpPr>
          <p:spPr>
            <a:xfrm>
              <a:off x="9027311" y="2757070"/>
              <a:ext cx="0" cy="10701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961053" y="2749244"/>
              <a:ext cx="10670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61053" y="3822175"/>
              <a:ext cx="10670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957083" y="2757070"/>
              <a:ext cx="0" cy="10701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rot="5400000">
              <a:off x="7842783" y="2634945"/>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842783" y="3705499"/>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rot="5400000">
              <a:off x="8916894" y="371382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913011" y="2632087"/>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fontScale="90000"/>
          </a:bodyPr>
          <a:lstStyle/>
          <a:p>
            <a:r>
              <a:rPr lang="en-US" dirty="0"/>
              <a:t>A 3D Hypercube Has Vertices, Edges, Faces, and Cube</a:t>
            </a:r>
          </a:p>
        </p:txBody>
      </p:sp>
      <p:sp>
        <p:nvSpPr>
          <p:cNvPr id="88" name="Content Placeholder 87"/>
          <p:cNvSpPr>
            <a:spLocks noGrp="1"/>
          </p:cNvSpPr>
          <p:nvPr>
            <p:ph idx="1"/>
          </p:nvPr>
        </p:nvSpPr>
        <p:spPr/>
        <p:txBody>
          <a:bodyPr/>
          <a:lstStyle/>
          <a:p>
            <a:r>
              <a:rPr lang="en-US" dirty="0"/>
              <a:t>Now, let’s count.</a:t>
            </a:r>
          </a:p>
          <a:p>
            <a:r>
              <a:rPr lang="en-US" b="1" dirty="0">
                <a:solidFill>
                  <a:srgbClr val="0070C0"/>
                </a:solidFill>
              </a:rPr>
              <a:t># of vertices?</a:t>
            </a:r>
          </a:p>
          <a:p>
            <a:r>
              <a:rPr lang="en-US" b="1" dirty="0">
                <a:solidFill>
                  <a:srgbClr val="0070C0"/>
                </a:solidFill>
              </a:rPr>
              <a:t># of edges?</a:t>
            </a:r>
          </a:p>
          <a:p>
            <a:r>
              <a:rPr lang="en-US" b="1" dirty="0">
                <a:solidFill>
                  <a:srgbClr val="0070C0"/>
                </a:solidFill>
              </a:rPr>
              <a:t># of faces?</a:t>
            </a:r>
          </a:p>
          <a:p>
            <a:r>
              <a:rPr lang="en-US" b="1" dirty="0">
                <a:solidFill>
                  <a:srgbClr val="0070C0"/>
                </a:solidFill>
              </a:rPr>
              <a:t># of cubes?</a:t>
            </a:r>
          </a:p>
          <a:p>
            <a:r>
              <a:rPr lang="en-US" dirty="0"/>
              <a:t>So the </a:t>
            </a:r>
            <a:r>
              <a:rPr lang="en-US" b="1" dirty="0">
                <a:solidFill>
                  <a:srgbClr val="0070C0"/>
                </a:solidFill>
              </a:rPr>
              <a:t>total is 27</a:t>
            </a:r>
            <a:r>
              <a:rPr lang="en-US" dirty="0"/>
              <a: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36</a:t>
            </a:fld>
            <a:endParaRPr lang="en-US" dirty="0"/>
          </a:p>
        </p:txBody>
      </p:sp>
      <p:grpSp>
        <p:nvGrpSpPr>
          <p:cNvPr id="12" name="Group 11"/>
          <p:cNvGrpSpPr/>
          <p:nvPr/>
        </p:nvGrpSpPr>
        <p:grpSpPr>
          <a:xfrm>
            <a:off x="4136065" y="2520475"/>
            <a:ext cx="2370605" cy="2376796"/>
            <a:chOff x="3461441" y="3624580"/>
            <a:chExt cx="2370605" cy="2376796"/>
          </a:xfrm>
        </p:grpSpPr>
        <p:cxnSp>
          <p:nvCxnSpPr>
            <p:cNvPr id="7" name="Straight Connector 6"/>
            <p:cNvCxnSpPr/>
            <p:nvPr/>
          </p:nvCxnSpPr>
          <p:spPr>
            <a:xfrm>
              <a:off x="3579711" y="3738880"/>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50555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5400000">
              <a:off x="3461441" y="3624581"/>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579711" y="5887076"/>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64989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03446" y="362458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5400000">
              <a:off x="3461441" y="5770442"/>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03446" y="5772776"/>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397480" y="1773448"/>
            <a:ext cx="881973" cy="523220"/>
          </a:xfrm>
          <a:prstGeom prst="rect">
            <a:avLst/>
          </a:prstGeom>
          <a:noFill/>
        </p:spPr>
        <p:txBody>
          <a:bodyPr wrap="none" rtlCol="0">
            <a:spAutoFit/>
          </a:bodyPr>
          <a:lstStyle/>
          <a:p>
            <a:r>
              <a:rPr lang="en-US" sz="2800" b="1" dirty="0">
                <a:solidFill>
                  <a:srgbClr val="00B050"/>
                </a:solidFill>
              </a:rPr>
              <a:t>A=1</a:t>
            </a:r>
            <a:endParaRPr lang="en-US" b="1" dirty="0">
              <a:solidFill>
                <a:srgbClr val="00B050"/>
              </a:solidFill>
            </a:endParaRPr>
          </a:p>
        </p:txBody>
      </p:sp>
      <p:sp>
        <p:nvSpPr>
          <p:cNvPr id="23" name="TextBox 22"/>
          <p:cNvSpPr txBox="1"/>
          <p:nvPr/>
        </p:nvSpPr>
        <p:spPr>
          <a:xfrm>
            <a:off x="4428814" y="1773448"/>
            <a:ext cx="881973" cy="523220"/>
          </a:xfrm>
          <a:prstGeom prst="rect">
            <a:avLst/>
          </a:prstGeom>
          <a:noFill/>
        </p:spPr>
        <p:txBody>
          <a:bodyPr wrap="none" rtlCol="0">
            <a:spAutoFit/>
          </a:bodyPr>
          <a:lstStyle/>
          <a:p>
            <a:r>
              <a:rPr lang="en-US" sz="2800" b="1" dirty="0">
                <a:solidFill>
                  <a:srgbClr val="00B050"/>
                </a:solidFill>
              </a:rPr>
              <a:t>A=0</a:t>
            </a:r>
            <a:endParaRPr lang="en-US" b="1" dirty="0">
              <a:solidFill>
                <a:srgbClr val="00B050"/>
              </a:solidFill>
            </a:endParaRPr>
          </a:p>
        </p:txBody>
      </p:sp>
      <p:grpSp>
        <p:nvGrpSpPr>
          <p:cNvPr id="25" name="Group 24"/>
          <p:cNvGrpSpPr/>
          <p:nvPr/>
        </p:nvGrpSpPr>
        <p:grpSpPr>
          <a:xfrm>
            <a:off x="5124643" y="2099776"/>
            <a:ext cx="457176" cy="3459732"/>
            <a:chOff x="6345022" y="2523116"/>
            <a:chExt cx="457176" cy="2466971"/>
          </a:xfrm>
        </p:grpSpPr>
        <p:cxnSp>
          <p:nvCxnSpPr>
            <p:cNvPr id="26" name="Straight Connector 25"/>
            <p:cNvCxnSpPr/>
            <p:nvPr/>
          </p:nvCxnSpPr>
          <p:spPr>
            <a:xfrm>
              <a:off x="6563450" y="2523116"/>
              <a:ext cx="20320" cy="21945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5022" y="4664079"/>
              <a:ext cx="457176" cy="326008"/>
            </a:xfrm>
            <a:prstGeom prst="rect">
              <a:avLst/>
            </a:prstGeom>
            <a:noFill/>
          </p:spPr>
          <p:txBody>
            <a:bodyPr wrap="none" rtlCol="0">
              <a:spAutoFit/>
            </a:bodyPr>
            <a:lstStyle/>
            <a:p>
              <a:r>
                <a:rPr lang="en-US" sz="2800" b="1" dirty="0">
                  <a:solidFill>
                    <a:srgbClr val="00B050"/>
                  </a:solidFill>
                </a:rPr>
                <a:t>A</a:t>
              </a:r>
              <a:endParaRPr lang="en-US" b="1" dirty="0">
                <a:solidFill>
                  <a:srgbClr val="00B050"/>
                </a:solidFill>
              </a:endParaRPr>
            </a:p>
          </p:txBody>
        </p:sp>
      </p:grpSp>
      <p:grpSp>
        <p:nvGrpSpPr>
          <p:cNvPr id="28" name="Group 27"/>
          <p:cNvGrpSpPr/>
          <p:nvPr/>
        </p:nvGrpSpPr>
        <p:grpSpPr>
          <a:xfrm>
            <a:off x="3363212" y="3387779"/>
            <a:ext cx="4451860" cy="523220"/>
            <a:chOff x="4705201" y="3425980"/>
            <a:chExt cx="4087926" cy="373083"/>
          </a:xfrm>
        </p:grpSpPr>
        <p:cxnSp>
          <p:nvCxnSpPr>
            <p:cNvPr id="29" name="Straight Connector 28"/>
            <p:cNvCxnSpPr/>
            <p:nvPr/>
          </p:nvCxnSpPr>
          <p:spPr>
            <a:xfrm flipH="1">
              <a:off x="5034762" y="3609947"/>
              <a:ext cx="3758365" cy="17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05201" y="3425980"/>
              <a:ext cx="463588" cy="373083"/>
            </a:xfrm>
            <a:prstGeom prst="rect">
              <a:avLst/>
            </a:prstGeom>
            <a:noFill/>
          </p:spPr>
          <p:txBody>
            <a:bodyPr wrap="none" rtlCol="0">
              <a:spAutoFit/>
            </a:bodyPr>
            <a:lstStyle/>
            <a:p>
              <a:r>
                <a:rPr lang="en-US" sz="2800" b="1" dirty="0">
                  <a:solidFill>
                    <a:srgbClr val="00B050"/>
                  </a:solidFill>
                </a:rPr>
                <a:t>B</a:t>
              </a:r>
              <a:endParaRPr lang="en-US" b="1" dirty="0">
                <a:solidFill>
                  <a:srgbClr val="00B050"/>
                </a:solidFill>
              </a:endParaRPr>
            </a:p>
          </p:txBody>
        </p:sp>
      </p:grpSp>
      <p:sp>
        <p:nvSpPr>
          <p:cNvPr id="32" name="TextBox 31"/>
          <p:cNvSpPr txBox="1"/>
          <p:nvPr/>
        </p:nvSpPr>
        <p:spPr>
          <a:xfrm>
            <a:off x="7043656" y="3103745"/>
            <a:ext cx="888385" cy="523220"/>
          </a:xfrm>
          <a:prstGeom prst="rect">
            <a:avLst/>
          </a:prstGeom>
          <a:noFill/>
        </p:spPr>
        <p:txBody>
          <a:bodyPr wrap="none" rtlCol="0">
            <a:spAutoFit/>
          </a:bodyPr>
          <a:lstStyle/>
          <a:p>
            <a:r>
              <a:rPr lang="en-US" sz="2800" b="1" dirty="0">
                <a:solidFill>
                  <a:srgbClr val="00B050"/>
                </a:solidFill>
              </a:rPr>
              <a:t>B=0</a:t>
            </a:r>
            <a:endParaRPr lang="en-US" b="1" dirty="0">
              <a:solidFill>
                <a:srgbClr val="00B050"/>
              </a:solidFill>
            </a:endParaRPr>
          </a:p>
        </p:txBody>
      </p:sp>
      <p:sp>
        <p:nvSpPr>
          <p:cNvPr id="33" name="TextBox 32"/>
          <p:cNvSpPr txBox="1"/>
          <p:nvPr/>
        </p:nvSpPr>
        <p:spPr>
          <a:xfrm>
            <a:off x="7043656" y="3640527"/>
            <a:ext cx="888385" cy="523220"/>
          </a:xfrm>
          <a:prstGeom prst="rect">
            <a:avLst/>
          </a:prstGeom>
          <a:noFill/>
        </p:spPr>
        <p:txBody>
          <a:bodyPr wrap="none" rtlCol="0">
            <a:spAutoFit/>
          </a:bodyPr>
          <a:lstStyle/>
          <a:p>
            <a:r>
              <a:rPr lang="en-US" sz="2800" b="1" dirty="0">
                <a:solidFill>
                  <a:srgbClr val="00B050"/>
                </a:solidFill>
              </a:rPr>
              <a:t>B=1</a:t>
            </a:r>
            <a:endParaRPr lang="en-US" b="1" dirty="0">
              <a:solidFill>
                <a:srgbClr val="00B050"/>
              </a:solidFill>
            </a:endParaRPr>
          </a:p>
        </p:txBody>
      </p:sp>
      <p:cxnSp>
        <p:nvCxnSpPr>
          <p:cNvPr id="52" name="Straight Connector 51"/>
          <p:cNvCxnSpPr>
            <a:stCxn id="8" idx="3"/>
            <a:endCxn id="56" idx="7"/>
          </p:cNvCxnSpPr>
          <p:nvPr/>
        </p:nvCxnSpPr>
        <p:spPr>
          <a:xfrm flipH="1">
            <a:off x="5935362" y="2715597"/>
            <a:ext cx="376186" cy="37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8" idx="1"/>
            <a:endCxn id="54" idx="7"/>
          </p:cNvCxnSpPr>
          <p:nvPr/>
        </p:nvCxnSpPr>
        <p:spPr>
          <a:xfrm flipH="1" flipV="1">
            <a:off x="5939245" y="4330562"/>
            <a:ext cx="372303" cy="37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5" idx="1"/>
            <a:endCxn id="53" idx="3"/>
          </p:cNvCxnSpPr>
          <p:nvPr/>
        </p:nvCxnSpPr>
        <p:spPr>
          <a:xfrm flipV="1">
            <a:off x="4331187" y="4322241"/>
            <a:ext cx="372303" cy="377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6" idx="7"/>
            <a:endCxn id="50" idx="3"/>
          </p:cNvCxnSpPr>
          <p:nvPr/>
        </p:nvCxnSpPr>
        <p:spPr>
          <a:xfrm>
            <a:off x="4331187" y="2715598"/>
            <a:ext cx="372303" cy="3744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520527" y="2877312"/>
            <a:ext cx="1660817" cy="1645920"/>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302863" y="4938100"/>
            <a:ext cx="888385" cy="523220"/>
          </a:xfrm>
          <a:prstGeom prst="rect">
            <a:avLst/>
          </a:prstGeom>
          <a:noFill/>
        </p:spPr>
        <p:txBody>
          <a:bodyPr wrap="none" rtlCol="0">
            <a:spAutoFit/>
          </a:bodyPr>
          <a:lstStyle/>
          <a:p>
            <a:r>
              <a:rPr lang="en-US" sz="2800" b="1" dirty="0">
                <a:solidFill>
                  <a:srgbClr val="00B050"/>
                </a:solidFill>
              </a:rPr>
              <a:t>C=0</a:t>
            </a:r>
            <a:endParaRPr lang="en-US" b="1" dirty="0">
              <a:solidFill>
                <a:srgbClr val="00B050"/>
              </a:solidFill>
            </a:endParaRPr>
          </a:p>
        </p:txBody>
      </p:sp>
      <p:sp>
        <p:nvSpPr>
          <p:cNvPr id="83" name="TextBox 82"/>
          <p:cNvSpPr txBox="1"/>
          <p:nvPr/>
        </p:nvSpPr>
        <p:spPr>
          <a:xfrm>
            <a:off x="4880207" y="3408982"/>
            <a:ext cx="888385" cy="523220"/>
          </a:xfrm>
          <a:prstGeom prst="rect">
            <a:avLst/>
          </a:prstGeom>
          <a:solidFill>
            <a:srgbClr val="00B050"/>
          </a:solidFill>
        </p:spPr>
        <p:txBody>
          <a:bodyPr wrap="none" rtlCol="0">
            <a:spAutoFit/>
          </a:bodyPr>
          <a:lstStyle/>
          <a:p>
            <a:r>
              <a:rPr lang="en-US" sz="2800" b="1" dirty="0">
                <a:solidFill>
                  <a:srgbClr val="FFFFFF"/>
                </a:solidFill>
              </a:rPr>
              <a:t>C=1</a:t>
            </a:r>
            <a:endParaRPr lang="en-US" b="1" dirty="0">
              <a:solidFill>
                <a:srgbClr val="FFFFFF"/>
              </a:solidFill>
            </a:endParaRPr>
          </a:p>
        </p:txBody>
      </p:sp>
      <p:sp>
        <p:nvSpPr>
          <p:cNvPr id="89" name="TextBox 88"/>
          <p:cNvSpPr txBox="1"/>
          <p:nvPr/>
        </p:nvSpPr>
        <p:spPr>
          <a:xfrm>
            <a:off x="3115630" y="2157986"/>
            <a:ext cx="391454" cy="523220"/>
          </a:xfrm>
          <a:prstGeom prst="rect">
            <a:avLst/>
          </a:prstGeom>
          <a:noFill/>
        </p:spPr>
        <p:txBody>
          <a:bodyPr wrap="none" rtlCol="0">
            <a:spAutoFit/>
          </a:bodyPr>
          <a:lstStyle/>
          <a:p>
            <a:r>
              <a:rPr lang="en-US" sz="2800" b="1" dirty="0">
                <a:solidFill>
                  <a:srgbClr val="0070C0"/>
                </a:solidFill>
              </a:rPr>
              <a:t>8</a:t>
            </a:r>
          </a:p>
        </p:txBody>
      </p:sp>
      <p:sp>
        <p:nvSpPr>
          <p:cNvPr id="90" name="TextBox 89"/>
          <p:cNvSpPr txBox="1"/>
          <p:nvPr/>
        </p:nvSpPr>
        <p:spPr>
          <a:xfrm>
            <a:off x="3012237" y="2703592"/>
            <a:ext cx="598241" cy="523220"/>
          </a:xfrm>
          <a:prstGeom prst="rect">
            <a:avLst/>
          </a:prstGeom>
          <a:noFill/>
        </p:spPr>
        <p:txBody>
          <a:bodyPr wrap="none" rtlCol="0">
            <a:spAutoFit/>
          </a:bodyPr>
          <a:lstStyle/>
          <a:p>
            <a:r>
              <a:rPr lang="en-US" sz="2800" b="1" dirty="0">
                <a:solidFill>
                  <a:srgbClr val="0070C0"/>
                </a:solidFill>
              </a:rPr>
              <a:t>12</a:t>
            </a:r>
          </a:p>
        </p:txBody>
      </p:sp>
      <p:sp>
        <p:nvSpPr>
          <p:cNvPr id="91" name="TextBox 90"/>
          <p:cNvSpPr txBox="1"/>
          <p:nvPr/>
        </p:nvSpPr>
        <p:spPr>
          <a:xfrm>
            <a:off x="3115630" y="3255665"/>
            <a:ext cx="391454" cy="523220"/>
          </a:xfrm>
          <a:prstGeom prst="rect">
            <a:avLst/>
          </a:prstGeom>
          <a:noFill/>
        </p:spPr>
        <p:txBody>
          <a:bodyPr wrap="none" rtlCol="0">
            <a:spAutoFit/>
          </a:bodyPr>
          <a:lstStyle/>
          <a:p>
            <a:r>
              <a:rPr lang="en-US" sz="2800" b="1" dirty="0">
                <a:solidFill>
                  <a:srgbClr val="0070C0"/>
                </a:solidFill>
              </a:rPr>
              <a:t>6</a:t>
            </a:r>
          </a:p>
        </p:txBody>
      </p:sp>
      <p:sp>
        <p:nvSpPr>
          <p:cNvPr id="92" name="TextBox 91"/>
          <p:cNvSpPr txBox="1"/>
          <p:nvPr/>
        </p:nvSpPr>
        <p:spPr>
          <a:xfrm>
            <a:off x="3115630" y="3825139"/>
            <a:ext cx="391454" cy="523220"/>
          </a:xfrm>
          <a:prstGeom prst="rect">
            <a:avLst/>
          </a:prstGeom>
          <a:noFill/>
        </p:spPr>
        <p:txBody>
          <a:bodyPr wrap="none" rtlCol="0">
            <a:spAutoFit/>
          </a:bodyPr>
          <a:lstStyle/>
          <a:p>
            <a:r>
              <a:rPr lang="en-US" sz="2800" b="1" dirty="0">
                <a:solidFill>
                  <a:srgbClr val="0070C0"/>
                </a:solidFill>
              </a:rPr>
              <a:t>1</a:t>
            </a:r>
          </a:p>
        </p:txBody>
      </p:sp>
    </p:spTree>
    <p:extLst>
      <p:ext uri="{BB962C8B-B14F-4D97-AF65-F5344CB8AC3E}">
        <p14:creationId xmlns:p14="http://schemas.microsoft.com/office/powerpoint/2010/main" val="412595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81"/>
                                        </p:tgtEl>
                                        <p:attrNameLst>
                                          <p:attrName>style.visibility</p:attrName>
                                        </p:attrNameLst>
                                      </p:cBhvr>
                                      <p:to>
                                        <p:strVal val="visible"/>
                                      </p:to>
                                    </p:set>
                                    <p:anim calcmode="lin" valueType="num">
                                      <p:cBhvr>
                                        <p:cTn id="37" dur="500" fill="hold"/>
                                        <p:tgtEl>
                                          <p:spTgt spid="81"/>
                                        </p:tgtEl>
                                        <p:attrNameLst>
                                          <p:attrName>ppt_w</p:attrName>
                                        </p:attrNameLst>
                                      </p:cBhvr>
                                      <p:tavLst>
                                        <p:tav tm="0">
                                          <p:val>
                                            <p:fltVal val="0"/>
                                          </p:val>
                                        </p:tav>
                                        <p:tav tm="100000">
                                          <p:val>
                                            <p:strVal val="#ppt_w"/>
                                          </p:val>
                                        </p:tav>
                                      </p:tavLst>
                                    </p:anim>
                                    <p:anim calcmode="lin" valueType="num">
                                      <p:cBhvr>
                                        <p:cTn id="38" dur="500" fill="hold"/>
                                        <p:tgtEl>
                                          <p:spTgt spid="81"/>
                                        </p:tgtEl>
                                        <p:attrNameLst>
                                          <p:attrName>ppt_h</p:attrName>
                                        </p:attrNameLst>
                                      </p:cBhvr>
                                      <p:tavLst>
                                        <p:tav tm="0">
                                          <p:val>
                                            <p:fltVal val="0"/>
                                          </p:val>
                                        </p:tav>
                                        <p:tav tm="100000">
                                          <p:val>
                                            <p:strVal val="#ppt_h"/>
                                          </p:val>
                                        </p:tav>
                                      </p:tavLst>
                                    </p:anim>
                                    <p:animEffect transition="in" filter="fade">
                                      <p:cBhvr>
                                        <p:cTn id="39" dur="500"/>
                                        <p:tgtEl>
                                          <p:spTgt spid="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wipe(left)">
                                      <p:cBhvr>
                                        <p:cTn id="44" dur="500"/>
                                        <p:tgtEl>
                                          <p:spTgt spid="8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wipe(left)">
                                      <p:cBhvr>
                                        <p:cTn id="49" dur="500"/>
                                        <p:tgtEl>
                                          <p:spTgt spid="8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88">
                                            <p:txEl>
                                              <p:pRg st="0" end="0"/>
                                            </p:txEl>
                                          </p:spTgt>
                                        </p:tgtEl>
                                        <p:attrNameLst>
                                          <p:attrName>style.visibility</p:attrName>
                                        </p:attrNameLst>
                                      </p:cBhvr>
                                      <p:to>
                                        <p:strVal val="visible"/>
                                      </p:to>
                                    </p:set>
                                    <p:animEffect transition="in" filter="wipe(up)">
                                      <p:cBhvr>
                                        <p:cTn id="54" dur="500"/>
                                        <p:tgtEl>
                                          <p:spTgt spid="88">
                                            <p:txEl>
                                              <p:pRg st="0" end="0"/>
                                            </p:txEl>
                                          </p:spTgt>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88">
                                            <p:txEl>
                                              <p:pRg st="1" end="1"/>
                                            </p:txEl>
                                          </p:spTgt>
                                        </p:tgtEl>
                                        <p:attrNameLst>
                                          <p:attrName>style.visibility</p:attrName>
                                        </p:attrNameLst>
                                      </p:cBhvr>
                                      <p:to>
                                        <p:strVal val="visible"/>
                                      </p:to>
                                    </p:set>
                                    <p:animEffect transition="in" filter="wipe(left)">
                                      <p:cBhvr>
                                        <p:cTn id="58" dur="500"/>
                                        <p:tgtEl>
                                          <p:spTgt spid="88">
                                            <p:txEl>
                                              <p:pRg st="1" end="1"/>
                                            </p:txEl>
                                          </p:spTgt>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88">
                                            <p:txEl>
                                              <p:pRg st="2" end="2"/>
                                            </p:txEl>
                                          </p:spTgt>
                                        </p:tgtEl>
                                        <p:attrNameLst>
                                          <p:attrName>style.visibility</p:attrName>
                                        </p:attrNameLst>
                                      </p:cBhvr>
                                      <p:to>
                                        <p:strVal val="visible"/>
                                      </p:to>
                                    </p:set>
                                    <p:animEffect transition="in" filter="wipe(left)">
                                      <p:cBhvr>
                                        <p:cTn id="62" dur="500"/>
                                        <p:tgtEl>
                                          <p:spTgt spid="88">
                                            <p:txEl>
                                              <p:pRg st="2" end="2"/>
                                            </p:txEl>
                                          </p:spTgt>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88">
                                            <p:txEl>
                                              <p:pRg st="3" end="3"/>
                                            </p:txEl>
                                          </p:spTgt>
                                        </p:tgtEl>
                                        <p:attrNameLst>
                                          <p:attrName>style.visibility</p:attrName>
                                        </p:attrNameLst>
                                      </p:cBhvr>
                                      <p:to>
                                        <p:strVal val="visible"/>
                                      </p:to>
                                    </p:set>
                                    <p:animEffect transition="in" filter="wipe(left)">
                                      <p:cBhvr>
                                        <p:cTn id="66" dur="500"/>
                                        <p:tgtEl>
                                          <p:spTgt spid="88">
                                            <p:txEl>
                                              <p:pRg st="3" end="3"/>
                                            </p:txEl>
                                          </p:spTgt>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88">
                                            <p:txEl>
                                              <p:pRg st="4" end="4"/>
                                            </p:txEl>
                                          </p:spTgt>
                                        </p:tgtEl>
                                        <p:attrNameLst>
                                          <p:attrName>style.visibility</p:attrName>
                                        </p:attrNameLst>
                                      </p:cBhvr>
                                      <p:to>
                                        <p:strVal val="visible"/>
                                      </p:to>
                                    </p:set>
                                    <p:animEffect transition="in" filter="wipe(left)">
                                      <p:cBhvr>
                                        <p:cTn id="70" dur="500"/>
                                        <p:tgtEl>
                                          <p:spTgt spid="88">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animEffect transition="in" filter="fade">
                                      <p:cBhvr>
                                        <p:cTn id="75" dur="500"/>
                                        <p:tgtEl>
                                          <p:spTgt spid="8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500"/>
                                        <p:tgtEl>
                                          <p:spTgt spid="9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fade">
                                      <p:cBhvr>
                                        <p:cTn id="85" dur="500"/>
                                        <p:tgtEl>
                                          <p:spTgt spid="91"/>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fade">
                                      <p:cBhvr>
                                        <p:cTn id="90" dur="500"/>
                                        <p:tgtEl>
                                          <p:spTgt spid="9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88">
                                            <p:txEl>
                                              <p:pRg st="5" end="5"/>
                                            </p:txEl>
                                          </p:spTgt>
                                        </p:tgtEl>
                                        <p:attrNameLst>
                                          <p:attrName>style.visibility</p:attrName>
                                        </p:attrNameLst>
                                      </p:cBhvr>
                                      <p:to>
                                        <p:strVal val="visible"/>
                                      </p:to>
                                    </p:set>
                                    <p:animEffect transition="in" filter="wipe(left)">
                                      <p:cBhvr>
                                        <p:cTn id="95"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2" grpId="0"/>
      <p:bldP spid="33" grpId="0"/>
      <p:bldP spid="81" grpId="0" animBg="1"/>
      <p:bldP spid="82" grpId="0"/>
      <p:bldP spid="83" grpId="0" animBg="1"/>
      <p:bldP spid="89" grpId="0"/>
      <p:bldP spid="90" grpId="0"/>
      <p:bldP spid="91" grpId="0"/>
      <p:bldP spid="9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Notice a Pattern?  3</a:t>
            </a:r>
            <a:r>
              <a:rPr lang="en-US" baseline="30000" dirty="0"/>
              <a:t>N</a:t>
            </a:r>
            <a:r>
              <a:rPr lang="en-US" dirty="0"/>
              <a:t> </a:t>
            </a:r>
            <a:r>
              <a:rPr lang="en-US" dirty="0" err="1"/>
              <a:t>Implicants</a:t>
            </a:r>
            <a:r>
              <a:rPr lang="en-US" dirty="0"/>
              <a:t> on N Variables</a:t>
            </a:r>
          </a:p>
        </p:txBody>
      </p:sp>
      <p:sp>
        <p:nvSpPr>
          <p:cNvPr id="88" name="Content Placeholder 87"/>
          <p:cNvSpPr>
            <a:spLocks noGrp="1"/>
          </p:cNvSpPr>
          <p:nvPr>
            <p:ph idx="1"/>
          </p:nvPr>
        </p:nvSpPr>
        <p:spPr/>
        <p:txBody>
          <a:bodyPr>
            <a:normAutofit fontScale="92500" lnSpcReduction="10000"/>
          </a:bodyPr>
          <a:lstStyle/>
          <a:p>
            <a:r>
              <a:rPr lang="en-US" b="1" dirty="0">
                <a:solidFill>
                  <a:srgbClr val="00B050"/>
                </a:solidFill>
              </a:rPr>
              <a:t>N = 1 </a:t>
            </a:r>
            <a:r>
              <a:rPr lang="en-US" dirty="0"/>
              <a:t>gives </a:t>
            </a:r>
            <a:r>
              <a:rPr lang="en-US" b="1" dirty="0">
                <a:solidFill>
                  <a:srgbClr val="00B050"/>
                </a:solidFill>
              </a:rPr>
              <a:t>3</a:t>
            </a:r>
            <a:r>
              <a:rPr lang="en-US" dirty="0"/>
              <a:t> </a:t>
            </a:r>
            <a:r>
              <a:rPr lang="en-US" dirty="0" err="1"/>
              <a:t>implicants</a:t>
            </a:r>
            <a:r>
              <a:rPr lang="en-US" dirty="0"/>
              <a:t>.</a:t>
            </a:r>
          </a:p>
          <a:p>
            <a:r>
              <a:rPr lang="en-US" b="1" dirty="0">
                <a:solidFill>
                  <a:srgbClr val="00B050"/>
                </a:solidFill>
              </a:rPr>
              <a:t>N = 2 </a:t>
            </a:r>
            <a:r>
              <a:rPr lang="en-US" dirty="0"/>
              <a:t>gives </a:t>
            </a:r>
            <a:r>
              <a:rPr lang="en-US" b="1" dirty="0">
                <a:solidFill>
                  <a:srgbClr val="00B050"/>
                </a:solidFill>
              </a:rPr>
              <a:t>9</a:t>
            </a:r>
            <a:r>
              <a:rPr lang="en-US" dirty="0"/>
              <a:t> </a:t>
            </a:r>
            <a:r>
              <a:rPr lang="en-US" dirty="0" err="1"/>
              <a:t>implicants</a:t>
            </a:r>
            <a:r>
              <a:rPr lang="en-US" dirty="0"/>
              <a:t>.</a:t>
            </a:r>
          </a:p>
          <a:p>
            <a:r>
              <a:rPr lang="en-US" b="1" dirty="0">
                <a:solidFill>
                  <a:srgbClr val="00B050"/>
                </a:solidFill>
              </a:rPr>
              <a:t>N = 3 </a:t>
            </a:r>
            <a:r>
              <a:rPr lang="en-US" dirty="0"/>
              <a:t>gives </a:t>
            </a:r>
            <a:r>
              <a:rPr lang="en-US" b="1" dirty="0">
                <a:solidFill>
                  <a:srgbClr val="00B050"/>
                </a:solidFill>
              </a:rPr>
              <a:t>27</a:t>
            </a:r>
            <a:r>
              <a:rPr lang="en-US" dirty="0"/>
              <a:t> </a:t>
            </a:r>
            <a:r>
              <a:rPr lang="en-US" dirty="0" err="1"/>
              <a:t>implicants</a:t>
            </a:r>
            <a:r>
              <a:rPr lang="en-US" dirty="0"/>
              <a:t>.</a:t>
            </a:r>
          </a:p>
          <a:p>
            <a:r>
              <a:rPr lang="en-US" dirty="0"/>
              <a:t>Maybe </a:t>
            </a:r>
            <a:r>
              <a:rPr lang="en-US" b="1" dirty="0">
                <a:solidFill>
                  <a:srgbClr val="00B050"/>
                </a:solidFill>
              </a:rPr>
              <a:t>N</a:t>
            </a:r>
            <a:r>
              <a:rPr lang="en-US" dirty="0"/>
              <a:t> gives </a:t>
            </a:r>
            <a:r>
              <a:rPr lang="en-US" b="1" dirty="0">
                <a:solidFill>
                  <a:srgbClr val="00B050"/>
                </a:solidFill>
              </a:rPr>
              <a:t>3</a:t>
            </a:r>
            <a:r>
              <a:rPr lang="en-US" b="1" baseline="30000" dirty="0">
                <a:solidFill>
                  <a:srgbClr val="00B050"/>
                </a:solidFill>
              </a:rPr>
              <a:t>N</a:t>
            </a:r>
            <a:r>
              <a:rPr lang="en-US" dirty="0"/>
              <a:t> </a:t>
            </a:r>
            <a:r>
              <a:rPr lang="en-US" dirty="0" err="1"/>
              <a:t>implicants</a:t>
            </a:r>
            <a:r>
              <a:rPr lang="en-US" dirty="0"/>
              <a:t>?</a:t>
            </a:r>
          </a:p>
          <a:p>
            <a:pPr marL="0" indent="0" algn="ctr">
              <a:buNone/>
            </a:pPr>
            <a:r>
              <a:rPr lang="en-US" b="1" dirty="0">
                <a:solidFill>
                  <a:srgbClr val="0070C0"/>
                </a:solidFill>
              </a:rPr>
              <a:t>Why?</a:t>
            </a:r>
          </a:p>
          <a:p>
            <a:r>
              <a:rPr lang="en-US" dirty="0"/>
              <a:t>For each input variable, we have </a:t>
            </a:r>
            <a:r>
              <a:rPr lang="en-US" b="1" dirty="0">
                <a:solidFill>
                  <a:srgbClr val="0070C0"/>
                </a:solidFill>
              </a:rPr>
              <a:t>three choices</a:t>
            </a:r>
            <a:r>
              <a:rPr lang="en-US" dirty="0"/>
              <a:t>:</a:t>
            </a:r>
          </a:p>
          <a:p>
            <a:pPr lvl="1"/>
            <a:r>
              <a:rPr lang="en-US" dirty="0"/>
              <a:t>include the variable</a:t>
            </a:r>
          </a:p>
          <a:p>
            <a:pPr lvl="1"/>
            <a:r>
              <a:rPr lang="en-US" dirty="0"/>
              <a:t>include the complemented variable, or</a:t>
            </a:r>
          </a:p>
          <a:p>
            <a:pPr lvl="1"/>
            <a:r>
              <a:rPr lang="en-US" dirty="0"/>
              <a:t>leave the variable out.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2016-2017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37</a:t>
            </a:fld>
            <a:endParaRPr lang="en-US" dirty="0"/>
          </a:p>
        </p:txBody>
      </p:sp>
    </p:spTree>
    <p:extLst>
      <p:ext uri="{BB962C8B-B14F-4D97-AF65-F5344CB8AC3E}">
        <p14:creationId xmlns:p14="http://schemas.microsoft.com/office/powerpoint/2010/main" val="82071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
                                            <p:txEl>
                                              <p:pRg st="5" end="5"/>
                                            </p:txEl>
                                          </p:spTgt>
                                        </p:tgtEl>
                                        <p:attrNameLst>
                                          <p:attrName>style.visibility</p:attrName>
                                        </p:attrNameLst>
                                      </p:cBhvr>
                                      <p:to>
                                        <p:strVal val="visible"/>
                                      </p:to>
                                    </p:set>
                                    <p:animEffect transition="in" filter="wipe(left)">
                                      <p:cBhvr>
                                        <p:cTn id="7" dur="500"/>
                                        <p:tgtEl>
                                          <p:spTgt spid="88">
                                            <p:txEl>
                                              <p:pRg st="5" end="5"/>
                                            </p:txEl>
                                          </p:spTgt>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88">
                                            <p:txEl>
                                              <p:pRg st="6" end="6"/>
                                            </p:txEl>
                                          </p:spTgt>
                                        </p:tgtEl>
                                        <p:attrNameLst>
                                          <p:attrName>style.visibility</p:attrName>
                                        </p:attrNameLst>
                                      </p:cBhvr>
                                      <p:to>
                                        <p:strVal val="visible"/>
                                      </p:to>
                                    </p:set>
                                    <p:animEffect transition="in" filter="wipe(left)">
                                      <p:cBhvr>
                                        <p:cTn id="11" dur="500"/>
                                        <p:tgtEl>
                                          <p:spTgt spid="88">
                                            <p:txEl>
                                              <p:pRg st="6" end="6"/>
                                            </p:txEl>
                                          </p:spTgt>
                                        </p:tgtEl>
                                      </p:cBhvr>
                                    </p:animEffect>
                                  </p:childTnLst>
                                </p:cTn>
                              </p:par>
                            </p:childTnLst>
                          </p:cTn>
                        </p:par>
                        <p:par>
                          <p:cTn id="12" fill="hold">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88">
                                            <p:txEl>
                                              <p:pRg st="7" end="7"/>
                                            </p:txEl>
                                          </p:spTgt>
                                        </p:tgtEl>
                                        <p:attrNameLst>
                                          <p:attrName>style.visibility</p:attrName>
                                        </p:attrNameLst>
                                      </p:cBhvr>
                                      <p:to>
                                        <p:strVal val="visible"/>
                                      </p:to>
                                    </p:set>
                                    <p:animEffect transition="in" filter="wipe(left)">
                                      <p:cBhvr>
                                        <p:cTn id="15" dur="500"/>
                                        <p:tgtEl>
                                          <p:spTgt spid="88">
                                            <p:txEl>
                                              <p:pRg st="7" end="7"/>
                                            </p:txEl>
                                          </p:spTgt>
                                        </p:tgtEl>
                                      </p:cBhvr>
                                    </p:animEffect>
                                  </p:childTnLst>
                                </p:cTn>
                              </p:par>
                            </p:childTnLst>
                          </p:cTn>
                        </p:par>
                        <p:par>
                          <p:cTn id="16" fill="hold">
                            <p:stCondLst>
                              <p:cond delay="3500"/>
                            </p:stCondLst>
                            <p:childTnLst>
                              <p:par>
                                <p:cTn id="17" presetID="22" presetClass="entr" presetSubtype="8" fill="hold" nodeType="afterEffect">
                                  <p:stCondLst>
                                    <p:cond delay="1000"/>
                                  </p:stCondLst>
                                  <p:childTnLst>
                                    <p:set>
                                      <p:cBhvr>
                                        <p:cTn id="18" dur="1" fill="hold">
                                          <p:stCondLst>
                                            <p:cond delay="0"/>
                                          </p:stCondLst>
                                        </p:cTn>
                                        <p:tgtEl>
                                          <p:spTgt spid="88">
                                            <p:txEl>
                                              <p:pRg st="8" end="8"/>
                                            </p:txEl>
                                          </p:spTgt>
                                        </p:tgtEl>
                                        <p:attrNameLst>
                                          <p:attrName>style.visibility</p:attrName>
                                        </p:attrNameLst>
                                      </p:cBhvr>
                                      <p:to>
                                        <p:strVal val="visible"/>
                                      </p:to>
                                    </p:set>
                                    <p:animEffect transition="in" filter="wipe(left)">
                                      <p:cBhvr>
                                        <p:cTn id="19" dur="500"/>
                                        <p:tgtEl>
                                          <p:spTgt spid="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4670012" y="3053707"/>
            <a:ext cx="1302711" cy="1310333"/>
            <a:chOff x="7842783" y="2632087"/>
            <a:chExt cx="1302711" cy="1310333"/>
          </a:xfrm>
        </p:grpSpPr>
        <p:cxnSp>
          <p:nvCxnSpPr>
            <p:cNvPr id="60" name="Straight Connector 59"/>
            <p:cNvCxnSpPr/>
            <p:nvPr/>
          </p:nvCxnSpPr>
          <p:spPr>
            <a:xfrm>
              <a:off x="9027311" y="2757070"/>
              <a:ext cx="0" cy="10701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961053" y="2749244"/>
              <a:ext cx="10670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961053" y="3822175"/>
              <a:ext cx="10670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957083" y="2757070"/>
              <a:ext cx="0" cy="10701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rot="5400000">
              <a:off x="7842783" y="2634945"/>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842783" y="3705499"/>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rot="5400000">
              <a:off x="8916894" y="371382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913011" y="2632087"/>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normAutofit/>
          </a:bodyPr>
          <a:lstStyle/>
          <a:p>
            <a:r>
              <a:rPr lang="en-US" dirty="0"/>
              <a:t>How Can We Draw Boxes for the Cube?</a:t>
            </a:r>
          </a:p>
        </p:txBody>
      </p:sp>
      <p:sp>
        <p:nvSpPr>
          <p:cNvPr id="88" name="Content Placeholder 87"/>
          <p:cNvSpPr>
            <a:spLocks noGrp="1"/>
          </p:cNvSpPr>
          <p:nvPr>
            <p:ph idx="1"/>
          </p:nvPr>
        </p:nvSpPr>
        <p:spPr/>
        <p:txBody>
          <a:bodyPr>
            <a:normAutofit/>
          </a:bodyPr>
          <a:lstStyle/>
          <a:p>
            <a:r>
              <a:rPr lang="en-US" dirty="0"/>
              <a:t>Focus on the top half.</a:t>
            </a:r>
          </a:p>
          <a:p>
            <a:r>
              <a:rPr lang="en-US" b="1" dirty="0">
                <a:solidFill>
                  <a:srgbClr val="0070C0"/>
                </a:solidFill>
              </a:rPr>
              <a:t>Each adjacent</a:t>
            </a:r>
            <a:br>
              <a:rPr lang="en-US" b="1" dirty="0">
                <a:solidFill>
                  <a:srgbClr val="0070C0"/>
                </a:solidFill>
              </a:rPr>
            </a:br>
            <a:r>
              <a:rPr lang="en-US" b="1" dirty="0">
                <a:solidFill>
                  <a:srgbClr val="0070C0"/>
                </a:solidFill>
              </a:rPr>
              <a:t>A,C pair shares</a:t>
            </a:r>
            <a:br>
              <a:rPr lang="en-US" b="1" dirty="0">
                <a:solidFill>
                  <a:srgbClr val="0070C0"/>
                </a:solidFill>
              </a:rPr>
            </a:br>
            <a:r>
              <a:rPr lang="en-US" b="1" dirty="0">
                <a:solidFill>
                  <a:srgbClr val="0070C0"/>
                </a:solidFill>
              </a:rPr>
              <a:t>an edge.</a:t>
            </a:r>
          </a:p>
          <a:p>
            <a:r>
              <a:rPr lang="en-US" dirty="0"/>
              <a:t>The last edge</a:t>
            </a:r>
            <a:br>
              <a:rPr lang="en-US" dirty="0"/>
            </a:br>
            <a:r>
              <a:rPr lang="en-US" dirty="0"/>
              <a:t>wraps around</a:t>
            </a:r>
            <a:br>
              <a:rPr lang="en-US" dirty="0"/>
            </a:br>
            <a:r>
              <a:rPr lang="en-US" dirty="0"/>
              <a:t>(from 10 to 00).</a:t>
            </a:r>
          </a:p>
          <a:p>
            <a:r>
              <a:rPr lang="en-US" dirty="0"/>
              <a:t>The </a:t>
            </a:r>
            <a:r>
              <a:rPr lang="en-US" b="1" dirty="0">
                <a:solidFill>
                  <a:srgbClr val="0070C0"/>
                </a:solidFill>
              </a:rPr>
              <a:t>top face </a:t>
            </a:r>
            <a:br>
              <a:rPr lang="en-US" b="1" dirty="0">
                <a:solidFill>
                  <a:srgbClr val="0070C0"/>
                </a:solidFill>
              </a:rPr>
            </a:br>
            <a:r>
              <a:rPr lang="en-US" b="1" dirty="0">
                <a:solidFill>
                  <a:srgbClr val="0070C0"/>
                </a:solidFill>
              </a:rPr>
              <a:t>is all four</a:t>
            </a:r>
            <a:r>
              <a:rPr lang="en-US" dirty="0"/>
              <a: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38</a:t>
            </a:fld>
            <a:endParaRPr lang="en-US" dirty="0"/>
          </a:p>
        </p:txBody>
      </p:sp>
      <p:grpSp>
        <p:nvGrpSpPr>
          <p:cNvPr id="12" name="Group 11"/>
          <p:cNvGrpSpPr/>
          <p:nvPr/>
        </p:nvGrpSpPr>
        <p:grpSpPr>
          <a:xfrm>
            <a:off x="4136065" y="2520475"/>
            <a:ext cx="2370605" cy="2376796"/>
            <a:chOff x="3461441" y="3624580"/>
            <a:chExt cx="2370605" cy="2376796"/>
          </a:xfrm>
        </p:grpSpPr>
        <p:cxnSp>
          <p:nvCxnSpPr>
            <p:cNvPr id="7" name="Straight Connector 6"/>
            <p:cNvCxnSpPr/>
            <p:nvPr/>
          </p:nvCxnSpPr>
          <p:spPr>
            <a:xfrm>
              <a:off x="3579711" y="3738880"/>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50555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rot="5400000">
              <a:off x="3461441" y="3624581"/>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579711" y="5887076"/>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4649896" y="4816891"/>
              <a:ext cx="21403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5603446" y="3624580"/>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5400000">
              <a:off x="3461441" y="5770442"/>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03446" y="5772776"/>
              <a:ext cx="228600" cy="228600"/>
            </a:xfrm>
            <a:prstGeom prst="ellipse">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397480" y="1773448"/>
            <a:ext cx="881973" cy="523220"/>
          </a:xfrm>
          <a:prstGeom prst="rect">
            <a:avLst/>
          </a:prstGeom>
          <a:noFill/>
        </p:spPr>
        <p:txBody>
          <a:bodyPr wrap="none" rtlCol="0">
            <a:spAutoFit/>
          </a:bodyPr>
          <a:lstStyle/>
          <a:p>
            <a:r>
              <a:rPr lang="en-US" sz="2800" b="1" dirty="0">
                <a:solidFill>
                  <a:srgbClr val="00B050"/>
                </a:solidFill>
              </a:rPr>
              <a:t>A=1</a:t>
            </a:r>
            <a:endParaRPr lang="en-US" b="1" dirty="0">
              <a:solidFill>
                <a:srgbClr val="00B050"/>
              </a:solidFill>
            </a:endParaRPr>
          </a:p>
        </p:txBody>
      </p:sp>
      <p:sp>
        <p:nvSpPr>
          <p:cNvPr id="23" name="TextBox 22"/>
          <p:cNvSpPr txBox="1"/>
          <p:nvPr/>
        </p:nvSpPr>
        <p:spPr>
          <a:xfrm>
            <a:off x="4428814" y="1773448"/>
            <a:ext cx="881973" cy="523220"/>
          </a:xfrm>
          <a:prstGeom prst="rect">
            <a:avLst/>
          </a:prstGeom>
          <a:noFill/>
        </p:spPr>
        <p:txBody>
          <a:bodyPr wrap="none" rtlCol="0">
            <a:spAutoFit/>
          </a:bodyPr>
          <a:lstStyle/>
          <a:p>
            <a:r>
              <a:rPr lang="en-US" sz="2800" b="1" dirty="0">
                <a:solidFill>
                  <a:srgbClr val="00B050"/>
                </a:solidFill>
              </a:rPr>
              <a:t>A=0</a:t>
            </a:r>
            <a:endParaRPr lang="en-US" b="1" dirty="0">
              <a:solidFill>
                <a:srgbClr val="00B050"/>
              </a:solidFill>
            </a:endParaRPr>
          </a:p>
        </p:txBody>
      </p:sp>
      <p:grpSp>
        <p:nvGrpSpPr>
          <p:cNvPr id="25" name="Group 24"/>
          <p:cNvGrpSpPr/>
          <p:nvPr/>
        </p:nvGrpSpPr>
        <p:grpSpPr>
          <a:xfrm>
            <a:off x="5124643" y="2099776"/>
            <a:ext cx="457176" cy="3459732"/>
            <a:chOff x="6345022" y="2523116"/>
            <a:chExt cx="457176" cy="2466971"/>
          </a:xfrm>
        </p:grpSpPr>
        <p:cxnSp>
          <p:nvCxnSpPr>
            <p:cNvPr id="26" name="Straight Connector 25"/>
            <p:cNvCxnSpPr/>
            <p:nvPr/>
          </p:nvCxnSpPr>
          <p:spPr>
            <a:xfrm>
              <a:off x="6563450" y="2523116"/>
              <a:ext cx="20320" cy="21945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5022" y="4664079"/>
              <a:ext cx="457176" cy="326008"/>
            </a:xfrm>
            <a:prstGeom prst="rect">
              <a:avLst/>
            </a:prstGeom>
            <a:noFill/>
          </p:spPr>
          <p:txBody>
            <a:bodyPr wrap="none" rtlCol="0">
              <a:spAutoFit/>
            </a:bodyPr>
            <a:lstStyle/>
            <a:p>
              <a:r>
                <a:rPr lang="en-US" sz="2800" b="1" dirty="0">
                  <a:solidFill>
                    <a:srgbClr val="00B050"/>
                  </a:solidFill>
                </a:rPr>
                <a:t>A</a:t>
              </a:r>
              <a:endParaRPr lang="en-US" b="1" dirty="0">
                <a:solidFill>
                  <a:srgbClr val="00B050"/>
                </a:solidFill>
              </a:endParaRPr>
            </a:p>
          </p:txBody>
        </p:sp>
      </p:grpSp>
      <p:grpSp>
        <p:nvGrpSpPr>
          <p:cNvPr id="28" name="Group 27"/>
          <p:cNvGrpSpPr/>
          <p:nvPr/>
        </p:nvGrpSpPr>
        <p:grpSpPr>
          <a:xfrm>
            <a:off x="3363212" y="3387779"/>
            <a:ext cx="4451860" cy="523220"/>
            <a:chOff x="4705201" y="3425980"/>
            <a:chExt cx="4087926" cy="373083"/>
          </a:xfrm>
        </p:grpSpPr>
        <p:cxnSp>
          <p:nvCxnSpPr>
            <p:cNvPr id="29" name="Straight Connector 28"/>
            <p:cNvCxnSpPr/>
            <p:nvPr/>
          </p:nvCxnSpPr>
          <p:spPr>
            <a:xfrm flipH="1">
              <a:off x="5034762" y="3609947"/>
              <a:ext cx="3758365" cy="17694"/>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705201" y="3425980"/>
              <a:ext cx="463588" cy="373083"/>
            </a:xfrm>
            <a:prstGeom prst="rect">
              <a:avLst/>
            </a:prstGeom>
            <a:noFill/>
          </p:spPr>
          <p:txBody>
            <a:bodyPr wrap="none" rtlCol="0">
              <a:spAutoFit/>
            </a:bodyPr>
            <a:lstStyle/>
            <a:p>
              <a:r>
                <a:rPr lang="en-US" sz="2800" b="1" dirty="0">
                  <a:solidFill>
                    <a:srgbClr val="00B050"/>
                  </a:solidFill>
                </a:rPr>
                <a:t>B</a:t>
              </a:r>
              <a:endParaRPr lang="en-US" b="1" dirty="0">
                <a:solidFill>
                  <a:srgbClr val="00B050"/>
                </a:solidFill>
              </a:endParaRPr>
            </a:p>
          </p:txBody>
        </p:sp>
      </p:grpSp>
      <p:sp>
        <p:nvSpPr>
          <p:cNvPr id="32" name="TextBox 31"/>
          <p:cNvSpPr txBox="1"/>
          <p:nvPr/>
        </p:nvSpPr>
        <p:spPr>
          <a:xfrm>
            <a:off x="7043656" y="3103745"/>
            <a:ext cx="888385" cy="523220"/>
          </a:xfrm>
          <a:prstGeom prst="rect">
            <a:avLst/>
          </a:prstGeom>
          <a:noFill/>
        </p:spPr>
        <p:txBody>
          <a:bodyPr wrap="none" rtlCol="0">
            <a:spAutoFit/>
          </a:bodyPr>
          <a:lstStyle/>
          <a:p>
            <a:r>
              <a:rPr lang="en-US" sz="2800" b="1" dirty="0">
                <a:solidFill>
                  <a:srgbClr val="00B050"/>
                </a:solidFill>
              </a:rPr>
              <a:t>B=0</a:t>
            </a:r>
            <a:endParaRPr lang="en-US" b="1" dirty="0">
              <a:solidFill>
                <a:srgbClr val="00B050"/>
              </a:solidFill>
            </a:endParaRPr>
          </a:p>
        </p:txBody>
      </p:sp>
      <p:sp>
        <p:nvSpPr>
          <p:cNvPr id="33" name="TextBox 32"/>
          <p:cNvSpPr txBox="1"/>
          <p:nvPr/>
        </p:nvSpPr>
        <p:spPr>
          <a:xfrm>
            <a:off x="7043656" y="3640527"/>
            <a:ext cx="888385" cy="523220"/>
          </a:xfrm>
          <a:prstGeom prst="rect">
            <a:avLst/>
          </a:prstGeom>
          <a:noFill/>
        </p:spPr>
        <p:txBody>
          <a:bodyPr wrap="none" rtlCol="0">
            <a:spAutoFit/>
          </a:bodyPr>
          <a:lstStyle/>
          <a:p>
            <a:r>
              <a:rPr lang="en-US" sz="2800" b="1" dirty="0">
                <a:solidFill>
                  <a:srgbClr val="00B050"/>
                </a:solidFill>
              </a:rPr>
              <a:t>B=1</a:t>
            </a:r>
            <a:endParaRPr lang="en-US" b="1" dirty="0">
              <a:solidFill>
                <a:srgbClr val="00B050"/>
              </a:solidFill>
            </a:endParaRPr>
          </a:p>
        </p:txBody>
      </p:sp>
      <p:cxnSp>
        <p:nvCxnSpPr>
          <p:cNvPr id="52" name="Straight Connector 51"/>
          <p:cNvCxnSpPr>
            <a:stCxn id="8" idx="3"/>
            <a:endCxn id="56" idx="7"/>
          </p:cNvCxnSpPr>
          <p:nvPr/>
        </p:nvCxnSpPr>
        <p:spPr>
          <a:xfrm flipH="1">
            <a:off x="5935362" y="2715597"/>
            <a:ext cx="376186" cy="37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8" idx="1"/>
            <a:endCxn id="54" idx="7"/>
          </p:cNvCxnSpPr>
          <p:nvPr/>
        </p:nvCxnSpPr>
        <p:spPr>
          <a:xfrm flipH="1" flipV="1">
            <a:off x="5939245" y="4330562"/>
            <a:ext cx="372303" cy="37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5" idx="1"/>
            <a:endCxn id="53" idx="3"/>
          </p:cNvCxnSpPr>
          <p:nvPr/>
        </p:nvCxnSpPr>
        <p:spPr>
          <a:xfrm flipV="1">
            <a:off x="4331187" y="4322241"/>
            <a:ext cx="372303" cy="377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16" idx="7"/>
            <a:endCxn id="50" idx="3"/>
          </p:cNvCxnSpPr>
          <p:nvPr/>
        </p:nvCxnSpPr>
        <p:spPr>
          <a:xfrm>
            <a:off x="4331187" y="2715598"/>
            <a:ext cx="372303" cy="3744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520527" y="2877312"/>
            <a:ext cx="1660817" cy="1645920"/>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302863" y="4938100"/>
            <a:ext cx="888385" cy="523220"/>
          </a:xfrm>
          <a:prstGeom prst="rect">
            <a:avLst/>
          </a:prstGeom>
          <a:noFill/>
        </p:spPr>
        <p:txBody>
          <a:bodyPr wrap="none" rtlCol="0">
            <a:spAutoFit/>
          </a:bodyPr>
          <a:lstStyle/>
          <a:p>
            <a:r>
              <a:rPr lang="en-US" sz="2800" b="1" dirty="0">
                <a:solidFill>
                  <a:srgbClr val="00B050"/>
                </a:solidFill>
              </a:rPr>
              <a:t>C=0</a:t>
            </a:r>
            <a:endParaRPr lang="en-US" b="1" dirty="0">
              <a:solidFill>
                <a:srgbClr val="00B050"/>
              </a:solidFill>
            </a:endParaRPr>
          </a:p>
        </p:txBody>
      </p:sp>
      <p:sp>
        <p:nvSpPr>
          <p:cNvPr id="83" name="TextBox 82"/>
          <p:cNvSpPr txBox="1"/>
          <p:nvPr/>
        </p:nvSpPr>
        <p:spPr>
          <a:xfrm>
            <a:off x="4880207" y="3408982"/>
            <a:ext cx="888385" cy="523220"/>
          </a:xfrm>
          <a:prstGeom prst="rect">
            <a:avLst/>
          </a:prstGeom>
          <a:solidFill>
            <a:srgbClr val="00B050"/>
          </a:solidFill>
        </p:spPr>
        <p:txBody>
          <a:bodyPr wrap="none" rtlCol="0">
            <a:spAutoFit/>
          </a:bodyPr>
          <a:lstStyle/>
          <a:p>
            <a:r>
              <a:rPr lang="en-US" sz="2800" b="1" dirty="0">
                <a:solidFill>
                  <a:srgbClr val="FFFFFF"/>
                </a:solidFill>
              </a:rPr>
              <a:t>C=1</a:t>
            </a:r>
            <a:endParaRPr lang="en-US" b="1" dirty="0">
              <a:solidFill>
                <a:srgbClr val="FFFFFF"/>
              </a:solidFill>
            </a:endParaRPr>
          </a:p>
        </p:txBody>
      </p:sp>
      <p:sp>
        <p:nvSpPr>
          <p:cNvPr id="51" name="TextBox 50"/>
          <p:cNvSpPr txBox="1"/>
          <p:nvPr/>
        </p:nvSpPr>
        <p:spPr>
          <a:xfrm>
            <a:off x="1566263" y="5671698"/>
            <a:ext cx="2417650" cy="523220"/>
          </a:xfrm>
          <a:prstGeom prst="rect">
            <a:avLst/>
          </a:prstGeom>
          <a:noFill/>
        </p:spPr>
        <p:txBody>
          <a:bodyPr wrap="none" rtlCol="0">
            <a:spAutoFit/>
          </a:bodyPr>
          <a:lstStyle/>
          <a:p>
            <a:r>
              <a:rPr lang="en-US" sz="2800" b="1" dirty="0">
                <a:solidFill>
                  <a:srgbClr val="0070C0"/>
                </a:solidFill>
              </a:rPr>
              <a:t>value of A,C</a:t>
            </a:r>
          </a:p>
        </p:txBody>
      </p:sp>
      <p:grpSp>
        <p:nvGrpSpPr>
          <p:cNvPr id="31" name="Group 30"/>
          <p:cNvGrpSpPr/>
          <p:nvPr/>
        </p:nvGrpSpPr>
        <p:grpSpPr>
          <a:xfrm>
            <a:off x="3951243" y="2749075"/>
            <a:ext cx="598241" cy="3441623"/>
            <a:chOff x="3951243" y="2749075"/>
            <a:chExt cx="598241" cy="3441623"/>
          </a:xfrm>
        </p:grpSpPr>
        <p:cxnSp>
          <p:nvCxnSpPr>
            <p:cNvPr id="6" name="Straight Arrow Connector 5"/>
            <p:cNvCxnSpPr>
              <a:endCxn id="55" idx="0"/>
            </p:cNvCxnSpPr>
            <p:nvPr/>
          </p:nvCxnSpPr>
          <p:spPr>
            <a:xfrm flipH="1">
              <a:off x="4250364" y="2749075"/>
              <a:ext cx="3208" cy="29184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951243" y="5667478"/>
              <a:ext cx="598241" cy="523220"/>
            </a:xfrm>
            <a:prstGeom prst="rect">
              <a:avLst/>
            </a:prstGeom>
            <a:noFill/>
          </p:spPr>
          <p:txBody>
            <a:bodyPr wrap="none" rtlCol="0">
              <a:spAutoFit/>
            </a:bodyPr>
            <a:lstStyle/>
            <a:p>
              <a:r>
                <a:rPr lang="en-US" sz="2800" b="1" dirty="0">
                  <a:solidFill>
                    <a:srgbClr val="0070C0"/>
                  </a:solidFill>
                </a:rPr>
                <a:t>00</a:t>
              </a:r>
            </a:p>
          </p:txBody>
        </p:sp>
      </p:grpSp>
      <p:grpSp>
        <p:nvGrpSpPr>
          <p:cNvPr id="36" name="Group 35"/>
          <p:cNvGrpSpPr/>
          <p:nvPr/>
        </p:nvGrpSpPr>
        <p:grpSpPr>
          <a:xfrm>
            <a:off x="6105441" y="2715597"/>
            <a:ext cx="598241" cy="3475101"/>
            <a:chOff x="6105441" y="2715597"/>
            <a:chExt cx="598241" cy="3475101"/>
          </a:xfrm>
        </p:grpSpPr>
        <p:sp>
          <p:nvSpPr>
            <p:cNvPr id="62" name="TextBox 61"/>
            <p:cNvSpPr txBox="1"/>
            <p:nvPr/>
          </p:nvSpPr>
          <p:spPr>
            <a:xfrm>
              <a:off x="6105441" y="5667478"/>
              <a:ext cx="598241" cy="523220"/>
            </a:xfrm>
            <a:prstGeom prst="rect">
              <a:avLst/>
            </a:prstGeom>
            <a:noFill/>
          </p:spPr>
          <p:txBody>
            <a:bodyPr wrap="none" rtlCol="0">
              <a:spAutoFit/>
            </a:bodyPr>
            <a:lstStyle/>
            <a:p>
              <a:r>
                <a:rPr lang="en-US" sz="2800" b="1" dirty="0">
                  <a:solidFill>
                    <a:srgbClr val="0070C0"/>
                  </a:solidFill>
                </a:rPr>
                <a:t>10</a:t>
              </a:r>
            </a:p>
          </p:txBody>
        </p:sp>
        <p:cxnSp>
          <p:nvCxnSpPr>
            <p:cNvPr id="64" name="Straight Arrow Connector 63"/>
            <p:cNvCxnSpPr>
              <a:endCxn id="62" idx="0"/>
            </p:cNvCxnSpPr>
            <p:nvPr/>
          </p:nvCxnSpPr>
          <p:spPr>
            <a:xfrm>
              <a:off x="6397030" y="2715597"/>
              <a:ext cx="7532" cy="295188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491694" y="3285165"/>
            <a:ext cx="598241" cy="2929917"/>
            <a:chOff x="4491694" y="3370499"/>
            <a:chExt cx="598241" cy="2843867"/>
          </a:xfrm>
        </p:grpSpPr>
        <p:sp>
          <p:nvSpPr>
            <p:cNvPr id="59" name="TextBox 58"/>
            <p:cNvSpPr txBox="1"/>
            <p:nvPr/>
          </p:nvSpPr>
          <p:spPr>
            <a:xfrm>
              <a:off x="4491694" y="5691146"/>
              <a:ext cx="598241" cy="523220"/>
            </a:xfrm>
            <a:prstGeom prst="rect">
              <a:avLst/>
            </a:prstGeom>
            <a:noFill/>
          </p:spPr>
          <p:txBody>
            <a:bodyPr wrap="none" rtlCol="0">
              <a:spAutoFit/>
            </a:bodyPr>
            <a:lstStyle/>
            <a:p>
              <a:r>
                <a:rPr lang="en-US" sz="2800" b="1" dirty="0">
                  <a:solidFill>
                    <a:srgbClr val="0070C0"/>
                  </a:solidFill>
                </a:rPr>
                <a:t>01</a:t>
              </a:r>
            </a:p>
          </p:txBody>
        </p:sp>
        <p:cxnSp>
          <p:nvCxnSpPr>
            <p:cNvPr id="65" name="Straight Arrow Connector 64"/>
            <p:cNvCxnSpPr>
              <a:stCxn id="50" idx="6"/>
              <a:endCxn id="59" idx="0"/>
            </p:cNvCxnSpPr>
            <p:nvPr/>
          </p:nvCxnSpPr>
          <p:spPr>
            <a:xfrm>
              <a:off x="4784312" y="3370499"/>
              <a:ext cx="6503" cy="232064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65399" y="3278823"/>
            <a:ext cx="598241" cy="2911875"/>
            <a:chOff x="5565399" y="3278823"/>
            <a:chExt cx="598241" cy="2911875"/>
          </a:xfrm>
        </p:grpSpPr>
        <p:sp>
          <p:nvSpPr>
            <p:cNvPr id="61" name="TextBox 60"/>
            <p:cNvSpPr txBox="1"/>
            <p:nvPr/>
          </p:nvSpPr>
          <p:spPr>
            <a:xfrm>
              <a:off x="5565399" y="5667478"/>
              <a:ext cx="598241" cy="523220"/>
            </a:xfrm>
            <a:prstGeom prst="rect">
              <a:avLst/>
            </a:prstGeom>
            <a:noFill/>
          </p:spPr>
          <p:txBody>
            <a:bodyPr wrap="none" rtlCol="0">
              <a:spAutoFit/>
            </a:bodyPr>
            <a:lstStyle/>
            <a:p>
              <a:r>
                <a:rPr lang="en-US" sz="2800" b="1" dirty="0">
                  <a:solidFill>
                    <a:srgbClr val="0070C0"/>
                  </a:solidFill>
                </a:rPr>
                <a:t>11</a:t>
              </a:r>
            </a:p>
          </p:txBody>
        </p:sp>
        <p:cxnSp>
          <p:nvCxnSpPr>
            <p:cNvPr id="66" name="Straight Arrow Connector 65"/>
            <p:cNvCxnSpPr/>
            <p:nvPr/>
          </p:nvCxnSpPr>
          <p:spPr>
            <a:xfrm>
              <a:off x="5864113" y="3278823"/>
              <a:ext cx="239" cy="241484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581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up)">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up)">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up)">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up)">
                                      <p:cBhvr>
                                        <p:cTn id="28" dur="500"/>
                                        <p:tgtEl>
                                          <p:spTgt spid="3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8">
                                            <p:txEl>
                                              <p:pRg st="1" end="1"/>
                                            </p:txEl>
                                          </p:spTgt>
                                        </p:tgtEl>
                                        <p:attrNameLst>
                                          <p:attrName>style.visibility</p:attrName>
                                        </p:attrNameLst>
                                      </p:cBhvr>
                                      <p:to>
                                        <p:strVal val="visible"/>
                                      </p:to>
                                    </p:set>
                                    <p:animEffect transition="in" filter="wipe(left)">
                                      <p:cBhvr>
                                        <p:cTn id="33" dur="500"/>
                                        <p:tgtEl>
                                          <p:spTgt spid="88">
                                            <p:txEl>
                                              <p:pRg st="1" end="1"/>
                                            </p:txEl>
                                          </p:spTgt>
                                        </p:tgtEl>
                                      </p:cBhvr>
                                    </p:animEffect>
                                  </p:childTnLst>
                                </p:cTn>
                              </p:par>
                            </p:childTnLst>
                          </p:cTn>
                        </p:par>
                        <p:par>
                          <p:cTn id="34" fill="hold">
                            <p:stCondLst>
                              <p:cond delay="500"/>
                            </p:stCondLst>
                            <p:childTnLst>
                              <p:par>
                                <p:cTn id="35" presetID="22" presetClass="entr" presetSubtype="8" fill="hold" nodeType="afterEffect">
                                  <p:stCondLst>
                                    <p:cond delay="2000"/>
                                  </p:stCondLst>
                                  <p:childTnLst>
                                    <p:set>
                                      <p:cBhvr>
                                        <p:cTn id="36" dur="1" fill="hold">
                                          <p:stCondLst>
                                            <p:cond delay="0"/>
                                          </p:stCondLst>
                                        </p:cTn>
                                        <p:tgtEl>
                                          <p:spTgt spid="88">
                                            <p:txEl>
                                              <p:pRg st="2" end="2"/>
                                            </p:txEl>
                                          </p:spTgt>
                                        </p:tgtEl>
                                        <p:attrNameLst>
                                          <p:attrName>style.visibility</p:attrName>
                                        </p:attrNameLst>
                                      </p:cBhvr>
                                      <p:to>
                                        <p:strVal val="visible"/>
                                      </p:to>
                                    </p:set>
                                    <p:animEffect transition="in" filter="wipe(left)">
                                      <p:cBhvr>
                                        <p:cTn id="37" dur="500"/>
                                        <p:tgtEl>
                                          <p:spTgt spid="88">
                                            <p:txEl>
                                              <p:pRg st="2" end="2"/>
                                            </p:txEl>
                                          </p:spTgt>
                                        </p:tgtEl>
                                      </p:cBhvr>
                                    </p:animEffect>
                                  </p:childTnLst>
                                </p:cTn>
                              </p:par>
                            </p:childTnLst>
                          </p:cTn>
                        </p:par>
                        <p:par>
                          <p:cTn id="38" fill="hold">
                            <p:stCondLst>
                              <p:cond delay="3000"/>
                            </p:stCondLst>
                            <p:childTnLst>
                              <p:par>
                                <p:cTn id="39" presetID="22" presetClass="entr" presetSubtype="8" fill="hold" nodeType="afterEffect">
                                  <p:stCondLst>
                                    <p:cond delay="2000"/>
                                  </p:stCondLst>
                                  <p:childTnLst>
                                    <p:set>
                                      <p:cBhvr>
                                        <p:cTn id="40" dur="1" fill="hold">
                                          <p:stCondLst>
                                            <p:cond delay="0"/>
                                          </p:stCondLst>
                                        </p:cTn>
                                        <p:tgtEl>
                                          <p:spTgt spid="88">
                                            <p:txEl>
                                              <p:pRg st="3" end="3"/>
                                            </p:txEl>
                                          </p:spTgt>
                                        </p:tgtEl>
                                        <p:attrNameLst>
                                          <p:attrName>style.visibility</p:attrName>
                                        </p:attrNameLst>
                                      </p:cBhvr>
                                      <p:to>
                                        <p:strVal val="visible"/>
                                      </p:to>
                                    </p:set>
                                    <p:animEffect transition="in" filter="wipe(left)">
                                      <p:cBhvr>
                                        <p:cTn id="41" dur="500"/>
                                        <p:tgtEl>
                                          <p:spTgt spid="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Can be 1, 2, or 4 Boxes Wide</a:t>
            </a:r>
          </a:p>
        </p:txBody>
      </p:sp>
      <p:sp>
        <p:nvSpPr>
          <p:cNvPr id="88" name="Content Placeholder 87"/>
          <p:cNvSpPr>
            <a:spLocks noGrp="1"/>
          </p:cNvSpPr>
          <p:nvPr>
            <p:ph idx="1"/>
          </p:nvPr>
        </p:nvSpPr>
        <p:spPr/>
        <p:txBody>
          <a:bodyPr>
            <a:normAutofit/>
          </a:bodyPr>
          <a:lstStyle/>
          <a:p>
            <a:r>
              <a:rPr lang="en-US" dirty="0"/>
              <a:t>So we </a:t>
            </a:r>
            <a:r>
              <a:rPr lang="en-US" b="1" dirty="0">
                <a:solidFill>
                  <a:srgbClr val="0070C0"/>
                </a:solidFill>
              </a:rPr>
              <a:t>use Gray code order </a:t>
            </a:r>
            <a:r>
              <a:rPr lang="en-US" dirty="0"/>
              <a:t>on the boxes</a:t>
            </a:r>
            <a:br>
              <a:rPr lang="en-US" dirty="0"/>
            </a:br>
            <a:r>
              <a:rPr lang="en-US" dirty="0"/>
              <a:t>(one bit changes at a time).</a:t>
            </a:r>
          </a:p>
          <a:p>
            <a:r>
              <a:rPr lang="en-US" dirty="0"/>
              <a:t>Loops can be</a:t>
            </a:r>
          </a:p>
          <a:p>
            <a:pPr lvl="1"/>
            <a:r>
              <a:rPr lang="en-US" dirty="0"/>
              <a:t>1 box wide (a vertex)</a:t>
            </a:r>
          </a:p>
          <a:p>
            <a:pPr lvl="1"/>
            <a:r>
              <a:rPr lang="en-US" dirty="0"/>
              <a:t>2 boxes wide (an edge)</a:t>
            </a:r>
          </a:p>
          <a:p>
            <a:pPr lvl="1"/>
            <a:r>
              <a:rPr lang="en-US" dirty="0"/>
              <a:t>4 boxes wide (the face)</a:t>
            </a:r>
          </a:p>
          <a:p>
            <a:r>
              <a:rPr lang="en-US" b="1" dirty="0">
                <a:solidFill>
                  <a:srgbClr val="0070C0"/>
                </a:solidFill>
              </a:rPr>
              <a:t>Loops cannot be 3 boxes wide</a:t>
            </a:r>
            <a:r>
              <a:rPr lang="en-US" dirty="0"/>
              <a:t>, because</a:t>
            </a:r>
            <a:br>
              <a:rPr lang="en-US" dirty="0"/>
            </a:br>
            <a:r>
              <a:rPr lang="en-US" dirty="0"/>
              <a:t>3 boxes do not correspond to an </a:t>
            </a:r>
            <a:r>
              <a:rPr lang="en-US" dirty="0" err="1"/>
              <a:t>implicant</a:t>
            </a:r>
            <a:r>
              <a:rPr lang="en-US" dirty="0"/>
              <a:t> (</a:t>
            </a:r>
            <a:r>
              <a:rPr lang="en-US" dirty="0" err="1"/>
              <a:t>implicants</a:t>
            </a:r>
            <a:r>
              <a:rPr lang="en-US" dirty="0"/>
              <a:t> are hypercube features).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39</a:t>
            </a:fld>
            <a:endParaRPr lang="en-US" dirty="0"/>
          </a:p>
        </p:txBody>
      </p:sp>
    </p:spTree>
    <p:extLst>
      <p:ext uri="{BB962C8B-B14F-4D97-AF65-F5344CB8AC3E}">
        <p14:creationId xmlns:p14="http://schemas.microsoft.com/office/powerpoint/2010/main" val="162041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a:t>
            </a:r>
            <a:r>
              <a:rPr lang="en-US" dirty="0" err="1"/>
              <a:t>Maxterm</a:t>
            </a:r>
            <a:r>
              <a:rPr lang="en-US" dirty="0"/>
              <a:t> Produces a Function with One Zero Row</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a:t>
            </a:fld>
            <a:endParaRPr lang="en-US" dirty="0"/>
          </a:p>
        </p:txBody>
      </p:sp>
      <p:sp>
        <p:nvSpPr>
          <p:cNvPr id="6" name="Content Placeholder 5"/>
          <p:cNvSpPr>
            <a:spLocks noGrp="1"/>
          </p:cNvSpPr>
          <p:nvPr>
            <p:ph idx="1"/>
          </p:nvPr>
        </p:nvSpPr>
        <p:spPr/>
        <p:txBody>
          <a:bodyPr>
            <a:normAutofit lnSpcReduction="10000"/>
          </a:bodyPr>
          <a:lstStyle/>
          <a:p>
            <a:r>
              <a:rPr lang="en-US" b="1" dirty="0" err="1">
                <a:solidFill>
                  <a:srgbClr val="0070C0"/>
                </a:solidFill>
              </a:rPr>
              <a:t>maxterm</a:t>
            </a:r>
            <a:r>
              <a:rPr lang="en-US" b="1" dirty="0">
                <a:solidFill>
                  <a:srgbClr val="0070C0"/>
                </a:solidFill>
              </a:rPr>
              <a:t> on N inputs</a:t>
            </a:r>
            <a:br>
              <a:rPr lang="en-US" dirty="0"/>
            </a:br>
            <a:r>
              <a:rPr lang="en-US" dirty="0"/>
              <a:t>		a sum in which each variable or</a:t>
            </a:r>
            <a:br>
              <a:rPr lang="en-US" dirty="0"/>
            </a:br>
            <a:r>
              <a:rPr lang="en-US" dirty="0"/>
              <a:t>		its complement appears exactly </a:t>
            </a:r>
            <a:br>
              <a:rPr lang="en-US" dirty="0"/>
            </a:br>
            <a:r>
              <a:rPr lang="en-US" dirty="0"/>
              <a:t>		once (no other terms)</a:t>
            </a:r>
          </a:p>
          <a:p>
            <a:pPr marL="0" indent="0">
              <a:buNone/>
            </a:pPr>
            <a:r>
              <a:rPr lang="en-US" dirty="0"/>
              <a:t>	examples: </a:t>
            </a:r>
            <a:r>
              <a:rPr lang="en-US" b="1" dirty="0">
                <a:solidFill>
                  <a:srgbClr val="00B050"/>
                </a:solidFill>
              </a:rPr>
              <a:t>(A + B’)</a:t>
            </a:r>
            <a:r>
              <a:rPr lang="en-US" dirty="0"/>
              <a:t>, </a:t>
            </a:r>
            <a:r>
              <a:rPr lang="en-US" b="1" dirty="0">
                <a:solidFill>
                  <a:srgbClr val="00B050"/>
                </a:solidFill>
              </a:rPr>
              <a:t>(A’ + B)</a:t>
            </a:r>
            <a:r>
              <a:rPr lang="en-US" dirty="0"/>
              <a:t>, </a:t>
            </a:r>
            <a:r>
              <a:rPr lang="en-US" b="1" dirty="0">
                <a:solidFill>
                  <a:srgbClr val="00B050"/>
                </a:solidFill>
              </a:rPr>
              <a:t>(A + B)</a:t>
            </a:r>
          </a:p>
          <a:p>
            <a:pPr marL="0" indent="0">
              <a:buNone/>
            </a:pPr>
            <a:r>
              <a:rPr lang="en-US" b="1" dirty="0">
                <a:solidFill>
                  <a:srgbClr val="00B050"/>
                </a:solidFill>
              </a:rPr>
              <a:t>			</a:t>
            </a:r>
            <a:r>
              <a:rPr lang="en-US" dirty="0"/>
              <a:t>(on inputs </a:t>
            </a:r>
            <a:r>
              <a:rPr lang="en-US" b="1" dirty="0">
                <a:solidFill>
                  <a:srgbClr val="00B050"/>
                </a:solidFill>
              </a:rPr>
              <a:t>A</a:t>
            </a:r>
            <a:r>
              <a:rPr lang="en-US" dirty="0"/>
              <a:t>, </a:t>
            </a:r>
            <a:r>
              <a:rPr lang="en-US" b="1" dirty="0">
                <a:solidFill>
                  <a:srgbClr val="00B050"/>
                </a:solidFill>
              </a:rPr>
              <a:t>B</a:t>
            </a:r>
            <a:r>
              <a:rPr lang="en-US" dirty="0"/>
              <a:t>)</a:t>
            </a:r>
          </a:p>
          <a:p>
            <a:pPr marL="0" indent="0">
              <a:buNone/>
            </a:pPr>
            <a:r>
              <a:rPr lang="en-US" dirty="0"/>
              <a:t>			</a:t>
            </a:r>
            <a:r>
              <a:rPr lang="en-US" b="1" dirty="0">
                <a:solidFill>
                  <a:srgbClr val="00B050"/>
                </a:solidFill>
              </a:rPr>
              <a:t>(A + B’ + C)</a:t>
            </a:r>
            <a:r>
              <a:rPr lang="en-US" dirty="0"/>
              <a:t>, </a:t>
            </a:r>
            <a:r>
              <a:rPr lang="en-US" b="1" dirty="0">
                <a:solidFill>
                  <a:srgbClr val="00B050"/>
                </a:solidFill>
              </a:rPr>
              <a:t>(A + B’ + C’)</a:t>
            </a:r>
            <a:r>
              <a:rPr lang="en-US" dirty="0"/>
              <a:t>,</a:t>
            </a:r>
          </a:p>
          <a:p>
            <a:pPr marL="0" indent="0">
              <a:buNone/>
            </a:pPr>
            <a:r>
              <a:rPr lang="en-US" dirty="0"/>
              <a:t>			</a:t>
            </a:r>
            <a:r>
              <a:rPr lang="en-US" b="1" dirty="0">
                <a:solidFill>
                  <a:srgbClr val="00B050"/>
                </a:solidFill>
              </a:rPr>
              <a:t>(A + ’B + C’)</a:t>
            </a:r>
          </a:p>
          <a:p>
            <a:pPr marL="0" indent="0">
              <a:buNone/>
            </a:pPr>
            <a:r>
              <a:rPr lang="en-US" b="1" dirty="0">
                <a:solidFill>
                  <a:srgbClr val="00B050"/>
                </a:solidFill>
              </a:rPr>
              <a:t>			</a:t>
            </a:r>
            <a:r>
              <a:rPr lang="en-US" dirty="0"/>
              <a:t>(on inputs </a:t>
            </a:r>
            <a:r>
              <a:rPr lang="en-US" b="1" dirty="0">
                <a:solidFill>
                  <a:srgbClr val="00B050"/>
                </a:solidFill>
              </a:rPr>
              <a:t>A</a:t>
            </a:r>
            <a:r>
              <a:rPr lang="en-US" dirty="0"/>
              <a:t>,</a:t>
            </a:r>
            <a:r>
              <a:rPr lang="en-US" b="1" dirty="0">
                <a:solidFill>
                  <a:srgbClr val="00B050"/>
                </a:solidFill>
              </a:rPr>
              <a:t> B</a:t>
            </a:r>
            <a:r>
              <a:rPr lang="en-US" dirty="0"/>
              <a:t>,</a:t>
            </a:r>
            <a:r>
              <a:rPr lang="en-US" b="1" dirty="0">
                <a:solidFill>
                  <a:srgbClr val="00B050"/>
                </a:solidFill>
              </a:rPr>
              <a:t> C</a:t>
            </a:r>
            <a:r>
              <a:rPr lang="en-US" dirty="0"/>
              <a:t>)</a:t>
            </a:r>
          </a:p>
          <a:p>
            <a:endParaRPr lang="en-US" dirty="0"/>
          </a:p>
        </p:txBody>
      </p:sp>
    </p:spTree>
    <p:extLst>
      <p:ext uri="{BB962C8B-B14F-4D97-AF65-F5344CB8AC3E}">
        <p14:creationId xmlns:p14="http://schemas.microsoft.com/office/powerpoint/2010/main" val="2266064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Draw Function H(A,B,C) Using a 3-Variable K-Map</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40</a:t>
            </a:fld>
            <a:endParaRPr lang="en-US" dirty="0"/>
          </a:p>
        </p:txBody>
      </p:sp>
      <p:sp>
        <p:nvSpPr>
          <p:cNvPr id="6" name="Content Placeholder 5"/>
          <p:cNvSpPr>
            <a:spLocks noGrp="1"/>
          </p:cNvSpPr>
          <p:nvPr>
            <p:ph idx="1"/>
          </p:nvPr>
        </p:nvSpPr>
        <p:spPr/>
        <p:txBody>
          <a:bodyPr>
            <a:normAutofit/>
          </a:bodyPr>
          <a:lstStyle/>
          <a:p>
            <a:r>
              <a:rPr lang="en-US" dirty="0"/>
              <a:t>Here is a </a:t>
            </a:r>
            <a:br>
              <a:rPr lang="en-US" dirty="0"/>
            </a:br>
            <a:r>
              <a:rPr lang="en-US" b="1" dirty="0">
                <a:solidFill>
                  <a:srgbClr val="0070C0"/>
                </a:solidFill>
              </a:rPr>
              <a:t>3-variable </a:t>
            </a:r>
            <a:br>
              <a:rPr lang="en-US" b="1" dirty="0">
                <a:solidFill>
                  <a:srgbClr val="0070C0"/>
                </a:solidFill>
              </a:rPr>
            </a:br>
            <a:r>
              <a:rPr lang="en-US" b="1" dirty="0">
                <a:solidFill>
                  <a:srgbClr val="0070C0"/>
                </a:solidFill>
              </a:rPr>
              <a:t>K-map</a:t>
            </a:r>
            <a:r>
              <a:rPr lang="en-US" dirty="0"/>
              <a:t>.</a:t>
            </a:r>
          </a:p>
          <a:p>
            <a:r>
              <a:rPr lang="en-US" dirty="0"/>
              <a:t>Let’s find a way</a:t>
            </a:r>
            <a:br>
              <a:rPr lang="en-US" dirty="0"/>
            </a:br>
            <a:r>
              <a:rPr lang="en-US" dirty="0"/>
              <a:t>to express</a:t>
            </a:r>
            <a:br>
              <a:rPr lang="en-US" dirty="0"/>
            </a:br>
            <a:r>
              <a:rPr lang="en-US" b="1" dirty="0">
                <a:solidFill>
                  <a:srgbClr val="00B050"/>
                </a:solidFill>
              </a:rPr>
              <a:t>H(A,B,C)</a:t>
            </a:r>
            <a:r>
              <a:rPr lang="en-US" dirty="0"/>
              <a:t>.</a:t>
            </a:r>
          </a:p>
          <a:p>
            <a:r>
              <a:rPr lang="en-US" b="1" dirty="0">
                <a:solidFill>
                  <a:srgbClr val="0070C0"/>
                </a:solidFill>
              </a:rPr>
              <a:t>Start by </a:t>
            </a:r>
            <a:br>
              <a:rPr lang="en-US" b="1" dirty="0">
                <a:solidFill>
                  <a:srgbClr val="0070C0"/>
                </a:solidFill>
              </a:rPr>
            </a:br>
            <a:r>
              <a:rPr lang="en-US" b="1" dirty="0">
                <a:solidFill>
                  <a:srgbClr val="0070C0"/>
                </a:solidFill>
              </a:rPr>
              <a:t>circling a 1</a:t>
            </a:r>
            <a:r>
              <a:rPr lang="en-US" dirty="0"/>
              <a:t>.</a:t>
            </a:r>
          </a:p>
          <a:p>
            <a:endParaRPr lang="en-US" dirty="0"/>
          </a:p>
          <a:p>
            <a:endParaRPr lang="en-US" dirty="0"/>
          </a:p>
          <a:p>
            <a:pPr lvl="8"/>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4227" y="1906694"/>
            <a:ext cx="4724400" cy="3962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spTree>
    <p:extLst>
      <p:ext uri="{BB962C8B-B14F-4D97-AF65-F5344CB8AC3E}">
        <p14:creationId xmlns:p14="http://schemas.microsoft.com/office/powerpoint/2010/main" val="59498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sp>
        <p:nvSpPr>
          <p:cNvPr id="2" name="Title 1"/>
          <p:cNvSpPr>
            <a:spLocks noGrp="1"/>
          </p:cNvSpPr>
          <p:nvPr>
            <p:ph type="title"/>
          </p:nvPr>
        </p:nvSpPr>
        <p:spPr/>
        <p:txBody>
          <a:bodyPr>
            <a:normAutofit/>
          </a:bodyPr>
          <a:lstStyle/>
          <a:p>
            <a:r>
              <a:rPr lang="en-US" dirty="0"/>
              <a:t>Some </a:t>
            </a:r>
            <a:r>
              <a:rPr lang="en-US" dirty="0" err="1"/>
              <a:t>Minterms</a:t>
            </a:r>
            <a:r>
              <a:rPr lang="en-US" dirty="0"/>
              <a:t> May Be Prime </a:t>
            </a:r>
            <a:r>
              <a:rPr lang="en-US" dirty="0" err="1"/>
              <a:t>Implicants</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41</a:t>
            </a:fld>
            <a:endParaRPr lang="en-US" dirty="0"/>
          </a:p>
        </p:txBody>
      </p:sp>
      <p:sp>
        <p:nvSpPr>
          <p:cNvPr id="6" name="Content Placeholder 5"/>
          <p:cNvSpPr>
            <a:spLocks noGrp="1"/>
          </p:cNvSpPr>
          <p:nvPr>
            <p:ph idx="1"/>
          </p:nvPr>
        </p:nvSpPr>
        <p:spPr/>
        <p:txBody>
          <a:bodyPr>
            <a:normAutofit/>
          </a:bodyPr>
          <a:lstStyle/>
          <a:p>
            <a:r>
              <a:rPr lang="en-US" dirty="0"/>
              <a:t>The loop</a:t>
            </a:r>
            <a:br>
              <a:rPr lang="en-US" dirty="0"/>
            </a:br>
            <a:r>
              <a:rPr lang="en-US" dirty="0"/>
              <a:t>represents</a:t>
            </a:r>
            <a:br>
              <a:rPr lang="en-US" dirty="0"/>
            </a:br>
            <a:r>
              <a:rPr lang="en-US" dirty="0" err="1"/>
              <a:t>minterm</a:t>
            </a:r>
            <a:r>
              <a:rPr lang="en-US" dirty="0"/>
              <a:t> </a:t>
            </a:r>
            <a:r>
              <a:rPr lang="en-US" b="1" dirty="0">
                <a:solidFill>
                  <a:srgbClr val="00B050"/>
                </a:solidFill>
                <a:latin typeface="Courier New" panose="02070309020205020404" pitchFamily="49" charset="0"/>
                <a:cs typeface="Courier New" panose="02070309020205020404" pitchFamily="49" charset="0"/>
              </a:rPr>
              <a:t>A’B’C</a:t>
            </a:r>
            <a:r>
              <a:rPr lang="en-US" dirty="0"/>
              <a:t>.</a:t>
            </a:r>
          </a:p>
          <a:p>
            <a:r>
              <a:rPr lang="en-US" dirty="0"/>
              <a:t>Is </a:t>
            </a:r>
            <a:r>
              <a:rPr lang="en-US" b="1" dirty="0">
                <a:solidFill>
                  <a:srgbClr val="00B050"/>
                </a:solidFill>
                <a:latin typeface="Courier New" panose="02070309020205020404" pitchFamily="49" charset="0"/>
                <a:cs typeface="Courier New" panose="02070309020205020404" pitchFamily="49" charset="0"/>
              </a:rPr>
              <a:t>A’B’C</a:t>
            </a:r>
            <a:r>
              <a:rPr lang="en-US" dirty="0"/>
              <a:t> a prime</a:t>
            </a:r>
            <a:br>
              <a:rPr lang="en-US" dirty="0"/>
            </a:br>
            <a:r>
              <a:rPr lang="en-US" dirty="0" err="1"/>
              <a:t>implicant</a:t>
            </a:r>
            <a:r>
              <a:rPr lang="en-US" dirty="0"/>
              <a:t> of </a:t>
            </a:r>
            <a:r>
              <a:rPr lang="en-US" b="1" dirty="0">
                <a:solidFill>
                  <a:srgbClr val="00B050"/>
                </a:solidFill>
              </a:rPr>
              <a:t>H</a:t>
            </a:r>
            <a:r>
              <a:rPr lang="en-US" dirty="0"/>
              <a:t>?</a:t>
            </a:r>
          </a:p>
          <a:p>
            <a:r>
              <a:rPr lang="en-US" b="1" dirty="0">
                <a:solidFill>
                  <a:srgbClr val="0070C0"/>
                </a:solidFill>
              </a:rPr>
              <a:t>Yes</a:t>
            </a:r>
            <a:r>
              <a:rPr lang="en-US" dirty="0"/>
              <a:t>, since we</a:t>
            </a:r>
            <a:br>
              <a:rPr lang="en-US" dirty="0"/>
            </a:br>
            <a:r>
              <a:rPr lang="en-US" dirty="0"/>
              <a:t>cannot grow the</a:t>
            </a:r>
            <a:br>
              <a:rPr lang="en-US" dirty="0"/>
            </a:br>
            <a:r>
              <a:rPr lang="en-US" dirty="0"/>
              <a:t>loop left, right,</a:t>
            </a:r>
            <a:br>
              <a:rPr lang="en-US" dirty="0"/>
            </a:br>
            <a:r>
              <a:rPr lang="en-US" dirty="0"/>
              <a:t>nor downward.</a:t>
            </a:r>
          </a:p>
          <a:p>
            <a:endParaRPr lang="en-US" dirty="0"/>
          </a:p>
          <a:p>
            <a:endParaRPr lang="en-US" dirty="0"/>
          </a:p>
          <a:p>
            <a:pPr lvl="8"/>
            <a:endParaRPr lang="en-US" dirty="0"/>
          </a:p>
        </p:txBody>
      </p:sp>
    </p:spTree>
    <p:extLst>
      <p:ext uri="{BB962C8B-B14F-4D97-AF65-F5344CB8AC3E}">
        <p14:creationId xmlns:p14="http://schemas.microsoft.com/office/powerpoint/2010/main" val="91436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up)">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sp>
        <p:nvSpPr>
          <p:cNvPr id="2" name="Title 1"/>
          <p:cNvSpPr>
            <a:spLocks noGrp="1"/>
          </p:cNvSpPr>
          <p:nvPr>
            <p:ph type="title"/>
          </p:nvPr>
        </p:nvSpPr>
        <p:spPr/>
        <p:txBody>
          <a:bodyPr>
            <a:normAutofit/>
          </a:bodyPr>
          <a:lstStyle/>
          <a:p>
            <a:r>
              <a:rPr lang="en-US" dirty="0"/>
              <a:t>Don’t Forget to Check for Wrapping</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42</a:t>
            </a:fld>
            <a:endParaRPr lang="en-US" dirty="0"/>
          </a:p>
        </p:txBody>
      </p:sp>
      <p:sp>
        <p:nvSpPr>
          <p:cNvPr id="6" name="Content Placeholder 5"/>
          <p:cNvSpPr>
            <a:spLocks noGrp="1"/>
          </p:cNvSpPr>
          <p:nvPr>
            <p:ph idx="1"/>
          </p:nvPr>
        </p:nvSpPr>
        <p:spPr/>
        <p:txBody>
          <a:bodyPr>
            <a:normAutofit fontScale="92500" lnSpcReduction="20000"/>
          </a:bodyPr>
          <a:lstStyle/>
          <a:p>
            <a:r>
              <a:rPr lang="en-US" dirty="0"/>
              <a:t>Choose another</a:t>
            </a:r>
            <a:br>
              <a:rPr lang="en-US" dirty="0"/>
            </a:br>
            <a:r>
              <a:rPr lang="en-US" dirty="0"/>
              <a:t>1 to cover and</a:t>
            </a:r>
            <a:br>
              <a:rPr lang="en-US" dirty="0"/>
            </a:br>
            <a:r>
              <a:rPr lang="en-US" dirty="0"/>
              <a:t>circle it.</a:t>
            </a:r>
          </a:p>
          <a:p>
            <a:r>
              <a:rPr lang="en-US" dirty="0"/>
              <a:t>The new loop is</a:t>
            </a:r>
            <a:br>
              <a:rPr lang="en-US" dirty="0"/>
            </a:br>
            <a:r>
              <a:rPr lang="en-US" dirty="0"/>
              <a:t>the </a:t>
            </a:r>
            <a:r>
              <a:rPr lang="en-US" dirty="0" err="1"/>
              <a:t>minterm</a:t>
            </a:r>
            <a:br>
              <a:rPr lang="en-US" dirty="0"/>
            </a:br>
            <a:r>
              <a:rPr lang="en-US" sz="3000" b="1" dirty="0">
                <a:solidFill>
                  <a:srgbClr val="00B050"/>
                </a:solidFill>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a:t>
            </a:r>
          </a:p>
          <a:p>
            <a:r>
              <a:rPr lang="en-US" dirty="0"/>
              <a:t>Is </a:t>
            </a:r>
            <a:r>
              <a:rPr lang="en-US" sz="3000" b="1" dirty="0">
                <a:solidFill>
                  <a:srgbClr val="00B050"/>
                </a:solidFill>
                <a:latin typeface="Courier New" panose="02070309020205020404" pitchFamily="49" charset="0"/>
                <a:cs typeface="Courier New" panose="02070309020205020404" pitchFamily="49" charset="0"/>
              </a:rPr>
              <a:t>A’BC’</a:t>
            </a:r>
            <a:r>
              <a:rPr lang="en-US" sz="3000" dirty="0"/>
              <a:t> </a:t>
            </a:r>
            <a:r>
              <a:rPr lang="en-US" dirty="0"/>
              <a:t>prime</a:t>
            </a:r>
            <a:br>
              <a:rPr lang="en-US" dirty="0"/>
            </a:br>
            <a:r>
              <a:rPr lang="en-US" dirty="0"/>
              <a:t>for </a:t>
            </a:r>
            <a:r>
              <a:rPr lang="en-US" b="1" dirty="0">
                <a:solidFill>
                  <a:srgbClr val="00B050"/>
                </a:solidFill>
              </a:rPr>
              <a:t>H(A,B,C)</a:t>
            </a:r>
            <a:r>
              <a:rPr lang="en-US" dirty="0"/>
              <a:t>?</a:t>
            </a:r>
          </a:p>
          <a:p>
            <a:r>
              <a:rPr lang="en-US" dirty="0"/>
              <a:t>No, we can grow </a:t>
            </a:r>
            <a:br>
              <a:rPr lang="en-US" dirty="0"/>
            </a:br>
            <a:r>
              <a:rPr lang="en-US" dirty="0"/>
              <a:t>the loop to the </a:t>
            </a:r>
            <a:br>
              <a:rPr lang="en-US" dirty="0"/>
            </a:br>
            <a:r>
              <a:rPr lang="en-US" dirty="0"/>
              <a:t>left (wrap around).</a:t>
            </a:r>
            <a:br>
              <a:rPr lang="en-US" dirty="0"/>
            </a:br>
            <a:endParaRPr lang="en-US" dirty="0"/>
          </a:p>
          <a:p>
            <a:endParaRPr lang="en-US" dirty="0"/>
          </a:p>
          <a:p>
            <a:endParaRPr lang="en-US" dirty="0"/>
          </a:p>
          <a:p>
            <a:pPr lvl="8"/>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spTree>
    <p:extLst>
      <p:ext uri="{BB962C8B-B14F-4D97-AF65-F5344CB8AC3E}">
        <p14:creationId xmlns:p14="http://schemas.microsoft.com/office/powerpoint/2010/main" val="404178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sp>
        <p:nvSpPr>
          <p:cNvPr id="2" name="Title 1"/>
          <p:cNvSpPr>
            <a:spLocks noGrp="1"/>
          </p:cNvSpPr>
          <p:nvPr>
            <p:ph type="title"/>
          </p:nvPr>
        </p:nvSpPr>
        <p:spPr/>
        <p:txBody>
          <a:bodyPr>
            <a:normAutofit/>
          </a:bodyPr>
          <a:lstStyle/>
          <a:p>
            <a:r>
              <a:rPr lang="en-US" dirty="0"/>
              <a:t>We Have Found a Second Prime </a:t>
            </a:r>
            <a:r>
              <a:rPr lang="en-US" dirty="0" err="1"/>
              <a:t>Implicant</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43</a:t>
            </a:fld>
            <a:endParaRPr lang="en-US" dirty="0"/>
          </a:p>
        </p:txBody>
      </p:sp>
      <p:sp>
        <p:nvSpPr>
          <p:cNvPr id="6" name="Content Placeholder 5"/>
          <p:cNvSpPr>
            <a:spLocks noGrp="1"/>
          </p:cNvSpPr>
          <p:nvPr>
            <p:ph idx="1"/>
          </p:nvPr>
        </p:nvSpPr>
        <p:spPr/>
        <p:txBody>
          <a:bodyPr>
            <a:normAutofit lnSpcReduction="10000"/>
          </a:bodyPr>
          <a:lstStyle/>
          <a:p>
            <a:r>
              <a:rPr lang="en-US" dirty="0"/>
              <a:t>Grow the loop.</a:t>
            </a:r>
          </a:p>
          <a:p>
            <a:r>
              <a:rPr lang="en-US" dirty="0"/>
              <a:t>The new loop </a:t>
            </a:r>
            <a:br>
              <a:rPr lang="en-US" dirty="0"/>
            </a:br>
            <a:r>
              <a:rPr lang="en-US" dirty="0"/>
              <a:t>is </a:t>
            </a:r>
            <a:r>
              <a:rPr lang="en-US" b="1" dirty="0">
                <a:solidFill>
                  <a:srgbClr val="00B050"/>
                </a:solidFill>
                <a:latin typeface="Courier New" panose="02070309020205020404" pitchFamily="49" charset="0"/>
                <a:cs typeface="Courier New" panose="02070309020205020404" pitchFamily="49" charset="0"/>
              </a:rPr>
              <a:t>BC’</a:t>
            </a:r>
            <a:r>
              <a:rPr lang="en-US" dirty="0"/>
              <a:t>.</a:t>
            </a:r>
          </a:p>
          <a:p>
            <a:r>
              <a:rPr lang="en-US" dirty="0"/>
              <a:t>Is </a:t>
            </a:r>
            <a:r>
              <a:rPr lang="en-US" b="1" dirty="0">
                <a:solidFill>
                  <a:srgbClr val="00B050"/>
                </a:solidFill>
                <a:latin typeface="Courier New" panose="02070309020205020404" pitchFamily="49" charset="0"/>
                <a:cs typeface="Courier New" panose="02070309020205020404" pitchFamily="49" charset="0"/>
              </a:rPr>
              <a:t>BC’</a:t>
            </a:r>
            <a:r>
              <a:rPr lang="en-US" dirty="0"/>
              <a:t> prime</a:t>
            </a:r>
            <a:br>
              <a:rPr lang="en-US" dirty="0"/>
            </a:br>
            <a:r>
              <a:rPr lang="en-US" dirty="0"/>
              <a:t>for </a:t>
            </a:r>
            <a:r>
              <a:rPr lang="en-US" b="1" dirty="0">
                <a:solidFill>
                  <a:srgbClr val="00B050"/>
                </a:solidFill>
              </a:rPr>
              <a:t>H(A,B,C)</a:t>
            </a:r>
            <a:r>
              <a:rPr lang="en-US" dirty="0"/>
              <a:t>?</a:t>
            </a:r>
          </a:p>
          <a:p>
            <a:r>
              <a:rPr lang="en-US" b="1" dirty="0">
                <a:solidFill>
                  <a:srgbClr val="0070C0"/>
                </a:solidFill>
              </a:rPr>
              <a:t>Yes.</a:t>
            </a:r>
            <a:r>
              <a:rPr lang="en-US" dirty="0"/>
              <a:t>  A loop</a:t>
            </a:r>
            <a:br>
              <a:rPr lang="en-US" dirty="0"/>
            </a:br>
            <a:r>
              <a:rPr lang="en-US" dirty="0"/>
              <a:t>cannot have </a:t>
            </a:r>
            <a:br>
              <a:rPr lang="en-US" dirty="0"/>
            </a:br>
            <a:r>
              <a:rPr lang="en-US" dirty="0"/>
              <a:t>three 1s, and we</a:t>
            </a:r>
            <a:br>
              <a:rPr lang="en-US" dirty="0"/>
            </a:br>
            <a:r>
              <a:rPr lang="en-US" dirty="0"/>
              <a:t>cannot include </a:t>
            </a:r>
            <a:br>
              <a:rPr lang="en-US" dirty="0"/>
            </a:br>
            <a:r>
              <a:rPr lang="en-US" dirty="0"/>
              <a:t>the 0 in the row.</a:t>
            </a:r>
          </a:p>
          <a:p>
            <a:endParaRPr lang="en-US" dirty="0"/>
          </a:p>
          <a:p>
            <a:endParaRPr lang="en-US" dirty="0"/>
          </a:p>
          <a:p>
            <a:pPr lvl="8"/>
            <a:endParaRPr lang="en-US" dirty="0"/>
          </a:p>
        </p:txBody>
      </p:sp>
    </p:spTree>
    <p:extLst>
      <p:ext uri="{BB962C8B-B14F-4D97-AF65-F5344CB8AC3E}">
        <p14:creationId xmlns:p14="http://schemas.microsoft.com/office/powerpoint/2010/main" val="354666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2000"/>
                                        <p:tgtEl>
                                          <p:spTgt spid="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sp>
        <p:nvSpPr>
          <p:cNvPr id="2" name="Title 1"/>
          <p:cNvSpPr>
            <a:spLocks noGrp="1"/>
          </p:cNvSpPr>
          <p:nvPr>
            <p:ph type="title"/>
          </p:nvPr>
        </p:nvSpPr>
        <p:spPr/>
        <p:txBody>
          <a:bodyPr>
            <a:normAutofit fontScale="90000"/>
          </a:bodyPr>
          <a:lstStyle/>
          <a:p>
            <a:r>
              <a:rPr lang="en-US" dirty="0"/>
              <a:t>Keep Choosing Prime </a:t>
            </a:r>
            <a:r>
              <a:rPr lang="en-US" dirty="0" err="1"/>
              <a:t>Implicants</a:t>
            </a:r>
            <a:r>
              <a:rPr lang="en-US" dirty="0"/>
              <a:t> Until All 1s are Covered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44</a:t>
            </a:fld>
            <a:endParaRPr lang="en-US" dirty="0"/>
          </a:p>
        </p:txBody>
      </p:sp>
      <p:sp>
        <p:nvSpPr>
          <p:cNvPr id="6" name="Content Placeholder 5"/>
          <p:cNvSpPr>
            <a:spLocks noGrp="1"/>
          </p:cNvSpPr>
          <p:nvPr>
            <p:ph idx="1"/>
          </p:nvPr>
        </p:nvSpPr>
        <p:spPr/>
        <p:txBody>
          <a:bodyPr>
            <a:normAutofit fontScale="92500" lnSpcReduction="10000"/>
          </a:bodyPr>
          <a:lstStyle/>
          <a:p>
            <a:r>
              <a:rPr lang="en-US" dirty="0"/>
              <a:t>We still have</a:t>
            </a:r>
            <a:br>
              <a:rPr lang="en-US" dirty="0"/>
            </a:br>
            <a:r>
              <a:rPr lang="en-US" dirty="0"/>
              <a:t>another 1 to </a:t>
            </a:r>
            <a:br>
              <a:rPr lang="en-US" dirty="0"/>
            </a:br>
            <a:r>
              <a:rPr lang="en-US" dirty="0"/>
              <a:t>cover.  Circle it.</a:t>
            </a:r>
          </a:p>
          <a:p>
            <a:r>
              <a:rPr lang="en-US" dirty="0"/>
              <a:t>The new loop</a:t>
            </a:r>
            <a:br>
              <a:rPr lang="en-US" dirty="0"/>
            </a:br>
            <a:r>
              <a:rPr lang="en-US" dirty="0"/>
              <a:t>represents</a:t>
            </a:r>
            <a:br>
              <a:rPr lang="en-US" dirty="0"/>
            </a:br>
            <a:r>
              <a:rPr lang="en-US" dirty="0" err="1"/>
              <a:t>minterm</a:t>
            </a:r>
            <a:r>
              <a:rPr lang="en-US" dirty="0"/>
              <a:t> </a:t>
            </a:r>
            <a:r>
              <a:rPr lang="en-US" sz="3000" b="1" dirty="0">
                <a:solidFill>
                  <a:srgbClr val="00B050"/>
                </a:solidFill>
                <a:latin typeface="Courier New" panose="02070309020205020404" pitchFamily="49" charset="0"/>
                <a:cs typeface="Courier New" panose="02070309020205020404" pitchFamily="49" charset="0"/>
              </a:rPr>
              <a:t>ABC</a:t>
            </a:r>
            <a:r>
              <a:rPr lang="en-US" dirty="0"/>
              <a:t>.</a:t>
            </a:r>
          </a:p>
          <a:p>
            <a:r>
              <a:rPr lang="en-US" dirty="0"/>
              <a:t>Is </a:t>
            </a:r>
            <a:r>
              <a:rPr lang="en-US" b="1" dirty="0">
                <a:solidFill>
                  <a:srgbClr val="00B050"/>
                </a:solidFill>
                <a:latin typeface="Courier New" panose="02070309020205020404" pitchFamily="49" charset="0"/>
                <a:cs typeface="Courier New" panose="02070309020205020404" pitchFamily="49" charset="0"/>
              </a:rPr>
              <a:t>ABC</a:t>
            </a:r>
            <a:r>
              <a:rPr lang="en-US" dirty="0"/>
              <a:t> a prime</a:t>
            </a:r>
            <a:br>
              <a:rPr lang="en-US" dirty="0"/>
            </a:br>
            <a:r>
              <a:rPr lang="en-US" dirty="0" err="1"/>
              <a:t>implicant</a:t>
            </a:r>
            <a:r>
              <a:rPr lang="en-US" dirty="0"/>
              <a:t> of </a:t>
            </a:r>
            <a:r>
              <a:rPr lang="en-US" b="1" dirty="0">
                <a:solidFill>
                  <a:srgbClr val="00B050"/>
                </a:solidFill>
              </a:rPr>
              <a:t>H</a:t>
            </a:r>
            <a:r>
              <a:rPr lang="en-US" dirty="0"/>
              <a:t>?</a:t>
            </a:r>
          </a:p>
          <a:p>
            <a:r>
              <a:rPr lang="en-US" b="1" dirty="0">
                <a:solidFill>
                  <a:srgbClr val="0070C0"/>
                </a:solidFill>
              </a:rPr>
              <a:t>No</a:t>
            </a:r>
            <a:r>
              <a:rPr lang="en-US" dirty="0"/>
              <a:t>, we can grow</a:t>
            </a:r>
            <a:br>
              <a:rPr lang="en-US" dirty="0"/>
            </a:br>
            <a:r>
              <a:rPr lang="en-US" dirty="0"/>
              <a:t>the loop to the </a:t>
            </a:r>
            <a:br>
              <a:rPr lang="en-US" dirty="0"/>
            </a:br>
            <a:r>
              <a:rPr lang="en-US" dirty="0"/>
              <a:t>right.</a:t>
            </a:r>
          </a:p>
          <a:p>
            <a:pPr lvl="8"/>
            <a:endParaRPr lang="en-US" dirty="0"/>
          </a:p>
        </p:txBody>
      </p:sp>
    </p:spTree>
    <p:extLst>
      <p:ext uri="{BB962C8B-B14F-4D97-AF65-F5344CB8AC3E}">
        <p14:creationId xmlns:p14="http://schemas.microsoft.com/office/powerpoint/2010/main" val="260192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5206" y="1906694"/>
            <a:ext cx="4724400" cy="3962400"/>
          </a:xfrm>
          <a:prstGeom prst="rect">
            <a:avLst/>
          </a:prstGeom>
        </p:spPr>
      </p:pic>
      <p:sp>
        <p:nvSpPr>
          <p:cNvPr id="2" name="Title 1"/>
          <p:cNvSpPr>
            <a:spLocks noGrp="1"/>
          </p:cNvSpPr>
          <p:nvPr>
            <p:ph type="title"/>
          </p:nvPr>
        </p:nvSpPr>
        <p:spPr/>
        <p:txBody>
          <a:bodyPr>
            <a:normAutofit/>
          </a:bodyPr>
          <a:lstStyle/>
          <a:p>
            <a:r>
              <a:rPr lang="en-US" dirty="0"/>
              <a:t>And We’re Done: H(A,B,C) = A’B’C + BC’ + AB</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45</a:t>
            </a:fld>
            <a:endParaRPr lang="en-US" dirty="0"/>
          </a:p>
        </p:txBody>
      </p:sp>
      <p:sp>
        <p:nvSpPr>
          <p:cNvPr id="6" name="Content Placeholder 5"/>
          <p:cNvSpPr>
            <a:spLocks noGrp="1"/>
          </p:cNvSpPr>
          <p:nvPr>
            <p:ph idx="1"/>
          </p:nvPr>
        </p:nvSpPr>
        <p:spPr/>
        <p:txBody>
          <a:bodyPr>
            <a:normAutofit/>
          </a:bodyPr>
          <a:lstStyle/>
          <a:p>
            <a:r>
              <a:rPr lang="en-US" dirty="0"/>
              <a:t>Grow the loop.</a:t>
            </a:r>
          </a:p>
          <a:p>
            <a:r>
              <a:rPr lang="en-US" dirty="0"/>
              <a:t>The new loop </a:t>
            </a:r>
            <a:br>
              <a:rPr lang="en-US" dirty="0"/>
            </a:br>
            <a:r>
              <a:rPr lang="en-US" dirty="0"/>
              <a:t>is </a:t>
            </a:r>
            <a:r>
              <a:rPr lang="en-US" b="1" dirty="0">
                <a:solidFill>
                  <a:srgbClr val="00B050"/>
                </a:solidFill>
                <a:latin typeface="Courier New" panose="02070309020205020404" pitchFamily="49" charset="0"/>
                <a:cs typeface="Courier New" panose="02070309020205020404" pitchFamily="49" charset="0"/>
              </a:rPr>
              <a:t>AB</a:t>
            </a:r>
            <a:r>
              <a:rPr lang="en-US" dirty="0"/>
              <a:t>.</a:t>
            </a:r>
          </a:p>
          <a:p>
            <a:r>
              <a:rPr lang="en-US" dirty="0"/>
              <a:t>Is </a:t>
            </a:r>
            <a:r>
              <a:rPr lang="en-US" b="1" dirty="0">
                <a:solidFill>
                  <a:srgbClr val="00B050"/>
                </a:solidFill>
                <a:latin typeface="Courier New" panose="02070309020205020404" pitchFamily="49" charset="0"/>
                <a:cs typeface="Courier New" panose="02070309020205020404" pitchFamily="49" charset="0"/>
              </a:rPr>
              <a:t>AB</a:t>
            </a:r>
            <a:r>
              <a:rPr lang="en-US" dirty="0"/>
              <a:t> prime</a:t>
            </a:r>
            <a:br>
              <a:rPr lang="en-US" dirty="0"/>
            </a:br>
            <a:r>
              <a:rPr lang="en-US" dirty="0"/>
              <a:t>for </a:t>
            </a:r>
            <a:r>
              <a:rPr lang="en-US" b="1" dirty="0">
                <a:solidFill>
                  <a:srgbClr val="00B050"/>
                </a:solidFill>
              </a:rPr>
              <a:t>H(A,B,C)</a:t>
            </a:r>
            <a:r>
              <a:rPr lang="en-US" dirty="0"/>
              <a:t>?</a:t>
            </a:r>
          </a:p>
          <a:p>
            <a:r>
              <a:rPr lang="en-US" b="1" dirty="0">
                <a:solidFill>
                  <a:srgbClr val="0070C0"/>
                </a:solidFill>
              </a:rPr>
              <a:t>Yes.</a:t>
            </a:r>
          </a:p>
          <a:p>
            <a:r>
              <a:rPr lang="en-US" dirty="0"/>
              <a:t>So </a:t>
            </a:r>
            <a:r>
              <a:rPr lang="en-US" b="1" dirty="0">
                <a:solidFill>
                  <a:srgbClr val="0070C0"/>
                </a:solidFill>
              </a:rPr>
              <a:t>H(A,B,C) =</a:t>
            </a:r>
            <a:br>
              <a:rPr lang="en-US" b="1" dirty="0">
                <a:solidFill>
                  <a:srgbClr val="0070C0"/>
                </a:solidFill>
              </a:rPr>
            </a:br>
            <a:r>
              <a:rPr lang="en-US" b="1" dirty="0">
                <a:solidFill>
                  <a:srgbClr val="0070C0"/>
                </a:solidFill>
              </a:rPr>
              <a:t>A’B’C+BC’+AB</a:t>
            </a:r>
            <a:endParaRPr lang="en-US" dirty="0"/>
          </a:p>
        </p:txBody>
      </p:sp>
    </p:spTree>
    <p:extLst>
      <p:ext uri="{BB962C8B-B14F-4D97-AF65-F5344CB8AC3E}">
        <p14:creationId xmlns:p14="http://schemas.microsoft.com/office/powerpoint/2010/main" val="12098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25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left)">
                                      <p:cBhvr>
                                        <p:cTn id="20" dur="500"/>
                                        <p:tgtEl>
                                          <p:spTgt spid="6">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wipe(left)">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K-Maps Extend Nicely to Four Variables</a:t>
            </a:r>
          </a:p>
        </p:txBody>
      </p:sp>
      <p:sp>
        <p:nvSpPr>
          <p:cNvPr id="88" name="Content Placeholder 87"/>
          <p:cNvSpPr>
            <a:spLocks noGrp="1"/>
          </p:cNvSpPr>
          <p:nvPr>
            <p:ph idx="1"/>
          </p:nvPr>
        </p:nvSpPr>
        <p:spPr/>
        <p:txBody>
          <a:bodyPr>
            <a:normAutofit/>
          </a:bodyPr>
          <a:lstStyle/>
          <a:p>
            <a:pPr algn="ctr"/>
            <a:r>
              <a:rPr lang="en-US" i="1" dirty="0">
                <a:solidFill>
                  <a:srgbClr val="7030A0"/>
                </a:solidFill>
              </a:rPr>
              <a:t>Now you’re excited?</a:t>
            </a:r>
          </a:p>
          <a:p>
            <a:r>
              <a:rPr lang="en-US" dirty="0"/>
              <a:t>Ok, on to 4 variables!</a:t>
            </a:r>
          </a:p>
          <a:p>
            <a:r>
              <a:rPr lang="en-US" dirty="0"/>
              <a:t>It’s hard to draw the hypercube.</a:t>
            </a:r>
          </a:p>
          <a:p>
            <a:r>
              <a:rPr lang="en-US" dirty="0"/>
              <a:t>But the K-map is not so bad.</a:t>
            </a:r>
          </a:p>
          <a:p>
            <a:r>
              <a:rPr lang="en-US" dirty="0"/>
              <a:t>Remember:</a:t>
            </a:r>
          </a:p>
          <a:p>
            <a:pPr lvl="1"/>
            <a:r>
              <a:rPr lang="en-US" b="1" dirty="0">
                <a:solidFill>
                  <a:srgbClr val="0070C0"/>
                </a:solidFill>
              </a:rPr>
              <a:t>Gray code order </a:t>
            </a:r>
            <a:r>
              <a:rPr lang="en-US" dirty="0"/>
              <a:t>in both directions.</a:t>
            </a:r>
          </a:p>
          <a:p>
            <a:pPr lvl="1"/>
            <a:r>
              <a:rPr lang="en-US" b="1" dirty="0">
                <a:solidFill>
                  <a:srgbClr val="0070C0"/>
                </a:solidFill>
              </a:rPr>
              <a:t>1, 2, or 4-box loops </a:t>
            </a:r>
            <a:r>
              <a:rPr lang="en-US" dirty="0"/>
              <a:t>(no 3-box loops!).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46</a:t>
            </a:fld>
            <a:endParaRPr lang="en-US" dirty="0"/>
          </a:p>
        </p:txBody>
      </p:sp>
    </p:spTree>
    <p:extLst>
      <p:ext uri="{BB962C8B-B14F-4D97-AF65-F5344CB8AC3E}">
        <p14:creationId xmlns:p14="http://schemas.microsoft.com/office/powerpoint/2010/main" val="3315597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Goal: Minimal Number of Loops, Maximal Size per Loop</a:t>
            </a:r>
          </a:p>
        </p:txBody>
      </p:sp>
      <p:sp>
        <p:nvSpPr>
          <p:cNvPr id="88" name="Content Placeholder 87"/>
          <p:cNvSpPr>
            <a:spLocks noGrp="1"/>
          </p:cNvSpPr>
          <p:nvPr>
            <p:ph idx="1"/>
          </p:nvPr>
        </p:nvSpPr>
        <p:spPr/>
        <p:txBody>
          <a:bodyPr>
            <a:normAutofit/>
          </a:bodyPr>
          <a:lstStyle/>
          <a:p>
            <a:r>
              <a:rPr lang="en-US" dirty="0"/>
              <a:t>Your </a:t>
            </a:r>
            <a:r>
              <a:rPr lang="en-US" b="1" dirty="0">
                <a:solidFill>
                  <a:srgbClr val="0070C0"/>
                </a:solidFill>
              </a:rPr>
              <a:t>goal</a:t>
            </a:r>
            <a:r>
              <a:rPr lang="en-US" dirty="0">
                <a:solidFill>
                  <a:srgbClr val="0070C0"/>
                </a:solidFill>
              </a:rPr>
              <a:t> </a:t>
            </a:r>
            <a:r>
              <a:rPr lang="en-US" dirty="0"/>
              <a:t>is to come up with</a:t>
            </a:r>
          </a:p>
          <a:p>
            <a:pPr lvl="1"/>
            <a:r>
              <a:rPr lang="en-US" dirty="0"/>
              <a:t>a </a:t>
            </a:r>
            <a:r>
              <a:rPr lang="en-US" b="1" dirty="0">
                <a:solidFill>
                  <a:srgbClr val="0070C0"/>
                </a:solidFill>
              </a:rPr>
              <a:t>minimal number of loops</a:t>
            </a:r>
          </a:p>
          <a:p>
            <a:pPr lvl="1"/>
            <a:r>
              <a:rPr lang="en-US" dirty="0"/>
              <a:t>of </a:t>
            </a:r>
            <a:r>
              <a:rPr lang="en-US" b="1" dirty="0">
                <a:solidFill>
                  <a:srgbClr val="0070C0"/>
                </a:solidFill>
              </a:rPr>
              <a:t>maximal size </a:t>
            </a:r>
            <a:r>
              <a:rPr lang="en-US" dirty="0"/>
              <a:t>(all prime, of course).</a:t>
            </a:r>
          </a:p>
          <a:p>
            <a:pPr lvl="1"/>
            <a:r>
              <a:rPr lang="en-US" dirty="0"/>
              <a:t>that together </a:t>
            </a:r>
            <a:r>
              <a:rPr lang="en-US" b="1" dirty="0">
                <a:solidFill>
                  <a:srgbClr val="0070C0"/>
                </a:solidFill>
              </a:rPr>
              <a:t>cover all 1s </a:t>
            </a:r>
            <a:r>
              <a:rPr lang="en-US" dirty="0"/>
              <a:t>in the function.</a:t>
            </a:r>
          </a:p>
          <a:p>
            <a:r>
              <a:rPr lang="en-US" dirty="0"/>
              <a:t>If you do so, the </a:t>
            </a:r>
            <a:r>
              <a:rPr lang="en-US" b="1" dirty="0">
                <a:solidFill>
                  <a:srgbClr val="0070C0"/>
                </a:solidFill>
              </a:rPr>
              <a:t>result will be optimal among SOP expressions* by our area heuristic</a:t>
            </a:r>
            <a:r>
              <a:rPr lang="en-US" b="1" dirty="0"/>
              <a:t> </a:t>
            </a:r>
            <a:r>
              <a:rPr lang="en-US" dirty="0"/>
              <a:t>(for 4 or fewer variables).</a:t>
            </a:r>
          </a:p>
          <a:p>
            <a:pPr algn="ctr"/>
            <a:r>
              <a:rPr lang="en-US" sz="2000" dirty="0"/>
              <a:t>*A POS expression might be better, </a:t>
            </a:r>
            <a:br>
              <a:rPr lang="en-US" sz="2000" dirty="0"/>
            </a:br>
            <a:r>
              <a:rPr lang="en-US" sz="2000" dirty="0"/>
              <a:t>as might an expression using XORs.</a:t>
            </a:r>
          </a:p>
          <a:p>
            <a:pPr lvl="1"/>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47</a:t>
            </a:fld>
            <a:endParaRPr lang="en-US" dirty="0"/>
          </a:p>
        </p:txBody>
      </p:sp>
    </p:spTree>
    <p:extLst>
      <p:ext uri="{BB962C8B-B14F-4D97-AF65-F5344CB8AC3E}">
        <p14:creationId xmlns:p14="http://schemas.microsoft.com/office/powerpoint/2010/main" val="2598785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Optimizing with K-Maps</a:t>
            </a:r>
          </a:p>
        </p:txBody>
      </p:sp>
      <p:sp>
        <p:nvSpPr>
          <p:cNvPr id="88" name="Content Placeholder 87"/>
          <p:cNvSpPr>
            <a:spLocks noGrp="1"/>
          </p:cNvSpPr>
          <p:nvPr>
            <p:ph idx="1"/>
          </p:nvPr>
        </p:nvSpPr>
        <p:spPr/>
        <p:txBody>
          <a:bodyPr>
            <a:normAutofit lnSpcReduction="10000"/>
          </a:bodyPr>
          <a:lstStyle/>
          <a:p>
            <a:r>
              <a:rPr lang="en-US" dirty="0"/>
              <a:t>Sometimes you end up with loops that aren’t needed.  If all of a loop’s 1s are covered by other loops, you can remove the loop.</a:t>
            </a:r>
          </a:p>
          <a:p>
            <a:r>
              <a:rPr lang="en-US" dirty="0"/>
              <a:t>To make the process faster,</a:t>
            </a:r>
          </a:p>
          <a:p>
            <a:pPr lvl="1"/>
            <a:r>
              <a:rPr lang="en-US" dirty="0"/>
              <a:t>try to </a:t>
            </a:r>
            <a:r>
              <a:rPr lang="en-US" b="1" dirty="0">
                <a:solidFill>
                  <a:srgbClr val="0070C0"/>
                </a:solidFill>
              </a:rPr>
              <a:t>start by covering 1s for which you need make no choices</a:t>
            </a:r>
          </a:p>
          <a:p>
            <a:pPr lvl="1"/>
            <a:r>
              <a:rPr lang="en-US" dirty="0"/>
              <a:t>(1s for which all directions with adjacent 1s can be included in one big loop).</a:t>
            </a:r>
          </a:p>
          <a:p>
            <a:r>
              <a:rPr lang="en-US" dirty="0"/>
              <a:t>But you may have to make choices, and </a:t>
            </a:r>
            <a:r>
              <a:rPr lang="en-US" b="1" dirty="0">
                <a:solidFill>
                  <a:srgbClr val="0070C0"/>
                </a:solidFill>
              </a:rPr>
              <a:t>there can be more than one optimal SOP form</a:t>
            </a:r>
            <a:r>
              <a:rPr lang="en-US" dirty="0"/>
              <a:t>.</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48</a:t>
            </a:fld>
            <a:endParaRPr lang="en-US" dirty="0"/>
          </a:p>
        </p:txBody>
      </p:sp>
    </p:spTree>
    <p:extLst>
      <p:ext uri="{BB962C8B-B14F-4D97-AF65-F5344CB8AC3E}">
        <p14:creationId xmlns:p14="http://schemas.microsoft.com/office/powerpoint/2010/main" val="1981644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a 4-Variable K-Map</a:t>
            </a:r>
          </a:p>
        </p:txBody>
      </p:sp>
      <p:sp>
        <p:nvSpPr>
          <p:cNvPr id="88" name="Content Placeholder 87"/>
          <p:cNvSpPr>
            <a:spLocks noGrp="1"/>
          </p:cNvSpPr>
          <p:nvPr>
            <p:ph idx="1"/>
          </p:nvPr>
        </p:nvSpPr>
        <p:spPr/>
        <p:txBody>
          <a:bodyPr>
            <a:normAutofit/>
          </a:bodyPr>
          <a:lstStyle/>
          <a:p>
            <a:r>
              <a:rPr lang="en-US" dirty="0"/>
              <a:t>Here’s how a </a:t>
            </a:r>
            <a:br>
              <a:rPr lang="en-US" dirty="0"/>
            </a:br>
            <a:r>
              <a:rPr lang="en-US" b="1" dirty="0">
                <a:solidFill>
                  <a:srgbClr val="0070C0"/>
                </a:solidFill>
              </a:rPr>
              <a:t>4-variable K-map </a:t>
            </a:r>
            <a:br>
              <a:rPr lang="en-US" dirty="0"/>
            </a:br>
            <a:r>
              <a:rPr lang="en-US" dirty="0"/>
              <a:t>looks.</a:t>
            </a:r>
          </a:p>
          <a:p>
            <a:r>
              <a:rPr lang="en-US" dirty="0"/>
              <a:t>We won’t solve</a:t>
            </a:r>
            <a:br>
              <a:rPr lang="en-US" dirty="0"/>
            </a:br>
            <a:r>
              <a:rPr lang="en-US" dirty="0"/>
              <a:t>this one now.</a:t>
            </a:r>
          </a:p>
          <a:p>
            <a:r>
              <a:rPr lang="en-US" dirty="0"/>
              <a:t>Want to try it</a:t>
            </a:r>
            <a:br>
              <a:rPr lang="en-US" dirty="0"/>
            </a:br>
            <a:r>
              <a:rPr lang="en-US" dirty="0"/>
              <a:t>in the online tool?</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49</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549" y="1630017"/>
            <a:ext cx="4239077" cy="4239077"/>
          </a:xfrm>
          <a:prstGeom prst="rect">
            <a:avLst/>
          </a:prstGeom>
        </p:spPr>
      </p:pic>
    </p:spTree>
    <p:extLst>
      <p:ext uri="{BB962C8B-B14F-4D97-AF65-F5344CB8AC3E}">
        <p14:creationId xmlns:p14="http://schemas.microsoft.com/office/powerpoint/2010/main" val="389959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Sum-of-Products (SOP) Form is Quite Common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5</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sum-of-products (SOP)</a:t>
            </a:r>
            <a:br>
              <a:rPr lang="en-US" dirty="0"/>
            </a:br>
            <a:r>
              <a:rPr lang="en-US" dirty="0"/>
              <a:t>		a sum (OR) </a:t>
            </a:r>
            <a:br>
              <a:rPr lang="en-US" dirty="0"/>
            </a:br>
            <a:r>
              <a:rPr lang="en-US" dirty="0"/>
              <a:t>		of products (AND) </a:t>
            </a:r>
            <a:br>
              <a:rPr lang="en-US" dirty="0"/>
            </a:br>
            <a:r>
              <a:rPr lang="en-US" dirty="0"/>
              <a:t>		of literals</a:t>
            </a:r>
          </a:p>
          <a:p>
            <a:pPr marL="0" indent="0">
              <a:buNone/>
            </a:pPr>
            <a:r>
              <a:rPr lang="en-US" dirty="0"/>
              <a:t>	examples: </a:t>
            </a:r>
            <a:r>
              <a:rPr lang="en-US" b="1" dirty="0">
                <a:solidFill>
                  <a:srgbClr val="00B050"/>
                </a:solidFill>
              </a:rPr>
              <a:t>AB + BC</a:t>
            </a:r>
            <a:r>
              <a:rPr lang="en-US" dirty="0"/>
              <a:t>, </a:t>
            </a:r>
          </a:p>
          <a:p>
            <a:pPr marL="0" indent="0">
              <a:buNone/>
            </a:pPr>
            <a:r>
              <a:rPr lang="en-US" b="1" dirty="0">
                <a:solidFill>
                  <a:srgbClr val="00B050"/>
                </a:solidFill>
              </a:rPr>
              <a:t>			AB’ + C + A’C’D’</a:t>
            </a:r>
            <a:r>
              <a:rPr lang="en-US" dirty="0"/>
              <a:t>,</a:t>
            </a:r>
          </a:p>
          <a:p>
            <a:pPr marL="0" indent="0">
              <a:buNone/>
            </a:pPr>
            <a:r>
              <a:rPr lang="en-US" dirty="0"/>
              <a:t>			but NOT </a:t>
            </a:r>
            <a:r>
              <a:rPr lang="en-US" b="1" dirty="0">
                <a:solidFill>
                  <a:srgbClr val="00B050"/>
                </a:solidFill>
              </a:rPr>
              <a:t>A(B + C) + D</a:t>
            </a:r>
          </a:p>
          <a:p>
            <a:endParaRPr lang="en-US" dirty="0"/>
          </a:p>
        </p:txBody>
      </p:sp>
    </p:spTree>
    <p:extLst>
      <p:ext uri="{BB962C8B-B14F-4D97-AF65-F5344CB8AC3E}">
        <p14:creationId xmlns:p14="http://schemas.microsoft.com/office/powerpoint/2010/main" val="361427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Product-of-Sums (POS) Form is Also Common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6</a:t>
            </a:fld>
            <a:endParaRPr lang="en-US" dirty="0"/>
          </a:p>
        </p:txBody>
      </p:sp>
      <p:sp>
        <p:nvSpPr>
          <p:cNvPr id="6" name="Content Placeholder 5"/>
          <p:cNvSpPr>
            <a:spLocks noGrp="1"/>
          </p:cNvSpPr>
          <p:nvPr>
            <p:ph idx="1"/>
          </p:nvPr>
        </p:nvSpPr>
        <p:spPr/>
        <p:txBody>
          <a:bodyPr>
            <a:normAutofit/>
          </a:bodyPr>
          <a:lstStyle/>
          <a:p>
            <a:r>
              <a:rPr lang="en-US" b="1" dirty="0">
                <a:solidFill>
                  <a:srgbClr val="0070C0"/>
                </a:solidFill>
              </a:rPr>
              <a:t>product-of-sums (POS)</a:t>
            </a:r>
          </a:p>
          <a:p>
            <a:pPr marL="201168" lvl="1" indent="0">
              <a:buNone/>
            </a:pPr>
            <a:r>
              <a:rPr lang="en-US" dirty="0"/>
              <a:t>		a product (AND) </a:t>
            </a:r>
            <a:br>
              <a:rPr lang="en-US" dirty="0"/>
            </a:br>
            <a:r>
              <a:rPr lang="en-US" dirty="0"/>
              <a:t>		of sums (OR) </a:t>
            </a:r>
            <a:br>
              <a:rPr lang="en-US" dirty="0"/>
            </a:br>
            <a:r>
              <a:rPr lang="en-US" dirty="0"/>
              <a:t>		of literals</a:t>
            </a:r>
          </a:p>
          <a:p>
            <a:pPr marL="0" indent="0">
              <a:buNone/>
            </a:pPr>
            <a:r>
              <a:rPr lang="en-US" dirty="0"/>
              <a:t>	examples: </a:t>
            </a:r>
            <a:r>
              <a:rPr lang="en-US" b="1" dirty="0">
                <a:solidFill>
                  <a:srgbClr val="00B050"/>
                </a:solidFill>
              </a:rPr>
              <a:t>(A + B)(B + C)</a:t>
            </a:r>
            <a:r>
              <a:rPr lang="en-US" dirty="0"/>
              <a:t>,</a:t>
            </a:r>
          </a:p>
          <a:p>
            <a:pPr marL="0" indent="0">
              <a:buNone/>
            </a:pPr>
            <a:r>
              <a:rPr lang="en-US" b="1" dirty="0">
                <a:solidFill>
                  <a:srgbClr val="00B050"/>
                </a:solidFill>
              </a:rPr>
              <a:t>			(A + B’)C(A’ + C’ + D’)</a:t>
            </a:r>
            <a:r>
              <a:rPr lang="en-US" dirty="0"/>
              <a:t>,</a:t>
            </a:r>
          </a:p>
          <a:p>
            <a:pPr marL="0" indent="0">
              <a:buNone/>
            </a:pPr>
            <a:r>
              <a:rPr lang="en-US" dirty="0"/>
              <a:t>			but NOT </a:t>
            </a:r>
            <a:r>
              <a:rPr lang="en-US" b="1" dirty="0">
                <a:solidFill>
                  <a:srgbClr val="00B050"/>
                </a:solidFill>
              </a:rPr>
              <a:t>(A + BC)D</a:t>
            </a:r>
          </a:p>
          <a:p>
            <a:endParaRPr lang="en-US" dirty="0"/>
          </a:p>
        </p:txBody>
      </p:sp>
    </p:spTree>
    <p:extLst>
      <p:ext uri="{BB962C8B-B14F-4D97-AF65-F5344CB8AC3E}">
        <p14:creationId xmlns:p14="http://schemas.microsoft.com/office/powerpoint/2010/main" val="336274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Canonical Forms Allow Easy Comparison, But Are Too Big</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7</a:t>
            </a:fld>
            <a:endParaRPr lang="en-US" dirty="0"/>
          </a:p>
        </p:txBody>
      </p:sp>
      <p:sp>
        <p:nvSpPr>
          <p:cNvPr id="6" name="Content Placeholder 5"/>
          <p:cNvSpPr>
            <a:spLocks noGrp="1"/>
          </p:cNvSpPr>
          <p:nvPr>
            <p:ph idx="1"/>
          </p:nvPr>
        </p:nvSpPr>
        <p:spPr/>
        <p:txBody>
          <a:bodyPr>
            <a:normAutofit fontScale="92500"/>
          </a:bodyPr>
          <a:lstStyle/>
          <a:p>
            <a:pPr marL="0" indent="0">
              <a:buNone/>
            </a:pPr>
            <a:r>
              <a:rPr lang="en-US" b="1" dirty="0">
                <a:solidFill>
                  <a:srgbClr val="0070C0"/>
                </a:solidFill>
              </a:rPr>
              <a:t>canonical SOP</a:t>
            </a:r>
            <a:br>
              <a:rPr lang="en-US" dirty="0"/>
            </a:br>
            <a:r>
              <a:rPr lang="en-US" dirty="0"/>
              <a:t>		a sum of </a:t>
            </a:r>
            <a:r>
              <a:rPr lang="en-US" dirty="0" err="1"/>
              <a:t>minterms</a:t>
            </a:r>
            <a:r>
              <a:rPr lang="en-US" dirty="0"/>
              <a:t>; the expression</a:t>
            </a:r>
            <a:br>
              <a:rPr lang="en-US" dirty="0"/>
            </a:br>
            <a:r>
              <a:rPr lang="en-US" dirty="0"/>
              <a:t>		produced by the logical </a:t>
            </a:r>
            <a:br>
              <a:rPr lang="en-US" dirty="0"/>
            </a:br>
            <a:r>
              <a:rPr lang="en-US" dirty="0"/>
              <a:t>		completeness construction</a:t>
            </a:r>
            <a:endParaRPr lang="en-US" b="1" dirty="0">
              <a:solidFill>
                <a:srgbClr val="00B050"/>
              </a:solidFill>
            </a:endParaRPr>
          </a:p>
          <a:p>
            <a:r>
              <a:rPr lang="en-US" b="1" dirty="0">
                <a:solidFill>
                  <a:srgbClr val="0070C0"/>
                </a:solidFill>
              </a:rPr>
              <a:t>canonical POS</a:t>
            </a:r>
            <a:br>
              <a:rPr lang="en-US" dirty="0"/>
            </a:br>
            <a:r>
              <a:rPr lang="en-US" dirty="0"/>
              <a:t>		a sum of </a:t>
            </a:r>
            <a:r>
              <a:rPr lang="en-US" dirty="0" err="1"/>
              <a:t>maxterms</a:t>
            </a:r>
            <a:endParaRPr lang="en-US" b="1" dirty="0">
              <a:solidFill>
                <a:srgbClr val="00B050"/>
              </a:solidFill>
            </a:endParaRPr>
          </a:p>
          <a:p>
            <a:pPr algn="ctr"/>
            <a:r>
              <a:rPr lang="en-US" b="1" dirty="0">
                <a:solidFill>
                  <a:srgbClr val="0070C0"/>
                </a:solidFill>
              </a:rPr>
              <a:t>What does canonical mean?</a:t>
            </a:r>
          </a:p>
          <a:p>
            <a:r>
              <a:rPr lang="en-US" b="1" dirty="0">
                <a:solidFill>
                  <a:srgbClr val="0070C0"/>
                </a:solidFill>
              </a:rPr>
              <a:t>Unique</a:t>
            </a:r>
            <a:r>
              <a:rPr lang="en-US" b="1" dirty="0">
                <a:solidFill>
                  <a:srgbClr val="00B050"/>
                </a:solidFill>
              </a:rPr>
              <a:t> </a:t>
            </a:r>
            <a:r>
              <a:rPr lang="en-US" dirty="0"/>
              <a:t>(if we assume an ordering on variables).</a:t>
            </a:r>
          </a:p>
          <a:p>
            <a:pPr algn="ctr"/>
            <a:r>
              <a:rPr lang="en-US" b="1" dirty="0">
                <a:solidFill>
                  <a:srgbClr val="0070C0"/>
                </a:solidFill>
              </a:rPr>
              <a:t>Too many terms to be of practical value.</a:t>
            </a:r>
          </a:p>
          <a:p>
            <a:endParaRPr lang="en-US" dirty="0"/>
          </a:p>
        </p:txBody>
      </p:sp>
    </p:spTree>
    <p:extLst>
      <p:ext uri="{BB962C8B-B14F-4D97-AF65-F5344CB8AC3E}">
        <p14:creationId xmlns:p14="http://schemas.microsoft.com/office/powerpoint/2010/main" val="272785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wipe(left)">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left)">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You Know Mathematical Implication?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8</a:t>
            </a:fld>
            <a:endParaRPr lang="en-US" dirty="0"/>
          </a:p>
        </p:txBody>
      </p:sp>
      <p:sp>
        <p:nvSpPr>
          <p:cNvPr id="6" name="Content Placeholder 5"/>
          <p:cNvSpPr>
            <a:spLocks noGrp="1"/>
          </p:cNvSpPr>
          <p:nvPr>
            <p:ph idx="1"/>
          </p:nvPr>
        </p:nvSpPr>
        <p:spPr/>
        <p:txBody>
          <a:bodyPr>
            <a:normAutofit/>
          </a:bodyPr>
          <a:lstStyle/>
          <a:p>
            <a:pPr algn="ctr"/>
            <a:r>
              <a:rPr lang="en-US" b="1" dirty="0">
                <a:solidFill>
                  <a:srgbClr val="0070C0"/>
                </a:solidFill>
              </a:rPr>
              <a:t>What does A→B mean?</a:t>
            </a:r>
          </a:p>
          <a:p>
            <a:pPr algn="ctr"/>
            <a:r>
              <a:rPr lang="en-US" b="1" dirty="0">
                <a:solidFill>
                  <a:srgbClr val="0070C0"/>
                </a:solidFill>
              </a:rPr>
              <a:t>A implies B.</a:t>
            </a:r>
          </a:p>
          <a:p>
            <a:pPr algn="ctr"/>
            <a:r>
              <a:rPr lang="en-US" dirty="0"/>
              <a:t>In other words: </a:t>
            </a:r>
            <a:r>
              <a:rPr lang="en-US" b="1" dirty="0">
                <a:solidFill>
                  <a:srgbClr val="0070C0"/>
                </a:solidFill>
              </a:rPr>
              <a:t>if A is true, B is also true.</a:t>
            </a:r>
          </a:p>
          <a:p>
            <a:pPr algn="ctr"/>
            <a:endParaRPr lang="en-US" b="1" dirty="0">
              <a:solidFill>
                <a:srgbClr val="0070C0"/>
              </a:solidFill>
            </a:endParaRPr>
          </a:p>
          <a:p>
            <a:pPr algn="ctr"/>
            <a:r>
              <a:rPr lang="en-US" dirty="0"/>
              <a:t>What if </a:t>
            </a:r>
            <a:r>
              <a:rPr lang="en-US" b="1" dirty="0">
                <a:solidFill>
                  <a:srgbClr val="0070C0"/>
                </a:solidFill>
              </a:rPr>
              <a:t>A is false?</a:t>
            </a:r>
          </a:p>
          <a:p>
            <a:pPr algn="ctr"/>
            <a:r>
              <a:rPr lang="en-US" dirty="0"/>
              <a:t>In that case, </a:t>
            </a:r>
            <a:r>
              <a:rPr lang="en-US" b="1" dirty="0">
                <a:solidFill>
                  <a:srgbClr val="0070C0"/>
                </a:solidFill>
              </a:rPr>
              <a:t>is A→B true or false?</a:t>
            </a:r>
          </a:p>
          <a:p>
            <a:pPr algn="ctr"/>
            <a:r>
              <a:rPr lang="en-US" b="1" dirty="0">
                <a:solidFill>
                  <a:srgbClr val="0070C0"/>
                </a:solidFill>
              </a:rPr>
              <a:t>If A is false, A→B is true.</a:t>
            </a:r>
          </a:p>
        </p:txBody>
      </p:sp>
    </p:spTree>
    <p:extLst>
      <p:ext uri="{BB962C8B-B14F-4D97-AF65-F5344CB8AC3E}">
        <p14:creationId xmlns:p14="http://schemas.microsoft.com/office/powerpoint/2010/main" val="167705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left)">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left)">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left)">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the Following Odd Statements are True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9</a:t>
            </a:fld>
            <a:endParaRPr lang="en-US" dirty="0"/>
          </a:p>
        </p:txBody>
      </p:sp>
      <p:sp>
        <p:nvSpPr>
          <p:cNvPr id="6" name="Content Placeholder 5"/>
          <p:cNvSpPr>
            <a:spLocks noGrp="1"/>
          </p:cNvSpPr>
          <p:nvPr>
            <p:ph idx="1"/>
          </p:nvPr>
        </p:nvSpPr>
        <p:spPr/>
        <p:txBody>
          <a:bodyPr>
            <a:normAutofit lnSpcReduction="10000"/>
          </a:bodyPr>
          <a:lstStyle/>
          <a:p>
            <a:pPr algn="ctr"/>
            <a:r>
              <a:rPr lang="en-US" dirty="0"/>
              <a:t>All </a:t>
            </a:r>
            <a:r>
              <a:rPr lang="en-US" b="1" dirty="0">
                <a:solidFill>
                  <a:srgbClr val="7030A0"/>
                </a:solidFill>
              </a:rPr>
              <a:t>purple elephants </a:t>
            </a:r>
            <a:r>
              <a:rPr lang="en-US" dirty="0"/>
              <a:t>can fly.</a:t>
            </a:r>
          </a:p>
          <a:p>
            <a:pPr algn="ctr"/>
            <a:r>
              <a:rPr lang="en-US" dirty="0"/>
              <a:t>(X is a </a:t>
            </a:r>
            <a:r>
              <a:rPr lang="en-US" b="1" dirty="0">
                <a:solidFill>
                  <a:srgbClr val="7030A0"/>
                </a:solidFill>
              </a:rPr>
              <a:t>purple elephant</a:t>
            </a:r>
            <a:r>
              <a:rPr lang="en-US" dirty="0"/>
              <a:t> → X can fly.)</a:t>
            </a:r>
          </a:p>
          <a:p>
            <a:pPr algn="ctr"/>
            <a:endParaRPr lang="en-US" dirty="0"/>
          </a:p>
          <a:p>
            <a:pPr algn="ctr"/>
            <a:r>
              <a:rPr lang="en-US" dirty="0"/>
              <a:t>Students who score </a:t>
            </a:r>
            <a:r>
              <a:rPr lang="en-US" b="1" dirty="0">
                <a:solidFill>
                  <a:srgbClr val="00B050"/>
                </a:solidFill>
              </a:rPr>
              <a:t>above 125% </a:t>
            </a:r>
            <a:br>
              <a:rPr lang="en-US" dirty="0"/>
            </a:br>
            <a:r>
              <a:rPr lang="en-US" dirty="0"/>
              <a:t>in ECE120 fail the class.</a:t>
            </a:r>
          </a:p>
          <a:p>
            <a:pPr algn="ctr"/>
            <a:r>
              <a:rPr lang="en-US" dirty="0"/>
              <a:t>(X scored </a:t>
            </a:r>
            <a:r>
              <a:rPr lang="en-US" b="1" dirty="0">
                <a:solidFill>
                  <a:srgbClr val="00B050"/>
                </a:solidFill>
              </a:rPr>
              <a:t>above 125% </a:t>
            </a:r>
            <a:r>
              <a:rPr lang="en-US" dirty="0"/>
              <a:t>→ X fails.)</a:t>
            </a:r>
          </a:p>
          <a:p>
            <a:pPr algn="ctr"/>
            <a:endParaRPr lang="en-US" dirty="0"/>
          </a:p>
          <a:p>
            <a:pPr algn="ctr"/>
            <a:r>
              <a:rPr lang="en-US" dirty="0"/>
              <a:t>In both, </a:t>
            </a:r>
            <a:r>
              <a:rPr lang="en-US" b="1" dirty="0">
                <a:solidFill>
                  <a:srgbClr val="0070C0"/>
                </a:solidFill>
              </a:rPr>
              <a:t>the premise is false for any X</a:t>
            </a:r>
            <a:r>
              <a:rPr lang="en-US" dirty="0"/>
              <a:t>, so the </a:t>
            </a:r>
            <a:r>
              <a:rPr lang="en-US" b="1" dirty="0">
                <a:solidFill>
                  <a:srgbClr val="0070C0"/>
                </a:solidFill>
              </a:rPr>
              <a:t>implications are true</a:t>
            </a:r>
            <a:r>
              <a:rPr lang="en-US" dirty="0"/>
              <a:t>.</a:t>
            </a:r>
          </a:p>
        </p:txBody>
      </p:sp>
    </p:spTree>
    <p:extLst>
      <p:ext uri="{BB962C8B-B14F-4D97-AF65-F5344CB8AC3E}">
        <p14:creationId xmlns:p14="http://schemas.microsoft.com/office/powerpoint/2010/main" val="326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200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up)">
                                      <p:cBhvr>
                                        <p:cTn id="7" dur="500"/>
                                        <p:tgtEl>
                                          <p:spTgt spid="6">
                                            <p:txEl>
                                              <p:pRg st="1" end="1"/>
                                            </p:txEl>
                                          </p:spTgt>
                                        </p:tgtEl>
                                      </p:cBhvr>
                                    </p:animEffect>
                                  </p:childTnLst>
                                </p:cTn>
                              </p:par>
                            </p:childTnLst>
                          </p:cTn>
                        </p:par>
                        <p:par>
                          <p:cTn id="8" fill="hold">
                            <p:stCondLst>
                              <p:cond delay="2500"/>
                            </p:stCondLst>
                            <p:childTnLst>
                              <p:par>
                                <p:cTn id="9" presetID="22" presetClass="entr" presetSubtype="1" fill="hold" grpId="0" nodeType="afterEffect">
                                  <p:stCondLst>
                                    <p:cond delay="200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up)">
                                      <p:cBhvr>
                                        <p:cTn id="11" dur="500"/>
                                        <p:tgtEl>
                                          <p:spTgt spid="6">
                                            <p:txEl>
                                              <p:pRg st="3" end="3"/>
                                            </p:txEl>
                                          </p:spTgt>
                                        </p:tgtEl>
                                      </p:cBhvr>
                                    </p:animEffect>
                                  </p:childTnLst>
                                </p:cTn>
                              </p:par>
                            </p:childTnLst>
                          </p:cTn>
                        </p:par>
                        <p:par>
                          <p:cTn id="12" fill="hold">
                            <p:stCondLst>
                              <p:cond delay="5000"/>
                            </p:stCondLst>
                            <p:childTnLst>
                              <p:par>
                                <p:cTn id="13" presetID="22" presetClass="entr" presetSubtype="1" fill="hold" grpId="0" nodeType="afterEffect">
                                  <p:stCondLst>
                                    <p:cond delay="200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up)">
                                      <p:cBhvr>
                                        <p:cTn id="15" dur="500"/>
                                        <p:tgtEl>
                                          <p:spTgt spid="6">
                                            <p:txEl>
                                              <p:pRg st="4" end="4"/>
                                            </p:txEl>
                                          </p:spTgt>
                                        </p:tgtEl>
                                      </p:cBhvr>
                                    </p:animEffect>
                                  </p:childTnLst>
                                </p:cTn>
                              </p:par>
                            </p:childTnLst>
                          </p:cTn>
                        </p:par>
                        <p:par>
                          <p:cTn id="16" fill="hold">
                            <p:stCondLst>
                              <p:cond delay="7500"/>
                            </p:stCondLst>
                            <p:childTnLst>
                              <p:par>
                                <p:cTn id="17" presetID="22" presetClass="entr" presetSubtype="1" fill="hold" grpId="0" nodeType="afterEffect">
                                  <p:stCondLst>
                                    <p:cond delay="200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wipe(up)">
                                      <p:cBhvr>
                                        <p:cTn id="1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3179</TotalTime>
  <Words>2967</Words>
  <Application>Microsoft Office PowerPoint</Application>
  <PresentationFormat>Widescreen</PresentationFormat>
  <Paragraphs>645</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Century Schoolbook</vt:lpstr>
      <vt:lpstr>Courier New</vt:lpstr>
      <vt:lpstr>Symbol</vt:lpstr>
      <vt:lpstr>Retrospect</vt:lpstr>
      <vt:lpstr>University of Illinois at Urbana-Champaign Dept. of Electrical and Computer Engineering  ECE 120: Introduction to Computing</vt:lpstr>
      <vt:lpstr>Let’s Review and Define Some New Terms</vt:lpstr>
      <vt:lpstr>Minterms Were Useful for Proving Logical Completeness</vt:lpstr>
      <vt:lpstr>A Maxterm Produces a Function with One Zero Row</vt:lpstr>
      <vt:lpstr>Sum-of-Products (SOP) Form is Quite Common</vt:lpstr>
      <vt:lpstr>Product-of-Sums (POS) Form is Also Common</vt:lpstr>
      <vt:lpstr>Canonical Forms Allow Easy Comparison, But Are Too Big</vt:lpstr>
      <vt:lpstr>Do You Know Mathematical Implication?</vt:lpstr>
      <vt:lpstr>So the Following Odd Statements are True</vt:lpstr>
      <vt:lpstr>One Function Can Imply Another</vt:lpstr>
      <vt:lpstr>For Our Purposes, Implicants are Products of Literals</vt:lpstr>
      <vt:lpstr>We Can Use Implicants to Simplify Functions</vt:lpstr>
      <vt:lpstr>Try to Remove Each Literal to Find Only AC Implies F</vt:lpstr>
      <vt:lpstr>We Remove as Many Literals as We Can</vt:lpstr>
      <vt:lpstr>Prime Implicants Have a Minimal Number of Literals</vt:lpstr>
      <vt:lpstr>To Simplify, Write Function as a Sum of Prime Implicants</vt:lpstr>
      <vt:lpstr>University of Illinois at Urbana-Champaign Dept. of Electrical and Computer Engineering  ECE 120: Introduction to Computing</vt:lpstr>
      <vt:lpstr>To Simplify, Write Function as a Sum of Prime Implicants</vt:lpstr>
      <vt:lpstr>List All Implicants for One Variable A</vt:lpstr>
      <vt:lpstr>The Domain of a Boolean Function is a Hypercube</vt:lpstr>
      <vt:lpstr>Implicants for N=1 Correspond to Vertices and Edge</vt:lpstr>
      <vt:lpstr>We Draw Function F(A) Using a 1-Variable K-Map</vt:lpstr>
      <vt:lpstr>We Draw Function F Using a 1-Variable K-Map</vt:lpstr>
      <vt:lpstr>We Draw Function F Using a 1-Variable K-Map</vt:lpstr>
      <vt:lpstr>List All Implicants for Two Variables, A and B</vt:lpstr>
      <vt:lpstr>Minterms Correspond to Vertices</vt:lpstr>
      <vt:lpstr>Single-Literal Implicants Correspond to Edges</vt:lpstr>
      <vt:lpstr>The Implicant 1 Corresponds to the Face/Square</vt:lpstr>
      <vt:lpstr>We Draw Function G(A,B) Using a 2-Variable K-Map</vt:lpstr>
      <vt:lpstr>Process for Finding G(A,B) Using a K-Map</vt:lpstr>
      <vt:lpstr>To Find G, Start by Picking a 1 and Circling It</vt:lpstr>
      <vt:lpstr>Grow the Loop Until We Get a Prime Implicant</vt:lpstr>
      <vt:lpstr>Start a Second Loop by Circling an Uncovered 1</vt:lpstr>
      <vt:lpstr>Again, Grow the Loop Until We Get a Prime Implicant</vt:lpstr>
      <vt:lpstr>List All Implicants for Variables A, B, and C</vt:lpstr>
      <vt:lpstr>A 3D Hypercube Has Vertices, Edges, Faces, and Cube</vt:lpstr>
      <vt:lpstr>Notice a Pattern?  3N Implicants on N Variables</vt:lpstr>
      <vt:lpstr>How Can We Draw Boxes for the Cube?</vt:lpstr>
      <vt:lpstr>Loops Can be 1, 2, or 4 Boxes Wide</vt:lpstr>
      <vt:lpstr>We Draw Function H(A,B,C) Using a 3-Variable K-Map</vt:lpstr>
      <vt:lpstr>Some Minterms May Be Prime Implicants</vt:lpstr>
      <vt:lpstr>Don’t Forget to Check for Wrapping</vt:lpstr>
      <vt:lpstr>We Have Found a Second Prime Implicant</vt:lpstr>
      <vt:lpstr>Keep Choosing Prime Implicants Until All 1s are Covered</vt:lpstr>
      <vt:lpstr>And We’re Done: H(A,B,C) = A’B’C + BC’ + AB</vt:lpstr>
      <vt:lpstr>K-Maps Extend Nicely to Four Variables</vt:lpstr>
      <vt:lpstr>Goal: Minimal Number of Loops, Maximal Size per Loop</vt:lpstr>
      <vt:lpstr>Considerations for Optimizing with K-Maps</vt:lpstr>
      <vt:lpstr>Here’s a 4-Variable K-Map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kindrtnk@illinois.edu</cp:lastModifiedBy>
  <cp:revision>392</cp:revision>
  <cp:lastPrinted>2016-09-04T04:09:04Z</cp:lastPrinted>
  <dcterms:created xsi:type="dcterms:W3CDTF">2015-04-21T10:43:03Z</dcterms:created>
  <dcterms:modified xsi:type="dcterms:W3CDTF">2018-09-19T01:45:15Z</dcterms:modified>
</cp:coreProperties>
</file>