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36"/>
  </p:notesMasterIdLst>
  <p:handoutMasterIdLst>
    <p:handoutMasterId r:id="rId37"/>
  </p:handoutMasterIdLst>
  <p:sldIdLst>
    <p:sldId id="256" r:id="rId2"/>
    <p:sldId id="388" r:id="rId3"/>
    <p:sldId id="408" r:id="rId4"/>
    <p:sldId id="390" r:id="rId5"/>
    <p:sldId id="391" r:id="rId6"/>
    <p:sldId id="392" r:id="rId7"/>
    <p:sldId id="393" r:id="rId8"/>
    <p:sldId id="394" r:id="rId9"/>
    <p:sldId id="395" r:id="rId10"/>
    <p:sldId id="396" r:id="rId11"/>
    <p:sldId id="397" r:id="rId12"/>
    <p:sldId id="398" r:id="rId13"/>
    <p:sldId id="399" r:id="rId14"/>
    <p:sldId id="400" r:id="rId15"/>
    <p:sldId id="402" r:id="rId16"/>
    <p:sldId id="406" r:id="rId17"/>
    <p:sldId id="404" r:id="rId18"/>
    <p:sldId id="403" r:id="rId19"/>
    <p:sldId id="405" r:id="rId20"/>
    <p:sldId id="421" r:id="rId21"/>
    <p:sldId id="409" r:id="rId22"/>
    <p:sldId id="410" r:id="rId23"/>
    <p:sldId id="389" r:id="rId24"/>
    <p:sldId id="411" r:id="rId25"/>
    <p:sldId id="412" r:id="rId26"/>
    <p:sldId id="413" r:id="rId27"/>
    <p:sldId id="414" r:id="rId28"/>
    <p:sldId id="415" r:id="rId29"/>
    <p:sldId id="416" r:id="rId30"/>
    <p:sldId id="417" r:id="rId31"/>
    <p:sldId id="418" r:id="rId32"/>
    <p:sldId id="419" r:id="rId33"/>
    <p:sldId id="420" r:id="rId34"/>
    <p:sldId id="401" r:id="rId35"/>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8DE3"/>
    <a:srgbClr val="92D050"/>
    <a:srgbClr val="FFFF00"/>
    <a:srgbClr val="FF3300"/>
    <a:srgbClr val="CCCCFF"/>
    <a:srgbClr val="D09E00"/>
    <a:srgbClr val="777777"/>
    <a:srgbClr val="B2B2B2"/>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64" autoAdjust="0"/>
  </p:normalViewPr>
  <p:slideViewPr>
    <p:cSldViewPr snapToGrid="0">
      <p:cViewPr varScale="1">
        <p:scale>
          <a:sx n="81" d="100"/>
          <a:sy n="81" d="100"/>
        </p:scale>
        <p:origin x="420" y="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rgbClr val="0070C0"/>
                </a:solidFill>
              </a:rPr>
              <a:t>All Possible Designs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38100" cap="rnd">
              <a:noFill/>
              <a:round/>
            </a:ln>
            <a:effectLst/>
          </c:spPr>
          <c:marker>
            <c:symbol val="circle"/>
            <c:size val="5"/>
            <c:spPr>
              <a:solidFill>
                <a:schemeClr val="accent1"/>
              </a:solidFill>
              <a:ln w="38100">
                <a:solidFill>
                  <a:schemeClr val="accent1"/>
                </a:solidFill>
              </a:ln>
              <a:effectLst/>
            </c:spPr>
          </c:marker>
          <c:xVal>
            <c:numRef>
              <c:f>Sheet1!$A$2:$A$26</c:f>
              <c:numCache>
                <c:formatCode>General</c:formatCode>
                <c:ptCount val="25"/>
                <c:pt idx="0">
                  <c:v>40</c:v>
                </c:pt>
                <c:pt idx="1">
                  <c:v>20</c:v>
                </c:pt>
                <c:pt idx="2">
                  <c:v>30</c:v>
                </c:pt>
                <c:pt idx="3">
                  <c:v>17</c:v>
                </c:pt>
                <c:pt idx="4">
                  <c:v>65</c:v>
                </c:pt>
                <c:pt idx="5">
                  <c:v>24</c:v>
                </c:pt>
                <c:pt idx="6">
                  <c:v>10</c:v>
                </c:pt>
                <c:pt idx="7">
                  <c:v>55</c:v>
                </c:pt>
                <c:pt idx="8">
                  <c:v>93</c:v>
                </c:pt>
                <c:pt idx="9">
                  <c:v>40</c:v>
                </c:pt>
                <c:pt idx="10">
                  <c:v>30</c:v>
                </c:pt>
                <c:pt idx="11">
                  <c:v>29</c:v>
                </c:pt>
                <c:pt idx="12">
                  <c:v>44</c:v>
                </c:pt>
                <c:pt idx="13">
                  <c:v>60</c:v>
                </c:pt>
                <c:pt idx="14">
                  <c:v>45</c:v>
                </c:pt>
                <c:pt idx="15">
                  <c:v>25</c:v>
                </c:pt>
                <c:pt idx="16">
                  <c:v>65</c:v>
                </c:pt>
                <c:pt idx="17">
                  <c:v>75</c:v>
                </c:pt>
                <c:pt idx="18">
                  <c:v>80</c:v>
                </c:pt>
                <c:pt idx="19">
                  <c:v>85</c:v>
                </c:pt>
                <c:pt idx="20">
                  <c:v>99</c:v>
                </c:pt>
                <c:pt idx="21">
                  <c:v>90</c:v>
                </c:pt>
                <c:pt idx="22">
                  <c:v>75</c:v>
                </c:pt>
                <c:pt idx="23">
                  <c:v>48</c:v>
                </c:pt>
                <c:pt idx="24">
                  <c:v>52</c:v>
                </c:pt>
              </c:numCache>
            </c:numRef>
          </c:xVal>
          <c:yVal>
            <c:numRef>
              <c:f>Sheet1!$B$2:$B$26</c:f>
              <c:numCache>
                <c:formatCode>General</c:formatCode>
                <c:ptCount val="25"/>
                <c:pt idx="0">
                  <c:v>18</c:v>
                </c:pt>
                <c:pt idx="1">
                  <c:v>40</c:v>
                </c:pt>
                <c:pt idx="2">
                  <c:v>22</c:v>
                </c:pt>
                <c:pt idx="3">
                  <c:v>80</c:v>
                </c:pt>
                <c:pt idx="4">
                  <c:v>12</c:v>
                </c:pt>
                <c:pt idx="5">
                  <c:v>36</c:v>
                </c:pt>
                <c:pt idx="6">
                  <c:v>94</c:v>
                </c:pt>
                <c:pt idx="7">
                  <c:v>17</c:v>
                </c:pt>
                <c:pt idx="8">
                  <c:v>8</c:v>
                </c:pt>
                <c:pt idx="9">
                  <c:v>70</c:v>
                </c:pt>
                <c:pt idx="10">
                  <c:v>35</c:v>
                </c:pt>
                <c:pt idx="11">
                  <c:v>80</c:v>
                </c:pt>
                <c:pt idx="12">
                  <c:v>74</c:v>
                </c:pt>
                <c:pt idx="13">
                  <c:v>40</c:v>
                </c:pt>
                <c:pt idx="14">
                  <c:v>40</c:v>
                </c:pt>
                <c:pt idx="15">
                  <c:v>59</c:v>
                </c:pt>
                <c:pt idx="16">
                  <c:v>80</c:v>
                </c:pt>
                <c:pt idx="17">
                  <c:v>20</c:v>
                </c:pt>
                <c:pt idx="18">
                  <c:v>65</c:v>
                </c:pt>
                <c:pt idx="19">
                  <c:v>35</c:v>
                </c:pt>
                <c:pt idx="20">
                  <c:v>99</c:v>
                </c:pt>
                <c:pt idx="21">
                  <c:v>70</c:v>
                </c:pt>
                <c:pt idx="22">
                  <c:v>93</c:v>
                </c:pt>
                <c:pt idx="23">
                  <c:v>83</c:v>
                </c:pt>
                <c:pt idx="24">
                  <c:v>55</c:v>
                </c:pt>
              </c:numCache>
            </c:numRef>
          </c:yVal>
          <c:smooth val="0"/>
          <c:extLst>
            <c:ext xmlns:c16="http://schemas.microsoft.com/office/drawing/2014/chart" uri="{C3380CC4-5D6E-409C-BE32-E72D297353CC}">
              <c16:uniqueId val="{00000000-FF90-4A8E-8C9D-48ED55D4E9A2}"/>
            </c:ext>
          </c:extLst>
        </c:ser>
        <c:dLbls>
          <c:showLegendKey val="0"/>
          <c:showVal val="0"/>
          <c:showCatName val="0"/>
          <c:showSerName val="0"/>
          <c:showPercent val="0"/>
          <c:showBubbleSize val="0"/>
        </c:dLbls>
        <c:axId val="288368048"/>
        <c:axId val="288368608"/>
      </c:scatterChart>
      <c:valAx>
        <c:axId val="288368048"/>
        <c:scaling>
          <c:orientation val="minMax"/>
          <c:max val="100"/>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88368608"/>
        <c:crosses val="autoZero"/>
        <c:crossBetween val="midCat"/>
        <c:majorUnit val="10"/>
      </c:valAx>
      <c:valAx>
        <c:axId val="288368608"/>
        <c:scaling>
          <c:orientation val="minMax"/>
          <c:max val="100"/>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83680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rgbClr val="0070C0"/>
                </a:solidFill>
              </a:rPr>
              <a:t>Pareto Curve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38100" cap="rnd">
              <a:noFill/>
              <a:round/>
            </a:ln>
            <a:effectLst/>
          </c:spPr>
          <c:marker>
            <c:symbol val="circle"/>
            <c:size val="5"/>
            <c:spPr>
              <a:solidFill>
                <a:schemeClr val="accent1"/>
              </a:solidFill>
              <a:ln w="38100">
                <a:solidFill>
                  <a:schemeClr val="accent1"/>
                </a:solidFill>
              </a:ln>
              <a:effectLst/>
            </c:spPr>
          </c:marker>
          <c:xVal>
            <c:numRef>
              <c:f>Sheet1!$A$2:$A$10</c:f>
              <c:numCache>
                <c:formatCode>General</c:formatCode>
                <c:ptCount val="9"/>
                <c:pt idx="0">
                  <c:v>40</c:v>
                </c:pt>
                <c:pt idx="1">
                  <c:v>20</c:v>
                </c:pt>
                <c:pt idx="2">
                  <c:v>30</c:v>
                </c:pt>
                <c:pt idx="3">
                  <c:v>17</c:v>
                </c:pt>
                <c:pt idx="4">
                  <c:v>65</c:v>
                </c:pt>
                <c:pt idx="5">
                  <c:v>24</c:v>
                </c:pt>
                <c:pt idx="6">
                  <c:v>10</c:v>
                </c:pt>
                <c:pt idx="7">
                  <c:v>55</c:v>
                </c:pt>
                <c:pt idx="8">
                  <c:v>93</c:v>
                </c:pt>
              </c:numCache>
            </c:numRef>
          </c:xVal>
          <c:yVal>
            <c:numRef>
              <c:f>Sheet1!$B$2:$B$10</c:f>
              <c:numCache>
                <c:formatCode>General</c:formatCode>
                <c:ptCount val="9"/>
                <c:pt idx="0">
                  <c:v>18</c:v>
                </c:pt>
                <c:pt idx="1">
                  <c:v>40</c:v>
                </c:pt>
                <c:pt idx="2">
                  <c:v>22</c:v>
                </c:pt>
                <c:pt idx="3">
                  <c:v>80</c:v>
                </c:pt>
                <c:pt idx="4">
                  <c:v>12</c:v>
                </c:pt>
                <c:pt idx="5">
                  <c:v>36</c:v>
                </c:pt>
                <c:pt idx="6">
                  <c:v>94</c:v>
                </c:pt>
                <c:pt idx="7">
                  <c:v>17</c:v>
                </c:pt>
                <c:pt idx="8">
                  <c:v>8</c:v>
                </c:pt>
              </c:numCache>
            </c:numRef>
          </c:yVal>
          <c:smooth val="0"/>
          <c:extLst>
            <c:ext xmlns:c16="http://schemas.microsoft.com/office/drawing/2014/chart" uri="{C3380CC4-5D6E-409C-BE32-E72D297353CC}">
              <c16:uniqueId val="{00000000-9BA7-4F4F-BC3E-C38196F6F61E}"/>
            </c:ext>
          </c:extLst>
        </c:ser>
        <c:dLbls>
          <c:showLegendKey val="0"/>
          <c:showVal val="0"/>
          <c:showCatName val="0"/>
          <c:showSerName val="0"/>
          <c:showPercent val="0"/>
          <c:showBubbleSize val="0"/>
        </c:dLbls>
        <c:axId val="288369728"/>
        <c:axId val="288370288"/>
      </c:scatterChart>
      <c:valAx>
        <c:axId val="288369728"/>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88370288"/>
        <c:crosses val="autoZero"/>
        <c:crossBetween val="midCat"/>
        <c:majorUnit val="10"/>
      </c:valAx>
      <c:valAx>
        <c:axId val="28837028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83697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2"/>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9/21/2018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2"/>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9/21/2018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148924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27108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296275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2426848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222994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139139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2711880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392504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1125219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Yikes.  No loop mark and check for POS in the tool.  Should I write it?  Or is it enough for them to learn SOP and understand POS via duality?</a:t>
            </a:r>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210351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2249629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material is NOT REQUIRED LEARNING, but is something that all of our students should see early in their</a:t>
            </a:r>
            <a:r>
              <a:rPr lang="en-US" baseline="0" dirty="0"/>
              <a:t> careers, so we just spend a little time showing them the kind of thing that they will need to deal with every day as engineers.  The main idea is to use mathematical dominance to avoid making decisions about tradeoffs before it’s necessary.  It’s also nice if they remember that they heard about Pareto curves/surfaces at some point in their education.</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3655832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208286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1038089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1289461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2172541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Any mathematical function is possible, linear or non-linear or even </a:t>
            </a:r>
            <a:r>
              <a:rPr lang="en-US" baseline="0" dirty="0" err="1"/>
              <a:t>combinatoric</a:t>
            </a:r>
            <a:r>
              <a:rPr lang="en-US" baseline="0" dirty="0"/>
              <a:t>.  Stress that picking such a function is making a choice about relative importance of metrics, regardless of how the function is formulated.</a:t>
            </a:r>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482800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1903246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3908038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3053769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242263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Ask them.</a:t>
            </a:r>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546083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13312390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110565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Brief example and reference to Neal </a:t>
            </a:r>
            <a:r>
              <a:rPr lang="en-US" baseline="0" dirty="0" err="1"/>
              <a:t>Crago’s</a:t>
            </a:r>
            <a:r>
              <a:rPr lang="en-US" baseline="0" dirty="0"/>
              <a:t> thesis appear in the notes Section 2.1.6 (*’d like this entire deck of slides).</a:t>
            </a:r>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2841090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68133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Students need to understand </a:t>
            </a:r>
            <a:r>
              <a:rPr lang="en-US" baseline="0" dirty="0" err="1"/>
              <a:t>DeMorgan’s</a:t>
            </a:r>
            <a:r>
              <a:rPr lang="en-US" baseline="0" dirty="0"/>
              <a:t> Laws to agree with the first claim (about a NAND being an SOP expression).  If they get confused, tell them to wait a few minutes, then come back to it.</a:t>
            </a:r>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3599340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Ask students.</a:t>
            </a:r>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422290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2476855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896101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3228561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Remind the students that they should always keep the main topic in mind.  It’s easy to get distracted sometimes…</a:t>
            </a:r>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533036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a:t>title</a:t>
            </a:r>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ECE 120: Introduction to Computing</a:t>
            </a:r>
            <a:endParaRPr lang="en-US" dirty="0"/>
          </a:p>
        </p:txBody>
      </p:sp>
      <p:sp>
        <p:nvSpPr>
          <p:cNvPr id="8" name="Footer Placeholder 7"/>
          <p:cNvSpPr>
            <a:spLocks noGrp="1"/>
          </p:cNvSpPr>
          <p:nvPr>
            <p:ph type="ftr" sz="quarter" idx="11"/>
          </p:nvPr>
        </p:nvSpPr>
        <p:spPr/>
        <p:txBody>
          <a:bodyPr/>
          <a:lstStyle/>
          <a:p>
            <a:pPr algn="r"/>
            <a:r>
              <a:rPr lang="en-US"/>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ECE 120: Introduction to Computing</a:t>
            </a:r>
          </a:p>
        </p:txBody>
      </p:sp>
      <p:sp>
        <p:nvSpPr>
          <p:cNvPr id="4" name="Footer Placeholder 3"/>
          <p:cNvSpPr>
            <a:spLocks noGrp="1"/>
          </p:cNvSpPr>
          <p:nvPr>
            <p:ph type="ftr" sz="quarter" idx="11"/>
          </p:nvPr>
        </p:nvSpPr>
        <p:spPr/>
        <p:txBody>
          <a:bodyPr/>
          <a:lstStyle/>
          <a:p>
            <a:r>
              <a:rPr lang="en-US"/>
              <a:t>© 2016 Steven S. Lumetta.  All rights reserved.</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ECE 120: Introduction to Computing</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r>
              <a:rPr lang="en-US" sz="3600" dirty="0"/>
              <a:t/>
            </a: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a:solidFill>
                  <a:srgbClr val="0070C0"/>
                </a:solidFill>
              </a:rPr>
              <a:t>Two-Level Logic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dirty="0"/>
              <a:t>© 2016-2017 Steven S. </a:t>
            </a:r>
            <a:r>
              <a:rPr lang="en-US" dirty="0" err="1"/>
              <a:t>Lumetta</a:t>
            </a:r>
            <a:r>
              <a:rPr lang="en-US" dirty="0"/>
              <a:t>.  All rights reserved.</a:t>
            </a:r>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Apply </a:t>
            </a:r>
            <a:r>
              <a:rPr lang="en-US" dirty="0" err="1"/>
              <a:t>DeMorgan’s</a:t>
            </a:r>
            <a:r>
              <a:rPr lang="en-US" dirty="0"/>
              <a:t> Laws Graphically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10</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Use </a:t>
            </a:r>
            <a:r>
              <a:rPr lang="en-US" b="1" dirty="0" err="1">
                <a:solidFill>
                  <a:srgbClr val="0070C0"/>
                </a:solidFill>
              </a:rPr>
              <a:t>DeMorgan’s</a:t>
            </a:r>
            <a:r>
              <a:rPr lang="en-US" b="1" dirty="0">
                <a:solidFill>
                  <a:srgbClr val="0070C0"/>
                </a:solidFill>
              </a:rPr>
              <a:t> law on</a:t>
            </a:r>
            <a:br>
              <a:rPr lang="en-US" b="1" dirty="0">
                <a:solidFill>
                  <a:srgbClr val="0070C0"/>
                </a:solidFill>
              </a:rPr>
            </a:br>
            <a:r>
              <a:rPr lang="en-US" b="1" dirty="0">
                <a:solidFill>
                  <a:srgbClr val="0070C0"/>
                </a:solidFill>
              </a:rPr>
              <a:t>the OR gate.</a:t>
            </a:r>
          </a:p>
          <a:p>
            <a:r>
              <a:rPr lang="en-US" dirty="0"/>
              <a:t>Replace it with a NAND</a:t>
            </a:r>
            <a:br>
              <a:rPr lang="en-US" dirty="0"/>
            </a:br>
            <a:r>
              <a:rPr lang="en-US" dirty="0"/>
              <a:t>with inverted inputs.</a:t>
            </a:r>
          </a:p>
        </p:txBody>
      </p:sp>
      <p:grpSp>
        <p:nvGrpSpPr>
          <p:cNvPr id="79" name="Group 78"/>
          <p:cNvGrpSpPr/>
          <p:nvPr/>
        </p:nvGrpSpPr>
        <p:grpSpPr>
          <a:xfrm>
            <a:off x="5656712" y="3697357"/>
            <a:ext cx="1281534" cy="519113"/>
            <a:chOff x="5530742" y="2193790"/>
            <a:chExt cx="1281534" cy="519113"/>
          </a:xfrm>
        </p:grpSpPr>
        <p:sp>
          <p:nvSpPr>
            <p:cNvPr id="80"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81" name="Group 80"/>
            <p:cNvGrpSpPr/>
            <p:nvPr/>
          </p:nvGrpSpPr>
          <p:grpSpPr>
            <a:xfrm>
              <a:off x="5530742" y="2291296"/>
              <a:ext cx="335384" cy="324101"/>
              <a:chOff x="5381903" y="3238498"/>
              <a:chExt cx="335384" cy="324101"/>
            </a:xfrm>
          </p:grpSpPr>
          <p:cxnSp>
            <p:nvCxnSpPr>
              <p:cNvPr id="83" name="Straight Connector 82"/>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6816884" y="2917687"/>
            <a:ext cx="1571743" cy="521208"/>
            <a:chOff x="9427096" y="2099811"/>
            <a:chExt cx="1571743" cy="521208"/>
          </a:xfrm>
        </p:grpSpPr>
        <p:cxnSp>
          <p:nvCxnSpPr>
            <p:cNvPr id="86" name="Straight Connector 85"/>
            <p:cNvCxnSpPr/>
            <p:nvPr/>
          </p:nvCxnSpPr>
          <p:spPr>
            <a:xfrm flipH="1">
              <a:off x="9554890" y="2526654"/>
              <a:ext cx="5750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0743252" y="2364605"/>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9427096" y="2360415"/>
              <a:ext cx="7028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0043915" y="2099811"/>
              <a:ext cx="693350" cy="521208"/>
              <a:chOff x="2966785" y="4301230"/>
              <a:chExt cx="693350" cy="521208"/>
            </a:xfrm>
          </p:grpSpPr>
          <p:sp>
            <p:nvSpPr>
              <p:cNvPr id="91"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 name="Group 91"/>
              <p:cNvGrpSpPr/>
              <p:nvPr/>
            </p:nvGrpSpPr>
            <p:grpSpPr>
              <a:xfrm>
                <a:off x="2966785" y="4301230"/>
                <a:ext cx="693350" cy="518817"/>
                <a:chOff x="2966785" y="4301230"/>
                <a:chExt cx="693350" cy="518817"/>
              </a:xfrm>
            </p:grpSpPr>
            <p:sp>
              <p:nvSpPr>
                <p:cNvPr id="93"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90" name="Straight Connector 89"/>
            <p:cNvCxnSpPr/>
            <p:nvPr/>
          </p:nvCxnSpPr>
          <p:spPr>
            <a:xfrm flipH="1">
              <a:off x="9554890" y="2205058"/>
              <a:ext cx="5750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5663144" y="2917687"/>
            <a:ext cx="1281534" cy="519113"/>
            <a:chOff x="2819089" y="1996307"/>
            <a:chExt cx="1281534" cy="519113"/>
          </a:xfrm>
        </p:grpSpPr>
        <p:sp>
          <p:nvSpPr>
            <p:cNvPr id="96"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97" name="Group 96"/>
            <p:cNvGrpSpPr/>
            <p:nvPr/>
          </p:nvGrpSpPr>
          <p:grpSpPr>
            <a:xfrm>
              <a:off x="2819089" y="2093813"/>
              <a:ext cx="335384" cy="324101"/>
              <a:chOff x="2819089" y="2093813"/>
              <a:chExt cx="335384" cy="324101"/>
            </a:xfrm>
          </p:grpSpPr>
          <p:cxnSp>
            <p:nvCxnSpPr>
              <p:cNvPr id="100" name="Straight Connector 99"/>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5656712" y="2138017"/>
            <a:ext cx="1281534" cy="519113"/>
            <a:chOff x="2819089" y="1996307"/>
            <a:chExt cx="1281534" cy="519113"/>
          </a:xfrm>
        </p:grpSpPr>
        <p:sp>
          <p:nvSpPr>
            <p:cNvPr id="103"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104" name="Group 103"/>
            <p:cNvGrpSpPr/>
            <p:nvPr/>
          </p:nvGrpSpPr>
          <p:grpSpPr>
            <a:xfrm>
              <a:off x="2819089" y="2093813"/>
              <a:ext cx="335384" cy="324101"/>
              <a:chOff x="2819089" y="2093813"/>
              <a:chExt cx="335384" cy="324101"/>
            </a:xfrm>
          </p:grpSpPr>
          <p:cxnSp>
            <p:nvCxnSpPr>
              <p:cNvPr id="107" name="Straight Connector 106"/>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6938246" y="2397573"/>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938246" y="3359549"/>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439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Connector 85"/>
          <p:cNvCxnSpPr/>
          <p:nvPr/>
        </p:nvCxnSpPr>
        <p:spPr>
          <a:xfrm flipH="1">
            <a:off x="6944678" y="3344530"/>
            <a:ext cx="46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33040" y="3182481"/>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6" idx="1"/>
          </p:cNvCxnSpPr>
          <p:nvPr/>
        </p:nvCxnSpPr>
        <p:spPr>
          <a:xfrm flipH="1" flipV="1">
            <a:off x="6816885" y="3178291"/>
            <a:ext cx="590970" cy="6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4" idx="0"/>
          </p:cNvCxnSpPr>
          <p:nvPr/>
        </p:nvCxnSpPr>
        <p:spPr>
          <a:xfrm flipH="1" flipV="1">
            <a:off x="6944678" y="3022934"/>
            <a:ext cx="450234" cy="20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t>Apply </a:t>
            </a:r>
            <a:r>
              <a:rPr lang="en-US" dirty="0" err="1"/>
              <a:t>DeMorgan’s</a:t>
            </a:r>
            <a:r>
              <a:rPr lang="en-US" dirty="0"/>
              <a:t> Laws Graphically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11</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Use </a:t>
            </a:r>
            <a:r>
              <a:rPr lang="en-US" b="1" dirty="0" err="1">
                <a:solidFill>
                  <a:srgbClr val="0070C0"/>
                </a:solidFill>
              </a:rPr>
              <a:t>DeMorgan’s</a:t>
            </a:r>
            <a:r>
              <a:rPr lang="en-US" b="1" dirty="0">
                <a:solidFill>
                  <a:srgbClr val="0070C0"/>
                </a:solidFill>
              </a:rPr>
              <a:t> law on</a:t>
            </a:r>
            <a:br>
              <a:rPr lang="en-US" b="1" dirty="0">
                <a:solidFill>
                  <a:srgbClr val="0070C0"/>
                </a:solidFill>
              </a:rPr>
            </a:br>
            <a:r>
              <a:rPr lang="en-US" b="1" dirty="0">
                <a:solidFill>
                  <a:srgbClr val="0070C0"/>
                </a:solidFill>
              </a:rPr>
              <a:t>the OR gate.</a:t>
            </a:r>
          </a:p>
          <a:p>
            <a:r>
              <a:rPr lang="en-US" dirty="0"/>
              <a:t>Replace it with a NAND</a:t>
            </a:r>
            <a:br>
              <a:rPr lang="en-US" dirty="0"/>
            </a:br>
            <a:r>
              <a:rPr lang="en-US" dirty="0"/>
              <a:t>with inverted inputs.</a:t>
            </a:r>
          </a:p>
          <a:p>
            <a:r>
              <a:rPr lang="en-US" dirty="0"/>
              <a:t>Remember that the</a:t>
            </a:r>
            <a:br>
              <a:rPr lang="en-US" dirty="0"/>
            </a:br>
            <a:r>
              <a:rPr lang="en-US" b="1" dirty="0">
                <a:solidFill>
                  <a:srgbClr val="0070C0"/>
                </a:solidFill>
              </a:rPr>
              <a:t>input bubbles mean </a:t>
            </a:r>
            <a:br>
              <a:rPr lang="en-US" b="1" dirty="0">
                <a:solidFill>
                  <a:srgbClr val="0070C0"/>
                </a:solidFill>
              </a:rPr>
            </a:br>
            <a:r>
              <a:rPr lang="en-US" b="1" dirty="0">
                <a:solidFill>
                  <a:srgbClr val="0070C0"/>
                </a:solidFill>
              </a:rPr>
              <a:t>inverters</a:t>
            </a:r>
            <a:r>
              <a:rPr lang="en-US" dirty="0"/>
              <a:t> (NOT).</a:t>
            </a:r>
          </a:p>
          <a:p>
            <a:r>
              <a:rPr lang="en-US" dirty="0"/>
              <a:t>Now </a:t>
            </a:r>
            <a:r>
              <a:rPr lang="en-US" b="1" dirty="0">
                <a:solidFill>
                  <a:srgbClr val="0070C0"/>
                </a:solidFill>
              </a:rPr>
              <a:t>slide them down the wires to the left </a:t>
            </a:r>
            <a:r>
              <a:rPr lang="en-US" dirty="0"/>
              <a:t>until they sit in front of the ANDs.</a:t>
            </a:r>
          </a:p>
        </p:txBody>
      </p:sp>
      <p:grpSp>
        <p:nvGrpSpPr>
          <p:cNvPr id="79" name="Group 78"/>
          <p:cNvGrpSpPr/>
          <p:nvPr/>
        </p:nvGrpSpPr>
        <p:grpSpPr>
          <a:xfrm>
            <a:off x="5656712" y="3697357"/>
            <a:ext cx="1281534" cy="519113"/>
            <a:chOff x="5530742" y="2193790"/>
            <a:chExt cx="1281534" cy="519113"/>
          </a:xfrm>
        </p:grpSpPr>
        <p:sp>
          <p:nvSpPr>
            <p:cNvPr id="80"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81" name="Group 80"/>
            <p:cNvGrpSpPr/>
            <p:nvPr/>
          </p:nvGrpSpPr>
          <p:grpSpPr>
            <a:xfrm>
              <a:off x="5530742" y="2291296"/>
              <a:ext cx="335384" cy="324101"/>
              <a:chOff x="5381903" y="3238498"/>
              <a:chExt cx="335384" cy="324101"/>
            </a:xfrm>
          </p:grpSpPr>
          <p:cxnSp>
            <p:nvCxnSpPr>
              <p:cNvPr id="83" name="Straight Connector 82"/>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5663144" y="2917687"/>
            <a:ext cx="1281534" cy="519113"/>
            <a:chOff x="2819089" y="1996307"/>
            <a:chExt cx="1281534" cy="519113"/>
          </a:xfrm>
        </p:grpSpPr>
        <p:sp>
          <p:nvSpPr>
            <p:cNvPr id="96"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97" name="Group 96"/>
            <p:cNvGrpSpPr/>
            <p:nvPr/>
          </p:nvGrpSpPr>
          <p:grpSpPr>
            <a:xfrm>
              <a:off x="2819089" y="2093813"/>
              <a:ext cx="335384" cy="324101"/>
              <a:chOff x="2819089" y="2093813"/>
              <a:chExt cx="335384" cy="324101"/>
            </a:xfrm>
          </p:grpSpPr>
          <p:cxnSp>
            <p:nvCxnSpPr>
              <p:cNvPr id="100" name="Straight Connector 99"/>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5656712" y="2138017"/>
            <a:ext cx="1281534" cy="519113"/>
            <a:chOff x="2819089" y="1996307"/>
            <a:chExt cx="1281534" cy="519113"/>
          </a:xfrm>
        </p:grpSpPr>
        <p:sp>
          <p:nvSpPr>
            <p:cNvPr id="103"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104" name="Group 103"/>
            <p:cNvGrpSpPr/>
            <p:nvPr/>
          </p:nvGrpSpPr>
          <p:grpSpPr>
            <a:xfrm>
              <a:off x="2819089" y="2093813"/>
              <a:ext cx="335384" cy="324101"/>
              <a:chOff x="2819089" y="2093813"/>
              <a:chExt cx="335384" cy="324101"/>
            </a:xfrm>
          </p:grpSpPr>
          <p:cxnSp>
            <p:nvCxnSpPr>
              <p:cNvPr id="107" name="Straight Connector 106"/>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6938246" y="2397573"/>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938246" y="3359549"/>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262904" y="2925390"/>
            <a:ext cx="1091101" cy="519113"/>
            <a:chOff x="5564013" y="5211242"/>
            <a:chExt cx="1091101" cy="519113"/>
          </a:xfrm>
        </p:grpSpPr>
        <p:sp>
          <p:nvSpPr>
            <p:cNvPr id="46" name="AutoShape 68"/>
            <p:cNvSpPr>
              <a:spLocks noChangeAspect="1" noChangeArrowheads="1"/>
            </p:cNvSpPr>
            <p:nvPr/>
          </p:nvSpPr>
          <p:spPr bwMode="auto">
            <a:xfrm>
              <a:off x="5708964" y="5211242"/>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48" name="Group 47"/>
            <p:cNvGrpSpPr/>
            <p:nvPr/>
          </p:nvGrpSpPr>
          <p:grpSpPr>
            <a:xfrm>
              <a:off x="6399527" y="5404794"/>
              <a:ext cx="255587" cy="132008"/>
              <a:chOff x="6407850" y="3353072"/>
              <a:chExt cx="255587" cy="132008"/>
            </a:xfrm>
          </p:grpSpPr>
          <p:cxnSp>
            <p:nvCxnSpPr>
              <p:cNvPr id="49" name="Straight Connector 48"/>
              <p:cNvCxnSpPr/>
              <p:nvPr/>
            </p:nvCxnSpPr>
            <p:spPr>
              <a:xfrm flipH="1">
                <a:off x="6407850" y="341907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13"/>
              <p:cNvSpPr>
                <a:spLocks noChangeAspect="1" noChangeArrowheads="1"/>
              </p:cNvSpPr>
              <p:nvPr/>
            </p:nvSpPr>
            <p:spPr bwMode="auto">
              <a:xfrm rot="5400000">
                <a:off x="6415653" y="335307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
          <p:nvSpPr>
            <p:cNvPr id="44" name="Oval 13"/>
            <p:cNvSpPr>
              <a:spLocks noChangeAspect="1" noChangeArrowheads="1"/>
            </p:cNvSpPr>
            <p:nvPr/>
          </p:nvSpPr>
          <p:spPr bwMode="auto">
            <a:xfrm rot="5400000">
              <a:off x="5564013" y="5244824"/>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5" name="Oval 13"/>
            <p:cNvSpPr>
              <a:spLocks noChangeAspect="1" noChangeArrowheads="1"/>
            </p:cNvSpPr>
            <p:nvPr/>
          </p:nvSpPr>
          <p:spPr bwMode="auto">
            <a:xfrm rot="5400000">
              <a:off x="5564013" y="5569701"/>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4" name="Oval 13"/>
            <p:cNvSpPr>
              <a:spLocks noChangeAspect="1" noChangeArrowheads="1"/>
            </p:cNvSpPr>
            <p:nvPr/>
          </p:nvSpPr>
          <p:spPr bwMode="auto">
            <a:xfrm rot="5400000">
              <a:off x="5564013" y="5396874"/>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389890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00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2500"/>
                            </p:stCondLst>
                            <p:childTnLst>
                              <p:par>
                                <p:cTn id="9" presetID="22" presetClass="entr" presetSubtype="8" fill="hold" nodeType="afterEffect">
                                  <p:stCondLst>
                                    <p:cond delay="200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left)">
                                      <p:cBhvr>
                                        <p:cTn id="1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b="1" dirty="0">
                <a:solidFill>
                  <a:srgbClr val="0070C0"/>
                </a:solidFill>
              </a:rPr>
              <a:t>Use </a:t>
            </a:r>
            <a:r>
              <a:rPr lang="en-US" b="1" dirty="0" err="1">
                <a:solidFill>
                  <a:srgbClr val="0070C0"/>
                </a:solidFill>
              </a:rPr>
              <a:t>DeMorgan’s</a:t>
            </a:r>
            <a:r>
              <a:rPr lang="en-US" b="1" dirty="0">
                <a:solidFill>
                  <a:srgbClr val="0070C0"/>
                </a:solidFill>
              </a:rPr>
              <a:t> law on</a:t>
            </a:r>
            <a:br>
              <a:rPr lang="en-US" b="1" dirty="0">
                <a:solidFill>
                  <a:srgbClr val="0070C0"/>
                </a:solidFill>
              </a:rPr>
            </a:br>
            <a:r>
              <a:rPr lang="en-US" b="1" dirty="0">
                <a:solidFill>
                  <a:srgbClr val="0070C0"/>
                </a:solidFill>
              </a:rPr>
              <a:t>the OR gate.</a:t>
            </a:r>
          </a:p>
          <a:p>
            <a:r>
              <a:rPr lang="en-US" dirty="0"/>
              <a:t>Replace it with a NAND</a:t>
            </a:r>
            <a:br>
              <a:rPr lang="en-US" dirty="0"/>
            </a:br>
            <a:r>
              <a:rPr lang="en-US" dirty="0"/>
              <a:t>with inverted inputs.</a:t>
            </a:r>
          </a:p>
          <a:p>
            <a:r>
              <a:rPr lang="en-US" dirty="0"/>
              <a:t>Remember that the</a:t>
            </a:r>
            <a:br>
              <a:rPr lang="en-US" dirty="0"/>
            </a:br>
            <a:r>
              <a:rPr lang="en-US" b="1" dirty="0">
                <a:solidFill>
                  <a:srgbClr val="0070C0"/>
                </a:solidFill>
              </a:rPr>
              <a:t>input bubbles mean </a:t>
            </a:r>
            <a:br>
              <a:rPr lang="en-US" b="1" dirty="0">
                <a:solidFill>
                  <a:srgbClr val="0070C0"/>
                </a:solidFill>
              </a:rPr>
            </a:br>
            <a:r>
              <a:rPr lang="en-US" b="1" dirty="0">
                <a:solidFill>
                  <a:srgbClr val="0070C0"/>
                </a:solidFill>
              </a:rPr>
              <a:t>inverters </a:t>
            </a:r>
            <a:r>
              <a:rPr lang="en-US" dirty="0"/>
              <a:t>(NOT).</a:t>
            </a:r>
          </a:p>
          <a:p>
            <a:r>
              <a:rPr lang="en-US" dirty="0"/>
              <a:t>Now </a:t>
            </a:r>
            <a:r>
              <a:rPr lang="en-US" b="1" dirty="0">
                <a:solidFill>
                  <a:srgbClr val="0070C0"/>
                </a:solidFill>
              </a:rPr>
              <a:t>slide them down the wires to the left </a:t>
            </a:r>
            <a:r>
              <a:rPr lang="en-US" dirty="0"/>
              <a:t>until they sit in front of the ANDs.</a:t>
            </a:r>
          </a:p>
        </p:txBody>
      </p:sp>
      <p:cxnSp>
        <p:nvCxnSpPr>
          <p:cNvPr id="86" name="Straight Connector 85"/>
          <p:cNvCxnSpPr/>
          <p:nvPr/>
        </p:nvCxnSpPr>
        <p:spPr>
          <a:xfrm flipH="1">
            <a:off x="6944678" y="3344530"/>
            <a:ext cx="46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33040" y="3182481"/>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6" idx="1"/>
          </p:cNvCxnSpPr>
          <p:nvPr/>
        </p:nvCxnSpPr>
        <p:spPr>
          <a:xfrm flipH="1" flipV="1">
            <a:off x="6816885" y="3178291"/>
            <a:ext cx="590970" cy="6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944678" y="3022934"/>
            <a:ext cx="46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t>Apply </a:t>
            </a:r>
            <a:r>
              <a:rPr lang="en-US" dirty="0" err="1"/>
              <a:t>DeMorgan’s</a:t>
            </a:r>
            <a:r>
              <a:rPr lang="en-US" dirty="0"/>
              <a:t> Laws Graphically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12</a:t>
            </a:fld>
            <a:endParaRPr lang="en-US" dirty="0"/>
          </a:p>
        </p:txBody>
      </p:sp>
      <p:grpSp>
        <p:nvGrpSpPr>
          <p:cNvPr id="79" name="Group 78"/>
          <p:cNvGrpSpPr/>
          <p:nvPr/>
        </p:nvGrpSpPr>
        <p:grpSpPr>
          <a:xfrm>
            <a:off x="5656712" y="3697357"/>
            <a:ext cx="1281534" cy="519113"/>
            <a:chOff x="5530742" y="2193790"/>
            <a:chExt cx="1281534" cy="519113"/>
          </a:xfrm>
        </p:grpSpPr>
        <p:sp>
          <p:nvSpPr>
            <p:cNvPr id="80"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81" name="Group 80"/>
            <p:cNvGrpSpPr/>
            <p:nvPr/>
          </p:nvGrpSpPr>
          <p:grpSpPr>
            <a:xfrm>
              <a:off x="5530742" y="2291296"/>
              <a:ext cx="335384" cy="324101"/>
              <a:chOff x="5381903" y="3238498"/>
              <a:chExt cx="335384" cy="324101"/>
            </a:xfrm>
          </p:grpSpPr>
          <p:cxnSp>
            <p:nvCxnSpPr>
              <p:cNvPr id="83" name="Straight Connector 82"/>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5663144" y="2917687"/>
            <a:ext cx="1281534" cy="519113"/>
            <a:chOff x="2819089" y="1996307"/>
            <a:chExt cx="1281534" cy="519113"/>
          </a:xfrm>
        </p:grpSpPr>
        <p:sp>
          <p:nvSpPr>
            <p:cNvPr id="96"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97" name="Group 96"/>
            <p:cNvGrpSpPr/>
            <p:nvPr/>
          </p:nvGrpSpPr>
          <p:grpSpPr>
            <a:xfrm>
              <a:off x="2819089" y="2093813"/>
              <a:ext cx="335384" cy="324101"/>
              <a:chOff x="2819089" y="2093813"/>
              <a:chExt cx="335384" cy="324101"/>
            </a:xfrm>
          </p:grpSpPr>
          <p:cxnSp>
            <p:nvCxnSpPr>
              <p:cNvPr id="100" name="Straight Connector 99"/>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5656712" y="2138017"/>
            <a:ext cx="1281534" cy="519113"/>
            <a:chOff x="2819089" y="1996307"/>
            <a:chExt cx="1281534" cy="519113"/>
          </a:xfrm>
        </p:grpSpPr>
        <p:sp>
          <p:nvSpPr>
            <p:cNvPr id="103"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104" name="Group 103"/>
            <p:cNvGrpSpPr/>
            <p:nvPr/>
          </p:nvGrpSpPr>
          <p:grpSpPr>
            <a:xfrm>
              <a:off x="2819089" y="2093813"/>
              <a:ext cx="335384" cy="324101"/>
              <a:chOff x="2819089" y="2093813"/>
              <a:chExt cx="335384" cy="324101"/>
            </a:xfrm>
          </p:grpSpPr>
          <p:cxnSp>
            <p:nvCxnSpPr>
              <p:cNvPr id="107" name="Straight Connector 106"/>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6938246" y="2397573"/>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938246" y="3359549"/>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AutoShape 68"/>
          <p:cNvSpPr>
            <a:spLocks noChangeAspect="1" noChangeArrowheads="1"/>
          </p:cNvSpPr>
          <p:nvPr/>
        </p:nvSpPr>
        <p:spPr bwMode="auto">
          <a:xfrm>
            <a:off x="7407855" y="29253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49" name="Straight Connector 48"/>
          <p:cNvCxnSpPr/>
          <p:nvPr/>
        </p:nvCxnSpPr>
        <p:spPr>
          <a:xfrm flipH="1">
            <a:off x="8098418" y="31849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13"/>
          <p:cNvSpPr>
            <a:spLocks noChangeAspect="1" noChangeArrowheads="1"/>
          </p:cNvSpPr>
          <p:nvPr/>
        </p:nvSpPr>
        <p:spPr bwMode="auto">
          <a:xfrm rot="5400000">
            <a:off x="8106221" y="311894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 name="Oval 13"/>
          <p:cNvSpPr>
            <a:spLocks noChangeAspect="1" noChangeArrowheads="1"/>
          </p:cNvSpPr>
          <p:nvPr/>
        </p:nvSpPr>
        <p:spPr bwMode="auto">
          <a:xfrm rot="5400000">
            <a:off x="6702546" y="2339273"/>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5" name="Oval 13"/>
          <p:cNvSpPr>
            <a:spLocks noChangeAspect="1" noChangeArrowheads="1"/>
          </p:cNvSpPr>
          <p:nvPr/>
        </p:nvSpPr>
        <p:spPr bwMode="auto">
          <a:xfrm rot="5400000">
            <a:off x="6703718" y="3906314"/>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4" name="Oval 13"/>
          <p:cNvSpPr>
            <a:spLocks noChangeAspect="1" noChangeArrowheads="1"/>
          </p:cNvSpPr>
          <p:nvPr/>
        </p:nvSpPr>
        <p:spPr bwMode="auto">
          <a:xfrm rot="5400000">
            <a:off x="6702546" y="311894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3169627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We didn’t change the</a:t>
            </a:r>
            <a:br>
              <a:rPr lang="en-US" dirty="0"/>
            </a:br>
            <a:r>
              <a:rPr lang="en-US" dirty="0"/>
              <a:t>function of the circuit.</a:t>
            </a:r>
          </a:p>
          <a:p>
            <a:r>
              <a:rPr lang="en-US" dirty="0"/>
              <a:t>But now all of the gates</a:t>
            </a:r>
            <a:br>
              <a:rPr lang="en-US" dirty="0"/>
            </a:br>
            <a:r>
              <a:rPr lang="en-US" dirty="0"/>
              <a:t>are NAND gates.</a:t>
            </a:r>
          </a:p>
          <a:p>
            <a:r>
              <a:rPr lang="en-US" dirty="0"/>
              <a:t>So </a:t>
            </a:r>
            <a:r>
              <a:rPr lang="en-US" b="1" dirty="0">
                <a:solidFill>
                  <a:srgbClr val="0070C0"/>
                </a:solidFill>
              </a:rPr>
              <a:t>we can build any SOP</a:t>
            </a:r>
            <a:br>
              <a:rPr lang="en-US" b="1" dirty="0">
                <a:solidFill>
                  <a:srgbClr val="0070C0"/>
                </a:solidFill>
              </a:rPr>
            </a:br>
            <a:r>
              <a:rPr lang="en-US" b="1" dirty="0">
                <a:solidFill>
                  <a:srgbClr val="0070C0"/>
                </a:solidFill>
              </a:rPr>
              <a:t>function using two levels</a:t>
            </a:r>
            <a:br>
              <a:rPr lang="en-US" b="1" dirty="0">
                <a:solidFill>
                  <a:srgbClr val="0070C0"/>
                </a:solidFill>
              </a:rPr>
            </a:br>
            <a:r>
              <a:rPr lang="en-US" b="1" dirty="0">
                <a:solidFill>
                  <a:srgbClr val="0070C0"/>
                </a:solidFill>
              </a:rPr>
              <a:t>of NAND</a:t>
            </a:r>
            <a:r>
              <a:rPr lang="en-US" dirty="0"/>
              <a:t>.</a:t>
            </a:r>
          </a:p>
          <a:p>
            <a:r>
              <a:rPr lang="en-US" dirty="0"/>
              <a:t>And the speed?  </a:t>
            </a:r>
            <a:r>
              <a:rPr lang="en-US" b="1" dirty="0">
                <a:solidFill>
                  <a:srgbClr val="0070C0"/>
                </a:solidFill>
              </a:rPr>
              <a:t>Two gate delays.</a:t>
            </a:r>
          </a:p>
          <a:p>
            <a:pPr marL="0" indent="0">
              <a:buNone/>
            </a:pPr>
            <a:endParaRPr lang="en-US" dirty="0"/>
          </a:p>
        </p:txBody>
      </p:sp>
      <p:sp>
        <p:nvSpPr>
          <p:cNvPr id="2" name="Title 1"/>
          <p:cNvSpPr>
            <a:spLocks noGrp="1"/>
          </p:cNvSpPr>
          <p:nvPr>
            <p:ph type="title"/>
          </p:nvPr>
        </p:nvSpPr>
        <p:spPr/>
        <p:txBody>
          <a:bodyPr>
            <a:normAutofit/>
          </a:bodyPr>
          <a:lstStyle/>
          <a:p>
            <a:r>
              <a:rPr lang="en-US" dirty="0"/>
              <a:t>SOP Form Speed is Two Gate Delays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13</a:t>
            </a:fld>
            <a:endParaRPr lang="en-US" dirty="0"/>
          </a:p>
        </p:txBody>
      </p:sp>
      <p:grpSp>
        <p:nvGrpSpPr>
          <p:cNvPr id="3" name="Group 2"/>
          <p:cNvGrpSpPr/>
          <p:nvPr/>
        </p:nvGrpSpPr>
        <p:grpSpPr>
          <a:xfrm>
            <a:off x="5656712" y="2138017"/>
            <a:ext cx="2731915" cy="2078453"/>
            <a:chOff x="5656712" y="2138017"/>
            <a:chExt cx="2731915" cy="2078453"/>
          </a:xfrm>
        </p:grpSpPr>
        <p:cxnSp>
          <p:nvCxnSpPr>
            <p:cNvPr id="86" name="Straight Connector 85"/>
            <p:cNvCxnSpPr/>
            <p:nvPr/>
          </p:nvCxnSpPr>
          <p:spPr>
            <a:xfrm flipH="1">
              <a:off x="6944678" y="3344530"/>
              <a:ext cx="46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8133040" y="3182481"/>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6" idx="1"/>
            </p:cNvCxnSpPr>
            <p:nvPr/>
          </p:nvCxnSpPr>
          <p:spPr>
            <a:xfrm flipH="1" flipV="1">
              <a:off x="6816885" y="3178291"/>
              <a:ext cx="590970" cy="6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944678" y="3022934"/>
              <a:ext cx="46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5656712" y="3697357"/>
              <a:ext cx="1281534" cy="519113"/>
              <a:chOff x="5530742" y="2193790"/>
              <a:chExt cx="1281534" cy="519113"/>
            </a:xfrm>
          </p:grpSpPr>
          <p:sp>
            <p:nvSpPr>
              <p:cNvPr id="80"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81" name="Group 80"/>
              <p:cNvGrpSpPr/>
              <p:nvPr/>
            </p:nvGrpSpPr>
            <p:grpSpPr>
              <a:xfrm>
                <a:off x="5530742" y="2291296"/>
                <a:ext cx="335384" cy="324101"/>
                <a:chOff x="5381903" y="3238498"/>
                <a:chExt cx="335384" cy="324101"/>
              </a:xfrm>
            </p:grpSpPr>
            <p:cxnSp>
              <p:nvCxnSpPr>
                <p:cNvPr id="83" name="Straight Connector 82"/>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5663144" y="2917687"/>
              <a:ext cx="1281534" cy="519113"/>
              <a:chOff x="2819089" y="1996307"/>
              <a:chExt cx="1281534" cy="519113"/>
            </a:xfrm>
          </p:grpSpPr>
          <p:sp>
            <p:nvSpPr>
              <p:cNvPr id="96"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97" name="Group 96"/>
              <p:cNvGrpSpPr/>
              <p:nvPr/>
            </p:nvGrpSpPr>
            <p:grpSpPr>
              <a:xfrm>
                <a:off x="2819089" y="2093813"/>
                <a:ext cx="335384" cy="324101"/>
                <a:chOff x="2819089" y="2093813"/>
                <a:chExt cx="335384" cy="324101"/>
              </a:xfrm>
            </p:grpSpPr>
            <p:cxnSp>
              <p:nvCxnSpPr>
                <p:cNvPr id="100" name="Straight Connector 99"/>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5656712" y="2138017"/>
              <a:ext cx="1281534" cy="519113"/>
              <a:chOff x="2819089" y="1996307"/>
              <a:chExt cx="1281534" cy="519113"/>
            </a:xfrm>
          </p:grpSpPr>
          <p:sp>
            <p:nvSpPr>
              <p:cNvPr id="103"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104" name="Group 103"/>
              <p:cNvGrpSpPr/>
              <p:nvPr/>
            </p:nvGrpSpPr>
            <p:grpSpPr>
              <a:xfrm>
                <a:off x="2819089" y="2093813"/>
                <a:ext cx="335384" cy="324101"/>
                <a:chOff x="2819089" y="2093813"/>
                <a:chExt cx="335384" cy="324101"/>
              </a:xfrm>
            </p:grpSpPr>
            <p:cxnSp>
              <p:nvCxnSpPr>
                <p:cNvPr id="107" name="Straight Connector 106"/>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6938246" y="2397573"/>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938246" y="3359549"/>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AutoShape 68"/>
            <p:cNvSpPr>
              <a:spLocks noChangeAspect="1" noChangeArrowheads="1"/>
            </p:cNvSpPr>
            <p:nvPr/>
          </p:nvSpPr>
          <p:spPr bwMode="auto">
            <a:xfrm>
              <a:off x="7407855" y="29253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49" name="Straight Connector 48"/>
            <p:cNvCxnSpPr/>
            <p:nvPr/>
          </p:nvCxnSpPr>
          <p:spPr>
            <a:xfrm flipH="1">
              <a:off x="8098418" y="31849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13"/>
            <p:cNvSpPr>
              <a:spLocks noChangeAspect="1" noChangeArrowheads="1"/>
            </p:cNvSpPr>
            <p:nvPr/>
          </p:nvSpPr>
          <p:spPr bwMode="auto">
            <a:xfrm rot="5400000">
              <a:off x="8106221" y="311894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 name="Oval 13"/>
            <p:cNvSpPr>
              <a:spLocks noChangeAspect="1" noChangeArrowheads="1"/>
            </p:cNvSpPr>
            <p:nvPr/>
          </p:nvSpPr>
          <p:spPr bwMode="auto">
            <a:xfrm rot="5400000">
              <a:off x="6702546" y="2339273"/>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5" name="Oval 13"/>
            <p:cNvSpPr>
              <a:spLocks noChangeAspect="1" noChangeArrowheads="1"/>
            </p:cNvSpPr>
            <p:nvPr/>
          </p:nvSpPr>
          <p:spPr bwMode="auto">
            <a:xfrm rot="5400000">
              <a:off x="6703718" y="3906314"/>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4" name="Oval 13"/>
            <p:cNvSpPr>
              <a:spLocks noChangeAspect="1" noChangeArrowheads="1"/>
            </p:cNvSpPr>
            <p:nvPr/>
          </p:nvSpPr>
          <p:spPr bwMode="auto">
            <a:xfrm rot="5400000">
              <a:off x="6702546" y="311894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745473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SOP and POS Forms Give Us Two-Level Logic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14</a:t>
            </a:fld>
            <a:endParaRPr lang="en-US" dirty="0"/>
          </a:p>
        </p:txBody>
      </p:sp>
      <p:sp>
        <p:nvSpPr>
          <p:cNvPr id="6" name="Content Placeholder 5"/>
          <p:cNvSpPr>
            <a:spLocks noGrp="1"/>
          </p:cNvSpPr>
          <p:nvPr>
            <p:ph idx="1"/>
          </p:nvPr>
        </p:nvSpPr>
        <p:spPr/>
        <p:txBody>
          <a:bodyPr>
            <a:normAutofit fontScale="92500" lnSpcReduction="10000"/>
          </a:bodyPr>
          <a:lstStyle/>
          <a:p>
            <a:r>
              <a:rPr lang="en-US" dirty="0"/>
              <a:t>We can use two levels of NANDs </a:t>
            </a:r>
            <a:br>
              <a:rPr lang="en-US" dirty="0"/>
            </a:br>
            <a:r>
              <a:rPr lang="en-US" dirty="0"/>
              <a:t>to build any SOP expression.</a:t>
            </a:r>
          </a:p>
          <a:p>
            <a:r>
              <a:rPr lang="en-US" dirty="0"/>
              <a:t>We refer to this approach as </a:t>
            </a:r>
            <a:r>
              <a:rPr lang="en-US" b="1" dirty="0">
                <a:solidFill>
                  <a:srgbClr val="0070C0"/>
                </a:solidFill>
              </a:rPr>
              <a:t>two-level logic</a:t>
            </a:r>
            <a:r>
              <a:rPr lang="en-US" dirty="0"/>
              <a:t>.</a:t>
            </a:r>
          </a:p>
          <a:p>
            <a:r>
              <a:rPr lang="en-US" b="1" dirty="0">
                <a:solidFill>
                  <a:srgbClr val="0070C0"/>
                </a:solidFill>
              </a:rPr>
              <a:t>For a POS expression</a:t>
            </a:r>
          </a:p>
          <a:p>
            <a:pPr lvl="1"/>
            <a:r>
              <a:rPr lang="en-US" b="1" dirty="0">
                <a:solidFill>
                  <a:srgbClr val="0070C0"/>
                </a:solidFill>
              </a:rPr>
              <a:t>one can do exactly the same thing</a:t>
            </a:r>
          </a:p>
          <a:p>
            <a:pPr lvl="1"/>
            <a:r>
              <a:rPr lang="en-US" dirty="0"/>
              <a:t>replacing OR followed by AND</a:t>
            </a:r>
          </a:p>
          <a:p>
            <a:pPr lvl="1"/>
            <a:r>
              <a:rPr lang="en-US" b="1" dirty="0">
                <a:solidFill>
                  <a:srgbClr val="0070C0"/>
                </a:solidFill>
              </a:rPr>
              <a:t>with NOR followed by NOR</a:t>
            </a:r>
            <a:r>
              <a:rPr lang="en-US" dirty="0"/>
              <a:t>.</a:t>
            </a:r>
          </a:p>
          <a:p>
            <a:r>
              <a:rPr lang="en-US" dirty="0"/>
              <a:t>So </a:t>
            </a:r>
            <a:r>
              <a:rPr lang="en-US" b="1" dirty="0">
                <a:solidFill>
                  <a:srgbClr val="0070C0"/>
                </a:solidFill>
              </a:rPr>
              <a:t>any POS expression also requires two gate delays</a:t>
            </a:r>
            <a:r>
              <a:rPr lang="en-US" dirty="0"/>
              <a:t> (again, assuming that </a:t>
            </a:r>
            <a:br>
              <a:rPr lang="en-US" dirty="0"/>
            </a:br>
            <a:r>
              <a:rPr lang="en-US" dirty="0"/>
              <a:t>complemented inputs are free). </a:t>
            </a:r>
          </a:p>
        </p:txBody>
      </p:sp>
    </p:spTree>
    <p:extLst>
      <p:ext uri="{BB962C8B-B14F-4D97-AF65-F5344CB8AC3E}">
        <p14:creationId xmlns:p14="http://schemas.microsoft.com/office/powerpoint/2010/main" val="274045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a K-Map to Find POS Expressions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2016-2017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15</a:t>
            </a:fld>
            <a:endParaRPr lang="en-US" dirty="0"/>
          </a:p>
        </p:txBody>
      </p:sp>
      <p:sp>
        <p:nvSpPr>
          <p:cNvPr id="6" name="Content Placeholder 5"/>
          <p:cNvSpPr>
            <a:spLocks noGrp="1"/>
          </p:cNvSpPr>
          <p:nvPr>
            <p:ph idx="1"/>
          </p:nvPr>
        </p:nvSpPr>
        <p:spPr/>
        <p:txBody>
          <a:bodyPr>
            <a:normAutofit/>
          </a:bodyPr>
          <a:lstStyle/>
          <a:p>
            <a:r>
              <a:rPr lang="en-US" dirty="0"/>
              <a:t>But </a:t>
            </a:r>
            <a:r>
              <a:rPr lang="en-US" b="1" dirty="0">
                <a:solidFill>
                  <a:srgbClr val="0070C0"/>
                </a:solidFill>
              </a:rPr>
              <a:t>how can we find a POS form?</a:t>
            </a:r>
          </a:p>
          <a:p>
            <a:r>
              <a:rPr lang="en-US" dirty="0"/>
              <a:t>Again, </a:t>
            </a:r>
            <a:r>
              <a:rPr lang="en-US" b="1" dirty="0">
                <a:solidFill>
                  <a:srgbClr val="0070C0"/>
                </a:solidFill>
              </a:rPr>
              <a:t>use a K-map</a:t>
            </a:r>
            <a:r>
              <a:rPr lang="en-US" dirty="0"/>
              <a:t>.</a:t>
            </a:r>
          </a:p>
          <a:p>
            <a:pPr marL="514350" indent="-514350">
              <a:buFont typeface="+mj-lt"/>
              <a:buAutoNum type="arabicPeriod"/>
            </a:pPr>
            <a:r>
              <a:rPr lang="en-US" dirty="0"/>
              <a:t>Given a function </a:t>
            </a:r>
            <a:r>
              <a:rPr lang="en-US" b="1" dirty="0">
                <a:solidFill>
                  <a:srgbClr val="00B050"/>
                </a:solidFill>
              </a:rPr>
              <a:t>F</a:t>
            </a:r>
            <a:r>
              <a:rPr lang="en-US" dirty="0"/>
              <a:t>, draw a K-map for </a:t>
            </a:r>
            <a:r>
              <a:rPr lang="en-US" b="1" dirty="0">
                <a:solidFill>
                  <a:srgbClr val="00B050"/>
                </a:solidFill>
              </a:rPr>
              <a:t>F’</a:t>
            </a:r>
            <a:r>
              <a:rPr lang="en-US" dirty="0"/>
              <a:t>.</a:t>
            </a:r>
          </a:p>
          <a:p>
            <a:pPr marL="514350" indent="-514350">
              <a:buFont typeface="+mj-lt"/>
              <a:buAutoNum type="arabicPeriod"/>
            </a:pPr>
            <a:r>
              <a:rPr lang="en-US" dirty="0"/>
              <a:t>Use K-map to </a:t>
            </a:r>
            <a:r>
              <a:rPr lang="en-US" b="1" dirty="0">
                <a:solidFill>
                  <a:srgbClr val="0070C0"/>
                </a:solidFill>
              </a:rPr>
              <a:t>find an SOP form for F’</a:t>
            </a:r>
            <a:r>
              <a:rPr lang="en-US" dirty="0"/>
              <a:t>.</a:t>
            </a:r>
          </a:p>
          <a:p>
            <a:pPr marL="514350" indent="-514350">
              <a:buFont typeface="+mj-lt"/>
              <a:buAutoNum type="arabicPeriod"/>
            </a:pPr>
            <a:r>
              <a:rPr lang="en-US" b="1" dirty="0">
                <a:solidFill>
                  <a:srgbClr val="0070C0"/>
                </a:solidFill>
              </a:rPr>
              <a:t>Complement the result </a:t>
            </a:r>
            <a:r>
              <a:rPr lang="en-US" dirty="0"/>
              <a:t>to find </a:t>
            </a:r>
            <a:r>
              <a:rPr lang="en-US" b="1" dirty="0">
                <a:solidFill>
                  <a:srgbClr val="00B050"/>
                </a:solidFill>
              </a:rPr>
              <a:t>F</a:t>
            </a:r>
          </a:p>
          <a:p>
            <a:pPr marL="806958" lvl="1" indent="-514350"/>
            <a:r>
              <a:rPr lang="en-US" dirty="0"/>
              <a:t>and apply </a:t>
            </a:r>
            <a:r>
              <a:rPr lang="en-US" dirty="0" err="1"/>
              <a:t>DeMorgan’s</a:t>
            </a:r>
            <a:r>
              <a:rPr lang="en-US" dirty="0"/>
              <a:t> laws a few times, </a:t>
            </a:r>
          </a:p>
          <a:p>
            <a:pPr marL="806958" lvl="1" indent="-514350"/>
            <a:r>
              <a:rPr lang="en-US" b="1" dirty="0">
                <a:solidFill>
                  <a:srgbClr val="0070C0"/>
                </a:solidFill>
              </a:rPr>
              <a:t>complement</a:t>
            </a:r>
            <a:r>
              <a:rPr lang="en-US" dirty="0">
                <a:solidFill>
                  <a:srgbClr val="0070C0"/>
                </a:solidFill>
              </a:rPr>
              <a:t> </a:t>
            </a:r>
            <a:r>
              <a:rPr lang="en-US" dirty="0"/>
              <a:t>of SOP form </a:t>
            </a:r>
            <a:r>
              <a:rPr lang="en-US" b="1" dirty="0">
                <a:solidFill>
                  <a:srgbClr val="0070C0"/>
                </a:solidFill>
              </a:rPr>
              <a:t>is POS form</a:t>
            </a:r>
            <a:r>
              <a:rPr lang="en-US" dirty="0"/>
              <a:t>.</a:t>
            </a:r>
          </a:p>
        </p:txBody>
      </p:sp>
    </p:spTree>
    <p:extLst>
      <p:ext uri="{BB962C8B-B14F-4D97-AF65-F5344CB8AC3E}">
        <p14:creationId xmlns:p14="http://schemas.microsoft.com/office/powerpoint/2010/main" val="3153500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Practice, Form Loops Around 0s to Find POS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2016-2017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16</a:t>
            </a:fld>
            <a:endParaRPr lang="en-US" dirty="0"/>
          </a:p>
        </p:txBody>
      </p:sp>
      <p:sp>
        <p:nvSpPr>
          <p:cNvPr id="6" name="Content Placeholder 5"/>
          <p:cNvSpPr>
            <a:spLocks noGrp="1"/>
          </p:cNvSpPr>
          <p:nvPr>
            <p:ph idx="1"/>
          </p:nvPr>
        </p:nvSpPr>
        <p:spPr/>
        <p:txBody>
          <a:bodyPr>
            <a:normAutofit lnSpcReduction="10000"/>
          </a:bodyPr>
          <a:lstStyle/>
          <a:p>
            <a:r>
              <a:rPr lang="en-US" dirty="0"/>
              <a:t>In practice, </a:t>
            </a:r>
            <a:r>
              <a:rPr lang="en-US" b="1" dirty="0">
                <a:solidFill>
                  <a:srgbClr val="0070C0"/>
                </a:solidFill>
              </a:rPr>
              <a:t>just circle 0s instead of 1s</a:t>
            </a:r>
            <a:r>
              <a:rPr lang="en-US" dirty="0"/>
              <a:t>.</a:t>
            </a:r>
          </a:p>
          <a:p>
            <a:r>
              <a:rPr lang="en-US" dirty="0"/>
              <a:t>Recall that a box in a K-map</a:t>
            </a:r>
          </a:p>
          <a:p>
            <a:pPr lvl="1"/>
            <a:r>
              <a:rPr lang="en-US" dirty="0"/>
              <a:t>when filled with a 1</a:t>
            </a:r>
          </a:p>
          <a:p>
            <a:pPr lvl="1"/>
            <a:r>
              <a:rPr lang="en-US" dirty="0"/>
              <a:t>corresponds to a </a:t>
            </a:r>
            <a:r>
              <a:rPr lang="en-US" b="1" dirty="0" err="1">
                <a:solidFill>
                  <a:srgbClr val="00B050"/>
                </a:solidFill>
              </a:rPr>
              <a:t>minterm</a:t>
            </a:r>
            <a:r>
              <a:rPr lang="en-US" dirty="0"/>
              <a:t>.</a:t>
            </a:r>
          </a:p>
          <a:p>
            <a:r>
              <a:rPr lang="en-US" dirty="0"/>
              <a:t>The same box </a:t>
            </a:r>
          </a:p>
          <a:p>
            <a:pPr lvl="1"/>
            <a:r>
              <a:rPr lang="en-US" dirty="0"/>
              <a:t>when filled with a 0</a:t>
            </a:r>
          </a:p>
          <a:p>
            <a:pPr lvl="1"/>
            <a:r>
              <a:rPr lang="en-US" dirty="0"/>
              <a:t>corresponds to a </a:t>
            </a:r>
            <a:r>
              <a:rPr lang="en-US" b="1" dirty="0" err="1">
                <a:solidFill>
                  <a:srgbClr val="00B050"/>
                </a:solidFill>
              </a:rPr>
              <a:t>maxterm</a:t>
            </a:r>
            <a:endParaRPr lang="en-US" b="1" dirty="0">
              <a:solidFill>
                <a:srgbClr val="00B050"/>
              </a:solidFill>
            </a:endParaRPr>
          </a:p>
          <a:p>
            <a:pPr lvl="1"/>
            <a:r>
              <a:rPr lang="en-US" dirty="0"/>
              <a:t>an expression that produces exactly </a:t>
            </a:r>
            <a:br>
              <a:rPr lang="en-US" dirty="0"/>
            </a:br>
            <a:r>
              <a:rPr lang="en-US" dirty="0"/>
              <a:t>one 0 row in its truth table.</a:t>
            </a:r>
          </a:p>
        </p:txBody>
      </p:sp>
    </p:spTree>
    <p:extLst>
      <p:ext uri="{BB962C8B-B14F-4D97-AF65-F5344CB8AC3E}">
        <p14:creationId xmlns:p14="http://schemas.microsoft.com/office/powerpoint/2010/main" val="1493155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Complement Literals When Reading POS Factors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17</a:t>
            </a:fld>
            <a:endParaRPr lang="en-US" dirty="0"/>
          </a:p>
        </p:txBody>
      </p:sp>
      <p:sp>
        <p:nvSpPr>
          <p:cNvPr id="6" name="Content Placeholder 5"/>
          <p:cNvSpPr>
            <a:spLocks noGrp="1"/>
          </p:cNvSpPr>
          <p:nvPr>
            <p:ph idx="1"/>
          </p:nvPr>
        </p:nvSpPr>
        <p:spPr/>
        <p:txBody>
          <a:bodyPr>
            <a:normAutofit/>
          </a:bodyPr>
          <a:lstStyle/>
          <a:p>
            <a:r>
              <a:rPr lang="en-US" dirty="0"/>
              <a:t>But be careful: the </a:t>
            </a:r>
            <a:r>
              <a:rPr lang="en-US" b="1" dirty="0" err="1">
                <a:solidFill>
                  <a:srgbClr val="00B050"/>
                </a:solidFill>
              </a:rPr>
              <a:t>maxterm</a:t>
            </a:r>
            <a:r>
              <a:rPr lang="en-US" dirty="0">
                <a:solidFill>
                  <a:srgbClr val="00B050"/>
                </a:solidFill>
              </a:rPr>
              <a:t> </a:t>
            </a:r>
            <a:r>
              <a:rPr lang="en-US" dirty="0"/>
              <a:t>has all variables complemented relative to the </a:t>
            </a:r>
            <a:r>
              <a:rPr lang="en-US" b="1" dirty="0" err="1">
                <a:solidFill>
                  <a:srgbClr val="00B050"/>
                </a:solidFill>
              </a:rPr>
              <a:t>minterm</a:t>
            </a:r>
            <a:r>
              <a:rPr lang="en-US" dirty="0"/>
              <a:t>.</a:t>
            </a:r>
          </a:p>
          <a:p>
            <a:r>
              <a:rPr lang="en-US" dirty="0"/>
              <a:t>For example,</a:t>
            </a:r>
          </a:p>
          <a:p>
            <a:pPr lvl="1"/>
            <a:r>
              <a:rPr lang="en-US" dirty="0"/>
              <a:t>a box corresponding to </a:t>
            </a:r>
            <a:r>
              <a:rPr lang="en-US" b="1" dirty="0" err="1">
                <a:solidFill>
                  <a:srgbClr val="00B050"/>
                </a:solidFill>
              </a:rPr>
              <a:t>minterm</a:t>
            </a:r>
            <a:r>
              <a:rPr lang="en-US" dirty="0"/>
              <a:t> </a:t>
            </a:r>
            <a:r>
              <a:rPr lang="en-US" b="1" dirty="0">
                <a:solidFill>
                  <a:srgbClr val="00B050"/>
                </a:solidFill>
              </a:rPr>
              <a:t>ABC’</a:t>
            </a:r>
            <a:br>
              <a:rPr lang="en-US" b="1" dirty="0">
                <a:solidFill>
                  <a:srgbClr val="00B050"/>
                </a:solidFill>
              </a:rPr>
            </a:br>
            <a:r>
              <a:rPr lang="en-US" dirty="0"/>
              <a:t>(equal to 1 when </a:t>
            </a:r>
            <a:r>
              <a:rPr lang="en-US" b="1" dirty="0">
                <a:solidFill>
                  <a:srgbClr val="00B050"/>
                </a:solidFill>
              </a:rPr>
              <a:t>A=1 </a:t>
            </a:r>
            <a:r>
              <a:rPr lang="en-US" dirty="0"/>
              <a:t>and</a:t>
            </a:r>
            <a:r>
              <a:rPr lang="en-US" b="1" dirty="0">
                <a:solidFill>
                  <a:srgbClr val="00B050"/>
                </a:solidFill>
              </a:rPr>
              <a:t> B=1 </a:t>
            </a:r>
            <a:r>
              <a:rPr lang="en-US" dirty="0"/>
              <a:t>and</a:t>
            </a:r>
            <a:r>
              <a:rPr lang="en-US" b="1" dirty="0">
                <a:solidFill>
                  <a:srgbClr val="00B050"/>
                </a:solidFill>
              </a:rPr>
              <a:t> C=0</a:t>
            </a:r>
            <a:r>
              <a:rPr lang="en-US" dirty="0"/>
              <a:t>)</a:t>
            </a:r>
          </a:p>
          <a:p>
            <a:pPr lvl="1"/>
            <a:r>
              <a:rPr lang="en-US" dirty="0"/>
              <a:t>corresponds to </a:t>
            </a:r>
            <a:r>
              <a:rPr lang="en-US" b="1" dirty="0" err="1">
                <a:solidFill>
                  <a:srgbClr val="00B050"/>
                </a:solidFill>
              </a:rPr>
              <a:t>maxterm</a:t>
            </a:r>
            <a:r>
              <a:rPr lang="en-US" dirty="0">
                <a:solidFill>
                  <a:srgbClr val="00B050"/>
                </a:solidFill>
              </a:rPr>
              <a:t> </a:t>
            </a:r>
            <a:r>
              <a:rPr lang="en-US" b="1" dirty="0">
                <a:solidFill>
                  <a:srgbClr val="00B050"/>
                </a:solidFill>
              </a:rPr>
              <a:t>A’ + B’ + C</a:t>
            </a:r>
            <a:br>
              <a:rPr lang="en-US" b="1" dirty="0">
                <a:solidFill>
                  <a:srgbClr val="00B050"/>
                </a:solidFill>
              </a:rPr>
            </a:br>
            <a:r>
              <a:rPr lang="en-US" dirty="0"/>
              <a:t>(equal to 0 when </a:t>
            </a:r>
            <a:r>
              <a:rPr lang="en-US" b="1" dirty="0">
                <a:solidFill>
                  <a:srgbClr val="00B050"/>
                </a:solidFill>
              </a:rPr>
              <a:t>A=1 </a:t>
            </a:r>
            <a:r>
              <a:rPr lang="en-US" dirty="0"/>
              <a:t>and</a:t>
            </a:r>
            <a:r>
              <a:rPr lang="en-US" b="1" dirty="0">
                <a:solidFill>
                  <a:srgbClr val="00B050"/>
                </a:solidFill>
              </a:rPr>
              <a:t> B=1 </a:t>
            </a:r>
            <a:r>
              <a:rPr lang="en-US" dirty="0"/>
              <a:t>and</a:t>
            </a:r>
            <a:r>
              <a:rPr lang="en-US" b="1" dirty="0">
                <a:solidFill>
                  <a:srgbClr val="00B050"/>
                </a:solidFill>
              </a:rPr>
              <a:t> C=0</a:t>
            </a:r>
            <a:r>
              <a:rPr lang="en-US" dirty="0"/>
              <a:t>)</a:t>
            </a:r>
          </a:p>
          <a:p>
            <a:pPr lvl="1"/>
            <a:endParaRPr lang="en-US" b="1" dirty="0">
              <a:solidFill>
                <a:srgbClr val="00B050"/>
              </a:solidFill>
            </a:endParaRPr>
          </a:p>
          <a:p>
            <a:endParaRPr lang="en-US" dirty="0"/>
          </a:p>
          <a:p>
            <a:endParaRPr lang="en-US" dirty="0"/>
          </a:p>
        </p:txBody>
      </p:sp>
    </p:spTree>
    <p:extLst>
      <p:ext uri="{BB962C8B-B14F-4D97-AF65-F5344CB8AC3E}">
        <p14:creationId xmlns:p14="http://schemas.microsoft.com/office/powerpoint/2010/main" val="2420753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SOP and POS Forms Give Us Two-Level Logic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18</a:t>
            </a:fld>
            <a:endParaRPr lang="en-US" dirty="0"/>
          </a:p>
        </p:txBody>
      </p:sp>
      <p:sp>
        <p:nvSpPr>
          <p:cNvPr id="6" name="Content Placeholder 5"/>
          <p:cNvSpPr>
            <a:spLocks noGrp="1"/>
          </p:cNvSpPr>
          <p:nvPr>
            <p:ph idx="1"/>
          </p:nvPr>
        </p:nvSpPr>
        <p:spPr/>
        <p:txBody>
          <a:bodyPr>
            <a:normAutofit lnSpcReduction="10000"/>
          </a:bodyPr>
          <a:lstStyle/>
          <a:p>
            <a:r>
              <a:rPr lang="en-US" dirty="0"/>
              <a:t>To </a:t>
            </a:r>
            <a:r>
              <a:rPr lang="en-US" b="1" dirty="0">
                <a:solidFill>
                  <a:srgbClr val="0070C0"/>
                </a:solidFill>
              </a:rPr>
              <a:t>find a POS form </a:t>
            </a:r>
            <a:r>
              <a:rPr lang="en-US" dirty="0"/>
              <a:t>that has optimal area </a:t>
            </a:r>
            <a:br>
              <a:rPr lang="en-US" dirty="0"/>
            </a:br>
            <a:r>
              <a:rPr lang="en-US" dirty="0"/>
              <a:t>(among POS forms),</a:t>
            </a:r>
          </a:p>
          <a:p>
            <a:pPr lvl="1"/>
            <a:r>
              <a:rPr lang="en-US" b="1" dirty="0">
                <a:solidFill>
                  <a:srgbClr val="0070C0"/>
                </a:solidFill>
              </a:rPr>
              <a:t>follow the same approach </a:t>
            </a:r>
            <a:r>
              <a:rPr lang="en-US" dirty="0"/>
              <a:t>as before,</a:t>
            </a:r>
          </a:p>
          <a:p>
            <a:pPr lvl="1"/>
            <a:r>
              <a:rPr lang="en-US" dirty="0"/>
              <a:t>but instead of drawing loops around 1s,</a:t>
            </a:r>
          </a:p>
          <a:p>
            <a:pPr lvl="1"/>
            <a:r>
              <a:rPr lang="en-US" b="1" dirty="0">
                <a:solidFill>
                  <a:srgbClr val="0070C0"/>
                </a:solidFill>
              </a:rPr>
              <a:t>draw loops around 0s</a:t>
            </a:r>
            <a:r>
              <a:rPr lang="en-US" dirty="0"/>
              <a:t>.</a:t>
            </a:r>
          </a:p>
          <a:p>
            <a:r>
              <a:rPr lang="en-US" dirty="0"/>
              <a:t>Again, </a:t>
            </a:r>
            <a:r>
              <a:rPr lang="en-US" b="1" dirty="0">
                <a:solidFill>
                  <a:srgbClr val="0070C0"/>
                </a:solidFill>
              </a:rPr>
              <a:t>do not forget to complement the literals relative to their form for </a:t>
            </a:r>
            <a:r>
              <a:rPr lang="en-US" b="1" dirty="0" err="1">
                <a:solidFill>
                  <a:srgbClr val="0070C0"/>
                </a:solidFill>
              </a:rPr>
              <a:t>implicants</a:t>
            </a:r>
            <a:r>
              <a:rPr lang="en-US" b="1" dirty="0">
                <a:solidFill>
                  <a:srgbClr val="0070C0"/>
                </a:solidFill>
              </a:rPr>
              <a:t>!</a:t>
            </a:r>
          </a:p>
          <a:p>
            <a:r>
              <a:rPr lang="en-US" b="1" dirty="0">
                <a:solidFill>
                  <a:srgbClr val="0070C0"/>
                </a:solidFill>
              </a:rPr>
              <a:t>(And write each loop as a sum, </a:t>
            </a:r>
            <a:br>
              <a:rPr lang="en-US" b="1" dirty="0">
                <a:solidFill>
                  <a:srgbClr val="0070C0"/>
                </a:solidFill>
              </a:rPr>
            </a:br>
            <a:r>
              <a:rPr lang="en-US" b="1" dirty="0">
                <a:solidFill>
                  <a:srgbClr val="0070C0"/>
                </a:solidFill>
              </a:rPr>
              <a:t> not as a product.)</a:t>
            </a:r>
          </a:p>
        </p:txBody>
      </p:sp>
    </p:spTree>
    <p:extLst>
      <p:ext uri="{BB962C8B-B14F-4D97-AF65-F5344CB8AC3E}">
        <p14:creationId xmlns:p14="http://schemas.microsoft.com/office/powerpoint/2010/main" val="3525679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Form is Better?  Solve Both and Compare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19</a:t>
            </a:fld>
            <a:endParaRPr lang="en-US" dirty="0"/>
          </a:p>
        </p:txBody>
      </p:sp>
      <p:sp>
        <p:nvSpPr>
          <p:cNvPr id="6" name="Content Placeholder 5"/>
          <p:cNvSpPr>
            <a:spLocks noGrp="1"/>
          </p:cNvSpPr>
          <p:nvPr>
            <p:ph idx="1"/>
          </p:nvPr>
        </p:nvSpPr>
        <p:spPr/>
        <p:txBody>
          <a:bodyPr>
            <a:normAutofit/>
          </a:bodyPr>
          <a:lstStyle/>
          <a:p>
            <a:r>
              <a:rPr lang="en-US" dirty="0"/>
              <a:t>Which gives better area, SOP or POS?</a:t>
            </a:r>
          </a:p>
          <a:p>
            <a:r>
              <a:rPr lang="en-US" dirty="0"/>
              <a:t>That depends on the function.</a:t>
            </a:r>
          </a:p>
          <a:p>
            <a:r>
              <a:rPr lang="en-US" b="1" dirty="0">
                <a:solidFill>
                  <a:srgbClr val="0070C0"/>
                </a:solidFill>
              </a:rPr>
              <a:t>Solve both ways and compare.</a:t>
            </a:r>
          </a:p>
          <a:p>
            <a:endParaRPr lang="en-US" dirty="0"/>
          </a:p>
          <a:p>
            <a:r>
              <a:rPr lang="en-US" dirty="0"/>
              <a:t>You will have some experience finding </a:t>
            </a:r>
            <a:br>
              <a:rPr lang="en-US" dirty="0"/>
            </a:br>
            <a:r>
              <a:rPr lang="en-US" dirty="0"/>
              <a:t>POS forms in discussion section.</a:t>
            </a:r>
          </a:p>
          <a:p>
            <a:r>
              <a:rPr lang="en-US" b="1" dirty="0">
                <a:solidFill>
                  <a:srgbClr val="0070C0"/>
                </a:solidFill>
              </a:rPr>
              <a:t>You can also use the online tool, but the exercises are not as direct as for SOP.</a:t>
            </a:r>
          </a:p>
        </p:txBody>
      </p:sp>
    </p:spTree>
    <p:extLst>
      <p:ext uri="{BB962C8B-B14F-4D97-AF65-F5344CB8AC3E}">
        <p14:creationId xmlns:p14="http://schemas.microsoft.com/office/powerpoint/2010/main" val="4075982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SOP Form Gives Good Performance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a:t>
            </a:fld>
            <a:endParaRPr lang="en-US" dirty="0"/>
          </a:p>
        </p:txBody>
      </p:sp>
      <p:sp>
        <p:nvSpPr>
          <p:cNvPr id="6" name="Content Placeholder 5"/>
          <p:cNvSpPr>
            <a:spLocks noGrp="1"/>
          </p:cNvSpPr>
          <p:nvPr>
            <p:ph idx="1"/>
          </p:nvPr>
        </p:nvSpPr>
        <p:spPr/>
        <p:txBody>
          <a:bodyPr>
            <a:normAutofit fontScale="92500"/>
          </a:bodyPr>
          <a:lstStyle/>
          <a:p>
            <a:r>
              <a:rPr lang="en-US" dirty="0"/>
              <a:t>As you know, one can </a:t>
            </a:r>
            <a:r>
              <a:rPr lang="en-US" b="1" dirty="0">
                <a:solidFill>
                  <a:srgbClr val="0070C0"/>
                </a:solidFill>
              </a:rPr>
              <a:t>use a </a:t>
            </a:r>
            <a:br>
              <a:rPr lang="en-US" b="1" dirty="0">
                <a:solidFill>
                  <a:srgbClr val="0070C0"/>
                </a:solidFill>
              </a:rPr>
            </a:br>
            <a:r>
              <a:rPr lang="en-US" b="1" dirty="0">
                <a:solidFill>
                  <a:srgbClr val="0070C0"/>
                </a:solidFill>
              </a:rPr>
              <a:t>K-map to obtain an SOP form</a:t>
            </a:r>
            <a:r>
              <a:rPr lang="en-US" dirty="0"/>
              <a:t>.</a:t>
            </a:r>
          </a:p>
          <a:p>
            <a:r>
              <a:rPr lang="en-US" dirty="0"/>
              <a:t>If one chooses </a:t>
            </a:r>
          </a:p>
          <a:p>
            <a:pPr lvl="1"/>
            <a:r>
              <a:rPr lang="en-US" dirty="0"/>
              <a:t>a minimal number of loops of maximal size</a:t>
            </a:r>
          </a:p>
          <a:p>
            <a:pPr lvl="1"/>
            <a:r>
              <a:rPr lang="en-US" b="1" dirty="0">
                <a:solidFill>
                  <a:srgbClr val="0070C0"/>
                </a:solidFill>
              </a:rPr>
              <a:t>the resulting SOP form has optimal area</a:t>
            </a:r>
            <a:r>
              <a:rPr lang="en-US" dirty="0"/>
              <a:t>*</a:t>
            </a:r>
          </a:p>
          <a:p>
            <a:r>
              <a:rPr lang="en-US" dirty="0"/>
              <a:t>But what about speed?</a:t>
            </a:r>
          </a:p>
          <a:p>
            <a:pPr algn="ctr">
              <a:spcAft>
                <a:spcPts val="1200"/>
              </a:spcAft>
            </a:pPr>
            <a:r>
              <a:rPr lang="en-US" b="1" dirty="0">
                <a:solidFill>
                  <a:srgbClr val="0070C0"/>
                </a:solidFill>
              </a:rPr>
              <a:t>The speed of an SOP form </a:t>
            </a:r>
            <a:br>
              <a:rPr lang="en-US" b="1" dirty="0">
                <a:solidFill>
                  <a:srgbClr val="0070C0"/>
                </a:solidFill>
              </a:rPr>
            </a:br>
            <a:r>
              <a:rPr lang="en-US" b="1" dirty="0">
                <a:solidFill>
                  <a:srgbClr val="0070C0"/>
                </a:solidFill>
              </a:rPr>
              <a:t>is typically optimal.</a:t>
            </a:r>
          </a:p>
          <a:p>
            <a:pPr marL="0" indent="0" algn="ctr">
              <a:buNone/>
            </a:pPr>
            <a:r>
              <a:rPr lang="en-US" sz="1800" dirty="0"/>
              <a:t>*See caveats in slides on K-maps.</a:t>
            </a:r>
            <a:endParaRPr lang="en-US" dirty="0"/>
          </a:p>
        </p:txBody>
      </p:sp>
    </p:spTree>
    <p:extLst>
      <p:ext uri="{BB962C8B-B14F-4D97-AF65-F5344CB8AC3E}">
        <p14:creationId xmlns:p14="http://schemas.microsoft.com/office/powerpoint/2010/main" val="1731343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2-level Design</a:t>
            </a:r>
            <a:endParaRPr lang="en-US" dirty="0"/>
          </a:p>
        </p:txBody>
      </p:sp>
      <p:sp>
        <p:nvSpPr>
          <p:cNvPr id="3" name="Content Placeholder 2"/>
          <p:cNvSpPr>
            <a:spLocks noGrp="1"/>
          </p:cNvSpPr>
          <p:nvPr>
            <p:ph idx="1"/>
          </p:nvPr>
        </p:nvSpPr>
        <p:spPr/>
        <p:txBody>
          <a:bodyPr/>
          <a:lstStyle/>
          <a:p>
            <a:r>
              <a:rPr lang="en-US" dirty="0" smtClean="0"/>
              <a:t>Every Boolean function can be expressed as</a:t>
            </a:r>
          </a:p>
          <a:p>
            <a:r>
              <a:rPr lang="en-US" b="1" dirty="0" smtClean="0">
                <a:solidFill>
                  <a:srgbClr val="0070C0"/>
                </a:solidFill>
              </a:rPr>
              <a:t>Minimal SOP (or POS) expression</a:t>
            </a:r>
            <a:endParaRPr lang="en-US" b="1" dirty="0">
              <a:solidFill>
                <a:srgbClr val="0070C0"/>
              </a:solidFill>
            </a:endParaRPr>
          </a:p>
          <a:p>
            <a:r>
              <a:rPr lang="en-US" dirty="0" smtClean="0"/>
              <a:t>And can be implemented as </a:t>
            </a:r>
          </a:p>
          <a:p>
            <a:r>
              <a:rPr lang="en-US" b="1" dirty="0" smtClean="0">
                <a:solidFill>
                  <a:srgbClr val="0070C0"/>
                </a:solidFill>
              </a:rPr>
              <a:t>AND-to-OR (or OR-to-AND) two-level network</a:t>
            </a:r>
            <a:endParaRPr lang="en-US" b="1" dirty="0">
              <a:solidFill>
                <a:srgbClr val="0070C0"/>
              </a:solidFill>
            </a:endParaRPr>
          </a:p>
          <a:p>
            <a:r>
              <a:rPr lang="en-US" dirty="0" smtClean="0"/>
              <a:t>Or as</a:t>
            </a:r>
          </a:p>
          <a:p>
            <a:r>
              <a:rPr lang="en-US" b="1" dirty="0" smtClean="0">
                <a:solidFill>
                  <a:srgbClr val="0070C0"/>
                </a:solidFill>
              </a:rPr>
              <a:t>NAND-to-NAND </a:t>
            </a:r>
            <a:r>
              <a:rPr lang="en-US" b="1" dirty="0">
                <a:solidFill>
                  <a:srgbClr val="0070C0"/>
                </a:solidFill>
              </a:rPr>
              <a:t>(or </a:t>
            </a:r>
            <a:r>
              <a:rPr lang="en-US" b="1" dirty="0" smtClean="0">
                <a:solidFill>
                  <a:srgbClr val="0070C0"/>
                </a:solidFill>
              </a:rPr>
              <a:t>NOR-to-NOR) </a:t>
            </a:r>
            <a:r>
              <a:rPr lang="en-US" b="1" dirty="0">
                <a:solidFill>
                  <a:srgbClr val="0070C0"/>
                </a:solidFill>
              </a:rPr>
              <a:t>two-level network</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p>
            <a:r>
              <a:rPr lang="en-US" sz="1100" smtClean="0"/>
              <a:t>slide </a:t>
            </a:r>
            <a:fld id="{DFCBF99B-FFDD-44A2-B92B-66EDED34A677}" type="slidenum">
              <a:rPr lang="en-US" sz="1100" smtClean="0"/>
              <a:pPr/>
              <a:t>20</a:t>
            </a:fld>
            <a:endParaRPr lang="en-US" dirty="0"/>
          </a:p>
        </p:txBody>
      </p:sp>
      <p:grpSp>
        <p:nvGrpSpPr>
          <p:cNvPr id="7" name="Group 6"/>
          <p:cNvGrpSpPr/>
          <p:nvPr/>
        </p:nvGrpSpPr>
        <p:grpSpPr>
          <a:xfrm>
            <a:off x="8534500" y="1462753"/>
            <a:ext cx="2731915" cy="2078453"/>
            <a:chOff x="4486057" y="3574756"/>
            <a:chExt cx="2731915" cy="2078453"/>
          </a:xfrm>
        </p:grpSpPr>
        <p:grpSp>
          <p:nvGrpSpPr>
            <p:cNvPr id="8" name="Group 7"/>
            <p:cNvGrpSpPr/>
            <p:nvPr/>
          </p:nvGrpSpPr>
          <p:grpSpPr>
            <a:xfrm>
              <a:off x="4486057" y="5134096"/>
              <a:ext cx="1281534" cy="519113"/>
              <a:chOff x="5530742" y="2193790"/>
              <a:chExt cx="1281534" cy="519113"/>
            </a:xfrm>
          </p:grpSpPr>
          <p:sp>
            <p:nvSpPr>
              <p:cNvPr id="35"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36" name="Group 35"/>
              <p:cNvGrpSpPr/>
              <p:nvPr/>
            </p:nvGrpSpPr>
            <p:grpSpPr>
              <a:xfrm>
                <a:off x="5530742" y="2291296"/>
                <a:ext cx="335384" cy="324101"/>
                <a:chOff x="5381903" y="3238498"/>
                <a:chExt cx="335384" cy="324101"/>
              </a:xfrm>
            </p:grpSpPr>
            <p:cxnSp>
              <p:nvCxnSpPr>
                <p:cNvPr id="38" name="Straight Connector 37"/>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646229" y="4354426"/>
              <a:ext cx="1571743" cy="521208"/>
              <a:chOff x="9427096" y="2099811"/>
              <a:chExt cx="1571743" cy="521208"/>
            </a:xfrm>
          </p:grpSpPr>
          <p:cxnSp>
            <p:nvCxnSpPr>
              <p:cNvPr id="26" name="Straight Connector 25"/>
              <p:cNvCxnSpPr/>
              <p:nvPr/>
            </p:nvCxnSpPr>
            <p:spPr>
              <a:xfrm flipH="1">
                <a:off x="9554890" y="2526654"/>
                <a:ext cx="5750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0743252" y="2364605"/>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9427096" y="2360415"/>
                <a:ext cx="7028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0043915" y="2099811"/>
                <a:ext cx="693350" cy="521208"/>
                <a:chOff x="2966785" y="4301230"/>
                <a:chExt cx="693350" cy="521208"/>
              </a:xfrm>
            </p:grpSpPr>
            <p:sp>
              <p:nvSpPr>
                <p:cNvPr id="31"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31"/>
                <p:cNvGrpSpPr/>
                <p:nvPr/>
              </p:nvGrpSpPr>
              <p:grpSpPr>
                <a:xfrm>
                  <a:off x="2966785" y="4301230"/>
                  <a:ext cx="693350" cy="518817"/>
                  <a:chOff x="2966785" y="4301230"/>
                  <a:chExt cx="693350" cy="518817"/>
                </a:xfrm>
              </p:grpSpPr>
              <p:sp>
                <p:nvSpPr>
                  <p:cNvPr id="33"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30" name="Straight Connector 29"/>
              <p:cNvCxnSpPr/>
              <p:nvPr/>
            </p:nvCxnSpPr>
            <p:spPr>
              <a:xfrm flipH="1">
                <a:off x="9554890" y="2205058"/>
                <a:ext cx="5750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492489" y="4354426"/>
              <a:ext cx="1281534" cy="519113"/>
              <a:chOff x="2819089" y="1996307"/>
              <a:chExt cx="1281534" cy="519113"/>
            </a:xfrm>
          </p:grpSpPr>
          <p:sp>
            <p:nvSpPr>
              <p:cNvPr id="20"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21" name="Group 20"/>
              <p:cNvGrpSpPr/>
              <p:nvPr/>
            </p:nvGrpSpPr>
            <p:grpSpPr>
              <a:xfrm>
                <a:off x="2819089" y="2093813"/>
                <a:ext cx="335384" cy="324101"/>
                <a:chOff x="2819089" y="2093813"/>
                <a:chExt cx="335384" cy="324101"/>
              </a:xfrm>
            </p:grpSpPr>
            <p:cxnSp>
              <p:nvCxnSpPr>
                <p:cNvPr id="24" name="Straight Connector 23"/>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486057" y="3574756"/>
              <a:ext cx="1281534" cy="519113"/>
              <a:chOff x="2819089" y="1996307"/>
              <a:chExt cx="1281534" cy="519113"/>
            </a:xfrm>
          </p:grpSpPr>
          <p:sp>
            <p:nvSpPr>
              <p:cNvPr id="14"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15" name="Group 14"/>
              <p:cNvGrpSpPr/>
              <p:nvPr/>
            </p:nvGrpSpPr>
            <p:grpSpPr>
              <a:xfrm>
                <a:off x="2819089" y="2093813"/>
                <a:ext cx="335384" cy="324101"/>
                <a:chOff x="2819089" y="2093813"/>
                <a:chExt cx="335384" cy="324101"/>
              </a:xfrm>
            </p:grpSpPr>
            <p:cxnSp>
              <p:nvCxnSpPr>
                <p:cNvPr id="18" name="Straight Connector 17"/>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a:off x="5767591" y="3834312"/>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67591" y="4796288"/>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8540932" y="3912132"/>
            <a:ext cx="2731915" cy="2078453"/>
            <a:chOff x="5656712" y="2138017"/>
            <a:chExt cx="2731915" cy="2078453"/>
          </a:xfrm>
        </p:grpSpPr>
        <p:cxnSp>
          <p:nvCxnSpPr>
            <p:cNvPr id="74" name="Straight Connector 73"/>
            <p:cNvCxnSpPr/>
            <p:nvPr/>
          </p:nvCxnSpPr>
          <p:spPr>
            <a:xfrm flipH="1">
              <a:off x="6944678" y="3344530"/>
              <a:ext cx="46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8133040" y="3182481"/>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3" idx="1"/>
            </p:cNvCxnSpPr>
            <p:nvPr/>
          </p:nvCxnSpPr>
          <p:spPr>
            <a:xfrm flipH="1" flipV="1">
              <a:off x="6816885" y="3178291"/>
              <a:ext cx="590970" cy="6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6944678" y="3022934"/>
              <a:ext cx="4631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5656712" y="3697357"/>
              <a:ext cx="1281534" cy="519113"/>
              <a:chOff x="5530742" y="2193790"/>
              <a:chExt cx="1281534" cy="519113"/>
            </a:xfrm>
          </p:grpSpPr>
          <p:sp>
            <p:nvSpPr>
              <p:cNvPr id="101"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102" name="Group 101"/>
              <p:cNvGrpSpPr/>
              <p:nvPr/>
            </p:nvGrpSpPr>
            <p:grpSpPr>
              <a:xfrm>
                <a:off x="5530742" y="2291296"/>
                <a:ext cx="335384" cy="324101"/>
                <a:chOff x="5381903" y="3238498"/>
                <a:chExt cx="335384" cy="324101"/>
              </a:xfrm>
            </p:grpSpPr>
            <p:cxnSp>
              <p:nvCxnSpPr>
                <p:cNvPr id="104" name="Straight Connector 103"/>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663144" y="2917687"/>
              <a:ext cx="1281534" cy="519113"/>
              <a:chOff x="2819089" y="1996307"/>
              <a:chExt cx="1281534" cy="519113"/>
            </a:xfrm>
          </p:grpSpPr>
          <p:sp>
            <p:nvSpPr>
              <p:cNvPr id="95"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96" name="Group 95"/>
              <p:cNvGrpSpPr/>
              <p:nvPr/>
            </p:nvGrpSpPr>
            <p:grpSpPr>
              <a:xfrm>
                <a:off x="2819089" y="2093813"/>
                <a:ext cx="335384" cy="324101"/>
                <a:chOff x="2819089" y="2093813"/>
                <a:chExt cx="335384" cy="324101"/>
              </a:xfrm>
            </p:grpSpPr>
            <p:cxnSp>
              <p:nvCxnSpPr>
                <p:cNvPr id="99" name="Straight Connector 98"/>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7" name="Straight Connector 96"/>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5656712" y="2138017"/>
              <a:ext cx="1281534" cy="519113"/>
              <a:chOff x="2819089" y="1996307"/>
              <a:chExt cx="1281534" cy="519113"/>
            </a:xfrm>
          </p:grpSpPr>
          <p:sp>
            <p:nvSpPr>
              <p:cNvPr id="89"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90" name="Group 89"/>
              <p:cNvGrpSpPr/>
              <p:nvPr/>
            </p:nvGrpSpPr>
            <p:grpSpPr>
              <a:xfrm>
                <a:off x="2819089" y="2093813"/>
                <a:ext cx="335384" cy="324101"/>
                <a:chOff x="2819089" y="2093813"/>
                <a:chExt cx="335384" cy="324101"/>
              </a:xfrm>
            </p:grpSpPr>
            <p:cxnSp>
              <p:nvCxnSpPr>
                <p:cNvPr id="93" name="Straight Connector 92"/>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1" name="Straight Connector 90"/>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1" name="Straight Connector 80"/>
            <p:cNvCxnSpPr/>
            <p:nvPr/>
          </p:nvCxnSpPr>
          <p:spPr>
            <a:xfrm>
              <a:off x="6938246" y="2397573"/>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938246" y="3359549"/>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AutoShape 68"/>
            <p:cNvSpPr>
              <a:spLocks noChangeAspect="1" noChangeArrowheads="1"/>
            </p:cNvSpPr>
            <p:nvPr/>
          </p:nvSpPr>
          <p:spPr bwMode="auto">
            <a:xfrm>
              <a:off x="7407855" y="29253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84" name="Straight Connector 83"/>
            <p:cNvCxnSpPr/>
            <p:nvPr/>
          </p:nvCxnSpPr>
          <p:spPr>
            <a:xfrm flipH="1">
              <a:off x="8098418" y="31849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13"/>
            <p:cNvSpPr>
              <a:spLocks noChangeAspect="1" noChangeArrowheads="1"/>
            </p:cNvSpPr>
            <p:nvPr/>
          </p:nvSpPr>
          <p:spPr bwMode="auto">
            <a:xfrm rot="5400000">
              <a:off x="8106221" y="311894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6" name="Oval 13"/>
            <p:cNvSpPr>
              <a:spLocks noChangeAspect="1" noChangeArrowheads="1"/>
            </p:cNvSpPr>
            <p:nvPr/>
          </p:nvSpPr>
          <p:spPr bwMode="auto">
            <a:xfrm rot="5400000">
              <a:off x="6702546" y="2339273"/>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7" name="Oval 13"/>
            <p:cNvSpPr>
              <a:spLocks noChangeAspect="1" noChangeArrowheads="1"/>
            </p:cNvSpPr>
            <p:nvPr/>
          </p:nvSpPr>
          <p:spPr bwMode="auto">
            <a:xfrm rot="5400000">
              <a:off x="6703718" y="3906314"/>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8" name="Oval 13"/>
            <p:cNvSpPr>
              <a:spLocks noChangeAspect="1" noChangeArrowheads="1"/>
            </p:cNvSpPr>
            <p:nvPr/>
          </p:nvSpPr>
          <p:spPr bwMode="auto">
            <a:xfrm rot="5400000">
              <a:off x="6702546" y="311894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18180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r>
              <a:rPr lang="en-US" sz="3600" dirty="0"/>
              <a:t/>
            </a: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a:solidFill>
                  <a:srgbClr val="0070C0"/>
                </a:solidFill>
              </a:rPr>
              <a:t>Pareto Optimization*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dirty="0"/>
              <a:t>© 2016-2017 Steven S. </a:t>
            </a:r>
            <a:r>
              <a:rPr lang="en-US" dirty="0" err="1"/>
              <a:t>Lumetta</a:t>
            </a:r>
            <a:r>
              <a:rPr lang="en-US" dirty="0"/>
              <a:t>.  All rights reserved.</a:t>
            </a:r>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21</a:t>
            </a:fld>
            <a:endParaRPr lang="en-US" dirty="0"/>
          </a:p>
        </p:txBody>
      </p:sp>
    </p:spTree>
    <p:extLst>
      <p:ext uri="{BB962C8B-B14F-4D97-AF65-F5344CB8AC3E}">
        <p14:creationId xmlns:p14="http://schemas.microsoft.com/office/powerpoint/2010/main" val="697386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Best When We Have </a:t>
            </a:r>
            <a:r>
              <a:rPr lang="en-US"/>
              <a:t>Several Metrics?</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22</a:t>
            </a:fld>
            <a:endParaRPr lang="en-US" dirty="0"/>
          </a:p>
        </p:txBody>
      </p:sp>
      <p:sp>
        <p:nvSpPr>
          <p:cNvPr id="6" name="Content Placeholder 5"/>
          <p:cNvSpPr>
            <a:spLocks noGrp="1"/>
          </p:cNvSpPr>
          <p:nvPr>
            <p:ph idx="1"/>
          </p:nvPr>
        </p:nvSpPr>
        <p:spPr/>
        <p:txBody>
          <a:bodyPr>
            <a:normAutofit/>
          </a:bodyPr>
          <a:lstStyle/>
          <a:p>
            <a:r>
              <a:rPr lang="en-US" dirty="0"/>
              <a:t>As engineers, you will rarely have the luxury of a single metric.</a:t>
            </a:r>
          </a:p>
          <a:p>
            <a:r>
              <a:rPr lang="en-US" dirty="0"/>
              <a:t>How does one choose between metrics?</a:t>
            </a:r>
          </a:p>
          <a:p>
            <a:r>
              <a:rPr lang="en-US" dirty="0"/>
              <a:t>Imagine the following …</a:t>
            </a:r>
          </a:p>
          <a:p>
            <a:pPr lvl="1"/>
            <a:r>
              <a:rPr lang="en-US" dirty="0"/>
              <a:t>You are working as an intern</a:t>
            </a:r>
          </a:p>
          <a:p>
            <a:pPr lvl="1"/>
            <a:r>
              <a:rPr lang="en-US" dirty="0"/>
              <a:t>designing hardware to execute DNNs</a:t>
            </a:r>
            <a:br>
              <a:rPr lang="en-US" dirty="0"/>
            </a:br>
            <a:r>
              <a:rPr lang="en-US" dirty="0"/>
              <a:t>(deep neural networks, which may be</a:t>
            </a:r>
            <a:br>
              <a:rPr lang="en-US" dirty="0"/>
            </a:br>
            <a:r>
              <a:rPr lang="en-US" dirty="0"/>
              <a:t>useful in a variety of tasks).</a:t>
            </a:r>
          </a:p>
          <a:p>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392773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Compare Designs Based On Area and Delay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23</a:t>
            </a:fld>
            <a:endParaRPr lang="en-US" dirty="0"/>
          </a:p>
        </p:txBody>
      </p:sp>
      <p:sp>
        <p:nvSpPr>
          <p:cNvPr id="6" name="Content Placeholder 5"/>
          <p:cNvSpPr>
            <a:spLocks noGrp="1"/>
          </p:cNvSpPr>
          <p:nvPr>
            <p:ph idx="1"/>
          </p:nvPr>
        </p:nvSpPr>
        <p:spPr/>
        <p:txBody>
          <a:bodyPr>
            <a:normAutofit/>
          </a:bodyPr>
          <a:lstStyle/>
          <a:p>
            <a:r>
              <a:rPr lang="en-US" dirty="0"/>
              <a:t>Building on your ECE120 knowledge,</a:t>
            </a:r>
            <a:br>
              <a:rPr lang="en-US" dirty="0"/>
            </a:br>
            <a:r>
              <a:rPr lang="en-US" dirty="0"/>
              <a:t>you have two metrics.</a:t>
            </a:r>
          </a:p>
          <a:p>
            <a:pPr lvl="1"/>
            <a:r>
              <a:rPr lang="en-US" b="1" dirty="0">
                <a:solidFill>
                  <a:srgbClr val="00B050"/>
                </a:solidFill>
              </a:rPr>
              <a:t>Area</a:t>
            </a:r>
            <a:r>
              <a:rPr lang="en-US" dirty="0"/>
              <a:t>, which you have normalized</a:t>
            </a:r>
            <a:br>
              <a:rPr lang="en-US" dirty="0"/>
            </a:br>
            <a:r>
              <a:rPr lang="en-US" dirty="0"/>
              <a:t>from </a:t>
            </a:r>
            <a:r>
              <a:rPr lang="en-US" b="1" dirty="0">
                <a:solidFill>
                  <a:srgbClr val="00B050"/>
                </a:solidFill>
              </a:rPr>
              <a:t>1 to 100</a:t>
            </a:r>
            <a:r>
              <a:rPr lang="en-US" dirty="0"/>
              <a:t>.</a:t>
            </a:r>
          </a:p>
          <a:p>
            <a:pPr lvl="1"/>
            <a:r>
              <a:rPr lang="en-US" b="1" dirty="0">
                <a:solidFill>
                  <a:srgbClr val="00B050"/>
                </a:solidFill>
              </a:rPr>
              <a:t>Delay</a:t>
            </a:r>
            <a:r>
              <a:rPr lang="en-US" dirty="0"/>
              <a:t>, which you have also normalized</a:t>
            </a:r>
            <a:br>
              <a:rPr lang="en-US" dirty="0"/>
            </a:br>
            <a:r>
              <a:rPr lang="en-US" dirty="0"/>
              <a:t>from </a:t>
            </a:r>
            <a:r>
              <a:rPr lang="en-US" b="1" dirty="0">
                <a:solidFill>
                  <a:srgbClr val="00B050"/>
                </a:solidFill>
              </a:rPr>
              <a:t>1 to 100</a:t>
            </a:r>
            <a:r>
              <a:rPr lang="en-US" dirty="0"/>
              <a:t>.</a:t>
            </a:r>
          </a:p>
          <a:p>
            <a:r>
              <a:rPr lang="en-US" dirty="0"/>
              <a:t>In both metrics, </a:t>
            </a:r>
            <a:r>
              <a:rPr lang="en-US" b="1" dirty="0">
                <a:solidFill>
                  <a:srgbClr val="0070C0"/>
                </a:solidFill>
              </a:rPr>
              <a:t>smaller is better</a:t>
            </a:r>
            <a:r>
              <a:rPr lang="en-US" dirty="0"/>
              <a:t>.</a:t>
            </a:r>
          </a:p>
          <a:p>
            <a:r>
              <a:rPr lang="en-US" dirty="0"/>
              <a:t>For a design </a:t>
            </a:r>
            <a:r>
              <a:rPr lang="en-US" b="1" dirty="0">
                <a:solidFill>
                  <a:srgbClr val="00B050"/>
                </a:solidFill>
              </a:rPr>
              <a:t>X</a:t>
            </a:r>
            <a:r>
              <a:rPr lang="en-US" dirty="0"/>
              <a:t>, </a:t>
            </a:r>
            <a:r>
              <a:rPr lang="en-US" b="1" dirty="0">
                <a:solidFill>
                  <a:srgbClr val="0070C0"/>
                </a:solidFill>
              </a:rPr>
              <a:t>A(X) is the area</a:t>
            </a:r>
            <a:r>
              <a:rPr lang="en-US" dirty="0"/>
              <a:t>, </a:t>
            </a:r>
            <a:br>
              <a:rPr lang="en-US" dirty="0"/>
            </a:br>
            <a:r>
              <a:rPr lang="en-US" dirty="0"/>
              <a:t>and </a:t>
            </a:r>
            <a:r>
              <a:rPr lang="en-US" b="1" dirty="0">
                <a:solidFill>
                  <a:srgbClr val="0070C0"/>
                </a:solidFill>
              </a:rPr>
              <a:t>D(X) is the delay</a:t>
            </a:r>
            <a:r>
              <a:rPr lang="en-US" dirty="0"/>
              <a:t>.</a:t>
            </a:r>
          </a:p>
          <a:p>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570120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Which Metric is More Important?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24</a:t>
            </a:fld>
            <a:endParaRPr lang="en-US" dirty="0"/>
          </a:p>
        </p:txBody>
      </p:sp>
      <p:sp>
        <p:nvSpPr>
          <p:cNvPr id="6" name="Content Placeholder 5"/>
          <p:cNvSpPr>
            <a:spLocks noGrp="1"/>
          </p:cNvSpPr>
          <p:nvPr>
            <p:ph idx="1"/>
          </p:nvPr>
        </p:nvSpPr>
        <p:spPr/>
        <p:txBody>
          <a:bodyPr>
            <a:normAutofit/>
          </a:bodyPr>
          <a:lstStyle/>
          <a:p>
            <a:r>
              <a:rPr lang="en-US" dirty="0"/>
              <a:t>Now imagine that you have </a:t>
            </a:r>
            <a:br>
              <a:rPr lang="en-US" dirty="0"/>
            </a:br>
            <a:r>
              <a:rPr lang="en-US" dirty="0"/>
              <a:t>two designs, </a:t>
            </a:r>
            <a:r>
              <a:rPr lang="en-US" b="1" dirty="0">
                <a:solidFill>
                  <a:srgbClr val="00B050"/>
                </a:solidFill>
              </a:rPr>
              <a:t>X</a:t>
            </a:r>
            <a:r>
              <a:rPr lang="en-US" dirty="0"/>
              <a:t> and </a:t>
            </a:r>
            <a:r>
              <a:rPr lang="en-US" b="1" dirty="0">
                <a:solidFill>
                  <a:srgbClr val="00B050"/>
                </a:solidFill>
              </a:rPr>
              <a:t>Y</a:t>
            </a:r>
            <a:r>
              <a:rPr lang="en-US" dirty="0"/>
              <a:t>.</a:t>
            </a:r>
          </a:p>
          <a:p>
            <a:endParaRPr lang="en-US" dirty="0"/>
          </a:p>
          <a:p>
            <a:pPr algn="ctr"/>
            <a:r>
              <a:rPr lang="en-US" b="1" dirty="0">
                <a:solidFill>
                  <a:srgbClr val="0070C0"/>
                </a:solidFill>
              </a:rPr>
              <a:t>How do you choose between them?</a:t>
            </a:r>
          </a:p>
          <a:p>
            <a:endParaRPr lang="en-US" dirty="0"/>
          </a:p>
          <a:p>
            <a:pPr algn="ctr"/>
            <a:r>
              <a:rPr lang="en-US" b="1" dirty="0">
                <a:solidFill>
                  <a:srgbClr val="0070C0"/>
                </a:solidFill>
              </a:rPr>
              <a:t>Which is more important, area or delay?</a:t>
            </a:r>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2001435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Answer Depends on How the Design is Used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25</a:t>
            </a:fld>
            <a:endParaRPr lang="en-US" dirty="0"/>
          </a:p>
        </p:txBody>
      </p:sp>
      <p:sp>
        <p:nvSpPr>
          <p:cNvPr id="6" name="Content Placeholder 5"/>
          <p:cNvSpPr>
            <a:spLocks noGrp="1"/>
          </p:cNvSpPr>
          <p:nvPr>
            <p:ph idx="1"/>
          </p:nvPr>
        </p:nvSpPr>
        <p:spPr/>
        <p:txBody>
          <a:bodyPr>
            <a:normAutofit/>
          </a:bodyPr>
          <a:lstStyle/>
          <a:p>
            <a:r>
              <a:rPr lang="en-US" dirty="0"/>
              <a:t>The answer </a:t>
            </a:r>
            <a:r>
              <a:rPr lang="en-US" b="1" dirty="0">
                <a:solidFill>
                  <a:srgbClr val="0070C0"/>
                </a:solidFill>
              </a:rPr>
              <a:t>depends on the context </a:t>
            </a:r>
            <a:r>
              <a:rPr lang="en-US" dirty="0"/>
              <a:t>in which your design is used</a:t>
            </a:r>
          </a:p>
          <a:p>
            <a:pPr lvl="1"/>
            <a:r>
              <a:rPr lang="en-US" dirty="0"/>
              <a:t>datacenter</a:t>
            </a:r>
          </a:p>
          <a:p>
            <a:pPr lvl="1"/>
            <a:r>
              <a:rPr lang="en-US" dirty="0"/>
              <a:t>laptop</a:t>
            </a:r>
          </a:p>
          <a:p>
            <a:pPr lvl="1"/>
            <a:r>
              <a:rPr lang="en-US" dirty="0"/>
              <a:t>mobile phone</a:t>
            </a:r>
          </a:p>
          <a:p>
            <a:pPr lvl="1"/>
            <a:r>
              <a:rPr lang="en-US" dirty="0"/>
              <a:t>car or other vehicle</a:t>
            </a:r>
          </a:p>
          <a:p>
            <a:pPr lvl="1"/>
            <a:r>
              <a:rPr lang="en-US" dirty="0"/>
              <a:t>space probe</a:t>
            </a:r>
          </a:p>
          <a:p>
            <a:pPr lvl="1"/>
            <a:r>
              <a:rPr lang="en-US" dirty="0"/>
              <a:t>children’s toy</a:t>
            </a:r>
          </a:p>
          <a:p>
            <a:pPr lvl="1"/>
            <a:endParaRPr lang="en-US" dirty="0"/>
          </a:p>
          <a:p>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2907212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Option is to Combine Metrics Numerically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26</a:t>
            </a:fld>
            <a:endParaRPr lang="en-US" dirty="0"/>
          </a:p>
        </p:txBody>
      </p:sp>
      <p:sp>
        <p:nvSpPr>
          <p:cNvPr id="6" name="Content Placeholder 5"/>
          <p:cNvSpPr>
            <a:spLocks noGrp="1"/>
          </p:cNvSpPr>
          <p:nvPr>
            <p:ph idx="1"/>
          </p:nvPr>
        </p:nvSpPr>
        <p:spPr/>
        <p:txBody>
          <a:bodyPr>
            <a:normAutofit fontScale="92500"/>
          </a:bodyPr>
          <a:lstStyle/>
          <a:p>
            <a:r>
              <a:rPr lang="en-US" dirty="0"/>
              <a:t>How do you make a choice?</a:t>
            </a:r>
          </a:p>
          <a:p>
            <a:r>
              <a:rPr lang="en-US" dirty="0"/>
              <a:t>One option: </a:t>
            </a:r>
            <a:r>
              <a:rPr lang="en-US" b="1" dirty="0">
                <a:solidFill>
                  <a:srgbClr val="0070C0"/>
                </a:solidFill>
              </a:rPr>
              <a:t>linearize</a:t>
            </a:r>
            <a:r>
              <a:rPr lang="en-US" dirty="0"/>
              <a:t>.  Pick some weights</a:t>
            </a:r>
          </a:p>
          <a:p>
            <a:pPr lvl="1"/>
            <a:r>
              <a:rPr lang="en-US" dirty="0"/>
              <a:t>actually, one weight </a:t>
            </a:r>
            <a:r>
              <a:rPr lang="en-US" b="1" dirty="0">
                <a:solidFill>
                  <a:srgbClr val="00B050"/>
                </a:solidFill>
              </a:rPr>
              <a:t>W</a:t>
            </a:r>
            <a:r>
              <a:rPr lang="en-US" dirty="0"/>
              <a:t> is enough</a:t>
            </a:r>
          </a:p>
          <a:p>
            <a:pPr lvl="1"/>
            <a:r>
              <a:rPr lang="en-US" b="1" dirty="0">
                <a:solidFill>
                  <a:srgbClr val="00B050"/>
                </a:solidFill>
              </a:rPr>
              <a:t>W</a:t>
            </a:r>
            <a:r>
              <a:rPr lang="en-US" dirty="0">
                <a:solidFill>
                  <a:srgbClr val="00B050"/>
                </a:solidFill>
              </a:rPr>
              <a:t> </a:t>
            </a:r>
            <a:r>
              <a:rPr lang="en-US" dirty="0"/>
              <a:t>is the </a:t>
            </a:r>
            <a:r>
              <a:rPr lang="en-US" b="1" dirty="0">
                <a:solidFill>
                  <a:srgbClr val="0070C0"/>
                </a:solidFill>
              </a:rPr>
              <a:t>relative importance </a:t>
            </a:r>
            <a:r>
              <a:rPr lang="en-US" dirty="0"/>
              <a:t/>
            </a:r>
            <a:br>
              <a:rPr lang="en-US" dirty="0"/>
            </a:br>
            <a:r>
              <a:rPr lang="en-US" dirty="0"/>
              <a:t>of delay compared to area</a:t>
            </a:r>
          </a:p>
          <a:p>
            <a:r>
              <a:rPr lang="en-US" dirty="0"/>
              <a:t>Then</a:t>
            </a:r>
          </a:p>
          <a:p>
            <a:pPr lvl="1"/>
            <a:r>
              <a:rPr lang="en-US" dirty="0"/>
              <a:t>for each design </a:t>
            </a:r>
            <a:r>
              <a:rPr lang="en-US" b="1" dirty="0">
                <a:solidFill>
                  <a:srgbClr val="00B050"/>
                </a:solidFill>
              </a:rPr>
              <a:t>X</a:t>
            </a:r>
          </a:p>
          <a:p>
            <a:pPr lvl="1"/>
            <a:r>
              <a:rPr lang="en-US" dirty="0"/>
              <a:t>calculate </a:t>
            </a:r>
            <a:r>
              <a:rPr lang="en-US" b="1" dirty="0">
                <a:solidFill>
                  <a:srgbClr val="00B050"/>
                </a:solidFill>
              </a:rPr>
              <a:t>M(X) = A(X) + W D(X)</a:t>
            </a:r>
          </a:p>
          <a:p>
            <a:r>
              <a:rPr lang="en-US" b="1" dirty="0">
                <a:solidFill>
                  <a:srgbClr val="0070C0"/>
                </a:solidFill>
              </a:rPr>
              <a:t>Choose the design with the smallest M(X).</a:t>
            </a:r>
          </a:p>
          <a:p>
            <a:pPr lvl="1"/>
            <a:endParaRPr lang="en-US" dirty="0"/>
          </a:p>
          <a:p>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2612899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Importance is Not Easy to Choose in Practice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27</a:t>
            </a:fld>
            <a:endParaRPr lang="en-US" dirty="0"/>
          </a:p>
        </p:txBody>
      </p:sp>
      <p:sp>
        <p:nvSpPr>
          <p:cNvPr id="6" name="Content Placeholder 5"/>
          <p:cNvSpPr>
            <a:spLocks noGrp="1"/>
          </p:cNvSpPr>
          <p:nvPr>
            <p:ph idx="1"/>
          </p:nvPr>
        </p:nvSpPr>
        <p:spPr/>
        <p:txBody>
          <a:bodyPr>
            <a:normAutofit lnSpcReduction="10000"/>
          </a:bodyPr>
          <a:lstStyle/>
          <a:p>
            <a:r>
              <a:rPr lang="en-US" dirty="0"/>
              <a:t>But how do you pick </a:t>
            </a:r>
            <a:r>
              <a:rPr lang="en-US" b="1" dirty="0">
                <a:solidFill>
                  <a:srgbClr val="0070C0"/>
                </a:solidFill>
              </a:rPr>
              <a:t>W</a:t>
            </a:r>
            <a:r>
              <a:rPr lang="en-US" dirty="0"/>
              <a:t>?</a:t>
            </a:r>
          </a:p>
          <a:p>
            <a:r>
              <a:rPr lang="en-US" dirty="0"/>
              <a:t>What if you need designs for </a:t>
            </a:r>
            <a:br>
              <a:rPr lang="en-US" dirty="0"/>
            </a:br>
            <a:r>
              <a:rPr lang="en-US" dirty="0"/>
              <a:t>ALL of those applications?</a:t>
            </a:r>
          </a:p>
          <a:p>
            <a:r>
              <a:rPr lang="en-US" dirty="0"/>
              <a:t>As an engineer, you may not be in a position to know the right weights!</a:t>
            </a:r>
          </a:p>
          <a:p>
            <a:r>
              <a:rPr lang="en-US" dirty="0"/>
              <a:t>So </a:t>
            </a:r>
            <a:r>
              <a:rPr lang="en-US" b="1" dirty="0">
                <a:solidFill>
                  <a:srgbClr val="0070C0"/>
                </a:solidFill>
              </a:rPr>
              <a:t>what can you do if you don’t know the relative importance of the metrics</a:t>
            </a:r>
            <a:r>
              <a:rPr lang="en-US" dirty="0"/>
              <a:t>?</a:t>
            </a:r>
          </a:p>
          <a:p>
            <a:r>
              <a:rPr lang="en-US" dirty="0"/>
              <a:t>For two designs, probably </a:t>
            </a:r>
            <a:br>
              <a:rPr lang="en-US" dirty="0"/>
            </a:br>
            <a:r>
              <a:rPr lang="en-US" dirty="0"/>
              <a:t>just report both to your manager.</a:t>
            </a:r>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1548317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Remember Dilbert?  Oxygen is Good.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28</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What if you have created 10,000 designs</a:t>
            </a:r>
            <a:r>
              <a:rPr lang="en-US" dirty="0"/>
              <a:t>?</a:t>
            </a:r>
          </a:p>
          <a:p>
            <a:pPr lvl="1"/>
            <a:r>
              <a:rPr lang="en-US" dirty="0"/>
              <a:t>Not by hand, but by using parameters.</a:t>
            </a:r>
          </a:p>
          <a:p>
            <a:pPr lvl="1"/>
            <a:r>
              <a:rPr lang="en-US" dirty="0"/>
              <a:t>For example, does your design provide</a:t>
            </a:r>
            <a:br>
              <a:rPr lang="en-US" dirty="0"/>
            </a:br>
            <a:r>
              <a:rPr lang="en-US" dirty="0"/>
              <a:t>hardware for 8-bit, 16-bit, 32-bit, or 64-bit addition?</a:t>
            </a:r>
          </a:p>
          <a:p>
            <a:pPr marL="201168" lvl="1" indent="0">
              <a:buNone/>
            </a:pPr>
            <a:r>
              <a:rPr lang="en-US" dirty="0"/>
              <a:t>Do you report all 10,000 to your manager?</a:t>
            </a:r>
          </a:p>
          <a:p>
            <a:pPr marL="201168" lvl="1" indent="0">
              <a:buNone/>
            </a:pPr>
            <a:r>
              <a:rPr lang="en-US" dirty="0"/>
              <a:t>Probably not if you want a job offer.</a:t>
            </a:r>
          </a:p>
          <a:p>
            <a:pPr marL="201168" lvl="1" indent="0">
              <a:buNone/>
            </a:pPr>
            <a:endParaRPr lang="en-US" dirty="0"/>
          </a:p>
          <a:p>
            <a:pPr marL="201168" lvl="1" indent="0">
              <a:buNone/>
            </a:pPr>
            <a:r>
              <a:rPr lang="en-US" dirty="0"/>
              <a:t>But </a:t>
            </a:r>
            <a:r>
              <a:rPr lang="en-US" b="1" dirty="0">
                <a:solidFill>
                  <a:srgbClr val="0070C0"/>
                </a:solidFill>
              </a:rPr>
              <a:t>what can you do</a:t>
            </a:r>
            <a:r>
              <a:rPr lang="en-US" dirty="0"/>
              <a:t>?</a:t>
            </a:r>
          </a:p>
          <a:p>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3757528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Design that is Worse in All Metrics is Pareto-Dominated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29</a:t>
            </a:fld>
            <a:endParaRPr lang="en-US" dirty="0"/>
          </a:p>
        </p:txBody>
      </p:sp>
      <p:sp>
        <p:nvSpPr>
          <p:cNvPr id="6" name="Content Placeholder 5"/>
          <p:cNvSpPr>
            <a:spLocks noGrp="1"/>
          </p:cNvSpPr>
          <p:nvPr>
            <p:ph idx="1"/>
          </p:nvPr>
        </p:nvSpPr>
        <p:spPr/>
        <p:txBody>
          <a:bodyPr>
            <a:normAutofit fontScale="92500" lnSpcReduction="20000"/>
          </a:bodyPr>
          <a:lstStyle/>
          <a:p>
            <a:r>
              <a:rPr lang="en-US" dirty="0"/>
              <a:t>Pick two designs </a:t>
            </a:r>
            <a:r>
              <a:rPr lang="en-US" b="1" dirty="0">
                <a:solidFill>
                  <a:srgbClr val="00B050"/>
                </a:solidFill>
              </a:rPr>
              <a:t>X</a:t>
            </a:r>
            <a:r>
              <a:rPr lang="en-US" dirty="0"/>
              <a:t> and </a:t>
            </a:r>
            <a:r>
              <a:rPr lang="en-US" b="1" dirty="0">
                <a:solidFill>
                  <a:srgbClr val="00B050"/>
                </a:solidFill>
              </a:rPr>
              <a:t>Y</a:t>
            </a:r>
            <a:r>
              <a:rPr lang="en-US" dirty="0"/>
              <a:t>.</a:t>
            </a:r>
          </a:p>
          <a:p>
            <a:r>
              <a:rPr lang="en-US" dirty="0"/>
              <a:t>What if </a:t>
            </a:r>
            <a:r>
              <a:rPr lang="en-US" b="1" dirty="0">
                <a:solidFill>
                  <a:srgbClr val="00B050"/>
                </a:solidFill>
              </a:rPr>
              <a:t>A(X) &lt; A(Y) </a:t>
            </a:r>
            <a:r>
              <a:rPr lang="en-US" dirty="0"/>
              <a:t>AND </a:t>
            </a:r>
            <a:r>
              <a:rPr lang="en-US" b="1" dirty="0">
                <a:solidFill>
                  <a:srgbClr val="00B050"/>
                </a:solidFill>
              </a:rPr>
              <a:t>D(X) &lt; D(Y)</a:t>
            </a:r>
            <a:r>
              <a:rPr lang="en-US" dirty="0"/>
              <a:t>?</a:t>
            </a:r>
          </a:p>
          <a:p>
            <a:r>
              <a:rPr lang="en-US" dirty="0"/>
              <a:t>Remember that smaller is better </a:t>
            </a:r>
            <a:br>
              <a:rPr lang="en-US" dirty="0"/>
            </a:br>
            <a:r>
              <a:rPr lang="en-US" dirty="0"/>
              <a:t>for both area and delay.</a:t>
            </a:r>
          </a:p>
          <a:p>
            <a:r>
              <a:rPr lang="en-US" dirty="0"/>
              <a:t>In such a case, </a:t>
            </a:r>
            <a:r>
              <a:rPr lang="en-US" b="1" dirty="0">
                <a:solidFill>
                  <a:srgbClr val="0070C0"/>
                </a:solidFill>
              </a:rPr>
              <a:t>do you need to report Y</a:t>
            </a:r>
            <a:r>
              <a:rPr lang="en-US" dirty="0"/>
              <a:t>?</a:t>
            </a:r>
          </a:p>
          <a:p>
            <a:r>
              <a:rPr lang="en-US" dirty="0"/>
              <a:t>No!  </a:t>
            </a:r>
            <a:r>
              <a:rPr lang="en-US" b="1" dirty="0">
                <a:solidFill>
                  <a:srgbClr val="00B050"/>
                </a:solidFill>
              </a:rPr>
              <a:t>X</a:t>
            </a:r>
            <a:r>
              <a:rPr lang="en-US" dirty="0"/>
              <a:t> is better in both metrics.</a:t>
            </a:r>
          </a:p>
          <a:p>
            <a:r>
              <a:rPr lang="en-US" dirty="0"/>
              <a:t>We say that </a:t>
            </a:r>
            <a:r>
              <a:rPr lang="en-US" b="1" dirty="0">
                <a:solidFill>
                  <a:srgbClr val="0070C0"/>
                </a:solidFill>
              </a:rPr>
              <a:t>design Y is </a:t>
            </a:r>
            <a:br>
              <a:rPr lang="en-US" b="1" dirty="0">
                <a:solidFill>
                  <a:srgbClr val="0070C0"/>
                </a:solidFill>
              </a:rPr>
            </a:br>
            <a:r>
              <a:rPr lang="en-US" b="1" dirty="0">
                <a:solidFill>
                  <a:srgbClr val="0070C0"/>
                </a:solidFill>
              </a:rPr>
              <a:t>Pareto-dominated by design X</a:t>
            </a:r>
            <a:r>
              <a:rPr lang="en-US" dirty="0"/>
              <a:t>.</a:t>
            </a:r>
          </a:p>
          <a:p>
            <a:r>
              <a:rPr lang="en-US" dirty="0"/>
              <a:t>If there were </a:t>
            </a:r>
            <a:r>
              <a:rPr lang="en-US" b="1" dirty="0">
                <a:solidFill>
                  <a:srgbClr val="00B050"/>
                </a:solidFill>
              </a:rPr>
              <a:t>N</a:t>
            </a:r>
            <a:r>
              <a:rPr lang="en-US" dirty="0"/>
              <a:t> metrics, </a:t>
            </a:r>
            <a:r>
              <a:rPr lang="en-US" b="1" dirty="0">
                <a:solidFill>
                  <a:srgbClr val="0070C0"/>
                </a:solidFill>
              </a:rPr>
              <a:t>Y must be worse </a:t>
            </a:r>
            <a:br>
              <a:rPr lang="en-US" b="1" dirty="0">
                <a:solidFill>
                  <a:srgbClr val="0070C0"/>
                </a:solidFill>
              </a:rPr>
            </a:br>
            <a:r>
              <a:rPr lang="en-US" b="1" dirty="0">
                <a:solidFill>
                  <a:srgbClr val="0070C0"/>
                </a:solidFill>
              </a:rPr>
              <a:t>than some X in ALL metrics to be </a:t>
            </a:r>
            <a:br>
              <a:rPr lang="en-US" b="1" dirty="0">
                <a:solidFill>
                  <a:srgbClr val="0070C0"/>
                </a:solidFill>
              </a:rPr>
            </a:br>
            <a:r>
              <a:rPr lang="en-US" b="1" dirty="0">
                <a:solidFill>
                  <a:srgbClr val="0070C0"/>
                </a:solidFill>
              </a:rPr>
              <a:t>Pareto-dominated</a:t>
            </a:r>
            <a:r>
              <a:rPr lang="en-US" dirty="0"/>
              <a:t>.</a:t>
            </a:r>
          </a:p>
          <a:p>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261418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wipe(left)">
                                      <p:cBhvr>
                                        <p:cTn id="7" dur="500"/>
                                        <p:tgtEl>
                                          <p:spTgt spid="6">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Effect transition="in" filter="wipe(left)">
                                      <p:cBhvr>
                                        <p:cTn id="11" dur="500"/>
                                        <p:tgtEl>
                                          <p:spTgt spid="6">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wipe(left)">
                                      <p:cBhvr>
                                        <p:cTn id="1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Best Case is One Gate Delay*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2016-2017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a:t>
            </a:fld>
            <a:endParaRPr lang="en-US" dirty="0"/>
          </a:p>
        </p:txBody>
      </p:sp>
      <p:sp>
        <p:nvSpPr>
          <p:cNvPr id="6" name="Content Placeholder 5"/>
          <p:cNvSpPr>
            <a:spLocks noGrp="1"/>
          </p:cNvSpPr>
          <p:nvPr>
            <p:ph idx="1"/>
          </p:nvPr>
        </p:nvSpPr>
        <p:spPr/>
        <p:txBody>
          <a:bodyPr>
            <a:normAutofit lnSpcReduction="10000"/>
          </a:bodyPr>
          <a:lstStyle/>
          <a:p>
            <a:r>
              <a:rPr lang="en-US" dirty="0"/>
              <a:t>Recall our delay heuristic: </a:t>
            </a:r>
            <a:br>
              <a:rPr lang="en-US" dirty="0"/>
            </a:br>
            <a:r>
              <a:rPr lang="en-US" dirty="0"/>
              <a:t>the number of gate delays from any input.</a:t>
            </a:r>
          </a:p>
          <a:p>
            <a:r>
              <a:rPr lang="en-US" dirty="0"/>
              <a:t>Let’s assume that complemented literals</a:t>
            </a:r>
            <a:br>
              <a:rPr lang="en-US" dirty="0"/>
            </a:br>
            <a:r>
              <a:rPr lang="en-US" dirty="0"/>
              <a:t>are available with no delay.</a:t>
            </a:r>
          </a:p>
          <a:p>
            <a:pPr algn="ctr"/>
            <a:r>
              <a:rPr lang="en-US" b="1" dirty="0">
                <a:solidFill>
                  <a:srgbClr val="0070C0"/>
                </a:solidFill>
              </a:rPr>
              <a:t>What can we express with </a:t>
            </a:r>
            <a:br>
              <a:rPr lang="en-US" b="1" dirty="0">
                <a:solidFill>
                  <a:srgbClr val="0070C0"/>
                </a:solidFill>
              </a:rPr>
            </a:br>
            <a:r>
              <a:rPr lang="en-US" b="1" dirty="0">
                <a:solidFill>
                  <a:srgbClr val="0070C0"/>
                </a:solidFill>
              </a:rPr>
              <a:t>one gate delay in CMOS?</a:t>
            </a:r>
          </a:p>
          <a:p>
            <a:pPr algn="ctr"/>
            <a:r>
              <a:rPr lang="en-US" dirty="0"/>
              <a:t>Only NAND and NOR </a:t>
            </a:r>
            <a:br>
              <a:rPr lang="en-US" dirty="0"/>
            </a:br>
            <a:r>
              <a:rPr lang="en-US" dirty="0"/>
              <a:t>(NOT is a 1-input NAND/NOR).</a:t>
            </a:r>
          </a:p>
          <a:p>
            <a:pPr marL="0" indent="0" algn="ctr">
              <a:buNone/>
            </a:pPr>
            <a:r>
              <a:rPr lang="en-US" sz="2000" dirty="0"/>
              <a:t>*Ignoring the functions 0 and 1 and functions consisting of a single literal, all of which have zero gate delays.</a:t>
            </a:r>
          </a:p>
        </p:txBody>
      </p:sp>
    </p:spTree>
    <p:extLst>
      <p:ext uri="{BB962C8B-B14F-4D97-AF65-F5344CB8AC3E}">
        <p14:creationId xmlns:p14="http://schemas.microsoft.com/office/powerpoint/2010/main" val="286245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Eliminate Designs that are Pareto-Dominated by Others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30</a:t>
            </a:fld>
            <a:endParaRPr lang="en-US" dirty="0"/>
          </a:p>
        </p:txBody>
      </p:sp>
      <p:sp>
        <p:nvSpPr>
          <p:cNvPr id="6" name="Content Placeholder 5"/>
          <p:cNvSpPr>
            <a:spLocks noGrp="1"/>
          </p:cNvSpPr>
          <p:nvPr>
            <p:ph idx="1"/>
          </p:nvPr>
        </p:nvSpPr>
        <p:spPr/>
        <p:txBody>
          <a:bodyPr>
            <a:normAutofit/>
          </a:bodyPr>
          <a:lstStyle/>
          <a:p>
            <a:r>
              <a:rPr lang="en-US" dirty="0"/>
              <a:t>You can use the idea of Pareto domination to eliminate designs.</a:t>
            </a:r>
          </a:p>
          <a:p>
            <a:r>
              <a:rPr lang="en-US" b="1" dirty="0">
                <a:solidFill>
                  <a:srgbClr val="0070C0"/>
                </a:solidFill>
              </a:rPr>
              <a:t>Any design that is Pareto-dominated </a:t>
            </a:r>
            <a:r>
              <a:rPr lang="en-US" dirty="0"/>
              <a:t/>
            </a:r>
            <a:br>
              <a:rPr lang="en-US" dirty="0"/>
            </a:br>
            <a:r>
              <a:rPr lang="en-US" dirty="0"/>
              <a:t>by any other design </a:t>
            </a:r>
            <a:r>
              <a:rPr lang="en-US" b="1" dirty="0">
                <a:solidFill>
                  <a:srgbClr val="0070C0"/>
                </a:solidFill>
              </a:rPr>
              <a:t>can be discarded</a:t>
            </a:r>
            <a:r>
              <a:rPr lang="en-US" dirty="0"/>
              <a:t>.</a:t>
            </a:r>
          </a:p>
          <a:p>
            <a:r>
              <a:rPr lang="en-US" dirty="0"/>
              <a:t>Only designs that may be better in some context remain.</a:t>
            </a:r>
          </a:p>
          <a:p>
            <a:r>
              <a:rPr lang="en-US" dirty="0"/>
              <a:t>The remaining designs form a </a:t>
            </a:r>
            <a:r>
              <a:rPr lang="en-US" b="1" dirty="0">
                <a:solidFill>
                  <a:srgbClr val="0070C0"/>
                </a:solidFill>
              </a:rPr>
              <a:t>Pareto curve </a:t>
            </a:r>
            <a:r>
              <a:rPr lang="en-US" dirty="0"/>
              <a:t>(a Pareto surface for more than two metrics).</a:t>
            </a:r>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329649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86360" y="2186717"/>
            <a:ext cx="3151800" cy="2616101"/>
          </a:xfrm>
          <a:prstGeom prst="rect">
            <a:avLst/>
          </a:prstGeom>
          <a:solidFill>
            <a:srgbClr val="92D050"/>
          </a:solidFill>
        </p:spPr>
        <p:txBody>
          <a:bodyPr wrap="square" rtlCol="0">
            <a:spAutoFit/>
          </a:bodyPr>
          <a:lstStyle/>
          <a:p>
            <a:pPr algn="ctr"/>
            <a:endParaRPr lang="en-US" sz="24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a:p>
            <a:pPr algn="ctr"/>
            <a:endParaRPr lang="en-US" sz="20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dominated by</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point P</a:t>
            </a:r>
          </a:p>
          <a:p>
            <a:pPr algn="ctr"/>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US" dirty="0"/>
              <a:t>A Graph Illustrates Pareto-Dominance (Small is Good)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31</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graphicFrame>
        <p:nvGraphicFramePr>
          <p:cNvPr id="11" name="Content Placeholder 10"/>
          <p:cNvGraphicFramePr>
            <a:graphicFrameLocks noGrp="1"/>
          </p:cNvGraphicFramePr>
          <p:nvPr>
            <p:ph idx="1"/>
            <p:extLst/>
          </p:nvPr>
        </p:nvGraphicFramePr>
        <p:xfrm>
          <a:off x="596900" y="1630363"/>
          <a:ext cx="7791450" cy="423862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65053" y="4541208"/>
            <a:ext cx="42351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73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Pareto Curve (after Discarding Dominated Points)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32</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graphicFrame>
        <p:nvGraphicFramePr>
          <p:cNvPr id="11" name="Content Placeholder 10"/>
          <p:cNvGraphicFramePr>
            <a:graphicFrameLocks noGrp="1"/>
          </p:cNvGraphicFramePr>
          <p:nvPr>
            <p:ph idx="1"/>
            <p:extLst/>
          </p:nvPr>
        </p:nvGraphicFramePr>
        <p:xfrm>
          <a:off x="596900" y="1630363"/>
          <a:ext cx="7791450" cy="423862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565053" y="4541208"/>
            <a:ext cx="423514"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8138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of Pareto Curves/Surfaces is Common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33</a:t>
            </a:fld>
            <a:endParaRPr lang="en-US" dirty="0"/>
          </a:p>
        </p:txBody>
      </p:sp>
      <p:sp>
        <p:nvSpPr>
          <p:cNvPr id="6" name="Content Placeholder 5"/>
          <p:cNvSpPr>
            <a:spLocks noGrp="1"/>
          </p:cNvSpPr>
          <p:nvPr>
            <p:ph idx="1"/>
          </p:nvPr>
        </p:nvSpPr>
        <p:spPr/>
        <p:txBody>
          <a:bodyPr>
            <a:normAutofit/>
          </a:bodyPr>
          <a:lstStyle/>
          <a:p>
            <a:r>
              <a:rPr lang="en-US" dirty="0"/>
              <a:t>In many hardware design environments,</a:t>
            </a:r>
            <a:br>
              <a:rPr lang="en-US" dirty="0"/>
            </a:br>
            <a:r>
              <a:rPr lang="en-US" dirty="0"/>
              <a:t>engineers run </a:t>
            </a:r>
            <a:r>
              <a:rPr lang="en-US" b="1" dirty="0">
                <a:solidFill>
                  <a:srgbClr val="0070C0"/>
                </a:solidFill>
              </a:rPr>
              <a:t>design-space exploration</a:t>
            </a:r>
            <a:r>
              <a:rPr lang="en-US" dirty="0"/>
              <a:t/>
            </a:r>
            <a:br>
              <a:rPr lang="en-US" dirty="0"/>
            </a:br>
            <a:r>
              <a:rPr lang="en-US" dirty="0"/>
              <a:t>tasks (on computers, of course!):</a:t>
            </a:r>
          </a:p>
          <a:p>
            <a:pPr lvl="1"/>
            <a:r>
              <a:rPr lang="en-US" dirty="0"/>
              <a:t>Given a set of parameters for a design</a:t>
            </a:r>
          </a:p>
          <a:p>
            <a:pPr lvl="1"/>
            <a:r>
              <a:rPr lang="en-US" dirty="0"/>
              <a:t>Generate hardware for each possible combination of parameters</a:t>
            </a:r>
          </a:p>
          <a:p>
            <a:pPr lvl="1"/>
            <a:r>
              <a:rPr lang="en-US" dirty="0"/>
              <a:t>Then use Pareto dominance to </a:t>
            </a:r>
            <a:br>
              <a:rPr lang="en-US" dirty="0"/>
            </a:br>
            <a:r>
              <a:rPr lang="en-US" dirty="0"/>
              <a:t>trim the results down</a:t>
            </a:r>
          </a:p>
          <a:p>
            <a:pPr lvl="1"/>
            <a:r>
              <a:rPr lang="en-US" dirty="0"/>
              <a:t>And show the engineer the Pareto surface of area, delay, and power consumption.</a:t>
            </a:r>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674375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Want to Learn More about Optimization?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34</a:t>
            </a:fld>
            <a:endParaRPr lang="en-US" dirty="0"/>
          </a:p>
        </p:txBody>
      </p:sp>
      <p:sp>
        <p:nvSpPr>
          <p:cNvPr id="6" name="Content Placeholder 5"/>
          <p:cNvSpPr>
            <a:spLocks noGrp="1"/>
          </p:cNvSpPr>
          <p:nvPr>
            <p:ph idx="1"/>
          </p:nvPr>
        </p:nvSpPr>
        <p:spPr/>
        <p:txBody>
          <a:bodyPr>
            <a:normAutofit/>
          </a:bodyPr>
          <a:lstStyle/>
          <a:p>
            <a:r>
              <a:rPr lang="en-US" dirty="0"/>
              <a:t>Take ECE490 some day.</a:t>
            </a:r>
          </a:p>
          <a:p>
            <a:r>
              <a:rPr lang="en-US" dirty="0"/>
              <a:t>Combines theory and practice:</a:t>
            </a:r>
          </a:p>
          <a:p>
            <a:pPr lvl="1"/>
            <a:r>
              <a:rPr lang="en-US" dirty="0"/>
              <a:t>optimization algorithms,</a:t>
            </a:r>
          </a:p>
          <a:p>
            <a:pPr lvl="1"/>
            <a:r>
              <a:rPr lang="en-US" dirty="0"/>
              <a:t>Implementations,</a:t>
            </a:r>
          </a:p>
          <a:p>
            <a:pPr lvl="1"/>
            <a:r>
              <a:rPr lang="en-US" dirty="0"/>
              <a:t>use of libraries to solve problems.</a:t>
            </a:r>
          </a:p>
          <a:p>
            <a:pPr lvl="1"/>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1690857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K-Maps Can Identify Single-Gate Functions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a:t>
            </a:fld>
            <a:endParaRPr lang="en-US" dirty="0"/>
          </a:p>
        </p:txBody>
      </p:sp>
      <p:sp>
        <p:nvSpPr>
          <p:cNvPr id="6" name="Content Placeholder 5"/>
          <p:cNvSpPr>
            <a:spLocks noGrp="1"/>
          </p:cNvSpPr>
          <p:nvPr>
            <p:ph idx="1"/>
          </p:nvPr>
        </p:nvSpPr>
        <p:spPr/>
        <p:txBody>
          <a:bodyPr>
            <a:normAutofit/>
          </a:bodyPr>
          <a:lstStyle/>
          <a:p>
            <a:r>
              <a:rPr lang="en-US" dirty="0"/>
              <a:t>A single NAND is an SOP expression.* </a:t>
            </a:r>
          </a:p>
          <a:p>
            <a:r>
              <a:rPr lang="en-US" dirty="0"/>
              <a:t>So is a single NOR.</a:t>
            </a:r>
          </a:p>
          <a:p>
            <a:r>
              <a:rPr lang="en-US" dirty="0"/>
              <a:t>An expression using a single gate is also optimal by our area heuristic.</a:t>
            </a:r>
          </a:p>
          <a:p>
            <a:pPr>
              <a:spcAft>
                <a:spcPts val="1200"/>
              </a:spcAft>
            </a:pPr>
            <a:r>
              <a:rPr lang="en-US" dirty="0"/>
              <a:t>So </a:t>
            </a:r>
            <a:r>
              <a:rPr lang="en-US" b="1" dirty="0">
                <a:solidFill>
                  <a:srgbClr val="0070C0"/>
                </a:solidFill>
              </a:rPr>
              <a:t>if a function can be built with a single gate, the K-map will give us that expression</a:t>
            </a:r>
            <a:r>
              <a:rPr lang="en-US" dirty="0"/>
              <a:t>.</a:t>
            </a:r>
          </a:p>
          <a:p>
            <a:pPr algn="ctr"/>
            <a:r>
              <a:rPr lang="en-US" sz="1800" dirty="0"/>
              <a:t>*And a POS expression.</a:t>
            </a:r>
          </a:p>
          <a:p>
            <a:endParaRPr lang="en-US" dirty="0"/>
          </a:p>
          <a:p>
            <a:endParaRPr lang="en-US" dirty="0"/>
          </a:p>
        </p:txBody>
      </p:sp>
    </p:spTree>
    <p:extLst>
      <p:ext uri="{BB962C8B-B14F-4D97-AF65-F5344CB8AC3E}">
        <p14:creationId xmlns:p14="http://schemas.microsoft.com/office/powerpoint/2010/main" val="3689918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Counting AND/OR Gates Realistic?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5</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Most functions cannot be expressed </a:t>
            </a:r>
            <a:br>
              <a:rPr lang="en-US" b="1" dirty="0">
                <a:solidFill>
                  <a:srgbClr val="0070C0"/>
                </a:solidFill>
              </a:rPr>
            </a:br>
            <a:r>
              <a:rPr lang="en-US" b="1" dirty="0">
                <a:solidFill>
                  <a:srgbClr val="0070C0"/>
                </a:solidFill>
              </a:rPr>
              <a:t>as a single NAND/NOR gate.</a:t>
            </a:r>
          </a:p>
          <a:p>
            <a:r>
              <a:rPr lang="en-US" dirty="0"/>
              <a:t>So </a:t>
            </a:r>
            <a:r>
              <a:rPr lang="en-US" b="1" dirty="0">
                <a:solidFill>
                  <a:srgbClr val="0070C0"/>
                </a:solidFill>
              </a:rPr>
              <a:t>how fast is an SOP expression</a:t>
            </a:r>
            <a:r>
              <a:rPr lang="en-US" dirty="0"/>
              <a:t>?</a:t>
            </a:r>
          </a:p>
          <a:p>
            <a:pPr algn="ctr"/>
            <a:r>
              <a:rPr lang="en-US" dirty="0"/>
              <a:t>Two gate delays.</a:t>
            </a:r>
          </a:p>
          <a:p>
            <a:pPr algn="ctr"/>
            <a:r>
              <a:rPr lang="en-US" dirty="0"/>
              <a:t>AND, followed by OR.</a:t>
            </a:r>
          </a:p>
          <a:p>
            <a:pPr algn="ctr"/>
            <a:r>
              <a:rPr lang="en-US" dirty="0"/>
              <a:t>But in CMOS, we only have NAND and NOR.</a:t>
            </a:r>
          </a:p>
          <a:p>
            <a:pPr algn="ctr"/>
            <a:r>
              <a:rPr lang="en-US" b="1" dirty="0">
                <a:solidFill>
                  <a:srgbClr val="0070C0"/>
                </a:solidFill>
              </a:rPr>
              <a:t>How many gate delays do we get </a:t>
            </a:r>
            <a:br>
              <a:rPr lang="en-US" b="1" dirty="0">
                <a:solidFill>
                  <a:srgbClr val="0070C0"/>
                </a:solidFill>
              </a:rPr>
            </a:br>
            <a:r>
              <a:rPr lang="en-US" b="1" dirty="0">
                <a:solidFill>
                  <a:srgbClr val="0070C0"/>
                </a:solidFill>
              </a:rPr>
              <a:t>if we only use NAND/NOR?</a:t>
            </a:r>
          </a:p>
        </p:txBody>
      </p:sp>
    </p:spTree>
    <p:extLst>
      <p:ext uri="{BB962C8B-B14F-4D97-AF65-F5344CB8AC3E}">
        <p14:creationId xmlns:p14="http://schemas.microsoft.com/office/powerpoint/2010/main" val="364120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500"/>
                                  </p:stCondLst>
                                  <p:childTnLst>
                                    <p:set>
                                      <p:cBhvr>
                                        <p:cTn id="11" dur="1" fill="hold">
                                          <p:stCondLst>
                                            <p:cond delay="0"/>
                                          </p:stCondLst>
                                        </p:cTn>
                                        <p:tgtEl>
                                          <p:spTgt spid="6">
                                            <p:txEl>
                                              <p:pRg st="3" end="3"/>
                                            </p:txEl>
                                          </p:spTgt>
                                        </p:tgtEl>
                                        <p:attrNameLst>
                                          <p:attrName>style.visibility</p:attrName>
                                        </p:attrNameLst>
                                      </p:cBhvr>
                                      <p:to>
                                        <p:strVal val="visible"/>
                                      </p:to>
                                    </p:set>
                                    <p:anim calcmode="lin" valueType="num">
                                      <p:cBhvr additive="base">
                                        <p:cTn id="1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 calcmode="lin" valueType="num">
                                      <p:cBhvr additive="base">
                                        <p:cTn id="1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 calcmode="lin" valueType="num">
                                      <p:cBhvr additive="base">
                                        <p:cTn id="2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Introduce Some Algebra</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6</a:t>
            </a:fld>
            <a:endParaRPr lang="en-US" dirty="0"/>
          </a:p>
        </p:txBody>
      </p:sp>
      <p:sp>
        <p:nvSpPr>
          <p:cNvPr id="6" name="Content Placeholder 5"/>
          <p:cNvSpPr>
            <a:spLocks noGrp="1"/>
          </p:cNvSpPr>
          <p:nvPr>
            <p:ph idx="1"/>
          </p:nvPr>
        </p:nvSpPr>
        <p:spPr/>
        <p:txBody>
          <a:bodyPr>
            <a:normAutofit/>
          </a:bodyPr>
          <a:lstStyle/>
          <a:p>
            <a:r>
              <a:rPr lang="en-US" dirty="0"/>
              <a:t>A little Boolean algebra will help us:</a:t>
            </a:r>
          </a:p>
          <a:p>
            <a:pPr algn="ctr"/>
            <a:r>
              <a:rPr lang="en-US" b="1" u="sng" dirty="0" err="1">
                <a:solidFill>
                  <a:srgbClr val="0070C0"/>
                </a:solidFill>
              </a:rPr>
              <a:t>DeMorgan’s</a:t>
            </a:r>
            <a:r>
              <a:rPr lang="en-US" b="1" u="sng" dirty="0">
                <a:solidFill>
                  <a:srgbClr val="0070C0"/>
                </a:solidFill>
              </a:rPr>
              <a:t> Laws</a:t>
            </a:r>
          </a:p>
          <a:p>
            <a:pPr algn="ctr"/>
            <a:r>
              <a:rPr lang="en-US" b="1" dirty="0">
                <a:solidFill>
                  <a:srgbClr val="0070C0"/>
                </a:solidFill>
              </a:rPr>
              <a:t>(AB)’ = A’ + B’		(A+B)’ = A’B’</a:t>
            </a:r>
          </a:p>
          <a:p>
            <a:r>
              <a:rPr lang="en-US" dirty="0"/>
              <a:t>Want a proof?  Use a truth table (4 lines each).</a:t>
            </a:r>
          </a:p>
          <a:p>
            <a:r>
              <a:rPr lang="en-US" dirty="0"/>
              <a:t>They also generalize to more than two inputs.</a:t>
            </a:r>
          </a:p>
          <a:p>
            <a:r>
              <a:rPr lang="en-US" dirty="0"/>
              <a:t>For example,</a:t>
            </a:r>
          </a:p>
          <a:p>
            <a:pPr algn="ctr"/>
            <a:r>
              <a:rPr lang="en-US" b="1" dirty="0">
                <a:solidFill>
                  <a:srgbClr val="0070C0"/>
                </a:solidFill>
              </a:rPr>
              <a:t>(ABC)’ = A’ + B’ + C’	     (A+B+C)’ = A’B’C’</a:t>
            </a:r>
          </a:p>
        </p:txBody>
      </p:sp>
    </p:spTree>
    <p:extLst>
      <p:ext uri="{BB962C8B-B14F-4D97-AF65-F5344CB8AC3E}">
        <p14:creationId xmlns:p14="http://schemas.microsoft.com/office/powerpoint/2010/main" val="455889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DeMorgan’s</a:t>
            </a:r>
            <a:r>
              <a:rPr lang="en-US" dirty="0"/>
              <a:t> Laws Relate NAND/NOR to AND/OR</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7</a:t>
            </a:fld>
            <a:endParaRPr lang="en-US" dirty="0"/>
          </a:p>
        </p:txBody>
      </p:sp>
      <p:sp>
        <p:nvSpPr>
          <p:cNvPr id="6" name="Content Placeholder 5"/>
          <p:cNvSpPr>
            <a:spLocks noGrp="1"/>
          </p:cNvSpPr>
          <p:nvPr>
            <p:ph idx="1"/>
          </p:nvPr>
        </p:nvSpPr>
        <p:spPr/>
        <p:txBody>
          <a:bodyPr>
            <a:normAutofit/>
          </a:bodyPr>
          <a:lstStyle/>
          <a:p>
            <a:r>
              <a:rPr lang="en-US" dirty="0"/>
              <a:t>What do </a:t>
            </a:r>
            <a:r>
              <a:rPr lang="en-US" dirty="0" err="1"/>
              <a:t>DeMorgan’s</a:t>
            </a:r>
            <a:r>
              <a:rPr lang="en-US" dirty="0"/>
              <a:t> Laws mean?</a:t>
            </a:r>
          </a:p>
          <a:p>
            <a:endParaRPr lang="en-US" dirty="0"/>
          </a:p>
          <a:p>
            <a:r>
              <a:rPr lang="en-US" dirty="0"/>
              <a:t>Here’s one way to think about them:</a:t>
            </a:r>
            <a:endParaRPr lang="en-US" b="1" dirty="0">
              <a:solidFill>
                <a:srgbClr val="0070C0"/>
              </a:solidFill>
            </a:endParaRPr>
          </a:p>
          <a:p>
            <a:pPr lvl="1"/>
            <a:endParaRPr lang="en-US" b="1" dirty="0">
              <a:solidFill>
                <a:srgbClr val="0070C0"/>
              </a:solidFill>
            </a:endParaRPr>
          </a:p>
          <a:p>
            <a:pPr lvl="1"/>
            <a:r>
              <a:rPr lang="en-US" b="1" dirty="0">
                <a:solidFill>
                  <a:srgbClr val="0070C0"/>
                </a:solidFill>
              </a:rPr>
              <a:t>(AB)’ = A’ + B’</a:t>
            </a:r>
            <a:r>
              <a:rPr lang="en-US" dirty="0"/>
              <a:t>   NAND is the same as OR on the complements of the inputs.</a:t>
            </a:r>
            <a:endParaRPr lang="en-US" b="1" dirty="0">
              <a:solidFill>
                <a:srgbClr val="0070C0"/>
              </a:solidFill>
            </a:endParaRPr>
          </a:p>
          <a:p>
            <a:pPr lvl="1"/>
            <a:endParaRPr lang="en-US" b="1" dirty="0">
              <a:solidFill>
                <a:srgbClr val="0070C0"/>
              </a:solidFill>
            </a:endParaRPr>
          </a:p>
          <a:p>
            <a:pPr lvl="1"/>
            <a:r>
              <a:rPr lang="en-US" b="1" dirty="0">
                <a:solidFill>
                  <a:srgbClr val="0070C0"/>
                </a:solidFill>
              </a:rPr>
              <a:t>(A+B)’ = A’B’     </a:t>
            </a:r>
            <a:r>
              <a:rPr lang="en-US" dirty="0"/>
              <a:t>NOR is the same as AND on the complements of the inputs.</a:t>
            </a:r>
          </a:p>
          <a:p>
            <a:endParaRPr lang="en-US" dirty="0"/>
          </a:p>
        </p:txBody>
      </p:sp>
    </p:spTree>
    <p:extLst>
      <p:ext uri="{BB962C8B-B14F-4D97-AF65-F5344CB8AC3E}">
        <p14:creationId xmlns:p14="http://schemas.microsoft.com/office/powerpoint/2010/main" val="311464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Graphical Representation Can Be Useful, Too</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8</a:t>
            </a:fld>
            <a:endParaRPr lang="en-US" dirty="0"/>
          </a:p>
        </p:txBody>
      </p:sp>
      <p:sp>
        <p:nvSpPr>
          <p:cNvPr id="6" name="Content Placeholder 5"/>
          <p:cNvSpPr>
            <a:spLocks noGrp="1"/>
          </p:cNvSpPr>
          <p:nvPr>
            <p:ph idx="1"/>
          </p:nvPr>
        </p:nvSpPr>
        <p:spPr/>
        <p:txBody>
          <a:bodyPr>
            <a:normAutofit/>
          </a:bodyPr>
          <a:lstStyle/>
          <a:p>
            <a:r>
              <a:rPr lang="en-US" dirty="0"/>
              <a:t>Let’s also think about them graphically.</a:t>
            </a:r>
          </a:p>
          <a:p>
            <a:r>
              <a:rPr lang="en-US" dirty="0"/>
              <a:t>Complement both sides first, so we have…</a:t>
            </a:r>
          </a:p>
          <a:p>
            <a:pPr algn="ctr"/>
            <a:r>
              <a:rPr lang="en-US" b="1" dirty="0">
                <a:solidFill>
                  <a:srgbClr val="0070C0"/>
                </a:solidFill>
              </a:rPr>
              <a:t>AB = (A’ + B’)’		A+B = (A’B’)’</a:t>
            </a:r>
          </a:p>
          <a:p>
            <a:r>
              <a:rPr lang="en-US" dirty="0"/>
              <a:t>and now we can draw gates…</a:t>
            </a:r>
          </a:p>
          <a:p>
            <a:endParaRPr lang="en-US" dirty="0"/>
          </a:p>
        </p:txBody>
      </p:sp>
      <p:grpSp>
        <p:nvGrpSpPr>
          <p:cNvPr id="3" name="Group 2"/>
          <p:cNvGrpSpPr/>
          <p:nvPr/>
        </p:nvGrpSpPr>
        <p:grpSpPr>
          <a:xfrm>
            <a:off x="1500911" y="5069836"/>
            <a:ext cx="1645643" cy="785764"/>
            <a:chOff x="2276300" y="4156790"/>
            <a:chExt cx="1645643" cy="785764"/>
          </a:xfrm>
        </p:grpSpPr>
        <p:sp>
          <p:nvSpPr>
            <p:cNvPr id="7" name="TextBox 6"/>
            <p:cNvSpPr txBox="1"/>
            <p:nvPr/>
          </p:nvSpPr>
          <p:spPr>
            <a:xfrm>
              <a:off x="2276300" y="4156790"/>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8" name="TextBox 7"/>
            <p:cNvSpPr txBox="1"/>
            <p:nvPr/>
          </p:nvSpPr>
          <p:spPr>
            <a:xfrm>
              <a:off x="2276300" y="4480889"/>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grpSp>
          <p:nvGrpSpPr>
            <p:cNvPr id="9" name="Group 8"/>
            <p:cNvGrpSpPr/>
            <p:nvPr/>
          </p:nvGrpSpPr>
          <p:grpSpPr>
            <a:xfrm>
              <a:off x="2640408" y="4301230"/>
              <a:ext cx="1281535" cy="521208"/>
              <a:chOff x="2640408" y="4301230"/>
              <a:chExt cx="1281535" cy="521208"/>
            </a:xfrm>
          </p:grpSpPr>
          <p:grpSp>
            <p:nvGrpSpPr>
              <p:cNvPr id="10" name="Group 9"/>
              <p:cNvGrpSpPr/>
              <p:nvPr/>
            </p:nvGrpSpPr>
            <p:grpSpPr>
              <a:xfrm>
                <a:off x="2640408" y="4398589"/>
                <a:ext cx="392341" cy="324099"/>
                <a:chOff x="2640408" y="4396365"/>
                <a:chExt cx="392341" cy="324099"/>
              </a:xfrm>
            </p:grpSpPr>
            <p:cxnSp>
              <p:nvCxnSpPr>
                <p:cNvPr id="16" name="Straight Connector 15"/>
                <p:cNvCxnSpPr/>
                <p:nvPr/>
              </p:nvCxnSpPr>
              <p:spPr>
                <a:xfrm flipH="1">
                  <a:off x="2640408" y="4396365"/>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640408" y="4720464"/>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a:off x="3650708" y="4560638"/>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12"/>
              <p:cNvGrpSpPr/>
              <p:nvPr/>
            </p:nvGrpSpPr>
            <p:grpSpPr>
              <a:xfrm>
                <a:off x="2966785" y="4301230"/>
                <a:ext cx="693350" cy="518817"/>
                <a:chOff x="2966785" y="4301230"/>
                <a:chExt cx="693350" cy="518817"/>
              </a:xfrm>
            </p:grpSpPr>
            <p:sp>
              <p:nvSpPr>
                <p:cNvPr id="14"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8" name="Group 17"/>
          <p:cNvGrpSpPr/>
          <p:nvPr/>
        </p:nvGrpSpPr>
        <p:grpSpPr>
          <a:xfrm>
            <a:off x="4993415" y="5069836"/>
            <a:ext cx="1661699" cy="785764"/>
            <a:chOff x="4956568" y="4167756"/>
            <a:chExt cx="1661699" cy="785764"/>
          </a:xfrm>
        </p:grpSpPr>
        <p:grpSp>
          <p:nvGrpSpPr>
            <p:cNvPr id="20" name="Group 19"/>
            <p:cNvGrpSpPr/>
            <p:nvPr/>
          </p:nvGrpSpPr>
          <p:grpSpPr>
            <a:xfrm>
              <a:off x="5336733" y="4309162"/>
              <a:ext cx="1281534" cy="519113"/>
              <a:chOff x="5381903" y="3143363"/>
              <a:chExt cx="1281534" cy="519113"/>
            </a:xfrm>
          </p:grpSpPr>
          <p:sp>
            <p:nvSpPr>
              <p:cNvPr id="25" name="AutoShape 68"/>
              <p:cNvSpPr>
                <a:spLocks noChangeAspect="1" noChangeArrowheads="1"/>
              </p:cNvSpPr>
              <p:nvPr/>
            </p:nvSpPr>
            <p:spPr bwMode="auto">
              <a:xfrm>
                <a:off x="5717287" y="3143363"/>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26" name="Group 25"/>
              <p:cNvGrpSpPr/>
              <p:nvPr/>
            </p:nvGrpSpPr>
            <p:grpSpPr>
              <a:xfrm>
                <a:off x="5381903" y="3240869"/>
                <a:ext cx="335384" cy="324101"/>
                <a:chOff x="5381903" y="3238498"/>
                <a:chExt cx="335384" cy="324101"/>
              </a:xfrm>
            </p:grpSpPr>
            <p:cxnSp>
              <p:nvCxnSpPr>
                <p:cNvPr id="30" name="Straight Connector 29"/>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407850" y="3336915"/>
                <a:ext cx="255587" cy="132008"/>
                <a:chOff x="6407850" y="3353072"/>
                <a:chExt cx="255587" cy="132008"/>
              </a:xfrm>
            </p:grpSpPr>
            <p:cxnSp>
              <p:nvCxnSpPr>
                <p:cNvPr id="28" name="Straight Connector 27"/>
                <p:cNvCxnSpPr/>
                <p:nvPr/>
              </p:nvCxnSpPr>
              <p:spPr>
                <a:xfrm flipH="1">
                  <a:off x="6407850" y="341907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13"/>
                <p:cNvSpPr>
                  <a:spLocks noChangeAspect="1" noChangeArrowheads="1"/>
                </p:cNvSpPr>
                <p:nvPr/>
              </p:nvSpPr>
              <p:spPr bwMode="auto">
                <a:xfrm rot="5400000">
                  <a:off x="6415653" y="335307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grpSp>
        <p:sp>
          <p:nvSpPr>
            <p:cNvPr id="21" name="TextBox 20"/>
            <p:cNvSpPr txBox="1"/>
            <p:nvPr/>
          </p:nvSpPr>
          <p:spPr>
            <a:xfrm>
              <a:off x="4956568" y="4167756"/>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22" name="TextBox 21"/>
            <p:cNvSpPr txBox="1"/>
            <p:nvPr/>
          </p:nvSpPr>
          <p:spPr>
            <a:xfrm>
              <a:off x="4956568" y="4491855"/>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32" name="Oval 13"/>
            <p:cNvSpPr>
              <a:spLocks noChangeAspect="1" noChangeArrowheads="1"/>
            </p:cNvSpPr>
            <p:nvPr/>
          </p:nvSpPr>
          <p:spPr bwMode="auto">
            <a:xfrm rot="5400000">
              <a:off x="5527166" y="4342744"/>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3" name="Oval 13"/>
            <p:cNvSpPr>
              <a:spLocks noChangeAspect="1" noChangeArrowheads="1"/>
            </p:cNvSpPr>
            <p:nvPr/>
          </p:nvSpPr>
          <p:spPr bwMode="auto">
            <a:xfrm rot="5400000">
              <a:off x="5527166" y="4667621"/>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cxnSp>
        <p:nvCxnSpPr>
          <p:cNvPr id="35" name="Straight Arrow Connector 34"/>
          <p:cNvCxnSpPr/>
          <p:nvPr/>
        </p:nvCxnSpPr>
        <p:spPr>
          <a:xfrm>
            <a:off x="3598093" y="5462718"/>
            <a:ext cx="943781" cy="0"/>
          </a:xfrm>
          <a:prstGeom prst="straightConnector1">
            <a:avLst/>
          </a:prstGeom>
          <a:ln w="762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505897" y="3970250"/>
            <a:ext cx="5149218" cy="785764"/>
            <a:chOff x="1505897" y="4285210"/>
            <a:chExt cx="5149218" cy="785764"/>
          </a:xfrm>
        </p:grpSpPr>
        <p:grpSp>
          <p:nvGrpSpPr>
            <p:cNvPr id="44" name="Group 43"/>
            <p:cNvGrpSpPr/>
            <p:nvPr/>
          </p:nvGrpSpPr>
          <p:grpSpPr>
            <a:xfrm>
              <a:off x="1505897" y="4285210"/>
              <a:ext cx="1644304" cy="785764"/>
              <a:chOff x="5167972" y="2065160"/>
              <a:chExt cx="1644304" cy="785764"/>
            </a:xfrm>
          </p:grpSpPr>
          <p:sp>
            <p:nvSpPr>
              <p:cNvPr id="36" name="TextBox 35"/>
              <p:cNvSpPr txBox="1"/>
              <p:nvPr/>
            </p:nvSpPr>
            <p:spPr>
              <a:xfrm>
                <a:off x="5167972" y="2065160"/>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37" name="TextBox 36"/>
              <p:cNvSpPr txBox="1"/>
              <p:nvPr/>
            </p:nvSpPr>
            <p:spPr>
              <a:xfrm>
                <a:off x="5167972" y="2389259"/>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grpSp>
            <p:nvGrpSpPr>
              <p:cNvPr id="38" name="Group 37"/>
              <p:cNvGrpSpPr/>
              <p:nvPr/>
            </p:nvGrpSpPr>
            <p:grpSpPr>
              <a:xfrm>
                <a:off x="5530742" y="2193790"/>
                <a:ext cx="1281534" cy="519113"/>
                <a:chOff x="5530742" y="2193790"/>
                <a:chExt cx="1281534" cy="519113"/>
              </a:xfrm>
            </p:grpSpPr>
            <p:sp>
              <p:nvSpPr>
                <p:cNvPr id="39"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40" name="Group 39"/>
                <p:cNvGrpSpPr/>
                <p:nvPr/>
              </p:nvGrpSpPr>
              <p:grpSpPr>
                <a:xfrm>
                  <a:off x="5530742" y="2291296"/>
                  <a:ext cx="335384" cy="324101"/>
                  <a:chOff x="5381903" y="3238498"/>
                  <a:chExt cx="335384" cy="324101"/>
                </a:xfrm>
              </p:grpSpPr>
              <p:cxnSp>
                <p:nvCxnSpPr>
                  <p:cNvPr id="42" name="Straight Connector 41"/>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46" name="Straight Arrow Connector 45"/>
            <p:cNvCxnSpPr/>
            <p:nvPr/>
          </p:nvCxnSpPr>
          <p:spPr>
            <a:xfrm>
              <a:off x="3598093" y="4678092"/>
              <a:ext cx="943781" cy="0"/>
            </a:xfrm>
            <a:prstGeom prst="straightConnector1">
              <a:avLst/>
            </a:prstGeom>
            <a:ln w="762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993415" y="4285210"/>
              <a:ext cx="1661700" cy="785764"/>
              <a:chOff x="4993415" y="4272854"/>
              <a:chExt cx="1661700" cy="785764"/>
            </a:xfrm>
          </p:grpSpPr>
          <p:grpSp>
            <p:nvGrpSpPr>
              <p:cNvPr id="48" name="Group 47"/>
              <p:cNvGrpSpPr/>
              <p:nvPr/>
            </p:nvGrpSpPr>
            <p:grpSpPr>
              <a:xfrm>
                <a:off x="5373580" y="4418737"/>
                <a:ext cx="1281535" cy="521208"/>
                <a:chOff x="5549595" y="4239622"/>
                <a:chExt cx="1281535" cy="521208"/>
              </a:xfrm>
            </p:grpSpPr>
            <p:grpSp>
              <p:nvGrpSpPr>
                <p:cNvPr id="52" name="Group 51"/>
                <p:cNvGrpSpPr/>
                <p:nvPr/>
              </p:nvGrpSpPr>
              <p:grpSpPr>
                <a:xfrm>
                  <a:off x="5549595" y="4239622"/>
                  <a:ext cx="1281535" cy="521208"/>
                  <a:chOff x="2640408" y="4301230"/>
                  <a:chExt cx="1281535" cy="521208"/>
                </a:xfrm>
              </p:grpSpPr>
              <p:grpSp>
                <p:nvGrpSpPr>
                  <p:cNvPr id="54" name="Group 53"/>
                  <p:cNvGrpSpPr/>
                  <p:nvPr/>
                </p:nvGrpSpPr>
                <p:grpSpPr>
                  <a:xfrm>
                    <a:off x="2640408" y="4398589"/>
                    <a:ext cx="392341" cy="324099"/>
                    <a:chOff x="2640408" y="4396365"/>
                    <a:chExt cx="392341" cy="324099"/>
                  </a:xfrm>
                </p:grpSpPr>
                <p:cxnSp>
                  <p:nvCxnSpPr>
                    <p:cNvPr id="60" name="Straight Connector 59"/>
                    <p:cNvCxnSpPr/>
                    <p:nvPr/>
                  </p:nvCxnSpPr>
                  <p:spPr>
                    <a:xfrm flipH="1">
                      <a:off x="2640408" y="4396365"/>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640408" y="4720464"/>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flipH="1">
                    <a:off x="3650708" y="4560638"/>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 name="Group 56"/>
                  <p:cNvGrpSpPr/>
                  <p:nvPr/>
                </p:nvGrpSpPr>
                <p:grpSpPr>
                  <a:xfrm>
                    <a:off x="2966785" y="4301230"/>
                    <a:ext cx="693350" cy="518817"/>
                    <a:chOff x="2966785" y="4301230"/>
                    <a:chExt cx="693350" cy="518817"/>
                  </a:xfrm>
                </p:grpSpPr>
                <p:sp>
                  <p:nvSpPr>
                    <p:cNvPr id="58"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 name="Oval 13"/>
                <p:cNvSpPr>
                  <a:spLocks noChangeAspect="1" noChangeArrowheads="1"/>
                </p:cNvSpPr>
                <p:nvPr/>
              </p:nvSpPr>
              <p:spPr bwMode="auto">
                <a:xfrm rot="5400000">
                  <a:off x="6555973" y="443422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
            <p:nvSpPr>
              <p:cNvPr id="49" name="TextBox 48"/>
              <p:cNvSpPr txBox="1"/>
              <p:nvPr/>
            </p:nvSpPr>
            <p:spPr>
              <a:xfrm>
                <a:off x="4993415" y="4272854"/>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50" name="TextBox 49"/>
              <p:cNvSpPr txBox="1"/>
              <p:nvPr/>
            </p:nvSpPr>
            <p:spPr>
              <a:xfrm>
                <a:off x="4993415" y="4596953"/>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62" name="Oval 13"/>
              <p:cNvSpPr>
                <a:spLocks noChangeAspect="1" noChangeArrowheads="1"/>
              </p:cNvSpPr>
              <p:nvPr/>
            </p:nvSpPr>
            <p:spPr bwMode="auto">
              <a:xfrm rot="5400000">
                <a:off x="5609678" y="443274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3" name="Oval 13"/>
              <p:cNvSpPr>
                <a:spLocks noChangeAspect="1" noChangeArrowheads="1"/>
              </p:cNvSpPr>
              <p:nvPr/>
            </p:nvSpPr>
            <p:spPr bwMode="auto">
              <a:xfrm rot="5400000">
                <a:off x="5609678" y="4768334"/>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grpSp>
    </p:spTree>
    <p:extLst>
      <p:ext uri="{BB962C8B-B14F-4D97-AF65-F5344CB8AC3E}">
        <p14:creationId xmlns:p14="http://schemas.microsoft.com/office/powerpoint/2010/main" val="1698628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We Draw an SOP Form?  AND, then OR</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9</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What were we </a:t>
            </a:r>
            <a:br>
              <a:rPr lang="en-US" b="1" dirty="0">
                <a:solidFill>
                  <a:srgbClr val="0070C0"/>
                </a:solidFill>
              </a:rPr>
            </a:br>
            <a:r>
              <a:rPr lang="en-US" b="1" dirty="0">
                <a:solidFill>
                  <a:srgbClr val="0070C0"/>
                </a:solidFill>
              </a:rPr>
              <a:t>talking about?</a:t>
            </a:r>
          </a:p>
          <a:p>
            <a:r>
              <a:rPr lang="en-US" dirty="0"/>
              <a:t>Ah, speed of SOP forms.</a:t>
            </a:r>
          </a:p>
          <a:p>
            <a:r>
              <a:rPr lang="en-US" dirty="0"/>
              <a:t>SOP is AND </a:t>
            </a:r>
            <a:br>
              <a:rPr lang="en-US" dirty="0"/>
            </a:br>
            <a:r>
              <a:rPr lang="en-US" dirty="0"/>
              <a:t>followed by OR.</a:t>
            </a:r>
          </a:p>
          <a:p>
            <a:r>
              <a:rPr lang="en-US" dirty="0"/>
              <a:t>Something like this…</a:t>
            </a:r>
          </a:p>
          <a:p>
            <a:r>
              <a:rPr lang="en-US" dirty="0"/>
              <a:t>(with some number of AND gates, </a:t>
            </a:r>
            <a:br>
              <a:rPr lang="en-US" dirty="0"/>
            </a:br>
            <a:r>
              <a:rPr lang="en-US" dirty="0"/>
              <a:t> each with some number of inputs)</a:t>
            </a:r>
          </a:p>
          <a:p>
            <a:endParaRPr lang="en-US" dirty="0"/>
          </a:p>
        </p:txBody>
      </p:sp>
      <p:grpSp>
        <p:nvGrpSpPr>
          <p:cNvPr id="111" name="Group 110"/>
          <p:cNvGrpSpPr/>
          <p:nvPr/>
        </p:nvGrpSpPr>
        <p:grpSpPr>
          <a:xfrm>
            <a:off x="5656712" y="2138017"/>
            <a:ext cx="2731915" cy="2078453"/>
            <a:chOff x="4486057" y="3574756"/>
            <a:chExt cx="2731915" cy="2078453"/>
          </a:xfrm>
        </p:grpSpPr>
        <p:grpSp>
          <p:nvGrpSpPr>
            <p:cNvPr id="79" name="Group 78"/>
            <p:cNvGrpSpPr/>
            <p:nvPr/>
          </p:nvGrpSpPr>
          <p:grpSpPr>
            <a:xfrm>
              <a:off x="4486057" y="5134096"/>
              <a:ext cx="1281534" cy="519113"/>
              <a:chOff x="5530742" y="2193790"/>
              <a:chExt cx="1281534" cy="519113"/>
            </a:xfrm>
          </p:grpSpPr>
          <p:sp>
            <p:nvSpPr>
              <p:cNvPr id="80" name="AutoShape 68"/>
              <p:cNvSpPr>
                <a:spLocks noChangeAspect="1" noChangeArrowheads="1"/>
              </p:cNvSpPr>
              <p:nvPr/>
            </p:nvSpPr>
            <p:spPr bwMode="auto">
              <a:xfrm>
                <a:off x="5866126" y="2193790"/>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81" name="Group 80"/>
              <p:cNvGrpSpPr/>
              <p:nvPr/>
            </p:nvGrpSpPr>
            <p:grpSpPr>
              <a:xfrm>
                <a:off x="5530742" y="2291296"/>
                <a:ext cx="335384" cy="324101"/>
                <a:chOff x="5381903" y="3238498"/>
                <a:chExt cx="335384" cy="324101"/>
              </a:xfrm>
            </p:grpSpPr>
            <p:cxnSp>
              <p:nvCxnSpPr>
                <p:cNvPr id="83" name="Straight Connector 82"/>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flipH="1">
                <a:off x="6556689" y="245334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5646229" y="4354426"/>
              <a:ext cx="1571743" cy="521208"/>
              <a:chOff x="9427096" y="2099811"/>
              <a:chExt cx="1571743" cy="521208"/>
            </a:xfrm>
          </p:grpSpPr>
          <p:cxnSp>
            <p:nvCxnSpPr>
              <p:cNvPr id="86" name="Straight Connector 85"/>
              <p:cNvCxnSpPr/>
              <p:nvPr/>
            </p:nvCxnSpPr>
            <p:spPr>
              <a:xfrm flipH="1">
                <a:off x="9554890" y="2526654"/>
                <a:ext cx="5750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10743252" y="2364605"/>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9427096" y="2360415"/>
                <a:ext cx="7028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0043915" y="2099811"/>
                <a:ext cx="693350" cy="521208"/>
                <a:chOff x="2966785" y="4301230"/>
                <a:chExt cx="693350" cy="521208"/>
              </a:xfrm>
            </p:grpSpPr>
            <p:sp>
              <p:nvSpPr>
                <p:cNvPr id="91"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 name="Group 91"/>
                <p:cNvGrpSpPr/>
                <p:nvPr/>
              </p:nvGrpSpPr>
              <p:grpSpPr>
                <a:xfrm>
                  <a:off x="2966785" y="4301230"/>
                  <a:ext cx="693350" cy="518817"/>
                  <a:chOff x="2966785" y="4301230"/>
                  <a:chExt cx="693350" cy="518817"/>
                </a:xfrm>
              </p:grpSpPr>
              <p:sp>
                <p:nvSpPr>
                  <p:cNvPr id="93"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cxnSp>
            <p:nvCxnSpPr>
              <p:cNvPr id="90" name="Straight Connector 89"/>
              <p:cNvCxnSpPr/>
              <p:nvPr/>
            </p:nvCxnSpPr>
            <p:spPr>
              <a:xfrm flipH="1">
                <a:off x="9554890" y="2205058"/>
                <a:ext cx="5750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492489" y="4354426"/>
              <a:ext cx="1281534" cy="519113"/>
              <a:chOff x="2819089" y="1996307"/>
              <a:chExt cx="1281534" cy="519113"/>
            </a:xfrm>
          </p:grpSpPr>
          <p:sp>
            <p:nvSpPr>
              <p:cNvPr id="96"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97" name="Group 96"/>
              <p:cNvGrpSpPr/>
              <p:nvPr/>
            </p:nvGrpSpPr>
            <p:grpSpPr>
              <a:xfrm>
                <a:off x="2819089" y="2093813"/>
                <a:ext cx="335384" cy="324101"/>
                <a:chOff x="2819089" y="2093813"/>
                <a:chExt cx="335384" cy="324101"/>
              </a:xfrm>
            </p:grpSpPr>
            <p:cxnSp>
              <p:nvCxnSpPr>
                <p:cNvPr id="100" name="Straight Connector 99"/>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8" name="Straight Connector 97"/>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486057" y="3574756"/>
              <a:ext cx="1281534" cy="519113"/>
              <a:chOff x="2819089" y="1996307"/>
              <a:chExt cx="1281534" cy="519113"/>
            </a:xfrm>
          </p:grpSpPr>
          <p:sp>
            <p:nvSpPr>
              <p:cNvPr id="103" name="AutoShape 68"/>
              <p:cNvSpPr>
                <a:spLocks noChangeAspect="1" noChangeArrowheads="1"/>
              </p:cNvSpPr>
              <p:nvPr/>
            </p:nvSpPr>
            <p:spPr bwMode="auto">
              <a:xfrm>
                <a:off x="3154473" y="1996307"/>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104" name="Group 103"/>
              <p:cNvGrpSpPr/>
              <p:nvPr/>
            </p:nvGrpSpPr>
            <p:grpSpPr>
              <a:xfrm>
                <a:off x="2819089" y="2093813"/>
                <a:ext cx="335384" cy="324101"/>
                <a:chOff x="2819089" y="2093813"/>
                <a:chExt cx="335384" cy="324101"/>
              </a:xfrm>
            </p:grpSpPr>
            <p:cxnSp>
              <p:nvCxnSpPr>
                <p:cNvPr id="107" name="Straight Connector 106"/>
                <p:cNvCxnSpPr/>
                <p:nvPr/>
              </p:nvCxnSpPr>
              <p:spPr>
                <a:xfrm flipH="1">
                  <a:off x="2819089" y="209381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819089" y="2417912"/>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flipH="1">
                <a:off x="3845036" y="2255863"/>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819089" y="2255863"/>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p:cNvCxnSpPr/>
            <p:nvPr/>
          </p:nvCxnSpPr>
          <p:spPr>
            <a:xfrm>
              <a:off x="5767591" y="3834312"/>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767591" y="4796288"/>
              <a:ext cx="6432" cy="6134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715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200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3000"/>
                            </p:stCondLst>
                            <p:childTnLst>
                              <p:par>
                                <p:cTn id="13" presetID="22" presetClass="entr" presetSubtype="8" fill="hold" nodeType="afterEffect">
                                  <p:stCondLst>
                                    <p:cond delay="200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par>
                          <p:cTn id="16" fill="hold">
                            <p:stCondLst>
                              <p:cond delay="5500"/>
                            </p:stCondLst>
                            <p:childTnLst>
                              <p:par>
                                <p:cTn id="17" presetID="10" presetClass="entr" presetSubtype="0" fill="hold" nodeType="afterEffect">
                                  <p:stCondLst>
                                    <p:cond delay="100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childTnLst>
                          </p:cTn>
                        </p:par>
                        <p:par>
                          <p:cTn id="20" fill="hold">
                            <p:stCondLst>
                              <p:cond delay="7000"/>
                            </p:stCondLst>
                            <p:childTnLst>
                              <p:par>
                                <p:cTn id="21" presetID="22" presetClass="entr" presetSubtype="8" fill="hold" nodeType="afterEffect">
                                  <p:stCondLst>
                                    <p:cond delay="200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3666</TotalTime>
  <Words>2238</Words>
  <Application>Microsoft Office PowerPoint</Application>
  <PresentationFormat>Widescreen</PresentationFormat>
  <Paragraphs>377</Paragraphs>
  <Slides>34</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Century Schoolbook</vt:lpstr>
      <vt:lpstr>Retrospect</vt:lpstr>
      <vt:lpstr>University of Illinois at Urbana-Champaign Dept. of Electrical and Computer Engineering  ECE 120: Introduction to Computing</vt:lpstr>
      <vt:lpstr>SOP Form Gives Good Performance</vt:lpstr>
      <vt:lpstr>The Best Case is One Gate Delay*</vt:lpstr>
      <vt:lpstr>K-Maps Can Identify Single-Gate Functions</vt:lpstr>
      <vt:lpstr>Is Counting AND/OR Gates Realistic?</vt:lpstr>
      <vt:lpstr>Let’s Introduce Some Algebra</vt:lpstr>
      <vt:lpstr>DeMorgan’s Laws Relate NAND/NOR to AND/OR</vt:lpstr>
      <vt:lpstr>A Graphical Representation Can Be Useful, Too</vt:lpstr>
      <vt:lpstr>How Do We Draw an SOP Form?  AND, then OR</vt:lpstr>
      <vt:lpstr>Apply DeMorgan’s Laws Graphically</vt:lpstr>
      <vt:lpstr>Apply DeMorgan’s Laws Graphically</vt:lpstr>
      <vt:lpstr>Apply DeMorgan’s Laws Graphically</vt:lpstr>
      <vt:lpstr>SOP Form Speed is Two Gate Delays</vt:lpstr>
      <vt:lpstr>SOP and POS Forms Give Us Two-Level Logic</vt:lpstr>
      <vt:lpstr>Use a K-Map to Find POS Expressions</vt:lpstr>
      <vt:lpstr>In Practice, Form Loops Around 0s to Find POS</vt:lpstr>
      <vt:lpstr>Complement Literals When Reading POS Factors</vt:lpstr>
      <vt:lpstr>SOP and POS Forms Give Us Two-Level Logic</vt:lpstr>
      <vt:lpstr>Which Form is Better?  Solve Both and Compare</vt:lpstr>
      <vt:lpstr>Summary of 2-level Design</vt:lpstr>
      <vt:lpstr>University of Illinois at Urbana-Champaign Dept. of Electrical and Computer Engineering  ECE 120: Introduction to Computing</vt:lpstr>
      <vt:lpstr>What’s Best When We Have Several Metrics?</vt:lpstr>
      <vt:lpstr>Example: Compare Designs Based On Area and Delay</vt:lpstr>
      <vt:lpstr>Which Metric is More Important?</vt:lpstr>
      <vt:lpstr>The Answer Depends on How the Design is Used</vt:lpstr>
      <vt:lpstr>One Option is to Combine Metrics Numerically</vt:lpstr>
      <vt:lpstr>Relative Importance is Not Easy to Choose in Practice</vt:lpstr>
      <vt:lpstr>Remember Dilbert?  Oxygen is Good.</vt:lpstr>
      <vt:lpstr>A Design that is Worse in All Metrics is Pareto-Dominated</vt:lpstr>
      <vt:lpstr>Eliminate Designs that are Pareto-Dominated by Others</vt:lpstr>
      <vt:lpstr>A Graph Illustrates Pareto-Dominance (Small is Good)</vt:lpstr>
      <vt:lpstr>A Pareto Curve (after Discarding Dominated Points)</vt:lpstr>
      <vt:lpstr>Use of Pareto Curves/Surfaces is Common</vt:lpstr>
      <vt:lpstr>Want to Learn More about Optimization?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476</cp:revision>
  <cp:lastPrinted>2016-09-08T01:20:33Z</cp:lastPrinted>
  <dcterms:created xsi:type="dcterms:W3CDTF">2015-04-21T10:43:03Z</dcterms:created>
  <dcterms:modified xsi:type="dcterms:W3CDTF">2018-09-21T13:53:16Z</dcterms:modified>
</cp:coreProperties>
</file>