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88" r:id="rId3"/>
    <p:sldId id="397" r:id="rId4"/>
    <p:sldId id="399" r:id="rId5"/>
    <p:sldId id="398" r:id="rId6"/>
    <p:sldId id="400" r:id="rId7"/>
    <p:sldId id="401" r:id="rId8"/>
    <p:sldId id="402" r:id="rId9"/>
    <p:sldId id="396" r:id="rId10"/>
    <p:sldId id="404" r:id="rId11"/>
    <p:sldId id="405" r:id="rId12"/>
    <p:sldId id="406" r:id="rId13"/>
    <p:sldId id="407" r:id="rId14"/>
    <p:sldId id="411" r:id="rId15"/>
    <p:sldId id="410" r:id="rId16"/>
    <p:sldId id="389" r:id="rId17"/>
    <p:sldId id="391" r:id="rId18"/>
    <p:sldId id="392" r:id="rId19"/>
    <p:sldId id="393" r:id="rId20"/>
    <p:sldId id="394" r:id="rId21"/>
    <p:sldId id="395" r:id="rId22"/>
    <p:sldId id="412" r:id="rId23"/>
    <p:sldId id="413" r:id="rId24"/>
    <p:sldId id="414" r:id="rId25"/>
    <p:sldId id="415" r:id="rId26"/>
    <p:sldId id="416" r:id="rId27"/>
    <p:sldId id="417" r:id="rId28"/>
    <p:sldId id="418" r:id="rId29"/>
    <p:sldId id="419" r:id="rId30"/>
    <p:sldId id="420" r:id="rId31"/>
    <p:sldId id="421" r:id="rId32"/>
    <p:sldId id="422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8DE3"/>
    <a:srgbClr val="92D050"/>
    <a:srgbClr val="FFFF00"/>
    <a:srgbClr val="FF3300"/>
    <a:srgbClr val="CCCCFF"/>
    <a:srgbClr val="D09E00"/>
    <a:srgbClr val="777777"/>
    <a:srgbClr val="B2B2B2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64" autoAdjust="0"/>
  </p:normalViewPr>
  <p:slideViewPr>
    <p:cSldViewPr snapToGrid="0">
      <p:cViewPr varScale="1">
        <p:scale>
          <a:sx n="81" d="100"/>
          <a:sy n="81" d="100"/>
        </p:scale>
        <p:origin x="42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B7B2EAB6-D689-4E05-BA69-3794AD24F7EB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5F190AE4-2089-4C9E-B5AB-3D3BAB8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6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FCB7FEB2-7CC4-407B-823B-93A197C339A3}" type="datetimeFigureOut">
              <a:rPr lang="en-US" smtClean="0"/>
              <a:t>9/25/2018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5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C746901C-2F17-412D-8945-DF33E293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178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158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19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408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59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Talk about hardware design languages (HDLs) and high-level synthesis (if you’re comfortable with the latter).  ECE385 now makes use of System Verilog and targets FPGA synthesis, so the students will do hardware prototyping using a language similar to C rather than laying out gates and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62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81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504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6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98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6290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019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1096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48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19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03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41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695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28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8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78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42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341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604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002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2342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626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582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898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935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284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47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0962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9072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50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695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5800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090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9018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6791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51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4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4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4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548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1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349" y="536714"/>
            <a:ext cx="7792278" cy="249472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000" spc="-50" baseline="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48" y="4455620"/>
            <a:ext cx="7792279" cy="168985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13474" cy="365125"/>
          </a:xfrm>
        </p:spPr>
        <p:txBody>
          <a:bodyPr/>
          <a:lstStyle>
            <a:lvl1pPr>
              <a:defRPr sz="1100" cap="none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</a:t>
            </a:r>
            <a:fld id="{7A1E67A6-F3B4-42F5-9080-BEEF8C889E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348" y="3786808"/>
            <a:ext cx="7803311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4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536714"/>
            <a:ext cx="10982737" cy="6460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z="1100" smtClean="0"/>
              <a:t>slide </a:t>
            </a:r>
            <a:fld id="{DFCBF99B-FFDD-44A2-B92B-66EDED34A677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8594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350" y="536714"/>
            <a:ext cx="10972798" cy="64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348" y="1540565"/>
            <a:ext cx="7792279" cy="4328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348" y="6459785"/>
            <a:ext cx="297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702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z="1100" dirty="0" smtClean="0">
                <a:solidFill>
                  <a:schemeClr val="tx1"/>
                </a:solidFill>
              </a:rPr>
              <a:t>slide </a:t>
            </a:r>
            <a:fld id="{DFCBF99B-FFDD-44A2-B92B-66EDED34A677}" type="slidenum">
              <a:rPr lang="en-US" sz="1100" smtClean="0">
                <a:solidFill>
                  <a:schemeClr val="tx1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6349" y="1300524"/>
            <a:ext cx="10972799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Boolean Properties and Optimization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Also Derive Function from the p-type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the </a:t>
            </a:r>
            <a:r>
              <a:rPr lang="en-US" b="1" dirty="0" smtClean="0">
                <a:solidFill>
                  <a:srgbClr val="00B050"/>
                </a:solidFill>
              </a:rPr>
              <a:t>p-type</a:t>
            </a:r>
            <a:r>
              <a:rPr lang="en-US" dirty="0" smtClean="0"/>
              <a:t> transistors </a:t>
            </a:r>
            <a:br>
              <a:rPr lang="en-US" dirty="0" smtClean="0"/>
            </a:br>
            <a:r>
              <a:rPr lang="en-US" dirty="0" smtClean="0"/>
              <a:t>on the same gate?</a:t>
            </a:r>
          </a:p>
          <a:p>
            <a:pPr lvl="1"/>
            <a:r>
              <a:rPr lang="en-US" dirty="0"/>
              <a:t>They are arranged in series. </a:t>
            </a:r>
            <a:endParaRPr lang="en-US" dirty="0" smtClean="0"/>
          </a:p>
          <a:p>
            <a:pPr lvl="1"/>
            <a:r>
              <a:rPr lang="en-US" dirty="0" smtClean="0"/>
              <a:t>They connect </a:t>
            </a:r>
            <a:r>
              <a:rPr lang="en-US" b="1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to </a:t>
            </a:r>
            <a:r>
              <a:rPr lang="en-US" b="1" dirty="0" err="1" smtClean="0">
                <a:solidFill>
                  <a:srgbClr val="00B050"/>
                </a:solidFill>
              </a:rPr>
              <a:t>V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dd</a:t>
            </a:r>
            <a:r>
              <a:rPr lang="en-US" dirty="0" smtClean="0"/>
              <a:t>.</a:t>
            </a:r>
          </a:p>
          <a:p>
            <a:r>
              <a:rPr lang="en-US" dirty="0" smtClean="0"/>
              <a:t>But </a:t>
            </a:r>
            <a:r>
              <a:rPr lang="en-US" b="1" dirty="0" smtClean="0">
                <a:solidFill>
                  <a:srgbClr val="00B050"/>
                </a:solidFill>
              </a:rPr>
              <a:t>p-type</a:t>
            </a:r>
            <a:r>
              <a:rPr lang="en-US" dirty="0" smtClean="0"/>
              <a:t> transistors are on when their gates are set to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. So </a:t>
            </a:r>
            <a:r>
              <a:rPr lang="en-US" b="1" dirty="0" smtClean="0">
                <a:solidFill>
                  <a:srgbClr val="00B050"/>
                </a:solidFill>
              </a:rPr>
              <a:t>Q = 1</a:t>
            </a:r>
            <a:r>
              <a:rPr lang="en-US" dirty="0" smtClean="0"/>
              <a:t> when ALL </a:t>
            </a:r>
            <a:br>
              <a:rPr lang="en-US" dirty="0" smtClean="0"/>
            </a:br>
            <a:r>
              <a:rPr lang="en-US" dirty="0" smtClean="0"/>
              <a:t>of the inputs are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 </a:t>
            </a:r>
            <a:r>
              <a:rPr lang="en-US" b="1" dirty="0" smtClean="0">
                <a:solidFill>
                  <a:srgbClr val="0070C0"/>
                </a:solidFill>
              </a:rPr>
              <a:t>Q = A’B’C’D’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That’s the same expression, of course.</a:t>
            </a:r>
          </a:p>
        </p:txBody>
      </p:sp>
    </p:spTree>
    <p:extLst>
      <p:ext uri="{BB962C8B-B14F-4D97-AF65-F5344CB8AC3E}">
        <p14:creationId xmlns:p14="http://schemas.microsoft.com/office/powerpoint/2010/main" val="44041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Expressions are Related via Generalized </a:t>
            </a:r>
            <a:r>
              <a:rPr lang="en-US" dirty="0" err="1" smtClean="0"/>
              <a:t>DeMorgan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notice that we can also</a:t>
            </a:r>
          </a:p>
          <a:p>
            <a:pPr lvl="1"/>
            <a:r>
              <a:rPr lang="en-US" dirty="0" smtClean="0"/>
              <a:t>get the second form</a:t>
            </a:r>
          </a:p>
          <a:p>
            <a:pPr lvl="1"/>
            <a:r>
              <a:rPr lang="en-US" dirty="0" smtClean="0"/>
              <a:t>by applying generalized </a:t>
            </a:r>
            <a:r>
              <a:rPr lang="en-US" dirty="0" err="1" smtClean="0"/>
              <a:t>DeMorgan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to the first form.</a:t>
            </a:r>
          </a:p>
          <a:p>
            <a:r>
              <a:rPr lang="en-US" dirty="0" smtClean="0"/>
              <a:t>Starting with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Q </a:t>
            </a:r>
            <a:r>
              <a:rPr lang="en-US" b="1" dirty="0">
                <a:solidFill>
                  <a:srgbClr val="0070C0"/>
                </a:solidFill>
              </a:rPr>
              <a:t>= (A + B + C + D</a:t>
            </a:r>
            <a:r>
              <a:rPr lang="en-US" b="1" dirty="0" smtClean="0">
                <a:solidFill>
                  <a:srgbClr val="0070C0"/>
                </a:solidFill>
              </a:rPr>
              <a:t>)’</a:t>
            </a:r>
            <a:r>
              <a:rPr lang="en-US" dirty="0" smtClean="0"/>
              <a:t>,</a:t>
            </a:r>
          </a:p>
          <a:p>
            <a:r>
              <a:rPr lang="en-US" dirty="0" smtClean="0"/>
              <a:t>we find the dual of </a:t>
            </a:r>
            <a:r>
              <a:rPr lang="en-US" b="1" dirty="0" smtClean="0">
                <a:solidFill>
                  <a:srgbClr val="00B050"/>
                </a:solidFill>
              </a:rPr>
              <a:t>A+B+C+D</a:t>
            </a:r>
            <a:r>
              <a:rPr lang="en-US" dirty="0" smtClean="0"/>
              <a:t> to be </a:t>
            </a:r>
            <a:r>
              <a:rPr lang="en-US" b="1" dirty="0" smtClean="0">
                <a:solidFill>
                  <a:srgbClr val="00B050"/>
                </a:solidFill>
              </a:rPr>
              <a:t>ABCD</a:t>
            </a:r>
            <a:r>
              <a:rPr lang="en-US" dirty="0" smtClean="0"/>
              <a:t>, so</a:t>
            </a:r>
            <a:endParaRPr lang="en-US" dirty="0"/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Q </a:t>
            </a:r>
            <a:r>
              <a:rPr lang="en-US" b="1" dirty="0">
                <a:solidFill>
                  <a:srgbClr val="0070C0"/>
                </a:solidFill>
              </a:rPr>
              <a:t>= A’B’C’D</a:t>
            </a:r>
            <a:r>
              <a:rPr lang="en-US" b="1" dirty="0" smtClean="0">
                <a:solidFill>
                  <a:srgbClr val="0070C0"/>
                </a:solidFill>
              </a:rPr>
              <a:t>’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6892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Networks are Dual Forms of One Another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complemented variables come from the use of </a:t>
            </a:r>
            <a:r>
              <a:rPr lang="en-US" b="1" dirty="0" smtClean="0">
                <a:solidFill>
                  <a:srgbClr val="00B050"/>
                </a:solidFill>
              </a:rPr>
              <a:t>p-type</a:t>
            </a:r>
            <a:r>
              <a:rPr lang="en-US" dirty="0" smtClean="0"/>
              <a:t> transistors.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dual form is built into the gate design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we want to design a gate for something </a:t>
            </a:r>
            <a:br>
              <a:rPr lang="en-US" dirty="0" smtClean="0"/>
            </a:br>
            <a:r>
              <a:rPr lang="en-US" dirty="0" smtClean="0"/>
              <a:t>OTHER than NAND, NOR, NOT:</a:t>
            </a:r>
          </a:p>
          <a:p>
            <a:pPr lvl="1"/>
            <a:r>
              <a:rPr lang="en-US" dirty="0" smtClean="0"/>
              <a:t>Write the output as </a:t>
            </a:r>
            <a:r>
              <a:rPr lang="en-US" b="1" dirty="0" smtClean="0">
                <a:solidFill>
                  <a:srgbClr val="00B050"/>
                </a:solidFill>
              </a:rPr>
              <a:t>Q = (expression)’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Build that expression from </a:t>
            </a:r>
            <a:r>
              <a:rPr lang="en-US" b="1" dirty="0" smtClean="0">
                <a:solidFill>
                  <a:srgbClr val="00B050"/>
                </a:solidFill>
              </a:rPr>
              <a:t>n-type</a:t>
            </a:r>
            <a:r>
              <a:rPr lang="en-US" dirty="0" smtClean="0"/>
              <a:t> MOSFETs.</a:t>
            </a:r>
          </a:p>
          <a:p>
            <a:pPr lvl="1"/>
            <a:r>
              <a:rPr lang="en-US" dirty="0" smtClean="0"/>
              <a:t>Build the dual of the expression from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p-type</a:t>
            </a:r>
            <a:r>
              <a:rPr lang="en-US" dirty="0" smtClean="0"/>
              <a:t> MOSFETs.</a:t>
            </a:r>
          </a:p>
        </p:txBody>
      </p:sp>
    </p:spTree>
    <p:extLst>
      <p:ext uri="{BB962C8B-B14F-4D97-AF65-F5344CB8AC3E}">
        <p14:creationId xmlns:p14="http://schemas.microsoft.com/office/powerpoint/2010/main" val="102113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of an Unusual Gate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Consider the gate here:</a:t>
            </a:r>
          </a:p>
          <a:p>
            <a:r>
              <a:rPr lang="en-US" dirty="0" smtClean="0"/>
              <a:t>From the </a:t>
            </a:r>
            <a:r>
              <a:rPr lang="en-US" b="1" dirty="0" smtClean="0">
                <a:solidFill>
                  <a:srgbClr val="00B050"/>
                </a:solidFill>
              </a:rPr>
              <a:t>n-type</a:t>
            </a:r>
            <a:r>
              <a:rPr lang="en-US" dirty="0" smtClean="0"/>
              <a:t> network,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Q = ((A + B) C)’</a:t>
            </a:r>
          </a:p>
          <a:p>
            <a:r>
              <a:rPr lang="en-US" dirty="0" smtClean="0"/>
              <a:t>The dual of the expression</a:t>
            </a:r>
            <a:br>
              <a:rPr lang="en-US" dirty="0" smtClean="0"/>
            </a:br>
            <a:r>
              <a:rPr lang="en-US" dirty="0" smtClean="0"/>
              <a:t>(ignoring the complement)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AB + C</a:t>
            </a:r>
          </a:p>
          <a:p>
            <a:r>
              <a:rPr lang="en-US" dirty="0" smtClean="0"/>
              <a:t>which is the structure </a:t>
            </a:r>
            <a:br>
              <a:rPr lang="en-US" dirty="0" smtClean="0"/>
            </a:br>
            <a:r>
              <a:rPr lang="en-US" dirty="0" smtClean="0"/>
              <a:t>of the </a:t>
            </a:r>
            <a:r>
              <a:rPr lang="en-US" b="1" dirty="0" smtClean="0">
                <a:solidFill>
                  <a:srgbClr val="00B050"/>
                </a:solidFill>
              </a:rPr>
              <a:t>p-type</a:t>
            </a:r>
            <a:r>
              <a:rPr lang="en-US" dirty="0" smtClean="0"/>
              <a:t> network.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917" y="1489103"/>
            <a:ext cx="2815709" cy="437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88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Area and Speed for the Unusual Gate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the function </a:t>
            </a:r>
            <a:r>
              <a:rPr lang="en-US" b="1" dirty="0" smtClean="0">
                <a:solidFill>
                  <a:srgbClr val="0070C0"/>
                </a:solidFill>
              </a:rPr>
              <a:t>Q = ((A + B) C)’ </a:t>
            </a:r>
            <a:r>
              <a:rPr lang="en-US" dirty="0" smtClean="0"/>
              <a:t>requires </a:t>
            </a:r>
            <a:r>
              <a:rPr lang="en-US" b="1" dirty="0" smtClean="0">
                <a:solidFill>
                  <a:srgbClr val="0070C0"/>
                </a:solidFill>
              </a:rPr>
              <a:t>six transistors and one gate delay</a:t>
            </a:r>
            <a:r>
              <a:rPr lang="en-US" dirty="0" smtClean="0"/>
              <a:t>.</a:t>
            </a:r>
          </a:p>
          <a:p>
            <a:r>
              <a:rPr lang="en-US" dirty="0"/>
              <a:t>We can, of course, limit ourselves </a:t>
            </a:r>
            <a:br>
              <a:rPr lang="en-US" dirty="0"/>
            </a:br>
            <a:r>
              <a:rPr lang="en-US" dirty="0"/>
              <a:t>to NAND/NOR gates.</a:t>
            </a:r>
          </a:p>
          <a:p>
            <a:r>
              <a:rPr lang="en-US" dirty="0"/>
              <a:t>In that </a:t>
            </a:r>
            <a:r>
              <a:rPr lang="en-US" dirty="0" smtClean="0"/>
              <a:t>case, </a:t>
            </a:r>
            <a:r>
              <a:rPr lang="en-US" b="1" dirty="0" smtClean="0">
                <a:solidFill>
                  <a:srgbClr val="0070C0"/>
                </a:solidFill>
              </a:rPr>
              <a:t>Q </a:t>
            </a:r>
            <a:r>
              <a:rPr lang="en-US" b="1" dirty="0">
                <a:solidFill>
                  <a:srgbClr val="0070C0"/>
                </a:solidFill>
              </a:rPr>
              <a:t>= </a:t>
            </a:r>
            <a:r>
              <a:rPr lang="en-US" b="1" dirty="0" smtClean="0">
                <a:solidFill>
                  <a:srgbClr val="0070C0"/>
                </a:solidFill>
              </a:rPr>
              <a:t>((</a:t>
            </a:r>
            <a:r>
              <a:rPr lang="en-US" b="1" dirty="0">
                <a:solidFill>
                  <a:srgbClr val="0070C0"/>
                </a:solidFill>
              </a:rPr>
              <a:t>A’B’)’ C)’</a:t>
            </a:r>
          </a:p>
          <a:p>
            <a:r>
              <a:rPr lang="en-US" dirty="0"/>
              <a:t>We use one two-input NAND for </a:t>
            </a:r>
            <a:r>
              <a:rPr lang="en-US" b="1" dirty="0">
                <a:solidFill>
                  <a:srgbClr val="00B050"/>
                </a:solidFill>
              </a:rPr>
              <a:t>(A’B’)’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and a second two-input NAND for </a:t>
            </a:r>
            <a:r>
              <a:rPr lang="en-US" b="1" dirty="0">
                <a:solidFill>
                  <a:srgbClr val="00B050"/>
                </a:solidFill>
              </a:rPr>
              <a:t>Q</a:t>
            </a:r>
            <a:r>
              <a:rPr lang="en-US" dirty="0"/>
              <a:t>.</a:t>
            </a:r>
          </a:p>
          <a:p>
            <a:r>
              <a:rPr lang="en-US" dirty="0"/>
              <a:t>If we assume that </a:t>
            </a:r>
            <a:r>
              <a:rPr lang="en-US" b="1" dirty="0">
                <a:solidFill>
                  <a:srgbClr val="00B050"/>
                </a:solidFill>
              </a:rPr>
              <a:t>A’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B’</a:t>
            </a:r>
            <a:r>
              <a:rPr lang="en-US" dirty="0"/>
              <a:t> are available, 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the NAND design requires eight transistors and two gate delays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2133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Optimization versus Abstraction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Most designers just use NAND and NOR</a:t>
            </a:r>
            <a:br>
              <a:rPr lang="en-US" dirty="0" smtClean="0"/>
            </a:br>
            <a:r>
              <a:rPr lang="en-US" dirty="0" smtClean="0"/>
              <a:t>(or, today, even higher-level abstractions!).</a:t>
            </a:r>
          </a:p>
          <a:p>
            <a:r>
              <a:rPr lang="en-US" dirty="0" smtClean="0"/>
              <a:t>In general:</a:t>
            </a:r>
          </a:p>
          <a:p>
            <a:pPr lvl="1"/>
            <a:r>
              <a:rPr lang="en-US" dirty="0" smtClean="0"/>
              <a:t>breaking abstraction boundaries </a:t>
            </a:r>
            <a:br>
              <a:rPr lang="en-US" dirty="0" smtClean="0"/>
            </a:br>
            <a:r>
              <a:rPr lang="en-US" dirty="0" smtClean="0"/>
              <a:t>can give us an advantage,</a:t>
            </a:r>
          </a:p>
          <a:p>
            <a:pPr lvl="1"/>
            <a:r>
              <a:rPr lang="en-US" dirty="0" smtClean="0"/>
              <a:t>but the boundaries make </a:t>
            </a:r>
            <a:br>
              <a:rPr lang="en-US" dirty="0" smtClean="0"/>
            </a:br>
            <a:r>
              <a:rPr lang="en-US" dirty="0" smtClean="0"/>
              <a:t>the design task less complex,</a:t>
            </a:r>
            <a:endParaRPr lang="en-US" dirty="0"/>
          </a:p>
          <a:p>
            <a:pPr lvl="1"/>
            <a:r>
              <a:rPr lang="en-US" dirty="0"/>
              <a:t>w</a:t>
            </a:r>
            <a:r>
              <a:rPr lang="en-US" dirty="0" smtClean="0"/>
              <a:t>hich improves human productivity and reduces the likelihood of mistakes.</a:t>
            </a:r>
          </a:p>
          <a:p>
            <a:r>
              <a:rPr lang="en-US" dirty="0" smtClean="0"/>
              <a:t>That’s another tradeoff.</a:t>
            </a:r>
          </a:p>
          <a:p>
            <a:r>
              <a:rPr lang="en-US" dirty="0" smtClean="0"/>
              <a:t>Computer aided design (CAD) tools can perform some of these optimizations for us, too.</a:t>
            </a:r>
          </a:p>
        </p:txBody>
      </p:sp>
    </p:spTree>
    <p:extLst>
      <p:ext uri="{BB962C8B-B14F-4D97-AF65-F5344CB8AC3E}">
        <p14:creationId xmlns:p14="http://schemas.microsoft.com/office/powerpoint/2010/main" val="147786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Simple Boolean 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Easy, but useful to commit to memory for analyzing circuits…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1 + A = 1		0· A = 0</a:t>
            </a:r>
          </a:p>
          <a:p>
            <a:pPr marL="0" indent="0">
              <a:buNone/>
            </a:pPr>
            <a:r>
              <a:rPr lang="en-US" dirty="0" smtClean="0"/>
              <a:t>		1· A = A		0 + A = A</a:t>
            </a:r>
          </a:p>
          <a:p>
            <a:pPr marL="0" indent="0">
              <a:buNone/>
            </a:pPr>
            <a:r>
              <a:rPr lang="en-US" dirty="0" smtClean="0"/>
              <a:t>		A </a:t>
            </a:r>
            <a:r>
              <a:rPr lang="en-US" dirty="0"/>
              <a:t>+ A = A		</a:t>
            </a:r>
            <a:r>
              <a:rPr lang="en-US" dirty="0" smtClean="0"/>
              <a:t>A</a:t>
            </a:r>
            <a:r>
              <a:rPr lang="en-US" dirty="0"/>
              <a:t>· A = </a:t>
            </a:r>
            <a:r>
              <a:rPr lang="en-US" dirty="0" smtClean="0"/>
              <a:t>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A· A’ = 0		A + A’ = 1</a:t>
            </a:r>
          </a:p>
          <a:p>
            <a:pPr algn="ctr"/>
            <a:r>
              <a:rPr lang="en-US" dirty="0" smtClean="0"/>
              <a:t>(Each row gives two dual forms.)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0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Dual Form Boolean Properties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DeMorgan’s</a:t>
            </a:r>
            <a:r>
              <a:rPr lang="en-US" dirty="0"/>
              <a:t> Laws are also dual forms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0070C0"/>
                </a:solidFill>
              </a:rPr>
              <a:t>(A + B)’ = A’B’		(AB)’ = A’ + B’</a:t>
            </a:r>
          </a:p>
          <a:p>
            <a:r>
              <a:rPr lang="en-US" dirty="0" smtClean="0"/>
              <a:t>What about </a:t>
            </a:r>
            <a:r>
              <a:rPr lang="en-US" dirty="0" err="1" smtClean="0"/>
              <a:t>distributivity</a:t>
            </a:r>
            <a:r>
              <a:rPr lang="en-US" dirty="0" smtClean="0"/>
              <a:t>?  Here’s the rule that you know from our usual algebra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A(B + C) = AB + AC</a:t>
            </a:r>
            <a:endParaRPr lang="en-US" b="1" dirty="0">
              <a:solidFill>
                <a:srgbClr val="0070C0"/>
              </a:solidFill>
            </a:endParaRPr>
          </a:p>
          <a:p>
            <a:pPr algn="ctr"/>
            <a:r>
              <a:rPr lang="en-US" dirty="0"/>
              <a:t>(</a:t>
            </a:r>
            <a:r>
              <a:rPr lang="en-US" dirty="0" smtClean="0"/>
              <a:t>multiplication distributes over addition)</a:t>
            </a:r>
          </a:p>
          <a:p>
            <a:r>
              <a:rPr lang="en-US" dirty="0" smtClean="0"/>
              <a:t>It’s also true in Boolean algebra: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AND distributes over OR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2575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Also Distributes Over AND in Boolean Algebra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A(B + C) = AB + AC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/>
              <a:t>Now take the dual form…</a:t>
            </a:r>
          </a:p>
          <a:p>
            <a:endParaRPr lang="en-US" dirty="0" smtClean="0"/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 + BC </a:t>
            </a:r>
            <a:r>
              <a:rPr lang="en-US" b="1" dirty="0">
                <a:solidFill>
                  <a:srgbClr val="0070C0"/>
                </a:solidFill>
              </a:rPr>
              <a:t>= </a:t>
            </a:r>
            <a:r>
              <a:rPr lang="en-US" b="1" dirty="0" smtClean="0">
                <a:solidFill>
                  <a:srgbClr val="0070C0"/>
                </a:solidFill>
              </a:rPr>
              <a:t>(A + B)(A + C)</a:t>
            </a:r>
            <a:endParaRPr lang="en-US" b="1" dirty="0">
              <a:solidFill>
                <a:srgbClr val="0070C0"/>
              </a:solidFill>
            </a:endParaRP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OR distributes over AND!</a:t>
            </a:r>
          </a:p>
          <a:p>
            <a:pPr algn="ctr"/>
            <a:endParaRPr lang="en-US" dirty="0" smtClean="0"/>
          </a:p>
          <a:p>
            <a:r>
              <a:rPr lang="en-US" dirty="0" smtClean="0"/>
              <a:t>(Note that this property does NOT hold in our usual algebra.  14 + 7· 4 ≠ (14 + 7)(14 + 4)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08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More Property: Consensus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last property is non-intuitive.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AB + A’C + BC = AB + A’C</a:t>
            </a:r>
          </a:p>
          <a:p>
            <a:r>
              <a:rPr lang="en-US" dirty="0" smtClean="0"/>
              <a:t>It’s called “consensus” because</a:t>
            </a:r>
          </a:p>
          <a:p>
            <a:pPr lvl="1"/>
            <a:r>
              <a:rPr lang="en-US" dirty="0" smtClean="0"/>
              <a:t>the first two terms TOGETHER</a:t>
            </a:r>
            <a:br>
              <a:rPr lang="en-US" dirty="0" smtClean="0"/>
            </a:br>
            <a:r>
              <a:rPr lang="en-US" dirty="0" smtClean="0"/>
              <a:t>(when both are true, and thus reach a consensus) imply the third term</a:t>
            </a:r>
          </a:p>
          <a:p>
            <a:pPr lvl="1"/>
            <a:r>
              <a:rPr lang="en-US" dirty="0" smtClean="0"/>
              <a:t>so the third term can be dropped.</a:t>
            </a:r>
          </a:p>
        </p:txBody>
      </p:sp>
    </p:spTree>
    <p:extLst>
      <p:ext uri="{BB962C8B-B14F-4D97-AF65-F5344CB8AC3E}">
        <p14:creationId xmlns:p14="http://schemas.microsoft.com/office/powerpoint/2010/main" val="272463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Dual Form Swaps 0/1 and AND/OR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Boolean algebra has an interesting </a:t>
            </a:r>
            <a:br>
              <a:rPr lang="en-US" dirty="0" smtClean="0"/>
            </a:br>
            <a:r>
              <a:rPr lang="en-US" dirty="0" smtClean="0"/>
              <a:t>property called duality.</a:t>
            </a:r>
          </a:p>
          <a:p>
            <a:r>
              <a:rPr lang="en-US" dirty="0" smtClean="0"/>
              <a:t>Let’s define the </a:t>
            </a:r>
            <a:r>
              <a:rPr lang="en-US" b="1" dirty="0" smtClean="0">
                <a:solidFill>
                  <a:srgbClr val="0070C0"/>
                </a:solidFill>
              </a:rPr>
              <a:t>dual form </a:t>
            </a:r>
            <a:r>
              <a:rPr lang="en-US" dirty="0" smtClean="0"/>
              <a:t>of </a:t>
            </a:r>
            <a:br>
              <a:rPr lang="en-US" dirty="0" smtClean="0"/>
            </a:br>
            <a:r>
              <a:rPr lang="en-US" dirty="0" smtClean="0"/>
              <a:t>an expression as follows:</a:t>
            </a:r>
          </a:p>
          <a:p>
            <a:pPr lvl="1"/>
            <a:r>
              <a:rPr lang="en-US" dirty="0" smtClean="0"/>
              <a:t>Starting with the expression,</a:t>
            </a:r>
          </a:p>
          <a:p>
            <a:pPr lvl="1"/>
            <a:r>
              <a:rPr lang="en-US" dirty="0" smtClean="0"/>
              <a:t>swap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(just the values, not variables),</a:t>
            </a:r>
          </a:p>
          <a:p>
            <a:pPr lvl="1"/>
            <a:r>
              <a:rPr lang="en-US" dirty="0" smtClean="0"/>
              <a:t>and swap </a:t>
            </a:r>
            <a:r>
              <a:rPr lang="en-US" b="1" dirty="0" smtClean="0">
                <a:solidFill>
                  <a:srgbClr val="00B050"/>
                </a:solidFill>
              </a:rPr>
              <a:t>AND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b="1" dirty="0" smtClean="0">
                <a:solidFill>
                  <a:srgbClr val="00B050"/>
                </a:solidFill>
              </a:rPr>
              <a:t>OR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134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K-Map Illustrates Consensus Well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look at a</a:t>
            </a:r>
            <a:br>
              <a:rPr lang="en-US" dirty="0" smtClean="0"/>
            </a:br>
            <a:r>
              <a:rPr lang="en-US" dirty="0" smtClean="0"/>
              <a:t>K-map.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AB</a:t>
            </a:r>
            <a:r>
              <a:rPr lang="en-US" dirty="0" smtClean="0"/>
              <a:t> is the</a:t>
            </a:r>
            <a:br>
              <a:rPr lang="en-US" dirty="0" smtClean="0"/>
            </a:br>
            <a:r>
              <a:rPr lang="en-US" dirty="0" smtClean="0"/>
              <a:t>vertical </a:t>
            </a:r>
            <a:br>
              <a:rPr lang="en-US" dirty="0" smtClean="0"/>
            </a:br>
            <a:r>
              <a:rPr lang="en-US" dirty="0" smtClean="0"/>
              <a:t>green</a:t>
            </a:r>
            <a:r>
              <a:rPr lang="en-US" dirty="0"/>
              <a:t> </a:t>
            </a:r>
            <a:r>
              <a:rPr lang="en-US" dirty="0" smtClean="0"/>
              <a:t>loop.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A’C</a:t>
            </a:r>
            <a:r>
              <a:rPr lang="en-US" dirty="0" smtClean="0"/>
              <a:t> is the</a:t>
            </a:r>
            <a:br>
              <a:rPr lang="en-US" dirty="0" smtClean="0"/>
            </a:br>
            <a:r>
              <a:rPr lang="en-US" dirty="0" smtClean="0"/>
              <a:t>horizontal</a:t>
            </a:r>
            <a:br>
              <a:rPr lang="en-US" dirty="0" smtClean="0"/>
            </a:br>
            <a:r>
              <a:rPr lang="en-US" dirty="0" smtClean="0"/>
              <a:t>green loop.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BC</a:t>
            </a:r>
            <a:r>
              <a:rPr lang="en-US" dirty="0" smtClean="0"/>
              <a:t> is the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black loop.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227" y="1906694"/>
            <a:ext cx="4724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Consensus Has Two Dual Forms (SOP and POS)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And, of course, there is another form of consensus for </a:t>
            </a:r>
            <a:r>
              <a:rPr lang="en-US" b="1" dirty="0" smtClean="0">
                <a:solidFill>
                  <a:srgbClr val="00B050"/>
                </a:solidFill>
              </a:rPr>
              <a:t>POS</a:t>
            </a:r>
            <a:r>
              <a:rPr lang="en-US" dirty="0" smtClean="0"/>
              <a:t> form.</a:t>
            </a:r>
          </a:p>
          <a:p>
            <a:r>
              <a:rPr lang="en-US" dirty="0" smtClean="0"/>
              <a:t>Start with our first form:</a:t>
            </a:r>
            <a:endParaRPr lang="en-US" dirty="0"/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AB + A’C + BC = AB + A’C</a:t>
            </a:r>
          </a:p>
          <a:p>
            <a:r>
              <a:rPr lang="en-US" dirty="0" smtClean="0"/>
              <a:t>Then find the dual to obtain:</a:t>
            </a:r>
          </a:p>
          <a:p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(A + B)(A’ + C)(B + C) = (A + B)(A’ + C)</a:t>
            </a:r>
          </a:p>
        </p:txBody>
      </p:sp>
    </p:spTree>
    <p:extLst>
      <p:ext uri="{BB962C8B-B14F-4D97-AF65-F5344CB8AC3E}">
        <p14:creationId xmlns:p14="http://schemas.microsoft.com/office/powerpoint/2010/main" val="2770543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Don’t Care Outputs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2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Input Combinations May Not Matter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Sometimes, we don’t care whether a particular input combination generates a 0 or a 1.</a:t>
            </a:r>
          </a:p>
          <a:p>
            <a:r>
              <a:rPr lang="en-US" dirty="0" smtClean="0"/>
              <a:t>For example,</a:t>
            </a:r>
          </a:p>
          <a:p>
            <a:pPr lvl="1"/>
            <a:r>
              <a:rPr lang="en-US" dirty="0" smtClean="0"/>
              <a:t>when an </a:t>
            </a:r>
            <a:r>
              <a:rPr lang="en-US" b="1" dirty="0" smtClean="0">
                <a:solidFill>
                  <a:srgbClr val="0070C0"/>
                </a:solidFill>
              </a:rPr>
              <a:t>input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combination is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impossible to generate</a:t>
            </a:r>
            <a:r>
              <a:rPr lang="en-US" dirty="0" smtClean="0"/>
              <a:t>, or </a:t>
            </a:r>
          </a:p>
          <a:p>
            <a:pPr lvl="1"/>
            <a:r>
              <a:rPr lang="en-US" dirty="0" smtClean="0"/>
              <a:t>when </a:t>
            </a:r>
            <a:r>
              <a:rPr lang="en-US" b="1" dirty="0" smtClean="0">
                <a:solidFill>
                  <a:srgbClr val="0070C0"/>
                </a:solidFill>
              </a:rPr>
              <a:t>outputs are ignored </a:t>
            </a:r>
            <a:r>
              <a:rPr lang="en-US" dirty="0" smtClean="0"/>
              <a:t>in the</a:t>
            </a:r>
            <a:br>
              <a:rPr lang="en-US" dirty="0" smtClean="0"/>
            </a:br>
            <a:r>
              <a:rPr lang="en-US" dirty="0" smtClean="0"/>
              <a:t>case of an input combination.</a:t>
            </a:r>
          </a:p>
        </p:txBody>
      </p:sp>
    </p:spTree>
    <p:extLst>
      <p:ext uri="{BB962C8B-B14F-4D97-AF65-F5344CB8AC3E}">
        <p14:creationId xmlns:p14="http://schemas.microsoft.com/office/powerpoint/2010/main" val="234641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Such Inputs, Use ‘x’ to Indicate “Don’t Care”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such cases, we </a:t>
            </a:r>
            <a:r>
              <a:rPr lang="en-US" b="1" dirty="0" smtClean="0">
                <a:solidFill>
                  <a:srgbClr val="0070C0"/>
                </a:solidFill>
              </a:rPr>
              <a:t>use ‘x’</a:t>
            </a:r>
            <a:r>
              <a:rPr lang="en-US" dirty="0" smtClean="0"/>
              <a:t> (called a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“don’t care”</a:t>
            </a:r>
            <a:r>
              <a:rPr lang="en-US" dirty="0" smtClean="0"/>
              <a:t>) in place of the desired output.</a:t>
            </a:r>
          </a:p>
          <a:p>
            <a:r>
              <a:rPr lang="en-US" dirty="0" smtClean="0"/>
              <a:t>Indicates that either 0 or 1 is acceptable.</a:t>
            </a:r>
          </a:p>
          <a:p>
            <a:r>
              <a:rPr lang="en-US" dirty="0" smtClean="0"/>
              <a:t>However: </a:t>
            </a:r>
            <a:r>
              <a:rPr lang="en-US" b="1" dirty="0" smtClean="0">
                <a:solidFill>
                  <a:srgbClr val="0070C0"/>
                </a:solidFill>
              </a:rPr>
              <a:t>whatever we implement will generate a 0 or a 1</a:t>
            </a:r>
            <a:r>
              <a:rPr lang="en-US" dirty="0" smtClean="0"/>
              <a:t>, not a “don’t care.”</a:t>
            </a:r>
          </a:p>
          <a:p>
            <a:r>
              <a:rPr lang="en-US" dirty="0" smtClean="0"/>
              <a:t>So we need to be sure that we really do not care.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9283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Why Are “Don’t’ Cares” Useful?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More choices often means a “better” answer </a:t>
            </a:r>
            <a:r>
              <a:rPr lang="en-US" dirty="0" smtClean="0"/>
              <a:t>(for any choice of metric).</a:t>
            </a:r>
          </a:p>
          <a:p>
            <a:r>
              <a:rPr lang="en-US" dirty="0" smtClean="0"/>
              <a:t>Say that you optimize a K-map </a:t>
            </a:r>
            <a:br>
              <a:rPr lang="en-US" dirty="0" smtClean="0"/>
            </a:br>
            <a:r>
              <a:rPr lang="en-US" dirty="0" smtClean="0"/>
              <a:t>for a function </a:t>
            </a:r>
            <a:r>
              <a:rPr lang="en-US" b="1" dirty="0" smtClean="0">
                <a:solidFill>
                  <a:srgbClr val="00B050"/>
                </a:solidFill>
              </a:rPr>
              <a:t>F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you consider several other </a:t>
            </a:r>
            <a:br>
              <a:rPr lang="en-US" dirty="0" smtClean="0"/>
            </a:br>
            <a:r>
              <a:rPr lang="en-US" dirty="0" smtClean="0"/>
              <a:t>functions 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dirty="0" smtClean="0"/>
              <a:t>, and </a:t>
            </a:r>
            <a:r>
              <a:rPr lang="en-US" b="1" dirty="0">
                <a:solidFill>
                  <a:srgbClr val="00B050"/>
                </a:solidFill>
              </a:rPr>
              <a:t>J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If you have to pick one of the four functions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F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G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rgbClr val="00B050"/>
                </a:solidFill>
              </a:rPr>
              <a:t>H</a:t>
            </a:r>
            <a:r>
              <a:rPr lang="en-US" dirty="0" smtClean="0"/>
              <a:t>, or </a:t>
            </a:r>
            <a:r>
              <a:rPr lang="en-US" b="1" dirty="0" smtClean="0">
                <a:solidFill>
                  <a:srgbClr val="00B050"/>
                </a:solidFill>
              </a:rPr>
              <a:t>J</a:t>
            </a:r>
            <a:r>
              <a:rPr lang="en-US" dirty="0" smtClean="0"/>
              <a:t>), the choice can’t get worse, since </a:t>
            </a:r>
            <a:r>
              <a:rPr lang="en-US" b="1" dirty="0" smtClean="0">
                <a:solidFill>
                  <a:srgbClr val="0070C0"/>
                </a:solidFill>
              </a:rPr>
              <a:t>you can always pick </a:t>
            </a:r>
            <a:r>
              <a:rPr lang="en-US" b="1" dirty="0">
                <a:solidFill>
                  <a:srgbClr val="0070C0"/>
                </a:solidFill>
              </a:rPr>
              <a:t>F</a:t>
            </a:r>
            <a:r>
              <a:rPr lang="en-US" dirty="0" smtClean="0"/>
              <a:t>, but the best choice may be better than </a:t>
            </a:r>
            <a:r>
              <a:rPr lang="en-US" b="1" dirty="0">
                <a:solidFill>
                  <a:srgbClr val="00B050"/>
                </a:solidFill>
              </a:rPr>
              <a:t>F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221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 “Don’t Cares” Allows 2</a:t>
            </a:r>
            <a:r>
              <a:rPr lang="en-US" baseline="30000" dirty="0" smtClean="0"/>
              <a:t>N</a:t>
            </a:r>
            <a:r>
              <a:rPr lang="en-US" dirty="0" smtClean="0"/>
              <a:t> Different Functions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Using x’s for outputs means allowing more than one function to be chosen.</a:t>
            </a:r>
          </a:p>
          <a:p>
            <a:r>
              <a:rPr lang="en-US" dirty="0"/>
              <a:t>Each x can become a 0 or a 1.</a:t>
            </a:r>
          </a:p>
          <a:p>
            <a:r>
              <a:rPr lang="en-US" dirty="0" smtClean="0"/>
              <a:t>So optimizing </a:t>
            </a:r>
            <a:r>
              <a:rPr lang="en-US" dirty="0"/>
              <a:t>with </a:t>
            </a:r>
            <a:r>
              <a:rPr lang="en-US" b="1" dirty="0">
                <a:solidFill>
                  <a:srgbClr val="0070C0"/>
                </a:solidFill>
              </a:rPr>
              <a:t>N x’s means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choosing </a:t>
            </a:r>
            <a:r>
              <a:rPr lang="en-US" dirty="0"/>
              <a:t>from among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en-US" b="1" baseline="30000" dirty="0">
                <a:solidFill>
                  <a:srgbClr val="0070C0"/>
                </a:solidFill>
              </a:rPr>
              <a:t>N</a:t>
            </a:r>
            <a:r>
              <a:rPr lang="en-US" b="1" dirty="0">
                <a:solidFill>
                  <a:srgbClr val="0070C0"/>
                </a:solidFill>
              </a:rPr>
              <a:t> possible functions</a:t>
            </a:r>
            <a:r>
              <a:rPr lang="en-US" dirty="0"/>
              <a:t>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7903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Example with Two “Don’t Cares”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do an example.</a:t>
            </a:r>
          </a:p>
          <a:p>
            <a:r>
              <a:rPr lang="en-US" dirty="0" smtClean="0"/>
              <a:t>The function </a:t>
            </a:r>
            <a:r>
              <a:rPr lang="en-US" b="1" dirty="0" smtClean="0">
                <a:solidFill>
                  <a:srgbClr val="00B050"/>
                </a:solidFill>
              </a:rPr>
              <a:t>F</a:t>
            </a:r>
            <a:r>
              <a:rPr lang="en-US" dirty="0" smtClean="0"/>
              <a:t> appears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to the right, partially </a:t>
            </a:r>
            <a:br>
              <a:rPr lang="en-US" dirty="0" smtClean="0"/>
            </a:br>
            <a:r>
              <a:rPr lang="en-US" dirty="0" smtClean="0"/>
              <a:t>specified.</a:t>
            </a:r>
          </a:p>
          <a:p>
            <a:r>
              <a:rPr lang="en-US" dirty="0" smtClean="0"/>
              <a:t>Let’s say that we don’t</a:t>
            </a:r>
            <a:br>
              <a:rPr lang="en-US" dirty="0" smtClean="0"/>
            </a:br>
            <a:r>
              <a:rPr lang="en-US" dirty="0" smtClean="0"/>
              <a:t>care about the value of </a:t>
            </a:r>
            <a:r>
              <a:rPr lang="en-US" b="1" dirty="0" smtClean="0">
                <a:solidFill>
                  <a:srgbClr val="00B050"/>
                </a:solidFill>
              </a:rPr>
              <a:t>F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when </a:t>
            </a:r>
            <a:r>
              <a:rPr lang="en-US" b="1" dirty="0" smtClean="0">
                <a:solidFill>
                  <a:srgbClr val="00B050"/>
                </a:solidFill>
              </a:rPr>
              <a:t>AB=01</a:t>
            </a:r>
            <a:r>
              <a:rPr lang="en-US" dirty="0" smtClean="0"/>
              <a:t>.*</a:t>
            </a:r>
          </a:p>
          <a:p>
            <a:pPr algn="ctr"/>
            <a:r>
              <a:rPr lang="en-US" sz="2000" dirty="0" smtClean="0"/>
              <a:t>*This notation means </a:t>
            </a:r>
            <a:r>
              <a:rPr lang="en-US" sz="2000" b="1" dirty="0" smtClean="0">
                <a:solidFill>
                  <a:srgbClr val="00B050"/>
                </a:solidFill>
              </a:rPr>
              <a:t>A=0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00B050"/>
                </a:solidFill>
              </a:rPr>
              <a:t>B=1</a:t>
            </a:r>
            <a:r>
              <a:rPr lang="en-US" sz="2000" dirty="0" smtClean="0"/>
              <a:t>.  You can infer that </a:t>
            </a:r>
            <a:br>
              <a:rPr lang="en-US" sz="2000" dirty="0" smtClean="0"/>
            </a:br>
            <a:r>
              <a:rPr lang="en-US" sz="2000" b="1" dirty="0" smtClean="0">
                <a:solidFill>
                  <a:srgbClr val="00B050"/>
                </a:solidFill>
              </a:rPr>
              <a:t>AB</a:t>
            </a:r>
            <a:r>
              <a:rPr lang="en-US" sz="2000" dirty="0" smtClean="0"/>
              <a:t> in this case does not mean </a:t>
            </a:r>
            <a:r>
              <a:rPr lang="en-US" sz="2000" b="1" dirty="0" smtClean="0">
                <a:solidFill>
                  <a:srgbClr val="00B050"/>
                </a:solidFill>
              </a:rPr>
              <a:t>A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00B050"/>
                </a:solidFill>
              </a:rPr>
              <a:t>B</a:t>
            </a:r>
            <a:r>
              <a:rPr lang="en-US" sz="2000" dirty="0" smtClean="0"/>
              <a:t> because </a:t>
            </a:r>
            <a:br>
              <a:rPr lang="en-US" sz="2000" dirty="0" smtClean="0"/>
            </a:br>
            <a:r>
              <a:rPr lang="en-US" sz="2000" dirty="0" smtClean="0"/>
              <a:t>the product </a:t>
            </a:r>
            <a:r>
              <a:rPr lang="en-US" sz="2000" b="1" dirty="0">
                <a:solidFill>
                  <a:srgbClr val="00B050"/>
                </a:solidFill>
              </a:rPr>
              <a:t>AB</a:t>
            </a:r>
            <a:r>
              <a:rPr lang="en-US" sz="2000" dirty="0"/>
              <a:t> has </a:t>
            </a:r>
            <a:r>
              <a:rPr lang="en-US" sz="2000" dirty="0" smtClean="0"/>
              <a:t>a single truth value (0 or 1).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822467" y="1630017"/>
          <a:ext cx="356616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AB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07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F with 0s: AB + B’C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option is to fill the</a:t>
            </a:r>
            <a:br>
              <a:rPr lang="en-US" dirty="0" smtClean="0"/>
            </a:br>
            <a:r>
              <a:rPr lang="en-US" dirty="0" smtClean="0"/>
              <a:t>blanks with </a:t>
            </a:r>
            <a:r>
              <a:rPr lang="en-US" b="1" dirty="0" smtClean="0">
                <a:solidFill>
                  <a:srgbClr val="00B050"/>
                </a:solidFill>
              </a:rPr>
              <a:t>0s</a:t>
            </a:r>
            <a:r>
              <a:rPr lang="en-US" dirty="0" smtClean="0"/>
              <a:t>.*</a:t>
            </a:r>
          </a:p>
          <a:p>
            <a:r>
              <a:rPr lang="en-US" dirty="0" smtClean="0"/>
              <a:t>Then we can solve.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F = AB + B’C</a:t>
            </a:r>
          </a:p>
          <a:p>
            <a:r>
              <a:rPr lang="en-US" dirty="0" smtClean="0"/>
              <a:t>But we could have chosen</a:t>
            </a:r>
            <a:br>
              <a:rPr lang="en-US" dirty="0" smtClean="0"/>
            </a:br>
            <a:r>
              <a:rPr lang="en-US" dirty="0" smtClean="0"/>
              <a:t>values other than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too.</a:t>
            </a:r>
          </a:p>
          <a:p>
            <a:pPr algn="ctr"/>
            <a:endParaRPr lang="en-US" sz="2000" dirty="0" smtClean="0"/>
          </a:p>
          <a:p>
            <a:pPr algn="ctr"/>
            <a:r>
              <a:rPr lang="en-US" sz="2000" dirty="0" smtClean="0"/>
              <a:t>*Without more information about </a:t>
            </a:r>
            <a:r>
              <a:rPr lang="en-US" sz="2000" b="1" dirty="0" smtClean="0">
                <a:solidFill>
                  <a:srgbClr val="00B050"/>
                </a:solidFill>
              </a:rPr>
              <a:t>F</a:t>
            </a:r>
            <a:r>
              <a:rPr lang="en-US" sz="2000" dirty="0" smtClean="0"/>
              <a:t>, filling with </a:t>
            </a:r>
            <a:r>
              <a:rPr lang="en-US" sz="2000" b="1" dirty="0" smtClean="0">
                <a:solidFill>
                  <a:srgbClr val="00B050"/>
                </a:solidFill>
              </a:rPr>
              <a:t>0s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is no better nor worse than any other choice.</a:t>
            </a:r>
            <a:endParaRPr lang="en-US" sz="20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22467" y="1630017"/>
          <a:ext cx="356616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AB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73986" y="2560320"/>
            <a:ext cx="385042" cy="1214100"/>
            <a:chOff x="6473986" y="2560320"/>
            <a:chExt cx="385042" cy="1214100"/>
          </a:xfrm>
        </p:grpSpPr>
        <p:sp>
          <p:nvSpPr>
            <p:cNvPr id="7" name="TextBox 6"/>
            <p:cNvSpPr txBox="1"/>
            <p:nvPr/>
          </p:nvSpPr>
          <p:spPr>
            <a:xfrm>
              <a:off x="6473986" y="2560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3986" y="32512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7112000" y="2560320"/>
            <a:ext cx="497840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5638671" y="3251200"/>
            <a:ext cx="2773809" cy="523220"/>
            <a:chOff x="5638671" y="3251200"/>
            <a:chExt cx="2773809" cy="523220"/>
          </a:xfrm>
        </p:grpSpPr>
        <p:sp>
          <p:nvSpPr>
            <p:cNvPr id="11" name="Freeform 10"/>
            <p:cNvSpPr/>
            <p:nvPr/>
          </p:nvSpPr>
          <p:spPr>
            <a:xfrm>
              <a:off x="7755354" y="3251200"/>
              <a:ext cx="657126" cy="523220"/>
            </a:xfrm>
            <a:custGeom>
              <a:avLst/>
              <a:gdLst>
                <a:gd name="connsiteX0" fmla="*/ 626646 w 657126"/>
                <a:gd name="connsiteY0" fmla="*/ 49859 h 614673"/>
                <a:gd name="connsiteX1" fmla="*/ 88166 w 657126"/>
                <a:gd name="connsiteY1" fmla="*/ 49859 h 614673"/>
                <a:gd name="connsiteX2" fmla="*/ 57686 w 657126"/>
                <a:gd name="connsiteY2" fmla="*/ 568019 h 614673"/>
                <a:gd name="connsiteX3" fmla="*/ 657126 w 657126"/>
                <a:gd name="connsiteY3" fmla="*/ 557859 h 61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126" h="614673">
                  <a:moveTo>
                    <a:pt x="626646" y="49859"/>
                  </a:moveTo>
                  <a:cubicBezTo>
                    <a:pt x="404819" y="6679"/>
                    <a:pt x="182993" y="-36501"/>
                    <a:pt x="88166" y="49859"/>
                  </a:cubicBezTo>
                  <a:cubicBezTo>
                    <a:pt x="-6661" y="136219"/>
                    <a:pt x="-37141" y="483352"/>
                    <a:pt x="57686" y="568019"/>
                  </a:cubicBezTo>
                  <a:cubicBezTo>
                    <a:pt x="152513" y="652686"/>
                    <a:pt x="404819" y="605272"/>
                    <a:pt x="657126" y="557859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 flipH="1">
              <a:off x="5638671" y="3251200"/>
              <a:ext cx="657126" cy="523220"/>
            </a:xfrm>
            <a:custGeom>
              <a:avLst/>
              <a:gdLst>
                <a:gd name="connsiteX0" fmla="*/ 626646 w 657126"/>
                <a:gd name="connsiteY0" fmla="*/ 49859 h 614673"/>
                <a:gd name="connsiteX1" fmla="*/ 88166 w 657126"/>
                <a:gd name="connsiteY1" fmla="*/ 49859 h 614673"/>
                <a:gd name="connsiteX2" fmla="*/ 57686 w 657126"/>
                <a:gd name="connsiteY2" fmla="*/ 568019 h 614673"/>
                <a:gd name="connsiteX3" fmla="*/ 657126 w 657126"/>
                <a:gd name="connsiteY3" fmla="*/ 557859 h 614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7126" h="614673">
                  <a:moveTo>
                    <a:pt x="626646" y="49859"/>
                  </a:moveTo>
                  <a:cubicBezTo>
                    <a:pt x="404819" y="6679"/>
                    <a:pt x="182993" y="-36501"/>
                    <a:pt x="88166" y="49859"/>
                  </a:cubicBezTo>
                  <a:cubicBezTo>
                    <a:pt x="-6661" y="136219"/>
                    <a:pt x="-37141" y="483352"/>
                    <a:pt x="57686" y="568019"/>
                  </a:cubicBezTo>
                  <a:cubicBezTo>
                    <a:pt x="152513" y="652686"/>
                    <a:pt x="404819" y="605272"/>
                    <a:pt x="657126" y="557859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616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F with a 0 and a 1: AB + 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we could</a:t>
            </a:r>
            <a:br>
              <a:rPr lang="en-US" dirty="0" smtClean="0"/>
            </a:br>
            <a:r>
              <a:rPr lang="en-US" dirty="0" smtClean="0"/>
              <a:t>put a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 and a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/>
              <a:t>…</a:t>
            </a:r>
          </a:p>
          <a:p>
            <a:r>
              <a:rPr lang="en-US" dirty="0" smtClean="0"/>
              <a:t>And then solve.</a:t>
            </a: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F = AB + C</a:t>
            </a:r>
          </a:p>
          <a:p>
            <a:r>
              <a:rPr lang="en-US" dirty="0" smtClean="0"/>
              <a:t>This function is better</a:t>
            </a:r>
            <a:br>
              <a:rPr lang="en-US" dirty="0" smtClean="0"/>
            </a:br>
            <a:r>
              <a:rPr lang="en-US" dirty="0" smtClean="0"/>
              <a:t>than the first one</a:t>
            </a:r>
            <a:br>
              <a:rPr lang="en-US" dirty="0" smtClean="0"/>
            </a:br>
            <a:r>
              <a:rPr lang="en-US" dirty="0" smtClean="0"/>
              <a:t>(it has one fewer literal).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22467" y="1630017"/>
          <a:ext cx="356616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AB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473986" y="2560320"/>
            <a:ext cx="385042" cy="1214100"/>
            <a:chOff x="6473986" y="2560320"/>
            <a:chExt cx="385042" cy="1214100"/>
          </a:xfrm>
        </p:grpSpPr>
        <p:sp>
          <p:nvSpPr>
            <p:cNvPr id="7" name="TextBox 6"/>
            <p:cNvSpPr txBox="1"/>
            <p:nvPr/>
          </p:nvSpPr>
          <p:spPr>
            <a:xfrm>
              <a:off x="6473986" y="256032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73986" y="3251200"/>
              <a:ext cx="38504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7112000" y="2560320"/>
            <a:ext cx="497840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>
            <a:off x="5742432" y="3230880"/>
            <a:ext cx="2548128" cy="55050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6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Boolean Expression Has a Dual 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what is the dual of 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 + (BC) + (0 (D + 1) )  </a:t>
            </a:r>
            <a:r>
              <a:rPr lang="en-US" dirty="0" smtClean="0"/>
              <a:t>?</a:t>
            </a:r>
          </a:p>
          <a:p>
            <a:r>
              <a:rPr lang="en-US" dirty="0" smtClean="0"/>
              <a:t>First replace the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 with </a:t>
            </a:r>
            <a:r>
              <a:rPr lang="en-US" b="1" dirty="0" smtClean="0">
                <a:solidFill>
                  <a:srgbClr val="00B050"/>
                </a:solidFill>
              </a:rPr>
              <a:t>1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and the 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/>
              <a:t>with </a:t>
            </a:r>
            <a:r>
              <a:rPr lang="en-US" b="1" dirty="0">
                <a:solidFill>
                  <a:srgbClr val="00B050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Then replace </a:t>
            </a:r>
            <a:r>
              <a:rPr lang="en-US" b="1" dirty="0" smtClean="0">
                <a:solidFill>
                  <a:srgbClr val="00B050"/>
                </a:solidFill>
              </a:rPr>
              <a:t>+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B050"/>
                </a:solidFill>
              </a:rPr>
              <a:t>OR</a:t>
            </a:r>
            <a:r>
              <a:rPr lang="en-US" dirty="0" smtClean="0"/>
              <a:t>) with</a:t>
            </a:r>
            <a:r>
              <a:rPr lang="en-US" b="1" dirty="0" smtClean="0">
                <a:solidFill>
                  <a:srgbClr val="00B050"/>
                </a:solidFill>
              </a:rPr>
              <a:t>·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(</a:t>
            </a:r>
            <a:r>
              <a:rPr lang="en-US" b="1" dirty="0" smtClean="0">
                <a:solidFill>
                  <a:srgbClr val="00B050"/>
                </a:solidFill>
              </a:rPr>
              <a:t>AND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and vice-versa.</a:t>
            </a:r>
          </a:p>
          <a:p>
            <a:r>
              <a:rPr lang="en-US" dirty="0" smtClean="0"/>
              <a:t>We obtain: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A· (B + C)· (1 + (D· 0) 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0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Solution for F with “Don’t Cares”: B + 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Rather than solving</a:t>
            </a:r>
            <a:br>
              <a:rPr lang="en-US" dirty="0" smtClean="0"/>
            </a:br>
            <a:r>
              <a:rPr lang="en-US" dirty="0" smtClean="0"/>
              <a:t>for all four possibilities,</a:t>
            </a:r>
            <a:br>
              <a:rPr lang="en-US" dirty="0" smtClean="0"/>
            </a:br>
            <a:r>
              <a:rPr lang="en-US" dirty="0" smtClean="0"/>
              <a:t>let’s write </a:t>
            </a:r>
            <a:r>
              <a:rPr lang="en-US" b="1" dirty="0" smtClean="0">
                <a:solidFill>
                  <a:srgbClr val="00B050"/>
                </a:solidFill>
              </a:rPr>
              <a:t>x’s</a:t>
            </a:r>
            <a:r>
              <a:rPr lang="en-US" dirty="0" smtClean="0"/>
              <a:t> into the</a:t>
            </a:r>
            <a:br>
              <a:rPr lang="en-US" dirty="0" smtClean="0"/>
            </a:br>
            <a:r>
              <a:rPr lang="en-US" dirty="0" smtClean="0"/>
              <a:t>K-map.</a:t>
            </a:r>
          </a:p>
          <a:p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x’s</a:t>
            </a:r>
            <a:r>
              <a:rPr lang="en-US" dirty="0" smtClean="0"/>
              <a:t> can be </a:t>
            </a:r>
            <a:r>
              <a:rPr lang="en-US" b="1" dirty="0" smtClean="0">
                <a:solidFill>
                  <a:srgbClr val="00B050"/>
                </a:solidFill>
              </a:rPr>
              <a:t>0s</a:t>
            </a:r>
            <a:r>
              <a:rPr lang="en-US" dirty="0" smtClean="0"/>
              <a:t> or </a:t>
            </a:r>
            <a:r>
              <a:rPr lang="en-US" b="1" dirty="0" smtClean="0">
                <a:solidFill>
                  <a:srgbClr val="00B050"/>
                </a:solidFill>
              </a:rPr>
              <a:t>1s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so to solve the K-map,</a:t>
            </a:r>
            <a:endParaRPr lang="en-US" dirty="0"/>
          </a:p>
          <a:p>
            <a:pPr lvl="1"/>
            <a:r>
              <a:rPr lang="en-US" dirty="0" smtClean="0"/>
              <a:t>we </a:t>
            </a:r>
            <a:r>
              <a:rPr lang="en-US" b="1" dirty="0" smtClean="0">
                <a:solidFill>
                  <a:srgbClr val="0070C0"/>
                </a:solidFill>
              </a:rPr>
              <a:t>can grow loops to include x’s</a:t>
            </a:r>
            <a:r>
              <a:rPr lang="en-US" dirty="0" smtClean="0"/>
              <a:t>, </a:t>
            </a:r>
          </a:p>
          <a:p>
            <a:pPr lvl="1"/>
            <a:r>
              <a:rPr lang="en-US" dirty="0" smtClean="0"/>
              <a:t>but we </a:t>
            </a:r>
            <a:r>
              <a:rPr lang="en-US" b="1" dirty="0" smtClean="0">
                <a:solidFill>
                  <a:srgbClr val="0070C0"/>
                </a:solidFill>
              </a:rPr>
              <a:t>do not need to cover x’s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F </a:t>
            </a:r>
            <a:r>
              <a:rPr lang="en-US" b="1" dirty="0">
                <a:solidFill>
                  <a:srgbClr val="0070C0"/>
                </a:solidFill>
              </a:rPr>
              <a:t>= </a:t>
            </a:r>
            <a:r>
              <a:rPr lang="en-US" b="1" dirty="0" smtClean="0">
                <a:solidFill>
                  <a:srgbClr val="0070C0"/>
                </a:solidFill>
              </a:rPr>
              <a:t>B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b="1" dirty="0" smtClean="0">
                <a:solidFill>
                  <a:srgbClr val="0070C0"/>
                </a:solidFill>
              </a:rPr>
              <a:t>C  </a:t>
            </a:r>
            <a:r>
              <a:rPr lang="en-US" dirty="0" smtClean="0"/>
              <a:t>(the best possible answer)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4822467" y="1630017"/>
          <a:ext cx="356616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AB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473986" y="2560320"/>
            <a:ext cx="364202" cy="1214100"/>
            <a:chOff x="6473986" y="2560320"/>
            <a:chExt cx="364202" cy="1214100"/>
          </a:xfrm>
        </p:grpSpPr>
        <p:sp>
          <p:nvSpPr>
            <p:cNvPr id="14" name="TextBox 13"/>
            <p:cNvSpPr txBox="1"/>
            <p:nvPr/>
          </p:nvSpPr>
          <p:spPr>
            <a:xfrm>
              <a:off x="6473986" y="25603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3986" y="32512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400800" y="2560320"/>
            <a:ext cx="1221232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724144" y="3239008"/>
            <a:ext cx="2578608" cy="54847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47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Always Check that “Don’t Cares” Have No Ill Effects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When designing with </a:t>
            </a:r>
            <a:r>
              <a:rPr lang="en-US" b="1" dirty="0" smtClean="0">
                <a:solidFill>
                  <a:srgbClr val="00B050"/>
                </a:solidFill>
              </a:rPr>
              <a:t>x’s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it’s a good </a:t>
            </a:r>
            <a:r>
              <a:rPr lang="en-US" dirty="0"/>
              <a:t>habit to </a:t>
            </a:r>
            <a:r>
              <a:rPr lang="en-US" dirty="0" smtClean="0"/>
              <a:t>verify</a:t>
            </a:r>
            <a:br>
              <a:rPr lang="en-US" dirty="0" smtClean="0"/>
            </a:br>
            <a:r>
              <a:rPr lang="en-US" dirty="0" smtClean="0"/>
              <a:t>that </a:t>
            </a: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0s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1s</a:t>
            </a:r>
            <a:r>
              <a:rPr lang="en-US" dirty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generated </a:t>
            </a:r>
            <a:r>
              <a:rPr lang="en-US" dirty="0"/>
              <a:t>in place of </a:t>
            </a:r>
            <a:r>
              <a:rPr lang="en-US" b="1" dirty="0" smtClean="0">
                <a:solidFill>
                  <a:srgbClr val="00B050"/>
                </a:solidFill>
              </a:rPr>
              <a:t>x’s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do </a:t>
            </a:r>
            <a:r>
              <a:rPr lang="en-US" dirty="0"/>
              <a:t>not cause any </a:t>
            </a:r>
            <a:r>
              <a:rPr lang="en-US" dirty="0" smtClean="0"/>
              <a:t>adverse</a:t>
            </a:r>
            <a:br>
              <a:rPr lang="en-US" dirty="0" smtClean="0"/>
            </a:br>
            <a:r>
              <a:rPr lang="en-US" dirty="0" smtClean="0"/>
              <a:t>effects.</a:t>
            </a:r>
          </a:p>
          <a:p>
            <a:r>
              <a:rPr lang="en-US" dirty="0" smtClean="0"/>
              <a:t>For our function, both </a:t>
            </a:r>
            <a:r>
              <a:rPr lang="en-US" b="1" dirty="0">
                <a:solidFill>
                  <a:srgbClr val="00B050"/>
                </a:solidFill>
              </a:rPr>
              <a:t>x’s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become </a:t>
            </a:r>
            <a:r>
              <a:rPr lang="en-US" b="1" dirty="0">
                <a:solidFill>
                  <a:srgbClr val="00B050"/>
                </a:solidFill>
              </a:rPr>
              <a:t>1s</a:t>
            </a:r>
            <a:r>
              <a:rPr lang="en-US" dirty="0" smtClean="0"/>
              <a:t> because they are inside a loop.</a:t>
            </a:r>
          </a:p>
          <a:p>
            <a:r>
              <a:rPr lang="en-US" dirty="0" smtClean="0"/>
              <a:t>(We don’t have any more context for this example, so we are done.)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822467" y="1630017"/>
          <a:ext cx="356616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AB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C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6473986" y="2560320"/>
            <a:ext cx="364202" cy="1214100"/>
            <a:chOff x="6473986" y="2560320"/>
            <a:chExt cx="364202" cy="1214100"/>
          </a:xfrm>
        </p:grpSpPr>
        <p:sp>
          <p:nvSpPr>
            <p:cNvPr id="14" name="TextBox 13"/>
            <p:cNvSpPr txBox="1"/>
            <p:nvPr/>
          </p:nvSpPr>
          <p:spPr>
            <a:xfrm>
              <a:off x="6473986" y="256032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473986" y="325120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473986" y="2560320"/>
            <a:ext cx="385042" cy="1214100"/>
            <a:chOff x="6473986" y="2560320"/>
            <a:chExt cx="385042" cy="1214100"/>
          </a:xfrm>
          <a:solidFill>
            <a:schemeClr val="bg2">
              <a:lumMod val="90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6473986" y="2560320"/>
              <a:ext cx="38504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473986" y="3251200"/>
              <a:ext cx="385042" cy="52322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Rounded Rectangle 15"/>
          <p:cNvSpPr/>
          <p:nvPr/>
        </p:nvSpPr>
        <p:spPr>
          <a:xfrm>
            <a:off x="6400800" y="2560320"/>
            <a:ext cx="1221232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5724144" y="3239008"/>
            <a:ext cx="2578608" cy="548477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74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Caring About Don’t Cares</a:t>
            </a:r>
            <a:br>
              <a:rPr lang="en-US" sz="2800" dirty="0" smtClean="0">
                <a:solidFill>
                  <a:srgbClr val="0070C0"/>
                </a:solidFill>
              </a:rPr>
            </a:br>
            <a:r>
              <a:rPr lang="en-US" sz="2800" dirty="0" smtClean="0">
                <a:solidFill>
                  <a:srgbClr val="0070C0"/>
                </a:solidFill>
              </a:rPr>
              <a:t>and Glue Logic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01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Have Some Ice Cream!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build</a:t>
            </a:r>
            <a:br>
              <a:rPr lang="en-US" dirty="0" smtClean="0"/>
            </a:br>
            <a:r>
              <a:rPr lang="en-US" dirty="0" smtClean="0"/>
              <a:t>something.</a:t>
            </a:r>
          </a:p>
          <a:p>
            <a:r>
              <a:rPr lang="en-US" dirty="0" smtClean="0"/>
              <a:t>Anyone like</a:t>
            </a:r>
            <a:br>
              <a:rPr lang="en-US" dirty="0" smtClean="0"/>
            </a:br>
            <a:r>
              <a:rPr lang="en-US" dirty="0" smtClean="0"/>
              <a:t>ice cream?</a:t>
            </a:r>
          </a:p>
          <a:p>
            <a:r>
              <a:rPr lang="en-US" dirty="0" smtClean="0"/>
              <a:t>Let’s build </a:t>
            </a:r>
            <a:br>
              <a:rPr lang="en-US" dirty="0" smtClean="0"/>
            </a:br>
            <a:r>
              <a:rPr lang="en-US" dirty="0" smtClean="0"/>
              <a:t>an ice cream</a:t>
            </a:r>
            <a:br>
              <a:rPr lang="en-US" dirty="0" smtClean="0"/>
            </a:br>
            <a:r>
              <a:rPr lang="en-US" dirty="0" smtClean="0"/>
              <a:t>dispenser.</a:t>
            </a:r>
          </a:p>
          <a:p>
            <a:r>
              <a:rPr lang="en-US" dirty="0" smtClean="0"/>
              <a:t>Mango and</a:t>
            </a:r>
            <a:br>
              <a:rPr lang="en-US" dirty="0" smtClean="0"/>
            </a:br>
            <a:r>
              <a:rPr lang="en-US" dirty="0" smtClean="0"/>
              <a:t>pistachio!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877" y="1630017"/>
            <a:ext cx="523875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54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 by Specifying the Inputs and Outputs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inputs: </a:t>
            </a:r>
            <a:r>
              <a:rPr lang="en-US" b="1" dirty="0" smtClean="0">
                <a:solidFill>
                  <a:srgbClr val="0070C0"/>
                </a:solidFill>
              </a:rPr>
              <a:t>three buttons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M</a:t>
            </a:r>
            <a:r>
              <a:rPr lang="en-US" dirty="0" smtClean="0"/>
              <a:t>(</a:t>
            </a:r>
            <a:r>
              <a:rPr lang="en-US" dirty="0" err="1" smtClean="0"/>
              <a:t>ango</a:t>
            </a:r>
            <a:r>
              <a:rPr lang="en-US" dirty="0" smtClean="0"/>
              <a:t>): 	1 when it’s pushed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B</a:t>
            </a:r>
            <a:r>
              <a:rPr lang="en-US" dirty="0" smtClean="0"/>
              <a:t>(lend):		1 when it’s pushed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P</a:t>
            </a:r>
            <a:r>
              <a:rPr lang="en-US" dirty="0" smtClean="0"/>
              <a:t>(</a:t>
            </a:r>
            <a:r>
              <a:rPr lang="en-US" dirty="0" err="1" smtClean="0"/>
              <a:t>istachio</a:t>
            </a:r>
            <a:r>
              <a:rPr lang="en-US" dirty="0" smtClean="0"/>
              <a:t>):	1 when it’s pushed</a:t>
            </a:r>
          </a:p>
          <a:p>
            <a:r>
              <a:rPr lang="en-US" dirty="0" smtClean="0"/>
              <a:t>outputs: </a:t>
            </a:r>
            <a:r>
              <a:rPr lang="en-US" b="1" dirty="0" smtClean="0">
                <a:solidFill>
                  <a:srgbClr val="0070C0"/>
                </a:solidFill>
              </a:rPr>
              <a:t>two 2-bit unsigned numbers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b="1" baseline="-25000" dirty="0" smtClean="0">
                <a:solidFill>
                  <a:srgbClr val="0070C0"/>
                </a:solidFill>
              </a:rPr>
              <a:t>M</a:t>
            </a:r>
            <a:r>
              <a:rPr lang="en-US" b="1" dirty="0" smtClean="0">
                <a:solidFill>
                  <a:srgbClr val="0070C0"/>
                </a:solidFill>
              </a:rPr>
              <a:t>[1:0]</a:t>
            </a:r>
            <a:r>
              <a:rPr lang="en-US" dirty="0" smtClean="0"/>
              <a:t>:	number of ½ cups of mango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b="1" baseline="-25000" dirty="0" smtClean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[1:0]</a:t>
            </a:r>
            <a:r>
              <a:rPr lang="en-US" dirty="0" smtClean="0"/>
              <a:t>:	number of ½ cups of pistachio</a:t>
            </a:r>
          </a:p>
        </p:txBody>
      </p:sp>
    </p:spTree>
    <p:extLst>
      <p:ext uri="{BB962C8B-B14F-4D97-AF65-F5344CB8AC3E}">
        <p14:creationId xmlns:p14="http://schemas.microsoft.com/office/powerpoint/2010/main" val="292917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User Has Three Choices (and One Non-Choice)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Help fill in the truth</a:t>
            </a:r>
            <a:br>
              <a:rPr lang="en-US" dirty="0" smtClean="0"/>
            </a:br>
            <a:r>
              <a:rPr lang="en-US" dirty="0" smtClean="0"/>
              <a:t>table…</a:t>
            </a:r>
          </a:p>
          <a:p>
            <a:r>
              <a:rPr lang="en-US" dirty="0" smtClean="0"/>
              <a:t>Push M, get one cup</a:t>
            </a:r>
            <a:br>
              <a:rPr lang="en-US" dirty="0" smtClean="0"/>
            </a:br>
            <a:r>
              <a:rPr lang="en-US" dirty="0" smtClean="0"/>
              <a:t>of mango.</a:t>
            </a:r>
          </a:p>
          <a:p>
            <a:r>
              <a:rPr lang="en-US" dirty="0" smtClean="0"/>
              <a:t>Push B, get ½ cup of</a:t>
            </a:r>
            <a:br>
              <a:rPr lang="en-US" dirty="0" smtClean="0"/>
            </a:br>
            <a:r>
              <a:rPr lang="en-US" dirty="0" smtClean="0"/>
              <a:t>each.</a:t>
            </a:r>
          </a:p>
          <a:p>
            <a:r>
              <a:rPr lang="en-US" dirty="0" smtClean="0"/>
              <a:t>Push P, get one cup</a:t>
            </a:r>
            <a:br>
              <a:rPr lang="en-US" dirty="0" smtClean="0"/>
            </a:br>
            <a:r>
              <a:rPr lang="en-US" dirty="0" smtClean="0"/>
              <a:t>of pistachio.</a:t>
            </a:r>
          </a:p>
          <a:p>
            <a:r>
              <a:rPr lang="en-US" dirty="0" smtClean="0"/>
              <a:t>Push nothing, get </a:t>
            </a:r>
            <a:br>
              <a:rPr lang="en-US" dirty="0" smtClean="0"/>
            </a:br>
            <a:r>
              <a:rPr lang="en-US" dirty="0" smtClean="0"/>
              <a:t>nothing.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13907" y="1501000"/>
          <a:ext cx="347472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P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baseline="-25000" dirty="0">
                        <a:solidFill>
                          <a:srgbClr val="00B050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baseline="-25000" dirty="0">
                        <a:solidFill>
                          <a:srgbClr val="00B050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15760" y="409448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6627" y="410209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715760" y="305428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6627" y="3061895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715760" y="253106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26627" y="2538672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715760" y="201002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626627" y="2017636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86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  <p:bldP spid="14" grpId="0"/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Fill the Rest with Don’t Cares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What about the rest?</a:t>
            </a:r>
          </a:p>
          <a:p>
            <a:r>
              <a:rPr lang="en-US" dirty="0" smtClean="0"/>
              <a:t>Who cares?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Fill with x’s.</a:t>
            </a:r>
          </a:p>
          <a:p>
            <a:endParaRPr lang="en-US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13907" y="1501000"/>
          <a:ext cx="347472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P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sz="2800" b="1" baseline="-25000" dirty="0">
                        <a:solidFill>
                          <a:srgbClr val="00B050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sz="2800" b="1" baseline="-25000" dirty="0">
                        <a:solidFill>
                          <a:srgbClr val="00B050"/>
                        </a:solidFill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6715760" y="3566016"/>
            <a:ext cx="1525138" cy="2608178"/>
            <a:chOff x="6715760" y="3566016"/>
            <a:chExt cx="1525138" cy="2608178"/>
          </a:xfrm>
        </p:grpSpPr>
        <p:sp>
          <p:nvSpPr>
            <p:cNvPr id="14" name="TextBox 13"/>
            <p:cNvSpPr txBox="1"/>
            <p:nvPr/>
          </p:nvSpPr>
          <p:spPr>
            <a:xfrm>
              <a:off x="6715760" y="3566016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xx</a:t>
              </a:r>
              <a:endParaRPr 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626627" y="3573626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xx</a:t>
              </a:r>
              <a:endParaRPr 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715760" y="4598460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xx</a:t>
              </a:r>
              <a:endParaRPr 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26627" y="4606070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xx</a:t>
              </a:r>
              <a:endParaRPr 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15760" y="5114557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xx</a:t>
              </a:r>
              <a:endParaRPr 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26627" y="5122167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xx</a:t>
              </a:r>
              <a:endParaRPr 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715760" y="5643364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xx</a:t>
              </a:r>
              <a:endParaRPr 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6627" y="5650974"/>
              <a:ext cx="6142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xx</a:t>
              </a:r>
              <a:endParaRPr lang="en-US" sz="2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58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to Solve for Each Output Bit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we can copy</a:t>
            </a:r>
            <a:br>
              <a:rPr lang="en-US" dirty="0" smtClean="0"/>
            </a:br>
            <a:r>
              <a:rPr lang="en-US" dirty="0" smtClean="0"/>
              <a:t>to K-maps. First, </a:t>
            </a:r>
            <a:r>
              <a:rPr lang="en-US" dirty="0"/>
              <a:t>C</a:t>
            </a:r>
            <a:r>
              <a:rPr lang="en-US" baseline="-25000" dirty="0"/>
              <a:t>M</a:t>
            </a:r>
            <a:r>
              <a:rPr lang="en-US" dirty="0"/>
              <a:t>[1</a:t>
            </a:r>
            <a:r>
              <a:rPr lang="en-US" dirty="0" smtClean="0"/>
              <a:t>].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C</a:t>
            </a:r>
            <a:r>
              <a:rPr lang="en-US" b="1" baseline="-25000" dirty="0" smtClean="0">
                <a:solidFill>
                  <a:srgbClr val="0070C0"/>
                </a:solidFill>
              </a:rPr>
              <a:t>M</a:t>
            </a:r>
            <a:r>
              <a:rPr lang="en-US" b="1" dirty="0" smtClean="0">
                <a:solidFill>
                  <a:srgbClr val="0070C0"/>
                </a:solidFill>
              </a:rPr>
              <a:t>[1] = M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13907" y="1501000"/>
          <a:ext cx="347472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P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sz="2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6348" y="2743215"/>
          <a:ext cx="379476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M</a:t>
                      </a:r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BP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M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4349" y="36758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1137" y="36758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60536" y="36758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48428" y="36758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2749" y="43667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60536" y="4366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74349" y="4366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8428" y="4366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06880" y="4335038"/>
            <a:ext cx="2633428" cy="55491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8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Solve the Low Bit of Mango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Next, C</a:t>
            </a:r>
            <a:r>
              <a:rPr lang="en-US" baseline="-25000" dirty="0" smtClean="0"/>
              <a:t>M</a:t>
            </a:r>
            <a:r>
              <a:rPr lang="en-US" dirty="0" smtClean="0"/>
              <a:t>[0].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C</a:t>
            </a:r>
            <a:r>
              <a:rPr lang="en-US" b="1" baseline="-25000" dirty="0" smtClean="0">
                <a:solidFill>
                  <a:srgbClr val="0070C0"/>
                </a:solidFill>
              </a:rPr>
              <a:t>M</a:t>
            </a:r>
            <a:r>
              <a:rPr lang="en-US" b="1" dirty="0" smtClean="0">
                <a:solidFill>
                  <a:srgbClr val="0070C0"/>
                </a:solidFill>
              </a:rPr>
              <a:t>[0] = B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13907" y="1501000"/>
          <a:ext cx="347472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P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 smtClean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6348" y="2743215"/>
          <a:ext cx="379476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M</a:t>
                      </a:r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BP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M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4349" y="36758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1137" y="36758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60536" y="36758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48428" y="36758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2749" y="43667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0536" y="4366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74349" y="4366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8428" y="4366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94106" y="3675888"/>
            <a:ext cx="1246201" cy="121406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8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Solve the High Bit of Pistachio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 C</a:t>
            </a:r>
            <a:r>
              <a:rPr lang="en-US" baseline="-25000" dirty="0" smtClean="0"/>
              <a:t>P</a:t>
            </a:r>
            <a:r>
              <a:rPr lang="en-US" dirty="0" smtClean="0"/>
              <a:t>[1].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C</a:t>
            </a:r>
            <a:r>
              <a:rPr lang="en-US" b="1" baseline="-25000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[1] = P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13907" y="1501000"/>
          <a:ext cx="347472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P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baseline="-250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6348" y="2743215"/>
          <a:ext cx="379476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P</a:t>
                      </a:r>
                      <a:r>
                        <a:rPr lang="en-US" sz="2400" dirty="0" smtClean="0"/>
                        <a:t>[1]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BP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M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4349" y="36758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1137" y="36758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860536" y="36758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448428" y="36758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02749" y="43667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0536" y="4366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74349" y="4366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8428" y="4366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386970" y="3675888"/>
            <a:ext cx="1246201" cy="121406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Dual of the Dual is the Expression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So what is the dual of 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A· (B + C)· (1 + (D· 0) </a:t>
            </a:r>
            <a:r>
              <a:rPr lang="en-US" b="1" dirty="0" smtClean="0">
                <a:solidFill>
                  <a:srgbClr val="00B050"/>
                </a:solidFill>
              </a:rPr>
              <a:t>) </a:t>
            </a:r>
            <a:r>
              <a:rPr lang="en-US" dirty="0" smtClean="0"/>
              <a:t>?</a:t>
            </a:r>
          </a:p>
          <a:p>
            <a:r>
              <a:rPr lang="en-US" dirty="0" smtClean="0"/>
              <a:t>Since we’re swapping things, swapping them again produces the original expression: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+ (BC) + (0 (D + 1) 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</a:p>
          <a:p>
            <a:r>
              <a:rPr lang="en-US" dirty="0" smtClean="0"/>
              <a:t>Thus </a:t>
            </a:r>
            <a:r>
              <a:rPr lang="en-US" b="1" dirty="0" smtClean="0">
                <a:solidFill>
                  <a:srgbClr val="0070C0"/>
                </a:solidFill>
              </a:rPr>
              <a:t>any Boolean expression has a unique dual</a:t>
            </a:r>
            <a:r>
              <a:rPr lang="en-US" dirty="0" smtClean="0"/>
              <a:t>, and the dual of the dual is the expression (hence the term duality—two aspects of the same thing).</a:t>
            </a:r>
          </a:p>
        </p:txBody>
      </p:sp>
    </p:spTree>
    <p:extLst>
      <p:ext uri="{BB962C8B-B14F-4D97-AF65-F5344CB8AC3E}">
        <p14:creationId xmlns:p14="http://schemas.microsoft.com/office/powerpoint/2010/main" val="2039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Solve the Low Bit of Pistachio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And, finally, C</a:t>
            </a:r>
            <a:r>
              <a:rPr lang="en-US" baseline="-25000" dirty="0" smtClean="0"/>
              <a:t>P</a:t>
            </a:r>
            <a:r>
              <a:rPr lang="en-US" dirty="0" smtClean="0"/>
              <a:t>[0].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	C</a:t>
            </a:r>
            <a:r>
              <a:rPr lang="en-US" b="1" baseline="-25000" dirty="0">
                <a:solidFill>
                  <a:srgbClr val="0070C0"/>
                </a:solidFill>
              </a:rPr>
              <a:t>P</a:t>
            </a:r>
            <a:r>
              <a:rPr lang="en-US" b="1" dirty="0" smtClean="0">
                <a:solidFill>
                  <a:srgbClr val="0070C0"/>
                </a:solidFill>
              </a:rPr>
              <a:t>[0] = B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13907" y="1501000"/>
          <a:ext cx="347472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aseline="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C</a:t>
                      </a:r>
                      <a:r>
                        <a:rPr lang="en-US" sz="2800" baseline="-25000" dirty="0" smtClean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P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xx</a:t>
                      </a:r>
                      <a:endParaRPr lang="en-US" sz="2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800" b="1" dirty="0" smtClean="0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endParaRPr lang="en-US" sz="2800" b="1" dirty="0">
                        <a:solidFill>
                          <a:srgbClr val="0070C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/>
          </p:nvPr>
        </p:nvGraphicFramePr>
        <p:xfrm>
          <a:off x="596348" y="2743215"/>
          <a:ext cx="3794760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P</a:t>
                      </a:r>
                      <a:r>
                        <a:rPr lang="en-US" sz="2400" dirty="0" smtClean="0"/>
                        <a:t>[0]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n-lt"/>
                          <a:cs typeface="Arial" panose="020B0604020202020204" pitchFamily="34" charset="0"/>
                        </a:rPr>
                        <a:t>BP</a:t>
                      </a:r>
                      <a:endParaRPr lang="en-US" sz="240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dirty="0" smtClean="0"/>
                        <a:t>M</a:t>
                      </a:r>
                      <a:endParaRPr lang="en-US" sz="24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74349" y="367588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801137" y="36758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60536" y="36758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48428" y="367588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02749" y="436672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860536" y="4366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174349" y="4366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448428" y="4366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094106" y="3675888"/>
            <a:ext cx="1246201" cy="121406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8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Solution Requires No Gates!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don’t cares made the functions so simple that </a:t>
            </a:r>
            <a:r>
              <a:rPr lang="en-US" b="1" dirty="0">
                <a:solidFill>
                  <a:srgbClr val="0070C0"/>
                </a:solidFill>
              </a:rPr>
              <a:t>we don’t even need any gates</a:t>
            </a:r>
            <a:r>
              <a:rPr lang="en-US" dirty="0"/>
              <a:t>!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41</a:t>
            </a:fld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3921328" y="5470277"/>
            <a:ext cx="31721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872468" y="5470786"/>
            <a:ext cx="63215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921327" y="3593672"/>
            <a:ext cx="3263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883613" y="3591131"/>
            <a:ext cx="621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883612" y="4530958"/>
            <a:ext cx="25558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921327" y="4530958"/>
            <a:ext cx="29622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139199" y="3772154"/>
            <a:ext cx="0" cy="1907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3"/>
          <p:cNvSpPr>
            <a:spLocks noChangeAspect="1" noChangeArrowheads="1"/>
          </p:cNvSpPr>
          <p:nvPr/>
        </p:nvSpPr>
        <p:spPr bwMode="auto">
          <a:xfrm rot="5400000">
            <a:off x="7093479" y="4485614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7135146" y="3791823"/>
            <a:ext cx="3694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7135146" y="5667461"/>
            <a:ext cx="3694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7468182" y="3251335"/>
            <a:ext cx="920445" cy="872763"/>
            <a:chOff x="7233040" y="1859415"/>
            <a:chExt cx="920445" cy="872763"/>
          </a:xfrm>
        </p:grpSpPr>
        <p:sp>
          <p:nvSpPr>
            <p:cNvPr id="114" name="TextBox 113"/>
            <p:cNvSpPr txBox="1"/>
            <p:nvPr/>
          </p:nvSpPr>
          <p:spPr>
            <a:xfrm>
              <a:off x="7233040" y="1859415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[1]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233040" y="2270513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[0]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68182" y="5138645"/>
            <a:ext cx="885179" cy="872763"/>
            <a:chOff x="7233040" y="1859415"/>
            <a:chExt cx="885179" cy="872763"/>
          </a:xfrm>
        </p:grpSpPr>
        <p:sp>
          <p:nvSpPr>
            <p:cNvPr id="118" name="TextBox 117"/>
            <p:cNvSpPr txBox="1"/>
            <p:nvPr/>
          </p:nvSpPr>
          <p:spPr>
            <a:xfrm>
              <a:off x="7233040" y="1859415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[1]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33040" y="2270513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[0]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3517702" y="335483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17702" y="429211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17702" y="523944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4039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if a User Pushes Two Buttons?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Let’s be careful.</a:t>
            </a:r>
          </a:p>
          <a:p>
            <a:r>
              <a:rPr lang="en-US" dirty="0" smtClean="0"/>
              <a:t>What happens if a user </a:t>
            </a:r>
            <a:r>
              <a:rPr lang="en-US" b="1" dirty="0" smtClean="0">
                <a:solidFill>
                  <a:srgbClr val="0070C0"/>
                </a:solidFill>
              </a:rPr>
              <a:t>presses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M and B </a:t>
            </a:r>
            <a:r>
              <a:rPr lang="en-US" dirty="0" smtClean="0"/>
              <a:t>at the same time?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1.5 cups of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mango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AND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0.5 cups of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pistachio!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42</a:t>
            </a:fld>
            <a:endParaRPr lang="en-US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3921328" y="5470277"/>
            <a:ext cx="317215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872468" y="5470786"/>
            <a:ext cx="632154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3921327" y="3593672"/>
            <a:ext cx="32635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6883613" y="3591131"/>
            <a:ext cx="6210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6883612" y="4530958"/>
            <a:ext cx="25558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921327" y="4530958"/>
            <a:ext cx="29622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7139199" y="3772154"/>
            <a:ext cx="0" cy="19072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3"/>
          <p:cNvSpPr>
            <a:spLocks noChangeAspect="1" noChangeArrowheads="1"/>
          </p:cNvSpPr>
          <p:nvPr/>
        </p:nvSpPr>
        <p:spPr bwMode="auto">
          <a:xfrm rot="5400000">
            <a:off x="7093479" y="4485614"/>
            <a:ext cx="91440" cy="9144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7135146" y="3791823"/>
            <a:ext cx="3694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>
            <a:off x="7135146" y="5667461"/>
            <a:ext cx="3694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7468182" y="3251335"/>
            <a:ext cx="920445" cy="872763"/>
            <a:chOff x="7233040" y="1859415"/>
            <a:chExt cx="920445" cy="872763"/>
          </a:xfrm>
        </p:grpSpPr>
        <p:sp>
          <p:nvSpPr>
            <p:cNvPr id="114" name="TextBox 113"/>
            <p:cNvSpPr txBox="1"/>
            <p:nvPr/>
          </p:nvSpPr>
          <p:spPr>
            <a:xfrm>
              <a:off x="7233040" y="1859415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[1]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233040" y="2270513"/>
              <a:ext cx="9204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[0]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7" name="Group 116"/>
          <p:cNvGrpSpPr/>
          <p:nvPr/>
        </p:nvGrpSpPr>
        <p:grpSpPr>
          <a:xfrm>
            <a:off x="7468182" y="5138645"/>
            <a:ext cx="885179" cy="872763"/>
            <a:chOff x="7233040" y="1859415"/>
            <a:chExt cx="885179" cy="872763"/>
          </a:xfrm>
        </p:grpSpPr>
        <p:sp>
          <p:nvSpPr>
            <p:cNvPr id="118" name="TextBox 117"/>
            <p:cNvSpPr txBox="1"/>
            <p:nvPr/>
          </p:nvSpPr>
          <p:spPr>
            <a:xfrm>
              <a:off x="7233040" y="1859415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4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[1]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233040" y="2270513"/>
              <a:ext cx="8851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sz="2400" baseline="-250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[0]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1" name="TextBox 120"/>
          <p:cNvSpPr txBox="1"/>
          <p:nvPr/>
        </p:nvSpPr>
        <p:spPr>
          <a:xfrm>
            <a:off x="3517702" y="335483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517702" y="4292118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517702" y="5239443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155812" y="3321724"/>
            <a:ext cx="431528" cy="2463909"/>
            <a:chOff x="3155812" y="3321724"/>
            <a:chExt cx="431528" cy="2463909"/>
          </a:xfrm>
        </p:grpSpPr>
        <p:sp>
          <p:nvSpPr>
            <p:cNvPr id="3" name="TextBox 2"/>
            <p:cNvSpPr txBox="1"/>
            <p:nvPr/>
          </p:nvSpPr>
          <p:spPr>
            <a:xfrm>
              <a:off x="3155812" y="3321724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155812" y="4260263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smtClean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155812" y="5200858"/>
              <a:ext cx="4315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endPara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695007" y="2904269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695007" y="40343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695007" y="587126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695007" y="479430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1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Don’t Cares: Not for Human Behavior!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best case, the cup overflows</a:t>
            </a:r>
            <a:br>
              <a:rPr lang="en-US" dirty="0" smtClean="0"/>
            </a:br>
            <a:r>
              <a:rPr lang="en-US" dirty="0" smtClean="0"/>
              <a:t>(2 cups of ice cream instead of 1 cup).</a:t>
            </a:r>
          </a:p>
          <a:p>
            <a:r>
              <a:rPr lang="en-US" dirty="0" smtClean="0"/>
              <a:t>In the worst case,</a:t>
            </a:r>
          </a:p>
          <a:p>
            <a:pPr lvl="1"/>
            <a:r>
              <a:rPr lang="en-US" dirty="0" smtClean="0"/>
              <a:t>the engineer of the mechanical system</a:t>
            </a:r>
          </a:p>
          <a:p>
            <a:pPr lvl="1"/>
            <a:r>
              <a:rPr lang="en-US" dirty="0" smtClean="0"/>
              <a:t>assumed that we would not send 11, and</a:t>
            </a:r>
          </a:p>
          <a:p>
            <a:pPr lvl="1"/>
            <a:r>
              <a:rPr lang="en-US" dirty="0" smtClean="0"/>
              <a:t>something worse happens when we do.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So we DO care. </a:t>
            </a:r>
          </a:p>
          <a:p>
            <a:r>
              <a:rPr lang="en-US" dirty="0" smtClean="0"/>
              <a:t>Generally, </a:t>
            </a:r>
            <a:r>
              <a:rPr lang="en-US" b="1" dirty="0" smtClean="0">
                <a:solidFill>
                  <a:srgbClr val="0070C0"/>
                </a:solidFill>
              </a:rPr>
              <a:t>using don’t cares when humans are involved is a bad idea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1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Clean Up the Inputs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How can we fix the problem?</a:t>
            </a:r>
          </a:p>
          <a:p>
            <a:r>
              <a:rPr lang="en-US" dirty="0" smtClean="0"/>
              <a:t>One approach: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choose specific outputs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each combination of inputs,</a:t>
            </a:r>
          </a:p>
          <a:p>
            <a:pPr lvl="1"/>
            <a:r>
              <a:rPr lang="en-US" dirty="0" smtClean="0"/>
              <a:t>then solve the K-maps again.</a:t>
            </a:r>
          </a:p>
          <a:p>
            <a:r>
              <a:rPr lang="en-US" dirty="0" smtClean="0"/>
              <a:t>Another approach:</a:t>
            </a:r>
          </a:p>
          <a:p>
            <a:pPr lvl="1"/>
            <a:r>
              <a:rPr lang="en-US" dirty="0" smtClean="0"/>
              <a:t>clean up the inputs with </a:t>
            </a:r>
            <a:r>
              <a:rPr lang="en-US" b="1" dirty="0" smtClean="0">
                <a:solidFill>
                  <a:srgbClr val="0070C0"/>
                </a:solidFill>
              </a:rPr>
              <a:t>more logic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prevent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humans from ever </a:t>
            </a:r>
            <a:br>
              <a:rPr lang="en-US" dirty="0" smtClean="0"/>
            </a:br>
            <a:r>
              <a:rPr lang="en-US" dirty="0" smtClean="0"/>
              <a:t>producing </a:t>
            </a:r>
            <a:r>
              <a:rPr lang="en-US" b="1" dirty="0" smtClean="0">
                <a:solidFill>
                  <a:srgbClr val="0070C0"/>
                </a:solidFill>
              </a:rPr>
              <a:t>bad combinations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760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Glue Logic to Ensure that Assumptions Hold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example, we can force all inputs to</a:t>
            </a:r>
            <a:br>
              <a:rPr lang="en-US" dirty="0" smtClean="0"/>
            </a:br>
            <a:r>
              <a:rPr lang="en-US" dirty="0" smtClean="0"/>
              <a:t>zero if the human presses more than one</a:t>
            </a:r>
            <a:br>
              <a:rPr lang="en-US" dirty="0" smtClean="0"/>
            </a:br>
            <a:r>
              <a:rPr lang="en-US" dirty="0" smtClean="0"/>
              <a:t>button.</a:t>
            </a:r>
          </a:p>
          <a:p>
            <a:r>
              <a:rPr lang="en-US" dirty="0" smtClean="0"/>
              <a:t>Each of the AND</a:t>
            </a:r>
            <a:br>
              <a:rPr lang="en-US" dirty="0" smtClean="0"/>
            </a:br>
            <a:r>
              <a:rPr lang="en-US" dirty="0" smtClean="0"/>
              <a:t>gates produces</a:t>
            </a:r>
            <a:br>
              <a:rPr lang="en-US" dirty="0" smtClean="0"/>
            </a:br>
            <a:r>
              <a:rPr lang="en-US" dirty="0" smtClean="0"/>
              <a:t>a 1 </a:t>
            </a:r>
            <a:r>
              <a:rPr lang="en-US" dirty="0" err="1" smtClean="0"/>
              <a:t>iff</a:t>
            </a:r>
            <a:r>
              <a:rPr lang="en-US" dirty="0" smtClean="0"/>
              <a:t> the</a:t>
            </a:r>
            <a:br>
              <a:rPr lang="en-US" dirty="0" smtClean="0"/>
            </a:br>
            <a:r>
              <a:rPr lang="en-US" dirty="0" smtClean="0"/>
              <a:t>corresponding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button is the </a:t>
            </a:r>
            <a:br>
              <a:rPr lang="en-US" dirty="0" smtClean="0"/>
            </a:br>
            <a:r>
              <a:rPr lang="en-US" dirty="0" smtClean="0"/>
              <a:t>ONLY 1 entered.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45</a:t>
            </a:fld>
            <a:endParaRPr lang="en-US" dirty="0"/>
          </a:p>
        </p:txBody>
      </p:sp>
      <p:grpSp>
        <p:nvGrpSpPr>
          <p:cNvPr id="124" name="Group 123"/>
          <p:cNvGrpSpPr/>
          <p:nvPr/>
        </p:nvGrpSpPr>
        <p:grpSpPr>
          <a:xfrm>
            <a:off x="3517702" y="3190240"/>
            <a:ext cx="4870925" cy="2821168"/>
            <a:chOff x="3282560" y="1828800"/>
            <a:chExt cx="4870925" cy="2821168"/>
          </a:xfrm>
        </p:grpSpPr>
        <p:grpSp>
          <p:nvGrpSpPr>
            <p:cNvPr id="31" name="Group 30"/>
            <p:cNvGrpSpPr/>
            <p:nvPr/>
          </p:nvGrpSpPr>
          <p:grpSpPr>
            <a:xfrm>
              <a:off x="3686185" y="3849790"/>
              <a:ext cx="3583295" cy="519113"/>
              <a:chOff x="893896" y="1996307"/>
              <a:chExt cx="3583295" cy="519113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893896" y="2093813"/>
                <a:ext cx="2260577" cy="324101"/>
                <a:chOff x="893896" y="2093813"/>
                <a:chExt cx="2260577" cy="324101"/>
              </a:xfrm>
            </p:grpSpPr>
            <p:cxnSp>
              <p:nvCxnSpPr>
                <p:cNvPr id="36" name="Straight Connector 35"/>
                <p:cNvCxnSpPr/>
                <p:nvPr/>
              </p:nvCxnSpPr>
              <p:spPr>
                <a:xfrm flipH="1">
                  <a:off x="2657710" y="2093813"/>
                  <a:ext cx="496763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 flipH="1">
                  <a:off x="893896" y="2417914"/>
                  <a:ext cx="226057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>
              <a:xfrm flipH="1">
                <a:off x="3845037" y="2255863"/>
                <a:ext cx="632154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>
                <a:off x="2422277" y="2255863"/>
                <a:ext cx="7321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3154473" y="1996307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3686185" y="1970134"/>
              <a:ext cx="3583295" cy="519113"/>
              <a:chOff x="882751" y="1996307"/>
              <a:chExt cx="3583295" cy="519113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882751" y="2093813"/>
                <a:ext cx="2271722" cy="324101"/>
                <a:chOff x="882751" y="2093813"/>
                <a:chExt cx="2271722" cy="324101"/>
              </a:xfrm>
            </p:grpSpPr>
            <p:cxnSp>
              <p:nvCxnSpPr>
                <p:cNvPr id="43" name="Straight Connector 42"/>
                <p:cNvCxnSpPr/>
                <p:nvPr/>
              </p:nvCxnSpPr>
              <p:spPr>
                <a:xfrm flipH="1">
                  <a:off x="882751" y="2093813"/>
                  <a:ext cx="2271722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 flipH="1">
                  <a:off x="2646565" y="2417914"/>
                  <a:ext cx="507908" cy="0"/>
                </a:xfrm>
                <a:prstGeom prst="line">
                  <a:avLst/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/>
              <p:cNvCxnSpPr/>
              <p:nvPr/>
            </p:nvCxnSpPr>
            <p:spPr>
              <a:xfrm flipH="1">
                <a:off x="3845037" y="2255864"/>
                <a:ext cx="6210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2213012" y="2255863"/>
                <a:ext cx="941461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3154473" y="1996307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923498" y="2218226"/>
              <a:ext cx="1291068" cy="353594"/>
              <a:chOff x="2816386" y="2293778"/>
              <a:chExt cx="1291068" cy="353594"/>
            </a:xfrm>
          </p:grpSpPr>
          <p:cxnSp>
            <p:nvCxnSpPr>
              <p:cNvPr id="53" name="Straight Connector 52"/>
              <p:cNvCxnSpPr/>
              <p:nvPr/>
            </p:nvCxnSpPr>
            <p:spPr>
              <a:xfrm flipH="1">
                <a:off x="2816386" y="2458383"/>
                <a:ext cx="392341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flipH="1">
                <a:off x="3638102" y="2468726"/>
                <a:ext cx="469352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AutoShape 12"/>
              <p:cNvSpPr>
                <a:spLocks noChangeAspect="1" noChangeArrowheads="1"/>
              </p:cNvSpPr>
              <p:nvPr/>
            </p:nvSpPr>
            <p:spPr bwMode="auto">
              <a:xfrm rot="5400000">
                <a:off x="3182177" y="2317351"/>
                <a:ext cx="353594" cy="30644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B05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6" name="AutoShape 14"/>
              <p:cNvSpPr>
                <a:spLocks noChangeAspect="1" noChangeArrowheads="1"/>
              </p:cNvSpPr>
              <p:nvPr/>
            </p:nvSpPr>
            <p:spPr bwMode="auto">
              <a:xfrm rot="5400000">
                <a:off x="3182177" y="2317351"/>
                <a:ext cx="353594" cy="30644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B05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57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3512198" y="2404571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3923498" y="3790819"/>
              <a:ext cx="1092948" cy="353594"/>
              <a:chOff x="2816386" y="2293778"/>
              <a:chExt cx="1092948" cy="35359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flipH="1">
                <a:off x="2816386" y="2458383"/>
                <a:ext cx="392341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H="1">
                <a:off x="3638099" y="2468726"/>
                <a:ext cx="271235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AutoShape 12"/>
              <p:cNvSpPr>
                <a:spLocks noChangeAspect="1" noChangeArrowheads="1"/>
              </p:cNvSpPr>
              <p:nvPr/>
            </p:nvSpPr>
            <p:spPr bwMode="auto">
              <a:xfrm rot="5400000">
                <a:off x="3182177" y="2317351"/>
                <a:ext cx="353594" cy="30644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2" name="AutoShape 14"/>
              <p:cNvSpPr>
                <a:spLocks noChangeAspect="1" noChangeArrowheads="1"/>
              </p:cNvSpPr>
              <p:nvPr/>
            </p:nvSpPr>
            <p:spPr bwMode="auto">
              <a:xfrm rot="5400000">
                <a:off x="3182177" y="2317351"/>
                <a:ext cx="353594" cy="30644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FFC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3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3512198" y="2404571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C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3923498" y="3291774"/>
              <a:ext cx="1527288" cy="353594"/>
              <a:chOff x="2816386" y="2293778"/>
              <a:chExt cx="1527288" cy="35359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flipH="1">
                <a:off x="2816386" y="2458383"/>
                <a:ext cx="392341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 flipH="1">
                <a:off x="3638100" y="2468726"/>
                <a:ext cx="705574" cy="0"/>
              </a:xfrm>
              <a:prstGeom prst="line">
                <a:avLst/>
              </a:prstGeom>
              <a:ln w="38100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AutoShape 12"/>
              <p:cNvSpPr>
                <a:spLocks noChangeAspect="1" noChangeArrowheads="1"/>
              </p:cNvSpPr>
              <p:nvPr/>
            </p:nvSpPr>
            <p:spPr bwMode="auto">
              <a:xfrm rot="5400000">
                <a:off x="3182177" y="2317351"/>
                <a:ext cx="353594" cy="30644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8" name="AutoShape 14"/>
              <p:cNvSpPr>
                <a:spLocks noChangeAspect="1" noChangeArrowheads="1"/>
              </p:cNvSpPr>
              <p:nvPr/>
            </p:nvSpPr>
            <p:spPr bwMode="auto">
              <a:xfrm rot="5400000">
                <a:off x="3182177" y="2317351"/>
                <a:ext cx="353594" cy="306448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69" name="Oval 13"/>
              <p:cNvSpPr>
                <a:spLocks noChangeAspect="1" noChangeArrowheads="1"/>
              </p:cNvSpPr>
              <p:nvPr/>
            </p:nvSpPr>
            <p:spPr bwMode="auto">
              <a:xfrm rot="5400000">
                <a:off x="3512198" y="2404571"/>
                <a:ext cx="132008" cy="13200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70C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>
              <a:off x="3942286" y="2072465"/>
              <a:ext cx="0" cy="3130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3942286" y="3143290"/>
              <a:ext cx="0" cy="31308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3942286" y="3936451"/>
              <a:ext cx="0" cy="3130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13"/>
            <p:cNvSpPr>
              <a:spLocks noChangeAspect="1" noChangeArrowheads="1"/>
            </p:cNvSpPr>
            <p:nvPr/>
          </p:nvSpPr>
          <p:spPr bwMode="auto">
            <a:xfrm rot="5400000">
              <a:off x="3896566" y="2022041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4" name="Oval 13"/>
            <p:cNvSpPr>
              <a:spLocks noChangeAspect="1" noChangeArrowheads="1"/>
            </p:cNvSpPr>
            <p:nvPr/>
          </p:nvSpPr>
          <p:spPr bwMode="auto">
            <a:xfrm rot="5400000">
              <a:off x="3896566" y="4226536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5" name="Oval 13"/>
            <p:cNvSpPr>
              <a:spLocks noChangeAspect="1" noChangeArrowheads="1"/>
            </p:cNvSpPr>
            <p:nvPr/>
          </p:nvSpPr>
          <p:spPr bwMode="auto">
            <a:xfrm rot="5400000">
              <a:off x="3896566" y="3121940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76" name="Straight Connector 75"/>
            <p:cNvCxnSpPr/>
            <p:nvPr/>
          </p:nvCxnSpPr>
          <p:spPr>
            <a:xfrm>
              <a:off x="5016446" y="2214416"/>
              <a:ext cx="0" cy="1770844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13"/>
            <p:cNvSpPr>
              <a:spLocks noChangeAspect="1" noChangeArrowheads="1"/>
            </p:cNvSpPr>
            <p:nvPr/>
          </p:nvSpPr>
          <p:spPr bwMode="auto">
            <a:xfrm rot="5400000">
              <a:off x="4970725" y="2957872"/>
              <a:ext cx="91440" cy="91440"/>
            </a:xfrm>
            <a:prstGeom prst="ellipse">
              <a:avLst/>
            </a:prstGeom>
            <a:solidFill>
              <a:srgbClr val="FFC000"/>
            </a:solidFill>
            <a:ln w="28575">
              <a:solidFill>
                <a:srgbClr val="FFC00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5450786" y="2373569"/>
              <a:ext cx="0" cy="159219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14566" y="2373569"/>
              <a:ext cx="0" cy="175560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13"/>
            <p:cNvSpPr>
              <a:spLocks noChangeAspect="1" noChangeArrowheads="1"/>
            </p:cNvSpPr>
            <p:nvPr/>
          </p:nvSpPr>
          <p:spPr bwMode="auto">
            <a:xfrm rot="5400000">
              <a:off x="5169633" y="3281881"/>
              <a:ext cx="91440" cy="91440"/>
            </a:xfrm>
            <a:prstGeom prst="ellips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9" name="Oval 13"/>
            <p:cNvSpPr>
              <a:spLocks noChangeAspect="1" noChangeArrowheads="1"/>
            </p:cNvSpPr>
            <p:nvPr/>
          </p:nvSpPr>
          <p:spPr bwMode="auto">
            <a:xfrm rot="5400000">
              <a:off x="5404279" y="3419144"/>
              <a:ext cx="91440" cy="91440"/>
            </a:xfrm>
            <a:prstGeom prst="ellipse">
              <a:avLst/>
            </a:prstGeom>
            <a:solidFill>
              <a:srgbClr val="0070C0"/>
            </a:solidFill>
            <a:ln w="28575">
              <a:solidFill>
                <a:srgbClr val="0070C0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686185" y="2909962"/>
              <a:ext cx="3217872" cy="519113"/>
              <a:chOff x="882751" y="1996307"/>
              <a:chExt cx="3217872" cy="519113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2213012" y="2093813"/>
                <a:ext cx="941461" cy="324101"/>
                <a:chOff x="2213012" y="2093813"/>
                <a:chExt cx="941461" cy="324101"/>
              </a:xfrm>
            </p:grpSpPr>
            <p:cxnSp>
              <p:nvCxnSpPr>
                <p:cNvPr id="50" name="Straight Connector 49"/>
                <p:cNvCxnSpPr/>
                <p:nvPr/>
              </p:nvCxnSpPr>
              <p:spPr>
                <a:xfrm flipH="1">
                  <a:off x="2213012" y="2093813"/>
                  <a:ext cx="941461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H="1">
                  <a:off x="2411132" y="2417914"/>
                  <a:ext cx="743341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>
              <a:xfrm flipH="1">
                <a:off x="3845036" y="2255863"/>
                <a:ext cx="255587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H="1">
                <a:off x="882751" y="2255863"/>
                <a:ext cx="2271722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3154473" y="1996307"/>
                <a:ext cx="690563" cy="519113"/>
              </a:xfrm>
              <a:prstGeom prst="flowChartDelay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</p:grpSp>
        <p:cxnSp>
          <p:nvCxnSpPr>
            <p:cNvPr id="106" name="Straight Connector 105"/>
            <p:cNvCxnSpPr/>
            <p:nvPr/>
          </p:nvCxnSpPr>
          <p:spPr>
            <a:xfrm>
              <a:off x="6904057" y="2410714"/>
              <a:ext cx="0" cy="190726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3"/>
            <p:cNvSpPr>
              <a:spLocks noChangeAspect="1" noChangeArrowheads="1"/>
            </p:cNvSpPr>
            <p:nvPr/>
          </p:nvSpPr>
          <p:spPr bwMode="auto">
            <a:xfrm rot="5400000">
              <a:off x="6858337" y="3124174"/>
              <a:ext cx="91440" cy="91440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/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cxnSp>
          <p:nvCxnSpPr>
            <p:cNvPr id="110" name="Straight Connector 109"/>
            <p:cNvCxnSpPr/>
            <p:nvPr/>
          </p:nvCxnSpPr>
          <p:spPr>
            <a:xfrm flipH="1">
              <a:off x="6900004" y="2430383"/>
              <a:ext cx="3694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 flipH="1">
              <a:off x="6900004" y="4306021"/>
              <a:ext cx="3694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/>
            <p:cNvSpPr/>
            <p:nvPr/>
          </p:nvSpPr>
          <p:spPr>
            <a:xfrm>
              <a:off x="3789680" y="1828800"/>
              <a:ext cx="2936240" cy="27127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/>
            <p:cNvGrpSpPr/>
            <p:nvPr/>
          </p:nvGrpSpPr>
          <p:grpSpPr>
            <a:xfrm>
              <a:off x="7233040" y="1889895"/>
              <a:ext cx="920445" cy="872763"/>
              <a:chOff x="7233040" y="1859415"/>
              <a:chExt cx="920445" cy="872763"/>
            </a:xfrm>
          </p:grpSpPr>
          <p:sp>
            <p:nvSpPr>
              <p:cNvPr id="114" name="TextBox 113"/>
              <p:cNvSpPr txBox="1"/>
              <p:nvPr/>
            </p:nvSpPr>
            <p:spPr>
              <a:xfrm>
                <a:off x="7233040" y="1859415"/>
                <a:ext cx="9204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[1]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7233040" y="2270513"/>
                <a:ext cx="9204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[0]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7233040" y="3777205"/>
              <a:ext cx="885179" cy="872763"/>
              <a:chOff x="7233040" y="1859415"/>
              <a:chExt cx="885179" cy="872763"/>
            </a:xfrm>
          </p:grpSpPr>
          <p:sp>
            <p:nvSpPr>
              <p:cNvPr id="118" name="TextBox 117"/>
              <p:cNvSpPr txBox="1"/>
              <p:nvPr/>
            </p:nvSpPr>
            <p:spPr>
              <a:xfrm>
                <a:off x="7233040" y="1859415"/>
                <a:ext cx="885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[1]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9" name="TextBox 118"/>
              <p:cNvSpPr txBox="1"/>
              <p:nvPr/>
            </p:nvSpPr>
            <p:spPr>
              <a:xfrm>
                <a:off x="7233040" y="2270513"/>
                <a:ext cx="88517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sz="24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sz="24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[0]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1" name="TextBox 120"/>
            <p:cNvSpPr txBox="1"/>
            <p:nvPr/>
          </p:nvSpPr>
          <p:spPr>
            <a:xfrm>
              <a:off x="3282560" y="1828800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</a:t>
              </a:r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282560" y="2930678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282560" y="4040563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3647476" y="2670760"/>
            <a:ext cx="3857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</a:rPr>
              <a:t>glue logic (dashed box)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98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Inputs Can be Cleaned Up in Many Ways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Forcing invalid input combinations to zero</a:t>
            </a:r>
            <a:br>
              <a:rPr lang="en-US" dirty="0" smtClean="0"/>
            </a:br>
            <a:r>
              <a:rPr lang="en-US" dirty="0" smtClean="0"/>
              <a:t>is just one strategy.</a:t>
            </a:r>
          </a:p>
          <a:p>
            <a:r>
              <a:rPr lang="en-US" dirty="0" smtClean="0"/>
              <a:t>We could also choose a priority on the buttons (six possible choices).</a:t>
            </a:r>
          </a:p>
          <a:p>
            <a:r>
              <a:rPr lang="en-US" dirty="0" smtClean="0"/>
              <a:t>For example:</a:t>
            </a:r>
          </a:p>
          <a:p>
            <a:pPr lvl="1"/>
            <a:r>
              <a:rPr lang="en-US" dirty="0" smtClean="0"/>
              <a:t>Pistachio overrides other buttons, and</a:t>
            </a:r>
          </a:p>
          <a:p>
            <a:pPr lvl="1"/>
            <a:r>
              <a:rPr lang="en-US" dirty="0" smtClean="0"/>
              <a:t>Mango overrides Blend.</a:t>
            </a:r>
          </a:p>
          <a:p>
            <a:r>
              <a:rPr lang="en-US" dirty="0" smtClean="0"/>
              <a:t>Or use a combination of approaches.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520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Picking Specific K-Maps?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case of our ice cream dispenser and the strategy shown, the two approaches are the same (just remove the dashed box!).</a:t>
            </a:r>
          </a:p>
          <a:p>
            <a:r>
              <a:rPr lang="en-US" dirty="0" smtClean="0"/>
              <a:t>In general, however,</a:t>
            </a:r>
          </a:p>
          <a:p>
            <a:pPr lvl="1"/>
            <a:r>
              <a:rPr lang="en-US" dirty="0" smtClean="0"/>
              <a:t>these approaches </a:t>
            </a:r>
            <a:r>
              <a:rPr lang="en-US" b="1" dirty="0" smtClean="0">
                <a:solidFill>
                  <a:srgbClr val="0070C0"/>
                </a:solidFill>
              </a:rPr>
              <a:t>vary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in area, speed, and/or power</a:t>
            </a:r>
            <a:r>
              <a:rPr lang="en-US" dirty="0" smtClean="0"/>
              <a:t>.  </a:t>
            </a:r>
          </a:p>
          <a:p>
            <a:r>
              <a:rPr lang="en-US" dirty="0" smtClean="0"/>
              <a:t>Cleaning up the inputs is perhaps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easier to understand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7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Pitfall: Do Not Change the Order of Operations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Be careful not to change the order of operations when finding a dual form.</a:t>
            </a:r>
          </a:p>
          <a:p>
            <a:r>
              <a:rPr lang="en-US" dirty="0" smtClean="0"/>
              <a:t>For example, the dual form of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 + BC</a:t>
            </a:r>
          </a:p>
          <a:p>
            <a:r>
              <a:rPr lang="en-US" dirty="0" smtClean="0"/>
              <a:t>is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A (B + C)</a:t>
            </a:r>
          </a:p>
          <a:p>
            <a:r>
              <a:rPr lang="en-US" dirty="0" smtClean="0"/>
              <a:t>The operation on </a:t>
            </a:r>
            <a:r>
              <a:rPr lang="en-US" b="1" dirty="0" smtClean="0">
                <a:solidFill>
                  <a:srgbClr val="00B050"/>
                </a:solidFill>
              </a:rPr>
              <a:t>B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00B050"/>
                </a:solidFill>
              </a:rPr>
              <a:t>C</a:t>
            </a:r>
            <a:r>
              <a:rPr lang="en-US" dirty="0" smtClean="0"/>
              <a:t> must happen </a:t>
            </a:r>
            <a:br>
              <a:rPr lang="en-US" dirty="0" smtClean="0"/>
            </a:br>
            <a:r>
              <a:rPr lang="en-US" dirty="0" smtClean="0"/>
              <a:t>before the other operation.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71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 You Care?  One Reason: the Principle of Duality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Three reasons:</a:t>
            </a:r>
          </a:p>
          <a:p>
            <a:pPr lvl="1"/>
            <a:r>
              <a:rPr lang="en-US" dirty="0" smtClean="0"/>
              <a:t>CMOS gate structures are dual forms</a:t>
            </a:r>
          </a:p>
          <a:p>
            <a:pPr lvl="1"/>
            <a:r>
              <a:rPr lang="en-US" dirty="0" smtClean="0"/>
              <a:t>Quick way to complement any expression</a:t>
            </a:r>
          </a:p>
          <a:p>
            <a:pPr lvl="1"/>
            <a:r>
              <a:rPr lang="en-US" dirty="0" smtClean="0"/>
              <a:t>the principle of duality</a:t>
            </a:r>
          </a:p>
          <a:p>
            <a:r>
              <a:rPr lang="en-US" dirty="0" smtClean="0"/>
              <a:t>Let’s start with the last, which we’ll use shortly (when we examine more properties).</a:t>
            </a:r>
          </a:p>
          <a:p>
            <a:r>
              <a:rPr lang="en-US" dirty="0" smtClean="0"/>
              <a:t>Principle of duality: </a:t>
            </a:r>
            <a:r>
              <a:rPr lang="en-US" b="1" dirty="0" smtClean="0">
                <a:solidFill>
                  <a:srgbClr val="0070C0"/>
                </a:solidFill>
              </a:rPr>
              <a:t>If a Boolean theorem or identity is true/false, so is the dual of that theorem or identity.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119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Generalized </a:t>
            </a:r>
            <a:r>
              <a:rPr lang="en-US" dirty="0" err="1" smtClean="0"/>
              <a:t>DeMorgan</a:t>
            </a:r>
            <a:r>
              <a:rPr lang="en-US" dirty="0"/>
              <a:t> </a:t>
            </a:r>
            <a:r>
              <a:rPr lang="en-US" dirty="0" smtClean="0"/>
              <a:t>is Quick and Easy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Let’s say that we have an expression </a:t>
            </a:r>
            <a:r>
              <a:rPr lang="en-US" b="1" dirty="0" smtClean="0">
                <a:solidFill>
                  <a:srgbClr val="00B050"/>
                </a:solidFill>
              </a:rPr>
              <a:t>F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To find </a:t>
            </a:r>
            <a:r>
              <a:rPr lang="en-US" b="1" dirty="0" smtClean="0">
                <a:solidFill>
                  <a:srgbClr val="00B050"/>
                </a:solidFill>
              </a:rPr>
              <a:t>F’</a:t>
            </a:r>
            <a:r>
              <a:rPr lang="en-US" dirty="0" smtClean="0"/>
              <a:t> … apply </a:t>
            </a:r>
            <a:r>
              <a:rPr lang="en-US" dirty="0" err="1" smtClean="0"/>
              <a:t>DeMorgan’s</a:t>
            </a:r>
            <a:r>
              <a:rPr lang="en-US" dirty="0" smtClean="0"/>
              <a:t> Laws …</a:t>
            </a:r>
          </a:p>
          <a:p>
            <a:r>
              <a:rPr lang="en-US" dirty="0" smtClean="0"/>
              <a:t>Apply repeatedly, as many times as necessary.</a:t>
            </a:r>
          </a:p>
          <a:p>
            <a:r>
              <a:rPr lang="en-US" dirty="0" smtClean="0"/>
              <a:t>Or use the generalized version based on duality:</a:t>
            </a:r>
          </a:p>
          <a:p>
            <a:pPr lvl="1"/>
            <a:r>
              <a:rPr lang="en-US" dirty="0" smtClean="0"/>
              <a:t>Write the dual form of </a:t>
            </a:r>
            <a:r>
              <a:rPr lang="en-US" b="1" dirty="0" smtClean="0">
                <a:solidFill>
                  <a:srgbClr val="00B050"/>
                </a:solidFill>
              </a:rPr>
              <a:t>F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Swap variables and </a:t>
            </a:r>
            <a:br>
              <a:rPr lang="en-US" dirty="0" smtClean="0"/>
            </a:br>
            <a:r>
              <a:rPr lang="en-US" dirty="0" smtClean="0"/>
              <a:t>complemented variables.</a:t>
            </a:r>
          </a:p>
          <a:p>
            <a:pPr lvl="1"/>
            <a:r>
              <a:rPr lang="en-US" dirty="0" smtClean="0"/>
              <a:t>(That’s all.)</a:t>
            </a:r>
          </a:p>
        </p:txBody>
      </p:sp>
    </p:spTree>
    <p:extLst>
      <p:ext uri="{BB962C8B-B14F-4D97-AF65-F5344CB8AC3E}">
        <p14:creationId xmlns:p14="http://schemas.microsoft.com/office/powerpoint/2010/main" val="4037780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 Example of Finding a Complement with the Dual Form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b="1" dirty="0" smtClean="0">
                <a:solidFill>
                  <a:srgbClr val="00B050"/>
                </a:solidFill>
              </a:rPr>
              <a:t>F = AB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C + 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DL’G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B’ + A + E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H + 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J’A’B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 smtClean="0">
              <a:solidFill>
                <a:srgbClr val="00B050"/>
              </a:solidFill>
            </a:endParaRP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What’s F’?</a:t>
            </a:r>
          </a:p>
          <a:p>
            <a:r>
              <a:rPr lang="en-US" dirty="0" smtClean="0"/>
              <a:t>The dual is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 + B + </a:t>
            </a: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C 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D + L’ + G + </a:t>
            </a:r>
            <a:r>
              <a:rPr lang="en-US" b="1" dirty="0" smtClean="0">
                <a:solidFill>
                  <a:srgbClr val="7030A0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B’AE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chemeClr val="tx1"/>
                </a:solidFill>
              </a:rPr>
              <a:t>) </a:t>
            </a:r>
            <a:r>
              <a:rPr lang="en-US" b="1" dirty="0" smtClean="0">
                <a:solidFill>
                  <a:srgbClr val="00B050"/>
                </a:solidFill>
              </a:rPr>
              <a:t>+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chemeClr val="tx1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H </a:t>
            </a:r>
            <a:r>
              <a:rPr lang="en-US" b="1" dirty="0" smtClean="0">
                <a:solidFill>
                  <a:srgbClr val="FFFF00"/>
                </a:solidFill>
              </a:rPr>
              <a:t>(</a:t>
            </a:r>
            <a:r>
              <a:rPr lang="en-US" b="1" dirty="0" smtClean="0">
                <a:solidFill>
                  <a:srgbClr val="00B050"/>
                </a:solidFill>
              </a:rPr>
              <a:t>J’ + A’ + B</a:t>
            </a:r>
            <a:r>
              <a:rPr lang="en-US" b="1" dirty="0" smtClean="0">
                <a:solidFill>
                  <a:srgbClr val="FFFF00"/>
                </a:solidFill>
              </a:rPr>
              <a:t>)</a:t>
            </a:r>
            <a:r>
              <a:rPr lang="en-US" b="1" dirty="0" smtClean="0">
                <a:solidFill>
                  <a:schemeClr val="tx1"/>
                </a:solidFill>
              </a:rPr>
              <a:t>)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So</a:t>
            </a:r>
          </a:p>
          <a:p>
            <a:pPr algn="ctr"/>
            <a:r>
              <a:rPr lang="en-US" b="1" dirty="0" smtClean="0">
                <a:solidFill>
                  <a:srgbClr val="0070C0"/>
                </a:solidFill>
              </a:rPr>
              <a:t>F’ = A’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b="1" dirty="0" smtClean="0">
                <a:solidFill>
                  <a:srgbClr val="0070C0"/>
                </a:solidFill>
              </a:rPr>
              <a:t>B’ </a:t>
            </a:r>
            <a:r>
              <a:rPr lang="en-US" b="1" dirty="0">
                <a:solidFill>
                  <a:srgbClr val="0070C0"/>
                </a:solidFill>
              </a:rPr>
              <a:t>+ (</a:t>
            </a:r>
            <a:r>
              <a:rPr lang="en-US" b="1" dirty="0" smtClean="0">
                <a:solidFill>
                  <a:srgbClr val="0070C0"/>
                </a:solidFill>
              </a:rPr>
              <a:t>C’ 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D’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b="1" dirty="0" smtClean="0">
                <a:solidFill>
                  <a:srgbClr val="0070C0"/>
                </a:solidFill>
              </a:rPr>
              <a:t>L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b="1" dirty="0" smtClean="0">
                <a:solidFill>
                  <a:srgbClr val="0070C0"/>
                </a:solidFill>
              </a:rPr>
              <a:t>G’ + 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BA’E’))) </a:t>
            </a:r>
            <a:r>
              <a:rPr lang="en-US" b="1" dirty="0">
                <a:solidFill>
                  <a:srgbClr val="0070C0"/>
                </a:solidFill>
              </a:rPr>
              <a:t>+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H’ 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J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b="1" dirty="0" smtClean="0">
                <a:solidFill>
                  <a:srgbClr val="0070C0"/>
                </a:solidFill>
              </a:rPr>
              <a:t>A </a:t>
            </a:r>
            <a:r>
              <a:rPr lang="en-US" b="1" dirty="0">
                <a:solidFill>
                  <a:srgbClr val="0070C0"/>
                </a:solidFill>
              </a:rPr>
              <a:t>+ </a:t>
            </a:r>
            <a:r>
              <a:rPr lang="en-US" b="1" dirty="0" smtClean="0">
                <a:solidFill>
                  <a:srgbClr val="0070C0"/>
                </a:solidFill>
              </a:rPr>
              <a:t>B’))</a:t>
            </a:r>
          </a:p>
          <a:p>
            <a:r>
              <a:rPr lang="en-US" dirty="0" smtClean="0"/>
              <a:t>You can skip the middle step once </a:t>
            </a:r>
            <a:br>
              <a:rPr lang="en-US" dirty="0" smtClean="0"/>
            </a:br>
            <a:r>
              <a:rPr lang="en-US" dirty="0" smtClean="0"/>
              <a:t>you’re comfortable with the process.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554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 Can Derive a Gate’s Output from the n-type Network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about CMOS gate structures?</a:t>
            </a:r>
          </a:p>
          <a:p>
            <a:r>
              <a:rPr lang="en-US" dirty="0" smtClean="0"/>
              <a:t>Think about the network of </a:t>
            </a:r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-type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MOSFETS connecting an output </a:t>
            </a:r>
            <a:r>
              <a:rPr lang="en-US" b="1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00B050"/>
                </a:solidFill>
              </a:rPr>
              <a:t>0V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example, consider a set of 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four n-type arranged in parallel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with inputs A, B, C, and D</a:t>
            </a:r>
            <a:r>
              <a:rPr lang="en-US" dirty="0" smtClean="0"/>
              <a:t>.</a:t>
            </a:r>
          </a:p>
          <a:p>
            <a:r>
              <a:rPr lang="en-US" dirty="0" smtClean="0"/>
              <a:t>So </a:t>
            </a:r>
            <a:r>
              <a:rPr lang="en-US" b="1" dirty="0" smtClean="0">
                <a:solidFill>
                  <a:srgbClr val="00B050"/>
                </a:solidFill>
              </a:rPr>
              <a:t>Q = 0 </a:t>
            </a:r>
            <a:r>
              <a:rPr lang="en-US" dirty="0" smtClean="0"/>
              <a:t>if ANY of the transistors is on.  In other words, </a:t>
            </a:r>
            <a:r>
              <a:rPr lang="en-US" b="1" dirty="0" smtClean="0">
                <a:solidFill>
                  <a:srgbClr val="00B050"/>
                </a:solidFill>
              </a:rPr>
              <a:t>Q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 when </a:t>
            </a:r>
            <a:r>
              <a:rPr lang="en-US" b="1" dirty="0" smtClean="0">
                <a:solidFill>
                  <a:srgbClr val="00B050"/>
                </a:solidFill>
              </a:rPr>
              <a:t>A + B + C + D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Thus </a:t>
            </a:r>
            <a:r>
              <a:rPr lang="en-US" b="1" dirty="0" smtClean="0">
                <a:solidFill>
                  <a:srgbClr val="0070C0"/>
                </a:solidFill>
              </a:rPr>
              <a:t>Q = (A + B + C + D)’</a:t>
            </a:r>
            <a:r>
              <a:rPr lang="en-US" dirty="0" smtClean="0"/>
              <a:t>.  A NOR gate.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943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120 theme">
      <a:dk1>
        <a:srgbClr val="000000"/>
      </a:dk1>
      <a:lt1>
        <a:srgbClr val="DCF3FD"/>
      </a:lt1>
      <a:dk2>
        <a:srgbClr val="000000"/>
      </a:dk2>
      <a:lt2>
        <a:srgbClr val="DCF3FD"/>
      </a:lt2>
      <a:accent1>
        <a:srgbClr val="0070C0"/>
      </a:accent1>
      <a:accent2>
        <a:srgbClr val="DCF3F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37A76F"/>
      </a:hlink>
      <a:folHlink>
        <a:srgbClr val="37A7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3758</TotalTime>
  <Words>2689</Words>
  <Application>Microsoft Office PowerPoint</Application>
  <PresentationFormat>Widescreen</PresentationFormat>
  <Paragraphs>920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Century Schoolbook</vt:lpstr>
      <vt:lpstr>Courier New</vt:lpstr>
      <vt:lpstr>Symbol</vt:lpstr>
      <vt:lpstr>Retrospect</vt:lpstr>
      <vt:lpstr>University of Illinois at Urbana-Champaign Dept. of Electrical and Computer Engineering  ECE 120: Introduction to Computing</vt:lpstr>
      <vt:lpstr>The Dual Form Swaps 0/1 and AND/OR</vt:lpstr>
      <vt:lpstr>Every Boolean Expression Has a Dual Form</vt:lpstr>
      <vt:lpstr>The Dual of the Dual is the Expression</vt:lpstr>
      <vt:lpstr>Pitfall: Do Not Change the Order of Operations</vt:lpstr>
      <vt:lpstr>Why Do You Care?  One Reason: the Principle of Duality</vt:lpstr>
      <vt:lpstr>Generalized DeMorgan is Quick and Easy</vt:lpstr>
      <vt:lpstr>An Example of Finding a Complement with the Dual Form</vt:lpstr>
      <vt:lpstr>We Can Derive a Gate’s Output from the n-type Network</vt:lpstr>
      <vt:lpstr>We Can Also Derive Function from the p-type Network</vt:lpstr>
      <vt:lpstr>The Expressions are Related via Generalized DeMorgan</vt:lpstr>
      <vt:lpstr>The Networks are Dual Forms of One Another</vt:lpstr>
      <vt:lpstr>An Example of an Unusual Gate</vt:lpstr>
      <vt:lpstr>Area and Speed for the Unusual Gate</vt:lpstr>
      <vt:lpstr>Optimization versus Abstraction</vt:lpstr>
      <vt:lpstr>Simple Boolean Properties</vt:lpstr>
      <vt:lpstr>More Dual Form Boolean Properties</vt:lpstr>
      <vt:lpstr>OR Also Distributes Over AND in Boolean Algebra</vt:lpstr>
      <vt:lpstr>One More Property: Consensus</vt:lpstr>
      <vt:lpstr>A K-Map Illustrates Consensus Well</vt:lpstr>
      <vt:lpstr>Consensus Has Two Dual Forms (SOP and POS)</vt:lpstr>
      <vt:lpstr>University of Illinois at Urbana-Champaign Dept. of Electrical and Computer Engineering  ECE 120: Introduction to Computing</vt:lpstr>
      <vt:lpstr>Some Input Combinations May Not Matter</vt:lpstr>
      <vt:lpstr>For Such Inputs, Use ‘x’ to Indicate “Don’t Care”</vt:lpstr>
      <vt:lpstr>Why Are “Don’t’ Cares” Useful?</vt:lpstr>
      <vt:lpstr>N “Don’t Cares” Allows 2N Different Functions</vt:lpstr>
      <vt:lpstr>An Example with Two “Don’t Cares”</vt:lpstr>
      <vt:lpstr>Solution for F with 0s: AB + B’C</vt:lpstr>
      <vt:lpstr>Solution for F with a 0 and a 1: AB + C</vt:lpstr>
      <vt:lpstr>Solution for F with “Don’t Cares”: B + C</vt:lpstr>
      <vt:lpstr>Always Check that “Don’t Cares” Have No Ill Effects</vt:lpstr>
      <vt:lpstr>University of Illinois at Urbana-Champaign Dept. of Electrical and Computer Engineering  ECE 120: Introduction to Computing</vt:lpstr>
      <vt:lpstr>Let’s Have Some Ice Cream!</vt:lpstr>
      <vt:lpstr>Start by Specifying the Inputs and Outputs</vt:lpstr>
      <vt:lpstr>The User Has Three Choices (and One Non-Choice)</vt:lpstr>
      <vt:lpstr>Fill the Rest with Don’t Cares</vt:lpstr>
      <vt:lpstr>We Need to Solve for Each Output Bit</vt:lpstr>
      <vt:lpstr>Solve the Low Bit of Mango</vt:lpstr>
      <vt:lpstr>Solve the High Bit of Pistachio</vt:lpstr>
      <vt:lpstr>Solve the Low Bit of Pistachio</vt:lpstr>
      <vt:lpstr>The Solution Requires No Gates!</vt:lpstr>
      <vt:lpstr>What if a User Pushes Two Buttons?</vt:lpstr>
      <vt:lpstr>Don’t Cares: Not for Human Behavior!</vt:lpstr>
      <vt:lpstr>Let’s Clean Up the Inputs</vt:lpstr>
      <vt:lpstr>Use Glue Logic to Ensure that Assumptions Hold</vt:lpstr>
      <vt:lpstr>The Inputs Can be Cleaned Up in Many Ways</vt:lpstr>
      <vt:lpstr>What About Picking Specific K-Maps?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Volodymyr Kindratenko</cp:lastModifiedBy>
  <cp:revision>491</cp:revision>
  <cp:lastPrinted>2016-09-08T01:20:33Z</cp:lastPrinted>
  <dcterms:created xsi:type="dcterms:W3CDTF">2015-04-21T10:43:03Z</dcterms:created>
  <dcterms:modified xsi:type="dcterms:W3CDTF">2018-09-25T22:06:56Z</dcterms:modified>
</cp:coreProperties>
</file>