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89" r:id="rId3"/>
    <p:sldId id="390" r:id="rId4"/>
    <p:sldId id="391" r:id="rId5"/>
    <p:sldId id="393" r:id="rId6"/>
    <p:sldId id="392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8DE3"/>
    <a:srgbClr val="92D050"/>
    <a:srgbClr val="FFFF00"/>
    <a:srgbClr val="FF3300"/>
    <a:srgbClr val="CCCCFF"/>
    <a:srgbClr val="D09E00"/>
    <a:srgbClr val="777777"/>
    <a:srgbClr val="B2B2B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4" autoAdjust="0"/>
  </p:normalViewPr>
  <p:slideViewPr>
    <p:cSldViewPr snapToGrid="0">
      <p:cViewPr varScale="1">
        <p:scale>
          <a:sx n="81" d="100"/>
          <a:sy n="81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Just for students’ enlightenment in spotting XORs in a K-map.  It’s not critical that they be able to do so, so I will * the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47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Spend some time explaining the majority function implementation, since the equation is not on the slide (and students have not seen many implementations yet).  </a:t>
            </a:r>
            <a:br>
              <a:rPr lang="en-US" baseline="0" dirty="0" smtClean="0"/>
            </a:br>
            <a:r>
              <a:rPr lang="en-US" baseline="0" dirty="0" smtClean="0"/>
              <a:t>The XOR is pretty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9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Remind students that they’ve seen general SOP AND/OR to NAND/NAND conversion.  This is just a specific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2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5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4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82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5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26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22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0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4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98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4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8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unmodified slide from the first week of class.  Students may remember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3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used superscripts for external C values to make them easier to distinguish visually from the internal names, but it may add more confusion, since there is no other significance to superscript vs. subscript here.  I debated swapping this slide with the previous one (I/O for a one-bit adder).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“extra slide” from Fall 2016,</a:t>
            </a:r>
            <a:r>
              <a:rPr lang="en-US" baseline="0" dirty="0" smtClean="0"/>
              <a:t> modified to use the names from the one-bit adder abstraction.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5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 smtClean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The Ripple Carry Adder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Sum is Best Written as an XOR</a:t>
            </a:r>
            <a:endParaRPr lang="en-US" baseline="-25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about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?  We </a:t>
            </a:r>
            <a:br>
              <a:rPr lang="en-US" dirty="0" smtClean="0"/>
            </a:br>
            <a:r>
              <a:rPr lang="en-US" dirty="0" smtClean="0"/>
              <a:t>can (of course) use</a:t>
            </a:r>
            <a:br>
              <a:rPr lang="en-US" dirty="0" smtClean="0"/>
            </a:br>
            <a:r>
              <a:rPr lang="en-US" dirty="0" smtClean="0"/>
              <a:t>another K-map.</a:t>
            </a:r>
          </a:p>
          <a:p>
            <a:r>
              <a:rPr lang="en-US" dirty="0" smtClean="0"/>
              <a:t>But a K-map doesn’t</a:t>
            </a:r>
            <a:br>
              <a:rPr lang="en-US" dirty="0" smtClean="0"/>
            </a:br>
            <a:r>
              <a:rPr lang="en-US" dirty="0" smtClean="0"/>
              <a:t>give us the best</a:t>
            </a:r>
            <a:br>
              <a:rPr lang="en-US" dirty="0" smtClean="0"/>
            </a:br>
            <a:r>
              <a:rPr lang="en-US" dirty="0" smtClean="0"/>
              <a:t>answer in this case</a:t>
            </a:r>
            <a:br>
              <a:rPr lang="en-US" dirty="0" smtClean="0"/>
            </a:br>
            <a:r>
              <a:rPr lang="en-US" dirty="0" smtClean="0"/>
              <a:t>(a rare case!).</a:t>
            </a:r>
          </a:p>
          <a:p>
            <a:r>
              <a:rPr lang="en-US" dirty="0" smtClean="0"/>
              <a:t>S is 1 when an odd</a:t>
            </a:r>
            <a:br>
              <a:rPr lang="en-US" dirty="0" smtClean="0"/>
            </a:br>
            <a:r>
              <a:rPr lang="en-US" dirty="0" smtClean="0"/>
              <a:t>number of inputs </a:t>
            </a:r>
            <a:br>
              <a:rPr lang="en-US" dirty="0" smtClean="0"/>
            </a:br>
            <a:r>
              <a:rPr lang="en-US" dirty="0" smtClean="0"/>
              <a:t>are 1.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S = A </a:t>
            </a:r>
            <a:r>
              <a:rPr lang="en-US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 B</a:t>
            </a:r>
            <a:r>
              <a:rPr lang="en-US" b="1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 C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552399" y="1511865"/>
          <a:ext cx="38362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out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4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Shows up as a Checkerboard Pattern</a:t>
            </a:r>
            <a:endParaRPr lang="en-US" baseline="-25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the K-map</a:t>
            </a:r>
            <a:br>
              <a:rPr lang="en-US" dirty="0" smtClean="0"/>
            </a:br>
            <a:r>
              <a:rPr lang="en-US" dirty="0" smtClean="0"/>
              <a:t>for S.  Notice the</a:t>
            </a:r>
            <a:br>
              <a:rPr lang="en-US" dirty="0" smtClean="0"/>
            </a:br>
            <a:r>
              <a:rPr lang="en-US" dirty="0" smtClean="0"/>
              <a:t>checkerboard pattern</a:t>
            </a:r>
            <a:br>
              <a:rPr lang="en-US" dirty="0" smtClean="0"/>
            </a:br>
            <a:r>
              <a:rPr lang="en-US" dirty="0" smtClean="0"/>
              <a:t>of the XOR.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83660"/>
              </p:ext>
            </p:extLst>
          </p:nvPr>
        </p:nvGraphicFramePr>
        <p:xfrm>
          <a:off x="596348" y="3644054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S</a:t>
                      </a:r>
                      <a:endParaRPr lang="en-US" sz="24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2400" baseline="-25000" dirty="0" err="1" smtClean="0">
                          <a:latin typeface="+mn-lt"/>
                          <a:cs typeface="Arial" panose="020B0604020202020204" pitchFamily="34" charset="0"/>
                        </a:rPr>
                        <a:t>in</a:t>
                      </a:r>
                      <a:endParaRPr lang="en-US" sz="2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baseline="0" dirty="0" smtClean="0"/>
                        <a:t>A</a:t>
                      </a:r>
                      <a:endParaRPr lang="en-US" sz="2400" b="1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4552399" y="1511865"/>
          <a:ext cx="38362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out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2514" y="261616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* * * * * * * * * * * * * </a:t>
            </a:r>
            <a:r>
              <a:rPr lang="en-US" sz="3200" dirty="0" smtClean="0"/>
              <a:t>* * </a:t>
            </a:r>
            <a:r>
              <a:rPr lang="en-US" sz="3200" dirty="0"/>
              <a:t>* * * * * * * * * * * * * </a:t>
            </a:r>
            <a:r>
              <a:rPr lang="en-US" sz="3200" dirty="0" smtClean="0"/>
              <a:t>*</a:t>
            </a:r>
            <a:r>
              <a:rPr lang="en-US" sz="3200" dirty="0"/>
              <a:t> </a:t>
            </a:r>
            <a:r>
              <a:rPr lang="en-US" sz="3200" dirty="0" smtClean="0"/>
              <a:t>* * * * 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901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for a Full Adder Using AND, OR, and XOR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draw our full adder using AND, OR,</a:t>
            </a:r>
            <a:br>
              <a:rPr lang="en-US" dirty="0" smtClean="0"/>
            </a:br>
            <a:r>
              <a:rPr lang="en-US" dirty="0" smtClean="0"/>
              <a:t>and XOR.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2266711"/>
            <a:ext cx="5549617" cy="36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CMOS Implementation Using NAND and XOR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CMOS, we replace AND/OR with NAND/</a:t>
            </a:r>
            <a:br>
              <a:rPr lang="en-US" dirty="0" smtClean="0"/>
            </a:br>
            <a:r>
              <a:rPr lang="en-US" dirty="0" smtClean="0"/>
              <a:t>NAND.</a:t>
            </a:r>
          </a:p>
          <a:p>
            <a:r>
              <a:rPr lang="en-US" dirty="0" smtClean="0"/>
              <a:t>The XOR</a:t>
            </a:r>
            <a:br>
              <a:rPr lang="en-US" dirty="0" smtClean="0"/>
            </a:br>
            <a:r>
              <a:rPr lang="en-US" dirty="0" smtClean="0"/>
              <a:t>remains as</a:t>
            </a:r>
            <a:br>
              <a:rPr lang="en-US" dirty="0" smtClean="0"/>
            </a:br>
            <a:r>
              <a:rPr lang="en-US" dirty="0" smtClean="0"/>
              <a:t>an XOR</a:t>
            </a:r>
            <a:br>
              <a:rPr lang="en-US" dirty="0" smtClean="0"/>
            </a:br>
            <a:r>
              <a:rPr lang="en-US" dirty="0" smtClean="0"/>
              <a:t>gate.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2266711"/>
            <a:ext cx="5549617" cy="36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We Add N Bits?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 full adder for each of the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columns.</a:t>
            </a:r>
          </a:p>
          <a:p>
            <a:r>
              <a:rPr lang="en-US" dirty="0" smtClean="0"/>
              <a:t>Feed a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into </a:t>
            </a:r>
            <a:r>
              <a:rPr lang="en-US" b="1" dirty="0" err="1" smtClean="0">
                <a:solidFill>
                  <a:srgbClr val="00B050"/>
                </a:solidFill>
              </a:rPr>
              <a:t>C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in</a:t>
            </a:r>
            <a:r>
              <a:rPr lang="en-US" dirty="0" smtClean="0"/>
              <a:t> for the least significant bit.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C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out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of the most significant bit </a:t>
            </a:r>
            <a:br>
              <a:rPr lang="en-US" dirty="0" smtClean="0"/>
            </a:br>
            <a:r>
              <a:rPr lang="en-US" dirty="0" smtClean="0"/>
              <a:t>is the adder’s carry out.</a:t>
            </a:r>
          </a:p>
          <a:p>
            <a:r>
              <a:rPr lang="en-US" dirty="0" smtClean="0"/>
              <a:t>For the other carry signals, connect </a:t>
            </a:r>
            <a:r>
              <a:rPr lang="en-US" b="1" dirty="0" err="1">
                <a:solidFill>
                  <a:srgbClr val="00B050"/>
                </a:solidFill>
              </a:rPr>
              <a:t>C</a:t>
            </a:r>
            <a:r>
              <a:rPr lang="en-US" b="1" baseline="-25000" dirty="0" err="1">
                <a:solidFill>
                  <a:srgbClr val="00B050"/>
                </a:solidFill>
              </a:rPr>
              <a:t>out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of each bit to </a:t>
            </a:r>
            <a:r>
              <a:rPr lang="en-US" b="1" dirty="0" err="1">
                <a:solidFill>
                  <a:srgbClr val="00B050"/>
                </a:solidFill>
              </a:rPr>
              <a:t>C</a:t>
            </a:r>
            <a:r>
              <a:rPr lang="en-US" b="1" baseline="-25000" dirty="0" err="1">
                <a:solidFill>
                  <a:srgbClr val="00B050"/>
                </a:solidFill>
              </a:rPr>
              <a:t>in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of the next most significant bit.</a:t>
            </a:r>
          </a:p>
          <a:p>
            <a:r>
              <a:rPr lang="en-US" dirty="0" smtClean="0"/>
              <a:t>Divide the bits of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amongst the full adders.</a:t>
            </a:r>
          </a:p>
          <a:p>
            <a:r>
              <a:rPr lang="en-US" dirty="0" smtClean="0"/>
              <a:t>Collect the bits of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 from the full adders.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 One-Bit Adders to Build an N-Bit Adder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figure below illustrates construction of an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-bit adder from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full adders.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approach is called a </a:t>
            </a:r>
            <a:r>
              <a:rPr lang="en-US" b="1" dirty="0" smtClean="0">
                <a:solidFill>
                  <a:srgbClr val="0070C0"/>
                </a:solidFill>
              </a:rPr>
              <a:t>ripple carry adder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the carry ripples slowly from low to high.  We also call it a bit-sliced adder.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8" y="2386579"/>
            <a:ext cx="7792279" cy="21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 for an N-Bit Adder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draw an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N-bit adder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as shown here.</a:t>
            </a:r>
          </a:p>
          <a:p>
            <a:r>
              <a:rPr lang="en-US" dirty="0" smtClean="0"/>
              <a:t>Note the shape.</a:t>
            </a:r>
          </a:p>
          <a:p>
            <a:r>
              <a:rPr lang="en-US" dirty="0" smtClean="0"/>
              <a:t>Note also the</a:t>
            </a:r>
            <a:br>
              <a:rPr lang="en-US" dirty="0" smtClean="0"/>
            </a:br>
            <a:r>
              <a:rPr lang="en-US" dirty="0" smtClean="0"/>
              <a:t>crosshatch and</a:t>
            </a:r>
            <a:br>
              <a:rPr lang="en-US" dirty="0" smtClean="0"/>
            </a:br>
            <a:r>
              <a:rPr lang="en-US" dirty="0" smtClean="0"/>
              <a:t>bit width (“N”)</a:t>
            </a:r>
            <a:br>
              <a:rPr lang="en-US" dirty="0" smtClean="0"/>
            </a:br>
            <a:r>
              <a:rPr lang="en-US" dirty="0" smtClean="0"/>
              <a:t>for multi-bit</a:t>
            </a:r>
            <a:br>
              <a:rPr lang="en-US" dirty="0" smtClean="0"/>
            </a:br>
            <a:r>
              <a:rPr lang="en-US" dirty="0" smtClean="0"/>
              <a:t>signals.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59" y="1630017"/>
            <a:ext cx="4541868" cy="423907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194304" y="1916515"/>
            <a:ext cx="4116831" cy="3544485"/>
            <a:chOff x="3194304" y="1916515"/>
            <a:chExt cx="4116831" cy="3544485"/>
          </a:xfrm>
        </p:grpSpPr>
        <p:sp>
          <p:nvSpPr>
            <p:cNvPr id="7" name="Oval 6"/>
            <p:cNvSpPr/>
            <p:nvPr/>
          </p:nvSpPr>
          <p:spPr>
            <a:xfrm>
              <a:off x="5823712" y="4775200"/>
              <a:ext cx="685800" cy="6858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 flipV="1">
              <a:off x="3194304" y="4547616"/>
              <a:ext cx="2629408" cy="57048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823968" y="1916515"/>
              <a:ext cx="685800" cy="6858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194304" y="2259416"/>
              <a:ext cx="1629664" cy="22882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625335" y="1916515"/>
              <a:ext cx="685800" cy="6858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6" idx="3"/>
            </p:cNvCxnSpPr>
            <p:nvPr/>
          </p:nvCxnSpPr>
          <p:spPr>
            <a:xfrm flipH="1">
              <a:off x="3194304" y="2501882"/>
              <a:ext cx="3531464" cy="204573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2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Build a Bigger Adder, Just Connect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r>
              <a:rPr lang="en-US" dirty="0" smtClean="0"/>
              <a:t> to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endParaRPr lang="en-US" baseline="-25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build bigger adders by connecting</a:t>
            </a:r>
            <a:br>
              <a:rPr lang="en-US" dirty="0" smtClean="0"/>
            </a:br>
            <a:r>
              <a:rPr lang="en-US" dirty="0" smtClean="0"/>
              <a:t>adders together physically (as shown below)</a:t>
            </a:r>
            <a:br>
              <a:rPr lang="en-US" dirty="0" smtClean="0"/>
            </a:br>
            <a:r>
              <a:rPr lang="en-US" dirty="0" smtClean="0"/>
              <a:t>or virtually (by saving the carry out bit and</a:t>
            </a:r>
            <a:br>
              <a:rPr lang="en-US" dirty="0" smtClean="0"/>
            </a:br>
            <a:r>
              <a:rPr lang="en-US" dirty="0" smtClean="0"/>
              <a:t>using it as </a:t>
            </a:r>
            <a:br>
              <a:rPr lang="en-US" dirty="0" smtClean="0"/>
            </a:br>
            <a:r>
              <a:rPr lang="en-US" dirty="0" smtClean="0"/>
              <a:t>the carry in </a:t>
            </a:r>
            <a:br>
              <a:rPr lang="en-US" dirty="0" smtClean="0"/>
            </a:br>
            <a:r>
              <a:rPr lang="en-US" dirty="0" smtClean="0"/>
              <a:t>to the next </a:t>
            </a:r>
            <a:br>
              <a:rPr lang="en-US" dirty="0" smtClean="0"/>
            </a:br>
            <a:r>
              <a:rPr lang="en-US" dirty="0" smtClean="0"/>
              <a:t>adder).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64" y="2872554"/>
            <a:ext cx="5438162" cy="29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Bit-Sliced Designs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2016,2017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the Theory Behind a Ripple Carry Adder?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for a moment about addition.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Can you add 2-digit numbers?</a:t>
            </a:r>
          </a:p>
          <a:p>
            <a:pPr algn="ctr"/>
            <a:r>
              <a:rPr lang="en-US" b="1" dirty="0" smtClean="0">
                <a:solidFill>
                  <a:srgbClr val="D09E00"/>
                </a:solidFill>
              </a:rPr>
              <a:t>What about 5-digit numbers?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What about 5,000-digit numbers?</a:t>
            </a:r>
          </a:p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Does it matter if I add more digits?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Have you ever seen a proof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that you’re correct?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What kind of proof would you need?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1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Addition Device Based on Human Addition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Weeks ago, we talked about a</a:t>
            </a:r>
            <a:br>
              <a:rPr lang="en-US" dirty="0" smtClean="0"/>
            </a:br>
            <a:r>
              <a:rPr lang="en-US" dirty="0" smtClean="0"/>
              <a:t>“hardware device” to perform addition.</a:t>
            </a:r>
          </a:p>
          <a:p>
            <a:r>
              <a:rPr lang="en-US" dirty="0" smtClean="0"/>
              <a:t>Now, you’re ready to design it.</a:t>
            </a:r>
          </a:p>
          <a:p>
            <a:r>
              <a:rPr lang="en-US" dirty="0" smtClean="0"/>
              <a:t>Let’s start by reviewing the human approach.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Basing a design on the human approach</a:t>
            </a:r>
          </a:p>
          <a:p>
            <a:pPr lvl="1"/>
            <a:r>
              <a:rPr lang="en-US" dirty="0" smtClean="0"/>
              <a:t>is usually 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easiest way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often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leads to </a:t>
            </a:r>
            <a:r>
              <a:rPr lang="en-US" b="1" dirty="0" smtClean="0">
                <a:solidFill>
                  <a:srgbClr val="0070C0"/>
                </a:solidFill>
              </a:rPr>
              <a:t>a good design</a:t>
            </a:r>
            <a:r>
              <a:rPr lang="en-US" dirty="0" smtClean="0"/>
              <a:t>, too.</a:t>
            </a:r>
          </a:p>
          <a:p>
            <a:pPr lvl="1"/>
            <a:r>
              <a:rPr lang="en-US" dirty="0" smtClean="0"/>
              <a:t>(Humans </a:t>
            </a:r>
            <a:r>
              <a:rPr lang="en-US" dirty="0"/>
              <a:t>are pretty </a:t>
            </a:r>
            <a:r>
              <a:rPr lang="en-US" dirty="0" smtClean="0"/>
              <a:t>smart.)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0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Multi-Digit Addition is Correct by Induction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Probably a </a:t>
            </a:r>
            <a:r>
              <a:rPr lang="en-US" b="1" dirty="0" smtClean="0">
                <a:solidFill>
                  <a:srgbClr val="0070C0"/>
                </a:solidFill>
              </a:rPr>
              <a:t>proof by induction</a:t>
            </a:r>
            <a:r>
              <a:rPr lang="en-US" dirty="0" smtClean="0"/>
              <a:t>…</a:t>
            </a:r>
          </a:p>
          <a:p>
            <a:pPr marL="715518" lvl="1" indent="-514350">
              <a:buAutoNum type="arabicPeriod"/>
            </a:pPr>
            <a:r>
              <a:rPr lang="en-US" dirty="0" smtClean="0"/>
              <a:t>You know how to add 1-digit numbers.  Verifying an addition table suffices.</a:t>
            </a:r>
          </a:p>
          <a:p>
            <a:pPr marL="715518" lvl="1" indent="-51435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GIVEN that you can add N-digit numbers</a:t>
            </a:r>
            <a:r>
              <a:rPr lang="en-US" dirty="0" smtClean="0"/>
              <a:t>, show (based, for example, on place value) that </a:t>
            </a:r>
            <a:r>
              <a:rPr lang="en-US" b="1" dirty="0" smtClean="0">
                <a:solidFill>
                  <a:srgbClr val="0070C0"/>
                </a:solidFill>
              </a:rPr>
              <a:t>you can add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(N+1)-digit numbers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But you didn’t know about proof by induction</a:t>
            </a:r>
          </a:p>
          <a:p>
            <a:pPr lvl="1"/>
            <a:r>
              <a:rPr lang="en-US" dirty="0" smtClean="0"/>
              <a:t>when you learned how to add,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so you’ve probably never seen a proof.</a:t>
            </a:r>
          </a:p>
        </p:txBody>
      </p:sp>
    </p:spTree>
    <p:extLst>
      <p:ext uri="{BB962C8B-B14F-4D97-AF65-F5344CB8AC3E}">
        <p14:creationId xmlns:p14="http://schemas.microsoft.com/office/powerpoint/2010/main" val="23147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Ripple Carry Adder is Also Correct by Induction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designed a ripple carry adder,</a:t>
            </a:r>
            <a:br>
              <a:rPr lang="en-US" dirty="0" smtClean="0"/>
            </a:br>
            <a:r>
              <a:rPr lang="en-US" dirty="0" smtClean="0"/>
              <a:t>we also </a:t>
            </a:r>
            <a:r>
              <a:rPr lang="en-US" b="1" dirty="0" smtClean="0">
                <a:solidFill>
                  <a:srgbClr val="0070C0"/>
                </a:solidFill>
              </a:rPr>
              <a:t>assumed proof by induction</a:t>
            </a:r>
            <a:r>
              <a:rPr lang="en-US" dirty="0" smtClean="0"/>
              <a:t>.</a:t>
            </a:r>
            <a:endParaRPr lang="en-US" dirty="0"/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We know how to add one bit.  We made</a:t>
            </a:r>
            <a:br>
              <a:rPr lang="en-US" dirty="0" smtClean="0"/>
            </a:br>
            <a:r>
              <a:rPr lang="en-US" dirty="0" smtClean="0"/>
              <a:t>a truth table (a binary addition table).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GIVEN that we can build an N-bit adder</a:t>
            </a:r>
            <a:r>
              <a:rPr lang="en-US" dirty="0" smtClean="0"/>
              <a:t>, show that we can build an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(N+1)-bit</a:t>
            </a:r>
            <a:r>
              <a:rPr lang="en-US" dirty="0" smtClean="0"/>
              <a:t> adder by </a:t>
            </a:r>
            <a:r>
              <a:rPr lang="en-US" b="1" dirty="0" smtClean="0">
                <a:solidFill>
                  <a:srgbClr val="0070C0"/>
                </a:solidFill>
              </a:rPr>
              <a:t>attaching a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full (1-bit) adder to an (N-bit) adder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407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 an Addition Device Based on Human Addition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ECE220, you will write </a:t>
            </a:r>
            <a:r>
              <a:rPr lang="en-US" b="1" dirty="0" smtClean="0">
                <a:solidFill>
                  <a:srgbClr val="0070C0"/>
                </a:solidFill>
              </a:rPr>
              <a:t>recursive functions</a:t>
            </a:r>
            <a:r>
              <a:rPr lang="en-US" dirty="0" smtClean="0"/>
              <a:t>.  These functions call themselves.</a:t>
            </a:r>
          </a:p>
          <a:p>
            <a:r>
              <a:rPr lang="en-US" dirty="0" smtClean="0"/>
              <a:t>And you will use the same idea…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The answer for some base case (one or more </a:t>
            </a:r>
            <a:r>
              <a:rPr lang="en-US" b="1" dirty="0" smtClean="0">
                <a:solidFill>
                  <a:srgbClr val="0070C0"/>
                </a:solidFill>
              </a:rPr>
              <a:t>stopping conditions</a:t>
            </a:r>
            <a:r>
              <a:rPr lang="en-US" dirty="0" smtClean="0"/>
              <a:t>) is known.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GIVEN that we can write a function that works for input of size N</a:t>
            </a:r>
            <a:r>
              <a:rPr lang="en-US" dirty="0" smtClean="0"/>
              <a:t>, show that we can write a function that works for </a:t>
            </a:r>
            <a:br>
              <a:rPr lang="en-US" dirty="0" smtClean="0"/>
            </a:br>
            <a:r>
              <a:rPr lang="en-US" dirty="0" smtClean="0"/>
              <a:t>size </a:t>
            </a:r>
            <a:r>
              <a:rPr lang="en-US" b="1" dirty="0" smtClean="0">
                <a:solidFill>
                  <a:srgbClr val="0070C0"/>
                </a:solidFill>
              </a:rPr>
              <a:t>(N+1)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0070C0"/>
                </a:solidFill>
              </a:rPr>
              <a:t>handling the extra “1”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and calling the function recursively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for the “N”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3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Three Contexts are the Same Mathematically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approach is the same.</a:t>
            </a:r>
          </a:p>
          <a:p>
            <a:r>
              <a:rPr lang="en-US" dirty="0" smtClean="0"/>
              <a:t>The part that sometimes confuses people (particularly for software/recursion, but sometimes also for hardware/bit slicing) is the ASSUMPTION in the inductive step.</a:t>
            </a:r>
          </a:p>
          <a:p>
            <a:r>
              <a:rPr lang="en-US" dirty="0" smtClean="0"/>
              <a:t>You </a:t>
            </a:r>
            <a:r>
              <a:rPr lang="en-US" b="1" dirty="0" smtClean="0">
                <a:solidFill>
                  <a:srgbClr val="0070C0"/>
                </a:solidFill>
              </a:rPr>
              <a:t>must assume that the design works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for N pieces </a:t>
            </a:r>
            <a:r>
              <a:rPr lang="en-US" dirty="0" smtClean="0"/>
              <a:t>(bits, input size, or whatever).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3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Three Approaches Require a “Leap of Faith”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don’t need to design the system </a:t>
            </a:r>
            <a:br>
              <a:rPr lang="en-US" dirty="0" smtClean="0"/>
            </a:br>
            <a:r>
              <a:rPr lang="en-US" dirty="0" smtClean="0"/>
              <a:t>all at once for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(other than some base case).</a:t>
            </a:r>
          </a:p>
          <a:p>
            <a:r>
              <a:rPr lang="en-US" dirty="0" smtClean="0"/>
              <a:t>In other words, </a:t>
            </a:r>
          </a:p>
          <a:p>
            <a:pPr lvl="1"/>
            <a:r>
              <a:rPr lang="en-US" dirty="0" smtClean="0"/>
              <a:t>you must make a “</a:t>
            </a:r>
            <a:r>
              <a:rPr lang="en-US" b="1" dirty="0" smtClean="0">
                <a:solidFill>
                  <a:srgbClr val="0070C0"/>
                </a:solidFill>
              </a:rPr>
              <a:t>leap of faith</a:t>
            </a:r>
            <a:r>
              <a:rPr lang="en-US" dirty="0" smtClean="0"/>
              <a:t>” and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assume that your answer works </a:t>
            </a:r>
          </a:p>
          <a:p>
            <a:pPr lvl="1"/>
            <a:r>
              <a:rPr lang="en-US" dirty="0" smtClean="0"/>
              <a:t>before you actually design it!</a:t>
            </a:r>
          </a:p>
          <a:p>
            <a:r>
              <a:rPr lang="en-US" dirty="0" smtClean="0"/>
              <a:t>People sometimes have trouble making such an assumption, but it’s just a </a:t>
            </a:r>
            <a:r>
              <a:rPr lang="en-US" b="1" dirty="0" smtClean="0">
                <a:solidFill>
                  <a:srgbClr val="0070C0"/>
                </a:solidFill>
              </a:rPr>
              <a:t>standard part of an inductive proof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7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Slicing Requires Problem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 slicing works for problems that </a:t>
            </a:r>
          </a:p>
          <a:p>
            <a:pPr lvl="1"/>
            <a:r>
              <a:rPr lang="en-US" dirty="0" smtClean="0"/>
              <a:t>allow us to </a:t>
            </a:r>
            <a:r>
              <a:rPr lang="en-US" b="1" dirty="0" smtClean="0">
                <a:solidFill>
                  <a:srgbClr val="0070C0"/>
                </a:solidFill>
              </a:rPr>
              <a:t>break off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 small part </a:t>
            </a:r>
            <a:r>
              <a:rPr lang="en-US" dirty="0" smtClean="0"/>
              <a:t>of the problem,</a:t>
            </a:r>
          </a:p>
          <a:p>
            <a:pPr lvl="1"/>
            <a:r>
              <a:rPr lang="en-US" dirty="0" smtClean="0"/>
              <a:t>say </a:t>
            </a:r>
            <a:r>
              <a:rPr lang="en-US" b="1" dirty="0" smtClean="0">
                <a:solidFill>
                  <a:srgbClr val="0070C0"/>
                </a:solidFill>
              </a:rPr>
              <a:t>1 bit (or a few bits)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and be able to </a:t>
            </a:r>
            <a:r>
              <a:rPr lang="en-US" b="1" dirty="0" smtClean="0">
                <a:solidFill>
                  <a:srgbClr val="0070C0"/>
                </a:solidFill>
              </a:rPr>
              <a:t>solve the full problem using the solution for the remaining part and the 1 bit.</a:t>
            </a:r>
          </a:p>
          <a:p>
            <a:r>
              <a:rPr lang="en-US" dirty="0" smtClean="0"/>
              <a:t>(That’s the inductive step.)</a:t>
            </a:r>
          </a:p>
        </p:txBody>
      </p:sp>
    </p:spTree>
    <p:extLst>
      <p:ext uri="{BB962C8B-B14F-4D97-AF65-F5344CB8AC3E}">
        <p14:creationId xmlns:p14="http://schemas.microsoft.com/office/powerpoint/2010/main" val="9252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Signals Between Bit Slices Must be Fixed (and Few)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hardware, we also need </a:t>
            </a:r>
          </a:p>
          <a:p>
            <a:pPr lvl="1"/>
            <a:r>
              <a:rPr lang="en-US" dirty="0" smtClean="0"/>
              <a:t>to be able to </a:t>
            </a:r>
            <a:r>
              <a:rPr lang="en-US" b="1" dirty="0" smtClean="0">
                <a:solidFill>
                  <a:srgbClr val="0070C0"/>
                </a:solidFill>
              </a:rPr>
              <a:t>express the “answer”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for the remaining part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 a (small!) fixed number of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Otherwise, the number of inputs and outputs to the bit slice changes from slice to slice!</a:t>
            </a:r>
          </a:p>
        </p:txBody>
      </p:sp>
    </p:spTree>
    <p:extLst>
      <p:ext uri="{BB962C8B-B14F-4D97-AF65-F5344CB8AC3E}">
        <p14:creationId xmlns:p14="http://schemas.microsoft.com/office/powerpoint/2010/main" val="26856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Problems that Allow Bit Slicing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Addition / subtraction</a:t>
            </a:r>
          </a:p>
          <a:p>
            <a:pPr lvl="1"/>
            <a:r>
              <a:rPr lang="en-US" dirty="0" smtClean="0"/>
              <a:t>Comparison</a:t>
            </a:r>
            <a:endParaRPr lang="en-US" dirty="0"/>
          </a:p>
          <a:p>
            <a:pPr lvl="1"/>
            <a:r>
              <a:rPr lang="en-US" dirty="0" smtClean="0"/>
              <a:t>Check for power of 2</a:t>
            </a:r>
          </a:p>
          <a:p>
            <a:pPr lvl="1"/>
            <a:r>
              <a:rPr lang="en-US" dirty="0" smtClean="0"/>
              <a:t>Check for multiples (of 3, 7, and so forth)</a:t>
            </a:r>
          </a:p>
          <a:p>
            <a:pPr lvl="1"/>
            <a:r>
              <a:rPr lang="en-US" dirty="0" smtClean="0"/>
              <a:t>Division by constants</a:t>
            </a:r>
          </a:p>
          <a:p>
            <a:pPr lvl="1"/>
            <a:r>
              <a:rPr lang="en-US" dirty="0" smtClean="0"/>
              <a:t>Pattern matcher</a:t>
            </a:r>
          </a:p>
          <a:p>
            <a:pPr lvl="1"/>
            <a:r>
              <a:rPr lang="en-US" dirty="0" smtClean="0"/>
              <a:t>Bitwise logic operation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6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Can’t We Used Bit Slicing?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example: </a:t>
            </a:r>
            <a:r>
              <a:rPr lang="en-US" b="1" dirty="0" smtClean="0">
                <a:solidFill>
                  <a:srgbClr val="0070C0"/>
                </a:solidFill>
              </a:rPr>
              <a:t>when the answer depends on ALL of the other bits </a:t>
            </a:r>
            <a:r>
              <a:rPr lang="en-US" dirty="0" smtClean="0"/>
              <a:t>(can’t summarize an answer for N bits).</a:t>
            </a:r>
          </a:p>
          <a:p>
            <a:r>
              <a:rPr lang="en-US" dirty="0" smtClean="0"/>
              <a:t>For example, can you create a </a:t>
            </a:r>
            <a:br>
              <a:rPr lang="en-US" dirty="0" smtClean="0"/>
            </a:br>
            <a:r>
              <a:rPr lang="en-US" dirty="0" smtClean="0"/>
              <a:t>bit-sliced prime number identifier?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N-1</a:t>
            </a:r>
            <a:r>
              <a:rPr lang="en-US" b="1" dirty="0" smtClean="0">
                <a:solidFill>
                  <a:srgbClr val="00B050"/>
                </a:solidFill>
              </a:rPr>
              <a:t> A</a:t>
            </a:r>
            <a:r>
              <a:rPr lang="en-US" b="1" baseline="-25000" dirty="0" smtClean="0">
                <a:solidFill>
                  <a:srgbClr val="00B050"/>
                </a:solidFill>
              </a:rPr>
              <a:t>N-2</a:t>
            </a:r>
            <a:r>
              <a:rPr lang="en-US" b="1" dirty="0" smtClean="0">
                <a:solidFill>
                  <a:srgbClr val="00B050"/>
                </a:solidFill>
              </a:rPr>
              <a:t> …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←(summary) 0 1 0 0 1</a:t>
            </a:r>
          </a:p>
          <a:p>
            <a:r>
              <a:rPr lang="en-US" dirty="0" smtClean="0"/>
              <a:t>What information do you pass to bit 5?</a:t>
            </a:r>
          </a:p>
          <a:p>
            <a:r>
              <a:rPr lang="en-US" dirty="0" smtClean="0"/>
              <a:t>All 5 bits?  01001?</a:t>
            </a:r>
            <a:r>
              <a:rPr lang="en-US" dirty="0"/>
              <a:t> </a:t>
            </a:r>
            <a:r>
              <a:rPr lang="en-US" dirty="0" smtClean="0"/>
              <a:t> I </a:t>
            </a:r>
            <a:r>
              <a:rPr lang="en-US" dirty="0"/>
              <a:t>have no idea!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45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Addition of Unsigned Bit Patterns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an example with </a:t>
            </a:r>
            <a:r>
              <a:rPr lang="en-US" b="1" dirty="0" smtClean="0">
                <a:solidFill>
                  <a:srgbClr val="00B050"/>
                </a:solidFill>
              </a:rPr>
              <a:t>5-bit unsigned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  <a:tabLst>
                <a:tab pos="274320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	    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01110 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(14)</a:t>
            </a:r>
          </a:p>
          <a:p>
            <a:pPr marL="0" indent="0">
              <a:spcBef>
                <a:spcPts val="200"/>
              </a:spcBef>
              <a:buNone/>
              <a:tabLst>
                <a:tab pos="2743200" algn="l"/>
              </a:tabLst>
            </a:pP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+ 00100 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(4)</a:t>
            </a:r>
          </a:p>
          <a:p>
            <a:pPr marL="0" indent="0">
              <a:spcBef>
                <a:spcPts val="200"/>
              </a:spcBef>
              <a:buNone/>
              <a:tabLst>
                <a:tab pos="2743200" algn="l"/>
              </a:tabLst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Good, we got the right answer!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04409" y="3601039"/>
            <a:ext cx="183822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4886" y="358218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3635" y="358218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5864" y="358218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88904" y="2150882"/>
            <a:ext cx="670597" cy="2016076"/>
            <a:chOff x="3988904" y="2150882"/>
            <a:chExt cx="670597" cy="2016076"/>
          </a:xfrm>
        </p:grpSpPr>
        <p:sp>
          <p:nvSpPr>
            <p:cNvPr id="22" name="TextBox 21"/>
            <p:cNvSpPr txBox="1"/>
            <p:nvPr/>
          </p:nvSpPr>
          <p:spPr>
            <a:xfrm>
              <a:off x="3988904" y="2150882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7973" y="35821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26437" y="2150881"/>
            <a:ext cx="685996" cy="2016075"/>
            <a:chOff x="3726437" y="2150881"/>
            <a:chExt cx="685996" cy="2016075"/>
          </a:xfrm>
        </p:grpSpPr>
        <p:sp>
          <p:nvSpPr>
            <p:cNvPr id="23" name="TextBox 22"/>
            <p:cNvSpPr txBox="1"/>
            <p:nvPr/>
          </p:nvSpPr>
          <p:spPr>
            <a:xfrm>
              <a:off x="3726437" y="215088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80905" y="358218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197190" y="3572758"/>
            <a:ext cx="88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(18)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dirty="0" smtClean="0"/>
              <a:t>© 2016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0" grpId="0"/>
      <p:bldP spid="21" grpId="0"/>
      <p:bldP spid="2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04984" y="2227338"/>
            <a:ext cx="3582338" cy="954107"/>
            <a:chOff x="4304984" y="2227338"/>
            <a:chExt cx="3582338" cy="954107"/>
          </a:xfrm>
        </p:grpSpPr>
        <p:sp>
          <p:nvSpPr>
            <p:cNvPr id="3" name="TextBox 2"/>
            <p:cNvSpPr txBox="1"/>
            <p:nvPr/>
          </p:nvSpPr>
          <p:spPr>
            <a:xfrm>
              <a:off x="4304984" y="2227338"/>
              <a:ext cx="837651" cy="38074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51733" y="2227338"/>
              <a:ext cx="2235589" cy="95410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There is no “blank” bit.</a:t>
              </a:r>
              <a:endParaRPr lang="en-US" sz="2800" dirty="0"/>
            </a:p>
          </p:txBody>
        </p:sp>
        <p:cxnSp>
          <p:nvCxnSpPr>
            <p:cNvPr id="6" name="Straight Connector 5"/>
            <p:cNvCxnSpPr>
              <a:stCxn id="34" idx="3"/>
              <a:endCxn id="35" idx="1"/>
            </p:cNvCxnSpPr>
            <p:nvPr/>
          </p:nvCxnSpPr>
          <p:spPr>
            <a:xfrm>
              <a:off x="5150428" y="2443269"/>
              <a:ext cx="501305" cy="26112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94659" y="2227338"/>
            <a:ext cx="3371009" cy="2739838"/>
            <a:chOff x="4794659" y="2227338"/>
            <a:chExt cx="3371009" cy="2739838"/>
          </a:xfrm>
        </p:grpSpPr>
        <p:sp>
          <p:nvSpPr>
            <p:cNvPr id="37" name="TextBox 36"/>
            <p:cNvSpPr txBox="1"/>
            <p:nvPr/>
          </p:nvSpPr>
          <p:spPr>
            <a:xfrm>
              <a:off x="4794659" y="2227338"/>
              <a:ext cx="347976" cy="38074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30079" y="3582181"/>
              <a:ext cx="2235589" cy="138499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Each 1-bit sum needs a C input.</a:t>
              </a:r>
              <a:endParaRPr lang="en-US" sz="2800" dirty="0"/>
            </a:p>
          </p:txBody>
        </p:sp>
        <p:cxnSp>
          <p:nvCxnSpPr>
            <p:cNvPr id="39" name="Straight Connector 38"/>
            <p:cNvCxnSpPr>
              <a:endCxn id="38" idx="1"/>
            </p:cNvCxnSpPr>
            <p:nvPr/>
          </p:nvCxnSpPr>
          <p:spPr>
            <a:xfrm>
              <a:off x="5038505" y="2526824"/>
              <a:ext cx="891574" cy="17478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an example with </a:t>
            </a:r>
            <a:r>
              <a:rPr lang="en-US" b="1" dirty="0" smtClean="0">
                <a:solidFill>
                  <a:srgbClr val="00B050"/>
                </a:solidFill>
              </a:rPr>
              <a:t>5-bit unsigned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200"/>
              </a:spcBef>
              <a:buNone/>
              <a:tabLst>
                <a:tab pos="2743200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	    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01110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  <a:tabLst>
                <a:tab pos="2743200" algn="l"/>
              </a:tabLst>
            </a:pP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+ 00100</a:t>
            </a:r>
            <a:endParaRPr lang="en-US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  <a:tabLst>
                <a:tab pos="2743200" algn="l"/>
              </a:tabLst>
            </a:pPr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Good, we got the right answer!</a:t>
            </a:r>
          </a:p>
          <a:p>
            <a:r>
              <a:rPr lang="en-US" dirty="0" smtClean="0"/>
              <a:t>For least significant bit,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 smtClean="0">
                <a:solidFill>
                  <a:srgbClr val="00B050"/>
                </a:solidFill>
                <a:cs typeface="Courier New" panose="02070309020205020404" pitchFamily="49" charset="0"/>
              </a:rPr>
              <a:t>←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other bits,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 comes from next bit to right.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Signals (Bits) for Our Hardware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304409" y="3601039"/>
            <a:ext cx="183822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14886" y="358218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3635" y="358218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35864" y="358218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88904" y="2150882"/>
            <a:ext cx="670597" cy="2016076"/>
            <a:chOff x="3988904" y="2150882"/>
            <a:chExt cx="670597" cy="2016076"/>
          </a:xfrm>
        </p:grpSpPr>
        <p:sp>
          <p:nvSpPr>
            <p:cNvPr id="22" name="TextBox 21"/>
            <p:cNvSpPr txBox="1"/>
            <p:nvPr/>
          </p:nvSpPr>
          <p:spPr>
            <a:xfrm>
              <a:off x="3988904" y="2150882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27973" y="358218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26437" y="2150881"/>
            <a:ext cx="685996" cy="2016075"/>
            <a:chOff x="3726437" y="2150881"/>
            <a:chExt cx="685996" cy="2016075"/>
          </a:xfrm>
        </p:grpSpPr>
        <p:sp>
          <p:nvSpPr>
            <p:cNvPr id="23" name="TextBox 22"/>
            <p:cNvSpPr txBox="1"/>
            <p:nvPr/>
          </p:nvSpPr>
          <p:spPr>
            <a:xfrm>
              <a:off x="3726437" y="215088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80905" y="3582181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dirty="0" smtClean="0"/>
              <a:t>© 2016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78264" y="260808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8264" y="305534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04627" y="3582181"/>
            <a:ext cx="1305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sum </a:t>
            </a:r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9433" y="2121033"/>
            <a:ext cx="1545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carry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31208" y="215088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75054" y="215088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18900" y="215088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8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0" grpId="0"/>
      <p:bldP spid="31" grpId="0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Inputs and Outputs for a Full (One-Bit) Adder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Think about adding a single bit (a column).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full adder</a:t>
            </a:r>
            <a:r>
              <a:rPr lang="en-US" dirty="0" smtClean="0"/>
              <a:t>* has </a:t>
            </a:r>
            <a:r>
              <a:rPr lang="en-US" b="1" dirty="0" smtClean="0">
                <a:solidFill>
                  <a:srgbClr val="0070C0"/>
                </a:solidFill>
              </a:rPr>
              <a:t>three inputs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(one bit of the number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(one bit of the number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C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in</a:t>
            </a:r>
            <a:r>
              <a:rPr lang="en-US" dirty="0" smtClean="0"/>
              <a:t> (a carry input from the </a:t>
            </a:r>
            <a:br>
              <a:rPr lang="en-US" dirty="0" smtClean="0"/>
            </a:br>
            <a:r>
              <a:rPr lang="en-US" dirty="0" smtClean="0"/>
              <a:t>next least significant bit, or 0 for bit 0)</a:t>
            </a:r>
          </a:p>
          <a:p>
            <a:r>
              <a:rPr lang="en-US" dirty="0" smtClean="0"/>
              <a:t>And a full adder produces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two outputs</a:t>
            </a:r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C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out</a:t>
            </a:r>
            <a:r>
              <a:rPr lang="en-US" dirty="0" smtClean="0"/>
              <a:t> (a carry output for the </a:t>
            </a:r>
            <a:br>
              <a:rPr lang="en-US" dirty="0" smtClean="0"/>
            </a:br>
            <a:r>
              <a:rPr lang="en-US" dirty="0" smtClean="0"/>
              <a:t>next most significant bit)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dirty="0" smtClean="0"/>
              <a:t> (one bit of the sum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dirty="0" smtClean="0"/>
              <a:t>)</a:t>
            </a:r>
            <a:endParaRPr lang="en-US" dirty="0"/>
          </a:p>
          <a:p>
            <a:pPr marL="0" indent="0" algn="ctr">
              <a:buNone/>
            </a:pPr>
            <a:r>
              <a:rPr lang="en-US" sz="2200" dirty="0" smtClean="0"/>
              <a:t>*A one-bit adder is called a “full adder” for historical reasons.</a:t>
            </a:r>
            <a:br>
              <a:rPr lang="en-US" sz="2200" dirty="0" smtClean="0"/>
            </a:br>
            <a:r>
              <a:rPr lang="en-US" sz="2200" dirty="0" smtClean="0"/>
              <a:t>A “half adder” adds two bits instead of three.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the Full Adder to the N-Bit Problem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bit </a:t>
            </a:r>
            <a:r>
              <a:rPr lang="en-US" b="1" dirty="0" smtClean="0">
                <a:solidFill>
                  <a:srgbClr val="00B050"/>
                </a:solidFill>
              </a:rPr>
              <a:t>M</a:t>
            </a:r>
            <a:r>
              <a:rPr lang="en-US" dirty="0" smtClean="0"/>
              <a:t> of</a:t>
            </a:r>
            <a:br>
              <a:rPr lang="en-US" dirty="0" smtClean="0"/>
            </a:br>
            <a:r>
              <a:rPr lang="en-US" dirty="0" smtClean="0"/>
              <a:t>the addition (bit 0</a:t>
            </a:r>
            <a:br>
              <a:rPr lang="en-US" dirty="0" smtClean="0"/>
            </a:br>
            <a:r>
              <a:rPr lang="en-US" dirty="0" smtClean="0"/>
              <a:t>is on the right, bit</a:t>
            </a:r>
            <a:br>
              <a:rPr lang="en-US" dirty="0" smtClean="0"/>
            </a:br>
            <a:r>
              <a:rPr lang="en-US" dirty="0" smtClean="0"/>
              <a:t>1 to the left of bit 0,</a:t>
            </a:r>
            <a:br>
              <a:rPr lang="en-US" dirty="0" smtClean="0"/>
            </a:br>
            <a:r>
              <a:rPr lang="en-US" dirty="0" smtClean="0"/>
              <a:t>and so forth).</a:t>
            </a:r>
          </a:p>
          <a:p>
            <a:r>
              <a:rPr lang="en-US" dirty="0" smtClean="0"/>
              <a:t>We need to add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baseline="-25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, and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baseline="30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 to </a:t>
            </a:r>
            <a:br>
              <a:rPr lang="en-US" dirty="0" smtClean="0"/>
            </a:br>
            <a:r>
              <a:rPr lang="en-US" dirty="0" smtClean="0"/>
              <a:t>produce bit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/>
              <a:t>, of </a:t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sum and bit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baseline="30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M+1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carry into bit </a:t>
            </a:r>
            <a:r>
              <a:rPr lang="en-US" b="1" dirty="0" smtClean="0">
                <a:solidFill>
                  <a:srgbClr val="00B050"/>
                </a:solidFill>
              </a:rPr>
              <a:t>M+1</a:t>
            </a:r>
            <a:r>
              <a:rPr lang="en-US" dirty="0" smtClean="0"/>
              <a:t> of the addition.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415" y="1630017"/>
            <a:ext cx="4091211" cy="34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Truth Table for Full Adder Outputs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calculate the</a:t>
            </a:r>
            <a:br>
              <a:rPr lang="en-US" dirty="0" smtClean="0"/>
            </a:br>
            <a:r>
              <a:rPr lang="en-US" dirty="0" smtClean="0"/>
              <a:t>outputs for a full</a:t>
            </a:r>
            <a:br>
              <a:rPr lang="en-US" dirty="0" smtClean="0"/>
            </a:br>
            <a:r>
              <a:rPr lang="en-US" dirty="0" smtClean="0"/>
              <a:t>adder.</a:t>
            </a:r>
          </a:p>
          <a:p>
            <a:r>
              <a:rPr lang="en-US" dirty="0" smtClean="0"/>
              <a:t>You may remember</a:t>
            </a:r>
            <a:br>
              <a:rPr lang="en-US" dirty="0" smtClean="0"/>
            </a:br>
            <a:r>
              <a:rPr lang="en-US" dirty="0" smtClean="0"/>
              <a:t>solving this truth</a:t>
            </a:r>
            <a:br>
              <a:rPr lang="en-US" dirty="0" smtClean="0"/>
            </a:br>
            <a:r>
              <a:rPr lang="en-US" dirty="0" smtClean="0"/>
              <a:t>table a few weeks </a:t>
            </a:r>
            <a:br>
              <a:rPr lang="en-US" dirty="0" smtClean="0"/>
            </a:br>
            <a:r>
              <a:rPr lang="en-US" dirty="0" smtClean="0"/>
              <a:t>ago.</a:t>
            </a:r>
          </a:p>
          <a:p>
            <a:r>
              <a:rPr lang="en-US" dirty="0" smtClean="0"/>
              <a:t>But let’s do it again…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74588"/>
              </p:ext>
            </p:extLst>
          </p:nvPr>
        </p:nvGraphicFramePr>
        <p:xfrm>
          <a:off x="4552399" y="1511865"/>
          <a:ext cx="38362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out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baseline="-25000" dirty="0">
                        <a:solidFill>
                          <a:srgbClr val="00B05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baseline="-25000" dirty="0">
                        <a:solidFill>
                          <a:srgbClr val="00B05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73277" y="201930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8402" y="201930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73277" y="253626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8402" y="253626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73277" y="30594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68402" y="30594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3277" y="35764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68402" y="35764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3277" y="409730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8402" y="409730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73277" y="461426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68402" y="461426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73277" y="512886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68402" y="512886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73277" y="565208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68402" y="565208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0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a K-map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r>
              <a:rPr lang="en-US" baseline="-25000" dirty="0" smtClean="0"/>
              <a:t> </a:t>
            </a:r>
            <a:r>
              <a:rPr lang="en-US" dirty="0" smtClean="0"/>
              <a:t>from the Truth Table</a:t>
            </a:r>
            <a:endParaRPr lang="en-US" baseline="-25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fill in the truth</a:t>
            </a:r>
            <a:br>
              <a:rPr lang="en-US" dirty="0" smtClean="0"/>
            </a:br>
            <a:r>
              <a:rPr lang="en-US" dirty="0" smtClean="0"/>
              <a:t>table for </a:t>
            </a:r>
            <a:r>
              <a:rPr lang="en-US" b="1" dirty="0" err="1" smtClean="0">
                <a:solidFill>
                  <a:srgbClr val="00B050"/>
                </a:solidFill>
              </a:rPr>
              <a:t>C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out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03399"/>
              </p:ext>
            </p:extLst>
          </p:nvPr>
        </p:nvGraphicFramePr>
        <p:xfrm>
          <a:off x="596348" y="3644054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</a:t>
                      </a:r>
                      <a:r>
                        <a:rPr lang="en-US" sz="2400" baseline="-25000" dirty="0" err="1" smtClean="0"/>
                        <a:t>out</a:t>
                      </a:r>
                      <a:endParaRPr lang="en-US" sz="24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2400" baseline="-25000" dirty="0" err="1" smtClean="0">
                          <a:latin typeface="+mn-lt"/>
                          <a:cs typeface="Arial" panose="020B0604020202020204" pitchFamily="34" charset="0"/>
                        </a:rPr>
                        <a:t>in</a:t>
                      </a:r>
                      <a:endParaRPr lang="en-US" sz="2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baseline="0" dirty="0" smtClean="0"/>
                        <a:t>A</a:t>
                      </a:r>
                      <a:endParaRPr lang="en-US" sz="2400" b="1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8027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58027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27085"/>
              </p:ext>
            </p:extLst>
          </p:nvPr>
        </p:nvGraphicFramePr>
        <p:xfrm>
          <a:off x="4552399" y="1511865"/>
          <a:ext cx="38362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7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err="1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out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952298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0921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2079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45727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4350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5508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8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1" grpId="0"/>
      <p:bldP spid="22" grpId="0"/>
      <p:bldP spid="23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K-map to Find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endParaRPr lang="en-US" baseline="-25000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find the loops.</a:t>
            </a:r>
          </a:p>
          <a:p>
            <a:r>
              <a:rPr lang="en-US" dirty="0" smtClean="0"/>
              <a:t>So we can write </a:t>
            </a:r>
            <a:r>
              <a:rPr lang="en-US" b="1" dirty="0" err="1" smtClean="0">
                <a:solidFill>
                  <a:srgbClr val="0070C0"/>
                </a:solidFill>
              </a:rPr>
              <a:t>C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out</a:t>
            </a:r>
            <a:r>
              <a:rPr lang="en-US" b="1" dirty="0" smtClean="0">
                <a:solidFill>
                  <a:srgbClr val="0070C0"/>
                </a:solidFill>
              </a:rPr>
              <a:t> = AB + </a:t>
            </a:r>
            <a:r>
              <a:rPr lang="en-US" b="1" dirty="0" err="1" smtClean="0">
                <a:solidFill>
                  <a:srgbClr val="0070C0"/>
                </a:solidFill>
              </a:rPr>
              <a:t>AC</a:t>
            </a:r>
            <a:r>
              <a:rPr lang="en-US" b="1" baseline="-25000" dirty="0" err="1">
                <a:solidFill>
                  <a:srgbClr val="0070C0"/>
                </a:solidFill>
              </a:rPr>
              <a:t>in</a:t>
            </a:r>
            <a:r>
              <a:rPr lang="en-US" b="1" dirty="0" smtClean="0">
                <a:solidFill>
                  <a:srgbClr val="0070C0"/>
                </a:solidFill>
              </a:rPr>
              <a:t> + </a:t>
            </a:r>
            <a:r>
              <a:rPr lang="en-US" b="1" dirty="0" err="1" smtClean="0">
                <a:solidFill>
                  <a:srgbClr val="0070C0"/>
                </a:solidFill>
              </a:rPr>
              <a:t>BC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in</a:t>
            </a:r>
            <a:endParaRPr lang="en-US" b="1" baseline="-250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(called a majority function, by the way).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51971"/>
              </p:ext>
            </p:extLst>
          </p:nvPr>
        </p:nvGraphicFramePr>
        <p:xfrm>
          <a:off x="596348" y="3644054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C</a:t>
                      </a:r>
                      <a:r>
                        <a:rPr lang="en-US" sz="2400" baseline="-25000" dirty="0" err="1" smtClean="0"/>
                        <a:t>out</a:t>
                      </a:r>
                      <a:endParaRPr lang="en-US" sz="24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n-lt"/>
                          <a:cs typeface="Arial" panose="020B0604020202020204" pitchFamily="34" charset="0"/>
                        </a:rPr>
                        <a:t>BC</a:t>
                      </a:r>
                      <a:r>
                        <a:rPr lang="en-US" sz="2400" baseline="-25000" dirty="0" err="1" smtClean="0">
                          <a:latin typeface="+mn-lt"/>
                          <a:cs typeface="Arial" panose="020B0604020202020204" pitchFamily="34" charset="0"/>
                        </a:rPr>
                        <a:t>in</a:t>
                      </a:r>
                      <a:endParaRPr lang="en-US" sz="2400" baseline="-250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baseline="0" dirty="0" smtClean="0"/>
                        <a:t>A</a:t>
                      </a:r>
                      <a:endParaRPr lang="en-US" sz="2400" b="1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887589" y="4561293"/>
            <a:ext cx="497840" cy="112830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5400000">
            <a:off x="3231930" y="4908035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5400000">
            <a:off x="2530890" y="4968995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4110</TotalTime>
  <Words>1722</Words>
  <Application>Microsoft Office PowerPoint</Application>
  <PresentationFormat>Widescreen</PresentationFormat>
  <Paragraphs>524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Schoolbook</vt:lpstr>
      <vt:lpstr>Courier New</vt:lpstr>
      <vt:lpstr>Symbol</vt:lpstr>
      <vt:lpstr>Retrospect</vt:lpstr>
      <vt:lpstr>University of Illinois at Urbana-Champaign Dept. of Electrical and Computer Engineering  ECE 120: Introduction to Computing</vt:lpstr>
      <vt:lpstr>Build an Addition Device Based on Human Addition</vt:lpstr>
      <vt:lpstr>Example: Addition of Unsigned Bit Patterns</vt:lpstr>
      <vt:lpstr>Name Signals (Bits) for Our Hardware Design</vt:lpstr>
      <vt:lpstr>Inputs and Outputs for a Full (One-Bit) Adder</vt:lpstr>
      <vt:lpstr>Connecting the Full Adder to the N-Bit Problem</vt:lpstr>
      <vt:lpstr>Write a Truth Table for Full Adder Outputs</vt:lpstr>
      <vt:lpstr>Fill a K-map for Cout from the Truth Table</vt:lpstr>
      <vt:lpstr>Solve the K-map to Find Cout</vt:lpstr>
      <vt:lpstr>The Sum is Best Written as an XOR</vt:lpstr>
      <vt:lpstr>XOR Shows up as a Checkerboard Pattern</vt:lpstr>
      <vt:lpstr>Circuit for a Full Adder Using AND, OR, and XOR</vt:lpstr>
      <vt:lpstr>CMOS Implementation Using NAND and XOR</vt:lpstr>
      <vt:lpstr>How Do We Add N Bits?</vt:lpstr>
      <vt:lpstr>Use N One-Bit Adders to Build an N-Bit Adder</vt:lpstr>
      <vt:lpstr>Symbol for an N-Bit Adder</vt:lpstr>
      <vt:lpstr>To Build a Bigger Adder, Just Connect Cout to Cin</vt:lpstr>
      <vt:lpstr>University of Illinois at Urbana-Champaign Dept. of Electrical and Computer Engineering  ECE 120: Introduction to Computing</vt:lpstr>
      <vt:lpstr>What’s the Theory Behind a Ripple Carry Adder?</vt:lpstr>
      <vt:lpstr>Multi-Digit Addition is Correct by Induction</vt:lpstr>
      <vt:lpstr>The Ripple Carry Adder is Also Correct by Induction</vt:lpstr>
      <vt:lpstr>Build an Addition Device Based on Human Addition</vt:lpstr>
      <vt:lpstr>The Three Contexts are the Same Mathematically</vt:lpstr>
      <vt:lpstr>All Three Approaches Require a “Leap of Faith”</vt:lpstr>
      <vt:lpstr>Bit Slicing Requires Problem Decomposition</vt:lpstr>
      <vt:lpstr>Signals Between Bit Slices Must be Fixed (and Few)</vt:lpstr>
      <vt:lpstr>Examples of Problems that Allow Bit Slicing</vt:lpstr>
      <vt:lpstr>When Can’t We Used Bit Slicing?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541</cp:revision>
  <cp:lastPrinted>2016-09-12T13:14:38Z</cp:lastPrinted>
  <dcterms:created xsi:type="dcterms:W3CDTF">2015-04-21T10:43:03Z</dcterms:created>
  <dcterms:modified xsi:type="dcterms:W3CDTF">2018-09-25T22:10:28Z</dcterms:modified>
</cp:coreProperties>
</file>