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8" r:id="rId1"/>
  </p:sldMasterIdLst>
  <p:notesMasterIdLst>
    <p:notesMasterId r:id="rId48"/>
  </p:notesMasterIdLst>
  <p:handoutMasterIdLst>
    <p:handoutMasterId r:id="rId49"/>
  </p:handoutMasterIdLst>
  <p:sldIdLst>
    <p:sldId id="256" r:id="rId2"/>
    <p:sldId id="389" r:id="rId3"/>
    <p:sldId id="414" r:id="rId4"/>
    <p:sldId id="415" r:id="rId5"/>
    <p:sldId id="416" r:id="rId6"/>
    <p:sldId id="417" r:id="rId7"/>
    <p:sldId id="419" r:id="rId8"/>
    <p:sldId id="420" r:id="rId9"/>
    <p:sldId id="421" r:id="rId10"/>
    <p:sldId id="422" r:id="rId11"/>
    <p:sldId id="423" r:id="rId12"/>
    <p:sldId id="424" r:id="rId13"/>
    <p:sldId id="425" r:id="rId14"/>
    <p:sldId id="426" r:id="rId15"/>
    <p:sldId id="427" r:id="rId16"/>
    <p:sldId id="428" r:id="rId17"/>
    <p:sldId id="429" r:id="rId18"/>
    <p:sldId id="430" r:id="rId19"/>
    <p:sldId id="431" r:id="rId20"/>
    <p:sldId id="432" r:id="rId21"/>
    <p:sldId id="433" r:id="rId22"/>
    <p:sldId id="434" r:id="rId23"/>
    <p:sldId id="435" r:id="rId24"/>
    <p:sldId id="436" r:id="rId25"/>
    <p:sldId id="437" r:id="rId26"/>
    <p:sldId id="438" r:id="rId27"/>
    <p:sldId id="439" r:id="rId28"/>
    <p:sldId id="440" r:id="rId29"/>
    <p:sldId id="441" r:id="rId30"/>
    <p:sldId id="442" r:id="rId31"/>
    <p:sldId id="443" r:id="rId32"/>
    <p:sldId id="444" r:id="rId33"/>
    <p:sldId id="445" r:id="rId34"/>
    <p:sldId id="446" r:id="rId35"/>
    <p:sldId id="447" r:id="rId36"/>
    <p:sldId id="448" r:id="rId37"/>
    <p:sldId id="449" r:id="rId38"/>
    <p:sldId id="450" r:id="rId39"/>
    <p:sldId id="451" r:id="rId40"/>
    <p:sldId id="452" r:id="rId41"/>
    <p:sldId id="453" r:id="rId42"/>
    <p:sldId id="454" r:id="rId43"/>
    <p:sldId id="455" r:id="rId44"/>
    <p:sldId id="456" r:id="rId45"/>
    <p:sldId id="457" r:id="rId46"/>
    <p:sldId id="458" r:id="rId47"/>
  </p:sldIdLst>
  <p:sldSz cx="12192000" cy="6858000"/>
  <p:notesSz cx="9296400" cy="701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C7E3EE"/>
    <a:srgbClr val="D09E00"/>
    <a:srgbClr val="F78DE3"/>
    <a:srgbClr val="92D050"/>
    <a:srgbClr val="FFFF00"/>
    <a:srgbClr val="FF3300"/>
    <a:srgbClr val="CCCCFF"/>
    <a:srgbClr val="777777"/>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164" autoAdjust="0"/>
  </p:normalViewPr>
  <p:slideViewPr>
    <p:cSldViewPr snapToGrid="0">
      <p:cViewPr varScale="1">
        <p:scale>
          <a:sx n="76" d="100"/>
          <a:sy n="76" d="100"/>
        </p:scale>
        <p:origin x="612" y="90"/>
      </p:cViewPr>
      <p:guideLst/>
    </p:cSldViewPr>
  </p:slideViewPr>
  <p:notesTextViewPr>
    <p:cViewPr>
      <p:scale>
        <a:sx n="1" d="1"/>
        <a:sy n="1" d="1"/>
      </p:scale>
      <p:origin x="0" y="0"/>
    </p:cViewPr>
  </p:notesTextViewPr>
  <p:sorterViewPr>
    <p:cViewPr>
      <p:scale>
        <a:sx n="100" d="100"/>
        <a:sy n="100" d="100"/>
      </p:scale>
      <p:origin x="0" y="-169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4028440" cy="351737"/>
          </a:xfrm>
          <a:prstGeom prst="rect">
            <a:avLst/>
          </a:prstGeom>
        </p:spPr>
        <p:txBody>
          <a:bodyPr vert="horz" lIns="93164" tIns="46582" rIns="93164" bIns="46582" rtlCol="0"/>
          <a:lstStyle>
            <a:lvl1pPr algn="l">
              <a:defRPr sz="1200"/>
            </a:lvl1pPr>
          </a:lstStyle>
          <a:p>
            <a:endParaRPr lang="en-US"/>
          </a:p>
        </p:txBody>
      </p:sp>
      <p:sp>
        <p:nvSpPr>
          <p:cNvPr id="3" name="Date Placeholder 2"/>
          <p:cNvSpPr>
            <a:spLocks noGrp="1"/>
          </p:cNvSpPr>
          <p:nvPr>
            <p:ph type="dt" sz="quarter" idx="1"/>
          </p:nvPr>
        </p:nvSpPr>
        <p:spPr>
          <a:xfrm>
            <a:off x="5265809" y="2"/>
            <a:ext cx="4028440" cy="351737"/>
          </a:xfrm>
          <a:prstGeom prst="rect">
            <a:avLst/>
          </a:prstGeom>
        </p:spPr>
        <p:txBody>
          <a:bodyPr vert="horz" lIns="93164" tIns="46582" rIns="93164" bIns="46582" rtlCol="0"/>
          <a:lstStyle>
            <a:lvl1pPr algn="r">
              <a:defRPr sz="1200"/>
            </a:lvl1pPr>
          </a:lstStyle>
          <a:p>
            <a:fld id="{B7B2EAB6-D689-4E05-BA69-3794AD24F7EB}" type="datetimeFigureOut">
              <a:rPr lang="en-US" smtClean="0"/>
              <a:t>10/1/2018</a:t>
            </a:fld>
            <a:endParaRPr lang="en-US"/>
          </a:p>
        </p:txBody>
      </p:sp>
      <p:sp>
        <p:nvSpPr>
          <p:cNvPr id="4" name="Footer Placeholder 3"/>
          <p:cNvSpPr>
            <a:spLocks noGrp="1"/>
          </p:cNvSpPr>
          <p:nvPr>
            <p:ph type="ftr" sz="quarter" idx="2"/>
          </p:nvPr>
        </p:nvSpPr>
        <p:spPr>
          <a:xfrm>
            <a:off x="0" y="6658666"/>
            <a:ext cx="4028440" cy="351736"/>
          </a:xfrm>
          <a:prstGeom prst="rect">
            <a:avLst/>
          </a:prstGeom>
        </p:spPr>
        <p:txBody>
          <a:bodyPr vert="horz" lIns="93164" tIns="46582" rIns="93164" bIns="46582" rtlCol="0" anchor="b"/>
          <a:lstStyle>
            <a:lvl1pPr algn="l">
              <a:defRPr sz="1200"/>
            </a:lvl1pPr>
          </a:lstStyle>
          <a:p>
            <a:endParaRPr lang="en-US"/>
          </a:p>
        </p:txBody>
      </p:sp>
      <p:sp>
        <p:nvSpPr>
          <p:cNvPr id="5" name="Slide Number Placeholder 4"/>
          <p:cNvSpPr>
            <a:spLocks noGrp="1"/>
          </p:cNvSpPr>
          <p:nvPr>
            <p:ph type="sldNum" sz="quarter" idx="3"/>
          </p:nvPr>
        </p:nvSpPr>
        <p:spPr>
          <a:xfrm>
            <a:off x="5265809" y="6658666"/>
            <a:ext cx="4028440" cy="351736"/>
          </a:xfrm>
          <a:prstGeom prst="rect">
            <a:avLst/>
          </a:prstGeom>
        </p:spPr>
        <p:txBody>
          <a:bodyPr vert="horz" lIns="93164" tIns="46582" rIns="93164" bIns="46582" rtlCol="0" anchor="b"/>
          <a:lstStyle>
            <a:lvl1pPr algn="r">
              <a:defRPr sz="1200"/>
            </a:lvl1pPr>
          </a:lstStyle>
          <a:p>
            <a:fld id="{5F190AE4-2089-4C9E-B5AB-3D3BAB8A73D4}" type="slidenum">
              <a:rPr lang="en-US" smtClean="0"/>
              <a:t>‹#›</a:t>
            </a:fld>
            <a:endParaRPr lang="en-US"/>
          </a:p>
        </p:txBody>
      </p:sp>
    </p:spTree>
    <p:extLst>
      <p:ext uri="{BB962C8B-B14F-4D97-AF65-F5344CB8AC3E}">
        <p14:creationId xmlns:p14="http://schemas.microsoft.com/office/powerpoint/2010/main" val="20584966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4028440" cy="351737"/>
          </a:xfrm>
          <a:prstGeom prst="rect">
            <a:avLst/>
          </a:prstGeom>
        </p:spPr>
        <p:txBody>
          <a:bodyPr vert="horz" lIns="93164" tIns="46582" rIns="93164" bIns="46582" rtlCol="0"/>
          <a:lstStyle>
            <a:lvl1pPr algn="l">
              <a:defRPr sz="1200"/>
            </a:lvl1pPr>
          </a:lstStyle>
          <a:p>
            <a:endParaRPr lang="en-US"/>
          </a:p>
        </p:txBody>
      </p:sp>
      <p:sp>
        <p:nvSpPr>
          <p:cNvPr id="3" name="Date Placeholder 2"/>
          <p:cNvSpPr>
            <a:spLocks noGrp="1"/>
          </p:cNvSpPr>
          <p:nvPr>
            <p:ph type="dt" idx="1"/>
          </p:nvPr>
        </p:nvSpPr>
        <p:spPr>
          <a:xfrm>
            <a:off x="5265809" y="2"/>
            <a:ext cx="4028440" cy="351737"/>
          </a:xfrm>
          <a:prstGeom prst="rect">
            <a:avLst/>
          </a:prstGeom>
        </p:spPr>
        <p:txBody>
          <a:bodyPr vert="horz" lIns="93164" tIns="46582" rIns="93164" bIns="46582" rtlCol="0"/>
          <a:lstStyle>
            <a:lvl1pPr algn="r">
              <a:defRPr sz="1200"/>
            </a:lvl1pPr>
          </a:lstStyle>
          <a:p>
            <a:fld id="{FCB7FEB2-7CC4-407B-823B-93A197C339A3}" type="datetimeFigureOut">
              <a:rPr lang="en-US" smtClean="0"/>
              <a:t>10/1/2018</a:t>
            </a:fld>
            <a:endParaRPr lang="en-US"/>
          </a:p>
        </p:txBody>
      </p:sp>
      <p:sp>
        <p:nvSpPr>
          <p:cNvPr id="4" name="Slide Image Placeholder 3"/>
          <p:cNvSpPr>
            <a:spLocks noGrp="1" noRot="1" noChangeAspect="1"/>
          </p:cNvSpPr>
          <p:nvPr>
            <p:ph type="sldImg" idx="2"/>
          </p:nvPr>
        </p:nvSpPr>
        <p:spPr>
          <a:xfrm>
            <a:off x="2546350" y="876300"/>
            <a:ext cx="4203700" cy="2365375"/>
          </a:xfrm>
          <a:prstGeom prst="rect">
            <a:avLst/>
          </a:prstGeom>
          <a:noFill/>
          <a:ln w="12700">
            <a:solidFill>
              <a:prstClr val="black"/>
            </a:solidFill>
          </a:ln>
        </p:spPr>
        <p:txBody>
          <a:bodyPr vert="horz" lIns="93164" tIns="46582" rIns="93164" bIns="46582" rtlCol="0" anchor="ctr"/>
          <a:lstStyle/>
          <a:p>
            <a:endParaRPr lang="en-US"/>
          </a:p>
        </p:txBody>
      </p:sp>
      <p:sp>
        <p:nvSpPr>
          <p:cNvPr id="5" name="Notes Placeholder 4"/>
          <p:cNvSpPr>
            <a:spLocks noGrp="1"/>
          </p:cNvSpPr>
          <p:nvPr>
            <p:ph type="body" sz="quarter" idx="3"/>
          </p:nvPr>
        </p:nvSpPr>
        <p:spPr>
          <a:xfrm>
            <a:off x="929640" y="3373756"/>
            <a:ext cx="7437120" cy="2760345"/>
          </a:xfrm>
          <a:prstGeom prst="rect">
            <a:avLst/>
          </a:prstGeom>
        </p:spPr>
        <p:txBody>
          <a:bodyPr vert="horz" lIns="93164" tIns="46582" rIns="93164" bIns="4658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658666"/>
            <a:ext cx="4028440" cy="351736"/>
          </a:xfrm>
          <a:prstGeom prst="rect">
            <a:avLst/>
          </a:prstGeom>
        </p:spPr>
        <p:txBody>
          <a:bodyPr vert="horz" lIns="93164" tIns="46582" rIns="93164" bIns="46582" rtlCol="0" anchor="b"/>
          <a:lstStyle>
            <a:lvl1pPr algn="l">
              <a:defRPr sz="1200"/>
            </a:lvl1pPr>
          </a:lstStyle>
          <a:p>
            <a:endParaRPr lang="en-US"/>
          </a:p>
        </p:txBody>
      </p:sp>
      <p:sp>
        <p:nvSpPr>
          <p:cNvPr id="7" name="Slide Number Placeholder 6"/>
          <p:cNvSpPr>
            <a:spLocks noGrp="1"/>
          </p:cNvSpPr>
          <p:nvPr>
            <p:ph type="sldNum" sz="quarter" idx="5"/>
          </p:nvPr>
        </p:nvSpPr>
        <p:spPr>
          <a:xfrm>
            <a:off x="5265809" y="6658666"/>
            <a:ext cx="4028440" cy="351736"/>
          </a:xfrm>
          <a:prstGeom prst="rect">
            <a:avLst/>
          </a:prstGeom>
        </p:spPr>
        <p:txBody>
          <a:bodyPr vert="horz" lIns="93164" tIns="46582" rIns="93164" bIns="46582" rtlCol="0" anchor="b"/>
          <a:lstStyle>
            <a:lvl1pPr algn="r">
              <a:defRPr sz="1200"/>
            </a:lvl1pPr>
          </a:lstStyle>
          <a:p>
            <a:fld id="{C746901C-2F17-412D-8945-DF33E2930D4B}" type="slidenum">
              <a:rPr lang="en-US" smtClean="0"/>
              <a:t>‹#›</a:t>
            </a:fld>
            <a:endParaRPr lang="en-US"/>
          </a:p>
        </p:txBody>
      </p:sp>
    </p:spTree>
    <p:extLst>
      <p:ext uri="{BB962C8B-B14F-4D97-AF65-F5344CB8AC3E}">
        <p14:creationId xmlns:p14="http://schemas.microsoft.com/office/powerpoint/2010/main" val="22410083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1</a:t>
            </a:fld>
            <a:endParaRPr lang="en-US"/>
          </a:p>
        </p:txBody>
      </p:sp>
    </p:spTree>
    <p:extLst>
      <p:ext uri="{BB962C8B-B14F-4D97-AF65-F5344CB8AC3E}">
        <p14:creationId xmlns:p14="http://schemas.microsoft.com/office/powerpoint/2010/main" val="35202304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Representation is replicated in the incoming bits, so you shouldn’t need to flip back.</a:t>
            </a:r>
          </a:p>
        </p:txBody>
      </p:sp>
      <p:sp>
        <p:nvSpPr>
          <p:cNvPr id="4" name="Slide Number Placeholder 3"/>
          <p:cNvSpPr>
            <a:spLocks noGrp="1"/>
          </p:cNvSpPr>
          <p:nvPr>
            <p:ph type="sldNum" sz="quarter" idx="10"/>
          </p:nvPr>
        </p:nvSpPr>
        <p:spPr/>
        <p:txBody>
          <a:bodyPr/>
          <a:lstStyle/>
          <a:p>
            <a:fld id="{C746901C-2F17-412D-8945-DF33E2930D4B}" type="slidenum">
              <a:rPr lang="en-US" smtClean="0"/>
              <a:t>10</a:t>
            </a:fld>
            <a:endParaRPr lang="en-US"/>
          </a:p>
        </p:txBody>
      </p:sp>
    </p:spTree>
    <p:extLst>
      <p:ext uri="{BB962C8B-B14F-4D97-AF65-F5344CB8AC3E}">
        <p14:creationId xmlns:p14="http://schemas.microsoft.com/office/powerpoint/2010/main" val="39502613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Representation is replicated in the incoming bits, so you shouldn’t need to flip back.</a:t>
            </a:r>
          </a:p>
        </p:txBody>
      </p:sp>
      <p:sp>
        <p:nvSpPr>
          <p:cNvPr id="4" name="Slide Number Placeholder 3"/>
          <p:cNvSpPr>
            <a:spLocks noGrp="1"/>
          </p:cNvSpPr>
          <p:nvPr>
            <p:ph type="sldNum" sz="quarter" idx="10"/>
          </p:nvPr>
        </p:nvSpPr>
        <p:spPr/>
        <p:txBody>
          <a:bodyPr/>
          <a:lstStyle/>
          <a:p>
            <a:fld id="{C746901C-2F17-412D-8945-DF33E2930D4B}" type="slidenum">
              <a:rPr lang="en-US" smtClean="0"/>
              <a:t>11</a:t>
            </a:fld>
            <a:endParaRPr lang="en-US"/>
          </a:p>
        </p:txBody>
      </p:sp>
    </p:spTree>
    <p:extLst>
      <p:ext uri="{BB962C8B-B14F-4D97-AF65-F5344CB8AC3E}">
        <p14:creationId xmlns:p14="http://schemas.microsoft.com/office/powerpoint/2010/main" val="42668576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Representation is replicated in the incoming bits, so you shouldn’t need to flip back.</a:t>
            </a:r>
          </a:p>
        </p:txBody>
      </p:sp>
      <p:sp>
        <p:nvSpPr>
          <p:cNvPr id="4" name="Slide Number Placeholder 3"/>
          <p:cNvSpPr>
            <a:spLocks noGrp="1"/>
          </p:cNvSpPr>
          <p:nvPr>
            <p:ph type="sldNum" sz="quarter" idx="10"/>
          </p:nvPr>
        </p:nvSpPr>
        <p:spPr/>
        <p:txBody>
          <a:bodyPr/>
          <a:lstStyle/>
          <a:p>
            <a:fld id="{C746901C-2F17-412D-8945-DF33E2930D4B}" type="slidenum">
              <a:rPr lang="en-US" smtClean="0"/>
              <a:t>12</a:t>
            </a:fld>
            <a:endParaRPr lang="en-US"/>
          </a:p>
        </p:txBody>
      </p:sp>
    </p:spTree>
    <p:extLst>
      <p:ext uri="{BB962C8B-B14F-4D97-AF65-F5344CB8AC3E}">
        <p14:creationId xmlns:p14="http://schemas.microsoft.com/office/powerpoint/2010/main" val="7066109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Representation is replicated in the incoming bits, so you shouldn’t need to flip back.</a:t>
            </a:r>
          </a:p>
        </p:txBody>
      </p:sp>
      <p:sp>
        <p:nvSpPr>
          <p:cNvPr id="4" name="Slide Number Placeholder 3"/>
          <p:cNvSpPr>
            <a:spLocks noGrp="1"/>
          </p:cNvSpPr>
          <p:nvPr>
            <p:ph type="sldNum" sz="quarter" idx="10"/>
          </p:nvPr>
        </p:nvSpPr>
        <p:spPr/>
        <p:txBody>
          <a:bodyPr/>
          <a:lstStyle/>
          <a:p>
            <a:fld id="{C746901C-2F17-412D-8945-DF33E2930D4B}" type="slidenum">
              <a:rPr lang="en-US" smtClean="0"/>
              <a:t>13</a:t>
            </a:fld>
            <a:endParaRPr lang="en-US"/>
          </a:p>
        </p:txBody>
      </p:sp>
    </p:spTree>
    <p:extLst>
      <p:ext uri="{BB962C8B-B14F-4D97-AF65-F5344CB8AC3E}">
        <p14:creationId xmlns:p14="http://schemas.microsoft.com/office/powerpoint/2010/main" val="34473147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C746901C-2F17-412D-8945-DF33E2930D4B}" type="slidenum">
              <a:rPr lang="en-US" smtClean="0"/>
              <a:t>14</a:t>
            </a:fld>
            <a:endParaRPr lang="en-US"/>
          </a:p>
        </p:txBody>
      </p:sp>
    </p:spTree>
    <p:extLst>
      <p:ext uri="{BB962C8B-B14F-4D97-AF65-F5344CB8AC3E}">
        <p14:creationId xmlns:p14="http://schemas.microsoft.com/office/powerpoint/2010/main" val="18684606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You may want to point out the </a:t>
            </a:r>
            <a:r>
              <a:rPr lang="en-US" baseline="0" smtClean="0"/>
              <a:t>symmetry between A, B, C1 and C0, and Z1 and Z0.</a:t>
            </a:r>
          </a:p>
          <a:p>
            <a:endParaRPr lang="en-US" baseline="0" dirty="0" smtClean="0"/>
          </a:p>
        </p:txBody>
      </p:sp>
      <p:sp>
        <p:nvSpPr>
          <p:cNvPr id="4" name="Slide Number Placeholder 3"/>
          <p:cNvSpPr>
            <a:spLocks noGrp="1"/>
          </p:cNvSpPr>
          <p:nvPr>
            <p:ph type="sldNum" sz="quarter" idx="10"/>
          </p:nvPr>
        </p:nvSpPr>
        <p:spPr/>
        <p:txBody>
          <a:bodyPr/>
          <a:lstStyle/>
          <a:p>
            <a:fld id="{C746901C-2F17-412D-8945-DF33E2930D4B}" type="slidenum">
              <a:rPr lang="en-US" smtClean="0"/>
              <a:t>15</a:t>
            </a:fld>
            <a:endParaRPr lang="en-US"/>
          </a:p>
        </p:txBody>
      </p:sp>
    </p:spTree>
    <p:extLst>
      <p:ext uri="{BB962C8B-B14F-4D97-AF65-F5344CB8AC3E}">
        <p14:creationId xmlns:p14="http://schemas.microsoft.com/office/powerpoint/2010/main" val="38785694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problem is inherently symmetric, but the single-bit core only appears in the design because we have chosen a representation in which exchanging A and B means exchanging the bits passed between slices.  The single-bit core shows up because we pass information from low to high bits: the current A and B bits override all others.</a:t>
            </a:r>
          </a:p>
          <a:p>
            <a:endParaRPr lang="en-US" baseline="0" dirty="0" smtClean="0"/>
          </a:p>
        </p:txBody>
      </p:sp>
      <p:sp>
        <p:nvSpPr>
          <p:cNvPr id="4" name="Slide Number Placeholder 3"/>
          <p:cNvSpPr>
            <a:spLocks noGrp="1"/>
          </p:cNvSpPr>
          <p:nvPr>
            <p:ph type="sldNum" sz="quarter" idx="10"/>
          </p:nvPr>
        </p:nvSpPr>
        <p:spPr/>
        <p:txBody>
          <a:bodyPr/>
          <a:lstStyle/>
          <a:p>
            <a:fld id="{C746901C-2F17-412D-8945-DF33E2930D4B}" type="slidenum">
              <a:rPr lang="en-US" smtClean="0"/>
              <a:t>16</a:t>
            </a:fld>
            <a:endParaRPr lang="en-US"/>
          </a:p>
        </p:txBody>
      </p:sp>
    </p:spTree>
    <p:extLst>
      <p:ext uri="{BB962C8B-B14F-4D97-AF65-F5344CB8AC3E}">
        <p14:creationId xmlns:p14="http://schemas.microsoft.com/office/powerpoint/2010/main" val="5098203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17</a:t>
            </a:fld>
            <a:endParaRPr lang="en-US"/>
          </a:p>
        </p:txBody>
      </p:sp>
    </p:spTree>
    <p:extLst>
      <p:ext uri="{BB962C8B-B14F-4D97-AF65-F5344CB8AC3E}">
        <p14:creationId xmlns:p14="http://schemas.microsoft.com/office/powerpoint/2010/main" val="31498798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C746901C-2F17-412D-8945-DF33E2930D4B}" type="slidenum">
              <a:rPr lang="en-US" smtClean="0"/>
              <a:t>18</a:t>
            </a:fld>
            <a:endParaRPr lang="en-US"/>
          </a:p>
        </p:txBody>
      </p:sp>
    </p:spTree>
    <p:extLst>
      <p:ext uri="{BB962C8B-B14F-4D97-AF65-F5344CB8AC3E}">
        <p14:creationId xmlns:p14="http://schemas.microsoft.com/office/powerpoint/2010/main" val="26076075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C746901C-2F17-412D-8945-DF33E2930D4B}" type="slidenum">
              <a:rPr lang="en-US" smtClean="0"/>
              <a:t>19</a:t>
            </a:fld>
            <a:endParaRPr lang="en-US"/>
          </a:p>
        </p:txBody>
      </p:sp>
    </p:spTree>
    <p:extLst>
      <p:ext uri="{BB962C8B-B14F-4D97-AF65-F5344CB8AC3E}">
        <p14:creationId xmlns:p14="http://schemas.microsoft.com/office/powerpoint/2010/main" val="2242420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C746901C-2F17-412D-8945-DF33E2930D4B}" type="slidenum">
              <a:rPr lang="en-US" smtClean="0"/>
              <a:t>2</a:t>
            </a:fld>
            <a:endParaRPr lang="en-US"/>
          </a:p>
        </p:txBody>
      </p:sp>
    </p:spTree>
    <p:extLst>
      <p:ext uri="{BB962C8B-B14F-4D97-AF65-F5344CB8AC3E}">
        <p14:creationId xmlns:p14="http://schemas.microsoft.com/office/powerpoint/2010/main" val="22737454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C746901C-2F17-412D-8945-DF33E2930D4B}" type="slidenum">
              <a:rPr lang="en-US" smtClean="0"/>
              <a:t>20</a:t>
            </a:fld>
            <a:endParaRPr lang="en-US"/>
          </a:p>
        </p:txBody>
      </p:sp>
    </p:spTree>
    <p:extLst>
      <p:ext uri="{BB962C8B-B14F-4D97-AF65-F5344CB8AC3E}">
        <p14:creationId xmlns:p14="http://schemas.microsoft.com/office/powerpoint/2010/main" val="27436079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C746901C-2F17-412D-8945-DF33E2930D4B}" type="slidenum">
              <a:rPr lang="en-US" smtClean="0"/>
              <a:t>21</a:t>
            </a:fld>
            <a:endParaRPr lang="en-US"/>
          </a:p>
        </p:txBody>
      </p:sp>
    </p:spTree>
    <p:extLst>
      <p:ext uri="{BB962C8B-B14F-4D97-AF65-F5344CB8AC3E}">
        <p14:creationId xmlns:p14="http://schemas.microsoft.com/office/powerpoint/2010/main" val="3025091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C746901C-2F17-412D-8945-DF33E2930D4B}" type="slidenum">
              <a:rPr lang="en-US" smtClean="0"/>
              <a:t>22</a:t>
            </a:fld>
            <a:endParaRPr lang="en-US"/>
          </a:p>
        </p:txBody>
      </p:sp>
    </p:spTree>
    <p:extLst>
      <p:ext uri="{BB962C8B-B14F-4D97-AF65-F5344CB8AC3E}">
        <p14:creationId xmlns:p14="http://schemas.microsoft.com/office/powerpoint/2010/main" val="14605728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Remind the students that the longest path is what matters.  So the first bit slice’s outputs depend on A0 and B0, but the second bit slice’s outputs depend on C1 and C0.</a:t>
            </a:r>
          </a:p>
        </p:txBody>
      </p:sp>
      <p:sp>
        <p:nvSpPr>
          <p:cNvPr id="4" name="Slide Number Placeholder 3"/>
          <p:cNvSpPr>
            <a:spLocks noGrp="1"/>
          </p:cNvSpPr>
          <p:nvPr>
            <p:ph type="sldNum" sz="quarter" idx="10"/>
          </p:nvPr>
        </p:nvSpPr>
        <p:spPr/>
        <p:txBody>
          <a:bodyPr/>
          <a:lstStyle/>
          <a:p>
            <a:fld id="{C746901C-2F17-412D-8945-DF33E2930D4B}" type="slidenum">
              <a:rPr lang="en-US" smtClean="0"/>
              <a:t>23</a:t>
            </a:fld>
            <a:endParaRPr lang="en-US"/>
          </a:p>
        </p:txBody>
      </p:sp>
    </p:spTree>
    <p:extLst>
      <p:ext uri="{BB962C8B-B14F-4D97-AF65-F5344CB8AC3E}">
        <p14:creationId xmlns:p14="http://schemas.microsoft.com/office/powerpoint/2010/main" val="6044931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At least a few students were left somewhat puzzled by the calculations, so I am adding a more detailed version to illustrate the process.</a:t>
            </a:r>
            <a:br>
              <a:rPr lang="en-US" baseline="0" dirty="0" smtClean="0"/>
            </a:br>
            <a:r>
              <a:rPr lang="en-US" baseline="0" dirty="0" smtClean="0"/>
              <a:t>For each input, we compute &lt;time at which input is available&gt; + &lt;delay from input to output&gt;, then take the max over those sums to find the time at which the output is available.</a:t>
            </a:r>
          </a:p>
        </p:txBody>
      </p:sp>
      <p:sp>
        <p:nvSpPr>
          <p:cNvPr id="4" name="Slide Number Placeholder 3"/>
          <p:cNvSpPr>
            <a:spLocks noGrp="1"/>
          </p:cNvSpPr>
          <p:nvPr>
            <p:ph type="sldNum" sz="quarter" idx="10"/>
          </p:nvPr>
        </p:nvSpPr>
        <p:spPr/>
        <p:txBody>
          <a:bodyPr/>
          <a:lstStyle/>
          <a:p>
            <a:fld id="{C746901C-2F17-412D-8945-DF33E2930D4B}" type="slidenum">
              <a:rPr lang="en-US" smtClean="0"/>
              <a:t>24</a:t>
            </a:fld>
            <a:endParaRPr lang="en-US"/>
          </a:p>
        </p:txBody>
      </p:sp>
    </p:spTree>
    <p:extLst>
      <p:ext uri="{BB962C8B-B14F-4D97-AF65-F5344CB8AC3E}">
        <p14:creationId xmlns:p14="http://schemas.microsoft.com/office/powerpoint/2010/main" val="38456332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At least a few students were left somewhat puzzled by the calculations, so I am adding a more detailed version to illustrate the process.</a:t>
            </a:r>
            <a:br>
              <a:rPr lang="en-US" baseline="0" dirty="0" smtClean="0"/>
            </a:br>
            <a:r>
              <a:rPr lang="en-US" baseline="0" dirty="0" smtClean="0"/>
              <a:t>For each input, we compute &lt;time at which input is available&gt; + &lt;delay from input to output&gt;, then take the max over those sums to find the time at which the output is available.</a:t>
            </a:r>
          </a:p>
        </p:txBody>
      </p:sp>
      <p:sp>
        <p:nvSpPr>
          <p:cNvPr id="4" name="Slide Number Placeholder 3"/>
          <p:cNvSpPr>
            <a:spLocks noGrp="1"/>
          </p:cNvSpPr>
          <p:nvPr>
            <p:ph type="sldNum" sz="quarter" idx="10"/>
          </p:nvPr>
        </p:nvSpPr>
        <p:spPr/>
        <p:txBody>
          <a:bodyPr/>
          <a:lstStyle/>
          <a:p>
            <a:fld id="{C746901C-2F17-412D-8945-DF33E2930D4B}" type="slidenum">
              <a:rPr lang="en-US" smtClean="0"/>
              <a:t>25</a:t>
            </a:fld>
            <a:endParaRPr lang="en-US"/>
          </a:p>
        </p:txBody>
      </p:sp>
    </p:spTree>
    <p:extLst>
      <p:ext uri="{BB962C8B-B14F-4D97-AF65-F5344CB8AC3E}">
        <p14:creationId xmlns:p14="http://schemas.microsoft.com/office/powerpoint/2010/main" val="35259888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C746901C-2F17-412D-8945-DF33E2930D4B}" type="slidenum">
              <a:rPr lang="en-US" smtClean="0"/>
              <a:t>26</a:t>
            </a:fld>
            <a:endParaRPr lang="en-US"/>
          </a:p>
        </p:txBody>
      </p:sp>
    </p:spTree>
    <p:extLst>
      <p:ext uri="{BB962C8B-B14F-4D97-AF65-F5344CB8AC3E}">
        <p14:creationId xmlns:p14="http://schemas.microsoft.com/office/powerpoint/2010/main" val="21015042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C746901C-2F17-412D-8945-DF33E2930D4B}" type="slidenum">
              <a:rPr lang="en-US" smtClean="0"/>
              <a:t>27</a:t>
            </a:fld>
            <a:endParaRPr lang="en-US"/>
          </a:p>
        </p:txBody>
      </p:sp>
    </p:spTree>
    <p:extLst>
      <p:ext uri="{BB962C8B-B14F-4D97-AF65-F5344CB8AC3E}">
        <p14:creationId xmlns:p14="http://schemas.microsoft.com/office/powerpoint/2010/main" val="28458736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Also remind the students that AB’ and A’B were the </a:t>
            </a:r>
            <a:r>
              <a:rPr lang="en-US" baseline="0" dirty="0" err="1" smtClean="0"/>
              <a:t>minterms</a:t>
            </a:r>
            <a:r>
              <a:rPr lang="en-US" baseline="0" dirty="0" smtClean="0"/>
              <a:t> for the comparison of a single bit of A and B.</a:t>
            </a:r>
          </a:p>
        </p:txBody>
      </p:sp>
      <p:sp>
        <p:nvSpPr>
          <p:cNvPr id="4" name="Slide Number Placeholder 3"/>
          <p:cNvSpPr>
            <a:spLocks noGrp="1"/>
          </p:cNvSpPr>
          <p:nvPr>
            <p:ph type="sldNum" sz="quarter" idx="10"/>
          </p:nvPr>
        </p:nvSpPr>
        <p:spPr/>
        <p:txBody>
          <a:bodyPr/>
          <a:lstStyle/>
          <a:p>
            <a:fld id="{C746901C-2F17-412D-8945-DF33E2930D4B}" type="slidenum">
              <a:rPr lang="en-US" smtClean="0"/>
              <a:t>28</a:t>
            </a:fld>
            <a:endParaRPr lang="en-US"/>
          </a:p>
        </p:txBody>
      </p:sp>
    </p:spTree>
    <p:extLst>
      <p:ext uri="{BB962C8B-B14F-4D97-AF65-F5344CB8AC3E}">
        <p14:creationId xmlns:p14="http://schemas.microsoft.com/office/powerpoint/2010/main" val="2412217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last step for Z1 is just an application of </a:t>
            </a:r>
            <a:r>
              <a:rPr lang="en-US" baseline="0" dirty="0" err="1" smtClean="0"/>
              <a:t>DeMorgan’s</a:t>
            </a:r>
            <a:r>
              <a:rPr lang="en-US" baseline="0" dirty="0" smtClean="0"/>
              <a:t> laws.</a:t>
            </a:r>
          </a:p>
          <a:p>
            <a:r>
              <a:rPr lang="en-US" baseline="0" dirty="0" smtClean="0"/>
              <a:t>The design is still symmetric, so we don’t need to verify that Z0 is correct (they can if they would like to do so).</a:t>
            </a:r>
          </a:p>
        </p:txBody>
      </p:sp>
      <p:sp>
        <p:nvSpPr>
          <p:cNvPr id="4" name="Slide Number Placeholder 3"/>
          <p:cNvSpPr>
            <a:spLocks noGrp="1"/>
          </p:cNvSpPr>
          <p:nvPr>
            <p:ph type="sldNum" sz="quarter" idx="10"/>
          </p:nvPr>
        </p:nvSpPr>
        <p:spPr/>
        <p:txBody>
          <a:bodyPr/>
          <a:lstStyle/>
          <a:p>
            <a:fld id="{C746901C-2F17-412D-8945-DF33E2930D4B}" type="slidenum">
              <a:rPr lang="en-US" smtClean="0"/>
              <a:t>29</a:t>
            </a:fld>
            <a:endParaRPr lang="en-US"/>
          </a:p>
        </p:txBody>
      </p:sp>
    </p:spTree>
    <p:extLst>
      <p:ext uri="{BB962C8B-B14F-4D97-AF65-F5344CB8AC3E}">
        <p14:creationId xmlns:p14="http://schemas.microsoft.com/office/powerpoint/2010/main" val="4921290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C746901C-2F17-412D-8945-DF33E2930D4B}" type="slidenum">
              <a:rPr lang="en-US" smtClean="0"/>
              <a:t>3</a:t>
            </a:fld>
            <a:endParaRPr lang="en-US"/>
          </a:p>
        </p:txBody>
      </p:sp>
    </p:spTree>
    <p:extLst>
      <p:ext uri="{BB962C8B-B14F-4D97-AF65-F5344CB8AC3E}">
        <p14:creationId xmlns:p14="http://schemas.microsoft.com/office/powerpoint/2010/main" val="41794821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Add 6+6 to get 12.  That’s a 40% reduction in area.</a:t>
            </a:r>
          </a:p>
        </p:txBody>
      </p:sp>
      <p:sp>
        <p:nvSpPr>
          <p:cNvPr id="4" name="Slide Number Placeholder 3"/>
          <p:cNvSpPr>
            <a:spLocks noGrp="1"/>
          </p:cNvSpPr>
          <p:nvPr>
            <p:ph type="sldNum" sz="quarter" idx="10"/>
          </p:nvPr>
        </p:nvSpPr>
        <p:spPr/>
        <p:txBody>
          <a:bodyPr/>
          <a:lstStyle/>
          <a:p>
            <a:fld id="{C746901C-2F17-412D-8945-DF33E2930D4B}" type="slidenum">
              <a:rPr lang="en-US" smtClean="0"/>
              <a:t>30</a:t>
            </a:fld>
            <a:endParaRPr lang="en-US"/>
          </a:p>
        </p:txBody>
      </p:sp>
    </p:spTree>
    <p:extLst>
      <p:ext uri="{BB962C8B-B14F-4D97-AF65-F5344CB8AC3E}">
        <p14:creationId xmlns:p14="http://schemas.microsoft.com/office/powerpoint/2010/main" val="42459862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C746901C-2F17-412D-8945-DF33E2930D4B}" type="slidenum">
              <a:rPr lang="en-US" smtClean="0"/>
              <a:t>31</a:t>
            </a:fld>
            <a:endParaRPr lang="en-US"/>
          </a:p>
        </p:txBody>
      </p:sp>
    </p:spTree>
    <p:extLst>
      <p:ext uri="{BB962C8B-B14F-4D97-AF65-F5344CB8AC3E}">
        <p14:creationId xmlns:p14="http://schemas.microsoft.com/office/powerpoint/2010/main" val="9258563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Remind the students that the longest path is what matters.  So the first bit slice’s outputs depend on A0 and B0, but the second bit slice’s outputs depend on C1 and C0.</a:t>
            </a:r>
          </a:p>
        </p:txBody>
      </p:sp>
      <p:sp>
        <p:nvSpPr>
          <p:cNvPr id="4" name="Slide Number Placeholder 3"/>
          <p:cNvSpPr>
            <a:spLocks noGrp="1"/>
          </p:cNvSpPr>
          <p:nvPr>
            <p:ph type="sldNum" sz="quarter" idx="10"/>
          </p:nvPr>
        </p:nvSpPr>
        <p:spPr/>
        <p:txBody>
          <a:bodyPr/>
          <a:lstStyle/>
          <a:p>
            <a:fld id="{C746901C-2F17-412D-8945-DF33E2930D4B}" type="slidenum">
              <a:rPr lang="en-US" smtClean="0"/>
              <a:t>32</a:t>
            </a:fld>
            <a:endParaRPr lang="en-US"/>
          </a:p>
        </p:txBody>
      </p:sp>
    </p:spTree>
    <p:extLst>
      <p:ext uri="{BB962C8B-B14F-4D97-AF65-F5344CB8AC3E}">
        <p14:creationId xmlns:p14="http://schemas.microsoft.com/office/powerpoint/2010/main" val="1894298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At least a few students were left somewhat puzzled by the calculations, so I am adding a more detailed version to illustrate the process.</a:t>
            </a:r>
            <a:br>
              <a:rPr lang="en-US" baseline="0" dirty="0" smtClean="0"/>
            </a:br>
            <a:r>
              <a:rPr lang="en-US" baseline="0" dirty="0" smtClean="0"/>
              <a:t>For each input, we compute &lt;time at which input is available&gt; + &lt;delay from input to output&gt;, then take the max over those sums to find the time at which the output is available.</a:t>
            </a:r>
          </a:p>
        </p:txBody>
      </p:sp>
      <p:sp>
        <p:nvSpPr>
          <p:cNvPr id="4" name="Slide Number Placeholder 3"/>
          <p:cNvSpPr>
            <a:spLocks noGrp="1"/>
          </p:cNvSpPr>
          <p:nvPr>
            <p:ph type="sldNum" sz="quarter" idx="10"/>
          </p:nvPr>
        </p:nvSpPr>
        <p:spPr/>
        <p:txBody>
          <a:bodyPr/>
          <a:lstStyle/>
          <a:p>
            <a:fld id="{C746901C-2F17-412D-8945-DF33E2930D4B}" type="slidenum">
              <a:rPr lang="en-US" smtClean="0"/>
              <a:t>33</a:t>
            </a:fld>
            <a:endParaRPr lang="en-US"/>
          </a:p>
        </p:txBody>
      </p:sp>
    </p:spTree>
    <p:extLst>
      <p:ext uri="{BB962C8B-B14F-4D97-AF65-F5344CB8AC3E}">
        <p14:creationId xmlns:p14="http://schemas.microsoft.com/office/powerpoint/2010/main" val="422786581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At least a few students were left somewhat puzzled by the calculations, so I am adding a more detailed version to illustrate the process.</a:t>
            </a:r>
            <a:br>
              <a:rPr lang="en-US" baseline="0" dirty="0" smtClean="0"/>
            </a:br>
            <a:r>
              <a:rPr lang="en-US" baseline="0" dirty="0" smtClean="0"/>
              <a:t>For each input, we compute &lt;time at which input is available&gt; + &lt;delay from input to output&gt;, then take the max over those sums to find the time at which the output is available.</a:t>
            </a:r>
          </a:p>
        </p:txBody>
      </p:sp>
      <p:sp>
        <p:nvSpPr>
          <p:cNvPr id="4" name="Slide Number Placeholder 3"/>
          <p:cNvSpPr>
            <a:spLocks noGrp="1"/>
          </p:cNvSpPr>
          <p:nvPr>
            <p:ph type="sldNum" sz="quarter" idx="10"/>
          </p:nvPr>
        </p:nvSpPr>
        <p:spPr/>
        <p:txBody>
          <a:bodyPr/>
          <a:lstStyle/>
          <a:p>
            <a:fld id="{C746901C-2F17-412D-8945-DF33E2930D4B}" type="slidenum">
              <a:rPr lang="en-US" smtClean="0"/>
              <a:t>34</a:t>
            </a:fld>
            <a:endParaRPr lang="en-US"/>
          </a:p>
        </p:txBody>
      </p:sp>
    </p:spTree>
    <p:extLst>
      <p:ext uri="{BB962C8B-B14F-4D97-AF65-F5344CB8AC3E}">
        <p14:creationId xmlns:p14="http://schemas.microsoft.com/office/powerpoint/2010/main" val="16653674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C746901C-2F17-412D-8945-DF33E2930D4B}" type="slidenum">
              <a:rPr lang="en-US" smtClean="0"/>
              <a:t>35</a:t>
            </a:fld>
            <a:endParaRPr lang="en-US"/>
          </a:p>
        </p:txBody>
      </p:sp>
    </p:spTree>
    <p:extLst>
      <p:ext uri="{BB962C8B-B14F-4D97-AF65-F5344CB8AC3E}">
        <p14:creationId xmlns:p14="http://schemas.microsoft.com/office/powerpoint/2010/main" val="28741710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C746901C-2F17-412D-8945-DF33E2930D4B}" type="slidenum">
              <a:rPr lang="en-US" smtClean="0"/>
              <a:t>36</a:t>
            </a:fld>
            <a:endParaRPr lang="en-US"/>
          </a:p>
        </p:txBody>
      </p:sp>
    </p:spTree>
    <p:extLst>
      <p:ext uri="{BB962C8B-B14F-4D97-AF65-F5344CB8AC3E}">
        <p14:creationId xmlns:p14="http://schemas.microsoft.com/office/powerpoint/2010/main" val="14680862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C746901C-2F17-412D-8945-DF33E2930D4B}" type="slidenum">
              <a:rPr lang="en-US" smtClean="0"/>
              <a:t>37</a:t>
            </a:fld>
            <a:endParaRPr lang="en-US"/>
          </a:p>
        </p:txBody>
      </p:sp>
    </p:spTree>
    <p:extLst>
      <p:ext uri="{BB962C8B-B14F-4D97-AF65-F5344CB8AC3E}">
        <p14:creationId xmlns:p14="http://schemas.microsoft.com/office/powerpoint/2010/main" val="33578273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38</a:t>
            </a:fld>
            <a:endParaRPr lang="en-US"/>
          </a:p>
        </p:txBody>
      </p:sp>
    </p:spTree>
    <p:extLst>
      <p:ext uri="{BB962C8B-B14F-4D97-AF65-F5344CB8AC3E}">
        <p14:creationId xmlns:p14="http://schemas.microsoft.com/office/powerpoint/2010/main" val="265409581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C746901C-2F17-412D-8945-DF33E2930D4B}" type="slidenum">
              <a:rPr lang="en-US" smtClean="0"/>
              <a:t>39</a:t>
            </a:fld>
            <a:endParaRPr lang="en-US"/>
          </a:p>
        </p:txBody>
      </p:sp>
    </p:spTree>
    <p:extLst>
      <p:ext uri="{BB962C8B-B14F-4D97-AF65-F5344CB8AC3E}">
        <p14:creationId xmlns:p14="http://schemas.microsoft.com/office/powerpoint/2010/main" val="12756566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C746901C-2F17-412D-8945-DF33E2930D4B}" type="slidenum">
              <a:rPr lang="en-US" smtClean="0"/>
              <a:t>4</a:t>
            </a:fld>
            <a:endParaRPr lang="en-US"/>
          </a:p>
        </p:txBody>
      </p:sp>
    </p:spTree>
    <p:extLst>
      <p:ext uri="{BB962C8B-B14F-4D97-AF65-F5344CB8AC3E}">
        <p14:creationId xmlns:p14="http://schemas.microsoft.com/office/powerpoint/2010/main" val="74472063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C746901C-2F17-412D-8945-DF33E2930D4B}" type="slidenum">
              <a:rPr lang="en-US" smtClean="0"/>
              <a:t>40</a:t>
            </a:fld>
            <a:endParaRPr lang="en-US"/>
          </a:p>
        </p:txBody>
      </p:sp>
    </p:spTree>
    <p:extLst>
      <p:ext uri="{BB962C8B-B14F-4D97-AF65-F5344CB8AC3E}">
        <p14:creationId xmlns:p14="http://schemas.microsoft.com/office/powerpoint/2010/main" val="202523073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Walk through the table and the interpretations with the students, then talk about the solutions.  Note that the 01 and 10 answers are backwards (unsigned on all bits would give A&lt;B and A&gt;B, respectively), and we don’t know what to do with 11.</a:t>
            </a:r>
          </a:p>
        </p:txBody>
      </p:sp>
      <p:sp>
        <p:nvSpPr>
          <p:cNvPr id="4" name="Slide Number Placeholder 3"/>
          <p:cNvSpPr>
            <a:spLocks noGrp="1"/>
          </p:cNvSpPr>
          <p:nvPr>
            <p:ph type="sldNum" sz="quarter" idx="10"/>
          </p:nvPr>
        </p:nvSpPr>
        <p:spPr/>
        <p:txBody>
          <a:bodyPr/>
          <a:lstStyle/>
          <a:p>
            <a:fld id="{C746901C-2F17-412D-8945-DF33E2930D4B}" type="slidenum">
              <a:rPr lang="en-US" smtClean="0"/>
              <a:t>41</a:t>
            </a:fld>
            <a:endParaRPr lang="en-US"/>
          </a:p>
        </p:txBody>
      </p:sp>
    </p:spTree>
    <p:extLst>
      <p:ext uri="{BB962C8B-B14F-4D97-AF65-F5344CB8AC3E}">
        <p14:creationId xmlns:p14="http://schemas.microsoft.com/office/powerpoint/2010/main" val="72853191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C746901C-2F17-412D-8945-DF33E2930D4B}" type="slidenum">
              <a:rPr lang="en-US" smtClean="0"/>
              <a:t>42</a:t>
            </a:fld>
            <a:endParaRPr lang="en-US"/>
          </a:p>
        </p:txBody>
      </p:sp>
    </p:spTree>
    <p:extLst>
      <p:ext uri="{BB962C8B-B14F-4D97-AF65-F5344CB8AC3E}">
        <p14:creationId xmlns:p14="http://schemas.microsoft.com/office/powerpoint/2010/main" val="375603129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C746901C-2F17-412D-8945-DF33E2930D4B}" type="slidenum">
              <a:rPr lang="en-US" smtClean="0"/>
              <a:t>43</a:t>
            </a:fld>
            <a:endParaRPr lang="en-US"/>
          </a:p>
        </p:txBody>
      </p:sp>
    </p:spTree>
    <p:extLst>
      <p:ext uri="{BB962C8B-B14F-4D97-AF65-F5344CB8AC3E}">
        <p14:creationId xmlns:p14="http://schemas.microsoft.com/office/powerpoint/2010/main" val="64090794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Be sure that the students understand the problem with the 01 and 10 cases now.</a:t>
            </a:r>
          </a:p>
        </p:txBody>
      </p:sp>
      <p:sp>
        <p:nvSpPr>
          <p:cNvPr id="4" name="Slide Number Placeholder 3"/>
          <p:cNvSpPr>
            <a:spLocks noGrp="1"/>
          </p:cNvSpPr>
          <p:nvPr>
            <p:ph type="sldNum" sz="quarter" idx="10"/>
          </p:nvPr>
        </p:nvSpPr>
        <p:spPr/>
        <p:txBody>
          <a:bodyPr/>
          <a:lstStyle/>
          <a:p>
            <a:fld id="{C746901C-2F17-412D-8945-DF33E2930D4B}" type="slidenum">
              <a:rPr lang="en-US" smtClean="0"/>
              <a:t>44</a:t>
            </a:fld>
            <a:endParaRPr lang="en-US"/>
          </a:p>
        </p:txBody>
      </p:sp>
    </p:spTree>
    <p:extLst>
      <p:ext uri="{BB962C8B-B14F-4D97-AF65-F5344CB8AC3E}">
        <p14:creationId xmlns:p14="http://schemas.microsoft.com/office/powerpoint/2010/main" val="140698519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C746901C-2F17-412D-8945-DF33E2930D4B}" type="slidenum">
              <a:rPr lang="en-US" smtClean="0"/>
              <a:t>45</a:t>
            </a:fld>
            <a:endParaRPr lang="en-US"/>
          </a:p>
        </p:txBody>
      </p:sp>
    </p:spTree>
    <p:extLst>
      <p:ext uri="{BB962C8B-B14F-4D97-AF65-F5344CB8AC3E}">
        <p14:creationId xmlns:p14="http://schemas.microsoft.com/office/powerpoint/2010/main" val="293874359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flexibility comes from the fact that when the MSBs of A and B are equal, using 00 or 11 (either type of equal bit) is equivalent for comparison purposes.</a:t>
            </a:r>
          </a:p>
        </p:txBody>
      </p:sp>
      <p:sp>
        <p:nvSpPr>
          <p:cNvPr id="4" name="Slide Number Placeholder 3"/>
          <p:cNvSpPr>
            <a:spLocks noGrp="1"/>
          </p:cNvSpPr>
          <p:nvPr>
            <p:ph type="sldNum" sz="quarter" idx="10"/>
          </p:nvPr>
        </p:nvSpPr>
        <p:spPr/>
        <p:txBody>
          <a:bodyPr/>
          <a:lstStyle/>
          <a:p>
            <a:fld id="{C746901C-2F17-412D-8945-DF33E2930D4B}" type="slidenum">
              <a:rPr lang="en-US" smtClean="0"/>
              <a:t>46</a:t>
            </a:fld>
            <a:endParaRPr lang="en-US"/>
          </a:p>
        </p:txBody>
      </p:sp>
    </p:spTree>
    <p:extLst>
      <p:ext uri="{BB962C8B-B14F-4D97-AF65-F5344CB8AC3E}">
        <p14:creationId xmlns:p14="http://schemas.microsoft.com/office/powerpoint/2010/main" val="3689377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C746901C-2F17-412D-8945-DF33E2930D4B}" type="slidenum">
              <a:rPr lang="en-US" smtClean="0"/>
              <a:t>5</a:t>
            </a:fld>
            <a:endParaRPr lang="en-US"/>
          </a:p>
        </p:txBody>
      </p:sp>
    </p:spTree>
    <p:extLst>
      <p:ext uri="{BB962C8B-B14F-4D97-AF65-F5344CB8AC3E}">
        <p14:creationId xmlns:p14="http://schemas.microsoft.com/office/powerpoint/2010/main" val="33065702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Talk about the flow of information: the answer from M-1 bits comes from the right (in some unspecified representation).  The bit slice makes a comparison based on that information and on a single bit of A and a single bit of B.  The bit slice then encodes the answer (using the same representation) and passes it to the left.</a:t>
            </a:r>
          </a:p>
        </p:txBody>
      </p:sp>
      <p:sp>
        <p:nvSpPr>
          <p:cNvPr id="4" name="Slide Number Placeholder 3"/>
          <p:cNvSpPr>
            <a:spLocks noGrp="1"/>
          </p:cNvSpPr>
          <p:nvPr>
            <p:ph type="sldNum" sz="quarter" idx="10"/>
          </p:nvPr>
        </p:nvSpPr>
        <p:spPr/>
        <p:txBody>
          <a:bodyPr/>
          <a:lstStyle/>
          <a:p>
            <a:fld id="{C746901C-2F17-412D-8945-DF33E2930D4B}" type="slidenum">
              <a:rPr lang="en-US" smtClean="0"/>
              <a:t>6</a:t>
            </a:fld>
            <a:endParaRPr lang="en-US"/>
          </a:p>
        </p:txBody>
      </p:sp>
    </p:spTree>
    <p:extLst>
      <p:ext uri="{BB962C8B-B14F-4D97-AF65-F5344CB8AC3E}">
        <p14:creationId xmlns:p14="http://schemas.microsoft.com/office/powerpoint/2010/main" val="10615033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When I designed the comparator, I thought about all of the possible encodings (afterward) to make sure that I hadn’t overlooked a much simpler solution.  For something this simple, tools can explore the space automatically, but for more complex designs, human intuition is still necessary, as they will see on a much broader scale with the LC-3 microarchitecture in the book.</a:t>
            </a:r>
          </a:p>
        </p:txBody>
      </p:sp>
      <p:sp>
        <p:nvSpPr>
          <p:cNvPr id="4" name="Slide Number Placeholder 3"/>
          <p:cNvSpPr>
            <a:spLocks noGrp="1"/>
          </p:cNvSpPr>
          <p:nvPr>
            <p:ph type="sldNum" sz="quarter" idx="10"/>
          </p:nvPr>
        </p:nvSpPr>
        <p:spPr/>
        <p:txBody>
          <a:bodyPr/>
          <a:lstStyle/>
          <a:p>
            <a:fld id="{C746901C-2F17-412D-8945-DF33E2930D4B}" type="slidenum">
              <a:rPr lang="en-US" smtClean="0"/>
              <a:t>7</a:t>
            </a:fld>
            <a:endParaRPr lang="en-US"/>
          </a:p>
        </p:txBody>
      </p:sp>
    </p:spTree>
    <p:extLst>
      <p:ext uri="{BB962C8B-B14F-4D97-AF65-F5344CB8AC3E}">
        <p14:creationId xmlns:p14="http://schemas.microsoft.com/office/powerpoint/2010/main" val="32045114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You may need to flip back to the representation on the previous slide after the students give the meanings..</a:t>
            </a:r>
          </a:p>
        </p:txBody>
      </p:sp>
      <p:sp>
        <p:nvSpPr>
          <p:cNvPr id="4" name="Slide Number Placeholder 3"/>
          <p:cNvSpPr>
            <a:spLocks noGrp="1"/>
          </p:cNvSpPr>
          <p:nvPr>
            <p:ph type="sldNum" sz="quarter" idx="10"/>
          </p:nvPr>
        </p:nvSpPr>
        <p:spPr/>
        <p:txBody>
          <a:bodyPr/>
          <a:lstStyle/>
          <a:p>
            <a:fld id="{C746901C-2F17-412D-8945-DF33E2930D4B}" type="slidenum">
              <a:rPr lang="en-US" smtClean="0"/>
              <a:t>8</a:t>
            </a:fld>
            <a:endParaRPr lang="en-US"/>
          </a:p>
        </p:txBody>
      </p:sp>
    </p:spTree>
    <p:extLst>
      <p:ext uri="{BB962C8B-B14F-4D97-AF65-F5344CB8AC3E}">
        <p14:creationId xmlns:p14="http://schemas.microsoft.com/office/powerpoint/2010/main" val="27767405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You may want to mention to the students that these two </a:t>
            </a:r>
            <a:r>
              <a:rPr lang="en-US" baseline="0" dirty="0" err="1" smtClean="0"/>
              <a:t>minterms</a:t>
            </a:r>
            <a:r>
              <a:rPr lang="en-US" baseline="0" dirty="0" smtClean="0"/>
              <a:t> are the ones that appear in A XOR B, so </a:t>
            </a:r>
            <a:r>
              <a:rPr lang="en-US" baseline="0" dirty="0" err="1" smtClean="0"/>
              <a:t>ORing</a:t>
            </a:r>
            <a:r>
              <a:rPr lang="en-US" baseline="0" dirty="0" smtClean="0"/>
              <a:t> them together gives an equal / not equal comparison (using only 1 bit).</a:t>
            </a:r>
          </a:p>
        </p:txBody>
      </p:sp>
      <p:sp>
        <p:nvSpPr>
          <p:cNvPr id="4" name="Slide Number Placeholder 3"/>
          <p:cNvSpPr>
            <a:spLocks noGrp="1"/>
          </p:cNvSpPr>
          <p:nvPr>
            <p:ph type="sldNum" sz="quarter" idx="10"/>
          </p:nvPr>
        </p:nvSpPr>
        <p:spPr/>
        <p:txBody>
          <a:bodyPr/>
          <a:lstStyle/>
          <a:p>
            <a:fld id="{C746901C-2F17-412D-8945-DF33E2930D4B}" type="slidenum">
              <a:rPr lang="en-US" smtClean="0"/>
              <a:t>9</a:t>
            </a:fld>
            <a:endParaRPr lang="en-US"/>
          </a:p>
        </p:txBody>
      </p:sp>
    </p:spTree>
    <p:extLst>
      <p:ext uri="{BB962C8B-B14F-4D97-AF65-F5344CB8AC3E}">
        <p14:creationId xmlns:p14="http://schemas.microsoft.com/office/powerpoint/2010/main" val="8642750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596349" y="536714"/>
            <a:ext cx="7792278" cy="2494722"/>
          </a:xfrm>
        </p:spPr>
        <p:txBody>
          <a:bodyPr anchor="b">
            <a:noAutofit/>
          </a:bodyPr>
          <a:lstStyle>
            <a:lvl1pPr algn="ctr">
              <a:lnSpc>
                <a:spcPct val="85000"/>
              </a:lnSpc>
              <a:defRPr sz="4000" spc="-50" baseline="0">
                <a:solidFill>
                  <a:schemeClr val="bg1">
                    <a:lumMod val="25000"/>
                  </a:schemeClr>
                </a:solidFill>
              </a:defRPr>
            </a:lvl1pPr>
          </a:lstStyle>
          <a:p>
            <a:r>
              <a:rPr lang="en-US" dirty="0" smtClean="0"/>
              <a:t>title</a:t>
            </a:r>
            <a:endParaRPr lang="en-US" dirty="0"/>
          </a:p>
        </p:txBody>
      </p:sp>
      <p:sp>
        <p:nvSpPr>
          <p:cNvPr id="3" name="Subtitle 2"/>
          <p:cNvSpPr>
            <a:spLocks noGrp="1"/>
          </p:cNvSpPr>
          <p:nvPr>
            <p:ph type="subTitle" idx="1" hasCustomPrompt="1"/>
          </p:nvPr>
        </p:nvSpPr>
        <p:spPr>
          <a:xfrm>
            <a:off x="596348" y="4455620"/>
            <a:ext cx="7792279" cy="1689851"/>
          </a:xfrm>
        </p:spPr>
        <p:txBody>
          <a:bodyPr lIns="91440" rIns="91440">
            <a:normAutofit/>
          </a:bodyPr>
          <a:lstStyle>
            <a:lvl1pPr marL="0" indent="0" algn="ctr">
              <a:buNone/>
              <a:defRPr sz="2400" cap="none" spc="200" baseline="0">
                <a:solidFill>
                  <a:schemeClr val="tx2"/>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smtClean="0"/>
              <a:t>click to edit master subtitle style</a:t>
            </a:r>
            <a:endParaRPr lang="en-US" dirty="0"/>
          </a:p>
        </p:txBody>
      </p:sp>
      <p:sp>
        <p:nvSpPr>
          <p:cNvPr id="4" name="Date Placeholder 3"/>
          <p:cNvSpPr>
            <a:spLocks noGrp="1"/>
          </p:cNvSpPr>
          <p:nvPr>
            <p:ph type="dt" sz="half" idx="10"/>
          </p:nvPr>
        </p:nvSpPr>
        <p:spPr>
          <a:xfrm>
            <a:off x="596348" y="6459785"/>
            <a:ext cx="2973203" cy="365125"/>
          </a:xfrm>
        </p:spPr>
        <p:txBody>
          <a:bodyPr/>
          <a:lstStyle>
            <a:lvl1pPr>
              <a:defRPr sz="1100">
                <a:solidFill>
                  <a:schemeClr val="tx1"/>
                </a:solidFill>
              </a:defRPr>
            </a:lvl1pPr>
          </a:lstStyle>
          <a:p>
            <a:r>
              <a:rPr lang="en-US" smtClean="0"/>
              <a:t>ECE 120: Introduction to Computing</a:t>
            </a:r>
            <a:endParaRPr lang="en-US" dirty="0"/>
          </a:p>
        </p:txBody>
      </p:sp>
      <p:sp>
        <p:nvSpPr>
          <p:cNvPr id="5" name="Footer Placeholder 4"/>
          <p:cNvSpPr>
            <a:spLocks noGrp="1"/>
          </p:cNvSpPr>
          <p:nvPr>
            <p:ph type="ftr" sz="quarter" idx="11"/>
          </p:nvPr>
        </p:nvSpPr>
        <p:spPr>
          <a:xfrm>
            <a:off x="3686185" y="6459785"/>
            <a:ext cx="4713474" cy="365125"/>
          </a:xfrm>
        </p:spPr>
        <p:txBody>
          <a:bodyPr/>
          <a:lstStyle>
            <a:lvl1pPr>
              <a:defRPr sz="1100" cap="none">
                <a:solidFill>
                  <a:schemeClr val="tx1"/>
                </a:solidFill>
              </a:defRPr>
            </a:lvl1pPr>
          </a:lstStyle>
          <a:p>
            <a:pPr algn="r"/>
            <a:r>
              <a:rPr lang="en-US" smtClean="0"/>
              <a:t>© 2016 Steven S. Lumetta.  All rights reserved.</a:t>
            </a:r>
            <a:endParaRPr lang="en-US" dirty="0"/>
          </a:p>
        </p:txBody>
      </p:sp>
      <p:sp>
        <p:nvSpPr>
          <p:cNvPr id="6" name="Slide Number Placeholder 5"/>
          <p:cNvSpPr>
            <a:spLocks noGrp="1"/>
          </p:cNvSpPr>
          <p:nvPr>
            <p:ph type="sldNum" sz="quarter" idx="12"/>
          </p:nvPr>
        </p:nvSpPr>
        <p:spPr/>
        <p:txBody>
          <a:bodyPr/>
          <a:lstStyle>
            <a:lvl1pPr>
              <a:defRPr sz="1100">
                <a:solidFill>
                  <a:schemeClr val="tx1"/>
                </a:solidFill>
              </a:defRPr>
            </a:lvl1pPr>
          </a:lstStyle>
          <a:p>
            <a:r>
              <a:rPr lang="en-US" dirty="0" smtClean="0"/>
              <a:t>slide </a:t>
            </a:r>
            <a:fld id="{7A1E67A6-F3B4-42F5-9080-BEEF8C889EA2}" type="slidenum">
              <a:rPr lang="en-US" smtClean="0"/>
              <a:pPr/>
              <a:t>‹#›</a:t>
            </a:fld>
            <a:endParaRPr lang="en-US" dirty="0"/>
          </a:p>
        </p:txBody>
      </p:sp>
      <p:cxnSp>
        <p:nvCxnSpPr>
          <p:cNvPr id="9" name="Straight Connector 8"/>
          <p:cNvCxnSpPr/>
          <p:nvPr userDrawn="1"/>
        </p:nvCxnSpPr>
        <p:spPr>
          <a:xfrm>
            <a:off x="596348" y="3786808"/>
            <a:ext cx="7803311" cy="0"/>
          </a:xfrm>
          <a:prstGeom prst="line">
            <a:avLst/>
          </a:prstGeom>
          <a:ln w="25400">
            <a:solidFill>
              <a:srgbClr val="D09E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744853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ECE 120: Introduction to Computing</a:t>
            </a:r>
            <a:endParaRPr lang="en-US"/>
          </a:p>
        </p:txBody>
      </p:sp>
      <p:sp>
        <p:nvSpPr>
          <p:cNvPr id="5" name="Footer Placeholder 4"/>
          <p:cNvSpPr>
            <a:spLocks noGrp="1"/>
          </p:cNvSpPr>
          <p:nvPr>
            <p:ph type="ftr" sz="quarter" idx="11"/>
          </p:nvPr>
        </p:nvSpPr>
        <p:spPr/>
        <p:txBody>
          <a:bodyPr/>
          <a:lstStyle/>
          <a:p>
            <a:r>
              <a:rPr lang="en-US" smtClean="0"/>
              <a:t>© 2016 Steven S. Lumetta.  All rights reserved.</a:t>
            </a:r>
            <a:endParaRPr lang="en-US"/>
          </a:p>
        </p:txBody>
      </p:sp>
      <p:sp>
        <p:nvSpPr>
          <p:cNvPr id="6" name="Slide Number Placeholder 5"/>
          <p:cNvSpPr>
            <a:spLocks noGrp="1"/>
          </p:cNvSpPr>
          <p:nvPr>
            <p:ph type="sldNum" sz="quarter" idx="12"/>
          </p:nvPr>
        </p:nvSpPr>
        <p:spPr/>
        <p:txBody>
          <a:bodyPr/>
          <a:lstStyle/>
          <a:p>
            <a:fld id="{53BBCAFA-42BF-4D03-A2B2-0B96A0CF4F81}" type="slidenum">
              <a:rPr lang="en-US" smtClean="0"/>
              <a:t>‹#›</a:t>
            </a:fld>
            <a:endParaRPr lang="en-US"/>
          </a:p>
        </p:txBody>
      </p:sp>
    </p:spTree>
    <p:extLst>
      <p:ext uri="{BB962C8B-B14F-4D97-AF65-F5344CB8AC3E}">
        <p14:creationId xmlns:p14="http://schemas.microsoft.com/office/powerpoint/2010/main" val="294666210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ECE 120: Introduction to Computing</a:t>
            </a:r>
            <a:endParaRPr lang="en-US"/>
          </a:p>
        </p:txBody>
      </p:sp>
      <p:sp>
        <p:nvSpPr>
          <p:cNvPr id="5" name="Footer Placeholder 4"/>
          <p:cNvSpPr>
            <a:spLocks noGrp="1"/>
          </p:cNvSpPr>
          <p:nvPr>
            <p:ph type="ftr" sz="quarter" idx="11"/>
          </p:nvPr>
        </p:nvSpPr>
        <p:spPr/>
        <p:txBody>
          <a:bodyPr/>
          <a:lstStyle/>
          <a:p>
            <a:r>
              <a:rPr lang="en-US" smtClean="0"/>
              <a:t>© 2016 Steven S. Lumetta.  All rights reserved.</a:t>
            </a:r>
            <a:endParaRPr lang="en-US"/>
          </a:p>
        </p:txBody>
      </p:sp>
      <p:sp>
        <p:nvSpPr>
          <p:cNvPr id="6" name="Slide Number Placeholder 5"/>
          <p:cNvSpPr>
            <a:spLocks noGrp="1"/>
          </p:cNvSpPr>
          <p:nvPr>
            <p:ph type="sldNum" sz="quarter" idx="12"/>
          </p:nvPr>
        </p:nvSpPr>
        <p:spPr/>
        <p:txBody>
          <a:bodyPr/>
          <a:lstStyle/>
          <a:p>
            <a:fld id="{53BBCAFA-42BF-4D03-A2B2-0B96A0CF4F81}" type="slidenum">
              <a:rPr lang="en-US" smtClean="0"/>
              <a:t>‹#›</a:t>
            </a:fld>
            <a:endParaRPr lang="en-US"/>
          </a:p>
        </p:txBody>
      </p:sp>
    </p:spTree>
    <p:extLst>
      <p:ext uri="{BB962C8B-B14F-4D97-AF65-F5344CB8AC3E}">
        <p14:creationId xmlns:p14="http://schemas.microsoft.com/office/powerpoint/2010/main" val="93139360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6349" y="536714"/>
            <a:ext cx="10982737" cy="646043"/>
          </a:xfrm>
        </p:spPr>
        <p:txBody>
          <a:bodyPr>
            <a:normAutofit/>
          </a:bodyPr>
          <a:lstStyle>
            <a:lvl1pPr>
              <a:defRPr sz="3600"/>
            </a:lvl1pPr>
          </a:lstStyle>
          <a:p>
            <a:r>
              <a:rPr lang="en-US" dirty="0" smtClean="0"/>
              <a:t>Click to edit Master title style</a:t>
            </a:r>
            <a:endParaRPr lang="en-US" dirty="0"/>
          </a:p>
        </p:txBody>
      </p:sp>
      <p:sp>
        <p:nvSpPr>
          <p:cNvPr id="3" name="Content Placeholder 2"/>
          <p:cNvSpPr>
            <a:spLocks noGrp="1"/>
          </p:cNvSpPr>
          <p:nvPr>
            <p:ph idx="1"/>
          </p:nvPr>
        </p:nvSpPr>
        <p:spPr>
          <a:xfrm>
            <a:off x="596350" y="1630017"/>
            <a:ext cx="7792278" cy="4239077"/>
          </a:xfrm>
        </p:spPr>
        <p:txBody>
          <a:bodyPr>
            <a:normAutofit/>
          </a:bodyPr>
          <a:lstStyle>
            <a:lvl1pPr>
              <a:defRPr sz="2800"/>
            </a:lvl1pPr>
            <a:lvl2pPr>
              <a:defRPr sz="2800"/>
            </a:lvl2pPr>
            <a:lvl3pPr>
              <a:defRPr sz="2800"/>
            </a:lvl3pPr>
            <a:lvl4pPr>
              <a:defRPr sz="2800"/>
            </a:lvl4pPr>
            <a:lvl5pPr>
              <a:defRPr sz="2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r>
              <a:rPr lang="en-US" smtClean="0"/>
              <a:t>ECE 120: Introduction to Computing</a:t>
            </a:r>
            <a:endParaRPr lang="en-US" dirty="0"/>
          </a:p>
        </p:txBody>
      </p:sp>
      <p:sp>
        <p:nvSpPr>
          <p:cNvPr id="8" name="Footer Placeholder 7"/>
          <p:cNvSpPr>
            <a:spLocks noGrp="1"/>
          </p:cNvSpPr>
          <p:nvPr>
            <p:ph type="ftr" sz="quarter" idx="11"/>
          </p:nvPr>
        </p:nvSpPr>
        <p:spPr/>
        <p:txBody>
          <a:bodyPr/>
          <a:lstStyle/>
          <a:p>
            <a:pPr algn="r"/>
            <a:r>
              <a:rPr lang="en-US" smtClean="0"/>
              <a:t>© 2016 Steven S. Lumetta.  All rights reserved.</a:t>
            </a:r>
            <a:endParaRPr lang="en-US" dirty="0"/>
          </a:p>
        </p:txBody>
      </p:sp>
      <p:sp>
        <p:nvSpPr>
          <p:cNvPr id="9" name="Slide Number Placeholder 8"/>
          <p:cNvSpPr>
            <a:spLocks noGrp="1"/>
          </p:cNvSpPr>
          <p:nvPr>
            <p:ph type="sldNum" sz="quarter" idx="12"/>
          </p:nvPr>
        </p:nvSpPr>
        <p:spPr/>
        <p:txBody>
          <a:bodyPr/>
          <a:lstStyle>
            <a:lvl1pPr>
              <a:defRPr b="0">
                <a:solidFill>
                  <a:schemeClr val="tx1"/>
                </a:solidFill>
              </a:defRPr>
            </a:lvl1pPr>
          </a:lstStyle>
          <a:p>
            <a:r>
              <a:rPr lang="en-US" sz="1100" smtClean="0"/>
              <a:t>slide </a:t>
            </a:r>
            <a:fld id="{DFCBF99B-FFDD-44A2-B92B-66EDED34A677}" type="slidenum">
              <a:rPr lang="en-US" sz="1100" smtClean="0"/>
              <a:pPr/>
              <a:t>‹#›</a:t>
            </a:fld>
            <a:endParaRPr lang="en-US" dirty="0"/>
          </a:p>
        </p:txBody>
      </p:sp>
    </p:spTree>
    <p:extLst>
      <p:ext uri="{BB962C8B-B14F-4D97-AF65-F5344CB8AC3E}">
        <p14:creationId xmlns:p14="http://schemas.microsoft.com/office/powerpoint/2010/main" val="296269903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ECE 120: Introduction to Computing</a:t>
            </a:r>
            <a:endParaRPr lang="en-US"/>
          </a:p>
        </p:txBody>
      </p:sp>
      <p:sp>
        <p:nvSpPr>
          <p:cNvPr id="5" name="Footer Placeholder 4"/>
          <p:cNvSpPr>
            <a:spLocks noGrp="1"/>
          </p:cNvSpPr>
          <p:nvPr>
            <p:ph type="ftr" sz="quarter" idx="11"/>
          </p:nvPr>
        </p:nvSpPr>
        <p:spPr/>
        <p:txBody>
          <a:bodyPr/>
          <a:lstStyle/>
          <a:p>
            <a:r>
              <a:rPr lang="en-US" smtClean="0"/>
              <a:t>© 2016 Steven S. Lumetta.  All rights reserved.</a:t>
            </a: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53BBCAFA-42BF-4D03-A2B2-0B96A0CF4F81}"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613301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n-US" smtClean="0"/>
              <a:t>ECE 120: Introduction to Computing</a:t>
            </a:r>
            <a:endParaRPr lang="en-US"/>
          </a:p>
        </p:txBody>
      </p:sp>
      <p:sp>
        <p:nvSpPr>
          <p:cNvPr id="6" name="Footer Placeholder 5"/>
          <p:cNvSpPr>
            <a:spLocks noGrp="1"/>
          </p:cNvSpPr>
          <p:nvPr>
            <p:ph type="ftr" sz="quarter" idx="11"/>
          </p:nvPr>
        </p:nvSpPr>
        <p:spPr/>
        <p:txBody>
          <a:bodyPr/>
          <a:lstStyle/>
          <a:p>
            <a:r>
              <a:rPr lang="en-US" smtClean="0"/>
              <a:t>© 2016 Steven S. Lumetta.  All rights reserved.</a:t>
            </a:r>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53BBCAFA-42BF-4D03-A2B2-0B96A0CF4F81}" type="slidenum">
              <a:rPr lang="en-US" smtClean="0"/>
              <a:pPr/>
              <a:t>‹#›</a:t>
            </a:fld>
            <a:endParaRPr lang="en-US" dirty="0"/>
          </a:p>
        </p:txBody>
      </p:sp>
    </p:spTree>
    <p:extLst>
      <p:ext uri="{BB962C8B-B14F-4D97-AF65-F5344CB8AC3E}">
        <p14:creationId xmlns:p14="http://schemas.microsoft.com/office/powerpoint/2010/main" val="295886210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n-US" smtClean="0"/>
              <a:t>ECE 120: Introduction to Computing</a:t>
            </a:r>
            <a:endParaRPr lang="en-US"/>
          </a:p>
        </p:txBody>
      </p:sp>
      <p:sp>
        <p:nvSpPr>
          <p:cNvPr id="8" name="Footer Placeholder 7"/>
          <p:cNvSpPr>
            <a:spLocks noGrp="1"/>
          </p:cNvSpPr>
          <p:nvPr>
            <p:ph type="ftr" sz="quarter" idx="11"/>
          </p:nvPr>
        </p:nvSpPr>
        <p:spPr/>
        <p:txBody>
          <a:bodyPr/>
          <a:lstStyle/>
          <a:p>
            <a:r>
              <a:rPr lang="en-US" smtClean="0"/>
              <a:t>© 2016 Steven S. Lumetta.  All rights reserved.</a:t>
            </a:r>
            <a:endParaRPr lang="en-US"/>
          </a:p>
        </p:txBody>
      </p:sp>
      <p:sp>
        <p:nvSpPr>
          <p:cNvPr id="9" name="Slide Number Placeholder 8"/>
          <p:cNvSpPr>
            <a:spLocks noGrp="1"/>
          </p:cNvSpPr>
          <p:nvPr>
            <p:ph type="sldNum" sz="quarter" idx="12"/>
          </p:nvPr>
        </p:nvSpPr>
        <p:spPr/>
        <p:txBody>
          <a:bodyPr/>
          <a:lstStyle>
            <a:lvl1pPr>
              <a:defRPr>
                <a:solidFill>
                  <a:schemeClr val="tx1"/>
                </a:solidFill>
              </a:defRPr>
            </a:lvl1pPr>
          </a:lstStyle>
          <a:p>
            <a:fld id="{53BBCAFA-42BF-4D03-A2B2-0B96A0CF4F81}" type="slidenum">
              <a:rPr lang="en-US" smtClean="0"/>
              <a:pPr/>
              <a:t>‹#›</a:t>
            </a:fld>
            <a:endParaRPr lang="en-US" dirty="0"/>
          </a:p>
        </p:txBody>
      </p:sp>
    </p:spTree>
    <p:extLst>
      <p:ext uri="{BB962C8B-B14F-4D97-AF65-F5344CB8AC3E}">
        <p14:creationId xmlns:p14="http://schemas.microsoft.com/office/powerpoint/2010/main" val="382842646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r>
              <a:rPr lang="en-US" smtClean="0"/>
              <a:t>ECE 120: Introduction to Computing</a:t>
            </a:r>
            <a:endParaRPr lang="en-US"/>
          </a:p>
        </p:txBody>
      </p:sp>
      <p:sp>
        <p:nvSpPr>
          <p:cNvPr id="4" name="Footer Placeholder 3"/>
          <p:cNvSpPr>
            <a:spLocks noGrp="1"/>
          </p:cNvSpPr>
          <p:nvPr>
            <p:ph type="ftr" sz="quarter" idx="11"/>
          </p:nvPr>
        </p:nvSpPr>
        <p:spPr/>
        <p:txBody>
          <a:bodyPr/>
          <a:lstStyle/>
          <a:p>
            <a:r>
              <a:rPr lang="en-US" smtClean="0"/>
              <a:t>© 2016 Steven S. Lumetta.  All rights reserved.</a:t>
            </a:r>
            <a:endParaRPr lang="en-US"/>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53BBCAFA-42BF-4D03-A2B2-0B96A0CF4F81}" type="slidenum">
              <a:rPr lang="en-US" smtClean="0"/>
              <a:pPr/>
              <a:t>‹#›</a:t>
            </a:fld>
            <a:endParaRPr lang="en-US" dirty="0"/>
          </a:p>
        </p:txBody>
      </p:sp>
    </p:spTree>
    <p:extLst>
      <p:ext uri="{BB962C8B-B14F-4D97-AF65-F5344CB8AC3E}">
        <p14:creationId xmlns:p14="http://schemas.microsoft.com/office/powerpoint/2010/main" val="263862525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en-US" smtClean="0"/>
              <a:t>ECE 120: Introduction to Computing</a:t>
            </a:r>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smtClean="0"/>
              <a:t>© 2016 Steven S. Lumetta.  All rights reserved.</a:t>
            </a:r>
            <a:endParaRPr lang="en-US"/>
          </a:p>
        </p:txBody>
      </p:sp>
      <p:sp>
        <p:nvSpPr>
          <p:cNvPr id="9" name="Slide Number Placeholder 8"/>
          <p:cNvSpPr>
            <a:spLocks noGrp="1"/>
          </p:cNvSpPr>
          <p:nvPr>
            <p:ph type="sldNum" sz="quarter" idx="12"/>
          </p:nvPr>
        </p:nvSpPr>
        <p:spPr/>
        <p:txBody>
          <a:bodyPr/>
          <a:lstStyle>
            <a:lvl1pPr>
              <a:defRPr>
                <a:solidFill>
                  <a:schemeClr val="tx1"/>
                </a:solidFill>
              </a:defRPr>
            </a:lvl1pPr>
          </a:lstStyle>
          <a:p>
            <a:fld id="{53BBCAFA-42BF-4D03-A2B2-0B96A0CF4F81}" type="slidenum">
              <a:rPr lang="en-US" smtClean="0"/>
              <a:pPr/>
              <a:t>‹#›</a:t>
            </a:fld>
            <a:endParaRPr lang="en-US" dirty="0"/>
          </a:p>
        </p:txBody>
      </p:sp>
    </p:spTree>
    <p:extLst>
      <p:ext uri="{BB962C8B-B14F-4D97-AF65-F5344CB8AC3E}">
        <p14:creationId xmlns:p14="http://schemas.microsoft.com/office/powerpoint/2010/main" val="64583665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r>
              <a:rPr lang="en-US" smtClean="0"/>
              <a:t>ECE 120: Introduction to Computing</a:t>
            </a:r>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smtClean="0"/>
              <a:t>© 2016 Steven S. Lumetta.  All rights reserved.</a:t>
            </a: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3BBCAFA-42BF-4D03-A2B2-0B96A0CF4F81}" type="slidenum">
              <a:rPr lang="en-US" smtClean="0"/>
              <a:t>‹#›</a:t>
            </a:fld>
            <a:endParaRPr lang="en-US"/>
          </a:p>
        </p:txBody>
      </p:sp>
    </p:spTree>
    <p:extLst>
      <p:ext uri="{BB962C8B-B14F-4D97-AF65-F5344CB8AC3E}">
        <p14:creationId xmlns:p14="http://schemas.microsoft.com/office/powerpoint/2010/main" val="116219322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ECE 120: Introduction to Computing</a:t>
            </a:r>
            <a:endParaRPr lang="en-US"/>
          </a:p>
        </p:txBody>
      </p:sp>
      <p:sp>
        <p:nvSpPr>
          <p:cNvPr id="6" name="Footer Placeholder 5"/>
          <p:cNvSpPr>
            <a:spLocks noGrp="1"/>
          </p:cNvSpPr>
          <p:nvPr>
            <p:ph type="ftr" sz="quarter" idx="11"/>
          </p:nvPr>
        </p:nvSpPr>
        <p:spPr/>
        <p:txBody>
          <a:bodyPr/>
          <a:lstStyle/>
          <a:p>
            <a:r>
              <a:rPr lang="en-US" smtClean="0"/>
              <a:t>© 2016 Steven S. Lumetta.  All rights reserved.</a:t>
            </a:r>
            <a:endParaRPr lang="en-US"/>
          </a:p>
        </p:txBody>
      </p:sp>
      <p:sp>
        <p:nvSpPr>
          <p:cNvPr id="7" name="Slide Number Placeholder 6"/>
          <p:cNvSpPr>
            <a:spLocks noGrp="1"/>
          </p:cNvSpPr>
          <p:nvPr>
            <p:ph type="sldNum" sz="quarter" idx="12"/>
          </p:nvPr>
        </p:nvSpPr>
        <p:spPr/>
        <p:txBody>
          <a:bodyPr/>
          <a:lstStyle/>
          <a:p>
            <a:fld id="{53BBCAFA-42BF-4D03-A2B2-0B96A0CF4F81}" type="slidenum">
              <a:rPr lang="en-US" smtClean="0"/>
              <a:t>‹#›</a:t>
            </a:fld>
            <a:endParaRPr lang="en-US"/>
          </a:p>
        </p:txBody>
      </p:sp>
    </p:spTree>
    <p:extLst>
      <p:ext uri="{BB962C8B-B14F-4D97-AF65-F5344CB8AC3E}">
        <p14:creationId xmlns:p14="http://schemas.microsoft.com/office/powerpoint/2010/main" val="160049298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p:cNvSpPr/>
          <p:nvPr/>
        </p:nvSpPr>
        <p:spPr>
          <a:xfrm>
            <a:off x="-58594"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596350" y="536714"/>
            <a:ext cx="10972798" cy="646043"/>
          </a:xfrm>
          <a:prstGeom prst="rect">
            <a:avLst/>
          </a:prstGeom>
        </p:spPr>
        <p:txBody>
          <a:bodyPr vert="horz" lIns="91440" tIns="45720" rIns="91440" bIns="45720" rtlCol="0" anchor="b">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96348" y="1540565"/>
            <a:ext cx="7792279" cy="4328529"/>
          </a:xfrm>
          <a:prstGeom prst="rect">
            <a:avLst/>
          </a:prstGeom>
        </p:spPr>
        <p:txBody>
          <a:bodyPr vert="horz" lIns="0" tIns="45720" rIns="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596348" y="6459785"/>
            <a:ext cx="2973203" cy="365125"/>
          </a:xfrm>
          <a:prstGeom prst="rect">
            <a:avLst/>
          </a:prstGeom>
        </p:spPr>
        <p:txBody>
          <a:bodyPr vert="horz" lIns="91440" tIns="45720" rIns="91440" bIns="45720" rtlCol="0" anchor="ctr"/>
          <a:lstStyle>
            <a:lvl1pPr algn="l">
              <a:defRPr sz="1100">
                <a:solidFill>
                  <a:schemeClr val="tx1"/>
                </a:solidFill>
              </a:defRPr>
            </a:lvl1pPr>
          </a:lstStyle>
          <a:p>
            <a:r>
              <a:rPr lang="en-US" smtClean="0"/>
              <a:t>ECE 120: Introduction to Computing</a:t>
            </a:r>
            <a:endParaRPr lang="en-US" dirty="0"/>
          </a:p>
        </p:txBody>
      </p:sp>
      <p:sp>
        <p:nvSpPr>
          <p:cNvPr id="5" name="Footer Placeholder 4"/>
          <p:cNvSpPr>
            <a:spLocks noGrp="1"/>
          </p:cNvSpPr>
          <p:nvPr>
            <p:ph type="ftr" sz="quarter" idx="3"/>
          </p:nvPr>
        </p:nvSpPr>
        <p:spPr>
          <a:xfrm>
            <a:off x="3686185" y="6459785"/>
            <a:ext cx="4702442" cy="365125"/>
          </a:xfrm>
          <a:prstGeom prst="rect">
            <a:avLst/>
          </a:prstGeom>
        </p:spPr>
        <p:txBody>
          <a:bodyPr vert="horz" lIns="91440" tIns="45720" rIns="91440" bIns="45720" rtlCol="0" anchor="ctr"/>
          <a:lstStyle>
            <a:lvl1pPr algn="ctr">
              <a:defRPr sz="1100" cap="none" baseline="0">
                <a:solidFill>
                  <a:schemeClr val="tx1"/>
                </a:solidFill>
              </a:defRPr>
            </a:lvl1pPr>
          </a:lstStyle>
          <a:p>
            <a:pPr algn="r"/>
            <a:r>
              <a:rPr lang="en-US" smtClean="0"/>
              <a:t>© 2016 Steven S. Lumetta.  All rights reserved.</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r>
              <a:rPr lang="en-US" sz="1100" dirty="0" smtClean="0">
                <a:solidFill>
                  <a:schemeClr val="tx1"/>
                </a:solidFill>
              </a:rPr>
              <a:t>slide </a:t>
            </a:r>
            <a:fld id="{DFCBF99B-FFDD-44A2-B92B-66EDED34A677}" type="slidenum">
              <a:rPr lang="en-US" sz="1100" smtClean="0">
                <a:solidFill>
                  <a:schemeClr val="tx1"/>
                </a:solidFill>
              </a:rPr>
              <a:pPr/>
              <a:t>‹#›</a:t>
            </a:fld>
            <a:endParaRPr lang="en-US" dirty="0"/>
          </a:p>
        </p:txBody>
      </p:sp>
      <p:cxnSp>
        <p:nvCxnSpPr>
          <p:cNvPr id="10" name="Straight Connector 9"/>
          <p:cNvCxnSpPr/>
          <p:nvPr/>
        </p:nvCxnSpPr>
        <p:spPr>
          <a:xfrm>
            <a:off x="596349" y="1300524"/>
            <a:ext cx="10972799" cy="0"/>
          </a:xfrm>
          <a:prstGeom prst="line">
            <a:avLst/>
          </a:prstGeom>
          <a:ln w="25400">
            <a:solidFill>
              <a:srgbClr val="D09E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6165096"/>
      </p:ext>
    </p:extLst>
  </p:cSld>
  <p:clrMap bg1="lt1" tx1="dk1" bg2="lt2" tx2="dk2" accent1="accent1" accent2="accent2" accent3="accent3" accent4="accent4" accent5="accent5" accent6="accent6" hlink="hlink" folHlink="folHlink"/>
  <p:sldLayoutIdLst>
    <p:sldLayoutId id="2147484029" r:id="rId1"/>
    <p:sldLayoutId id="2147484030" r:id="rId2"/>
    <p:sldLayoutId id="2147484031" r:id="rId3"/>
    <p:sldLayoutId id="2147484032" r:id="rId4"/>
    <p:sldLayoutId id="2147484033" r:id="rId5"/>
    <p:sldLayoutId id="2147484034" r:id="rId6"/>
    <p:sldLayoutId id="2147484035" r:id="rId7"/>
    <p:sldLayoutId id="2147484036" r:id="rId8"/>
    <p:sldLayoutId id="2147484037" r:id="rId9"/>
    <p:sldLayoutId id="2147484038" r:id="rId10"/>
    <p:sldLayoutId id="2147484039" r:id="rId11"/>
  </p:sldLayoutIdLst>
  <p:timing>
    <p:tnLst>
      <p:par>
        <p:cTn id="1" dur="indefinite" restart="never" nodeType="tmRoot"/>
      </p:par>
    </p:tnLst>
  </p:timing>
  <p:hf hdr="0"/>
  <p:txStyles>
    <p:titleStyle>
      <a:lvl1pPr algn="l" defTabSz="914400" rtl="0" eaLnBrk="1" latinLnBrk="0" hangingPunct="1">
        <a:lnSpc>
          <a:spcPct val="85000"/>
        </a:lnSpc>
        <a:spcBef>
          <a:spcPct val="0"/>
        </a:spcBef>
        <a:buNone/>
        <a:defRPr sz="3600" kern="1200" spc="-50" baseline="0">
          <a:solidFill>
            <a:srgbClr val="0070C0"/>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8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8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2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nSpc>
                <a:spcPct val="100000"/>
              </a:lnSpc>
              <a:spcAft>
                <a:spcPts val="600"/>
              </a:spcAft>
            </a:pPr>
            <a:r>
              <a:rPr lang="en-US" sz="2800" dirty="0" smtClean="0"/>
              <a:t>University of Illinois at Urbana-Champaign</a:t>
            </a:r>
            <a:br>
              <a:rPr lang="en-US" sz="2800" dirty="0" smtClean="0"/>
            </a:br>
            <a:r>
              <a:rPr lang="en-US" sz="2800" dirty="0" smtClean="0"/>
              <a:t>Dept. of Electrical and Computer Engineering</a:t>
            </a:r>
            <a:br>
              <a:rPr lang="en-US" sz="2800" dirty="0" smtClean="0"/>
            </a:br>
            <a:r>
              <a:rPr lang="en-US" sz="3600" dirty="0" smtClean="0"/>
              <a:t/>
            </a:r>
            <a:br>
              <a:rPr lang="en-US" sz="3600" dirty="0" smtClean="0"/>
            </a:br>
            <a:r>
              <a:rPr lang="en-US" sz="3600" dirty="0" smtClean="0"/>
              <a:t>ECE 120: Introduction to Computing</a:t>
            </a:r>
            <a:endParaRPr lang="en-US" sz="3600" dirty="0"/>
          </a:p>
        </p:txBody>
      </p:sp>
      <p:sp>
        <p:nvSpPr>
          <p:cNvPr id="3" name="Subtitle 2"/>
          <p:cNvSpPr>
            <a:spLocks noGrp="1"/>
          </p:cNvSpPr>
          <p:nvPr>
            <p:ph type="subTitle" idx="1"/>
          </p:nvPr>
        </p:nvSpPr>
        <p:spPr/>
        <p:txBody>
          <a:bodyPr>
            <a:normAutofit/>
          </a:bodyPr>
          <a:lstStyle/>
          <a:p>
            <a:r>
              <a:rPr lang="en-US" sz="2800" dirty="0" smtClean="0">
                <a:solidFill>
                  <a:srgbClr val="0070C0"/>
                </a:solidFill>
              </a:rPr>
              <a:t>Bit-Sliced Comparator</a:t>
            </a:r>
            <a:endParaRPr lang="en-US" sz="2800" dirty="0">
              <a:solidFill>
                <a:srgbClr val="0070C0"/>
              </a:solidFill>
            </a:endParaRPr>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pPr algn="r"/>
            <a:r>
              <a:rPr lang="en-US" smtClean="0"/>
              <a:t>© 2016,2017 Steven S. </a:t>
            </a:r>
            <a:r>
              <a:rPr lang="en-US" dirty="0" err="1" smtClean="0"/>
              <a:t>Lumetta</a:t>
            </a:r>
            <a:r>
              <a:rPr lang="en-US" dirty="0" smtClean="0"/>
              <a:t>.  All rights reserved.</a:t>
            </a:r>
            <a:endParaRPr lang="en-US" dirty="0"/>
          </a:p>
        </p:txBody>
      </p:sp>
      <p:sp>
        <p:nvSpPr>
          <p:cNvPr id="7" name="Slide Number Placeholder 6"/>
          <p:cNvSpPr>
            <a:spLocks noGrp="1"/>
          </p:cNvSpPr>
          <p:nvPr>
            <p:ph type="sldNum" sz="quarter" idx="12"/>
          </p:nvPr>
        </p:nvSpPr>
        <p:spPr/>
        <p:txBody>
          <a:bodyPr/>
          <a:lstStyle/>
          <a:p>
            <a:r>
              <a:rPr lang="en-US" smtClean="0"/>
              <a:t>slide </a:t>
            </a:r>
            <a:fld id="{7A1E67A6-F3B4-42F5-9080-BEEF8C889EA2}" type="slidenum">
              <a:rPr lang="en-US" smtClean="0"/>
              <a:pPr/>
              <a:t>1</a:t>
            </a:fld>
            <a:endParaRPr lang="en-US" dirty="0"/>
          </a:p>
        </p:txBody>
      </p:sp>
    </p:spTree>
    <p:extLst>
      <p:ext uri="{BB962C8B-B14F-4D97-AF65-F5344CB8AC3E}">
        <p14:creationId xmlns:p14="http://schemas.microsoft.com/office/powerpoint/2010/main" val="32620008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When A and B are Equal, Pass Along the Answer</a:t>
            </a:r>
            <a:endParaRPr lang="en-US" dirty="0"/>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10</a:t>
            </a:fld>
            <a:endParaRPr lang="en-US" dirty="0"/>
          </a:p>
        </p:txBody>
      </p:sp>
      <p:sp>
        <p:nvSpPr>
          <p:cNvPr id="6" name="Content Placeholder 5"/>
          <p:cNvSpPr>
            <a:spLocks noGrp="1"/>
          </p:cNvSpPr>
          <p:nvPr>
            <p:ph idx="1"/>
          </p:nvPr>
        </p:nvSpPr>
        <p:spPr/>
        <p:txBody>
          <a:bodyPr>
            <a:normAutofit/>
          </a:bodyPr>
          <a:lstStyle/>
          <a:p>
            <a:r>
              <a:rPr lang="en-US" dirty="0" smtClean="0"/>
              <a:t>Now for the full problem.</a:t>
            </a:r>
          </a:p>
          <a:p>
            <a:r>
              <a:rPr lang="en-US" dirty="0" smtClean="0"/>
              <a:t>We’ll start with the case of </a:t>
            </a:r>
            <a:r>
              <a:rPr lang="en-US" b="1" dirty="0" smtClean="0">
                <a:solidFill>
                  <a:srgbClr val="00B050"/>
                </a:solidFill>
              </a:rPr>
              <a:t>A = 0</a:t>
            </a:r>
            <a:r>
              <a:rPr lang="en-US" dirty="0" smtClean="0"/>
              <a:t> and </a:t>
            </a:r>
            <a:r>
              <a:rPr lang="en-US" b="1" dirty="0" smtClean="0">
                <a:solidFill>
                  <a:srgbClr val="00B050"/>
                </a:solidFill>
              </a:rPr>
              <a:t>B = 0</a:t>
            </a:r>
            <a:r>
              <a:rPr lang="en-US" dirty="0" smtClean="0"/>
              <a:t>.</a:t>
            </a:r>
          </a:p>
          <a:p>
            <a:endParaRPr lang="en-US" dirty="0" smtClean="0"/>
          </a:p>
        </p:txBody>
      </p:sp>
      <p:graphicFrame>
        <p:nvGraphicFramePr>
          <p:cNvPr id="7" name="Table 6"/>
          <p:cNvGraphicFramePr>
            <a:graphicFrameLocks noGrp="1"/>
          </p:cNvGraphicFramePr>
          <p:nvPr>
            <p:extLst>
              <p:ext uri="{D42A27DB-BD31-4B8C-83A1-F6EECF244321}">
                <p14:modId xmlns:p14="http://schemas.microsoft.com/office/powerpoint/2010/main" val="331850689"/>
              </p:ext>
            </p:extLst>
          </p:nvPr>
        </p:nvGraphicFramePr>
        <p:xfrm>
          <a:off x="926329" y="3034454"/>
          <a:ext cx="7132320" cy="283464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640080">
                  <a:extLst>
                    <a:ext uri="{9D8B030D-6E8A-4147-A177-3AD203B41FA5}">
                      <a16:colId xmlns:a16="http://schemas.microsoft.com/office/drawing/2014/main" val="20005"/>
                    </a:ext>
                  </a:extLst>
                </a:gridCol>
                <a:gridCol w="640080">
                  <a:extLst>
                    <a:ext uri="{9D8B030D-6E8A-4147-A177-3AD203B41FA5}">
                      <a16:colId xmlns:a16="http://schemas.microsoft.com/office/drawing/2014/main" val="20006"/>
                    </a:ext>
                  </a:extLst>
                </a:gridCol>
                <a:gridCol w="1828800">
                  <a:extLst>
                    <a:ext uri="{9D8B030D-6E8A-4147-A177-3AD203B41FA5}">
                      <a16:colId xmlns:a16="http://schemas.microsoft.com/office/drawing/2014/main" val="20007"/>
                    </a:ext>
                  </a:extLst>
                </a:gridCol>
              </a:tblGrid>
              <a:tr h="432141">
                <a:tc>
                  <a:txBody>
                    <a:bodyPr/>
                    <a:lstStyle/>
                    <a:p>
                      <a:pPr algn="ctr"/>
                      <a:r>
                        <a:rPr lang="en-US" sz="2800" baseline="0" dirty="0" smtClean="0">
                          <a:solidFill>
                            <a:schemeClr val="tx1"/>
                          </a:solidFill>
                        </a:rPr>
                        <a:t>A</a:t>
                      </a:r>
                      <a:endParaRPr lang="en-US" sz="2800" baseline="-25000" dirty="0">
                        <a:solidFill>
                          <a:schemeClr val="tx1"/>
                        </a:solidFill>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aseline="0" dirty="0" smtClean="0">
                          <a:solidFill>
                            <a:schemeClr val="tx1"/>
                          </a:solidFill>
                        </a:rPr>
                        <a:t>B</a:t>
                      </a:r>
                      <a:endParaRPr lang="en-US" sz="2800" baseline="-25000" dirty="0">
                        <a:solidFill>
                          <a:schemeClr val="tx1"/>
                        </a:solidFill>
                      </a:endParaRPr>
                    </a:p>
                  </a:txBody>
                  <a:tcPr>
                    <a:lnL w="12700" cmpd="sng">
                      <a:noFill/>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aseline="0" dirty="0" smtClean="0">
                          <a:solidFill>
                            <a:schemeClr val="tx1"/>
                          </a:solidFill>
                        </a:rPr>
                        <a:t>C</a:t>
                      </a:r>
                      <a:r>
                        <a:rPr lang="en-US" sz="2800" baseline="-25000" dirty="0" smtClean="0">
                          <a:solidFill>
                            <a:schemeClr val="tx1"/>
                          </a:solidFill>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aseline="0" dirty="0" smtClean="0">
                          <a:solidFill>
                            <a:schemeClr val="tx1"/>
                          </a:solidFill>
                        </a:rPr>
                        <a:t>C</a:t>
                      </a:r>
                      <a:r>
                        <a:rPr lang="en-US" sz="2800" baseline="-25000" dirty="0" smtClean="0">
                          <a:solidFill>
                            <a:schemeClr val="tx1"/>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0" baseline="0" dirty="0" smtClean="0">
                          <a:solidFill>
                            <a:schemeClr val="tx1"/>
                          </a:solidFill>
                        </a:rPr>
                        <a:t>meaning</a:t>
                      </a:r>
                      <a:endParaRPr lang="en-US" sz="2800" b="0" baseline="-25000" dirty="0" smtClean="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aseline="0" dirty="0" smtClean="0">
                          <a:solidFill>
                            <a:schemeClr val="tx1"/>
                          </a:solidFill>
                        </a:rPr>
                        <a:t>Z</a:t>
                      </a:r>
                      <a:r>
                        <a:rPr lang="en-US" sz="2800" baseline="-25000" dirty="0" smtClean="0">
                          <a:solidFill>
                            <a:schemeClr val="tx1"/>
                          </a:solidFill>
                        </a:rPr>
                        <a:t>1</a:t>
                      </a:r>
                      <a:endParaRPr lang="en-US" sz="2800" baseline="-25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aseline="0" dirty="0" smtClean="0">
                          <a:solidFill>
                            <a:schemeClr val="tx1"/>
                          </a:solidFill>
                        </a:rPr>
                        <a:t>Z</a:t>
                      </a:r>
                      <a:r>
                        <a:rPr lang="en-US" sz="2800" baseline="-25000" dirty="0" smtClean="0">
                          <a:solidFill>
                            <a:schemeClr val="tx1"/>
                          </a:solidFill>
                        </a:rPr>
                        <a:t>0</a:t>
                      </a:r>
                      <a:endParaRPr lang="en-US" sz="2800" baseline="-25000" dirty="0">
                        <a:solidFill>
                          <a:schemeClr val="tx1"/>
                        </a:solidFill>
                      </a:endParaRPr>
                    </a:p>
                  </a:txBody>
                  <a:tcP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0" baseline="0" dirty="0" smtClean="0">
                          <a:solidFill>
                            <a:schemeClr val="tx1"/>
                          </a:solidFill>
                        </a:rPr>
                        <a:t>meaning</a:t>
                      </a:r>
                      <a:endParaRPr lang="en-US" sz="2800" b="0" baseline="-25000" dirty="0" smtClean="0">
                        <a:solidFill>
                          <a:schemeClr val="tx1"/>
                        </a:solidFill>
                      </a:endParaRPr>
                    </a:p>
                  </a:txBody>
                  <a:tcP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89760">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0</a:t>
                      </a:r>
                      <a:endParaRPr lang="en-US" sz="3200" b="1" dirty="0">
                        <a:solidFill>
                          <a:schemeClr val="tx1"/>
                        </a:solidFill>
                        <a:latin typeface="Courier New" panose="02070309020205020404" pitchFamily="49" charset="0"/>
                        <a:cs typeface="Courier New" panose="02070309020205020404" pitchFamily="49"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0</a:t>
                      </a:r>
                      <a:endParaRPr lang="en-US" sz="3200" b="1" dirty="0">
                        <a:solidFill>
                          <a:schemeClr val="tx1"/>
                        </a:solidFill>
                        <a:latin typeface="Courier New" panose="02070309020205020404" pitchFamily="49" charset="0"/>
                        <a:cs typeface="Courier New" panose="02070309020205020404" pitchFamily="49" charset="0"/>
                      </a:endParaRPr>
                    </a:p>
                  </a:txBody>
                  <a:tcPr>
                    <a:lnL w="12700" cmpd="sng">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0</a:t>
                      </a: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0</a:t>
                      </a: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A = B</a:t>
                      </a: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89760">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0</a:t>
                      </a:r>
                      <a:endParaRPr lang="en-US" sz="3200" b="1" dirty="0">
                        <a:solidFill>
                          <a:schemeClr val="tx1"/>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0</a:t>
                      </a:r>
                      <a:endParaRPr lang="en-US" sz="3200" b="1" dirty="0">
                        <a:solidFill>
                          <a:schemeClr val="tx1"/>
                        </a:solidFill>
                        <a:latin typeface="Courier New" panose="02070309020205020404" pitchFamily="49" charset="0"/>
                        <a:cs typeface="Courier New" panose="02070309020205020404" pitchFamily="49" charset="0"/>
                      </a:endParaRPr>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0</a:t>
                      </a: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1</a:t>
                      </a: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A &lt; B</a:t>
                      </a: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89760">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0</a:t>
                      </a:r>
                      <a:endParaRPr lang="en-US" sz="3200" b="1" dirty="0">
                        <a:solidFill>
                          <a:schemeClr val="tx1"/>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0</a:t>
                      </a:r>
                      <a:endParaRPr lang="en-US" sz="3200" b="1" dirty="0">
                        <a:solidFill>
                          <a:schemeClr val="tx1"/>
                        </a:solidFill>
                        <a:latin typeface="Courier New" panose="02070309020205020404" pitchFamily="49" charset="0"/>
                        <a:cs typeface="Courier New" panose="02070309020205020404" pitchFamily="49" charset="0"/>
                      </a:endParaRPr>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1</a:t>
                      </a: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0</a:t>
                      </a: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A &gt; B</a:t>
                      </a: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89760">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0</a:t>
                      </a:r>
                      <a:endParaRPr lang="en-US" sz="3200" b="1" dirty="0">
                        <a:solidFill>
                          <a:schemeClr val="tx1"/>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0</a:t>
                      </a:r>
                      <a:endParaRPr lang="en-US" sz="3200" b="1" dirty="0">
                        <a:solidFill>
                          <a:schemeClr val="tx1"/>
                        </a:solidFill>
                        <a:latin typeface="Courier New" panose="02070309020205020404" pitchFamily="49" charset="0"/>
                        <a:cs typeface="Courier New" panose="02070309020205020404" pitchFamily="49" charset="0"/>
                      </a:endParaRPr>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1</a:t>
                      </a: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1</a:t>
                      </a: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0" dirty="0" smtClean="0">
                          <a:solidFill>
                            <a:schemeClr val="tx1"/>
                          </a:solidFill>
                          <a:latin typeface="+mn-lt"/>
                          <a:cs typeface="Courier New" panose="02070309020205020404" pitchFamily="49" charset="0"/>
                        </a:rPr>
                        <a:t>???</a:t>
                      </a:r>
                      <a:endParaRPr lang="en-US" sz="3200" b="0" dirty="0">
                        <a:solidFill>
                          <a:schemeClr val="tx1"/>
                        </a:solidFill>
                        <a:latin typeface="+mn-lt"/>
                        <a:cs typeface="Courier New" panose="02070309020205020404"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
        <p:nvSpPr>
          <p:cNvPr id="3" name="TextBox 2"/>
          <p:cNvSpPr txBox="1"/>
          <p:nvPr/>
        </p:nvSpPr>
        <p:spPr>
          <a:xfrm>
            <a:off x="6431280" y="3549203"/>
            <a:ext cx="1418978" cy="584775"/>
          </a:xfrm>
          <a:prstGeom prst="rect">
            <a:avLst/>
          </a:prstGeom>
          <a:noFill/>
        </p:spPr>
        <p:txBody>
          <a:bodyPr wrap="none" rtlCol="0">
            <a:spAutoFit/>
          </a:bodyPr>
          <a:lstStyle/>
          <a:p>
            <a:r>
              <a:rPr lang="en-US" sz="3200" b="1" dirty="0" smtClean="0">
                <a:latin typeface="Courier New" panose="02070309020205020404" pitchFamily="49" charset="0"/>
                <a:cs typeface="Courier New" panose="02070309020205020404" pitchFamily="49" charset="0"/>
              </a:rPr>
              <a:t>A = B</a:t>
            </a:r>
            <a:endParaRPr lang="en-US" sz="3200" b="1" dirty="0">
              <a:latin typeface="Courier New" panose="02070309020205020404" pitchFamily="49" charset="0"/>
              <a:cs typeface="Courier New" panose="02070309020205020404" pitchFamily="49" charset="0"/>
            </a:endParaRPr>
          </a:p>
        </p:txBody>
      </p:sp>
      <p:sp>
        <p:nvSpPr>
          <p:cNvPr id="9" name="TextBox 8"/>
          <p:cNvSpPr txBox="1"/>
          <p:nvPr/>
        </p:nvSpPr>
        <p:spPr>
          <a:xfrm>
            <a:off x="6438018" y="4709148"/>
            <a:ext cx="1418978" cy="584775"/>
          </a:xfrm>
          <a:prstGeom prst="rect">
            <a:avLst/>
          </a:prstGeom>
          <a:noFill/>
        </p:spPr>
        <p:txBody>
          <a:bodyPr wrap="none" rtlCol="0">
            <a:spAutoFit/>
          </a:bodyPr>
          <a:lstStyle/>
          <a:p>
            <a:r>
              <a:rPr lang="en-US" sz="3200" b="1" dirty="0" smtClean="0">
                <a:latin typeface="Courier New" panose="02070309020205020404" pitchFamily="49" charset="0"/>
                <a:cs typeface="Courier New" panose="02070309020205020404" pitchFamily="49" charset="0"/>
              </a:rPr>
              <a:t>A &gt; B</a:t>
            </a:r>
            <a:endParaRPr lang="en-US" sz="3200" b="1" dirty="0">
              <a:latin typeface="Courier New" panose="02070309020205020404" pitchFamily="49" charset="0"/>
              <a:cs typeface="Courier New" panose="02070309020205020404" pitchFamily="49" charset="0"/>
            </a:endParaRPr>
          </a:p>
        </p:txBody>
      </p:sp>
      <p:sp>
        <p:nvSpPr>
          <p:cNvPr id="10" name="TextBox 9"/>
          <p:cNvSpPr txBox="1"/>
          <p:nvPr/>
        </p:nvSpPr>
        <p:spPr>
          <a:xfrm>
            <a:off x="6438018" y="4118457"/>
            <a:ext cx="1418978" cy="584775"/>
          </a:xfrm>
          <a:prstGeom prst="rect">
            <a:avLst/>
          </a:prstGeom>
          <a:noFill/>
        </p:spPr>
        <p:txBody>
          <a:bodyPr wrap="none" rtlCol="0">
            <a:spAutoFit/>
          </a:bodyPr>
          <a:lstStyle/>
          <a:p>
            <a:r>
              <a:rPr lang="en-US" sz="3200" b="1" dirty="0" smtClean="0">
                <a:latin typeface="Courier New" panose="02070309020205020404" pitchFamily="49" charset="0"/>
                <a:cs typeface="Courier New" panose="02070309020205020404" pitchFamily="49" charset="0"/>
              </a:rPr>
              <a:t>A &lt; B</a:t>
            </a:r>
            <a:endParaRPr lang="en-US" sz="3200" b="1" dirty="0">
              <a:latin typeface="Courier New" panose="02070309020205020404" pitchFamily="49" charset="0"/>
              <a:cs typeface="Courier New" panose="02070309020205020404" pitchFamily="49" charset="0"/>
            </a:endParaRPr>
          </a:p>
        </p:txBody>
      </p:sp>
      <p:sp>
        <p:nvSpPr>
          <p:cNvPr id="11" name="TextBox 10"/>
          <p:cNvSpPr txBox="1"/>
          <p:nvPr/>
        </p:nvSpPr>
        <p:spPr>
          <a:xfrm>
            <a:off x="6240522" y="5283907"/>
            <a:ext cx="1800493" cy="523220"/>
          </a:xfrm>
          <a:prstGeom prst="rect">
            <a:avLst/>
          </a:prstGeom>
          <a:noFill/>
        </p:spPr>
        <p:txBody>
          <a:bodyPr wrap="none" rtlCol="0">
            <a:spAutoFit/>
          </a:bodyPr>
          <a:lstStyle/>
          <a:p>
            <a:r>
              <a:rPr lang="en-US" sz="2800" dirty="0">
                <a:cs typeface="Courier New" panose="02070309020205020404" pitchFamily="49" charset="0"/>
              </a:rPr>
              <a:t>d</a:t>
            </a:r>
            <a:r>
              <a:rPr lang="en-US" sz="2800" dirty="0" smtClean="0">
                <a:cs typeface="Courier New" panose="02070309020205020404" pitchFamily="49" charset="0"/>
              </a:rPr>
              <a:t>on’t care</a:t>
            </a:r>
            <a:endParaRPr lang="en-US" sz="2800" dirty="0">
              <a:cs typeface="Courier New" panose="02070309020205020404" pitchFamily="49" charset="0"/>
            </a:endParaRPr>
          </a:p>
        </p:txBody>
      </p:sp>
      <p:grpSp>
        <p:nvGrpSpPr>
          <p:cNvPr id="8" name="Group 7"/>
          <p:cNvGrpSpPr/>
          <p:nvPr/>
        </p:nvGrpSpPr>
        <p:grpSpPr>
          <a:xfrm>
            <a:off x="5053108" y="3548644"/>
            <a:ext cx="1070386" cy="590133"/>
            <a:chOff x="5388388" y="3548644"/>
            <a:chExt cx="1070386" cy="590133"/>
          </a:xfrm>
        </p:grpSpPr>
        <p:sp>
          <p:nvSpPr>
            <p:cNvPr id="12" name="TextBox 11"/>
            <p:cNvSpPr txBox="1"/>
            <p:nvPr/>
          </p:nvSpPr>
          <p:spPr>
            <a:xfrm>
              <a:off x="5388388" y="3548644"/>
              <a:ext cx="431528" cy="584775"/>
            </a:xfrm>
            <a:prstGeom prst="rect">
              <a:avLst/>
            </a:prstGeom>
            <a:noFill/>
          </p:spPr>
          <p:txBody>
            <a:bodyPr wrap="none" rtlCol="0">
              <a:spAutoFit/>
            </a:bodyPr>
            <a:lstStyle/>
            <a:p>
              <a:r>
                <a:rPr lang="en-US" sz="3200" b="1" dirty="0" smtClean="0">
                  <a:latin typeface="Courier New" panose="02070309020205020404" pitchFamily="49" charset="0"/>
                  <a:cs typeface="Courier New" panose="02070309020205020404" pitchFamily="49" charset="0"/>
                </a:rPr>
                <a:t>0</a:t>
              </a:r>
              <a:endParaRPr lang="en-US" sz="3200" b="1" dirty="0">
                <a:latin typeface="Courier New" panose="02070309020205020404" pitchFamily="49" charset="0"/>
                <a:cs typeface="Courier New" panose="02070309020205020404" pitchFamily="49" charset="0"/>
              </a:endParaRPr>
            </a:p>
          </p:txBody>
        </p:sp>
        <p:sp>
          <p:nvSpPr>
            <p:cNvPr id="13" name="TextBox 12"/>
            <p:cNvSpPr txBox="1"/>
            <p:nvPr/>
          </p:nvSpPr>
          <p:spPr>
            <a:xfrm>
              <a:off x="6027246" y="3554002"/>
              <a:ext cx="431528" cy="584775"/>
            </a:xfrm>
            <a:prstGeom prst="rect">
              <a:avLst/>
            </a:prstGeom>
            <a:noFill/>
          </p:spPr>
          <p:txBody>
            <a:bodyPr wrap="none" rtlCol="0">
              <a:spAutoFit/>
            </a:bodyPr>
            <a:lstStyle/>
            <a:p>
              <a:r>
                <a:rPr lang="en-US" sz="3200" b="1" dirty="0" smtClean="0">
                  <a:latin typeface="Courier New" panose="02070309020205020404" pitchFamily="49" charset="0"/>
                  <a:cs typeface="Courier New" panose="02070309020205020404" pitchFamily="49" charset="0"/>
                </a:rPr>
                <a:t>0</a:t>
              </a:r>
              <a:endParaRPr lang="en-US" sz="3200" b="1" dirty="0">
                <a:latin typeface="Courier New" panose="02070309020205020404" pitchFamily="49" charset="0"/>
                <a:cs typeface="Courier New" panose="02070309020205020404" pitchFamily="49" charset="0"/>
              </a:endParaRPr>
            </a:p>
          </p:txBody>
        </p:sp>
      </p:grpSp>
      <p:grpSp>
        <p:nvGrpSpPr>
          <p:cNvPr id="15" name="Group 14"/>
          <p:cNvGrpSpPr/>
          <p:nvPr/>
        </p:nvGrpSpPr>
        <p:grpSpPr>
          <a:xfrm>
            <a:off x="5053108" y="4130021"/>
            <a:ext cx="1070386" cy="590133"/>
            <a:chOff x="5388388" y="3548644"/>
            <a:chExt cx="1070386" cy="590133"/>
          </a:xfrm>
        </p:grpSpPr>
        <p:sp>
          <p:nvSpPr>
            <p:cNvPr id="16" name="TextBox 15"/>
            <p:cNvSpPr txBox="1"/>
            <p:nvPr/>
          </p:nvSpPr>
          <p:spPr>
            <a:xfrm>
              <a:off x="5388388" y="3548644"/>
              <a:ext cx="431528" cy="584775"/>
            </a:xfrm>
            <a:prstGeom prst="rect">
              <a:avLst/>
            </a:prstGeom>
            <a:noFill/>
          </p:spPr>
          <p:txBody>
            <a:bodyPr wrap="none" rtlCol="0">
              <a:spAutoFit/>
            </a:bodyPr>
            <a:lstStyle/>
            <a:p>
              <a:r>
                <a:rPr lang="en-US" sz="3200" b="1" dirty="0" smtClean="0">
                  <a:latin typeface="Courier New" panose="02070309020205020404" pitchFamily="49" charset="0"/>
                  <a:cs typeface="Courier New" panose="02070309020205020404" pitchFamily="49" charset="0"/>
                </a:rPr>
                <a:t>0</a:t>
              </a:r>
              <a:endParaRPr lang="en-US" sz="3200" b="1" dirty="0">
                <a:latin typeface="Courier New" panose="02070309020205020404" pitchFamily="49" charset="0"/>
                <a:cs typeface="Courier New" panose="02070309020205020404" pitchFamily="49" charset="0"/>
              </a:endParaRPr>
            </a:p>
          </p:txBody>
        </p:sp>
        <p:sp>
          <p:nvSpPr>
            <p:cNvPr id="17" name="TextBox 16"/>
            <p:cNvSpPr txBox="1"/>
            <p:nvPr/>
          </p:nvSpPr>
          <p:spPr>
            <a:xfrm>
              <a:off x="6027246" y="3554002"/>
              <a:ext cx="431528" cy="584775"/>
            </a:xfrm>
            <a:prstGeom prst="rect">
              <a:avLst/>
            </a:prstGeom>
            <a:noFill/>
          </p:spPr>
          <p:txBody>
            <a:bodyPr wrap="none" rtlCol="0">
              <a:spAutoFit/>
            </a:bodyPr>
            <a:lstStyle/>
            <a:p>
              <a:r>
                <a:rPr lang="en-US" sz="3200" b="1" dirty="0">
                  <a:latin typeface="Courier New" panose="02070309020205020404" pitchFamily="49" charset="0"/>
                  <a:cs typeface="Courier New" panose="02070309020205020404" pitchFamily="49" charset="0"/>
                </a:rPr>
                <a:t>1</a:t>
              </a:r>
            </a:p>
          </p:txBody>
        </p:sp>
      </p:grpSp>
      <p:grpSp>
        <p:nvGrpSpPr>
          <p:cNvPr id="18" name="Group 17"/>
          <p:cNvGrpSpPr/>
          <p:nvPr/>
        </p:nvGrpSpPr>
        <p:grpSpPr>
          <a:xfrm>
            <a:off x="5053108" y="4699132"/>
            <a:ext cx="1070386" cy="590133"/>
            <a:chOff x="5388388" y="3548644"/>
            <a:chExt cx="1070386" cy="590133"/>
          </a:xfrm>
        </p:grpSpPr>
        <p:sp>
          <p:nvSpPr>
            <p:cNvPr id="19" name="TextBox 18"/>
            <p:cNvSpPr txBox="1"/>
            <p:nvPr/>
          </p:nvSpPr>
          <p:spPr>
            <a:xfrm>
              <a:off x="5388388" y="3548644"/>
              <a:ext cx="431528" cy="584775"/>
            </a:xfrm>
            <a:prstGeom prst="rect">
              <a:avLst/>
            </a:prstGeom>
            <a:noFill/>
          </p:spPr>
          <p:txBody>
            <a:bodyPr wrap="none" rtlCol="0">
              <a:spAutoFit/>
            </a:bodyPr>
            <a:lstStyle/>
            <a:p>
              <a:r>
                <a:rPr lang="en-US" sz="3200" b="1" dirty="0">
                  <a:latin typeface="Courier New" panose="02070309020205020404" pitchFamily="49" charset="0"/>
                  <a:cs typeface="Courier New" panose="02070309020205020404" pitchFamily="49" charset="0"/>
                </a:rPr>
                <a:t>1</a:t>
              </a:r>
            </a:p>
          </p:txBody>
        </p:sp>
        <p:sp>
          <p:nvSpPr>
            <p:cNvPr id="20" name="TextBox 19"/>
            <p:cNvSpPr txBox="1"/>
            <p:nvPr/>
          </p:nvSpPr>
          <p:spPr>
            <a:xfrm>
              <a:off x="6027246" y="3554002"/>
              <a:ext cx="431528" cy="584775"/>
            </a:xfrm>
            <a:prstGeom prst="rect">
              <a:avLst/>
            </a:prstGeom>
            <a:noFill/>
          </p:spPr>
          <p:txBody>
            <a:bodyPr wrap="none" rtlCol="0">
              <a:spAutoFit/>
            </a:bodyPr>
            <a:lstStyle/>
            <a:p>
              <a:r>
                <a:rPr lang="en-US" sz="3200" b="1" dirty="0" smtClean="0">
                  <a:latin typeface="Courier New" panose="02070309020205020404" pitchFamily="49" charset="0"/>
                  <a:cs typeface="Courier New" panose="02070309020205020404" pitchFamily="49" charset="0"/>
                </a:rPr>
                <a:t>0</a:t>
              </a:r>
              <a:endParaRPr lang="en-US" sz="3200" b="1" dirty="0">
                <a:latin typeface="Courier New" panose="02070309020205020404" pitchFamily="49" charset="0"/>
                <a:cs typeface="Courier New" panose="02070309020205020404" pitchFamily="49" charset="0"/>
              </a:endParaRPr>
            </a:p>
          </p:txBody>
        </p:sp>
      </p:grpSp>
      <p:grpSp>
        <p:nvGrpSpPr>
          <p:cNvPr id="21" name="Group 20"/>
          <p:cNvGrpSpPr/>
          <p:nvPr/>
        </p:nvGrpSpPr>
        <p:grpSpPr>
          <a:xfrm>
            <a:off x="5053108" y="5285867"/>
            <a:ext cx="1070386" cy="590133"/>
            <a:chOff x="5388388" y="3548644"/>
            <a:chExt cx="1070386" cy="590133"/>
          </a:xfrm>
        </p:grpSpPr>
        <p:sp>
          <p:nvSpPr>
            <p:cNvPr id="22" name="TextBox 21"/>
            <p:cNvSpPr txBox="1"/>
            <p:nvPr/>
          </p:nvSpPr>
          <p:spPr>
            <a:xfrm>
              <a:off x="5388388" y="3548644"/>
              <a:ext cx="431528" cy="584775"/>
            </a:xfrm>
            <a:prstGeom prst="rect">
              <a:avLst/>
            </a:prstGeom>
            <a:noFill/>
          </p:spPr>
          <p:txBody>
            <a:bodyPr wrap="none" rtlCol="0">
              <a:spAutoFit/>
            </a:bodyPr>
            <a:lstStyle/>
            <a:p>
              <a:r>
                <a:rPr lang="en-US" sz="3200" b="1" dirty="0">
                  <a:latin typeface="Courier New" panose="02070309020205020404" pitchFamily="49" charset="0"/>
                  <a:cs typeface="Courier New" panose="02070309020205020404" pitchFamily="49" charset="0"/>
                </a:rPr>
                <a:t>x</a:t>
              </a:r>
            </a:p>
          </p:txBody>
        </p:sp>
        <p:sp>
          <p:nvSpPr>
            <p:cNvPr id="23" name="TextBox 22"/>
            <p:cNvSpPr txBox="1"/>
            <p:nvPr/>
          </p:nvSpPr>
          <p:spPr>
            <a:xfrm>
              <a:off x="6027246" y="3554002"/>
              <a:ext cx="431528" cy="584775"/>
            </a:xfrm>
            <a:prstGeom prst="rect">
              <a:avLst/>
            </a:prstGeom>
            <a:noFill/>
          </p:spPr>
          <p:txBody>
            <a:bodyPr wrap="none" rtlCol="0">
              <a:spAutoFit/>
            </a:bodyPr>
            <a:lstStyle/>
            <a:p>
              <a:r>
                <a:rPr lang="en-US" sz="3200" b="1" dirty="0">
                  <a:latin typeface="Courier New" panose="02070309020205020404" pitchFamily="49" charset="0"/>
                  <a:cs typeface="Courier New" panose="02070309020205020404" pitchFamily="49" charset="0"/>
                </a:rPr>
                <a:t>x</a:t>
              </a:r>
            </a:p>
          </p:txBody>
        </p:sp>
      </p:grpSp>
    </p:spTree>
    <p:extLst>
      <p:ext uri="{BB962C8B-B14F-4D97-AF65-F5344CB8AC3E}">
        <p14:creationId xmlns:p14="http://schemas.microsoft.com/office/powerpoint/2010/main" val="2183758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P spid="10"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When A and B are Equal, Pass Along the Answer</a:t>
            </a:r>
            <a:endParaRPr lang="en-US" dirty="0"/>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2016-2017 Steven S. </a:t>
            </a:r>
            <a:r>
              <a:rPr lang="en-US" dirty="0" err="1" smtClean="0"/>
              <a:t>Lumetta</a:t>
            </a:r>
            <a:r>
              <a:rPr lang="en-US" dirty="0" smtClean="0"/>
              <a:t>.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11</a:t>
            </a:fld>
            <a:endParaRPr lang="en-US" dirty="0"/>
          </a:p>
        </p:txBody>
      </p:sp>
      <p:sp>
        <p:nvSpPr>
          <p:cNvPr id="6" name="Content Placeholder 5"/>
          <p:cNvSpPr>
            <a:spLocks noGrp="1"/>
          </p:cNvSpPr>
          <p:nvPr>
            <p:ph idx="1"/>
          </p:nvPr>
        </p:nvSpPr>
        <p:spPr/>
        <p:txBody>
          <a:bodyPr>
            <a:normAutofit/>
          </a:bodyPr>
          <a:lstStyle/>
          <a:p>
            <a:r>
              <a:rPr lang="en-US" dirty="0" smtClean="0"/>
              <a:t>Is there any difference when </a:t>
            </a:r>
            <a:r>
              <a:rPr lang="en-US" b="1" dirty="0" smtClean="0">
                <a:solidFill>
                  <a:srgbClr val="00B050"/>
                </a:solidFill>
              </a:rPr>
              <a:t>A = 1</a:t>
            </a:r>
            <a:r>
              <a:rPr lang="en-US" dirty="0" smtClean="0"/>
              <a:t> and </a:t>
            </a:r>
            <a:r>
              <a:rPr lang="en-US" b="1" dirty="0" smtClean="0">
                <a:solidFill>
                  <a:srgbClr val="00B050"/>
                </a:solidFill>
              </a:rPr>
              <a:t>B = 1</a:t>
            </a:r>
            <a:r>
              <a:rPr lang="en-US" dirty="0" smtClean="0"/>
              <a:t>?</a:t>
            </a:r>
          </a:p>
          <a:p>
            <a:r>
              <a:rPr lang="en-US" b="1" dirty="0" smtClean="0">
                <a:solidFill>
                  <a:srgbClr val="0070C0"/>
                </a:solidFill>
              </a:rPr>
              <a:t>No, outputs are the same as the last case.</a:t>
            </a:r>
          </a:p>
        </p:txBody>
      </p:sp>
      <p:graphicFrame>
        <p:nvGraphicFramePr>
          <p:cNvPr id="7" name="Table 6"/>
          <p:cNvGraphicFramePr>
            <a:graphicFrameLocks noGrp="1"/>
          </p:cNvGraphicFramePr>
          <p:nvPr>
            <p:extLst>
              <p:ext uri="{D42A27DB-BD31-4B8C-83A1-F6EECF244321}">
                <p14:modId xmlns:p14="http://schemas.microsoft.com/office/powerpoint/2010/main" val="25460371"/>
              </p:ext>
            </p:extLst>
          </p:nvPr>
        </p:nvGraphicFramePr>
        <p:xfrm>
          <a:off x="926329" y="3034454"/>
          <a:ext cx="7132320" cy="283464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640080">
                  <a:extLst>
                    <a:ext uri="{9D8B030D-6E8A-4147-A177-3AD203B41FA5}">
                      <a16:colId xmlns:a16="http://schemas.microsoft.com/office/drawing/2014/main" val="20005"/>
                    </a:ext>
                  </a:extLst>
                </a:gridCol>
                <a:gridCol w="640080">
                  <a:extLst>
                    <a:ext uri="{9D8B030D-6E8A-4147-A177-3AD203B41FA5}">
                      <a16:colId xmlns:a16="http://schemas.microsoft.com/office/drawing/2014/main" val="20006"/>
                    </a:ext>
                  </a:extLst>
                </a:gridCol>
                <a:gridCol w="1828800">
                  <a:extLst>
                    <a:ext uri="{9D8B030D-6E8A-4147-A177-3AD203B41FA5}">
                      <a16:colId xmlns:a16="http://schemas.microsoft.com/office/drawing/2014/main" val="20007"/>
                    </a:ext>
                  </a:extLst>
                </a:gridCol>
              </a:tblGrid>
              <a:tr h="432141">
                <a:tc>
                  <a:txBody>
                    <a:bodyPr/>
                    <a:lstStyle/>
                    <a:p>
                      <a:pPr algn="ctr"/>
                      <a:r>
                        <a:rPr lang="en-US" sz="2800" baseline="0" dirty="0" smtClean="0">
                          <a:solidFill>
                            <a:schemeClr val="tx1"/>
                          </a:solidFill>
                        </a:rPr>
                        <a:t>A</a:t>
                      </a:r>
                      <a:endParaRPr lang="en-US" sz="2800" baseline="-25000" dirty="0">
                        <a:solidFill>
                          <a:schemeClr val="tx1"/>
                        </a:solidFill>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aseline="0" dirty="0" smtClean="0">
                          <a:solidFill>
                            <a:schemeClr val="tx1"/>
                          </a:solidFill>
                        </a:rPr>
                        <a:t>B</a:t>
                      </a:r>
                      <a:endParaRPr lang="en-US" sz="2800" baseline="-25000" dirty="0">
                        <a:solidFill>
                          <a:schemeClr val="tx1"/>
                        </a:solidFill>
                      </a:endParaRPr>
                    </a:p>
                  </a:txBody>
                  <a:tcPr>
                    <a:lnL w="12700" cmpd="sng">
                      <a:noFill/>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aseline="0" dirty="0" smtClean="0">
                          <a:solidFill>
                            <a:schemeClr val="tx1"/>
                          </a:solidFill>
                        </a:rPr>
                        <a:t>C</a:t>
                      </a:r>
                      <a:r>
                        <a:rPr lang="en-US" sz="2800" baseline="-25000" dirty="0" smtClean="0">
                          <a:solidFill>
                            <a:schemeClr val="tx1"/>
                          </a:solidFill>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aseline="0" dirty="0" smtClean="0">
                          <a:solidFill>
                            <a:schemeClr val="tx1"/>
                          </a:solidFill>
                        </a:rPr>
                        <a:t>C</a:t>
                      </a:r>
                      <a:r>
                        <a:rPr lang="en-US" sz="2800" baseline="-25000" dirty="0" smtClean="0">
                          <a:solidFill>
                            <a:schemeClr val="tx1"/>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0" baseline="0" dirty="0" smtClean="0">
                          <a:solidFill>
                            <a:schemeClr val="tx1"/>
                          </a:solidFill>
                        </a:rPr>
                        <a:t>meaning</a:t>
                      </a:r>
                      <a:endParaRPr lang="en-US" sz="2800" b="0" baseline="-25000" dirty="0" smtClean="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aseline="0" dirty="0" smtClean="0">
                          <a:solidFill>
                            <a:schemeClr val="tx1"/>
                          </a:solidFill>
                        </a:rPr>
                        <a:t>Z</a:t>
                      </a:r>
                      <a:r>
                        <a:rPr lang="en-US" sz="2800" baseline="-25000" dirty="0" smtClean="0">
                          <a:solidFill>
                            <a:schemeClr val="tx1"/>
                          </a:solidFill>
                        </a:rPr>
                        <a:t>1</a:t>
                      </a:r>
                      <a:endParaRPr lang="en-US" sz="2800" baseline="-25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aseline="0" dirty="0" smtClean="0">
                          <a:solidFill>
                            <a:schemeClr val="tx1"/>
                          </a:solidFill>
                        </a:rPr>
                        <a:t>Z</a:t>
                      </a:r>
                      <a:r>
                        <a:rPr lang="en-US" sz="2800" baseline="-25000" dirty="0" smtClean="0">
                          <a:solidFill>
                            <a:schemeClr val="tx1"/>
                          </a:solidFill>
                        </a:rPr>
                        <a:t>0</a:t>
                      </a:r>
                      <a:endParaRPr lang="en-US" sz="2800" baseline="-25000" dirty="0">
                        <a:solidFill>
                          <a:schemeClr val="tx1"/>
                        </a:solidFill>
                      </a:endParaRPr>
                    </a:p>
                  </a:txBody>
                  <a:tcP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0" baseline="0" dirty="0" smtClean="0">
                          <a:solidFill>
                            <a:schemeClr val="tx1"/>
                          </a:solidFill>
                        </a:rPr>
                        <a:t>meaning</a:t>
                      </a:r>
                      <a:endParaRPr lang="en-US" sz="2800" b="0" baseline="-25000" dirty="0" smtClean="0">
                        <a:solidFill>
                          <a:schemeClr val="tx1"/>
                        </a:solidFill>
                      </a:endParaRPr>
                    </a:p>
                  </a:txBody>
                  <a:tcP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89760">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1</a:t>
                      </a:r>
                      <a:endParaRPr lang="en-US" sz="3200" b="1" dirty="0">
                        <a:solidFill>
                          <a:schemeClr val="tx1"/>
                        </a:solidFill>
                        <a:latin typeface="Courier New" panose="02070309020205020404" pitchFamily="49" charset="0"/>
                        <a:cs typeface="Courier New" panose="02070309020205020404" pitchFamily="49"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1</a:t>
                      </a:r>
                      <a:endParaRPr lang="en-US" sz="3200" b="1" dirty="0">
                        <a:solidFill>
                          <a:schemeClr val="tx1"/>
                        </a:solidFill>
                        <a:latin typeface="Courier New" panose="02070309020205020404" pitchFamily="49" charset="0"/>
                        <a:cs typeface="Courier New" panose="02070309020205020404" pitchFamily="49" charset="0"/>
                      </a:endParaRPr>
                    </a:p>
                  </a:txBody>
                  <a:tcPr>
                    <a:lnL w="12700" cmpd="sng">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0</a:t>
                      </a: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0</a:t>
                      </a: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A = B</a:t>
                      </a: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89760">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1</a:t>
                      </a:r>
                      <a:endParaRPr lang="en-US" sz="3200" b="1" dirty="0">
                        <a:solidFill>
                          <a:schemeClr val="tx1"/>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1</a:t>
                      </a:r>
                      <a:endParaRPr lang="en-US" sz="3200" b="1" dirty="0">
                        <a:solidFill>
                          <a:schemeClr val="tx1"/>
                        </a:solidFill>
                        <a:latin typeface="Courier New" panose="02070309020205020404" pitchFamily="49" charset="0"/>
                        <a:cs typeface="Courier New" panose="02070309020205020404" pitchFamily="49" charset="0"/>
                      </a:endParaRPr>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0</a:t>
                      </a: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1</a:t>
                      </a: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A &lt; B</a:t>
                      </a: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89760">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1</a:t>
                      </a:r>
                      <a:endParaRPr lang="en-US" sz="3200" b="1" dirty="0">
                        <a:solidFill>
                          <a:schemeClr val="tx1"/>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1</a:t>
                      </a:r>
                      <a:endParaRPr lang="en-US" sz="3200" b="1" dirty="0">
                        <a:solidFill>
                          <a:schemeClr val="tx1"/>
                        </a:solidFill>
                        <a:latin typeface="Courier New" panose="02070309020205020404" pitchFamily="49" charset="0"/>
                        <a:cs typeface="Courier New" panose="02070309020205020404" pitchFamily="49" charset="0"/>
                      </a:endParaRPr>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1</a:t>
                      </a: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0</a:t>
                      </a: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A &gt; B</a:t>
                      </a: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89760">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1</a:t>
                      </a:r>
                      <a:endParaRPr lang="en-US" sz="3200" b="1" dirty="0">
                        <a:solidFill>
                          <a:schemeClr val="tx1"/>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1</a:t>
                      </a:r>
                      <a:endParaRPr lang="en-US" sz="3200" b="1" dirty="0">
                        <a:solidFill>
                          <a:schemeClr val="tx1"/>
                        </a:solidFill>
                        <a:latin typeface="Courier New" panose="02070309020205020404" pitchFamily="49" charset="0"/>
                        <a:cs typeface="Courier New" panose="02070309020205020404" pitchFamily="49" charset="0"/>
                      </a:endParaRPr>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1</a:t>
                      </a: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1</a:t>
                      </a: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0" dirty="0" smtClean="0">
                          <a:solidFill>
                            <a:schemeClr val="tx1"/>
                          </a:solidFill>
                          <a:latin typeface="+mn-lt"/>
                          <a:cs typeface="Courier New" panose="02070309020205020404" pitchFamily="49" charset="0"/>
                        </a:rPr>
                        <a:t>???</a:t>
                      </a:r>
                      <a:endParaRPr lang="en-US" sz="3200" b="0" dirty="0">
                        <a:solidFill>
                          <a:schemeClr val="tx1"/>
                        </a:solidFill>
                        <a:latin typeface="+mn-lt"/>
                        <a:cs typeface="Courier New" panose="02070309020205020404"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
        <p:nvSpPr>
          <p:cNvPr id="3" name="TextBox 2"/>
          <p:cNvSpPr txBox="1"/>
          <p:nvPr/>
        </p:nvSpPr>
        <p:spPr>
          <a:xfrm>
            <a:off x="6431280" y="3549203"/>
            <a:ext cx="1418978" cy="584775"/>
          </a:xfrm>
          <a:prstGeom prst="rect">
            <a:avLst/>
          </a:prstGeom>
          <a:noFill/>
        </p:spPr>
        <p:txBody>
          <a:bodyPr wrap="none" rtlCol="0">
            <a:spAutoFit/>
          </a:bodyPr>
          <a:lstStyle/>
          <a:p>
            <a:r>
              <a:rPr lang="en-US" sz="3200" b="1" dirty="0" smtClean="0">
                <a:latin typeface="Courier New" panose="02070309020205020404" pitchFamily="49" charset="0"/>
                <a:cs typeface="Courier New" panose="02070309020205020404" pitchFamily="49" charset="0"/>
              </a:rPr>
              <a:t>A = B</a:t>
            </a:r>
            <a:endParaRPr lang="en-US" sz="3200" b="1" dirty="0">
              <a:latin typeface="Courier New" panose="02070309020205020404" pitchFamily="49" charset="0"/>
              <a:cs typeface="Courier New" panose="02070309020205020404" pitchFamily="49" charset="0"/>
            </a:endParaRPr>
          </a:p>
        </p:txBody>
      </p:sp>
      <p:sp>
        <p:nvSpPr>
          <p:cNvPr id="9" name="TextBox 8"/>
          <p:cNvSpPr txBox="1"/>
          <p:nvPr/>
        </p:nvSpPr>
        <p:spPr>
          <a:xfrm>
            <a:off x="6438018" y="4709148"/>
            <a:ext cx="1418978" cy="584775"/>
          </a:xfrm>
          <a:prstGeom prst="rect">
            <a:avLst/>
          </a:prstGeom>
          <a:noFill/>
        </p:spPr>
        <p:txBody>
          <a:bodyPr wrap="none" rtlCol="0">
            <a:spAutoFit/>
          </a:bodyPr>
          <a:lstStyle/>
          <a:p>
            <a:r>
              <a:rPr lang="en-US" sz="3200" b="1" dirty="0" smtClean="0">
                <a:latin typeface="Courier New" panose="02070309020205020404" pitchFamily="49" charset="0"/>
                <a:cs typeface="Courier New" panose="02070309020205020404" pitchFamily="49" charset="0"/>
              </a:rPr>
              <a:t>A &gt; B</a:t>
            </a:r>
            <a:endParaRPr lang="en-US" sz="3200" b="1" dirty="0">
              <a:latin typeface="Courier New" panose="02070309020205020404" pitchFamily="49" charset="0"/>
              <a:cs typeface="Courier New" panose="02070309020205020404" pitchFamily="49" charset="0"/>
            </a:endParaRPr>
          </a:p>
        </p:txBody>
      </p:sp>
      <p:sp>
        <p:nvSpPr>
          <p:cNvPr id="10" name="TextBox 9"/>
          <p:cNvSpPr txBox="1"/>
          <p:nvPr/>
        </p:nvSpPr>
        <p:spPr>
          <a:xfrm>
            <a:off x="6438018" y="4118457"/>
            <a:ext cx="1418978" cy="584775"/>
          </a:xfrm>
          <a:prstGeom prst="rect">
            <a:avLst/>
          </a:prstGeom>
          <a:noFill/>
        </p:spPr>
        <p:txBody>
          <a:bodyPr wrap="none" rtlCol="0">
            <a:spAutoFit/>
          </a:bodyPr>
          <a:lstStyle/>
          <a:p>
            <a:r>
              <a:rPr lang="en-US" sz="3200" b="1" dirty="0" smtClean="0">
                <a:latin typeface="Courier New" panose="02070309020205020404" pitchFamily="49" charset="0"/>
                <a:cs typeface="Courier New" panose="02070309020205020404" pitchFamily="49" charset="0"/>
              </a:rPr>
              <a:t>A &lt; B</a:t>
            </a:r>
            <a:endParaRPr lang="en-US" sz="3200" b="1" dirty="0">
              <a:latin typeface="Courier New" panose="02070309020205020404" pitchFamily="49" charset="0"/>
              <a:cs typeface="Courier New" panose="02070309020205020404" pitchFamily="49" charset="0"/>
            </a:endParaRPr>
          </a:p>
        </p:txBody>
      </p:sp>
      <p:sp>
        <p:nvSpPr>
          <p:cNvPr id="11" name="TextBox 10"/>
          <p:cNvSpPr txBox="1"/>
          <p:nvPr/>
        </p:nvSpPr>
        <p:spPr>
          <a:xfrm>
            <a:off x="6240522" y="5283907"/>
            <a:ext cx="1800493" cy="523220"/>
          </a:xfrm>
          <a:prstGeom prst="rect">
            <a:avLst/>
          </a:prstGeom>
          <a:noFill/>
        </p:spPr>
        <p:txBody>
          <a:bodyPr wrap="none" rtlCol="0">
            <a:spAutoFit/>
          </a:bodyPr>
          <a:lstStyle/>
          <a:p>
            <a:r>
              <a:rPr lang="en-US" sz="2800" dirty="0">
                <a:cs typeface="Courier New" panose="02070309020205020404" pitchFamily="49" charset="0"/>
              </a:rPr>
              <a:t>d</a:t>
            </a:r>
            <a:r>
              <a:rPr lang="en-US" sz="2800" dirty="0" smtClean="0">
                <a:cs typeface="Courier New" panose="02070309020205020404" pitchFamily="49" charset="0"/>
              </a:rPr>
              <a:t>on’t care</a:t>
            </a:r>
            <a:endParaRPr lang="en-US" sz="2800" dirty="0">
              <a:cs typeface="Courier New" panose="02070309020205020404" pitchFamily="49" charset="0"/>
            </a:endParaRPr>
          </a:p>
        </p:txBody>
      </p:sp>
      <p:grpSp>
        <p:nvGrpSpPr>
          <p:cNvPr id="8" name="Group 7"/>
          <p:cNvGrpSpPr/>
          <p:nvPr/>
        </p:nvGrpSpPr>
        <p:grpSpPr>
          <a:xfrm>
            <a:off x="5053108" y="3548644"/>
            <a:ext cx="1070386" cy="590133"/>
            <a:chOff x="5388388" y="3548644"/>
            <a:chExt cx="1070386" cy="590133"/>
          </a:xfrm>
        </p:grpSpPr>
        <p:sp>
          <p:nvSpPr>
            <p:cNvPr id="12" name="TextBox 11"/>
            <p:cNvSpPr txBox="1"/>
            <p:nvPr/>
          </p:nvSpPr>
          <p:spPr>
            <a:xfrm>
              <a:off x="5388388" y="3548644"/>
              <a:ext cx="431528" cy="584775"/>
            </a:xfrm>
            <a:prstGeom prst="rect">
              <a:avLst/>
            </a:prstGeom>
            <a:noFill/>
          </p:spPr>
          <p:txBody>
            <a:bodyPr wrap="none" rtlCol="0">
              <a:spAutoFit/>
            </a:bodyPr>
            <a:lstStyle/>
            <a:p>
              <a:r>
                <a:rPr lang="en-US" sz="3200" b="1" dirty="0" smtClean="0">
                  <a:latin typeface="Courier New" panose="02070309020205020404" pitchFamily="49" charset="0"/>
                  <a:cs typeface="Courier New" panose="02070309020205020404" pitchFamily="49" charset="0"/>
                </a:rPr>
                <a:t>0</a:t>
              </a:r>
              <a:endParaRPr lang="en-US" sz="3200" b="1" dirty="0">
                <a:latin typeface="Courier New" panose="02070309020205020404" pitchFamily="49" charset="0"/>
                <a:cs typeface="Courier New" panose="02070309020205020404" pitchFamily="49" charset="0"/>
              </a:endParaRPr>
            </a:p>
          </p:txBody>
        </p:sp>
        <p:sp>
          <p:nvSpPr>
            <p:cNvPr id="13" name="TextBox 12"/>
            <p:cNvSpPr txBox="1"/>
            <p:nvPr/>
          </p:nvSpPr>
          <p:spPr>
            <a:xfrm>
              <a:off x="6027246" y="3554002"/>
              <a:ext cx="431528" cy="584775"/>
            </a:xfrm>
            <a:prstGeom prst="rect">
              <a:avLst/>
            </a:prstGeom>
            <a:noFill/>
          </p:spPr>
          <p:txBody>
            <a:bodyPr wrap="none" rtlCol="0">
              <a:spAutoFit/>
            </a:bodyPr>
            <a:lstStyle/>
            <a:p>
              <a:r>
                <a:rPr lang="en-US" sz="3200" b="1" dirty="0" smtClean="0">
                  <a:latin typeface="Courier New" panose="02070309020205020404" pitchFamily="49" charset="0"/>
                  <a:cs typeface="Courier New" panose="02070309020205020404" pitchFamily="49" charset="0"/>
                </a:rPr>
                <a:t>0</a:t>
              </a:r>
              <a:endParaRPr lang="en-US" sz="3200" b="1" dirty="0">
                <a:latin typeface="Courier New" panose="02070309020205020404" pitchFamily="49" charset="0"/>
                <a:cs typeface="Courier New" panose="02070309020205020404" pitchFamily="49" charset="0"/>
              </a:endParaRPr>
            </a:p>
          </p:txBody>
        </p:sp>
      </p:grpSp>
      <p:grpSp>
        <p:nvGrpSpPr>
          <p:cNvPr id="15" name="Group 14"/>
          <p:cNvGrpSpPr/>
          <p:nvPr/>
        </p:nvGrpSpPr>
        <p:grpSpPr>
          <a:xfrm>
            <a:off x="5053108" y="4130021"/>
            <a:ext cx="1070386" cy="590133"/>
            <a:chOff x="5388388" y="3548644"/>
            <a:chExt cx="1070386" cy="590133"/>
          </a:xfrm>
        </p:grpSpPr>
        <p:sp>
          <p:nvSpPr>
            <p:cNvPr id="16" name="TextBox 15"/>
            <p:cNvSpPr txBox="1"/>
            <p:nvPr/>
          </p:nvSpPr>
          <p:spPr>
            <a:xfrm>
              <a:off x="5388388" y="3548644"/>
              <a:ext cx="431528" cy="584775"/>
            </a:xfrm>
            <a:prstGeom prst="rect">
              <a:avLst/>
            </a:prstGeom>
            <a:noFill/>
          </p:spPr>
          <p:txBody>
            <a:bodyPr wrap="none" rtlCol="0">
              <a:spAutoFit/>
            </a:bodyPr>
            <a:lstStyle/>
            <a:p>
              <a:r>
                <a:rPr lang="en-US" sz="3200" b="1" dirty="0" smtClean="0">
                  <a:latin typeface="Courier New" panose="02070309020205020404" pitchFamily="49" charset="0"/>
                  <a:cs typeface="Courier New" panose="02070309020205020404" pitchFamily="49" charset="0"/>
                </a:rPr>
                <a:t>0</a:t>
              </a:r>
              <a:endParaRPr lang="en-US" sz="3200" b="1" dirty="0">
                <a:latin typeface="Courier New" panose="02070309020205020404" pitchFamily="49" charset="0"/>
                <a:cs typeface="Courier New" panose="02070309020205020404" pitchFamily="49" charset="0"/>
              </a:endParaRPr>
            </a:p>
          </p:txBody>
        </p:sp>
        <p:sp>
          <p:nvSpPr>
            <p:cNvPr id="17" name="TextBox 16"/>
            <p:cNvSpPr txBox="1"/>
            <p:nvPr/>
          </p:nvSpPr>
          <p:spPr>
            <a:xfrm>
              <a:off x="6027246" y="3554002"/>
              <a:ext cx="431528" cy="584775"/>
            </a:xfrm>
            <a:prstGeom prst="rect">
              <a:avLst/>
            </a:prstGeom>
            <a:noFill/>
          </p:spPr>
          <p:txBody>
            <a:bodyPr wrap="none" rtlCol="0">
              <a:spAutoFit/>
            </a:bodyPr>
            <a:lstStyle/>
            <a:p>
              <a:r>
                <a:rPr lang="en-US" sz="3200" b="1" dirty="0">
                  <a:latin typeface="Courier New" panose="02070309020205020404" pitchFamily="49" charset="0"/>
                  <a:cs typeface="Courier New" panose="02070309020205020404" pitchFamily="49" charset="0"/>
                </a:rPr>
                <a:t>1</a:t>
              </a:r>
            </a:p>
          </p:txBody>
        </p:sp>
      </p:grpSp>
      <p:grpSp>
        <p:nvGrpSpPr>
          <p:cNvPr id="18" name="Group 17"/>
          <p:cNvGrpSpPr/>
          <p:nvPr/>
        </p:nvGrpSpPr>
        <p:grpSpPr>
          <a:xfrm>
            <a:off x="5053108" y="4699132"/>
            <a:ext cx="1070386" cy="590133"/>
            <a:chOff x="5388388" y="3548644"/>
            <a:chExt cx="1070386" cy="590133"/>
          </a:xfrm>
        </p:grpSpPr>
        <p:sp>
          <p:nvSpPr>
            <p:cNvPr id="19" name="TextBox 18"/>
            <p:cNvSpPr txBox="1"/>
            <p:nvPr/>
          </p:nvSpPr>
          <p:spPr>
            <a:xfrm>
              <a:off x="5388388" y="3548644"/>
              <a:ext cx="431528" cy="584775"/>
            </a:xfrm>
            <a:prstGeom prst="rect">
              <a:avLst/>
            </a:prstGeom>
            <a:noFill/>
          </p:spPr>
          <p:txBody>
            <a:bodyPr wrap="none" rtlCol="0">
              <a:spAutoFit/>
            </a:bodyPr>
            <a:lstStyle/>
            <a:p>
              <a:r>
                <a:rPr lang="en-US" sz="3200" b="1" dirty="0">
                  <a:latin typeface="Courier New" panose="02070309020205020404" pitchFamily="49" charset="0"/>
                  <a:cs typeface="Courier New" panose="02070309020205020404" pitchFamily="49" charset="0"/>
                </a:rPr>
                <a:t>1</a:t>
              </a:r>
            </a:p>
          </p:txBody>
        </p:sp>
        <p:sp>
          <p:nvSpPr>
            <p:cNvPr id="20" name="TextBox 19"/>
            <p:cNvSpPr txBox="1"/>
            <p:nvPr/>
          </p:nvSpPr>
          <p:spPr>
            <a:xfrm>
              <a:off x="6027246" y="3554002"/>
              <a:ext cx="431528" cy="584775"/>
            </a:xfrm>
            <a:prstGeom prst="rect">
              <a:avLst/>
            </a:prstGeom>
            <a:noFill/>
          </p:spPr>
          <p:txBody>
            <a:bodyPr wrap="none" rtlCol="0">
              <a:spAutoFit/>
            </a:bodyPr>
            <a:lstStyle/>
            <a:p>
              <a:r>
                <a:rPr lang="en-US" sz="3200" b="1" dirty="0" smtClean="0">
                  <a:latin typeface="Courier New" panose="02070309020205020404" pitchFamily="49" charset="0"/>
                  <a:cs typeface="Courier New" panose="02070309020205020404" pitchFamily="49" charset="0"/>
                </a:rPr>
                <a:t>0</a:t>
              </a:r>
              <a:endParaRPr lang="en-US" sz="3200" b="1" dirty="0">
                <a:latin typeface="Courier New" panose="02070309020205020404" pitchFamily="49" charset="0"/>
                <a:cs typeface="Courier New" panose="02070309020205020404" pitchFamily="49" charset="0"/>
              </a:endParaRPr>
            </a:p>
          </p:txBody>
        </p:sp>
      </p:grpSp>
      <p:grpSp>
        <p:nvGrpSpPr>
          <p:cNvPr id="21" name="Group 20"/>
          <p:cNvGrpSpPr/>
          <p:nvPr/>
        </p:nvGrpSpPr>
        <p:grpSpPr>
          <a:xfrm>
            <a:off x="5053108" y="5285867"/>
            <a:ext cx="1070386" cy="590133"/>
            <a:chOff x="5388388" y="3548644"/>
            <a:chExt cx="1070386" cy="590133"/>
          </a:xfrm>
        </p:grpSpPr>
        <p:sp>
          <p:nvSpPr>
            <p:cNvPr id="22" name="TextBox 21"/>
            <p:cNvSpPr txBox="1"/>
            <p:nvPr/>
          </p:nvSpPr>
          <p:spPr>
            <a:xfrm>
              <a:off x="5388388" y="3548644"/>
              <a:ext cx="431528" cy="584775"/>
            </a:xfrm>
            <a:prstGeom prst="rect">
              <a:avLst/>
            </a:prstGeom>
            <a:noFill/>
          </p:spPr>
          <p:txBody>
            <a:bodyPr wrap="none" rtlCol="0">
              <a:spAutoFit/>
            </a:bodyPr>
            <a:lstStyle/>
            <a:p>
              <a:r>
                <a:rPr lang="en-US" sz="3200" b="1" dirty="0">
                  <a:latin typeface="Courier New" panose="02070309020205020404" pitchFamily="49" charset="0"/>
                  <a:cs typeface="Courier New" panose="02070309020205020404" pitchFamily="49" charset="0"/>
                </a:rPr>
                <a:t>x</a:t>
              </a:r>
            </a:p>
          </p:txBody>
        </p:sp>
        <p:sp>
          <p:nvSpPr>
            <p:cNvPr id="23" name="TextBox 22"/>
            <p:cNvSpPr txBox="1"/>
            <p:nvPr/>
          </p:nvSpPr>
          <p:spPr>
            <a:xfrm>
              <a:off x="6027246" y="3554002"/>
              <a:ext cx="431528" cy="584775"/>
            </a:xfrm>
            <a:prstGeom prst="rect">
              <a:avLst/>
            </a:prstGeom>
            <a:noFill/>
          </p:spPr>
          <p:txBody>
            <a:bodyPr wrap="none" rtlCol="0">
              <a:spAutoFit/>
            </a:bodyPr>
            <a:lstStyle/>
            <a:p>
              <a:r>
                <a:rPr lang="en-US" sz="3200" b="1" dirty="0">
                  <a:latin typeface="Courier New" panose="02070309020205020404" pitchFamily="49" charset="0"/>
                  <a:cs typeface="Courier New" panose="02070309020205020404" pitchFamily="49" charset="0"/>
                </a:rPr>
                <a:t>x</a:t>
              </a:r>
            </a:p>
          </p:txBody>
        </p:sp>
      </p:grpSp>
    </p:spTree>
    <p:extLst>
      <p:ext uri="{BB962C8B-B14F-4D97-AF65-F5344CB8AC3E}">
        <p14:creationId xmlns:p14="http://schemas.microsoft.com/office/powerpoint/2010/main" val="408973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500"/>
                                        <p:tgtEl>
                                          <p:spTgt spid="2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6">
                                            <p:txEl>
                                              <p:pRg st="1" end="1"/>
                                            </p:txEl>
                                          </p:spTgt>
                                        </p:tgtEl>
                                        <p:attrNameLst>
                                          <p:attrName>style.visibility</p:attrName>
                                        </p:attrNameLst>
                                      </p:cBhvr>
                                      <p:to>
                                        <p:strVal val="visible"/>
                                      </p:to>
                                    </p:set>
                                    <p:animEffect transition="in" filter="wipe(left)">
                                      <p:cBhvr>
                                        <p:cTn id="47"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P spid="10" grpId="0"/>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When A and B Differ, Override the Previous Answer</a:t>
            </a:r>
            <a:endParaRPr lang="en-US" dirty="0"/>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12</a:t>
            </a:fld>
            <a:endParaRPr lang="en-US" dirty="0"/>
          </a:p>
        </p:txBody>
      </p:sp>
      <p:sp>
        <p:nvSpPr>
          <p:cNvPr id="6" name="Content Placeholder 5"/>
          <p:cNvSpPr>
            <a:spLocks noGrp="1"/>
          </p:cNvSpPr>
          <p:nvPr>
            <p:ph idx="1"/>
          </p:nvPr>
        </p:nvSpPr>
        <p:spPr/>
        <p:txBody>
          <a:bodyPr>
            <a:normAutofit/>
          </a:bodyPr>
          <a:lstStyle/>
          <a:p>
            <a:r>
              <a:rPr lang="en-US" dirty="0" smtClean="0"/>
              <a:t>What about case of </a:t>
            </a:r>
            <a:r>
              <a:rPr lang="en-US" b="1" dirty="0" smtClean="0">
                <a:solidFill>
                  <a:srgbClr val="00B050"/>
                </a:solidFill>
              </a:rPr>
              <a:t>A = 0</a:t>
            </a:r>
            <a:r>
              <a:rPr lang="en-US" dirty="0" smtClean="0"/>
              <a:t> and </a:t>
            </a:r>
            <a:r>
              <a:rPr lang="en-US" b="1" dirty="0" smtClean="0">
                <a:solidFill>
                  <a:srgbClr val="00B050"/>
                </a:solidFill>
              </a:rPr>
              <a:t>B = 1</a:t>
            </a:r>
            <a:r>
              <a:rPr lang="en-US" dirty="0"/>
              <a:t>?</a:t>
            </a:r>
            <a:endParaRPr lang="en-US" dirty="0" smtClean="0"/>
          </a:p>
          <a:p>
            <a:r>
              <a:rPr lang="en-US" b="1" dirty="0" smtClean="0">
                <a:solidFill>
                  <a:srgbClr val="0070C0"/>
                </a:solidFill>
              </a:rPr>
              <a:t>Always output A &lt; B (for valid inputs).</a:t>
            </a:r>
            <a:endParaRPr lang="en-US" b="1" dirty="0">
              <a:solidFill>
                <a:srgbClr val="0070C0"/>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685249129"/>
              </p:ext>
            </p:extLst>
          </p:nvPr>
        </p:nvGraphicFramePr>
        <p:xfrm>
          <a:off x="926329" y="3034454"/>
          <a:ext cx="7132320" cy="283464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640080">
                  <a:extLst>
                    <a:ext uri="{9D8B030D-6E8A-4147-A177-3AD203B41FA5}">
                      <a16:colId xmlns:a16="http://schemas.microsoft.com/office/drawing/2014/main" val="20005"/>
                    </a:ext>
                  </a:extLst>
                </a:gridCol>
                <a:gridCol w="640080">
                  <a:extLst>
                    <a:ext uri="{9D8B030D-6E8A-4147-A177-3AD203B41FA5}">
                      <a16:colId xmlns:a16="http://schemas.microsoft.com/office/drawing/2014/main" val="20006"/>
                    </a:ext>
                  </a:extLst>
                </a:gridCol>
                <a:gridCol w="1828800">
                  <a:extLst>
                    <a:ext uri="{9D8B030D-6E8A-4147-A177-3AD203B41FA5}">
                      <a16:colId xmlns:a16="http://schemas.microsoft.com/office/drawing/2014/main" val="20007"/>
                    </a:ext>
                  </a:extLst>
                </a:gridCol>
              </a:tblGrid>
              <a:tr h="432141">
                <a:tc>
                  <a:txBody>
                    <a:bodyPr/>
                    <a:lstStyle/>
                    <a:p>
                      <a:pPr algn="ctr"/>
                      <a:r>
                        <a:rPr lang="en-US" sz="2800" baseline="0" dirty="0" smtClean="0">
                          <a:solidFill>
                            <a:schemeClr val="tx1"/>
                          </a:solidFill>
                        </a:rPr>
                        <a:t>A</a:t>
                      </a:r>
                      <a:endParaRPr lang="en-US" sz="2800" baseline="-25000" dirty="0">
                        <a:solidFill>
                          <a:schemeClr val="tx1"/>
                        </a:solidFill>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aseline="0" dirty="0" smtClean="0">
                          <a:solidFill>
                            <a:schemeClr val="tx1"/>
                          </a:solidFill>
                        </a:rPr>
                        <a:t>B</a:t>
                      </a:r>
                      <a:endParaRPr lang="en-US" sz="2800" baseline="-25000" dirty="0">
                        <a:solidFill>
                          <a:schemeClr val="tx1"/>
                        </a:solidFill>
                      </a:endParaRPr>
                    </a:p>
                  </a:txBody>
                  <a:tcPr>
                    <a:lnL w="12700" cmpd="sng">
                      <a:noFill/>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aseline="0" dirty="0" smtClean="0">
                          <a:solidFill>
                            <a:schemeClr val="tx1"/>
                          </a:solidFill>
                        </a:rPr>
                        <a:t>C</a:t>
                      </a:r>
                      <a:r>
                        <a:rPr lang="en-US" sz="2800" baseline="-25000" dirty="0" smtClean="0">
                          <a:solidFill>
                            <a:schemeClr val="tx1"/>
                          </a:solidFill>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aseline="0" dirty="0" smtClean="0">
                          <a:solidFill>
                            <a:schemeClr val="tx1"/>
                          </a:solidFill>
                        </a:rPr>
                        <a:t>C</a:t>
                      </a:r>
                      <a:r>
                        <a:rPr lang="en-US" sz="2800" baseline="-25000" dirty="0" smtClean="0">
                          <a:solidFill>
                            <a:schemeClr val="tx1"/>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0" baseline="0" dirty="0" smtClean="0">
                          <a:solidFill>
                            <a:schemeClr val="tx1"/>
                          </a:solidFill>
                        </a:rPr>
                        <a:t>meaning</a:t>
                      </a:r>
                      <a:endParaRPr lang="en-US" sz="2800" b="0" baseline="-25000" dirty="0" smtClean="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aseline="0" dirty="0" smtClean="0">
                          <a:solidFill>
                            <a:schemeClr val="tx1"/>
                          </a:solidFill>
                        </a:rPr>
                        <a:t>Z</a:t>
                      </a:r>
                      <a:r>
                        <a:rPr lang="en-US" sz="2800" baseline="-25000" dirty="0" smtClean="0">
                          <a:solidFill>
                            <a:schemeClr val="tx1"/>
                          </a:solidFill>
                        </a:rPr>
                        <a:t>1</a:t>
                      </a:r>
                      <a:endParaRPr lang="en-US" sz="2800" baseline="-25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aseline="0" dirty="0" smtClean="0">
                          <a:solidFill>
                            <a:schemeClr val="tx1"/>
                          </a:solidFill>
                        </a:rPr>
                        <a:t>Z</a:t>
                      </a:r>
                      <a:r>
                        <a:rPr lang="en-US" sz="2800" baseline="-25000" dirty="0" smtClean="0">
                          <a:solidFill>
                            <a:schemeClr val="tx1"/>
                          </a:solidFill>
                        </a:rPr>
                        <a:t>0</a:t>
                      </a:r>
                      <a:endParaRPr lang="en-US" sz="2800" baseline="-25000" dirty="0">
                        <a:solidFill>
                          <a:schemeClr val="tx1"/>
                        </a:solidFill>
                      </a:endParaRPr>
                    </a:p>
                  </a:txBody>
                  <a:tcP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0" baseline="0" dirty="0" smtClean="0">
                          <a:solidFill>
                            <a:schemeClr val="tx1"/>
                          </a:solidFill>
                        </a:rPr>
                        <a:t>meaning</a:t>
                      </a:r>
                      <a:endParaRPr lang="en-US" sz="2800" b="0" baseline="-25000" dirty="0" smtClean="0">
                        <a:solidFill>
                          <a:schemeClr val="tx1"/>
                        </a:solidFill>
                      </a:endParaRPr>
                    </a:p>
                  </a:txBody>
                  <a:tcP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89760">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0</a:t>
                      </a:r>
                      <a:endParaRPr lang="en-US" sz="3200" b="1" dirty="0">
                        <a:solidFill>
                          <a:schemeClr val="tx1"/>
                        </a:solidFill>
                        <a:latin typeface="Courier New" panose="02070309020205020404" pitchFamily="49" charset="0"/>
                        <a:cs typeface="Courier New" panose="02070309020205020404" pitchFamily="49"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1</a:t>
                      </a:r>
                      <a:endParaRPr lang="en-US" sz="3200" b="1" dirty="0">
                        <a:solidFill>
                          <a:schemeClr val="tx1"/>
                        </a:solidFill>
                        <a:latin typeface="Courier New" panose="02070309020205020404" pitchFamily="49" charset="0"/>
                        <a:cs typeface="Courier New" panose="02070309020205020404" pitchFamily="49" charset="0"/>
                      </a:endParaRPr>
                    </a:p>
                  </a:txBody>
                  <a:tcPr>
                    <a:lnL w="12700" cmpd="sng">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0</a:t>
                      </a: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0</a:t>
                      </a: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A = B</a:t>
                      </a: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89760">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0</a:t>
                      </a:r>
                      <a:endParaRPr lang="en-US" sz="3200" b="1" dirty="0">
                        <a:solidFill>
                          <a:schemeClr val="tx1"/>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1</a:t>
                      </a:r>
                      <a:endParaRPr lang="en-US" sz="3200" b="1" dirty="0">
                        <a:solidFill>
                          <a:schemeClr val="tx1"/>
                        </a:solidFill>
                        <a:latin typeface="Courier New" panose="02070309020205020404" pitchFamily="49" charset="0"/>
                        <a:cs typeface="Courier New" panose="02070309020205020404" pitchFamily="49" charset="0"/>
                      </a:endParaRPr>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0</a:t>
                      </a: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1</a:t>
                      </a: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A &lt; B</a:t>
                      </a: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89760">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0</a:t>
                      </a:r>
                      <a:endParaRPr lang="en-US" sz="3200" b="1" dirty="0">
                        <a:solidFill>
                          <a:schemeClr val="tx1"/>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1</a:t>
                      </a:r>
                      <a:endParaRPr lang="en-US" sz="3200" b="1" dirty="0">
                        <a:solidFill>
                          <a:schemeClr val="tx1"/>
                        </a:solidFill>
                        <a:latin typeface="Courier New" panose="02070309020205020404" pitchFamily="49" charset="0"/>
                        <a:cs typeface="Courier New" panose="02070309020205020404" pitchFamily="49" charset="0"/>
                      </a:endParaRPr>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1</a:t>
                      </a: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0</a:t>
                      </a: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A &gt; B</a:t>
                      </a: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89760">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0</a:t>
                      </a:r>
                      <a:endParaRPr lang="en-US" sz="3200" b="1" dirty="0">
                        <a:solidFill>
                          <a:schemeClr val="tx1"/>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1</a:t>
                      </a:r>
                      <a:endParaRPr lang="en-US" sz="3200" b="1" dirty="0">
                        <a:solidFill>
                          <a:schemeClr val="tx1"/>
                        </a:solidFill>
                        <a:latin typeface="Courier New" panose="02070309020205020404" pitchFamily="49" charset="0"/>
                        <a:cs typeface="Courier New" panose="02070309020205020404" pitchFamily="49" charset="0"/>
                      </a:endParaRPr>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1</a:t>
                      </a: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1</a:t>
                      </a: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0" dirty="0" smtClean="0">
                          <a:solidFill>
                            <a:schemeClr val="tx1"/>
                          </a:solidFill>
                          <a:latin typeface="+mn-lt"/>
                          <a:cs typeface="Courier New" panose="02070309020205020404" pitchFamily="49" charset="0"/>
                        </a:rPr>
                        <a:t>???</a:t>
                      </a:r>
                      <a:endParaRPr lang="en-US" sz="3200" b="0" dirty="0">
                        <a:solidFill>
                          <a:schemeClr val="tx1"/>
                        </a:solidFill>
                        <a:latin typeface="+mn-lt"/>
                        <a:cs typeface="Courier New" panose="02070309020205020404"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
        <p:nvSpPr>
          <p:cNvPr id="3" name="TextBox 2"/>
          <p:cNvSpPr txBox="1"/>
          <p:nvPr/>
        </p:nvSpPr>
        <p:spPr>
          <a:xfrm>
            <a:off x="6431280" y="3549203"/>
            <a:ext cx="1418978" cy="584775"/>
          </a:xfrm>
          <a:prstGeom prst="rect">
            <a:avLst/>
          </a:prstGeom>
          <a:noFill/>
        </p:spPr>
        <p:txBody>
          <a:bodyPr wrap="none" rtlCol="0">
            <a:spAutoFit/>
          </a:bodyPr>
          <a:lstStyle/>
          <a:p>
            <a:r>
              <a:rPr lang="en-US" sz="3200" b="1" dirty="0" smtClean="0">
                <a:latin typeface="Courier New" panose="02070309020205020404" pitchFamily="49" charset="0"/>
                <a:cs typeface="Courier New" panose="02070309020205020404" pitchFamily="49" charset="0"/>
              </a:rPr>
              <a:t>A &lt; B</a:t>
            </a:r>
            <a:endParaRPr lang="en-US" sz="3200" b="1" dirty="0">
              <a:latin typeface="Courier New" panose="02070309020205020404" pitchFamily="49" charset="0"/>
              <a:cs typeface="Courier New" panose="02070309020205020404" pitchFamily="49" charset="0"/>
            </a:endParaRPr>
          </a:p>
        </p:txBody>
      </p:sp>
      <p:sp>
        <p:nvSpPr>
          <p:cNvPr id="9" name="TextBox 8"/>
          <p:cNvSpPr txBox="1"/>
          <p:nvPr/>
        </p:nvSpPr>
        <p:spPr>
          <a:xfrm>
            <a:off x="6438018" y="4709148"/>
            <a:ext cx="1418978" cy="584775"/>
          </a:xfrm>
          <a:prstGeom prst="rect">
            <a:avLst/>
          </a:prstGeom>
          <a:noFill/>
        </p:spPr>
        <p:txBody>
          <a:bodyPr wrap="none" rtlCol="0">
            <a:spAutoFit/>
          </a:bodyPr>
          <a:lstStyle/>
          <a:p>
            <a:r>
              <a:rPr lang="en-US" sz="3200" b="1" dirty="0" smtClean="0">
                <a:latin typeface="Courier New" panose="02070309020205020404" pitchFamily="49" charset="0"/>
                <a:cs typeface="Courier New" panose="02070309020205020404" pitchFamily="49" charset="0"/>
              </a:rPr>
              <a:t>A &lt; B</a:t>
            </a:r>
            <a:endParaRPr lang="en-US" sz="3200" b="1" dirty="0">
              <a:latin typeface="Courier New" panose="02070309020205020404" pitchFamily="49" charset="0"/>
              <a:cs typeface="Courier New" panose="02070309020205020404" pitchFamily="49" charset="0"/>
            </a:endParaRPr>
          </a:p>
        </p:txBody>
      </p:sp>
      <p:sp>
        <p:nvSpPr>
          <p:cNvPr id="10" name="TextBox 9"/>
          <p:cNvSpPr txBox="1"/>
          <p:nvPr/>
        </p:nvSpPr>
        <p:spPr>
          <a:xfrm>
            <a:off x="6438018" y="4118457"/>
            <a:ext cx="1418978" cy="584775"/>
          </a:xfrm>
          <a:prstGeom prst="rect">
            <a:avLst/>
          </a:prstGeom>
          <a:noFill/>
        </p:spPr>
        <p:txBody>
          <a:bodyPr wrap="none" rtlCol="0">
            <a:spAutoFit/>
          </a:bodyPr>
          <a:lstStyle/>
          <a:p>
            <a:r>
              <a:rPr lang="en-US" sz="3200" b="1" dirty="0" smtClean="0">
                <a:latin typeface="Courier New" panose="02070309020205020404" pitchFamily="49" charset="0"/>
                <a:cs typeface="Courier New" panose="02070309020205020404" pitchFamily="49" charset="0"/>
              </a:rPr>
              <a:t>A &lt; B</a:t>
            </a:r>
            <a:endParaRPr lang="en-US" sz="3200" b="1" dirty="0">
              <a:latin typeface="Courier New" panose="02070309020205020404" pitchFamily="49" charset="0"/>
              <a:cs typeface="Courier New" panose="02070309020205020404" pitchFamily="49" charset="0"/>
            </a:endParaRPr>
          </a:p>
        </p:txBody>
      </p:sp>
      <p:sp>
        <p:nvSpPr>
          <p:cNvPr id="11" name="TextBox 10"/>
          <p:cNvSpPr txBox="1"/>
          <p:nvPr/>
        </p:nvSpPr>
        <p:spPr>
          <a:xfrm>
            <a:off x="6240522" y="5283907"/>
            <a:ext cx="1800493" cy="523220"/>
          </a:xfrm>
          <a:prstGeom prst="rect">
            <a:avLst/>
          </a:prstGeom>
          <a:noFill/>
        </p:spPr>
        <p:txBody>
          <a:bodyPr wrap="none" rtlCol="0">
            <a:spAutoFit/>
          </a:bodyPr>
          <a:lstStyle/>
          <a:p>
            <a:r>
              <a:rPr lang="en-US" sz="2800" dirty="0">
                <a:cs typeface="Courier New" panose="02070309020205020404" pitchFamily="49" charset="0"/>
              </a:rPr>
              <a:t>d</a:t>
            </a:r>
            <a:r>
              <a:rPr lang="en-US" sz="2800" dirty="0" smtClean="0">
                <a:cs typeface="Courier New" panose="02070309020205020404" pitchFamily="49" charset="0"/>
              </a:rPr>
              <a:t>on’t care</a:t>
            </a:r>
            <a:endParaRPr lang="en-US" sz="2800" dirty="0">
              <a:cs typeface="Courier New" panose="02070309020205020404" pitchFamily="49" charset="0"/>
            </a:endParaRPr>
          </a:p>
        </p:txBody>
      </p:sp>
      <p:grpSp>
        <p:nvGrpSpPr>
          <p:cNvPr id="8" name="Group 7"/>
          <p:cNvGrpSpPr/>
          <p:nvPr/>
        </p:nvGrpSpPr>
        <p:grpSpPr>
          <a:xfrm>
            <a:off x="5053108" y="3548644"/>
            <a:ext cx="1070386" cy="590133"/>
            <a:chOff x="5388388" y="3548644"/>
            <a:chExt cx="1070386" cy="590133"/>
          </a:xfrm>
        </p:grpSpPr>
        <p:sp>
          <p:nvSpPr>
            <p:cNvPr id="12" name="TextBox 11"/>
            <p:cNvSpPr txBox="1"/>
            <p:nvPr/>
          </p:nvSpPr>
          <p:spPr>
            <a:xfrm>
              <a:off x="5388388" y="3548644"/>
              <a:ext cx="431528" cy="584775"/>
            </a:xfrm>
            <a:prstGeom prst="rect">
              <a:avLst/>
            </a:prstGeom>
            <a:noFill/>
          </p:spPr>
          <p:txBody>
            <a:bodyPr wrap="none" rtlCol="0">
              <a:spAutoFit/>
            </a:bodyPr>
            <a:lstStyle/>
            <a:p>
              <a:r>
                <a:rPr lang="en-US" sz="3200" b="1" dirty="0" smtClean="0">
                  <a:latin typeface="Courier New" panose="02070309020205020404" pitchFamily="49" charset="0"/>
                  <a:cs typeface="Courier New" panose="02070309020205020404" pitchFamily="49" charset="0"/>
                </a:rPr>
                <a:t>0</a:t>
              </a:r>
              <a:endParaRPr lang="en-US" sz="3200" b="1" dirty="0">
                <a:latin typeface="Courier New" panose="02070309020205020404" pitchFamily="49" charset="0"/>
                <a:cs typeface="Courier New" panose="02070309020205020404" pitchFamily="49" charset="0"/>
              </a:endParaRPr>
            </a:p>
          </p:txBody>
        </p:sp>
        <p:sp>
          <p:nvSpPr>
            <p:cNvPr id="13" name="TextBox 12"/>
            <p:cNvSpPr txBox="1"/>
            <p:nvPr/>
          </p:nvSpPr>
          <p:spPr>
            <a:xfrm>
              <a:off x="6027246" y="3554002"/>
              <a:ext cx="431528" cy="584775"/>
            </a:xfrm>
            <a:prstGeom prst="rect">
              <a:avLst/>
            </a:prstGeom>
            <a:noFill/>
          </p:spPr>
          <p:txBody>
            <a:bodyPr wrap="none" rtlCol="0">
              <a:spAutoFit/>
            </a:bodyPr>
            <a:lstStyle/>
            <a:p>
              <a:r>
                <a:rPr lang="en-US" sz="3200" b="1" dirty="0">
                  <a:latin typeface="Courier New" panose="02070309020205020404" pitchFamily="49" charset="0"/>
                  <a:cs typeface="Courier New" panose="02070309020205020404" pitchFamily="49" charset="0"/>
                </a:rPr>
                <a:t>1</a:t>
              </a:r>
            </a:p>
          </p:txBody>
        </p:sp>
      </p:grpSp>
      <p:grpSp>
        <p:nvGrpSpPr>
          <p:cNvPr id="15" name="Group 14"/>
          <p:cNvGrpSpPr/>
          <p:nvPr/>
        </p:nvGrpSpPr>
        <p:grpSpPr>
          <a:xfrm>
            <a:off x="5053108" y="4130021"/>
            <a:ext cx="1070386" cy="590133"/>
            <a:chOff x="5388388" y="3548644"/>
            <a:chExt cx="1070386" cy="590133"/>
          </a:xfrm>
        </p:grpSpPr>
        <p:sp>
          <p:nvSpPr>
            <p:cNvPr id="16" name="TextBox 15"/>
            <p:cNvSpPr txBox="1"/>
            <p:nvPr/>
          </p:nvSpPr>
          <p:spPr>
            <a:xfrm>
              <a:off x="5388388" y="3548644"/>
              <a:ext cx="431528" cy="584775"/>
            </a:xfrm>
            <a:prstGeom prst="rect">
              <a:avLst/>
            </a:prstGeom>
            <a:noFill/>
          </p:spPr>
          <p:txBody>
            <a:bodyPr wrap="none" rtlCol="0">
              <a:spAutoFit/>
            </a:bodyPr>
            <a:lstStyle/>
            <a:p>
              <a:r>
                <a:rPr lang="en-US" sz="3200" b="1" dirty="0" smtClean="0">
                  <a:latin typeface="Courier New" panose="02070309020205020404" pitchFamily="49" charset="0"/>
                  <a:cs typeface="Courier New" panose="02070309020205020404" pitchFamily="49" charset="0"/>
                </a:rPr>
                <a:t>0</a:t>
              </a:r>
              <a:endParaRPr lang="en-US" sz="3200" b="1" dirty="0">
                <a:latin typeface="Courier New" panose="02070309020205020404" pitchFamily="49" charset="0"/>
                <a:cs typeface="Courier New" panose="02070309020205020404" pitchFamily="49" charset="0"/>
              </a:endParaRPr>
            </a:p>
          </p:txBody>
        </p:sp>
        <p:sp>
          <p:nvSpPr>
            <p:cNvPr id="17" name="TextBox 16"/>
            <p:cNvSpPr txBox="1"/>
            <p:nvPr/>
          </p:nvSpPr>
          <p:spPr>
            <a:xfrm>
              <a:off x="6027246" y="3554002"/>
              <a:ext cx="431528" cy="584775"/>
            </a:xfrm>
            <a:prstGeom prst="rect">
              <a:avLst/>
            </a:prstGeom>
            <a:noFill/>
          </p:spPr>
          <p:txBody>
            <a:bodyPr wrap="none" rtlCol="0">
              <a:spAutoFit/>
            </a:bodyPr>
            <a:lstStyle/>
            <a:p>
              <a:r>
                <a:rPr lang="en-US" sz="3200" b="1" dirty="0">
                  <a:latin typeface="Courier New" panose="02070309020205020404" pitchFamily="49" charset="0"/>
                  <a:cs typeface="Courier New" panose="02070309020205020404" pitchFamily="49" charset="0"/>
                </a:rPr>
                <a:t>1</a:t>
              </a:r>
            </a:p>
          </p:txBody>
        </p:sp>
      </p:grpSp>
      <p:grpSp>
        <p:nvGrpSpPr>
          <p:cNvPr id="18" name="Group 17"/>
          <p:cNvGrpSpPr/>
          <p:nvPr/>
        </p:nvGrpSpPr>
        <p:grpSpPr>
          <a:xfrm>
            <a:off x="5053108" y="4699132"/>
            <a:ext cx="1070386" cy="590133"/>
            <a:chOff x="5388388" y="3548644"/>
            <a:chExt cx="1070386" cy="590133"/>
          </a:xfrm>
        </p:grpSpPr>
        <p:sp>
          <p:nvSpPr>
            <p:cNvPr id="19" name="TextBox 18"/>
            <p:cNvSpPr txBox="1"/>
            <p:nvPr/>
          </p:nvSpPr>
          <p:spPr>
            <a:xfrm>
              <a:off x="5388388" y="3548644"/>
              <a:ext cx="431528" cy="584775"/>
            </a:xfrm>
            <a:prstGeom prst="rect">
              <a:avLst/>
            </a:prstGeom>
            <a:noFill/>
          </p:spPr>
          <p:txBody>
            <a:bodyPr wrap="none" rtlCol="0">
              <a:spAutoFit/>
            </a:bodyPr>
            <a:lstStyle/>
            <a:p>
              <a:r>
                <a:rPr lang="en-US" sz="3200" b="1" dirty="0" smtClean="0">
                  <a:latin typeface="Courier New" panose="02070309020205020404" pitchFamily="49" charset="0"/>
                  <a:cs typeface="Courier New" panose="02070309020205020404" pitchFamily="49" charset="0"/>
                </a:rPr>
                <a:t>0</a:t>
              </a:r>
              <a:endParaRPr lang="en-US" sz="3200" b="1" dirty="0">
                <a:latin typeface="Courier New" panose="02070309020205020404" pitchFamily="49" charset="0"/>
                <a:cs typeface="Courier New" panose="02070309020205020404" pitchFamily="49" charset="0"/>
              </a:endParaRPr>
            </a:p>
          </p:txBody>
        </p:sp>
        <p:sp>
          <p:nvSpPr>
            <p:cNvPr id="20" name="TextBox 19"/>
            <p:cNvSpPr txBox="1"/>
            <p:nvPr/>
          </p:nvSpPr>
          <p:spPr>
            <a:xfrm>
              <a:off x="6027246" y="3554002"/>
              <a:ext cx="431528" cy="584775"/>
            </a:xfrm>
            <a:prstGeom prst="rect">
              <a:avLst/>
            </a:prstGeom>
            <a:noFill/>
          </p:spPr>
          <p:txBody>
            <a:bodyPr wrap="none" rtlCol="0">
              <a:spAutoFit/>
            </a:bodyPr>
            <a:lstStyle/>
            <a:p>
              <a:r>
                <a:rPr lang="en-US" sz="3200" b="1" dirty="0">
                  <a:latin typeface="Courier New" panose="02070309020205020404" pitchFamily="49" charset="0"/>
                  <a:cs typeface="Courier New" panose="02070309020205020404" pitchFamily="49" charset="0"/>
                </a:rPr>
                <a:t>1</a:t>
              </a:r>
            </a:p>
          </p:txBody>
        </p:sp>
      </p:grpSp>
      <p:grpSp>
        <p:nvGrpSpPr>
          <p:cNvPr id="21" name="Group 20"/>
          <p:cNvGrpSpPr/>
          <p:nvPr/>
        </p:nvGrpSpPr>
        <p:grpSpPr>
          <a:xfrm>
            <a:off x="5053108" y="5285867"/>
            <a:ext cx="1070386" cy="590133"/>
            <a:chOff x="5388388" y="3548644"/>
            <a:chExt cx="1070386" cy="590133"/>
          </a:xfrm>
        </p:grpSpPr>
        <p:sp>
          <p:nvSpPr>
            <p:cNvPr id="22" name="TextBox 21"/>
            <p:cNvSpPr txBox="1"/>
            <p:nvPr/>
          </p:nvSpPr>
          <p:spPr>
            <a:xfrm>
              <a:off x="5388388" y="3548644"/>
              <a:ext cx="431528" cy="584775"/>
            </a:xfrm>
            <a:prstGeom prst="rect">
              <a:avLst/>
            </a:prstGeom>
            <a:noFill/>
          </p:spPr>
          <p:txBody>
            <a:bodyPr wrap="none" rtlCol="0">
              <a:spAutoFit/>
            </a:bodyPr>
            <a:lstStyle/>
            <a:p>
              <a:r>
                <a:rPr lang="en-US" sz="3200" b="1" dirty="0">
                  <a:latin typeface="Courier New" panose="02070309020205020404" pitchFamily="49" charset="0"/>
                  <a:cs typeface="Courier New" panose="02070309020205020404" pitchFamily="49" charset="0"/>
                </a:rPr>
                <a:t>x</a:t>
              </a:r>
            </a:p>
          </p:txBody>
        </p:sp>
        <p:sp>
          <p:nvSpPr>
            <p:cNvPr id="23" name="TextBox 22"/>
            <p:cNvSpPr txBox="1"/>
            <p:nvPr/>
          </p:nvSpPr>
          <p:spPr>
            <a:xfrm>
              <a:off x="6027246" y="3554002"/>
              <a:ext cx="431528" cy="584775"/>
            </a:xfrm>
            <a:prstGeom prst="rect">
              <a:avLst/>
            </a:prstGeom>
            <a:noFill/>
          </p:spPr>
          <p:txBody>
            <a:bodyPr wrap="none" rtlCol="0">
              <a:spAutoFit/>
            </a:bodyPr>
            <a:lstStyle/>
            <a:p>
              <a:r>
                <a:rPr lang="en-US" sz="3200" b="1" dirty="0">
                  <a:latin typeface="Courier New" panose="02070309020205020404" pitchFamily="49" charset="0"/>
                  <a:cs typeface="Courier New" panose="02070309020205020404" pitchFamily="49" charset="0"/>
                </a:rPr>
                <a:t>x</a:t>
              </a:r>
            </a:p>
          </p:txBody>
        </p:sp>
      </p:grpSp>
    </p:spTree>
    <p:extLst>
      <p:ext uri="{BB962C8B-B14F-4D97-AF65-F5344CB8AC3E}">
        <p14:creationId xmlns:p14="http://schemas.microsoft.com/office/powerpoint/2010/main" val="1132516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500"/>
                                        <p:tgtEl>
                                          <p:spTgt spid="2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6">
                                            <p:txEl>
                                              <p:pRg st="1" end="1"/>
                                            </p:txEl>
                                          </p:spTgt>
                                        </p:tgtEl>
                                        <p:attrNameLst>
                                          <p:attrName>style.visibility</p:attrName>
                                        </p:attrNameLst>
                                      </p:cBhvr>
                                      <p:to>
                                        <p:strVal val="visible"/>
                                      </p:to>
                                    </p:set>
                                    <p:animEffect transition="in" filter="wipe(left)">
                                      <p:cBhvr>
                                        <p:cTn id="47"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P spid="10" grpId="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When A and B Differ, Override the Previous Answer</a:t>
            </a:r>
            <a:endParaRPr lang="en-US" dirty="0"/>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13</a:t>
            </a:fld>
            <a:endParaRPr lang="en-US" dirty="0"/>
          </a:p>
        </p:txBody>
      </p:sp>
      <p:sp>
        <p:nvSpPr>
          <p:cNvPr id="6" name="Content Placeholder 5"/>
          <p:cNvSpPr>
            <a:spLocks noGrp="1"/>
          </p:cNvSpPr>
          <p:nvPr>
            <p:ph idx="1"/>
          </p:nvPr>
        </p:nvSpPr>
        <p:spPr/>
        <p:txBody>
          <a:bodyPr>
            <a:normAutofit/>
          </a:bodyPr>
          <a:lstStyle/>
          <a:p>
            <a:r>
              <a:rPr lang="en-US" dirty="0" smtClean="0"/>
              <a:t>And the case of </a:t>
            </a:r>
            <a:r>
              <a:rPr lang="en-US" b="1" dirty="0" smtClean="0">
                <a:solidFill>
                  <a:srgbClr val="00B050"/>
                </a:solidFill>
              </a:rPr>
              <a:t>A = 1</a:t>
            </a:r>
            <a:r>
              <a:rPr lang="en-US" dirty="0" smtClean="0"/>
              <a:t> and </a:t>
            </a:r>
            <a:r>
              <a:rPr lang="en-US" b="1" dirty="0" smtClean="0">
                <a:solidFill>
                  <a:srgbClr val="00B050"/>
                </a:solidFill>
              </a:rPr>
              <a:t>B = 0</a:t>
            </a:r>
            <a:r>
              <a:rPr lang="en-US" dirty="0" smtClean="0"/>
              <a:t>?</a:t>
            </a:r>
          </a:p>
          <a:p>
            <a:r>
              <a:rPr lang="en-US" b="1" dirty="0" smtClean="0">
                <a:solidFill>
                  <a:srgbClr val="0070C0"/>
                </a:solidFill>
              </a:rPr>
              <a:t>Always output A &gt; B (for valid inputs).</a:t>
            </a:r>
            <a:endParaRPr lang="en-US" b="1" dirty="0">
              <a:solidFill>
                <a:srgbClr val="0070C0"/>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642431017"/>
              </p:ext>
            </p:extLst>
          </p:nvPr>
        </p:nvGraphicFramePr>
        <p:xfrm>
          <a:off x="926329" y="3034454"/>
          <a:ext cx="7132320" cy="283464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640080">
                  <a:extLst>
                    <a:ext uri="{9D8B030D-6E8A-4147-A177-3AD203B41FA5}">
                      <a16:colId xmlns:a16="http://schemas.microsoft.com/office/drawing/2014/main" val="20005"/>
                    </a:ext>
                  </a:extLst>
                </a:gridCol>
                <a:gridCol w="640080">
                  <a:extLst>
                    <a:ext uri="{9D8B030D-6E8A-4147-A177-3AD203B41FA5}">
                      <a16:colId xmlns:a16="http://schemas.microsoft.com/office/drawing/2014/main" val="20006"/>
                    </a:ext>
                  </a:extLst>
                </a:gridCol>
                <a:gridCol w="1828800">
                  <a:extLst>
                    <a:ext uri="{9D8B030D-6E8A-4147-A177-3AD203B41FA5}">
                      <a16:colId xmlns:a16="http://schemas.microsoft.com/office/drawing/2014/main" val="20007"/>
                    </a:ext>
                  </a:extLst>
                </a:gridCol>
              </a:tblGrid>
              <a:tr h="432141">
                <a:tc>
                  <a:txBody>
                    <a:bodyPr/>
                    <a:lstStyle/>
                    <a:p>
                      <a:pPr algn="ctr"/>
                      <a:r>
                        <a:rPr lang="en-US" sz="2800" baseline="0" dirty="0" smtClean="0">
                          <a:solidFill>
                            <a:schemeClr val="tx1"/>
                          </a:solidFill>
                        </a:rPr>
                        <a:t>A</a:t>
                      </a:r>
                      <a:endParaRPr lang="en-US" sz="2800" baseline="-25000" dirty="0">
                        <a:solidFill>
                          <a:schemeClr val="tx1"/>
                        </a:solidFill>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aseline="0" dirty="0" smtClean="0">
                          <a:solidFill>
                            <a:schemeClr val="tx1"/>
                          </a:solidFill>
                        </a:rPr>
                        <a:t>B</a:t>
                      </a:r>
                      <a:endParaRPr lang="en-US" sz="2800" baseline="-25000" dirty="0">
                        <a:solidFill>
                          <a:schemeClr val="tx1"/>
                        </a:solidFill>
                      </a:endParaRPr>
                    </a:p>
                  </a:txBody>
                  <a:tcPr>
                    <a:lnL w="12700" cmpd="sng">
                      <a:noFill/>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aseline="0" dirty="0" smtClean="0">
                          <a:solidFill>
                            <a:schemeClr val="tx1"/>
                          </a:solidFill>
                        </a:rPr>
                        <a:t>C</a:t>
                      </a:r>
                      <a:r>
                        <a:rPr lang="en-US" sz="2800" baseline="-25000" dirty="0" smtClean="0">
                          <a:solidFill>
                            <a:schemeClr val="tx1"/>
                          </a:solidFill>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aseline="0" dirty="0" smtClean="0">
                          <a:solidFill>
                            <a:schemeClr val="tx1"/>
                          </a:solidFill>
                        </a:rPr>
                        <a:t>C</a:t>
                      </a:r>
                      <a:r>
                        <a:rPr lang="en-US" sz="2800" baseline="-25000" dirty="0" smtClean="0">
                          <a:solidFill>
                            <a:schemeClr val="tx1"/>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0" baseline="0" dirty="0" smtClean="0">
                          <a:solidFill>
                            <a:schemeClr val="tx1"/>
                          </a:solidFill>
                        </a:rPr>
                        <a:t>Meaning</a:t>
                      </a:r>
                      <a:endParaRPr lang="en-US" sz="2800" b="0" baseline="-25000" dirty="0" smtClean="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aseline="0" dirty="0" smtClean="0">
                          <a:solidFill>
                            <a:schemeClr val="tx1"/>
                          </a:solidFill>
                        </a:rPr>
                        <a:t>Z</a:t>
                      </a:r>
                      <a:r>
                        <a:rPr lang="en-US" sz="2800" baseline="-25000" dirty="0" smtClean="0">
                          <a:solidFill>
                            <a:schemeClr val="tx1"/>
                          </a:solidFill>
                        </a:rPr>
                        <a:t>1</a:t>
                      </a:r>
                      <a:endParaRPr lang="en-US" sz="2800" baseline="-25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aseline="0" dirty="0" smtClean="0">
                          <a:solidFill>
                            <a:schemeClr val="tx1"/>
                          </a:solidFill>
                        </a:rPr>
                        <a:t>Z</a:t>
                      </a:r>
                      <a:r>
                        <a:rPr lang="en-US" sz="2800" baseline="-25000" dirty="0" smtClean="0">
                          <a:solidFill>
                            <a:schemeClr val="tx1"/>
                          </a:solidFill>
                        </a:rPr>
                        <a:t>0</a:t>
                      </a:r>
                      <a:endParaRPr lang="en-US" sz="2800" baseline="-25000" dirty="0">
                        <a:solidFill>
                          <a:schemeClr val="tx1"/>
                        </a:solidFill>
                      </a:endParaRPr>
                    </a:p>
                  </a:txBody>
                  <a:tcP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0" baseline="0" dirty="0" smtClean="0">
                          <a:solidFill>
                            <a:schemeClr val="tx1"/>
                          </a:solidFill>
                        </a:rPr>
                        <a:t>meaning</a:t>
                      </a:r>
                      <a:endParaRPr lang="en-US" sz="2800" b="0" baseline="-25000" dirty="0" smtClean="0">
                        <a:solidFill>
                          <a:schemeClr val="tx1"/>
                        </a:solidFill>
                      </a:endParaRPr>
                    </a:p>
                  </a:txBody>
                  <a:tcP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89760">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1</a:t>
                      </a:r>
                      <a:endParaRPr lang="en-US" sz="3200" b="1" dirty="0">
                        <a:solidFill>
                          <a:schemeClr val="tx1"/>
                        </a:solidFill>
                        <a:latin typeface="Courier New" panose="02070309020205020404" pitchFamily="49" charset="0"/>
                        <a:cs typeface="Courier New" panose="02070309020205020404" pitchFamily="49"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0</a:t>
                      </a:r>
                    </a:p>
                  </a:txBody>
                  <a:tcPr>
                    <a:lnL w="12700" cmpd="sng">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0</a:t>
                      </a: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0</a:t>
                      </a: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A = B</a:t>
                      </a: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89760">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1</a:t>
                      </a:r>
                      <a:endParaRPr lang="en-US" sz="3200" b="1" dirty="0">
                        <a:solidFill>
                          <a:schemeClr val="tx1"/>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0</a:t>
                      </a:r>
                      <a:endParaRPr lang="en-US" sz="3200" b="1" dirty="0">
                        <a:solidFill>
                          <a:schemeClr val="tx1"/>
                        </a:solidFill>
                        <a:latin typeface="Courier New" panose="02070309020205020404" pitchFamily="49" charset="0"/>
                        <a:cs typeface="Courier New" panose="02070309020205020404" pitchFamily="49" charset="0"/>
                      </a:endParaRPr>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0</a:t>
                      </a: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1</a:t>
                      </a: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A &lt; B</a:t>
                      </a: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89760">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1</a:t>
                      </a:r>
                      <a:endParaRPr lang="en-US" sz="3200" b="1" dirty="0">
                        <a:solidFill>
                          <a:schemeClr val="tx1"/>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0</a:t>
                      </a:r>
                      <a:endParaRPr lang="en-US" sz="3200" b="1" dirty="0">
                        <a:solidFill>
                          <a:schemeClr val="tx1"/>
                        </a:solidFill>
                        <a:latin typeface="Courier New" panose="02070309020205020404" pitchFamily="49" charset="0"/>
                        <a:cs typeface="Courier New" panose="02070309020205020404" pitchFamily="49" charset="0"/>
                      </a:endParaRPr>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1</a:t>
                      </a: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0</a:t>
                      </a: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A &gt; B</a:t>
                      </a: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89760">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1</a:t>
                      </a:r>
                      <a:endParaRPr lang="en-US" sz="3200" b="1" dirty="0">
                        <a:solidFill>
                          <a:schemeClr val="tx1"/>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0</a:t>
                      </a:r>
                      <a:endParaRPr lang="en-US" sz="3200" b="1" dirty="0">
                        <a:solidFill>
                          <a:schemeClr val="tx1"/>
                        </a:solidFill>
                        <a:latin typeface="Courier New" panose="02070309020205020404" pitchFamily="49" charset="0"/>
                        <a:cs typeface="Courier New" panose="02070309020205020404" pitchFamily="49" charset="0"/>
                      </a:endParaRPr>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1</a:t>
                      </a: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1</a:t>
                      </a: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0" dirty="0" smtClean="0">
                          <a:solidFill>
                            <a:schemeClr val="tx1"/>
                          </a:solidFill>
                          <a:latin typeface="+mn-lt"/>
                          <a:cs typeface="Courier New" panose="02070309020205020404" pitchFamily="49" charset="0"/>
                        </a:rPr>
                        <a:t>???</a:t>
                      </a:r>
                      <a:endParaRPr lang="en-US" sz="3200" b="0" dirty="0">
                        <a:solidFill>
                          <a:schemeClr val="tx1"/>
                        </a:solidFill>
                        <a:latin typeface="+mn-lt"/>
                        <a:cs typeface="Courier New" panose="02070309020205020404"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
        <p:nvSpPr>
          <p:cNvPr id="3" name="TextBox 2"/>
          <p:cNvSpPr txBox="1"/>
          <p:nvPr/>
        </p:nvSpPr>
        <p:spPr>
          <a:xfrm>
            <a:off x="6431280" y="3549203"/>
            <a:ext cx="1418978" cy="584775"/>
          </a:xfrm>
          <a:prstGeom prst="rect">
            <a:avLst/>
          </a:prstGeom>
          <a:noFill/>
        </p:spPr>
        <p:txBody>
          <a:bodyPr wrap="none" rtlCol="0">
            <a:spAutoFit/>
          </a:bodyPr>
          <a:lstStyle/>
          <a:p>
            <a:r>
              <a:rPr lang="en-US" sz="3200" b="1" dirty="0" smtClean="0">
                <a:latin typeface="Courier New" panose="02070309020205020404" pitchFamily="49" charset="0"/>
                <a:cs typeface="Courier New" panose="02070309020205020404" pitchFamily="49" charset="0"/>
              </a:rPr>
              <a:t>A &gt; B</a:t>
            </a:r>
            <a:endParaRPr lang="en-US" sz="3200" b="1" dirty="0">
              <a:latin typeface="Courier New" panose="02070309020205020404" pitchFamily="49" charset="0"/>
              <a:cs typeface="Courier New" panose="02070309020205020404" pitchFamily="49" charset="0"/>
            </a:endParaRPr>
          </a:p>
        </p:txBody>
      </p:sp>
      <p:sp>
        <p:nvSpPr>
          <p:cNvPr id="9" name="TextBox 8"/>
          <p:cNvSpPr txBox="1"/>
          <p:nvPr/>
        </p:nvSpPr>
        <p:spPr>
          <a:xfrm>
            <a:off x="6438018" y="4709148"/>
            <a:ext cx="1418978" cy="584775"/>
          </a:xfrm>
          <a:prstGeom prst="rect">
            <a:avLst/>
          </a:prstGeom>
          <a:noFill/>
        </p:spPr>
        <p:txBody>
          <a:bodyPr wrap="none" rtlCol="0">
            <a:spAutoFit/>
          </a:bodyPr>
          <a:lstStyle/>
          <a:p>
            <a:r>
              <a:rPr lang="en-US" sz="3200" b="1" dirty="0" smtClean="0">
                <a:latin typeface="Courier New" panose="02070309020205020404" pitchFamily="49" charset="0"/>
                <a:cs typeface="Courier New" panose="02070309020205020404" pitchFamily="49" charset="0"/>
              </a:rPr>
              <a:t>A &gt; B</a:t>
            </a:r>
            <a:endParaRPr lang="en-US" sz="3200" b="1" dirty="0">
              <a:latin typeface="Courier New" panose="02070309020205020404" pitchFamily="49" charset="0"/>
              <a:cs typeface="Courier New" panose="02070309020205020404" pitchFamily="49" charset="0"/>
            </a:endParaRPr>
          </a:p>
        </p:txBody>
      </p:sp>
      <p:sp>
        <p:nvSpPr>
          <p:cNvPr id="10" name="TextBox 9"/>
          <p:cNvSpPr txBox="1"/>
          <p:nvPr/>
        </p:nvSpPr>
        <p:spPr>
          <a:xfrm>
            <a:off x="6438018" y="4118457"/>
            <a:ext cx="1418978" cy="584775"/>
          </a:xfrm>
          <a:prstGeom prst="rect">
            <a:avLst/>
          </a:prstGeom>
          <a:noFill/>
        </p:spPr>
        <p:txBody>
          <a:bodyPr wrap="none" rtlCol="0">
            <a:spAutoFit/>
          </a:bodyPr>
          <a:lstStyle/>
          <a:p>
            <a:r>
              <a:rPr lang="en-US" sz="3200" b="1" dirty="0" smtClean="0">
                <a:latin typeface="Courier New" panose="02070309020205020404" pitchFamily="49" charset="0"/>
                <a:cs typeface="Courier New" panose="02070309020205020404" pitchFamily="49" charset="0"/>
              </a:rPr>
              <a:t>A &gt; B</a:t>
            </a:r>
            <a:endParaRPr lang="en-US" sz="3200" b="1" dirty="0">
              <a:latin typeface="Courier New" panose="02070309020205020404" pitchFamily="49" charset="0"/>
              <a:cs typeface="Courier New" panose="02070309020205020404" pitchFamily="49" charset="0"/>
            </a:endParaRPr>
          </a:p>
        </p:txBody>
      </p:sp>
      <p:sp>
        <p:nvSpPr>
          <p:cNvPr id="11" name="TextBox 10"/>
          <p:cNvSpPr txBox="1"/>
          <p:nvPr/>
        </p:nvSpPr>
        <p:spPr>
          <a:xfrm>
            <a:off x="6240522" y="5283907"/>
            <a:ext cx="1800493" cy="523220"/>
          </a:xfrm>
          <a:prstGeom prst="rect">
            <a:avLst/>
          </a:prstGeom>
          <a:noFill/>
        </p:spPr>
        <p:txBody>
          <a:bodyPr wrap="none" rtlCol="0">
            <a:spAutoFit/>
          </a:bodyPr>
          <a:lstStyle/>
          <a:p>
            <a:r>
              <a:rPr lang="en-US" sz="2800" dirty="0">
                <a:cs typeface="Courier New" panose="02070309020205020404" pitchFamily="49" charset="0"/>
              </a:rPr>
              <a:t>d</a:t>
            </a:r>
            <a:r>
              <a:rPr lang="en-US" sz="2800" dirty="0" smtClean="0">
                <a:cs typeface="Courier New" panose="02070309020205020404" pitchFamily="49" charset="0"/>
              </a:rPr>
              <a:t>on’t care</a:t>
            </a:r>
            <a:endParaRPr lang="en-US" sz="2800" dirty="0">
              <a:cs typeface="Courier New" panose="02070309020205020404" pitchFamily="49" charset="0"/>
            </a:endParaRPr>
          </a:p>
        </p:txBody>
      </p:sp>
      <p:grpSp>
        <p:nvGrpSpPr>
          <p:cNvPr id="8" name="Group 7"/>
          <p:cNvGrpSpPr/>
          <p:nvPr/>
        </p:nvGrpSpPr>
        <p:grpSpPr>
          <a:xfrm>
            <a:off x="5053108" y="3548644"/>
            <a:ext cx="1070386" cy="590133"/>
            <a:chOff x="5388388" y="3548644"/>
            <a:chExt cx="1070386" cy="590133"/>
          </a:xfrm>
        </p:grpSpPr>
        <p:sp>
          <p:nvSpPr>
            <p:cNvPr id="12" name="TextBox 11"/>
            <p:cNvSpPr txBox="1"/>
            <p:nvPr/>
          </p:nvSpPr>
          <p:spPr>
            <a:xfrm>
              <a:off x="5388388" y="3548644"/>
              <a:ext cx="431528" cy="584775"/>
            </a:xfrm>
            <a:prstGeom prst="rect">
              <a:avLst/>
            </a:prstGeom>
            <a:noFill/>
          </p:spPr>
          <p:txBody>
            <a:bodyPr wrap="none" rtlCol="0">
              <a:spAutoFit/>
            </a:bodyPr>
            <a:lstStyle/>
            <a:p>
              <a:r>
                <a:rPr lang="en-US" sz="3200" b="1" dirty="0" smtClean="0">
                  <a:latin typeface="Courier New" panose="02070309020205020404" pitchFamily="49" charset="0"/>
                  <a:cs typeface="Courier New" panose="02070309020205020404" pitchFamily="49" charset="0"/>
                </a:rPr>
                <a:t>1</a:t>
              </a:r>
              <a:endParaRPr lang="en-US" sz="3200" b="1" dirty="0">
                <a:latin typeface="Courier New" panose="02070309020205020404" pitchFamily="49" charset="0"/>
                <a:cs typeface="Courier New" panose="02070309020205020404" pitchFamily="49" charset="0"/>
              </a:endParaRPr>
            </a:p>
          </p:txBody>
        </p:sp>
        <p:sp>
          <p:nvSpPr>
            <p:cNvPr id="13" name="TextBox 12"/>
            <p:cNvSpPr txBox="1"/>
            <p:nvPr/>
          </p:nvSpPr>
          <p:spPr>
            <a:xfrm>
              <a:off x="6027246" y="3554002"/>
              <a:ext cx="431528" cy="584775"/>
            </a:xfrm>
            <a:prstGeom prst="rect">
              <a:avLst/>
            </a:prstGeom>
            <a:noFill/>
          </p:spPr>
          <p:txBody>
            <a:bodyPr wrap="none" rtlCol="0">
              <a:spAutoFit/>
            </a:bodyPr>
            <a:lstStyle/>
            <a:p>
              <a:r>
                <a:rPr lang="en-US" sz="3200" b="1" dirty="0" smtClean="0">
                  <a:latin typeface="Courier New" panose="02070309020205020404" pitchFamily="49" charset="0"/>
                  <a:cs typeface="Courier New" panose="02070309020205020404" pitchFamily="49" charset="0"/>
                </a:rPr>
                <a:t>0</a:t>
              </a:r>
              <a:endParaRPr lang="en-US" sz="3200" b="1" dirty="0">
                <a:latin typeface="Courier New" panose="02070309020205020404" pitchFamily="49" charset="0"/>
                <a:cs typeface="Courier New" panose="02070309020205020404" pitchFamily="49" charset="0"/>
              </a:endParaRPr>
            </a:p>
          </p:txBody>
        </p:sp>
      </p:grpSp>
      <p:grpSp>
        <p:nvGrpSpPr>
          <p:cNvPr id="15" name="Group 14"/>
          <p:cNvGrpSpPr/>
          <p:nvPr/>
        </p:nvGrpSpPr>
        <p:grpSpPr>
          <a:xfrm>
            <a:off x="5053108" y="4130021"/>
            <a:ext cx="1070386" cy="590133"/>
            <a:chOff x="5388388" y="3548644"/>
            <a:chExt cx="1070386" cy="590133"/>
          </a:xfrm>
        </p:grpSpPr>
        <p:sp>
          <p:nvSpPr>
            <p:cNvPr id="16" name="TextBox 15"/>
            <p:cNvSpPr txBox="1"/>
            <p:nvPr/>
          </p:nvSpPr>
          <p:spPr>
            <a:xfrm>
              <a:off x="5388388" y="3548644"/>
              <a:ext cx="431528" cy="584775"/>
            </a:xfrm>
            <a:prstGeom prst="rect">
              <a:avLst/>
            </a:prstGeom>
            <a:noFill/>
          </p:spPr>
          <p:txBody>
            <a:bodyPr wrap="none" rtlCol="0">
              <a:spAutoFit/>
            </a:bodyPr>
            <a:lstStyle/>
            <a:p>
              <a:r>
                <a:rPr lang="en-US" sz="3200" b="1" dirty="0">
                  <a:latin typeface="Courier New" panose="02070309020205020404" pitchFamily="49" charset="0"/>
                  <a:cs typeface="Courier New" panose="02070309020205020404" pitchFamily="49" charset="0"/>
                </a:rPr>
                <a:t>1</a:t>
              </a:r>
            </a:p>
          </p:txBody>
        </p:sp>
        <p:sp>
          <p:nvSpPr>
            <p:cNvPr id="17" name="TextBox 16"/>
            <p:cNvSpPr txBox="1"/>
            <p:nvPr/>
          </p:nvSpPr>
          <p:spPr>
            <a:xfrm>
              <a:off x="6027246" y="3554002"/>
              <a:ext cx="431528" cy="584775"/>
            </a:xfrm>
            <a:prstGeom prst="rect">
              <a:avLst/>
            </a:prstGeom>
            <a:noFill/>
          </p:spPr>
          <p:txBody>
            <a:bodyPr wrap="none" rtlCol="0">
              <a:spAutoFit/>
            </a:bodyPr>
            <a:lstStyle/>
            <a:p>
              <a:r>
                <a:rPr lang="en-US" sz="3200" b="1" dirty="0" smtClean="0">
                  <a:latin typeface="Courier New" panose="02070309020205020404" pitchFamily="49" charset="0"/>
                  <a:cs typeface="Courier New" panose="02070309020205020404" pitchFamily="49" charset="0"/>
                </a:rPr>
                <a:t>0</a:t>
              </a:r>
              <a:endParaRPr lang="en-US" sz="3200" b="1" dirty="0">
                <a:latin typeface="Courier New" panose="02070309020205020404" pitchFamily="49" charset="0"/>
                <a:cs typeface="Courier New" panose="02070309020205020404" pitchFamily="49" charset="0"/>
              </a:endParaRPr>
            </a:p>
          </p:txBody>
        </p:sp>
      </p:grpSp>
      <p:grpSp>
        <p:nvGrpSpPr>
          <p:cNvPr id="18" name="Group 17"/>
          <p:cNvGrpSpPr/>
          <p:nvPr/>
        </p:nvGrpSpPr>
        <p:grpSpPr>
          <a:xfrm>
            <a:off x="5053108" y="4699132"/>
            <a:ext cx="1070386" cy="590133"/>
            <a:chOff x="5388388" y="3548644"/>
            <a:chExt cx="1070386" cy="590133"/>
          </a:xfrm>
        </p:grpSpPr>
        <p:sp>
          <p:nvSpPr>
            <p:cNvPr id="19" name="TextBox 18"/>
            <p:cNvSpPr txBox="1"/>
            <p:nvPr/>
          </p:nvSpPr>
          <p:spPr>
            <a:xfrm>
              <a:off x="5388388" y="3548644"/>
              <a:ext cx="431528" cy="584775"/>
            </a:xfrm>
            <a:prstGeom prst="rect">
              <a:avLst/>
            </a:prstGeom>
            <a:noFill/>
          </p:spPr>
          <p:txBody>
            <a:bodyPr wrap="none" rtlCol="0">
              <a:spAutoFit/>
            </a:bodyPr>
            <a:lstStyle/>
            <a:p>
              <a:r>
                <a:rPr lang="en-US" sz="3200" b="1" dirty="0">
                  <a:latin typeface="Courier New" panose="02070309020205020404" pitchFamily="49" charset="0"/>
                  <a:cs typeface="Courier New" panose="02070309020205020404" pitchFamily="49" charset="0"/>
                </a:rPr>
                <a:t>1</a:t>
              </a:r>
            </a:p>
          </p:txBody>
        </p:sp>
        <p:sp>
          <p:nvSpPr>
            <p:cNvPr id="20" name="TextBox 19"/>
            <p:cNvSpPr txBox="1"/>
            <p:nvPr/>
          </p:nvSpPr>
          <p:spPr>
            <a:xfrm>
              <a:off x="6027246" y="3554002"/>
              <a:ext cx="431528" cy="584775"/>
            </a:xfrm>
            <a:prstGeom prst="rect">
              <a:avLst/>
            </a:prstGeom>
            <a:noFill/>
          </p:spPr>
          <p:txBody>
            <a:bodyPr wrap="none" rtlCol="0">
              <a:spAutoFit/>
            </a:bodyPr>
            <a:lstStyle/>
            <a:p>
              <a:r>
                <a:rPr lang="en-US" sz="3200" b="1" dirty="0" smtClean="0">
                  <a:latin typeface="Courier New" panose="02070309020205020404" pitchFamily="49" charset="0"/>
                  <a:cs typeface="Courier New" panose="02070309020205020404" pitchFamily="49" charset="0"/>
                </a:rPr>
                <a:t>0</a:t>
              </a:r>
              <a:endParaRPr lang="en-US" sz="3200" b="1" dirty="0">
                <a:latin typeface="Courier New" panose="02070309020205020404" pitchFamily="49" charset="0"/>
                <a:cs typeface="Courier New" panose="02070309020205020404" pitchFamily="49" charset="0"/>
              </a:endParaRPr>
            </a:p>
          </p:txBody>
        </p:sp>
      </p:grpSp>
      <p:grpSp>
        <p:nvGrpSpPr>
          <p:cNvPr id="21" name="Group 20"/>
          <p:cNvGrpSpPr/>
          <p:nvPr/>
        </p:nvGrpSpPr>
        <p:grpSpPr>
          <a:xfrm>
            <a:off x="5053108" y="5285867"/>
            <a:ext cx="1070386" cy="590133"/>
            <a:chOff x="5388388" y="3548644"/>
            <a:chExt cx="1070386" cy="590133"/>
          </a:xfrm>
        </p:grpSpPr>
        <p:sp>
          <p:nvSpPr>
            <p:cNvPr id="22" name="TextBox 21"/>
            <p:cNvSpPr txBox="1"/>
            <p:nvPr/>
          </p:nvSpPr>
          <p:spPr>
            <a:xfrm>
              <a:off x="5388388" y="3548644"/>
              <a:ext cx="431528" cy="584775"/>
            </a:xfrm>
            <a:prstGeom prst="rect">
              <a:avLst/>
            </a:prstGeom>
            <a:noFill/>
          </p:spPr>
          <p:txBody>
            <a:bodyPr wrap="none" rtlCol="0">
              <a:spAutoFit/>
            </a:bodyPr>
            <a:lstStyle/>
            <a:p>
              <a:r>
                <a:rPr lang="en-US" sz="3200" b="1" dirty="0">
                  <a:latin typeface="Courier New" panose="02070309020205020404" pitchFamily="49" charset="0"/>
                  <a:cs typeface="Courier New" panose="02070309020205020404" pitchFamily="49" charset="0"/>
                </a:rPr>
                <a:t>x</a:t>
              </a:r>
            </a:p>
          </p:txBody>
        </p:sp>
        <p:sp>
          <p:nvSpPr>
            <p:cNvPr id="23" name="TextBox 22"/>
            <p:cNvSpPr txBox="1"/>
            <p:nvPr/>
          </p:nvSpPr>
          <p:spPr>
            <a:xfrm>
              <a:off x="6027246" y="3554002"/>
              <a:ext cx="431528" cy="584775"/>
            </a:xfrm>
            <a:prstGeom prst="rect">
              <a:avLst/>
            </a:prstGeom>
            <a:noFill/>
          </p:spPr>
          <p:txBody>
            <a:bodyPr wrap="none" rtlCol="0">
              <a:spAutoFit/>
            </a:bodyPr>
            <a:lstStyle/>
            <a:p>
              <a:r>
                <a:rPr lang="en-US" sz="3200" b="1" dirty="0">
                  <a:latin typeface="Courier New" panose="02070309020205020404" pitchFamily="49" charset="0"/>
                  <a:cs typeface="Courier New" panose="02070309020205020404" pitchFamily="49" charset="0"/>
                </a:rPr>
                <a:t>x</a:t>
              </a:r>
            </a:p>
          </p:txBody>
        </p:sp>
      </p:grpSp>
    </p:spTree>
    <p:extLst>
      <p:ext uri="{BB962C8B-B14F-4D97-AF65-F5344CB8AC3E}">
        <p14:creationId xmlns:p14="http://schemas.microsoft.com/office/powerpoint/2010/main" val="2043350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500"/>
                                        <p:tgtEl>
                                          <p:spTgt spid="2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6">
                                            <p:txEl>
                                              <p:pRg st="1" end="1"/>
                                            </p:txEl>
                                          </p:spTgt>
                                        </p:tgtEl>
                                        <p:attrNameLst>
                                          <p:attrName>style.visibility</p:attrName>
                                        </p:attrNameLst>
                                      </p:cBhvr>
                                      <p:to>
                                        <p:strVal val="visible"/>
                                      </p:to>
                                    </p:set>
                                    <p:animEffect transition="in" filter="wipe(left)">
                                      <p:cBhvr>
                                        <p:cTn id="47"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P spid="10" grpId="0"/>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Z</a:t>
            </a:r>
            <a:r>
              <a:rPr lang="en-US" baseline="-25000" dirty="0" smtClean="0"/>
              <a:t>1</a:t>
            </a:r>
            <a:r>
              <a:rPr lang="en-US" dirty="0" smtClean="0"/>
              <a:t> is a Majority Function</a:t>
            </a:r>
            <a:endParaRPr lang="en-US" dirty="0"/>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14</a:t>
            </a:fld>
            <a:endParaRPr lang="en-US" dirty="0"/>
          </a:p>
        </p:txBody>
      </p:sp>
      <p:sp>
        <p:nvSpPr>
          <p:cNvPr id="6" name="Content Placeholder 5"/>
          <p:cNvSpPr>
            <a:spLocks noGrp="1"/>
          </p:cNvSpPr>
          <p:nvPr>
            <p:ph idx="1"/>
          </p:nvPr>
        </p:nvSpPr>
        <p:spPr/>
        <p:txBody>
          <a:bodyPr>
            <a:normAutofit lnSpcReduction="10000"/>
          </a:bodyPr>
          <a:lstStyle/>
          <a:p>
            <a:r>
              <a:rPr lang="en-US" dirty="0" smtClean="0"/>
              <a:t>Let’s use a K-map to solve </a:t>
            </a:r>
            <a:r>
              <a:rPr lang="en-US" b="1" dirty="0" smtClean="0">
                <a:solidFill>
                  <a:srgbClr val="00B050"/>
                </a:solidFill>
              </a:rPr>
              <a:t>Z</a:t>
            </a:r>
            <a:r>
              <a:rPr lang="en-US" b="1" baseline="-25000" dirty="0" smtClean="0">
                <a:solidFill>
                  <a:srgbClr val="00B050"/>
                </a:solidFill>
              </a:rPr>
              <a:t>1</a:t>
            </a:r>
            <a:r>
              <a:rPr lang="en-US" dirty="0" smtClean="0"/>
              <a:t>.</a:t>
            </a:r>
          </a:p>
          <a:p>
            <a:r>
              <a:rPr lang="en-US" dirty="0" smtClean="0"/>
              <a:t>What are the loops?</a:t>
            </a:r>
          </a:p>
          <a:p>
            <a:r>
              <a:rPr lang="en-US" b="1" dirty="0" smtClean="0">
                <a:solidFill>
                  <a:srgbClr val="00B050"/>
                </a:solidFill>
              </a:rPr>
              <a:t>AB’</a:t>
            </a:r>
          </a:p>
          <a:p>
            <a:r>
              <a:rPr lang="en-US" b="1" dirty="0" smtClean="0">
                <a:solidFill>
                  <a:srgbClr val="7030A0"/>
                </a:solidFill>
              </a:rPr>
              <a:t>AC</a:t>
            </a:r>
            <a:r>
              <a:rPr lang="en-US" b="1" baseline="-25000" dirty="0" smtClean="0">
                <a:solidFill>
                  <a:srgbClr val="7030A0"/>
                </a:solidFill>
              </a:rPr>
              <a:t>1</a:t>
            </a:r>
            <a:endParaRPr lang="en-US" dirty="0" smtClean="0">
              <a:solidFill>
                <a:srgbClr val="7030A0"/>
              </a:solidFill>
            </a:endParaRPr>
          </a:p>
          <a:p>
            <a:r>
              <a:rPr lang="en-US" b="1" dirty="0" smtClean="0">
                <a:solidFill>
                  <a:srgbClr val="0070C0"/>
                </a:solidFill>
              </a:rPr>
              <a:t>B’C</a:t>
            </a:r>
            <a:r>
              <a:rPr lang="en-US" b="1" baseline="-25000" dirty="0" smtClean="0">
                <a:solidFill>
                  <a:srgbClr val="0070C0"/>
                </a:solidFill>
              </a:rPr>
              <a:t>1</a:t>
            </a:r>
          </a:p>
          <a:p>
            <a:endParaRPr lang="en-US" dirty="0"/>
          </a:p>
          <a:p>
            <a:r>
              <a:rPr lang="en-US" dirty="0" smtClean="0"/>
              <a:t>So</a:t>
            </a:r>
            <a:br>
              <a:rPr lang="en-US" dirty="0" smtClean="0"/>
            </a:br>
            <a:r>
              <a:rPr lang="en-US" b="1" dirty="0" smtClean="0">
                <a:solidFill>
                  <a:srgbClr val="0070C0"/>
                </a:solidFill>
              </a:rPr>
              <a:t>Z</a:t>
            </a:r>
            <a:r>
              <a:rPr lang="en-US" b="1" baseline="-25000" dirty="0">
                <a:solidFill>
                  <a:srgbClr val="0070C0"/>
                </a:solidFill>
              </a:rPr>
              <a:t>1</a:t>
            </a:r>
            <a:r>
              <a:rPr lang="en-US" b="1" dirty="0" smtClean="0">
                <a:solidFill>
                  <a:srgbClr val="0070C0"/>
                </a:solidFill>
              </a:rPr>
              <a:t> = AB’ + AC</a:t>
            </a:r>
            <a:r>
              <a:rPr lang="en-US" b="1" baseline="-25000" dirty="0" smtClean="0">
                <a:solidFill>
                  <a:srgbClr val="0070C0"/>
                </a:solidFill>
              </a:rPr>
              <a:t>1</a:t>
            </a:r>
            <a:r>
              <a:rPr lang="en-US" b="1" dirty="0" smtClean="0">
                <a:solidFill>
                  <a:srgbClr val="0070C0"/>
                </a:solidFill>
              </a:rPr>
              <a:t> + B’C</a:t>
            </a:r>
            <a:r>
              <a:rPr lang="en-US" b="1" baseline="-25000" dirty="0" smtClean="0">
                <a:solidFill>
                  <a:srgbClr val="0070C0"/>
                </a:solidFill>
              </a:rPr>
              <a:t>1</a:t>
            </a:r>
            <a:endParaRPr lang="en-US" b="1" dirty="0" smtClean="0">
              <a:solidFill>
                <a:srgbClr val="0070C0"/>
              </a:solidFill>
            </a:endParaRPr>
          </a:p>
          <a:p>
            <a:endParaRPr lang="en-US" dirty="0" smtClean="0"/>
          </a:p>
        </p:txBody>
      </p:sp>
      <p:graphicFrame>
        <p:nvGraphicFramePr>
          <p:cNvPr id="13" name="Table 12"/>
          <p:cNvGraphicFramePr>
            <a:graphicFrameLocks noGrp="1"/>
          </p:cNvGraphicFramePr>
          <p:nvPr>
            <p:extLst>
              <p:ext uri="{D42A27DB-BD31-4B8C-83A1-F6EECF244321}">
                <p14:modId xmlns:p14="http://schemas.microsoft.com/office/powerpoint/2010/main" val="4160385527"/>
              </p:ext>
            </p:extLst>
          </p:nvPr>
        </p:nvGraphicFramePr>
        <p:xfrm>
          <a:off x="4151485" y="2272454"/>
          <a:ext cx="4206240" cy="3596640"/>
        </p:xfrm>
        <a:graphic>
          <a:graphicData uri="http://schemas.openxmlformats.org/drawingml/2006/table">
            <a:tbl>
              <a:tblPr firstRow="1" bandRow="1">
                <a:tableStyleId>{0E3FDE45-AF77-4B5C-9715-49D594BDF05E}</a:tableStyleId>
              </a:tblPr>
              <a:tblGrid>
                <a:gridCol w="914400">
                  <a:extLst>
                    <a:ext uri="{9D8B030D-6E8A-4147-A177-3AD203B41FA5}">
                      <a16:colId xmlns:a16="http://schemas.microsoft.com/office/drawing/2014/main" val="20000"/>
                    </a:ext>
                  </a:extLst>
                </a:gridCol>
                <a:gridCol w="54864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tblGrid>
              <a:tr h="365760">
                <a:tc rowSpan="2" gridSpan="2">
                  <a:txBody>
                    <a:bodyPr/>
                    <a:lstStyle/>
                    <a:p>
                      <a:pPr algn="ctr"/>
                      <a:r>
                        <a:rPr lang="en-US" sz="2400" dirty="0" smtClean="0"/>
                        <a:t>Z</a:t>
                      </a:r>
                      <a:r>
                        <a:rPr lang="en-US" sz="2400" baseline="-25000" dirty="0" smtClean="0"/>
                        <a:t>1</a:t>
                      </a:r>
                      <a:endParaRPr lang="en-US" sz="2400" baseline="-25000" dirty="0"/>
                    </a:p>
                  </a:txBody>
                  <a:tcPr anchor="ctr">
                    <a:lnL>
                      <a:noFill/>
                    </a:lnL>
                    <a:lnR>
                      <a:noFill/>
                    </a:lnR>
                    <a:lnT w="12700" cmpd="sng">
                      <a:noFill/>
                    </a:lnT>
                    <a:lnB w="12700" cmpd="sng">
                      <a:noFill/>
                    </a:lnB>
                    <a:lnTlToBr w="12700" cmpd="sng">
                      <a:noFill/>
                      <a:prstDash val="solid"/>
                    </a:lnTlToBr>
                    <a:lnBlToTr w="12700" cmpd="sng">
                      <a:noFill/>
                      <a:prstDash val="solid"/>
                    </a:lnBlToTr>
                  </a:tcPr>
                </a:tc>
                <a:tc rowSpan="2" hMerge="1">
                  <a:txBody>
                    <a:bodyPr/>
                    <a:lstStyle/>
                    <a:p>
                      <a:endParaRPr lang="en-US"/>
                    </a:p>
                  </a:txBody>
                  <a:tcPr/>
                </a:tc>
                <a:tc gridSpan="4">
                  <a:txBody>
                    <a:bodyPr/>
                    <a:lstStyle/>
                    <a:p>
                      <a:pPr algn="ctr"/>
                      <a:r>
                        <a:rPr lang="en-US" sz="2400" dirty="0" smtClean="0">
                          <a:latin typeface="+mn-lt"/>
                          <a:cs typeface="Arial" panose="020B0604020202020204" pitchFamily="34" charset="0"/>
                        </a:rPr>
                        <a:t>AB</a:t>
                      </a:r>
                      <a:endParaRPr lang="en-US" sz="2400" baseline="-25000" dirty="0">
                        <a:latin typeface="+mn-lt"/>
                        <a:cs typeface="Arial" panose="020B0604020202020204" pitchFamily="34" charset="0"/>
                      </a:endParaRPr>
                    </a:p>
                  </a:txBody>
                  <a:tcPr anchor="b">
                    <a:lnL>
                      <a:noFill/>
                    </a:lnL>
                    <a:lnR>
                      <a:noFill/>
                    </a:lnR>
                    <a:lnT w="12700" cmpd="sng">
                      <a:noFill/>
                    </a:lnT>
                    <a:lnB w="12700" cmpd="sng">
                      <a:noFill/>
                    </a:lnB>
                    <a:lnTlToBr w="12700" cmpd="sng">
                      <a:noFill/>
                      <a:prstDash val="solid"/>
                    </a:lnTlToBr>
                    <a:lnBlToTr w="12700" cmpd="sng">
                      <a:noFill/>
                      <a:prstDash val="solid"/>
                    </a:lnBlToTr>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365760">
                <a:tc gridSpan="2" vMerge="1">
                  <a:txBody>
                    <a:bodyPr/>
                    <a:lstStyle/>
                    <a:p>
                      <a:endParaRPr lang="en-US" dirty="0"/>
                    </a:p>
                  </a:txBody>
                  <a:tcPr>
                    <a:noFill/>
                  </a:tcPr>
                </a:tc>
                <a:tc hMerge="1" vMerge="1">
                  <a:txBody>
                    <a:bodyPr/>
                    <a:lstStyle/>
                    <a:p>
                      <a:endParaRPr lang="en-US" dirty="0"/>
                    </a:p>
                  </a:txBody>
                  <a:tcPr>
                    <a:noFill/>
                  </a:tcPr>
                </a:tc>
                <a:tc>
                  <a:txBody>
                    <a:bodyPr/>
                    <a:lstStyle/>
                    <a:p>
                      <a:pPr algn="ctr"/>
                      <a:r>
                        <a:rPr lang="en-US" sz="2000" b="1" dirty="0" smtClean="0">
                          <a:latin typeface="Arial" panose="020B0604020202020204" pitchFamily="34" charset="0"/>
                          <a:cs typeface="Arial" panose="020B0604020202020204" pitchFamily="34" charset="0"/>
                        </a:rPr>
                        <a:t>00</a:t>
                      </a:r>
                      <a:endParaRPr lang="en-US" sz="2000" b="1" dirty="0">
                        <a:latin typeface="Arial" panose="020B0604020202020204" pitchFamily="34" charset="0"/>
                        <a:cs typeface="Arial" panose="020B0604020202020204" pitchFamily="34" charset="0"/>
                      </a:endParaRPr>
                    </a:p>
                  </a:txBody>
                  <a:tcPr anchor="b">
                    <a:lnL w="12700" cmpd="sng">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smtClean="0">
                          <a:latin typeface="Arial" panose="020B0604020202020204" pitchFamily="34" charset="0"/>
                          <a:cs typeface="Arial" panose="020B0604020202020204" pitchFamily="34" charset="0"/>
                        </a:rPr>
                        <a:t>01</a:t>
                      </a:r>
                      <a:endParaRPr lang="en-US" sz="2000" b="1" dirty="0">
                        <a:latin typeface="Arial" panose="020B0604020202020204" pitchFamily="34" charset="0"/>
                        <a:cs typeface="Arial" panose="020B0604020202020204" pitchFamily="34" charset="0"/>
                      </a:endParaRPr>
                    </a:p>
                  </a:txBody>
                  <a:tcPr anchor="b">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smtClean="0">
                          <a:latin typeface="Arial" panose="020B0604020202020204" pitchFamily="34" charset="0"/>
                          <a:cs typeface="Arial" panose="020B0604020202020204" pitchFamily="34" charset="0"/>
                        </a:rPr>
                        <a:t>11</a:t>
                      </a:r>
                      <a:endParaRPr lang="en-US" sz="2000" b="1" dirty="0">
                        <a:latin typeface="Arial" panose="020B0604020202020204" pitchFamily="34" charset="0"/>
                        <a:cs typeface="Arial" panose="020B0604020202020204" pitchFamily="34" charset="0"/>
                      </a:endParaRPr>
                    </a:p>
                  </a:txBody>
                  <a:tcPr anchor="b">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smtClean="0">
                          <a:latin typeface="Arial" panose="020B0604020202020204" pitchFamily="34" charset="0"/>
                          <a:cs typeface="Arial" panose="020B0604020202020204" pitchFamily="34" charset="0"/>
                        </a:rPr>
                        <a:t>10</a:t>
                      </a:r>
                      <a:endParaRPr lang="en-US" sz="2000" b="1" dirty="0">
                        <a:latin typeface="Arial" panose="020B0604020202020204" pitchFamily="34" charset="0"/>
                        <a:cs typeface="Arial" panose="020B0604020202020204" pitchFamily="34" charset="0"/>
                      </a:endParaRPr>
                    </a:p>
                  </a:txBody>
                  <a:tcPr anchor="b">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685800">
                <a:tc rowSpan="4">
                  <a:txBody>
                    <a:bodyPr/>
                    <a:lstStyle/>
                    <a:p>
                      <a:pPr algn="r"/>
                      <a:r>
                        <a:rPr lang="en-US" sz="2400" b="1" baseline="0" dirty="0" smtClean="0"/>
                        <a:t>C</a:t>
                      </a:r>
                      <a:r>
                        <a:rPr lang="en-US" sz="2400" b="0" baseline="-25000" dirty="0" smtClean="0"/>
                        <a:t>1</a:t>
                      </a:r>
                      <a:r>
                        <a:rPr lang="en-US" sz="2400" b="1" baseline="0" dirty="0" smtClean="0"/>
                        <a:t>C</a:t>
                      </a:r>
                      <a:r>
                        <a:rPr lang="en-US" sz="2400" b="0" baseline="-25000" dirty="0" smtClean="0"/>
                        <a:t>0</a:t>
                      </a:r>
                      <a:endParaRPr lang="en-US" sz="2400" b="1" baseline="-25000" dirty="0"/>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r>
                        <a:rPr lang="en-US" sz="2000" b="1" dirty="0" smtClean="0">
                          <a:latin typeface="Arial" panose="020B0604020202020204" pitchFamily="34" charset="0"/>
                          <a:cs typeface="Arial" panose="020B0604020202020204" pitchFamily="34" charset="0"/>
                        </a:rPr>
                        <a:t>00</a:t>
                      </a:r>
                      <a:endParaRPr lang="en-US" sz="2000" b="1" dirty="0">
                        <a:latin typeface="Arial" panose="020B0604020202020204" pitchFamily="34" charset="0"/>
                        <a:cs typeface="Arial" panose="020B0604020202020204" pitchFamily="34" charset="0"/>
                      </a:endParaRPr>
                    </a:p>
                  </a:txBody>
                  <a:tcPr anchor="ctr">
                    <a:lnL>
                      <a:noFill/>
                    </a:lnL>
                    <a:lnR w="12700" cap="flat" cmpd="sng" algn="ctr">
                      <a:solidFill>
                        <a:schemeClr val="tx1"/>
                      </a:solidFill>
                      <a:prstDash val="solid"/>
                      <a:round/>
                      <a:headEnd type="none" w="med" len="med"/>
                      <a:tailEnd type="none" w="med" len="med"/>
                    </a:lnR>
                    <a:lnT w="12700" cmpd="sng">
                      <a:noFill/>
                    </a:lnT>
                    <a:lnB>
                      <a:noFill/>
                    </a:lnB>
                    <a:lnTlToBr w="12700" cmpd="sng">
                      <a:noFill/>
                      <a:prstDash val="solid"/>
                    </a:lnTlToBr>
                    <a:lnBlToTr w="12700" cmpd="sng">
                      <a:noFill/>
                      <a:prstDash val="solid"/>
                    </a:lnBlToTr>
                  </a:tcPr>
                </a:tc>
                <a:tc>
                  <a:txBody>
                    <a:bodyPr/>
                    <a:lstStyle/>
                    <a:p>
                      <a:pPr algn="ctr"/>
                      <a:r>
                        <a:rPr lang="en-US" sz="2800" dirty="0" smtClean="0">
                          <a:latin typeface="Arial" panose="020B0604020202020204" pitchFamily="34" charset="0"/>
                          <a:cs typeface="Arial" panose="020B0604020202020204" pitchFamily="34" charset="0"/>
                        </a:rPr>
                        <a:t>0</a:t>
                      </a: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dirty="0" smtClean="0">
                          <a:latin typeface="Arial" panose="020B0604020202020204" pitchFamily="34" charset="0"/>
                          <a:cs typeface="Arial" panose="020B0604020202020204" pitchFamily="34" charset="0"/>
                        </a:rPr>
                        <a:t>0</a:t>
                      </a: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dirty="0" smtClean="0">
                          <a:latin typeface="Arial" panose="020B0604020202020204" pitchFamily="34" charset="0"/>
                          <a:cs typeface="Arial" panose="020B0604020202020204" pitchFamily="34" charset="0"/>
                        </a:rPr>
                        <a:t>0</a:t>
                      </a: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dirty="0" smtClean="0">
                          <a:latin typeface="Arial" panose="020B0604020202020204" pitchFamily="34" charset="0"/>
                          <a:cs typeface="Arial" panose="020B0604020202020204" pitchFamily="34" charset="0"/>
                        </a:rPr>
                        <a:t>1</a:t>
                      </a: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685800">
                <a:tc vMerge="1">
                  <a:txBody>
                    <a:bodyPr/>
                    <a:lstStyle/>
                    <a:p>
                      <a:endParaRPr lang="en-US" dirty="0"/>
                    </a:p>
                  </a:txBody>
                  <a:tcPr>
                    <a:noFill/>
                  </a:tcPr>
                </a:tc>
                <a:tc>
                  <a:txBody>
                    <a:bodyPr/>
                    <a:lstStyle/>
                    <a:p>
                      <a:pPr algn="r"/>
                      <a:r>
                        <a:rPr lang="en-US" sz="2000" b="1" dirty="0" smtClean="0">
                          <a:latin typeface="Arial" panose="020B0604020202020204" pitchFamily="34" charset="0"/>
                          <a:cs typeface="Arial" panose="020B0604020202020204" pitchFamily="34" charset="0"/>
                        </a:rPr>
                        <a:t>01</a:t>
                      </a:r>
                      <a:endParaRPr lang="en-US" sz="2000" b="1" dirty="0">
                        <a:latin typeface="Arial" panose="020B0604020202020204" pitchFamily="34" charset="0"/>
                        <a:cs typeface="Arial" panose="020B0604020202020204" pitchFamily="34" charset="0"/>
                      </a:endParaRPr>
                    </a:p>
                  </a:txBody>
                  <a:tcPr anchor="ctr">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algn="ctr"/>
                      <a:r>
                        <a:rPr lang="en-US" sz="2800" dirty="0" smtClean="0">
                          <a:latin typeface="Arial" panose="020B0604020202020204" pitchFamily="34" charset="0"/>
                          <a:cs typeface="Arial" panose="020B0604020202020204" pitchFamily="34" charset="0"/>
                        </a:rPr>
                        <a:t>0</a:t>
                      </a: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smtClean="0">
                          <a:latin typeface="Arial" panose="020B0604020202020204" pitchFamily="34" charset="0"/>
                          <a:cs typeface="Arial" panose="020B0604020202020204" pitchFamily="34" charset="0"/>
                        </a:rPr>
                        <a:t>0</a:t>
                      </a: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smtClean="0">
                          <a:latin typeface="Arial" panose="020B0604020202020204" pitchFamily="34" charset="0"/>
                          <a:cs typeface="Arial" panose="020B0604020202020204" pitchFamily="34" charset="0"/>
                        </a:rPr>
                        <a:t>0</a:t>
                      </a: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smtClean="0">
                          <a:latin typeface="Arial" panose="020B0604020202020204" pitchFamily="34" charset="0"/>
                          <a:cs typeface="Arial" panose="020B0604020202020204" pitchFamily="34" charset="0"/>
                        </a:rPr>
                        <a:t>1</a:t>
                      </a: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685800">
                <a:tc vMerge="1">
                  <a:txBody>
                    <a:bodyPr/>
                    <a:lstStyle/>
                    <a:p>
                      <a:pPr algn="r"/>
                      <a:endParaRPr lang="en-US" sz="2400" b="1" baseline="-25000" dirty="0"/>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000" b="1" dirty="0" smtClean="0">
                          <a:latin typeface="Arial" panose="020B0604020202020204" pitchFamily="34" charset="0"/>
                          <a:cs typeface="Arial" panose="020B0604020202020204" pitchFamily="34" charset="0"/>
                        </a:rPr>
                        <a:t>11</a:t>
                      </a:r>
                    </a:p>
                  </a:txBody>
                  <a:tcPr anchor="ctr">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algn="ctr"/>
                      <a:r>
                        <a:rPr lang="en-US" sz="2800" dirty="0" smtClean="0">
                          <a:latin typeface="Arial" panose="020B0604020202020204" pitchFamily="34" charset="0"/>
                          <a:cs typeface="Arial" panose="020B0604020202020204" pitchFamily="34" charset="0"/>
                        </a:rPr>
                        <a:t>x</a:t>
                      </a: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smtClean="0">
                          <a:latin typeface="Arial" panose="020B0604020202020204" pitchFamily="34" charset="0"/>
                          <a:cs typeface="Arial" panose="020B0604020202020204" pitchFamily="34" charset="0"/>
                        </a:rPr>
                        <a:t>x</a:t>
                      </a: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smtClean="0">
                          <a:latin typeface="Arial" panose="020B0604020202020204" pitchFamily="34" charset="0"/>
                          <a:cs typeface="Arial" panose="020B0604020202020204" pitchFamily="34" charset="0"/>
                        </a:rPr>
                        <a:t>x</a:t>
                      </a: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smtClean="0">
                          <a:latin typeface="Arial" panose="020B0604020202020204" pitchFamily="34" charset="0"/>
                          <a:cs typeface="Arial" panose="020B0604020202020204" pitchFamily="34" charset="0"/>
                        </a:rPr>
                        <a:t>x</a:t>
                      </a: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685800">
                <a:tc vMerge="1">
                  <a:txBody>
                    <a:bodyPr/>
                    <a:lstStyle/>
                    <a:p>
                      <a:pPr algn="r"/>
                      <a:endParaRPr lang="en-US" sz="2400" b="1" baseline="-25000" dirty="0"/>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000" b="1" dirty="0" smtClean="0">
                          <a:latin typeface="Arial" panose="020B0604020202020204" pitchFamily="34" charset="0"/>
                          <a:cs typeface="Arial" panose="020B0604020202020204" pitchFamily="34" charset="0"/>
                        </a:rPr>
                        <a:t>10</a:t>
                      </a:r>
                    </a:p>
                  </a:txBody>
                  <a:tcPr anchor="ctr">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algn="ctr"/>
                      <a:r>
                        <a:rPr lang="en-US" sz="2800" dirty="0" smtClean="0">
                          <a:latin typeface="Arial" panose="020B0604020202020204" pitchFamily="34" charset="0"/>
                          <a:cs typeface="Arial" panose="020B0604020202020204" pitchFamily="34" charset="0"/>
                        </a:rPr>
                        <a:t>1</a:t>
                      </a: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smtClean="0">
                          <a:latin typeface="Arial" panose="020B0604020202020204" pitchFamily="34" charset="0"/>
                          <a:cs typeface="Arial" panose="020B0604020202020204" pitchFamily="34" charset="0"/>
                        </a:rPr>
                        <a:t>0</a:t>
                      </a: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smtClean="0">
                          <a:latin typeface="Arial" panose="020B0604020202020204" pitchFamily="34" charset="0"/>
                          <a:cs typeface="Arial" panose="020B0604020202020204" pitchFamily="34" charset="0"/>
                        </a:rPr>
                        <a:t>1</a:t>
                      </a: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smtClean="0">
                          <a:latin typeface="Arial" panose="020B0604020202020204" pitchFamily="34" charset="0"/>
                          <a:cs typeface="Arial" panose="020B0604020202020204" pitchFamily="34" charset="0"/>
                        </a:rPr>
                        <a:t>1</a:t>
                      </a: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sp>
        <p:nvSpPr>
          <p:cNvPr id="15" name="Rounded Rectangle 14"/>
          <p:cNvSpPr/>
          <p:nvPr/>
        </p:nvSpPr>
        <p:spPr>
          <a:xfrm>
            <a:off x="7710531" y="3206680"/>
            <a:ext cx="609646" cy="2590237"/>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rot="5400000">
            <a:off x="7044629" y="4562011"/>
            <a:ext cx="1269998" cy="1281097"/>
          </a:xfrm>
          <a:prstGeom prst="round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p:nvPr/>
        </p:nvGrpSpPr>
        <p:grpSpPr>
          <a:xfrm>
            <a:off x="5617618" y="4534400"/>
            <a:ext cx="2771009" cy="1303159"/>
            <a:chOff x="3962401" y="4020682"/>
            <a:chExt cx="2771009" cy="1303159"/>
          </a:xfrm>
        </p:grpSpPr>
        <p:sp>
          <p:nvSpPr>
            <p:cNvPr id="11" name="Freeform 10"/>
            <p:cNvSpPr/>
            <p:nvPr/>
          </p:nvSpPr>
          <p:spPr>
            <a:xfrm>
              <a:off x="3962401" y="4020682"/>
              <a:ext cx="633742" cy="1277209"/>
            </a:xfrm>
            <a:custGeom>
              <a:avLst/>
              <a:gdLst>
                <a:gd name="connsiteX0" fmla="*/ 0 w 651491"/>
                <a:gd name="connsiteY0" fmla="*/ 76695 h 1378281"/>
                <a:gd name="connsiteX1" fmla="*/ 568960 w 651491"/>
                <a:gd name="connsiteY1" fmla="*/ 127495 h 1378281"/>
                <a:gd name="connsiteX2" fmla="*/ 589280 w 651491"/>
                <a:gd name="connsiteY2" fmla="*/ 1265415 h 1378281"/>
                <a:gd name="connsiteX3" fmla="*/ 10160 w 651491"/>
                <a:gd name="connsiteY3" fmla="*/ 1275575 h 1378281"/>
                <a:gd name="connsiteX0" fmla="*/ 0 w 651491"/>
                <a:gd name="connsiteY0" fmla="*/ 76695 h 1378281"/>
                <a:gd name="connsiteX1" fmla="*/ 568960 w 651491"/>
                <a:gd name="connsiteY1" fmla="*/ 127495 h 1378281"/>
                <a:gd name="connsiteX2" fmla="*/ 589280 w 651491"/>
                <a:gd name="connsiteY2" fmla="*/ 1265415 h 1378281"/>
                <a:gd name="connsiteX3" fmla="*/ 10160 w 651491"/>
                <a:gd name="connsiteY3" fmla="*/ 1275575 h 1378281"/>
                <a:gd name="connsiteX0" fmla="*/ 0 w 702968"/>
                <a:gd name="connsiteY0" fmla="*/ 34246 h 1335832"/>
                <a:gd name="connsiteX1" fmla="*/ 568960 w 702968"/>
                <a:gd name="connsiteY1" fmla="*/ 85046 h 1335832"/>
                <a:gd name="connsiteX2" fmla="*/ 589280 w 702968"/>
                <a:gd name="connsiteY2" fmla="*/ 1222966 h 1335832"/>
                <a:gd name="connsiteX3" fmla="*/ 10160 w 702968"/>
                <a:gd name="connsiteY3" fmla="*/ 1233126 h 1335832"/>
                <a:gd name="connsiteX0" fmla="*/ 0 w 682058"/>
                <a:gd name="connsiteY0" fmla="*/ 50948 h 1352534"/>
                <a:gd name="connsiteX1" fmla="*/ 568960 w 682058"/>
                <a:gd name="connsiteY1" fmla="*/ 101748 h 1352534"/>
                <a:gd name="connsiteX2" fmla="*/ 589280 w 682058"/>
                <a:gd name="connsiteY2" fmla="*/ 1239668 h 1352534"/>
                <a:gd name="connsiteX3" fmla="*/ 10160 w 682058"/>
                <a:gd name="connsiteY3" fmla="*/ 1249828 h 1352534"/>
                <a:gd name="connsiteX0" fmla="*/ 0 w 694510"/>
                <a:gd name="connsiteY0" fmla="*/ 28382 h 1329968"/>
                <a:gd name="connsiteX1" fmla="*/ 568960 w 694510"/>
                <a:gd name="connsiteY1" fmla="*/ 79182 h 1329968"/>
                <a:gd name="connsiteX2" fmla="*/ 589280 w 694510"/>
                <a:gd name="connsiteY2" fmla="*/ 1217102 h 1329968"/>
                <a:gd name="connsiteX3" fmla="*/ 10160 w 694510"/>
                <a:gd name="connsiteY3" fmla="*/ 1227262 h 1329968"/>
                <a:gd name="connsiteX0" fmla="*/ 0 w 648831"/>
                <a:gd name="connsiteY0" fmla="*/ 28382 h 1329968"/>
                <a:gd name="connsiteX1" fmla="*/ 487680 w 648831"/>
                <a:gd name="connsiteY1" fmla="*/ 79182 h 1329968"/>
                <a:gd name="connsiteX2" fmla="*/ 589280 w 648831"/>
                <a:gd name="connsiteY2" fmla="*/ 1217102 h 1329968"/>
                <a:gd name="connsiteX3" fmla="*/ 10160 w 648831"/>
                <a:gd name="connsiteY3" fmla="*/ 1227262 h 1329968"/>
                <a:gd name="connsiteX0" fmla="*/ 0 w 648831"/>
                <a:gd name="connsiteY0" fmla="*/ 44670 h 1346256"/>
                <a:gd name="connsiteX1" fmla="*/ 487680 w 648831"/>
                <a:gd name="connsiteY1" fmla="*/ 95470 h 1346256"/>
                <a:gd name="connsiteX2" fmla="*/ 589280 w 648831"/>
                <a:gd name="connsiteY2" fmla="*/ 1233390 h 1346256"/>
                <a:gd name="connsiteX3" fmla="*/ 10160 w 648831"/>
                <a:gd name="connsiteY3" fmla="*/ 1243550 h 1346256"/>
                <a:gd name="connsiteX0" fmla="*/ 0 w 566787"/>
                <a:gd name="connsiteY0" fmla="*/ 70823 h 1328198"/>
                <a:gd name="connsiteX1" fmla="*/ 487680 w 566787"/>
                <a:gd name="connsiteY1" fmla="*/ 121623 h 1328198"/>
                <a:gd name="connsiteX2" fmla="*/ 518160 w 566787"/>
                <a:gd name="connsiteY2" fmla="*/ 1168103 h 1328198"/>
                <a:gd name="connsiteX3" fmla="*/ 10160 w 566787"/>
                <a:gd name="connsiteY3" fmla="*/ 1269703 h 1328198"/>
                <a:gd name="connsiteX0" fmla="*/ 0 w 593100"/>
                <a:gd name="connsiteY0" fmla="*/ 70823 h 1314875"/>
                <a:gd name="connsiteX1" fmla="*/ 487680 w 593100"/>
                <a:gd name="connsiteY1" fmla="*/ 121623 h 1314875"/>
                <a:gd name="connsiteX2" fmla="*/ 518160 w 593100"/>
                <a:gd name="connsiteY2" fmla="*/ 1168103 h 1314875"/>
                <a:gd name="connsiteX3" fmla="*/ 10160 w 593100"/>
                <a:gd name="connsiteY3" fmla="*/ 1269703 h 1314875"/>
                <a:gd name="connsiteX0" fmla="*/ 0 w 633742"/>
                <a:gd name="connsiteY0" fmla="*/ 33157 h 1277209"/>
                <a:gd name="connsiteX1" fmla="*/ 487680 w 633742"/>
                <a:gd name="connsiteY1" fmla="*/ 83957 h 1277209"/>
                <a:gd name="connsiteX2" fmla="*/ 518160 w 633742"/>
                <a:gd name="connsiteY2" fmla="*/ 1130437 h 1277209"/>
                <a:gd name="connsiteX3" fmla="*/ 10160 w 633742"/>
                <a:gd name="connsiteY3" fmla="*/ 1232037 h 1277209"/>
              </a:gdLst>
              <a:ahLst/>
              <a:cxnLst>
                <a:cxn ang="0">
                  <a:pos x="connsiteX0" y="connsiteY0"/>
                </a:cxn>
                <a:cxn ang="0">
                  <a:pos x="connsiteX1" y="connsiteY1"/>
                </a:cxn>
                <a:cxn ang="0">
                  <a:pos x="connsiteX2" y="connsiteY2"/>
                </a:cxn>
                <a:cxn ang="0">
                  <a:pos x="connsiteX3" y="connsiteY3"/>
                </a:cxn>
              </a:cxnLst>
              <a:rect l="l" t="t" r="r" b="b"/>
              <a:pathLst>
                <a:path w="633742" h="1277209">
                  <a:moveTo>
                    <a:pt x="0" y="33157"/>
                  </a:moveTo>
                  <a:cubicBezTo>
                    <a:pt x="235373" y="-40503"/>
                    <a:pt x="279400" y="22997"/>
                    <a:pt x="487680" y="83957"/>
                  </a:cubicBezTo>
                  <a:cubicBezTo>
                    <a:pt x="695960" y="144917"/>
                    <a:pt x="658707" y="989890"/>
                    <a:pt x="518160" y="1130437"/>
                  </a:cubicBezTo>
                  <a:cubicBezTo>
                    <a:pt x="377613" y="1270984"/>
                    <a:pt x="253153" y="1322630"/>
                    <a:pt x="10160" y="1232037"/>
                  </a:cubicBezTo>
                </a:path>
              </a:pathLst>
            </a:cu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p:cNvSpPr/>
            <p:nvPr/>
          </p:nvSpPr>
          <p:spPr>
            <a:xfrm flipH="1">
              <a:off x="6099668" y="4046632"/>
              <a:ext cx="633742" cy="1277209"/>
            </a:xfrm>
            <a:custGeom>
              <a:avLst/>
              <a:gdLst>
                <a:gd name="connsiteX0" fmla="*/ 0 w 651491"/>
                <a:gd name="connsiteY0" fmla="*/ 76695 h 1378281"/>
                <a:gd name="connsiteX1" fmla="*/ 568960 w 651491"/>
                <a:gd name="connsiteY1" fmla="*/ 127495 h 1378281"/>
                <a:gd name="connsiteX2" fmla="*/ 589280 w 651491"/>
                <a:gd name="connsiteY2" fmla="*/ 1265415 h 1378281"/>
                <a:gd name="connsiteX3" fmla="*/ 10160 w 651491"/>
                <a:gd name="connsiteY3" fmla="*/ 1275575 h 1378281"/>
                <a:gd name="connsiteX0" fmla="*/ 0 w 651491"/>
                <a:gd name="connsiteY0" fmla="*/ 76695 h 1378281"/>
                <a:gd name="connsiteX1" fmla="*/ 568960 w 651491"/>
                <a:gd name="connsiteY1" fmla="*/ 127495 h 1378281"/>
                <a:gd name="connsiteX2" fmla="*/ 589280 w 651491"/>
                <a:gd name="connsiteY2" fmla="*/ 1265415 h 1378281"/>
                <a:gd name="connsiteX3" fmla="*/ 10160 w 651491"/>
                <a:gd name="connsiteY3" fmla="*/ 1275575 h 1378281"/>
                <a:gd name="connsiteX0" fmla="*/ 0 w 702968"/>
                <a:gd name="connsiteY0" fmla="*/ 34246 h 1335832"/>
                <a:gd name="connsiteX1" fmla="*/ 568960 w 702968"/>
                <a:gd name="connsiteY1" fmla="*/ 85046 h 1335832"/>
                <a:gd name="connsiteX2" fmla="*/ 589280 w 702968"/>
                <a:gd name="connsiteY2" fmla="*/ 1222966 h 1335832"/>
                <a:gd name="connsiteX3" fmla="*/ 10160 w 702968"/>
                <a:gd name="connsiteY3" fmla="*/ 1233126 h 1335832"/>
                <a:gd name="connsiteX0" fmla="*/ 0 w 682058"/>
                <a:gd name="connsiteY0" fmla="*/ 50948 h 1352534"/>
                <a:gd name="connsiteX1" fmla="*/ 568960 w 682058"/>
                <a:gd name="connsiteY1" fmla="*/ 101748 h 1352534"/>
                <a:gd name="connsiteX2" fmla="*/ 589280 w 682058"/>
                <a:gd name="connsiteY2" fmla="*/ 1239668 h 1352534"/>
                <a:gd name="connsiteX3" fmla="*/ 10160 w 682058"/>
                <a:gd name="connsiteY3" fmla="*/ 1249828 h 1352534"/>
                <a:gd name="connsiteX0" fmla="*/ 0 w 694510"/>
                <a:gd name="connsiteY0" fmla="*/ 28382 h 1329968"/>
                <a:gd name="connsiteX1" fmla="*/ 568960 w 694510"/>
                <a:gd name="connsiteY1" fmla="*/ 79182 h 1329968"/>
                <a:gd name="connsiteX2" fmla="*/ 589280 w 694510"/>
                <a:gd name="connsiteY2" fmla="*/ 1217102 h 1329968"/>
                <a:gd name="connsiteX3" fmla="*/ 10160 w 694510"/>
                <a:gd name="connsiteY3" fmla="*/ 1227262 h 1329968"/>
                <a:gd name="connsiteX0" fmla="*/ 0 w 648831"/>
                <a:gd name="connsiteY0" fmla="*/ 28382 h 1329968"/>
                <a:gd name="connsiteX1" fmla="*/ 487680 w 648831"/>
                <a:gd name="connsiteY1" fmla="*/ 79182 h 1329968"/>
                <a:gd name="connsiteX2" fmla="*/ 589280 w 648831"/>
                <a:gd name="connsiteY2" fmla="*/ 1217102 h 1329968"/>
                <a:gd name="connsiteX3" fmla="*/ 10160 w 648831"/>
                <a:gd name="connsiteY3" fmla="*/ 1227262 h 1329968"/>
                <a:gd name="connsiteX0" fmla="*/ 0 w 648831"/>
                <a:gd name="connsiteY0" fmla="*/ 44670 h 1346256"/>
                <a:gd name="connsiteX1" fmla="*/ 487680 w 648831"/>
                <a:gd name="connsiteY1" fmla="*/ 95470 h 1346256"/>
                <a:gd name="connsiteX2" fmla="*/ 589280 w 648831"/>
                <a:gd name="connsiteY2" fmla="*/ 1233390 h 1346256"/>
                <a:gd name="connsiteX3" fmla="*/ 10160 w 648831"/>
                <a:gd name="connsiteY3" fmla="*/ 1243550 h 1346256"/>
                <a:gd name="connsiteX0" fmla="*/ 0 w 566787"/>
                <a:gd name="connsiteY0" fmla="*/ 70823 h 1328198"/>
                <a:gd name="connsiteX1" fmla="*/ 487680 w 566787"/>
                <a:gd name="connsiteY1" fmla="*/ 121623 h 1328198"/>
                <a:gd name="connsiteX2" fmla="*/ 518160 w 566787"/>
                <a:gd name="connsiteY2" fmla="*/ 1168103 h 1328198"/>
                <a:gd name="connsiteX3" fmla="*/ 10160 w 566787"/>
                <a:gd name="connsiteY3" fmla="*/ 1269703 h 1328198"/>
                <a:gd name="connsiteX0" fmla="*/ 0 w 593100"/>
                <a:gd name="connsiteY0" fmla="*/ 70823 h 1314875"/>
                <a:gd name="connsiteX1" fmla="*/ 487680 w 593100"/>
                <a:gd name="connsiteY1" fmla="*/ 121623 h 1314875"/>
                <a:gd name="connsiteX2" fmla="*/ 518160 w 593100"/>
                <a:gd name="connsiteY2" fmla="*/ 1168103 h 1314875"/>
                <a:gd name="connsiteX3" fmla="*/ 10160 w 593100"/>
                <a:gd name="connsiteY3" fmla="*/ 1269703 h 1314875"/>
                <a:gd name="connsiteX0" fmla="*/ 0 w 633742"/>
                <a:gd name="connsiteY0" fmla="*/ 33157 h 1277209"/>
                <a:gd name="connsiteX1" fmla="*/ 487680 w 633742"/>
                <a:gd name="connsiteY1" fmla="*/ 83957 h 1277209"/>
                <a:gd name="connsiteX2" fmla="*/ 518160 w 633742"/>
                <a:gd name="connsiteY2" fmla="*/ 1130437 h 1277209"/>
                <a:gd name="connsiteX3" fmla="*/ 10160 w 633742"/>
                <a:gd name="connsiteY3" fmla="*/ 1232037 h 1277209"/>
              </a:gdLst>
              <a:ahLst/>
              <a:cxnLst>
                <a:cxn ang="0">
                  <a:pos x="connsiteX0" y="connsiteY0"/>
                </a:cxn>
                <a:cxn ang="0">
                  <a:pos x="connsiteX1" y="connsiteY1"/>
                </a:cxn>
                <a:cxn ang="0">
                  <a:pos x="connsiteX2" y="connsiteY2"/>
                </a:cxn>
                <a:cxn ang="0">
                  <a:pos x="connsiteX3" y="connsiteY3"/>
                </a:cxn>
              </a:cxnLst>
              <a:rect l="l" t="t" r="r" b="b"/>
              <a:pathLst>
                <a:path w="633742" h="1277209">
                  <a:moveTo>
                    <a:pt x="0" y="33157"/>
                  </a:moveTo>
                  <a:cubicBezTo>
                    <a:pt x="235373" y="-40503"/>
                    <a:pt x="279400" y="22997"/>
                    <a:pt x="487680" y="83957"/>
                  </a:cubicBezTo>
                  <a:cubicBezTo>
                    <a:pt x="695960" y="144917"/>
                    <a:pt x="658707" y="989890"/>
                    <a:pt x="518160" y="1130437"/>
                  </a:cubicBezTo>
                  <a:cubicBezTo>
                    <a:pt x="377613" y="1270984"/>
                    <a:pt x="253153" y="1322630"/>
                    <a:pt x="10160" y="1232037"/>
                  </a:cubicBezTo>
                </a:path>
              </a:pathLst>
            </a:cu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9615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 calcmode="lin" valueType="num">
                                      <p:cBhvr additive="base">
                                        <p:cTn id="12" dur="500" fill="hold"/>
                                        <p:tgtEl>
                                          <p:spTgt spid="6">
                                            <p:txEl>
                                              <p:pRg st="2" end="2"/>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anim calcmode="lin" valueType="num">
                                      <p:cBhvr additive="base">
                                        <p:cTn id="23" dur="500" fill="hold"/>
                                        <p:tgtEl>
                                          <p:spTgt spid="6">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left)">
                                      <p:cBhvr>
                                        <p:cTn id="29" dur="5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nodeType="clickEffect">
                                  <p:stCondLst>
                                    <p:cond delay="0"/>
                                  </p:stCondLst>
                                  <p:childTnLst>
                                    <p:set>
                                      <p:cBhvr>
                                        <p:cTn id="33" dur="1" fill="hold">
                                          <p:stCondLst>
                                            <p:cond delay="0"/>
                                          </p:stCondLst>
                                        </p:cTn>
                                        <p:tgtEl>
                                          <p:spTgt spid="6">
                                            <p:txEl>
                                              <p:pRg st="4" end="4"/>
                                            </p:txEl>
                                          </p:spTgt>
                                        </p:tgtEl>
                                        <p:attrNameLst>
                                          <p:attrName>style.visibility</p:attrName>
                                        </p:attrNameLst>
                                      </p:cBhvr>
                                      <p:to>
                                        <p:strVal val="visible"/>
                                      </p:to>
                                    </p:set>
                                    <p:anim calcmode="lin" valueType="num">
                                      <p:cBhvr additive="base">
                                        <p:cTn id="34" dur="500" fill="hold"/>
                                        <p:tgtEl>
                                          <p:spTgt spid="6">
                                            <p:txEl>
                                              <p:pRg st="4" end="4"/>
                                            </p:txEl>
                                          </p:spTgt>
                                        </p:tgtEl>
                                        <p:attrNameLst>
                                          <p:attrName>ppt_x</p:attrName>
                                        </p:attrNameLst>
                                      </p:cBhvr>
                                      <p:tavLst>
                                        <p:tav tm="0">
                                          <p:val>
                                            <p:strVal val="0-#ppt_w/2"/>
                                          </p:val>
                                        </p:tav>
                                        <p:tav tm="100000">
                                          <p:val>
                                            <p:strVal val="#ppt_x"/>
                                          </p:val>
                                        </p:tav>
                                      </p:tavLst>
                                    </p:anim>
                                    <p:anim calcmode="lin" valueType="num">
                                      <p:cBhvr additive="base">
                                        <p:cTn id="35" dur="500" fill="hold"/>
                                        <p:tgtEl>
                                          <p:spTgt spid="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6">
                                            <p:txEl>
                                              <p:pRg st="6" end="6"/>
                                            </p:txEl>
                                          </p:spTgt>
                                        </p:tgtEl>
                                        <p:attrNameLst>
                                          <p:attrName>style.visibility</p:attrName>
                                        </p:attrNameLst>
                                      </p:cBhvr>
                                      <p:to>
                                        <p:strVal val="visible"/>
                                      </p:to>
                                    </p:set>
                                    <p:animEffect transition="in" filter="wipe(left)">
                                      <p:cBhvr>
                                        <p:cTn id="40"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Z</a:t>
            </a:r>
            <a:r>
              <a:rPr lang="en-US" baseline="-25000" dirty="0" smtClean="0"/>
              <a:t>0</a:t>
            </a:r>
            <a:r>
              <a:rPr lang="en-US" dirty="0" smtClean="0"/>
              <a:t> </a:t>
            </a:r>
            <a:r>
              <a:rPr lang="en-US" dirty="0"/>
              <a:t>is </a:t>
            </a:r>
            <a:r>
              <a:rPr lang="en-US" dirty="0" smtClean="0"/>
              <a:t>Also a </a:t>
            </a:r>
            <a:r>
              <a:rPr lang="en-US" dirty="0"/>
              <a:t>Majority Function</a:t>
            </a:r>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15</a:t>
            </a:fld>
            <a:endParaRPr lang="en-US" dirty="0"/>
          </a:p>
        </p:txBody>
      </p:sp>
      <p:sp>
        <p:nvSpPr>
          <p:cNvPr id="6" name="Content Placeholder 5"/>
          <p:cNvSpPr>
            <a:spLocks noGrp="1"/>
          </p:cNvSpPr>
          <p:nvPr>
            <p:ph idx="1"/>
          </p:nvPr>
        </p:nvSpPr>
        <p:spPr/>
        <p:txBody>
          <a:bodyPr>
            <a:normAutofit lnSpcReduction="10000"/>
          </a:bodyPr>
          <a:lstStyle/>
          <a:p>
            <a:r>
              <a:rPr lang="en-US" dirty="0" smtClean="0"/>
              <a:t>Now let’s use a K-map to solve </a:t>
            </a:r>
            <a:r>
              <a:rPr lang="en-US" b="1" dirty="0" smtClean="0">
                <a:solidFill>
                  <a:srgbClr val="00B050"/>
                </a:solidFill>
              </a:rPr>
              <a:t>Z</a:t>
            </a:r>
            <a:r>
              <a:rPr lang="en-US" b="1" baseline="-25000" dirty="0">
                <a:solidFill>
                  <a:srgbClr val="00B050"/>
                </a:solidFill>
              </a:rPr>
              <a:t>0</a:t>
            </a:r>
            <a:r>
              <a:rPr lang="en-US" dirty="0" smtClean="0"/>
              <a:t>.</a:t>
            </a:r>
          </a:p>
          <a:p>
            <a:r>
              <a:rPr lang="en-US" dirty="0" smtClean="0"/>
              <a:t>What are the loops?</a:t>
            </a:r>
          </a:p>
          <a:p>
            <a:r>
              <a:rPr lang="en-US" b="1" dirty="0" smtClean="0">
                <a:solidFill>
                  <a:srgbClr val="00B050"/>
                </a:solidFill>
              </a:rPr>
              <a:t>A’B</a:t>
            </a:r>
          </a:p>
          <a:p>
            <a:r>
              <a:rPr lang="en-US" b="1" dirty="0" smtClean="0">
                <a:solidFill>
                  <a:srgbClr val="7030A0"/>
                </a:solidFill>
              </a:rPr>
              <a:t>A’C</a:t>
            </a:r>
            <a:r>
              <a:rPr lang="en-US" b="1" baseline="-25000" dirty="0">
                <a:solidFill>
                  <a:srgbClr val="7030A0"/>
                </a:solidFill>
              </a:rPr>
              <a:t>0</a:t>
            </a:r>
            <a:endParaRPr lang="en-US" dirty="0" smtClean="0">
              <a:solidFill>
                <a:srgbClr val="7030A0"/>
              </a:solidFill>
            </a:endParaRPr>
          </a:p>
          <a:p>
            <a:r>
              <a:rPr lang="en-US" b="1" dirty="0" smtClean="0">
                <a:solidFill>
                  <a:srgbClr val="0070C0"/>
                </a:solidFill>
              </a:rPr>
              <a:t>BC</a:t>
            </a:r>
            <a:r>
              <a:rPr lang="en-US" b="1" baseline="-25000" dirty="0" smtClean="0">
                <a:solidFill>
                  <a:srgbClr val="0070C0"/>
                </a:solidFill>
              </a:rPr>
              <a:t>0</a:t>
            </a:r>
          </a:p>
          <a:p>
            <a:endParaRPr lang="en-US" dirty="0"/>
          </a:p>
          <a:p>
            <a:r>
              <a:rPr lang="en-US" dirty="0" smtClean="0"/>
              <a:t>So</a:t>
            </a:r>
            <a:br>
              <a:rPr lang="en-US" dirty="0" smtClean="0"/>
            </a:br>
            <a:r>
              <a:rPr lang="en-US" b="1" dirty="0" smtClean="0">
                <a:solidFill>
                  <a:srgbClr val="0070C0"/>
                </a:solidFill>
              </a:rPr>
              <a:t>Z</a:t>
            </a:r>
            <a:r>
              <a:rPr lang="en-US" b="1" baseline="-25000" dirty="0" smtClean="0">
                <a:solidFill>
                  <a:srgbClr val="0070C0"/>
                </a:solidFill>
              </a:rPr>
              <a:t>0</a:t>
            </a:r>
            <a:r>
              <a:rPr lang="en-US" b="1" dirty="0" smtClean="0">
                <a:solidFill>
                  <a:srgbClr val="0070C0"/>
                </a:solidFill>
              </a:rPr>
              <a:t> = A’B + A’C</a:t>
            </a:r>
            <a:r>
              <a:rPr lang="en-US" b="1" baseline="-25000" dirty="0">
                <a:solidFill>
                  <a:srgbClr val="0070C0"/>
                </a:solidFill>
              </a:rPr>
              <a:t>0</a:t>
            </a:r>
            <a:r>
              <a:rPr lang="en-US" b="1" dirty="0" smtClean="0">
                <a:solidFill>
                  <a:srgbClr val="0070C0"/>
                </a:solidFill>
              </a:rPr>
              <a:t> + BC</a:t>
            </a:r>
            <a:r>
              <a:rPr lang="en-US" b="1" baseline="-25000" dirty="0">
                <a:solidFill>
                  <a:srgbClr val="0070C0"/>
                </a:solidFill>
              </a:rPr>
              <a:t>0</a:t>
            </a:r>
            <a:endParaRPr lang="en-US" b="1" dirty="0" smtClean="0">
              <a:solidFill>
                <a:srgbClr val="0070C0"/>
              </a:solidFill>
            </a:endParaRPr>
          </a:p>
          <a:p>
            <a:endParaRPr lang="en-US" dirty="0" smtClean="0"/>
          </a:p>
        </p:txBody>
      </p:sp>
      <p:graphicFrame>
        <p:nvGraphicFramePr>
          <p:cNvPr id="13" name="Table 12"/>
          <p:cNvGraphicFramePr>
            <a:graphicFrameLocks noGrp="1"/>
          </p:cNvGraphicFramePr>
          <p:nvPr>
            <p:extLst>
              <p:ext uri="{D42A27DB-BD31-4B8C-83A1-F6EECF244321}">
                <p14:modId xmlns:p14="http://schemas.microsoft.com/office/powerpoint/2010/main" val="4024715735"/>
              </p:ext>
            </p:extLst>
          </p:nvPr>
        </p:nvGraphicFramePr>
        <p:xfrm>
          <a:off x="4151485" y="2272454"/>
          <a:ext cx="4206240" cy="3596640"/>
        </p:xfrm>
        <a:graphic>
          <a:graphicData uri="http://schemas.openxmlformats.org/drawingml/2006/table">
            <a:tbl>
              <a:tblPr firstRow="1" bandRow="1">
                <a:tableStyleId>{0E3FDE45-AF77-4B5C-9715-49D594BDF05E}</a:tableStyleId>
              </a:tblPr>
              <a:tblGrid>
                <a:gridCol w="914400">
                  <a:extLst>
                    <a:ext uri="{9D8B030D-6E8A-4147-A177-3AD203B41FA5}">
                      <a16:colId xmlns:a16="http://schemas.microsoft.com/office/drawing/2014/main" val="20000"/>
                    </a:ext>
                  </a:extLst>
                </a:gridCol>
                <a:gridCol w="54864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tblGrid>
              <a:tr h="365760">
                <a:tc rowSpan="2" gridSpan="2">
                  <a:txBody>
                    <a:bodyPr/>
                    <a:lstStyle/>
                    <a:p>
                      <a:pPr algn="ctr"/>
                      <a:r>
                        <a:rPr lang="en-US" sz="2400" dirty="0" smtClean="0"/>
                        <a:t>Z</a:t>
                      </a:r>
                      <a:r>
                        <a:rPr lang="en-US" sz="2400" baseline="-25000" dirty="0" smtClean="0"/>
                        <a:t>0</a:t>
                      </a:r>
                      <a:endParaRPr lang="en-US" sz="2400" baseline="-25000" dirty="0"/>
                    </a:p>
                  </a:txBody>
                  <a:tcPr anchor="ctr">
                    <a:lnL>
                      <a:noFill/>
                    </a:lnL>
                    <a:lnR>
                      <a:noFill/>
                    </a:lnR>
                    <a:lnT w="12700" cmpd="sng">
                      <a:noFill/>
                    </a:lnT>
                    <a:lnB w="12700" cmpd="sng">
                      <a:noFill/>
                    </a:lnB>
                    <a:lnTlToBr w="12700" cmpd="sng">
                      <a:noFill/>
                      <a:prstDash val="solid"/>
                    </a:lnTlToBr>
                    <a:lnBlToTr w="12700" cmpd="sng">
                      <a:noFill/>
                      <a:prstDash val="solid"/>
                    </a:lnBlToTr>
                  </a:tcPr>
                </a:tc>
                <a:tc rowSpan="2" hMerge="1">
                  <a:txBody>
                    <a:bodyPr/>
                    <a:lstStyle/>
                    <a:p>
                      <a:endParaRPr lang="en-US"/>
                    </a:p>
                  </a:txBody>
                  <a:tcPr/>
                </a:tc>
                <a:tc gridSpan="4">
                  <a:txBody>
                    <a:bodyPr/>
                    <a:lstStyle/>
                    <a:p>
                      <a:pPr algn="ctr"/>
                      <a:r>
                        <a:rPr lang="en-US" sz="2400" dirty="0" smtClean="0">
                          <a:latin typeface="+mn-lt"/>
                          <a:cs typeface="Arial" panose="020B0604020202020204" pitchFamily="34" charset="0"/>
                        </a:rPr>
                        <a:t>AB</a:t>
                      </a:r>
                      <a:endParaRPr lang="en-US" sz="2400" baseline="-25000" dirty="0">
                        <a:latin typeface="+mn-lt"/>
                        <a:cs typeface="Arial" panose="020B0604020202020204" pitchFamily="34" charset="0"/>
                      </a:endParaRPr>
                    </a:p>
                  </a:txBody>
                  <a:tcPr anchor="b">
                    <a:lnL>
                      <a:noFill/>
                    </a:lnL>
                    <a:lnR>
                      <a:noFill/>
                    </a:lnR>
                    <a:lnT w="12700" cmpd="sng">
                      <a:noFill/>
                    </a:lnT>
                    <a:lnB w="12700" cmpd="sng">
                      <a:noFill/>
                    </a:lnB>
                    <a:lnTlToBr w="12700" cmpd="sng">
                      <a:noFill/>
                      <a:prstDash val="solid"/>
                    </a:lnTlToBr>
                    <a:lnBlToTr w="12700" cmpd="sng">
                      <a:noFill/>
                      <a:prstDash val="solid"/>
                    </a:lnBlToTr>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365760">
                <a:tc gridSpan="2" vMerge="1">
                  <a:txBody>
                    <a:bodyPr/>
                    <a:lstStyle/>
                    <a:p>
                      <a:endParaRPr lang="en-US" dirty="0"/>
                    </a:p>
                  </a:txBody>
                  <a:tcPr>
                    <a:noFill/>
                  </a:tcPr>
                </a:tc>
                <a:tc hMerge="1" vMerge="1">
                  <a:txBody>
                    <a:bodyPr/>
                    <a:lstStyle/>
                    <a:p>
                      <a:endParaRPr lang="en-US" dirty="0"/>
                    </a:p>
                  </a:txBody>
                  <a:tcPr>
                    <a:noFill/>
                  </a:tcPr>
                </a:tc>
                <a:tc>
                  <a:txBody>
                    <a:bodyPr/>
                    <a:lstStyle/>
                    <a:p>
                      <a:pPr algn="ctr"/>
                      <a:r>
                        <a:rPr lang="en-US" sz="2000" b="1" dirty="0" smtClean="0">
                          <a:latin typeface="Arial" panose="020B0604020202020204" pitchFamily="34" charset="0"/>
                          <a:cs typeface="Arial" panose="020B0604020202020204" pitchFamily="34" charset="0"/>
                        </a:rPr>
                        <a:t>00</a:t>
                      </a:r>
                      <a:endParaRPr lang="en-US" sz="2000" b="1" dirty="0">
                        <a:latin typeface="Arial" panose="020B0604020202020204" pitchFamily="34" charset="0"/>
                        <a:cs typeface="Arial" panose="020B0604020202020204" pitchFamily="34" charset="0"/>
                      </a:endParaRPr>
                    </a:p>
                  </a:txBody>
                  <a:tcPr anchor="b">
                    <a:lnL w="12700" cmpd="sng">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smtClean="0">
                          <a:latin typeface="Arial" panose="020B0604020202020204" pitchFamily="34" charset="0"/>
                          <a:cs typeface="Arial" panose="020B0604020202020204" pitchFamily="34" charset="0"/>
                        </a:rPr>
                        <a:t>01</a:t>
                      </a:r>
                      <a:endParaRPr lang="en-US" sz="2000" b="1" dirty="0">
                        <a:latin typeface="Arial" panose="020B0604020202020204" pitchFamily="34" charset="0"/>
                        <a:cs typeface="Arial" panose="020B0604020202020204" pitchFamily="34" charset="0"/>
                      </a:endParaRPr>
                    </a:p>
                  </a:txBody>
                  <a:tcPr anchor="b">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smtClean="0">
                          <a:latin typeface="Arial" panose="020B0604020202020204" pitchFamily="34" charset="0"/>
                          <a:cs typeface="Arial" panose="020B0604020202020204" pitchFamily="34" charset="0"/>
                        </a:rPr>
                        <a:t>11</a:t>
                      </a:r>
                      <a:endParaRPr lang="en-US" sz="2000" b="1" dirty="0">
                        <a:latin typeface="Arial" panose="020B0604020202020204" pitchFamily="34" charset="0"/>
                        <a:cs typeface="Arial" panose="020B0604020202020204" pitchFamily="34" charset="0"/>
                      </a:endParaRPr>
                    </a:p>
                  </a:txBody>
                  <a:tcPr anchor="b">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smtClean="0">
                          <a:latin typeface="Arial" panose="020B0604020202020204" pitchFamily="34" charset="0"/>
                          <a:cs typeface="Arial" panose="020B0604020202020204" pitchFamily="34" charset="0"/>
                        </a:rPr>
                        <a:t>10</a:t>
                      </a:r>
                      <a:endParaRPr lang="en-US" sz="2000" b="1" dirty="0">
                        <a:latin typeface="Arial" panose="020B0604020202020204" pitchFamily="34" charset="0"/>
                        <a:cs typeface="Arial" panose="020B0604020202020204" pitchFamily="34" charset="0"/>
                      </a:endParaRPr>
                    </a:p>
                  </a:txBody>
                  <a:tcPr anchor="b">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685800">
                <a:tc rowSpan="4">
                  <a:txBody>
                    <a:bodyPr/>
                    <a:lstStyle/>
                    <a:p>
                      <a:pPr algn="r"/>
                      <a:r>
                        <a:rPr lang="en-US" sz="2400" b="1" baseline="0" dirty="0" smtClean="0"/>
                        <a:t>C</a:t>
                      </a:r>
                      <a:r>
                        <a:rPr lang="en-US" sz="2400" b="0" baseline="-25000" dirty="0" smtClean="0"/>
                        <a:t>1</a:t>
                      </a:r>
                      <a:r>
                        <a:rPr lang="en-US" sz="2400" b="1" baseline="0" dirty="0" smtClean="0"/>
                        <a:t>C</a:t>
                      </a:r>
                      <a:r>
                        <a:rPr lang="en-US" sz="2400" b="0" baseline="-25000" dirty="0" smtClean="0"/>
                        <a:t>0</a:t>
                      </a:r>
                      <a:endParaRPr lang="en-US" sz="2400" b="1" baseline="-25000" dirty="0"/>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r>
                        <a:rPr lang="en-US" sz="2000" b="1" dirty="0" smtClean="0">
                          <a:latin typeface="Arial" panose="020B0604020202020204" pitchFamily="34" charset="0"/>
                          <a:cs typeface="Arial" panose="020B0604020202020204" pitchFamily="34" charset="0"/>
                        </a:rPr>
                        <a:t>00</a:t>
                      </a:r>
                      <a:endParaRPr lang="en-US" sz="2000" b="1" dirty="0">
                        <a:latin typeface="Arial" panose="020B0604020202020204" pitchFamily="34" charset="0"/>
                        <a:cs typeface="Arial" panose="020B0604020202020204" pitchFamily="34" charset="0"/>
                      </a:endParaRPr>
                    </a:p>
                  </a:txBody>
                  <a:tcPr anchor="ctr">
                    <a:lnL>
                      <a:noFill/>
                    </a:lnL>
                    <a:lnR w="12700" cap="flat" cmpd="sng" algn="ctr">
                      <a:solidFill>
                        <a:schemeClr val="tx1"/>
                      </a:solidFill>
                      <a:prstDash val="solid"/>
                      <a:round/>
                      <a:headEnd type="none" w="med" len="med"/>
                      <a:tailEnd type="none" w="med" len="med"/>
                    </a:lnR>
                    <a:lnT w="12700" cmpd="sng">
                      <a:noFill/>
                    </a:lnT>
                    <a:lnB>
                      <a:noFill/>
                    </a:lnB>
                    <a:lnTlToBr w="12700" cmpd="sng">
                      <a:noFill/>
                      <a:prstDash val="solid"/>
                    </a:lnTlToBr>
                    <a:lnBlToTr w="12700" cmpd="sng">
                      <a:noFill/>
                      <a:prstDash val="solid"/>
                    </a:lnBlToTr>
                  </a:tcPr>
                </a:tc>
                <a:tc>
                  <a:txBody>
                    <a:bodyPr/>
                    <a:lstStyle/>
                    <a:p>
                      <a:pPr algn="ctr"/>
                      <a:r>
                        <a:rPr lang="en-US" sz="2800" dirty="0" smtClean="0">
                          <a:latin typeface="Arial" panose="020B0604020202020204" pitchFamily="34" charset="0"/>
                          <a:cs typeface="Arial" panose="020B0604020202020204" pitchFamily="34" charset="0"/>
                        </a:rPr>
                        <a:t>0</a:t>
                      </a: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dirty="0" smtClean="0">
                          <a:latin typeface="Arial" panose="020B0604020202020204" pitchFamily="34" charset="0"/>
                          <a:cs typeface="Arial" panose="020B0604020202020204" pitchFamily="34" charset="0"/>
                        </a:rPr>
                        <a:t>1</a:t>
                      </a: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dirty="0" smtClean="0">
                          <a:latin typeface="Arial" panose="020B0604020202020204" pitchFamily="34" charset="0"/>
                          <a:cs typeface="Arial" panose="020B0604020202020204" pitchFamily="34" charset="0"/>
                        </a:rPr>
                        <a:t>0</a:t>
                      </a: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dirty="0" smtClean="0">
                          <a:latin typeface="Arial" panose="020B0604020202020204" pitchFamily="34" charset="0"/>
                          <a:cs typeface="Arial" panose="020B0604020202020204" pitchFamily="34" charset="0"/>
                        </a:rPr>
                        <a:t>0</a:t>
                      </a: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685800">
                <a:tc vMerge="1">
                  <a:txBody>
                    <a:bodyPr/>
                    <a:lstStyle/>
                    <a:p>
                      <a:endParaRPr lang="en-US" dirty="0"/>
                    </a:p>
                  </a:txBody>
                  <a:tcPr>
                    <a:noFill/>
                  </a:tcPr>
                </a:tc>
                <a:tc>
                  <a:txBody>
                    <a:bodyPr/>
                    <a:lstStyle/>
                    <a:p>
                      <a:pPr algn="r"/>
                      <a:r>
                        <a:rPr lang="en-US" sz="2000" b="1" dirty="0" smtClean="0">
                          <a:latin typeface="Arial" panose="020B0604020202020204" pitchFamily="34" charset="0"/>
                          <a:cs typeface="Arial" panose="020B0604020202020204" pitchFamily="34" charset="0"/>
                        </a:rPr>
                        <a:t>01</a:t>
                      </a:r>
                      <a:endParaRPr lang="en-US" sz="2000" b="1" dirty="0">
                        <a:latin typeface="Arial" panose="020B0604020202020204" pitchFamily="34" charset="0"/>
                        <a:cs typeface="Arial" panose="020B0604020202020204" pitchFamily="34" charset="0"/>
                      </a:endParaRPr>
                    </a:p>
                  </a:txBody>
                  <a:tcPr anchor="ctr">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algn="ctr"/>
                      <a:r>
                        <a:rPr lang="en-US" sz="2800" dirty="0" smtClean="0">
                          <a:latin typeface="Arial" panose="020B0604020202020204" pitchFamily="34" charset="0"/>
                          <a:cs typeface="Arial" panose="020B0604020202020204" pitchFamily="34" charset="0"/>
                        </a:rPr>
                        <a:t>1</a:t>
                      </a: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smtClean="0">
                          <a:latin typeface="Arial" panose="020B0604020202020204" pitchFamily="34" charset="0"/>
                          <a:cs typeface="Arial" panose="020B0604020202020204" pitchFamily="34" charset="0"/>
                        </a:rPr>
                        <a:t>1</a:t>
                      </a: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smtClean="0">
                          <a:latin typeface="Arial" panose="020B0604020202020204" pitchFamily="34" charset="0"/>
                          <a:cs typeface="Arial" panose="020B0604020202020204" pitchFamily="34" charset="0"/>
                        </a:rPr>
                        <a:t>1</a:t>
                      </a: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smtClean="0">
                          <a:latin typeface="Arial" panose="020B0604020202020204" pitchFamily="34" charset="0"/>
                          <a:cs typeface="Arial" panose="020B0604020202020204" pitchFamily="34" charset="0"/>
                        </a:rPr>
                        <a:t>0</a:t>
                      </a: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685800">
                <a:tc vMerge="1">
                  <a:txBody>
                    <a:bodyPr/>
                    <a:lstStyle/>
                    <a:p>
                      <a:pPr algn="r"/>
                      <a:endParaRPr lang="en-US" sz="2400" b="1" baseline="-25000" dirty="0"/>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000" b="1" dirty="0" smtClean="0">
                          <a:latin typeface="Arial" panose="020B0604020202020204" pitchFamily="34" charset="0"/>
                          <a:cs typeface="Arial" panose="020B0604020202020204" pitchFamily="34" charset="0"/>
                        </a:rPr>
                        <a:t>11</a:t>
                      </a:r>
                    </a:p>
                  </a:txBody>
                  <a:tcPr anchor="ctr">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algn="ctr"/>
                      <a:r>
                        <a:rPr lang="en-US" sz="2800" dirty="0" smtClean="0">
                          <a:latin typeface="Arial" panose="020B0604020202020204" pitchFamily="34" charset="0"/>
                          <a:cs typeface="Arial" panose="020B0604020202020204" pitchFamily="34" charset="0"/>
                        </a:rPr>
                        <a:t>x</a:t>
                      </a: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smtClean="0">
                          <a:latin typeface="Arial" panose="020B0604020202020204" pitchFamily="34" charset="0"/>
                          <a:cs typeface="Arial" panose="020B0604020202020204" pitchFamily="34" charset="0"/>
                        </a:rPr>
                        <a:t>x</a:t>
                      </a: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smtClean="0">
                          <a:latin typeface="Arial" panose="020B0604020202020204" pitchFamily="34" charset="0"/>
                          <a:cs typeface="Arial" panose="020B0604020202020204" pitchFamily="34" charset="0"/>
                        </a:rPr>
                        <a:t>x</a:t>
                      </a: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smtClean="0">
                          <a:latin typeface="Arial" panose="020B0604020202020204" pitchFamily="34" charset="0"/>
                          <a:cs typeface="Arial" panose="020B0604020202020204" pitchFamily="34" charset="0"/>
                        </a:rPr>
                        <a:t>x</a:t>
                      </a: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685800">
                <a:tc vMerge="1">
                  <a:txBody>
                    <a:bodyPr/>
                    <a:lstStyle/>
                    <a:p>
                      <a:pPr algn="r"/>
                      <a:endParaRPr lang="en-US" sz="2400" b="1" baseline="-25000" dirty="0"/>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000" b="1" dirty="0" smtClean="0">
                          <a:latin typeface="Arial" panose="020B0604020202020204" pitchFamily="34" charset="0"/>
                          <a:cs typeface="Arial" panose="020B0604020202020204" pitchFamily="34" charset="0"/>
                        </a:rPr>
                        <a:t>10</a:t>
                      </a:r>
                    </a:p>
                  </a:txBody>
                  <a:tcPr anchor="ctr">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algn="ctr"/>
                      <a:r>
                        <a:rPr lang="en-US" sz="2800" dirty="0" smtClean="0">
                          <a:latin typeface="Arial" panose="020B0604020202020204" pitchFamily="34" charset="0"/>
                          <a:cs typeface="Arial" panose="020B0604020202020204" pitchFamily="34" charset="0"/>
                        </a:rPr>
                        <a:t>0</a:t>
                      </a: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smtClean="0">
                          <a:latin typeface="Arial" panose="020B0604020202020204" pitchFamily="34" charset="0"/>
                          <a:cs typeface="Arial" panose="020B0604020202020204" pitchFamily="34" charset="0"/>
                        </a:rPr>
                        <a:t>1</a:t>
                      </a: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smtClean="0">
                          <a:latin typeface="Arial" panose="020B0604020202020204" pitchFamily="34" charset="0"/>
                          <a:cs typeface="Arial" panose="020B0604020202020204" pitchFamily="34" charset="0"/>
                        </a:rPr>
                        <a:t>0</a:t>
                      </a: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smtClean="0">
                          <a:latin typeface="Arial" panose="020B0604020202020204" pitchFamily="34" charset="0"/>
                          <a:cs typeface="Arial" panose="020B0604020202020204" pitchFamily="34" charset="0"/>
                        </a:rPr>
                        <a:t>0</a:t>
                      </a: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sp>
        <p:nvSpPr>
          <p:cNvPr id="15" name="Rounded Rectangle 14"/>
          <p:cNvSpPr/>
          <p:nvPr/>
        </p:nvSpPr>
        <p:spPr>
          <a:xfrm>
            <a:off x="6328204" y="3206680"/>
            <a:ext cx="609646" cy="2590237"/>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rot="5400000">
            <a:off x="6368123" y="3849058"/>
            <a:ext cx="1269998" cy="1281097"/>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70C0"/>
              </a:solidFill>
            </a:endParaRPr>
          </a:p>
        </p:txBody>
      </p:sp>
      <p:sp>
        <p:nvSpPr>
          <p:cNvPr id="14" name="Rounded Rectangle 13"/>
          <p:cNvSpPr/>
          <p:nvPr/>
        </p:nvSpPr>
        <p:spPr>
          <a:xfrm rot="5400000">
            <a:off x="5619699" y="3849058"/>
            <a:ext cx="1269998" cy="1281097"/>
          </a:xfrm>
          <a:prstGeom prst="round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Tree>
    <p:extLst>
      <p:ext uri="{BB962C8B-B14F-4D97-AF65-F5344CB8AC3E}">
        <p14:creationId xmlns:p14="http://schemas.microsoft.com/office/powerpoint/2010/main" val="4139906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 calcmode="lin" valueType="num">
                                      <p:cBhvr additive="base">
                                        <p:cTn id="12" dur="500" fill="hold"/>
                                        <p:tgtEl>
                                          <p:spTgt spid="6">
                                            <p:txEl>
                                              <p:pRg st="2" end="2"/>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left)">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anim calcmode="lin" valueType="num">
                                      <p:cBhvr additive="base">
                                        <p:cTn id="23" dur="500" fill="hold"/>
                                        <p:tgtEl>
                                          <p:spTgt spid="6">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wipe(left)">
                                      <p:cBhvr>
                                        <p:cTn id="29" dur="500"/>
                                        <p:tgtEl>
                                          <p:spTgt spid="16"/>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nodeType="clickEffect">
                                  <p:stCondLst>
                                    <p:cond delay="0"/>
                                  </p:stCondLst>
                                  <p:childTnLst>
                                    <p:set>
                                      <p:cBhvr>
                                        <p:cTn id="33" dur="1" fill="hold">
                                          <p:stCondLst>
                                            <p:cond delay="0"/>
                                          </p:stCondLst>
                                        </p:cTn>
                                        <p:tgtEl>
                                          <p:spTgt spid="6">
                                            <p:txEl>
                                              <p:pRg st="4" end="4"/>
                                            </p:txEl>
                                          </p:spTgt>
                                        </p:tgtEl>
                                        <p:attrNameLst>
                                          <p:attrName>style.visibility</p:attrName>
                                        </p:attrNameLst>
                                      </p:cBhvr>
                                      <p:to>
                                        <p:strVal val="visible"/>
                                      </p:to>
                                    </p:set>
                                    <p:anim calcmode="lin" valueType="num">
                                      <p:cBhvr additive="base">
                                        <p:cTn id="34" dur="500" fill="hold"/>
                                        <p:tgtEl>
                                          <p:spTgt spid="6">
                                            <p:txEl>
                                              <p:pRg st="4" end="4"/>
                                            </p:txEl>
                                          </p:spTgt>
                                        </p:tgtEl>
                                        <p:attrNameLst>
                                          <p:attrName>ppt_x</p:attrName>
                                        </p:attrNameLst>
                                      </p:cBhvr>
                                      <p:tavLst>
                                        <p:tav tm="0">
                                          <p:val>
                                            <p:strVal val="0-#ppt_w/2"/>
                                          </p:val>
                                        </p:tav>
                                        <p:tav tm="100000">
                                          <p:val>
                                            <p:strVal val="#ppt_x"/>
                                          </p:val>
                                        </p:tav>
                                      </p:tavLst>
                                    </p:anim>
                                    <p:anim calcmode="lin" valueType="num">
                                      <p:cBhvr additive="base">
                                        <p:cTn id="35" dur="500" fill="hold"/>
                                        <p:tgtEl>
                                          <p:spTgt spid="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6">
                                            <p:txEl>
                                              <p:pRg st="6" end="6"/>
                                            </p:txEl>
                                          </p:spTgt>
                                        </p:tgtEl>
                                        <p:attrNameLst>
                                          <p:attrName>style.visibility</p:attrName>
                                        </p:attrNameLst>
                                      </p:cBhvr>
                                      <p:to>
                                        <p:strVal val="visible"/>
                                      </p:to>
                                    </p:set>
                                    <p:animEffect transition="in" filter="wipe(left)">
                                      <p:cBhvr>
                                        <p:cTn id="40"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Full Implementation as SOP Expressions</a:t>
            </a:r>
            <a:endParaRPr lang="en-US" dirty="0"/>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16</a:t>
            </a:fld>
            <a:endParaRPr lang="en-US" dirty="0"/>
          </a:p>
        </p:txBody>
      </p:sp>
      <p:sp>
        <p:nvSpPr>
          <p:cNvPr id="6" name="Content Placeholder 5"/>
          <p:cNvSpPr>
            <a:spLocks noGrp="1"/>
          </p:cNvSpPr>
          <p:nvPr>
            <p:ph idx="1"/>
          </p:nvPr>
        </p:nvSpPr>
        <p:spPr/>
        <p:txBody>
          <a:bodyPr>
            <a:normAutofit/>
          </a:bodyPr>
          <a:lstStyle/>
          <a:p>
            <a:r>
              <a:rPr lang="en-US" b="1" dirty="0">
                <a:solidFill>
                  <a:srgbClr val="0070C0"/>
                </a:solidFill>
              </a:rPr>
              <a:t>Z</a:t>
            </a:r>
            <a:r>
              <a:rPr lang="en-US" b="1" baseline="-25000" dirty="0">
                <a:solidFill>
                  <a:srgbClr val="0070C0"/>
                </a:solidFill>
              </a:rPr>
              <a:t>1</a:t>
            </a:r>
            <a:r>
              <a:rPr lang="en-US" b="1" dirty="0">
                <a:solidFill>
                  <a:srgbClr val="0070C0"/>
                </a:solidFill>
              </a:rPr>
              <a:t> = </a:t>
            </a:r>
            <a:r>
              <a:rPr lang="en-US" b="1" dirty="0" smtClean="0">
                <a:solidFill>
                  <a:srgbClr val="0070C0"/>
                </a:solidFill>
              </a:rPr>
              <a:t>AB</a:t>
            </a:r>
            <a:r>
              <a:rPr lang="en-US" b="1" dirty="0">
                <a:solidFill>
                  <a:srgbClr val="0070C0"/>
                </a:solidFill>
              </a:rPr>
              <a:t>’ + </a:t>
            </a:r>
            <a:r>
              <a:rPr lang="en-US" b="1" dirty="0" smtClean="0">
                <a:solidFill>
                  <a:srgbClr val="0070C0"/>
                </a:solidFill>
              </a:rPr>
              <a:t/>
            </a:r>
            <a:br>
              <a:rPr lang="en-US" b="1" dirty="0" smtClean="0">
                <a:solidFill>
                  <a:srgbClr val="0070C0"/>
                </a:solidFill>
              </a:rPr>
            </a:br>
            <a:r>
              <a:rPr lang="en-US" b="1" dirty="0" smtClean="0">
                <a:solidFill>
                  <a:srgbClr val="0070C0"/>
                </a:solidFill>
              </a:rPr>
              <a:t>        AC</a:t>
            </a:r>
            <a:r>
              <a:rPr lang="en-US" b="1" baseline="-25000" dirty="0" smtClean="0">
                <a:solidFill>
                  <a:srgbClr val="0070C0"/>
                </a:solidFill>
              </a:rPr>
              <a:t>1</a:t>
            </a:r>
            <a:r>
              <a:rPr lang="en-US" b="1" dirty="0" smtClean="0">
                <a:solidFill>
                  <a:srgbClr val="0070C0"/>
                </a:solidFill>
              </a:rPr>
              <a:t> </a:t>
            </a:r>
            <a:r>
              <a:rPr lang="en-US" b="1" dirty="0">
                <a:solidFill>
                  <a:srgbClr val="0070C0"/>
                </a:solidFill>
              </a:rPr>
              <a:t>+ B’C</a:t>
            </a:r>
            <a:r>
              <a:rPr lang="en-US" b="1" baseline="-25000" dirty="0">
                <a:solidFill>
                  <a:srgbClr val="0070C0"/>
                </a:solidFill>
              </a:rPr>
              <a:t>1</a:t>
            </a:r>
            <a:endParaRPr lang="en-US" dirty="0" smtClean="0"/>
          </a:p>
          <a:p>
            <a:r>
              <a:rPr lang="en-US" dirty="0" smtClean="0"/>
              <a:t/>
            </a:r>
            <a:br>
              <a:rPr lang="en-US" dirty="0" smtClean="0"/>
            </a:br>
            <a:r>
              <a:rPr lang="en-US" b="1" dirty="0" smtClean="0">
                <a:solidFill>
                  <a:srgbClr val="0070C0"/>
                </a:solidFill>
              </a:rPr>
              <a:t>Z</a:t>
            </a:r>
            <a:r>
              <a:rPr lang="en-US" b="1" baseline="-25000" dirty="0" smtClean="0">
                <a:solidFill>
                  <a:srgbClr val="0070C0"/>
                </a:solidFill>
              </a:rPr>
              <a:t>0</a:t>
            </a:r>
            <a:r>
              <a:rPr lang="en-US" b="1" dirty="0" smtClean="0">
                <a:solidFill>
                  <a:srgbClr val="0070C0"/>
                </a:solidFill>
              </a:rPr>
              <a:t> = A’B + </a:t>
            </a:r>
            <a:br>
              <a:rPr lang="en-US" b="1" dirty="0" smtClean="0">
                <a:solidFill>
                  <a:srgbClr val="0070C0"/>
                </a:solidFill>
              </a:rPr>
            </a:br>
            <a:r>
              <a:rPr lang="en-US" b="1" dirty="0" smtClean="0">
                <a:solidFill>
                  <a:srgbClr val="0070C0"/>
                </a:solidFill>
              </a:rPr>
              <a:t>        A’C</a:t>
            </a:r>
            <a:r>
              <a:rPr lang="en-US" b="1" baseline="-25000" dirty="0" smtClean="0">
                <a:solidFill>
                  <a:srgbClr val="0070C0"/>
                </a:solidFill>
              </a:rPr>
              <a:t>0</a:t>
            </a:r>
            <a:r>
              <a:rPr lang="en-US" b="1" dirty="0" smtClean="0">
                <a:solidFill>
                  <a:srgbClr val="0070C0"/>
                </a:solidFill>
              </a:rPr>
              <a:t> + BC</a:t>
            </a:r>
            <a:r>
              <a:rPr lang="en-US" b="1" baseline="-25000" dirty="0" smtClean="0">
                <a:solidFill>
                  <a:srgbClr val="0070C0"/>
                </a:solidFill>
              </a:rPr>
              <a:t>0</a:t>
            </a:r>
            <a:endParaRPr lang="en-US" dirty="0" smtClean="0"/>
          </a:p>
          <a:p>
            <a:r>
              <a:rPr lang="en-US" dirty="0" smtClean="0"/>
              <a:t>Notice the</a:t>
            </a:r>
            <a:r>
              <a:rPr lang="en-US" dirty="0"/>
              <a:t/>
            </a:r>
            <a:br>
              <a:rPr lang="en-US" dirty="0"/>
            </a:br>
            <a:r>
              <a:rPr lang="en-US" dirty="0" smtClean="0"/>
              <a:t>symmetry.</a:t>
            </a:r>
          </a:p>
          <a:p>
            <a:r>
              <a:rPr lang="en-US" dirty="0" smtClean="0"/>
              <a:t>And the </a:t>
            </a:r>
            <a:br>
              <a:rPr lang="en-US" dirty="0" smtClean="0"/>
            </a:br>
            <a:r>
              <a:rPr lang="en-US" dirty="0" smtClean="0"/>
              <a:t>single-bit core.</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4897" y="1630017"/>
            <a:ext cx="4743729" cy="4239077"/>
          </a:xfrm>
          <a:prstGeom prst="rect">
            <a:avLst/>
          </a:prstGeom>
        </p:spPr>
      </p:pic>
      <p:grpSp>
        <p:nvGrpSpPr>
          <p:cNvPr id="18" name="Group 17"/>
          <p:cNvGrpSpPr/>
          <p:nvPr/>
        </p:nvGrpSpPr>
        <p:grpSpPr>
          <a:xfrm>
            <a:off x="2357120" y="3027680"/>
            <a:ext cx="4439920" cy="2235200"/>
            <a:chOff x="2357120" y="3027680"/>
            <a:chExt cx="4439920" cy="2235200"/>
          </a:xfrm>
        </p:grpSpPr>
        <p:sp>
          <p:nvSpPr>
            <p:cNvPr id="7" name="Rectangle 6"/>
            <p:cNvSpPr/>
            <p:nvPr/>
          </p:nvSpPr>
          <p:spPr>
            <a:xfrm>
              <a:off x="4399280" y="3027680"/>
              <a:ext cx="2397760" cy="1463040"/>
            </a:xfrm>
            <a:prstGeom prst="rect">
              <a:avLst/>
            </a:prstGeom>
            <a:noFill/>
            <a:ln w="3810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flipH="1">
              <a:off x="2357120" y="4490720"/>
              <a:ext cx="2042160" cy="77216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1310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wipe(left)">
                                      <p:cBhvr>
                                        <p:cTn id="7" dur="500"/>
                                        <p:tgtEl>
                                          <p:spTgt spid="6">
                                            <p:txEl>
                                              <p:pRg st="3" end="3"/>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left)">
                                      <p:cBhvr>
                                        <p:cTn id="1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nSpc>
                <a:spcPct val="100000"/>
              </a:lnSpc>
              <a:spcAft>
                <a:spcPts val="600"/>
              </a:spcAft>
            </a:pPr>
            <a:r>
              <a:rPr lang="en-US" sz="2800" dirty="0" smtClean="0"/>
              <a:t>University of Illinois at Urbana-Champaign</a:t>
            </a:r>
            <a:br>
              <a:rPr lang="en-US" sz="2800" dirty="0" smtClean="0"/>
            </a:br>
            <a:r>
              <a:rPr lang="en-US" sz="2800" dirty="0" smtClean="0"/>
              <a:t>Dept. of Electrical and Computer Engineering</a:t>
            </a:r>
            <a:br>
              <a:rPr lang="en-US" sz="2800" dirty="0" smtClean="0"/>
            </a:br>
            <a:r>
              <a:rPr lang="en-US" sz="3600" dirty="0" smtClean="0"/>
              <a:t/>
            </a:r>
            <a:br>
              <a:rPr lang="en-US" sz="3600" dirty="0" smtClean="0"/>
            </a:br>
            <a:r>
              <a:rPr lang="en-US" sz="3600" dirty="0" smtClean="0"/>
              <a:t>ECE 120: Introduction to Computing</a:t>
            </a:r>
            <a:endParaRPr lang="en-US" sz="3600" dirty="0"/>
          </a:p>
        </p:txBody>
      </p:sp>
      <p:sp>
        <p:nvSpPr>
          <p:cNvPr id="3" name="Subtitle 2"/>
          <p:cNvSpPr>
            <a:spLocks noGrp="1"/>
          </p:cNvSpPr>
          <p:nvPr>
            <p:ph type="subTitle" idx="1"/>
          </p:nvPr>
        </p:nvSpPr>
        <p:spPr/>
        <p:txBody>
          <a:bodyPr>
            <a:normAutofit/>
          </a:bodyPr>
          <a:lstStyle/>
          <a:p>
            <a:r>
              <a:rPr lang="en-US" sz="2800" dirty="0" smtClean="0">
                <a:solidFill>
                  <a:srgbClr val="0070C0"/>
                </a:solidFill>
              </a:rPr>
              <a:t>Analyzing and Optimizing the</a:t>
            </a:r>
            <a:br>
              <a:rPr lang="en-US" sz="2800" dirty="0" smtClean="0">
                <a:solidFill>
                  <a:srgbClr val="0070C0"/>
                </a:solidFill>
              </a:rPr>
            </a:br>
            <a:r>
              <a:rPr lang="en-US" sz="2800" dirty="0" smtClean="0">
                <a:solidFill>
                  <a:srgbClr val="0070C0"/>
                </a:solidFill>
              </a:rPr>
              <a:t>Bit-Sliced Comparator</a:t>
            </a:r>
            <a:endParaRPr lang="en-US" sz="2800" dirty="0">
              <a:solidFill>
                <a:srgbClr val="0070C0"/>
              </a:solidFill>
            </a:endParaRPr>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pPr algn="r"/>
            <a:r>
              <a:rPr lang="en-US" smtClean="0"/>
              <a:t>© 2016 Steven S. Lumetta.  All rights reserved.</a:t>
            </a:r>
            <a:endParaRPr lang="en-US" dirty="0"/>
          </a:p>
        </p:txBody>
      </p:sp>
      <p:sp>
        <p:nvSpPr>
          <p:cNvPr id="7" name="Slide Number Placeholder 6"/>
          <p:cNvSpPr>
            <a:spLocks noGrp="1"/>
          </p:cNvSpPr>
          <p:nvPr>
            <p:ph type="sldNum" sz="quarter" idx="12"/>
          </p:nvPr>
        </p:nvSpPr>
        <p:spPr/>
        <p:txBody>
          <a:bodyPr/>
          <a:lstStyle/>
          <a:p>
            <a:r>
              <a:rPr lang="en-US" smtClean="0"/>
              <a:t>slide </a:t>
            </a:r>
            <a:fld id="{7A1E67A6-F3B4-42F5-9080-BEEF8C889EA2}" type="slidenum">
              <a:rPr lang="en-US" smtClean="0"/>
              <a:pPr/>
              <a:t>17</a:t>
            </a:fld>
            <a:endParaRPr lang="en-US" dirty="0"/>
          </a:p>
        </p:txBody>
      </p:sp>
    </p:spTree>
    <p:extLst>
      <p:ext uri="{BB962C8B-B14F-4D97-AF65-F5344CB8AC3E}">
        <p14:creationId xmlns:p14="http://schemas.microsoft.com/office/powerpoint/2010/main" val="23435056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Area Heuristic for One Comparator Bit Slice is 20</a:t>
            </a:r>
            <a:endParaRPr lang="en-US" dirty="0"/>
          </a:p>
        </p:txBody>
      </p:sp>
      <p:sp>
        <p:nvSpPr>
          <p:cNvPr id="6" name="Content Placeholder 5"/>
          <p:cNvSpPr>
            <a:spLocks noGrp="1"/>
          </p:cNvSpPr>
          <p:nvPr>
            <p:ph idx="1"/>
          </p:nvPr>
        </p:nvSpPr>
        <p:spPr/>
        <p:txBody>
          <a:bodyPr/>
          <a:lstStyle/>
          <a:p>
            <a:r>
              <a:rPr lang="en-US" dirty="0" smtClean="0"/>
              <a:t>Let’s analyze</a:t>
            </a:r>
            <a:br>
              <a:rPr lang="en-US" dirty="0" smtClean="0"/>
            </a:br>
            <a:r>
              <a:rPr lang="en-US" dirty="0" smtClean="0"/>
              <a:t>area and delay.</a:t>
            </a:r>
          </a:p>
          <a:p>
            <a:r>
              <a:rPr lang="en-US" dirty="0" smtClean="0"/>
              <a:t>How many</a:t>
            </a:r>
            <a:br>
              <a:rPr lang="en-US" dirty="0" smtClean="0"/>
            </a:br>
            <a:r>
              <a:rPr lang="en-US" dirty="0" smtClean="0"/>
              <a:t>literals?</a:t>
            </a:r>
          </a:p>
          <a:p>
            <a:r>
              <a:rPr lang="en-US" dirty="0" smtClean="0"/>
              <a:t>How many</a:t>
            </a:r>
            <a:br>
              <a:rPr lang="en-US" dirty="0" smtClean="0"/>
            </a:br>
            <a:r>
              <a:rPr lang="en-US" dirty="0" smtClean="0"/>
              <a:t>operators?</a:t>
            </a:r>
          </a:p>
          <a:p>
            <a:endParaRPr lang="en-US" dirty="0" smtClean="0"/>
          </a:p>
          <a:p>
            <a:r>
              <a:rPr lang="en-US" dirty="0" smtClean="0"/>
              <a:t>So </a:t>
            </a:r>
            <a:r>
              <a:rPr lang="en-US" b="1" dirty="0" smtClean="0">
                <a:solidFill>
                  <a:srgbClr val="0070C0"/>
                </a:solidFill>
              </a:rPr>
              <a:t>area is 20</a:t>
            </a:r>
            <a:r>
              <a:rPr lang="en-US" dirty="0" smtClean="0"/>
              <a:t>.</a:t>
            </a:r>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18</a:t>
            </a:fld>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4897" y="1630017"/>
            <a:ext cx="4743729" cy="4239077"/>
          </a:xfrm>
          <a:prstGeom prst="rect">
            <a:avLst/>
          </a:prstGeom>
        </p:spPr>
      </p:pic>
      <p:grpSp>
        <p:nvGrpSpPr>
          <p:cNvPr id="16" name="Group 15"/>
          <p:cNvGrpSpPr/>
          <p:nvPr/>
        </p:nvGrpSpPr>
        <p:grpSpPr>
          <a:xfrm>
            <a:off x="2653770" y="1444928"/>
            <a:ext cx="3369078" cy="4590112"/>
            <a:chOff x="1385802" y="2027192"/>
            <a:chExt cx="3369078" cy="4590112"/>
          </a:xfrm>
        </p:grpSpPr>
        <p:sp>
          <p:nvSpPr>
            <p:cNvPr id="17" name="Oval 16"/>
            <p:cNvSpPr/>
            <p:nvPr/>
          </p:nvSpPr>
          <p:spPr>
            <a:xfrm>
              <a:off x="4364736" y="2027192"/>
              <a:ext cx="390144" cy="4590112"/>
            </a:xfrm>
            <a:prstGeom prst="ellipse">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p:cNvSpPr txBox="1"/>
            <p:nvPr/>
          </p:nvSpPr>
          <p:spPr>
            <a:xfrm>
              <a:off x="1385802" y="3333332"/>
              <a:ext cx="585417" cy="523220"/>
            </a:xfrm>
            <a:prstGeom prst="rect">
              <a:avLst/>
            </a:prstGeom>
            <a:solidFill>
              <a:srgbClr val="92D050"/>
            </a:solidFill>
          </p:spPr>
          <p:txBody>
            <a:bodyPr wrap="none" rtlCol="0">
              <a:spAutoFit/>
            </a:bodyPr>
            <a:lstStyle/>
            <a:p>
              <a:pPr algn="ctr"/>
              <a:r>
                <a:rPr lang="en-US" sz="2800" dirty="0" smtClean="0"/>
                <a:t>12</a:t>
              </a:r>
              <a:endParaRPr lang="en-US" sz="2800" dirty="0"/>
            </a:p>
          </p:txBody>
        </p:sp>
        <p:cxnSp>
          <p:nvCxnSpPr>
            <p:cNvPr id="20" name="Straight Connector 19"/>
            <p:cNvCxnSpPr>
              <a:stCxn id="19" idx="3"/>
            </p:cNvCxnSpPr>
            <p:nvPr/>
          </p:nvCxnSpPr>
          <p:spPr>
            <a:xfrm>
              <a:off x="1971219" y="3594942"/>
              <a:ext cx="2393515" cy="364506"/>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grpSp>
      <p:sp>
        <p:nvSpPr>
          <p:cNvPr id="27" name="TextBox 26"/>
          <p:cNvSpPr txBox="1"/>
          <p:nvPr/>
        </p:nvSpPr>
        <p:spPr>
          <a:xfrm>
            <a:off x="675809" y="4444107"/>
            <a:ext cx="2893742" cy="523220"/>
          </a:xfrm>
          <a:prstGeom prst="rect">
            <a:avLst/>
          </a:prstGeom>
          <a:solidFill>
            <a:srgbClr val="00B0F0"/>
          </a:solidFill>
        </p:spPr>
        <p:txBody>
          <a:bodyPr wrap="none" rtlCol="0">
            <a:spAutoFit/>
          </a:bodyPr>
          <a:lstStyle/>
          <a:p>
            <a:pPr algn="ctr"/>
            <a:r>
              <a:rPr lang="en-US" sz="2800" dirty="0" smtClean="0"/>
              <a:t>8 (6 AND, 2 OR)</a:t>
            </a:r>
            <a:endParaRPr lang="en-US" sz="2800" dirty="0"/>
          </a:p>
        </p:txBody>
      </p:sp>
    </p:spTree>
    <p:extLst>
      <p:ext uri="{BB962C8B-B14F-4D97-AF65-F5344CB8AC3E}">
        <p14:creationId xmlns:p14="http://schemas.microsoft.com/office/powerpoint/2010/main" val="1982697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wipe(left)">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wipe(left)">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wipe(left)">
                                      <p:cBhvr>
                                        <p:cTn id="22"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Many Gate Delays to Z</a:t>
            </a:r>
            <a:r>
              <a:rPr lang="en-US" baseline="-25000" dirty="0" smtClean="0"/>
              <a:t>1</a:t>
            </a:r>
            <a:r>
              <a:rPr lang="en-US" dirty="0" smtClean="0"/>
              <a:t>?</a:t>
            </a:r>
            <a:endParaRPr lang="en-US" dirty="0"/>
          </a:p>
        </p:txBody>
      </p:sp>
      <p:sp>
        <p:nvSpPr>
          <p:cNvPr id="6" name="Content Placeholder 5"/>
          <p:cNvSpPr>
            <a:spLocks noGrp="1"/>
          </p:cNvSpPr>
          <p:nvPr>
            <p:ph idx="1"/>
          </p:nvPr>
        </p:nvSpPr>
        <p:spPr/>
        <p:txBody>
          <a:bodyPr>
            <a:normAutofit lnSpcReduction="10000"/>
          </a:bodyPr>
          <a:lstStyle/>
          <a:p>
            <a:r>
              <a:rPr lang="en-US" b="1" dirty="0" smtClean="0">
                <a:solidFill>
                  <a:srgbClr val="0070C0"/>
                </a:solidFill>
              </a:rPr>
              <a:t>A to Z</a:t>
            </a:r>
            <a:r>
              <a:rPr lang="en-US" b="1" baseline="-25000" dirty="0" smtClean="0">
                <a:solidFill>
                  <a:srgbClr val="0070C0"/>
                </a:solidFill>
              </a:rPr>
              <a:t>1</a:t>
            </a:r>
            <a:r>
              <a:rPr lang="en-US" b="1" dirty="0">
                <a:solidFill>
                  <a:srgbClr val="0070C0"/>
                </a:solidFill>
              </a:rPr>
              <a:t>:</a:t>
            </a:r>
          </a:p>
          <a:p>
            <a:endParaRPr lang="en-US" b="1" dirty="0">
              <a:solidFill>
                <a:srgbClr val="0070C0"/>
              </a:solidFill>
            </a:endParaRPr>
          </a:p>
          <a:p>
            <a:r>
              <a:rPr lang="en-US" b="1" dirty="0" smtClean="0">
                <a:solidFill>
                  <a:srgbClr val="FF0000"/>
                </a:solidFill>
              </a:rPr>
              <a:t>C</a:t>
            </a:r>
            <a:r>
              <a:rPr lang="en-US" b="1" baseline="-25000" dirty="0" smtClean="0">
                <a:solidFill>
                  <a:srgbClr val="FF0000"/>
                </a:solidFill>
              </a:rPr>
              <a:t>1</a:t>
            </a:r>
            <a:r>
              <a:rPr lang="en-US" b="1" dirty="0" smtClean="0">
                <a:solidFill>
                  <a:srgbClr val="FF0000"/>
                </a:solidFill>
              </a:rPr>
              <a:t> </a:t>
            </a:r>
            <a:r>
              <a:rPr lang="en-US" b="1" dirty="0">
                <a:solidFill>
                  <a:srgbClr val="FF0000"/>
                </a:solidFill>
              </a:rPr>
              <a:t>to </a:t>
            </a:r>
            <a:r>
              <a:rPr lang="en-US" b="1" dirty="0" smtClean="0">
                <a:solidFill>
                  <a:srgbClr val="FF0000"/>
                </a:solidFill>
              </a:rPr>
              <a:t>Z</a:t>
            </a:r>
            <a:r>
              <a:rPr lang="en-US" b="1" baseline="-25000" dirty="0" smtClean="0">
                <a:solidFill>
                  <a:srgbClr val="FF0000"/>
                </a:solidFill>
              </a:rPr>
              <a:t>1</a:t>
            </a:r>
            <a:r>
              <a:rPr lang="en-US" b="1" dirty="0">
                <a:solidFill>
                  <a:srgbClr val="FF0000"/>
                </a:solidFill>
              </a:rPr>
              <a:t>:</a:t>
            </a:r>
          </a:p>
          <a:p>
            <a:endParaRPr lang="en-US" b="1" dirty="0">
              <a:solidFill>
                <a:srgbClr val="0070C0"/>
              </a:solidFill>
            </a:endParaRPr>
          </a:p>
          <a:p>
            <a:r>
              <a:rPr lang="en-US" b="1" dirty="0">
                <a:solidFill>
                  <a:schemeClr val="tx1"/>
                </a:solidFill>
              </a:rPr>
              <a:t>C</a:t>
            </a:r>
            <a:r>
              <a:rPr lang="en-US" b="1" baseline="-25000" dirty="0">
                <a:solidFill>
                  <a:schemeClr val="tx1"/>
                </a:solidFill>
              </a:rPr>
              <a:t>0</a:t>
            </a:r>
            <a:r>
              <a:rPr lang="en-US" b="1" dirty="0">
                <a:solidFill>
                  <a:schemeClr val="tx1"/>
                </a:solidFill>
              </a:rPr>
              <a:t> to </a:t>
            </a:r>
            <a:r>
              <a:rPr lang="en-US" b="1" dirty="0" smtClean="0">
                <a:solidFill>
                  <a:schemeClr val="tx1"/>
                </a:solidFill>
              </a:rPr>
              <a:t>Z</a:t>
            </a:r>
            <a:r>
              <a:rPr lang="en-US" b="1" baseline="-25000" dirty="0" smtClean="0">
                <a:solidFill>
                  <a:schemeClr val="tx1"/>
                </a:solidFill>
              </a:rPr>
              <a:t>1</a:t>
            </a:r>
            <a:r>
              <a:rPr lang="en-US" b="1" dirty="0" smtClean="0">
                <a:solidFill>
                  <a:schemeClr val="tx1"/>
                </a:solidFill>
              </a:rPr>
              <a:t>:</a:t>
            </a:r>
            <a:endParaRPr lang="en-US" b="1" dirty="0">
              <a:solidFill>
                <a:schemeClr val="tx1"/>
              </a:solidFill>
            </a:endParaRPr>
          </a:p>
          <a:p>
            <a:endParaRPr lang="en-US" b="1" dirty="0">
              <a:solidFill>
                <a:srgbClr val="0070C0"/>
              </a:solidFill>
            </a:endParaRPr>
          </a:p>
          <a:p>
            <a:r>
              <a:rPr lang="en-US" b="1" dirty="0">
                <a:solidFill>
                  <a:srgbClr val="7030A0"/>
                </a:solidFill>
              </a:rPr>
              <a:t>B</a:t>
            </a:r>
            <a:r>
              <a:rPr lang="en-US" b="1" dirty="0" smtClean="0">
                <a:solidFill>
                  <a:srgbClr val="7030A0"/>
                </a:solidFill>
              </a:rPr>
              <a:t> </a:t>
            </a:r>
            <a:r>
              <a:rPr lang="en-US" b="1" dirty="0">
                <a:solidFill>
                  <a:srgbClr val="7030A0"/>
                </a:solidFill>
              </a:rPr>
              <a:t>to </a:t>
            </a:r>
            <a:r>
              <a:rPr lang="en-US" b="1" dirty="0" smtClean="0">
                <a:solidFill>
                  <a:srgbClr val="7030A0"/>
                </a:solidFill>
              </a:rPr>
              <a:t>Z</a:t>
            </a:r>
            <a:r>
              <a:rPr lang="en-US" b="1" baseline="-25000" dirty="0" smtClean="0">
                <a:solidFill>
                  <a:srgbClr val="7030A0"/>
                </a:solidFill>
              </a:rPr>
              <a:t>1</a:t>
            </a:r>
            <a:r>
              <a:rPr lang="en-US" b="1" dirty="0">
                <a:solidFill>
                  <a:srgbClr val="7030A0"/>
                </a:solidFill>
              </a:rPr>
              <a:t>:</a:t>
            </a:r>
          </a:p>
          <a:p>
            <a:pPr marL="0" indent="0">
              <a:buNone/>
            </a:pPr>
            <a:r>
              <a:rPr lang="en-US" b="1" dirty="0" smtClean="0">
                <a:solidFill>
                  <a:srgbClr val="0070C0"/>
                </a:solidFill>
              </a:rPr>
              <a:t> </a:t>
            </a:r>
            <a:endParaRPr lang="en-US" b="1" dirty="0">
              <a:solidFill>
                <a:srgbClr val="0070C0"/>
              </a:solidFill>
            </a:endParaRPr>
          </a:p>
          <a:p>
            <a:endParaRPr lang="en-US" dirty="0" smtClean="0"/>
          </a:p>
          <a:p>
            <a:endParaRPr lang="en-US" dirty="0" smtClean="0"/>
          </a:p>
          <a:p>
            <a:endParaRPr lang="en-US" dirty="0" smtClean="0"/>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19</a:t>
            </a:fld>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4897" y="1630017"/>
            <a:ext cx="4743729" cy="4239077"/>
          </a:xfrm>
          <a:prstGeom prst="rect">
            <a:avLst/>
          </a:prstGeom>
        </p:spPr>
      </p:pic>
      <p:sp>
        <p:nvSpPr>
          <p:cNvPr id="9" name="Freeform 8"/>
          <p:cNvSpPr/>
          <p:nvPr/>
        </p:nvSpPr>
        <p:spPr>
          <a:xfrm>
            <a:off x="4011168" y="1825081"/>
            <a:ext cx="4035552" cy="817452"/>
          </a:xfrm>
          <a:custGeom>
            <a:avLst/>
            <a:gdLst>
              <a:gd name="connsiteX0" fmla="*/ 0 w 4035552"/>
              <a:gd name="connsiteY0" fmla="*/ 89063 h 817452"/>
              <a:gd name="connsiteX1" fmla="*/ 2316480 w 4035552"/>
              <a:gd name="connsiteY1" fmla="*/ 52487 h 817452"/>
              <a:gd name="connsiteX2" fmla="*/ 2718816 w 4035552"/>
              <a:gd name="connsiteY2" fmla="*/ 710855 h 817452"/>
              <a:gd name="connsiteX3" fmla="*/ 4035552 w 4035552"/>
              <a:gd name="connsiteY3" fmla="*/ 808391 h 817452"/>
            </a:gdLst>
            <a:ahLst/>
            <a:cxnLst>
              <a:cxn ang="0">
                <a:pos x="connsiteX0" y="connsiteY0"/>
              </a:cxn>
              <a:cxn ang="0">
                <a:pos x="connsiteX1" y="connsiteY1"/>
              </a:cxn>
              <a:cxn ang="0">
                <a:pos x="connsiteX2" y="connsiteY2"/>
              </a:cxn>
              <a:cxn ang="0">
                <a:pos x="connsiteX3" y="connsiteY3"/>
              </a:cxn>
            </a:cxnLst>
            <a:rect l="l" t="t" r="r" b="b"/>
            <a:pathLst>
              <a:path w="4035552" h="817452">
                <a:moveTo>
                  <a:pt x="0" y="89063"/>
                </a:moveTo>
                <a:cubicBezTo>
                  <a:pt x="931672" y="18959"/>
                  <a:pt x="1863344" y="-51145"/>
                  <a:pt x="2316480" y="52487"/>
                </a:cubicBezTo>
                <a:cubicBezTo>
                  <a:pt x="2769616" y="156119"/>
                  <a:pt x="2432304" y="584871"/>
                  <a:pt x="2718816" y="710855"/>
                </a:cubicBezTo>
                <a:cubicBezTo>
                  <a:pt x="3005328" y="836839"/>
                  <a:pt x="3520440" y="822615"/>
                  <a:pt x="4035552" y="808391"/>
                </a:cubicBezTo>
              </a:path>
            </a:pathLst>
          </a:custGeom>
          <a:noFill/>
          <a:ln w="508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789966" y="1972197"/>
            <a:ext cx="2585965" cy="523220"/>
          </a:xfrm>
          <a:prstGeom prst="rect">
            <a:avLst/>
          </a:prstGeom>
          <a:noFill/>
        </p:spPr>
        <p:txBody>
          <a:bodyPr wrap="none" rtlCol="0">
            <a:spAutoFit/>
          </a:bodyPr>
          <a:lstStyle/>
          <a:p>
            <a:pPr algn="ctr"/>
            <a:r>
              <a:rPr lang="en-US" sz="2800" b="1" dirty="0" smtClean="0">
                <a:solidFill>
                  <a:srgbClr val="0070C0"/>
                </a:solidFill>
              </a:rPr>
              <a:t>2 gate delays</a:t>
            </a:r>
            <a:endParaRPr lang="en-US" sz="2800" b="1" dirty="0">
              <a:solidFill>
                <a:srgbClr val="0070C0"/>
              </a:solidFill>
            </a:endParaRPr>
          </a:p>
        </p:txBody>
      </p:sp>
      <p:sp>
        <p:nvSpPr>
          <p:cNvPr id="21" name="TextBox 20"/>
          <p:cNvSpPr txBox="1"/>
          <p:nvPr/>
        </p:nvSpPr>
        <p:spPr>
          <a:xfrm>
            <a:off x="826542" y="3023523"/>
            <a:ext cx="2585965" cy="523220"/>
          </a:xfrm>
          <a:prstGeom prst="rect">
            <a:avLst/>
          </a:prstGeom>
          <a:noFill/>
        </p:spPr>
        <p:txBody>
          <a:bodyPr wrap="none" rtlCol="0">
            <a:spAutoFit/>
          </a:bodyPr>
          <a:lstStyle/>
          <a:p>
            <a:pPr algn="ctr"/>
            <a:r>
              <a:rPr lang="en-US" sz="2800" b="1" dirty="0" smtClean="0">
                <a:solidFill>
                  <a:srgbClr val="FF0000"/>
                </a:solidFill>
              </a:rPr>
              <a:t>2 gate delays</a:t>
            </a:r>
            <a:endParaRPr lang="en-US" sz="2800" b="1" dirty="0">
              <a:solidFill>
                <a:srgbClr val="FF0000"/>
              </a:solidFill>
            </a:endParaRPr>
          </a:p>
        </p:txBody>
      </p:sp>
      <p:sp>
        <p:nvSpPr>
          <p:cNvPr id="22" name="TextBox 21"/>
          <p:cNvSpPr txBox="1"/>
          <p:nvPr/>
        </p:nvSpPr>
        <p:spPr>
          <a:xfrm>
            <a:off x="885856" y="4074850"/>
            <a:ext cx="2467342" cy="523220"/>
          </a:xfrm>
          <a:prstGeom prst="rect">
            <a:avLst/>
          </a:prstGeom>
          <a:noFill/>
        </p:spPr>
        <p:txBody>
          <a:bodyPr wrap="none" rtlCol="0">
            <a:spAutoFit/>
          </a:bodyPr>
          <a:lstStyle/>
          <a:p>
            <a:pPr algn="ctr"/>
            <a:r>
              <a:rPr lang="en-US" sz="2800" b="1" dirty="0"/>
              <a:t>n</a:t>
            </a:r>
            <a:r>
              <a:rPr lang="en-US" sz="2800" b="1" dirty="0" smtClean="0"/>
              <a:t>ot relevant</a:t>
            </a:r>
            <a:endParaRPr lang="en-US" sz="2800" b="1" dirty="0"/>
          </a:p>
        </p:txBody>
      </p:sp>
      <p:sp>
        <p:nvSpPr>
          <p:cNvPr id="23" name="TextBox 22"/>
          <p:cNvSpPr txBox="1"/>
          <p:nvPr/>
        </p:nvSpPr>
        <p:spPr>
          <a:xfrm>
            <a:off x="607229" y="5087253"/>
            <a:ext cx="3026791" cy="954107"/>
          </a:xfrm>
          <a:prstGeom prst="rect">
            <a:avLst/>
          </a:prstGeom>
          <a:noFill/>
        </p:spPr>
        <p:txBody>
          <a:bodyPr wrap="none" rtlCol="0">
            <a:spAutoFit/>
          </a:bodyPr>
          <a:lstStyle/>
          <a:p>
            <a:pPr algn="ctr"/>
            <a:r>
              <a:rPr lang="en-US" sz="2800" b="1" dirty="0" smtClean="0">
                <a:solidFill>
                  <a:srgbClr val="7030A0"/>
                </a:solidFill>
              </a:rPr>
              <a:t>2 gate delays</a:t>
            </a:r>
            <a:br>
              <a:rPr lang="en-US" sz="2800" b="1" dirty="0" smtClean="0">
                <a:solidFill>
                  <a:srgbClr val="7030A0"/>
                </a:solidFill>
              </a:rPr>
            </a:br>
            <a:r>
              <a:rPr lang="en-US" sz="2800" b="1" dirty="0" smtClean="0">
                <a:solidFill>
                  <a:srgbClr val="7030A0"/>
                </a:solidFill>
              </a:rPr>
              <a:t>(ignoring NOT)</a:t>
            </a:r>
            <a:endParaRPr lang="en-US" sz="2800" b="1" dirty="0">
              <a:solidFill>
                <a:srgbClr val="7030A0"/>
              </a:solidFill>
            </a:endParaRPr>
          </a:p>
        </p:txBody>
      </p:sp>
      <p:sp>
        <p:nvSpPr>
          <p:cNvPr id="10" name="Freeform 9"/>
          <p:cNvSpPr/>
          <p:nvPr/>
        </p:nvSpPr>
        <p:spPr>
          <a:xfrm>
            <a:off x="4035552" y="2499360"/>
            <a:ext cx="3974592" cy="197781"/>
          </a:xfrm>
          <a:custGeom>
            <a:avLst/>
            <a:gdLst>
              <a:gd name="connsiteX0" fmla="*/ 0 w 3974592"/>
              <a:gd name="connsiteY0" fmla="*/ 0 h 197781"/>
              <a:gd name="connsiteX1" fmla="*/ 2389632 w 3974592"/>
              <a:gd name="connsiteY1" fmla="*/ 170688 h 197781"/>
              <a:gd name="connsiteX2" fmla="*/ 3974592 w 3974592"/>
              <a:gd name="connsiteY2" fmla="*/ 195072 h 197781"/>
            </a:gdLst>
            <a:ahLst/>
            <a:cxnLst>
              <a:cxn ang="0">
                <a:pos x="connsiteX0" y="connsiteY0"/>
              </a:cxn>
              <a:cxn ang="0">
                <a:pos x="connsiteX1" y="connsiteY1"/>
              </a:cxn>
              <a:cxn ang="0">
                <a:pos x="connsiteX2" y="connsiteY2"/>
              </a:cxn>
            </a:cxnLst>
            <a:rect l="l" t="t" r="r" b="b"/>
            <a:pathLst>
              <a:path w="3974592" h="197781">
                <a:moveTo>
                  <a:pt x="0" y="0"/>
                </a:moveTo>
                <a:lnTo>
                  <a:pt x="2389632" y="170688"/>
                </a:lnTo>
                <a:cubicBezTo>
                  <a:pt x="3052064" y="203200"/>
                  <a:pt x="3513328" y="199136"/>
                  <a:pt x="3974592" y="195072"/>
                </a:cubicBezTo>
              </a:path>
            </a:pathLst>
          </a:cu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3986784" y="2762976"/>
            <a:ext cx="4023360" cy="2958337"/>
          </a:xfrm>
          <a:custGeom>
            <a:avLst/>
            <a:gdLst>
              <a:gd name="connsiteX0" fmla="*/ 0 w 4023360"/>
              <a:gd name="connsiteY0" fmla="*/ 2869728 h 2958337"/>
              <a:gd name="connsiteX1" fmla="*/ 268224 w 4023360"/>
              <a:gd name="connsiteY1" fmla="*/ 2723424 h 2958337"/>
              <a:gd name="connsiteX2" fmla="*/ 426720 w 4023360"/>
              <a:gd name="connsiteY2" fmla="*/ 858048 h 2958337"/>
              <a:gd name="connsiteX3" fmla="*/ 2426208 w 4023360"/>
              <a:gd name="connsiteY3" fmla="*/ 736128 h 2958337"/>
              <a:gd name="connsiteX4" fmla="*/ 2706624 w 4023360"/>
              <a:gd name="connsiteY4" fmla="*/ 224064 h 2958337"/>
              <a:gd name="connsiteX5" fmla="*/ 2974848 w 4023360"/>
              <a:gd name="connsiteY5" fmla="*/ 28992 h 2958337"/>
              <a:gd name="connsiteX6" fmla="*/ 4023360 w 4023360"/>
              <a:gd name="connsiteY6" fmla="*/ 4608 h 295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23360" h="2958337">
                <a:moveTo>
                  <a:pt x="0" y="2869728"/>
                </a:moveTo>
                <a:cubicBezTo>
                  <a:pt x="98552" y="2964216"/>
                  <a:pt x="197104" y="3058704"/>
                  <a:pt x="268224" y="2723424"/>
                </a:cubicBezTo>
                <a:cubicBezTo>
                  <a:pt x="339344" y="2388144"/>
                  <a:pt x="67056" y="1189264"/>
                  <a:pt x="426720" y="858048"/>
                </a:cubicBezTo>
                <a:cubicBezTo>
                  <a:pt x="786384" y="526832"/>
                  <a:pt x="2046224" y="841792"/>
                  <a:pt x="2426208" y="736128"/>
                </a:cubicBezTo>
                <a:cubicBezTo>
                  <a:pt x="2806192" y="630464"/>
                  <a:pt x="2615184" y="341920"/>
                  <a:pt x="2706624" y="224064"/>
                </a:cubicBezTo>
                <a:cubicBezTo>
                  <a:pt x="2798064" y="106208"/>
                  <a:pt x="2755392" y="65568"/>
                  <a:pt x="2974848" y="28992"/>
                </a:cubicBezTo>
                <a:cubicBezTo>
                  <a:pt x="3194304" y="-7584"/>
                  <a:pt x="3608832" y="-1488"/>
                  <a:pt x="4023360" y="4608"/>
                </a:cubicBezTo>
              </a:path>
            </a:pathLst>
          </a:custGeom>
          <a:noFill/>
          <a:ln w="508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5730182" y="5244259"/>
            <a:ext cx="2669321" cy="954107"/>
          </a:xfrm>
          <a:prstGeom prst="rect">
            <a:avLst/>
          </a:prstGeom>
          <a:solidFill>
            <a:srgbClr val="00B0F0"/>
          </a:solidFill>
        </p:spPr>
        <p:txBody>
          <a:bodyPr wrap="none" rtlCol="0">
            <a:spAutoFit/>
          </a:bodyPr>
          <a:lstStyle/>
          <a:p>
            <a:pPr algn="ctr"/>
            <a:r>
              <a:rPr lang="en-US" sz="2800" dirty="0" smtClean="0"/>
              <a:t>Delays to Z</a:t>
            </a:r>
            <a:r>
              <a:rPr lang="en-US" sz="2800" baseline="-25000" dirty="0" smtClean="0"/>
              <a:t>0</a:t>
            </a:r>
            <a:r>
              <a:rPr lang="en-US" sz="2800" dirty="0" smtClean="0"/>
              <a:t/>
            </a:r>
            <a:br>
              <a:rPr lang="en-US" sz="2800" dirty="0" smtClean="0"/>
            </a:br>
            <a:r>
              <a:rPr lang="en-US" sz="2800" dirty="0" smtClean="0"/>
              <a:t>are symmetric.</a:t>
            </a:r>
            <a:endParaRPr lang="en-US" sz="2800" dirty="0"/>
          </a:p>
        </p:txBody>
      </p:sp>
    </p:spTree>
    <p:extLst>
      <p:ext uri="{BB962C8B-B14F-4D97-AF65-F5344CB8AC3E}">
        <p14:creationId xmlns:p14="http://schemas.microsoft.com/office/powerpoint/2010/main" val="4025274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1">
                                            <p:txEl>
                                              <p:pRg st="0" end="0"/>
                                            </p:txEl>
                                          </p:spTgt>
                                        </p:tgtEl>
                                        <p:attrNameLst>
                                          <p:attrName>style.visibility</p:attrName>
                                        </p:attrNameLst>
                                      </p:cBhvr>
                                      <p:to>
                                        <p:strVal val="visible"/>
                                      </p:to>
                                    </p:set>
                                    <p:animEffect transition="in" filter="fade">
                                      <p:cBhvr>
                                        <p:cTn id="22" dur="500"/>
                                        <p:tgtEl>
                                          <p:spTgt spid="21">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down)">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3">
                                            <p:txEl>
                                              <p:pRg st="0" end="0"/>
                                            </p:txEl>
                                          </p:spTgt>
                                        </p:tgtEl>
                                        <p:attrNameLst>
                                          <p:attrName>style.visibility</p:attrName>
                                        </p:attrNameLst>
                                      </p:cBhvr>
                                      <p:to>
                                        <p:strVal val="visible"/>
                                      </p:to>
                                    </p:set>
                                    <p:animEffect transition="in" filter="fade">
                                      <p:cBhvr>
                                        <p:cTn id="37" dur="500"/>
                                        <p:tgtEl>
                                          <p:spTgt spid="23">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wipe(left)">
                                      <p:cBhvr>
                                        <p:cTn id="4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8" grpId="0"/>
      <p:bldP spid="22" grpId="0"/>
      <p:bldP spid="10" grpId="0" animBg="1"/>
      <p:bldP spid="11" grpId="0" animBg="1"/>
      <p:bldP spid="2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Do You Compare Unsigned Numbers?</a:t>
            </a:r>
            <a:endParaRPr lang="en-US" dirty="0"/>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2</a:t>
            </a:fld>
            <a:endParaRPr lang="en-US" dirty="0"/>
          </a:p>
        </p:txBody>
      </p:sp>
      <p:sp>
        <p:nvSpPr>
          <p:cNvPr id="6" name="Content Placeholder 5"/>
          <p:cNvSpPr>
            <a:spLocks noGrp="1"/>
          </p:cNvSpPr>
          <p:nvPr>
            <p:ph idx="1"/>
          </p:nvPr>
        </p:nvSpPr>
        <p:spPr/>
        <p:txBody>
          <a:bodyPr>
            <a:normAutofit fontScale="92500" lnSpcReduction="20000"/>
          </a:bodyPr>
          <a:lstStyle/>
          <a:p>
            <a:r>
              <a:rPr lang="en-US" dirty="0" smtClean="0"/>
              <a:t>Let’s develop a bit-sliced design to </a:t>
            </a:r>
            <a:br>
              <a:rPr lang="en-US" dirty="0" smtClean="0"/>
            </a:br>
            <a:r>
              <a:rPr lang="en-US" b="1" dirty="0" smtClean="0">
                <a:solidFill>
                  <a:srgbClr val="0070C0"/>
                </a:solidFill>
              </a:rPr>
              <a:t>compare two unsigned numbers</a:t>
            </a:r>
            <a:r>
              <a:rPr lang="en-US" dirty="0" smtClean="0"/>
              <a:t>.</a:t>
            </a:r>
          </a:p>
          <a:p>
            <a:pPr algn="ctr"/>
            <a:r>
              <a:rPr lang="en-US" b="1" dirty="0" smtClean="0">
                <a:solidFill>
                  <a:srgbClr val="0070C0"/>
                </a:solidFill>
              </a:rPr>
              <a:t>Which 8-bit unsigned number is bigger?</a:t>
            </a:r>
          </a:p>
          <a:p>
            <a:endParaRPr lang="en-US" dirty="0" smtClean="0"/>
          </a:p>
          <a:p>
            <a:pPr algn="ctr"/>
            <a:r>
              <a:rPr lang="en-US" sz="3000" b="1" dirty="0">
                <a:solidFill>
                  <a:srgbClr val="00B050"/>
                </a:solidFill>
                <a:latin typeface="Courier New" panose="02070309020205020404" pitchFamily="49" charset="0"/>
                <a:cs typeface="Courier New" panose="02070309020205020404" pitchFamily="49" charset="0"/>
              </a:rPr>
              <a:t>0</a:t>
            </a:r>
            <a:r>
              <a:rPr lang="en-US" sz="3000" b="1" baseline="-25000" dirty="0">
                <a:solidFill>
                  <a:srgbClr val="00B050"/>
                </a:solidFill>
                <a:latin typeface="Courier New" panose="02070309020205020404" pitchFamily="49" charset="0"/>
                <a:cs typeface="Courier New" panose="02070309020205020404" pitchFamily="49" charset="0"/>
              </a:rPr>
              <a:t> </a:t>
            </a:r>
            <a:r>
              <a:rPr lang="en-US" sz="3000" b="1" dirty="0">
                <a:solidFill>
                  <a:srgbClr val="00B050"/>
                </a:solidFill>
                <a:latin typeface="Courier New" panose="02070309020205020404" pitchFamily="49" charset="0"/>
                <a:cs typeface="Courier New" panose="02070309020205020404" pitchFamily="49" charset="0"/>
              </a:rPr>
              <a:t>1</a:t>
            </a:r>
            <a:r>
              <a:rPr lang="en-US" sz="3000" b="1" baseline="-25000" dirty="0">
                <a:solidFill>
                  <a:srgbClr val="00B050"/>
                </a:solidFill>
                <a:latin typeface="Courier New" panose="02070309020205020404" pitchFamily="49" charset="0"/>
                <a:cs typeface="Courier New" panose="02070309020205020404" pitchFamily="49" charset="0"/>
              </a:rPr>
              <a:t> </a:t>
            </a:r>
            <a:r>
              <a:rPr lang="en-US" sz="3000" b="1" dirty="0">
                <a:solidFill>
                  <a:srgbClr val="00B050"/>
                </a:solidFill>
                <a:latin typeface="Courier New" panose="02070309020205020404" pitchFamily="49" charset="0"/>
                <a:cs typeface="Courier New" panose="02070309020205020404" pitchFamily="49" charset="0"/>
              </a:rPr>
              <a:t>1</a:t>
            </a:r>
            <a:r>
              <a:rPr lang="en-US" sz="3000" b="1" baseline="-25000" dirty="0">
                <a:solidFill>
                  <a:srgbClr val="00B050"/>
                </a:solidFill>
                <a:latin typeface="Courier New" panose="02070309020205020404" pitchFamily="49" charset="0"/>
                <a:cs typeface="Courier New" panose="02070309020205020404" pitchFamily="49" charset="0"/>
              </a:rPr>
              <a:t> </a:t>
            </a:r>
            <a:r>
              <a:rPr lang="en-US" sz="3000" b="1" dirty="0">
                <a:solidFill>
                  <a:srgbClr val="00B050"/>
                </a:solidFill>
                <a:latin typeface="Courier New" panose="02070309020205020404" pitchFamily="49" charset="0"/>
                <a:cs typeface="Courier New" panose="02070309020205020404" pitchFamily="49" charset="0"/>
              </a:rPr>
              <a:t>0</a:t>
            </a:r>
            <a:r>
              <a:rPr lang="en-US" sz="3000" b="1" baseline="-25000" dirty="0">
                <a:solidFill>
                  <a:srgbClr val="00B050"/>
                </a:solidFill>
                <a:latin typeface="Courier New" panose="02070309020205020404" pitchFamily="49" charset="0"/>
                <a:cs typeface="Courier New" panose="02070309020205020404" pitchFamily="49" charset="0"/>
              </a:rPr>
              <a:t> </a:t>
            </a:r>
            <a:r>
              <a:rPr lang="en-US" sz="3000" b="1" dirty="0">
                <a:solidFill>
                  <a:srgbClr val="00B050"/>
                </a:solidFill>
                <a:latin typeface="Courier New" panose="02070309020205020404" pitchFamily="49" charset="0"/>
                <a:cs typeface="Courier New" panose="02070309020205020404" pitchFamily="49" charset="0"/>
              </a:rPr>
              <a:t>1</a:t>
            </a:r>
            <a:r>
              <a:rPr lang="en-US" sz="3000" b="1" baseline="-25000" dirty="0">
                <a:solidFill>
                  <a:srgbClr val="00B050"/>
                </a:solidFill>
                <a:latin typeface="Courier New" panose="02070309020205020404" pitchFamily="49" charset="0"/>
                <a:cs typeface="Courier New" panose="02070309020205020404" pitchFamily="49" charset="0"/>
              </a:rPr>
              <a:t> </a:t>
            </a:r>
            <a:r>
              <a:rPr lang="en-US" sz="3000" b="1" dirty="0">
                <a:solidFill>
                  <a:srgbClr val="00B050"/>
                </a:solidFill>
                <a:latin typeface="Courier New" panose="02070309020205020404" pitchFamily="49" charset="0"/>
                <a:cs typeface="Courier New" panose="02070309020205020404" pitchFamily="49" charset="0"/>
              </a:rPr>
              <a:t>0</a:t>
            </a:r>
            <a:r>
              <a:rPr lang="en-US" sz="3000" b="1" baseline="-25000" dirty="0">
                <a:solidFill>
                  <a:srgbClr val="00B050"/>
                </a:solidFill>
                <a:latin typeface="Courier New" panose="02070309020205020404" pitchFamily="49" charset="0"/>
                <a:cs typeface="Courier New" panose="02070309020205020404" pitchFamily="49" charset="0"/>
              </a:rPr>
              <a:t> </a:t>
            </a:r>
            <a:r>
              <a:rPr lang="en-US" sz="3000" b="1" dirty="0">
                <a:solidFill>
                  <a:srgbClr val="00B050"/>
                </a:solidFill>
                <a:latin typeface="Courier New" panose="02070309020205020404" pitchFamily="49" charset="0"/>
                <a:cs typeface="Courier New" panose="02070309020205020404" pitchFamily="49" charset="0"/>
              </a:rPr>
              <a:t>0</a:t>
            </a:r>
            <a:r>
              <a:rPr lang="en-US" sz="3000" b="1" baseline="-25000" dirty="0">
                <a:solidFill>
                  <a:srgbClr val="00B050"/>
                </a:solidFill>
                <a:latin typeface="Courier New" panose="02070309020205020404" pitchFamily="49" charset="0"/>
                <a:cs typeface="Courier New" panose="02070309020205020404" pitchFamily="49" charset="0"/>
              </a:rPr>
              <a:t> </a:t>
            </a:r>
            <a:r>
              <a:rPr lang="en-US" sz="3000" b="1" dirty="0">
                <a:solidFill>
                  <a:srgbClr val="00B050"/>
                </a:solidFill>
                <a:latin typeface="Courier New" panose="02070309020205020404" pitchFamily="49" charset="0"/>
                <a:cs typeface="Courier New" panose="02070309020205020404" pitchFamily="49" charset="0"/>
              </a:rPr>
              <a:t>0</a:t>
            </a:r>
            <a:endParaRPr lang="en-US" sz="3000" dirty="0">
              <a:solidFill>
                <a:srgbClr val="00B050"/>
              </a:solidFill>
            </a:endParaRPr>
          </a:p>
          <a:p>
            <a:pPr algn="ctr"/>
            <a:r>
              <a:rPr lang="en-US" sz="3000" b="1" dirty="0">
                <a:solidFill>
                  <a:srgbClr val="00B050"/>
                </a:solidFill>
                <a:latin typeface="Courier New" panose="02070309020205020404" pitchFamily="49" charset="0"/>
                <a:cs typeface="Courier New" panose="02070309020205020404" pitchFamily="49" charset="0"/>
              </a:rPr>
              <a:t>0</a:t>
            </a:r>
            <a:r>
              <a:rPr lang="en-US" sz="3000" b="1" baseline="-25000" dirty="0">
                <a:solidFill>
                  <a:srgbClr val="00B050"/>
                </a:solidFill>
                <a:latin typeface="Courier New" panose="02070309020205020404" pitchFamily="49" charset="0"/>
                <a:cs typeface="Courier New" panose="02070309020205020404" pitchFamily="49" charset="0"/>
              </a:rPr>
              <a:t> </a:t>
            </a:r>
            <a:r>
              <a:rPr lang="en-US" sz="3000" b="1" dirty="0">
                <a:solidFill>
                  <a:srgbClr val="00B050"/>
                </a:solidFill>
                <a:latin typeface="Courier New" panose="02070309020205020404" pitchFamily="49" charset="0"/>
                <a:cs typeface="Courier New" panose="02070309020205020404" pitchFamily="49" charset="0"/>
              </a:rPr>
              <a:t>1</a:t>
            </a:r>
            <a:r>
              <a:rPr lang="en-US" sz="3000" b="1" baseline="-25000" dirty="0">
                <a:solidFill>
                  <a:srgbClr val="00B050"/>
                </a:solidFill>
                <a:latin typeface="Courier New" panose="02070309020205020404" pitchFamily="49" charset="0"/>
                <a:cs typeface="Courier New" panose="02070309020205020404" pitchFamily="49" charset="0"/>
              </a:rPr>
              <a:t> </a:t>
            </a:r>
            <a:r>
              <a:rPr lang="en-US" sz="3000" b="1" dirty="0" smtClean="0">
                <a:solidFill>
                  <a:srgbClr val="00B050"/>
                </a:solidFill>
                <a:latin typeface="Courier New" panose="02070309020205020404" pitchFamily="49" charset="0"/>
                <a:cs typeface="Courier New" panose="02070309020205020404" pitchFamily="49" charset="0"/>
              </a:rPr>
              <a:t>0</a:t>
            </a:r>
            <a:r>
              <a:rPr lang="en-US" sz="3000" b="1" baseline="-25000" dirty="0" smtClean="0">
                <a:solidFill>
                  <a:srgbClr val="00B050"/>
                </a:solidFill>
                <a:latin typeface="Courier New" panose="02070309020205020404" pitchFamily="49" charset="0"/>
                <a:cs typeface="Courier New" panose="02070309020205020404" pitchFamily="49" charset="0"/>
              </a:rPr>
              <a:t> </a:t>
            </a:r>
            <a:r>
              <a:rPr lang="en-US" sz="3000" b="1" dirty="0" smtClean="0">
                <a:solidFill>
                  <a:srgbClr val="00B050"/>
                </a:solidFill>
                <a:latin typeface="Courier New" panose="02070309020205020404" pitchFamily="49" charset="0"/>
                <a:cs typeface="Courier New" panose="02070309020205020404" pitchFamily="49" charset="0"/>
              </a:rPr>
              <a:t>1</a:t>
            </a:r>
            <a:r>
              <a:rPr lang="en-US" sz="3000" b="1" baseline="-25000" dirty="0" smtClean="0">
                <a:solidFill>
                  <a:srgbClr val="00B050"/>
                </a:solidFill>
                <a:latin typeface="Courier New" panose="02070309020205020404" pitchFamily="49" charset="0"/>
                <a:cs typeface="Courier New" panose="02070309020205020404" pitchFamily="49" charset="0"/>
              </a:rPr>
              <a:t> </a:t>
            </a:r>
            <a:r>
              <a:rPr lang="en-US" sz="3000" b="1" dirty="0" smtClean="0">
                <a:solidFill>
                  <a:srgbClr val="00B050"/>
                </a:solidFill>
                <a:latin typeface="Courier New" panose="02070309020205020404" pitchFamily="49" charset="0"/>
                <a:cs typeface="Courier New" panose="02070309020205020404" pitchFamily="49" charset="0"/>
              </a:rPr>
              <a:t>0</a:t>
            </a:r>
            <a:r>
              <a:rPr lang="en-US" sz="3000" b="1" baseline="-25000" dirty="0" smtClean="0">
                <a:solidFill>
                  <a:srgbClr val="00B050"/>
                </a:solidFill>
                <a:latin typeface="Courier New" panose="02070309020205020404" pitchFamily="49" charset="0"/>
                <a:cs typeface="Courier New" panose="02070309020205020404" pitchFamily="49" charset="0"/>
              </a:rPr>
              <a:t> </a:t>
            </a:r>
            <a:r>
              <a:rPr lang="en-US" sz="3000" b="1" dirty="0" smtClean="0">
                <a:solidFill>
                  <a:srgbClr val="00B050"/>
                </a:solidFill>
                <a:latin typeface="Courier New" panose="02070309020205020404" pitchFamily="49" charset="0"/>
                <a:cs typeface="Courier New" panose="02070309020205020404" pitchFamily="49" charset="0"/>
              </a:rPr>
              <a:t>1</a:t>
            </a:r>
            <a:r>
              <a:rPr lang="en-US" sz="3000" b="1" baseline="-25000" dirty="0" smtClean="0">
                <a:solidFill>
                  <a:srgbClr val="00B050"/>
                </a:solidFill>
                <a:latin typeface="Courier New" panose="02070309020205020404" pitchFamily="49" charset="0"/>
                <a:cs typeface="Courier New" panose="02070309020205020404" pitchFamily="49" charset="0"/>
              </a:rPr>
              <a:t> </a:t>
            </a:r>
            <a:r>
              <a:rPr lang="en-US" sz="3000" b="1" dirty="0" smtClean="0">
                <a:solidFill>
                  <a:srgbClr val="00B050"/>
                </a:solidFill>
                <a:latin typeface="Courier New" panose="02070309020205020404" pitchFamily="49" charset="0"/>
                <a:cs typeface="Courier New" panose="02070309020205020404" pitchFamily="49" charset="0"/>
              </a:rPr>
              <a:t>1</a:t>
            </a:r>
            <a:r>
              <a:rPr lang="en-US" sz="3000" b="1" baseline="-25000" dirty="0" smtClean="0">
                <a:solidFill>
                  <a:srgbClr val="00B050"/>
                </a:solidFill>
                <a:latin typeface="Courier New" panose="02070309020205020404" pitchFamily="49" charset="0"/>
                <a:cs typeface="Courier New" panose="02070309020205020404" pitchFamily="49" charset="0"/>
              </a:rPr>
              <a:t> </a:t>
            </a:r>
            <a:r>
              <a:rPr lang="en-US" sz="3000" b="1" dirty="0" smtClean="0">
                <a:solidFill>
                  <a:srgbClr val="00B050"/>
                </a:solidFill>
                <a:latin typeface="Courier New" panose="02070309020205020404" pitchFamily="49" charset="0"/>
                <a:cs typeface="Courier New" panose="02070309020205020404" pitchFamily="49" charset="0"/>
              </a:rPr>
              <a:t>1</a:t>
            </a:r>
            <a:endParaRPr lang="en-US" sz="3000" dirty="0">
              <a:solidFill>
                <a:srgbClr val="00B050"/>
              </a:solidFill>
            </a:endParaRPr>
          </a:p>
          <a:p>
            <a:pPr algn="ctr"/>
            <a:endParaRPr lang="en-US" dirty="0"/>
          </a:p>
          <a:p>
            <a:pPr algn="ctr"/>
            <a:r>
              <a:rPr lang="en-US" dirty="0" smtClean="0"/>
              <a:t>How did you know?</a:t>
            </a:r>
            <a:endParaRPr lang="en-US" dirty="0"/>
          </a:p>
          <a:p>
            <a:pPr algn="ctr"/>
            <a:r>
              <a:rPr lang="en-US" dirty="0" smtClean="0"/>
              <a:t>Did you start on the left or the right?</a:t>
            </a:r>
          </a:p>
          <a:p>
            <a:endParaRPr lang="en-US" dirty="0" smtClean="0"/>
          </a:p>
        </p:txBody>
      </p:sp>
    </p:spTree>
    <p:extLst>
      <p:ext uri="{BB962C8B-B14F-4D97-AF65-F5344CB8AC3E}">
        <p14:creationId xmlns:p14="http://schemas.microsoft.com/office/powerpoint/2010/main" val="1800057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6" end="6"/>
                                            </p:txEl>
                                          </p:spTgt>
                                        </p:tgtEl>
                                        <p:attrNameLst>
                                          <p:attrName>style.visibility</p:attrName>
                                        </p:attrNameLst>
                                      </p:cBhvr>
                                      <p:to>
                                        <p:strVal val="visible"/>
                                      </p:to>
                                    </p:set>
                                    <p:animEffect transition="in" filter="wipe(left)">
                                      <p:cBhvr>
                                        <p:cTn id="7" dur="500"/>
                                        <p:tgtEl>
                                          <p:spTgt spid="6">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xEl>
                                              <p:pRg st="7" end="7"/>
                                            </p:txEl>
                                          </p:spTgt>
                                        </p:tgtEl>
                                        <p:attrNameLst>
                                          <p:attrName>style.visibility</p:attrName>
                                        </p:attrNameLst>
                                      </p:cBhvr>
                                      <p:to>
                                        <p:strVal val="visible"/>
                                      </p:to>
                                    </p:set>
                                    <p:animEffect transition="in" filter="wipe(left)">
                                      <p:cBhvr>
                                        <p:cTn id="12"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Extending from One Bit Slice to N Bit Slices</a:t>
            </a:r>
            <a:endParaRPr lang="en-US" dirty="0"/>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20</a:t>
            </a:fld>
            <a:endParaRPr lang="en-US" dirty="0"/>
          </a:p>
        </p:txBody>
      </p:sp>
      <p:sp>
        <p:nvSpPr>
          <p:cNvPr id="7" name="Content Placeholder 6"/>
          <p:cNvSpPr>
            <a:spLocks noGrp="1"/>
          </p:cNvSpPr>
          <p:nvPr>
            <p:ph idx="1"/>
          </p:nvPr>
        </p:nvSpPr>
        <p:spPr/>
        <p:txBody>
          <a:bodyPr/>
          <a:lstStyle/>
          <a:p>
            <a:r>
              <a:rPr lang="en-US" dirty="0" smtClean="0"/>
              <a:t>What happens in an </a:t>
            </a:r>
            <a:r>
              <a:rPr lang="en-US" b="1" dirty="0" smtClean="0">
                <a:solidFill>
                  <a:srgbClr val="00B050"/>
                </a:solidFill>
              </a:rPr>
              <a:t>N-bit</a:t>
            </a:r>
            <a:r>
              <a:rPr lang="en-US" dirty="0" smtClean="0"/>
              <a:t> design?</a:t>
            </a:r>
          </a:p>
          <a:p>
            <a:r>
              <a:rPr lang="en-US" dirty="0" smtClean="0"/>
              <a:t>Say that </a:t>
            </a:r>
            <a:r>
              <a:rPr lang="en-US" b="1" dirty="0" smtClean="0">
                <a:solidFill>
                  <a:srgbClr val="0070C0"/>
                </a:solidFill>
              </a:rPr>
              <a:t>A and B are available at time 0</a:t>
            </a:r>
            <a:r>
              <a:rPr lang="en-US" dirty="0" smtClean="0"/>
              <a:t>.</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563" y="2847493"/>
            <a:ext cx="7751064" cy="3021601"/>
          </a:xfrm>
          <a:prstGeom prst="rect">
            <a:avLst/>
          </a:prstGeom>
        </p:spPr>
      </p:pic>
      <p:grpSp>
        <p:nvGrpSpPr>
          <p:cNvPr id="10" name="Group 9"/>
          <p:cNvGrpSpPr/>
          <p:nvPr/>
        </p:nvGrpSpPr>
        <p:grpSpPr>
          <a:xfrm>
            <a:off x="1887222" y="2847493"/>
            <a:ext cx="4591949" cy="523220"/>
            <a:chOff x="1887222" y="2847493"/>
            <a:chExt cx="4591949" cy="523220"/>
          </a:xfrm>
        </p:grpSpPr>
        <p:sp>
          <p:nvSpPr>
            <p:cNvPr id="11" name="TextBox 10"/>
            <p:cNvSpPr txBox="1"/>
            <p:nvPr/>
          </p:nvSpPr>
          <p:spPr>
            <a:xfrm>
              <a:off x="1887222" y="2847493"/>
              <a:ext cx="391454" cy="523220"/>
            </a:xfrm>
            <a:prstGeom prst="rect">
              <a:avLst/>
            </a:prstGeom>
            <a:noFill/>
          </p:spPr>
          <p:txBody>
            <a:bodyPr wrap="none" rtlCol="0">
              <a:spAutoFit/>
            </a:bodyPr>
            <a:lstStyle/>
            <a:p>
              <a:pPr algn="ctr"/>
              <a:r>
                <a:rPr lang="en-US" sz="2800" b="1" dirty="0" smtClean="0">
                  <a:solidFill>
                    <a:srgbClr val="0070C0"/>
                  </a:solidFill>
                </a:rPr>
                <a:t>0</a:t>
              </a:r>
              <a:endParaRPr lang="en-US" sz="2800" b="1" dirty="0">
                <a:solidFill>
                  <a:srgbClr val="0070C0"/>
                </a:solidFill>
              </a:endParaRPr>
            </a:p>
          </p:txBody>
        </p:sp>
        <p:sp>
          <p:nvSpPr>
            <p:cNvPr id="12" name="TextBox 11"/>
            <p:cNvSpPr txBox="1"/>
            <p:nvPr/>
          </p:nvSpPr>
          <p:spPr>
            <a:xfrm>
              <a:off x="2832102" y="2847493"/>
              <a:ext cx="391454" cy="523220"/>
            </a:xfrm>
            <a:prstGeom prst="rect">
              <a:avLst/>
            </a:prstGeom>
            <a:noFill/>
          </p:spPr>
          <p:txBody>
            <a:bodyPr wrap="none" rtlCol="0">
              <a:spAutoFit/>
            </a:bodyPr>
            <a:lstStyle/>
            <a:p>
              <a:pPr algn="ctr"/>
              <a:r>
                <a:rPr lang="en-US" sz="2800" b="1" dirty="0" smtClean="0">
                  <a:solidFill>
                    <a:srgbClr val="0070C0"/>
                  </a:solidFill>
                </a:rPr>
                <a:t>0</a:t>
              </a:r>
              <a:endParaRPr lang="en-US" sz="2800" b="1" dirty="0">
                <a:solidFill>
                  <a:srgbClr val="0070C0"/>
                </a:solidFill>
              </a:endParaRPr>
            </a:p>
          </p:txBody>
        </p:sp>
        <p:sp>
          <p:nvSpPr>
            <p:cNvPr id="13" name="TextBox 12"/>
            <p:cNvSpPr txBox="1"/>
            <p:nvPr/>
          </p:nvSpPr>
          <p:spPr>
            <a:xfrm>
              <a:off x="5156067" y="2847493"/>
              <a:ext cx="391454" cy="523220"/>
            </a:xfrm>
            <a:prstGeom prst="rect">
              <a:avLst/>
            </a:prstGeom>
            <a:noFill/>
          </p:spPr>
          <p:txBody>
            <a:bodyPr wrap="none" rtlCol="0">
              <a:spAutoFit/>
            </a:bodyPr>
            <a:lstStyle/>
            <a:p>
              <a:pPr algn="ctr"/>
              <a:r>
                <a:rPr lang="en-US" sz="2800" b="1" dirty="0" smtClean="0">
                  <a:solidFill>
                    <a:srgbClr val="0070C0"/>
                  </a:solidFill>
                </a:rPr>
                <a:t>0</a:t>
              </a:r>
              <a:endParaRPr lang="en-US" sz="2800" b="1" dirty="0">
                <a:solidFill>
                  <a:srgbClr val="0070C0"/>
                </a:solidFill>
              </a:endParaRPr>
            </a:p>
          </p:txBody>
        </p:sp>
        <p:sp>
          <p:nvSpPr>
            <p:cNvPr id="14" name="TextBox 13"/>
            <p:cNvSpPr txBox="1"/>
            <p:nvPr/>
          </p:nvSpPr>
          <p:spPr>
            <a:xfrm>
              <a:off x="6087717" y="2847493"/>
              <a:ext cx="391454" cy="523220"/>
            </a:xfrm>
            <a:prstGeom prst="rect">
              <a:avLst/>
            </a:prstGeom>
            <a:noFill/>
          </p:spPr>
          <p:txBody>
            <a:bodyPr wrap="none" rtlCol="0">
              <a:spAutoFit/>
            </a:bodyPr>
            <a:lstStyle/>
            <a:p>
              <a:pPr algn="ctr"/>
              <a:r>
                <a:rPr lang="en-US" sz="2800" b="1" dirty="0" smtClean="0">
                  <a:solidFill>
                    <a:srgbClr val="0070C0"/>
                  </a:solidFill>
                </a:rPr>
                <a:t>0</a:t>
              </a:r>
              <a:endParaRPr lang="en-US" sz="2800" b="1" dirty="0">
                <a:solidFill>
                  <a:srgbClr val="0070C0"/>
                </a:solidFill>
              </a:endParaRPr>
            </a:p>
          </p:txBody>
        </p:sp>
      </p:grpSp>
    </p:spTree>
    <p:extLst>
      <p:ext uri="{BB962C8B-B14F-4D97-AF65-F5344CB8AC3E}">
        <p14:creationId xmlns:p14="http://schemas.microsoft.com/office/powerpoint/2010/main" val="1786722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Constant Inputs are Available Arbitrarily Early</a:t>
            </a:r>
            <a:endParaRPr lang="en-US" dirty="0"/>
          </a:p>
        </p:txBody>
      </p:sp>
      <p:sp>
        <p:nvSpPr>
          <p:cNvPr id="16" name="Content Placeholder 15"/>
          <p:cNvSpPr>
            <a:spLocks noGrp="1"/>
          </p:cNvSpPr>
          <p:nvPr>
            <p:ph idx="1"/>
          </p:nvPr>
        </p:nvSpPr>
        <p:spPr/>
        <p:txBody>
          <a:bodyPr/>
          <a:lstStyle/>
          <a:p>
            <a:r>
              <a:rPr lang="en-US" b="1" dirty="0" smtClean="0">
                <a:solidFill>
                  <a:srgbClr val="0070C0"/>
                </a:solidFill>
              </a:rPr>
              <a:t>What about the 0s on the right?</a:t>
            </a:r>
          </a:p>
          <a:p>
            <a:r>
              <a:rPr lang="en-US" dirty="0" smtClean="0"/>
              <a:t>Available “forever” … (</a:t>
            </a:r>
            <a:r>
              <a:rPr lang="en-US" b="1" dirty="0" smtClean="0">
                <a:solidFill>
                  <a:srgbClr val="0070C0"/>
                </a:solidFill>
              </a:rPr>
              <a:t>time -∞</a:t>
            </a:r>
            <a:r>
              <a:rPr lang="en-US" dirty="0" smtClean="0"/>
              <a:t>).</a:t>
            </a:r>
            <a:endParaRPr lang="en-US" dirty="0"/>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21</a:t>
            </a:fld>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563" y="2847493"/>
            <a:ext cx="7751064" cy="3021601"/>
          </a:xfrm>
          <a:prstGeom prst="rect">
            <a:avLst/>
          </a:prstGeom>
        </p:spPr>
      </p:pic>
      <p:grpSp>
        <p:nvGrpSpPr>
          <p:cNvPr id="27" name="Group 26"/>
          <p:cNvGrpSpPr/>
          <p:nvPr/>
        </p:nvGrpSpPr>
        <p:grpSpPr>
          <a:xfrm>
            <a:off x="1887222" y="2847493"/>
            <a:ext cx="4591949" cy="523220"/>
            <a:chOff x="1887222" y="2847493"/>
            <a:chExt cx="4591949" cy="523220"/>
          </a:xfrm>
        </p:grpSpPr>
        <p:sp>
          <p:nvSpPr>
            <p:cNvPr id="17" name="TextBox 16"/>
            <p:cNvSpPr txBox="1"/>
            <p:nvPr/>
          </p:nvSpPr>
          <p:spPr>
            <a:xfrm>
              <a:off x="1887222" y="2847493"/>
              <a:ext cx="391454" cy="523220"/>
            </a:xfrm>
            <a:prstGeom prst="rect">
              <a:avLst/>
            </a:prstGeom>
            <a:noFill/>
          </p:spPr>
          <p:txBody>
            <a:bodyPr wrap="none" rtlCol="0">
              <a:spAutoFit/>
            </a:bodyPr>
            <a:lstStyle/>
            <a:p>
              <a:pPr algn="ctr"/>
              <a:r>
                <a:rPr lang="en-US" sz="2800" b="1" dirty="0" smtClean="0">
                  <a:solidFill>
                    <a:srgbClr val="00B050"/>
                  </a:solidFill>
                </a:rPr>
                <a:t>0</a:t>
              </a:r>
              <a:endParaRPr lang="en-US" sz="2800" b="1" dirty="0">
                <a:solidFill>
                  <a:srgbClr val="00B050"/>
                </a:solidFill>
              </a:endParaRPr>
            </a:p>
          </p:txBody>
        </p:sp>
        <p:sp>
          <p:nvSpPr>
            <p:cNvPr id="19" name="TextBox 18"/>
            <p:cNvSpPr txBox="1"/>
            <p:nvPr/>
          </p:nvSpPr>
          <p:spPr>
            <a:xfrm>
              <a:off x="2832102" y="2847493"/>
              <a:ext cx="391454" cy="523220"/>
            </a:xfrm>
            <a:prstGeom prst="rect">
              <a:avLst/>
            </a:prstGeom>
            <a:noFill/>
          </p:spPr>
          <p:txBody>
            <a:bodyPr wrap="none" rtlCol="0">
              <a:spAutoFit/>
            </a:bodyPr>
            <a:lstStyle/>
            <a:p>
              <a:pPr algn="ctr"/>
              <a:r>
                <a:rPr lang="en-US" sz="2800" b="1" dirty="0" smtClean="0">
                  <a:solidFill>
                    <a:srgbClr val="00B050"/>
                  </a:solidFill>
                </a:rPr>
                <a:t>0</a:t>
              </a:r>
              <a:endParaRPr lang="en-US" sz="2800" b="1" dirty="0">
                <a:solidFill>
                  <a:srgbClr val="00B050"/>
                </a:solidFill>
              </a:endParaRPr>
            </a:p>
          </p:txBody>
        </p:sp>
        <p:sp>
          <p:nvSpPr>
            <p:cNvPr id="20" name="TextBox 19"/>
            <p:cNvSpPr txBox="1"/>
            <p:nvPr/>
          </p:nvSpPr>
          <p:spPr>
            <a:xfrm>
              <a:off x="5156067" y="2847493"/>
              <a:ext cx="391454" cy="523220"/>
            </a:xfrm>
            <a:prstGeom prst="rect">
              <a:avLst/>
            </a:prstGeom>
            <a:noFill/>
          </p:spPr>
          <p:txBody>
            <a:bodyPr wrap="none" rtlCol="0">
              <a:spAutoFit/>
            </a:bodyPr>
            <a:lstStyle/>
            <a:p>
              <a:pPr algn="ctr"/>
              <a:r>
                <a:rPr lang="en-US" sz="2800" b="1" dirty="0" smtClean="0">
                  <a:solidFill>
                    <a:srgbClr val="00B050"/>
                  </a:solidFill>
                </a:rPr>
                <a:t>0</a:t>
              </a:r>
              <a:endParaRPr lang="en-US" sz="2800" b="1" dirty="0">
                <a:solidFill>
                  <a:srgbClr val="00B050"/>
                </a:solidFill>
              </a:endParaRPr>
            </a:p>
          </p:txBody>
        </p:sp>
        <p:sp>
          <p:nvSpPr>
            <p:cNvPr id="25" name="TextBox 24"/>
            <p:cNvSpPr txBox="1"/>
            <p:nvPr/>
          </p:nvSpPr>
          <p:spPr>
            <a:xfrm>
              <a:off x="6087717" y="2847493"/>
              <a:ext cx="391454" cy="523220"/>
            </a:xfrm>
            <a:prstGeom prst="rect">
              <a:avLst/>
            </a:prstGeom>
            <a:noFill/>
          </p:spPr>
          <p:txBody>
            <a:bodyPr wrap="none" rtlCol="0">
              <a:spAutoFit/>
            </a:bodyPr>
            <a:lstStyle/>
            <a:p>
              <a:pPr algn="ctr"/>
              <a:r>
                <a:rPr lang="en-US" sz="2800" b="1" dirty="0" smtClean="0">
                  <a:solidFill>
                    <a:srgbClr val="00B050"/>
                  </a:solidFill>
                </a:rPr>
                <a:t>0</a:t>
              </a:r>
              <a:endParaRPr lang="en-US" sz="2800" b="1" dirty="0">
                <a:solidFill>
                  <a:srgbClr val="00B050"/>
                </a:solidFill>
              </a:endParaRPr>
            </a:p>
          </p:txBody>
        </p:sp>
      </p:grpSp>
      <p:grpSp>
        <p:nvGrpSpPr>
          <p:cNvPr id="29" name="Group 28"/>
          <p:cNvGrpSpPr/>
          <p:nvPr/>
        </p:nvGrpSpPr>
        <p:grpSpPr>
          <a:xfrm>
            <a:off x="7635718" y="4011339"/>
            <a:ext cx="732894" cy="1437076"/>
            <a:chOff x="7574758" y="4096683"/>
            <a:chExt cx="732894" cy="1437076"/>
          </a:xfrm>
        </p:grpSpPr>
        <p:sp>
          <p:nvSpPr>
            <p:cNvPr id="26" name="TextBox 25"/>
            <p:cNvSpPr txBox="1"/>
            <p:nvPr/>
          </p:nvSpPr>
          <p:spPr>
            <a:xfrm>
              <a:off x="7574758" y="4096683"/>
              <a:ext cx="732894" cy="584775"/>
            </a:xfrm>
            <a:prstGeom prst="rect">
              <a:avLst/>
            </a:prstGeom>
            <a:noFill/>
          </p:spPr>
          <p:txBody>
            <a:bodyPr wrap="none" rtlCol="0">
              <a:spAutoFit/>
            </a:bodyPr>
            <a:lstStyle/>
            <a:p>
              <a:pPr algn="ctr"/>
              <a:r>
                <a:rPr lang="en-US" sz="3200" b="1" dirty="0" smtClean="0">
                  <a:solidFill>
                    <a:srgbClr val="0070C0"/>
                  </a:solidFill>
                </a:rPr>
                <a:t>- ∞</a:t>
              </a:r>
              <a:endParaRPr lang="en-US" sz="3200" b="1" dirty="0">
                <a:solidFill>
                  <a:srgbClr val="0070C0"/>
                </a:solidFill>
              </a:endParaRPr>
            </a:p>
          </p:txBody>
        </p:sp>
        <p:sp>
          <p:nvSpPr>
            <p:cNvPr id="28" name="TextBox 27"/>
            <p:cNvSpPr txBox="1"/>
            <p:nvPr/>
          </p:nvSpPr>
          <p:spPr>
            <a:xfrm>
              <a:off x="7574758" y="4948984"/>
              <a:ext cx="732894" cy="584775"/>
            </a:xfrm>
            <a:prstGeom prst="rect">
              <a:avLst/>
            </a:prstGeom>
            <a:noFill/>
          </p:spPr>
          <p:txBody>
            <a:bodyPr wrap="none" rtlCol="0">
              <a:spAutoFit/>
            </a:bodyPr>
            <a:lstStyle/>
            <a:p>
              <a:pPr algn="ctr"/>
              <a:r>
                <a:rPr lang="en-US" sz="3200" b="1" dirty="0" smtClean="0">
                  <a:solidFill>
                    <a:srgbClr val="0070C0"/>
                  </a:solidFill>
                </a:rPr>
                <a:t>- ∞</a:t>
              </a:r>
              <a:endParaRPr lang="en-US" sz="3200" b="1" dirty="0">
                <a:solidFill>
                  <a:srgbClr val="0070C0"/>
                </a:solidFill>
              </a:endParaRPr>
            </a:p>
          </p:txBody>
        </p:sp>
      </p:grpSp>
    </p:spTree>
    <p:extLst>
      <p:ext uri="{BB962C8B-B14F-4D97-AF65-F5344CB8AC3E}">
        <p14:creationId xmlns:p14="http://schemas.microsoft.com/office/powerpoint/2010/main" val="1938693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
                                            <p:txEl>
                                              <p:pRg st="1" end="1"/>
                                            </p:txEl>
                                          </p:spTgt>
                                        </p:tgtEl>
                                        <p:attrNameLst>
                                          <p:attrName>style.visibility</p:attrName>
                                        </p:attrNameLst>
                                      </p:cBhvr>
                                      <p:to>
                                        <p:strVal val="visible"/>
                                      </p:to>
                                    </p:set>
                                    <p:animEffect transition="in" filter="wipe(left)">
                                      <p:cBhvr>
                                        <p:cTn id="7" dur="500"/>
                                        <p:tgtEl>
                                          <p:spTgt spid="16">
                                            <p:txEl>
                                              <p:pRg st="1" end="1"/>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fade">
                                      <p:cBhvr>
                                        <p:cTn id="11" dur="2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Use Bit Slice Timing to Calculate Times Between Slices</a:t>
            </a:r>
            <a:endParaRPr lang="en-US" dirty="0"/>
          </a:p>
        </p:txBody>
      </p:sp>
      <p:sp>
        <p:nvSpPr>
          <p:cNvPr id="16" name="Content Placeholder 15"/>
          <p:cNvSpPr>
            <a:spLocks noGrp="1"/>
          </p:cNvSpPr>
          <p:nvPr>
            <p:ph idx="1"/>
          </p:nvPr>
        </p:nvSpPr>
        <p:spPr/>
        <p:txBody>
          <a:bodyPr>
            <a:normAutofit fontScale="92500"/>
          </a:bodyPr>
          <a:lstStyle/>
          <a:p>
            <a:r>
              <a:rPr lang="en-US" dirty="0" smtClean="0"/>
              <a:t>Now we must</a:t>
            </a:r>
          </a:p>
          <a:p>
            <a:pPr lvl="1"/>
            <a:r>
              <a:rPr lang="en-US" dirty="0" smtClean="0"/>
              <a:t>use the delays that we found for one bit slice</a:t>
            </a:r>
          </a:p>
          <a:p>
            <a:pPr lvl="1"/>
            <a:r>
              <a:rPr lang="en-US" dirty="0" smtClean="0"/>
              <a:t>to calculate times for inter-slice </a:t>
            </a:r>
            <a:r>
              <a:rPr lang="en-US" b="1" dirty="0" smtClean="0">
                <a:solidFill>
                  <a:srgbClr val="00B050"/>
                </a:solidFill>
              </a:rPr>
              <a:t>C</a:t>
            </a:r>
            <a:r>
              <a:rPr lang="en-US" dirty="0" smtClean="0"/>
              <a:t> values.</a:t>
            </a:r>
          </a:p>
          <a:p>
            <a:r>
              <a:rPr lang="en-US" dirty="0" smtClean="0"/>
              <a:t>Recall that</a:t>
            </a:r>
          </a:p>
          <a:p>
            <a:pPr lvl="1"/>
            <a:r>
              <a:rPr lang="en-US" dirty="0" smtClean="0"/>
              <a:t>all </a:t>
            </a:r>
            <a:r>
              <a:rPr lang="en-US" b="1" dirty="0" smtClean="0">
                <a:solidFill>
                  <a:srgbClr val="00B050"/>
                </a:solidFill>
              </a:rPr>
              <a:t>A</a:t>
            </a:r>
            <a:r>
              <a:rPr lang="en-US" dirty="0" smtClean="0"/>
              <a:t> and </a:t>
            </a:r>
            <a:r>
              <a:rPr lang="en-US" b="1" dirty="0" smtClean="0">
                <a:solidFill>
                  <a:srgbClr val="00B050"/>
                </a:solidFill>
              </a:rPr>
              <a:t>B</a:t>
            </a:r>
            <a:r>
              <a:rPr lang="en-US" dirty="0" smtClean="0">
                <a:solidFill>
                  <a:srgbClr val="00B050"/>
                </a:solidFill>
              </a:rPr>
              <a:t> </a:t>
            </a:r>
            <a:r>
              <a:rPr lang="en-US" dirty="0" smtClean="0"/>
              <a:t>bits are available at </a:t>
            </a:r>
            <a:r>
              <a:rPr lang="en-US" b="1" dirty="0" smtClean="0">
                <a:solidFill>
                  <a:srgbClr val="00B050"/>
                </a:solidFill>
              </a:rPr>
              <a:t>time 0</a:t>
            </a:r>
            <a:r>
              <a:rPr lang="en-US" dirty="0" smtClean="0"/>
              <a:t>,</a:t>
            </a:r>
            <a:endParaRPr lang="en-US" dirty="0"/>
          </a:p>
          <a:p>
            <a:pPr lvl="1"/>
            <a:r>
              <a:rPr lang="en-US" dirty="0" smtClean="0"/>
              <a:t>so the </a:t>
            </a:r>
            <a:r>
              <a:rPr lang="en-US" b="1" dirty="0" smtClean="0">
                <a:solidFill>
                  <a:srgbClr val="0070C0"/>
                </a:solidFill>
              </a:rPr>
              <a:t>C to Z delays are the most important</a:t>
            </a:r>
            <a:r>
              <a:rPr lang="en-US" dirty="0" smtClean="0"/>
              <a:t>.</a:t>
            </a:r>
          </a:p>
          <a:p>
            <a:r>
              <a:rPr lang="en-US" dirty="0" smtClean="0"/>
              <a:t>We found</a:t>
            </a:r>
          </a:p>
          <a:p>
            <a:pPr lvl="1"/>
            <a:r>
              <a:rPr lang="en-US" b="1" dirty="0">
                <a:solidFill>
                  <a:srgbClr val="0070C0"/>
                </a:solidFill>
              </a:rPr>
              <a:t>C</a:t>
            </a:r>
            <a:r>
              <a:rPr lang="en-US" b="1" baseline="-25000" dirty="0">
                <a:solidFill>
                  <a:srgbClr val="0070C0"/>
                </a:solidFill>
              </a:rPr>
              <a:t>1</a:t>
            </a:r>
            <a:r>
              <a:rPr lang="en-US" b="1" dirty="0">
                <a:solidFill>
                  <a:srgbClr val="0070C0"/>
                </a:solidFill>
              </a:rPr>
              <a:t> to Z</a:t>
            </a:r>
            <a:r>
              <a:rPr lang="en-US" b="1" baseline="-25000" dirty="0">
                <a:solidFill>
                  <a:srgbClr val="0070C0"/>
                </a:solidFill>
              </a:rPr>
              <a:t>1</a:t>
            </a:r>
            <a:r>
              <a:rPr lang="en-US" b="1" dirty="0" smtClean="0">
                <a:solidFill>
                  <a:srgbClr val="0070C0"/>
                </a:solidFill>
              </a:rPr>
              <a:t>: 2 gate delays</a:t>
            </a:r>
          </a:p>
          <a:p>
            <a:pPr lvl="1"/>
            <a:r>
              <a:rPr lang="en-US" b="1" dirty="0" smtClean="0">
                <a:solidFill>
                  <a:srgbClr val="0070C0"/>
                </a:solidFill>
              </a:rPr>
              <a:t>C</a:t>
            </a:r>
            <a:r>
              <a:rPr lang="en-US" b="1" baseline="-25000" dirty="0" smtClean="0">
                <a:solidFill>
                  <a:srgbClr val="0070C0"/>
                </a:solidFill>
              </a:rPr>
              <a:t>0</a:t>
            </a:r>
            <a:r>
              <a:rPr lang="en-US" b="1" dirty="0" smtClean="0">
                <a:solidFill>
                  <a:srgbClr val="0070C0"/>
                </a:solidFill>
              </a:rPr>
              <a:t> </a:t>
            </a:r>
            <a:r>
              <a:rPr lang="en-US" b="1" dirty="0">
                <a:solidFill>
                  <a:srgbClr val="0070C0"/>
                </a:solidFill>
              </a:rPr>
              <a:t>to </a:t>
            </a:r>
            <a:r>
              <a:rPr lang="en-US" b="1" dirty="0" smtClean="0">
                <a:solidFill>
                  <a:srgbClr val="0070C0"/>
                </a:solidFill>
              </a:rPr>
              <a:t>Z</a:t>
            </a:r>
            <a:r>
              <a:rPr lang="en-US" b="1" baseline="-25000" dirty="0" smtClean="0">
                <a:solidFill>
                  <a:srgbClr val="0070C0"/>
                </a:solidFill>
              </a:rPr>
              <a:t>0</a:t>
            </a:r>
            <a:r>
              <a:rPr lang="en-US" b="1" dirty="0" smtClean="0">
                <a:solidFill>
                  <a:srgbClr val="0070C0"/>
                </a:solidFill>
              </a:rPr>
              <a:t>: 2 gate delays</a:t>
            </a:r>
            <a:endParaRPr lang="en-US" dirty="0" smtClean="0">
              <a:solidFill>
                <a:srgbClr val="0070C0"/>
              </a:solidFill>
            </a:endParaRPr>
          </a:p>
          <a:p>
            <a:endParaRPr lang="en-US" dirty="0"/>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22</a:t>
            </a:fld>
            <a:endParaRPr lang="en-US" dirty="0"/>
          </a:p>
        </p:txBody>
      </p:sp>
    </p:spTree>
    <p:extLst>
      <p:ext uri="{BB962C8B-B14F-4D97-AF65-F5344CB8AC3E}">
        <p14:creationId xmlns:p14="http://schemas.microsoft.com/office/powerpoint/2010/main" val="26642560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Calculate the Time at Which C</a:t>
            </a:r>
            <a:r>
              <a:rPr lang="en-US" baseline="30000" dirty="0" smtClean="0"/>
              <a:t>M</a:t>
            </a:r>
            <a:r>
              <a:rPr lang="en-US" dirty="0" smtClean="0"/>
              <a:t> Becomes Available</a:t>
            </a:r>
            <a:endParaRPr lang="en-US" dirty="0"/>
          </a:p>
        </p:txBody>
      </p:sp>
      <p:sp>
        <p:nvSpPr>
          <p:cNvPr id="16" name="Content Placeholder 15"/>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23</a:t>
            </a:fld>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563" y="2847493"/>
            <a:ext cx="7751064" cy="3021601"/>
          </a:xfrm>
          <a:prstGeom prst="rect">
            <a:avLst/>
          </a:prstGeom>
        </p:spPr>
      </p:pic>
      <p:grpSp>
        <p:nvGrpSpPr>
          <p:cNvPr id="27" name="Group 26"/>
          <p:cNvGrpSpPr/>
          <p:nvPr/>
        </p:nvGrpSpPr>
        <p:grpSpPr>
          <a:xfrm>
            <a:off x="1887222" y="2847493"/>
            <a:ext cx="4591949" cy="523220"/>
            <a:chOff x="1887222" y="2847493"/>
            <a:chExt cx="4591949" cy="523220"/>
          </a:xfrm>
        </p:grpSpPr>
        <p:sp>
          <p:nvSpPr>
            <p:cNvPr id="17" name="TextBox 16"/>
            <p:cNvSpPr txBox="1"/>
            <p:nvPr/>
          </p:nvSpPr>
          <p:spPr>
            <a:xfrm>
              <a:off x="1887222" y="2847493"/>
              <a:ext cx="391454" cy="523220"/>
            </a:xfrm>
            <a:prstGeom prst="rect">
              <a:avLst/>
            </a:prstGeom>
            <a:noFill/>
          </p:spPr>
          <p:txBody>
            <a:bodyPr wrap="none" rtlCol="0">
              <a:spAutoFit/>
            </a:bodyPr>
            <a:lstStyle/>
            <a:p>
              <a:pPr algn="ctr"/>
              <a:r>
                <a:rPr lang="en-US" sz="2800" b="1" dirty="0" smtClean="0">
                  <a:solidFill>
                    <a:srgbClr val="00B050"/>
                  </a:solidFill>
                </a:rPr>
                <a:t>0</a:t>
              </a:r>
              <a:endParaRPr lang="en-US" sz="2800" b="1" dirty="0">
                <a:solidFill>
                  <a:srgbClr val="00B050"/>
                </a:solidFill>
              </a:endParaRPr>
            </a:p>
          </p:txBody>
        </p:sp>
        <p:sp>
          <p:nvSpPr>
            <p:cNvPr id="19" name="TextBox 18"/>
            <p:cNvSpPr txBox="1"/>
            <p:nvPr/>
          </p:nvSpPr>
          <p:spPr>
            <a:xfrm>
              <a:off x="2832102" y="2847493"/>
              <a:ext cx="391454" cy="523220"/>
            </a:xfrm>
            <a:prstGeom prst="rect">
              <a:avLst/>
            </a:prstGeom>
            <a:noFill/>
          </p:spPr>
          <p:txBody>
            <a:bodyPr wrap="none" rtlCol="0">
              <a:spAutoFit/>
            </a:bodyPr>
            <a:lstStyle/>
            <a:p>
              <a:pPr algn="ctr"/>
              <a:r>
                <a:rPr lang="en-US" sz="2800" b="1" dirty="0" smtClean="0">
                  <a:solidFill>
                    <a:srgbClr val="00B050"/>
                  </a:solidFill>
                </a:rPr>
                <a:t>0</a:t>
              </a:r>
              <a:endParaRPr lang="en-US" sz="2800" b="1" dirty="0">
                <a:solidFill>
                  <a:srgbClr val="00B050"/>
                </a:solidFill>
              </a:endParaRPr>
            </a:p>
          </p:txBody>
        </p:sp>
        <p:sp>
          <p:nvSpPr>
            <p:cNvPr id="20" name="TextBox 19"/>
            <p:cNvSpPr txBox="1"/>
            <p:nvPr/>
          </p:nvSpPr>
          <p:spPr>
            <a:xfrm>
              <a:off x="5156067" y="2847493"/>
              <a:ext cx="391454" cy="523220"/>
            </a:xfrm>
            <a:prstGeom prst="rect">
              <a:avLst/>
            </a:prstGeom>
            <a:noFill/>
          </p:spPr>
          <p:txBody>
            <a:bodyPr wrap="none" rtlCol="0">
              <a:spAutoFit/>
            </a:bodyPr>
            <a:lstStyle/>
            <a:p>
              <a:pPr algn="ctr"/>
              <a:r>
                <a:rPr lang="en-US" sz="2800" b="1" dirty="0" smtClean="0">
                  <a:solidFill>
                    <a:srgbClr val="00B050"/>
                  </a:solidFill>
                </a:rPr>
                <a:t>0</a:t>
              </a:r>
              <a:endParaRPr lang="en-US" sz="2800" b="1" dirty="0">
                <a:solidFill>
                  <a:srgbClr val="00B050"/>
                </a:solidFill>
              </a:endParaRPr>
            </a:p>
          </p:txBody>
        </p:sp>
        <p:sp>
          <p:nvSpPr>
            <p:cNvPr id="25" name="TextBox 24"/>
            <p:cNvSpPr txBox="1"/>
            <p:nvPr/>
          </p:nvSpPr>
          <p:spPr>
            <a:xfrm>
              <a:off x="6087717" y="2847493"/>
              <a:ext cx="391454" cy="523220"/>
            </a:xfrm>
            <a:prstGeom prst="rect">
              <a:avLst/>
            </a:prstGeom>
            <a:noFill/>
          </p:spPr>
          <p:txBody>
            <a:bodyPr wrap="none" rtlCol="0">
              <a:spAutoFit/>
            </a:bodyPr>
            <a:lstStyle/>
            <a:p>
              <a:pPr algn="ctr"/>
              <a:r>
                <a:rPr lang="en-US" sz="2800" b="1" dirty="0" smtClean="0">
                  <a:solidFill>
                    <a:srgbClr val="00B050"/>
                  </a:solidFill>
                </a:rPr>
                <a:t>0</a:t>
              </a:r>
              <a:endParaRPr lang="en-US" sz="2800" b="1" dirty="0">
                <a:solidFill>
                  <a:srgbClr val="00B050"/>
                </a:solidFill>
              </a:endParaRPr>
            </a:p>
          </p:txBody>
        </p:sp>
      </p:grpSp>
      <p:grpSp>
        <p:nvGrpSpPr>
          <p:cNvPr id="29" name="Group 28"/>
          <p:cNvGrpSpPr/>
          <p:nvPr/>
        </p:nvGrpSpPr>
        <p:grpSpPr>
          <a:xfrm>
            <a:off x="7635718" y="4011339"/>
            <a:ext cx="732894" cy="1437076"/>
            <a:chOff x="7574758" y="4096683"/>
            <a:chExt cx="732894" cy="1437076"/>
          </a:xfrm>
        </p:grpSpPr>
        <p:sp>
          <p:nvSpPr>
            <p:cNvPr id="26" name="TextBox 25"/>
            <p:cNvSpPr txBox="1"/>
            <p:nvPr/>
          </p:nvSpPr>
          <p:spPr>
            <a:xfrm>
              <a:off x="7574758" y="4096683"/>
              <a:ext cx="732894" cy="584775"/>
            </a:xfrm>
            <a:prstGeom prst="rect">
              <a:avLst/>
            </a:prstGeom>
            <a:noFill/>
          </p:spPr>
          <p:txBody>
            <a:bodyPr wrap="none" rtlCol="0">
              <a:spAutoFit/>
            </a:bodyPr>
            <a:lstStyle/>
            <a:p>
              <a:pPr algn="ctr"/>
              <a:r>
                <a:rPr lang="en-US" sz="3200" b="1" dirty="0" smtClean="0">
                  <a:solidFill>
                    <a:srgbClr val="00B050"/>
                  </a:solidFill>
                </a:rPr>
                <a:t>- ∞</a:t>
              </a:r>
              <a:endParaRPr lang="en-US" sz="3200" b="1" dirty="0">
                <a:solidFill>
                  <a:srgbClr val="00B050"/>
                </a:solidFill>
              </a:endParaRPr>
            </a:p>
          </p:txBody>
        </p:sp>
        <p:sp>
          <p:nvSpPr>
            <p:cNvPr id="28" name="TextBox 27"/>
            <p:cNvSpPr txBox="1"/>
            <p:nvPr/>
          </p:nvSpPr>
          <p:spPr>
            <a:xfrm>
              <a:off x="7574758" y="4948984"/>
              <a:ext cx="732894" cy="584775"/>
            </a:xfrm>
            <a:prstGeom prst="rect">
              <a:avLst/>
            </a:prstGeom>
            <a:noFill/>
          </p:spPr>
          <p:txBody>
            <a:bodyPr wrap="none" rtlCol="0">
              <a:spAutoFit/>
            </a:bodyPr>
            <a:lstStyle/>
            <a:p>
              <a:pPr algn="ctr"/>
              <a:r>
                <a:rPr lang="en-US" sz="3200" b="1" dirty="0" smtClean="0">
                  <a:solidFill>
                    <a:srgbClr val="00B050"/>
                  </a:solidFill>
                </a:rPr>
                <a:t>- ∞</a:t>
              </a:r>
              <a:endParaRPr lang="en-US" sz="3200" b="1" dirty="0">
                <a:solidFill>
                  <a:srgbClr val="00B050"/>
                </a:solidFill>
              </a:endParaRPr>
            </a:p>
          </p:txBody>
        </p:sp>
      </p:grpSp>
      <p:grpSp>
        <p:nvGrpSpPr>
          <p:cNvPr id="11" name="Group 10"/>
          <p:cNvGrpSpPr/>
          <p:nvPr/>
        </p:nvGrpSpPr>
        <p:grpSpPr>
          <a:xfrm>
            <a:off x="3937562" y="1627884"/>
            <a:ext cx="1858202" cy="4536556"/>
            <a:chOff x="3937562" y="1627884"/>
            <a:chExt cx="1858202" cy="4536556"/>
          </a:xfrm>
        </p:grpSpPr>
        <p:sp>
          <p:nvSpPr>
            <p:cNvPr id="3" name="Oval 2"/>
            <p:cNvSpPr/>
            <p:nvPr/>
          </p:nvSpPr>
          <p:spPr>
            <a:xfrm>
              <a:off x="4159527" y="3591928"/>
              <a:ext cx="707136" cy="2572512"/>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3937562" y="1627884"/>
              <a:ext cx="1858202" cy="954107"/>
            </a:xfrm>
            <a:prstGeom prst="rect">
              <a:avLst/>
            </a:prstGeom>
            <a:solidFill>
              <a:srgbClr val="00B0F0"/>
            </a:solidFill>
          </p:spPr>
          <p:txBody>
            <a:bodyPr wrap="none" rtlCol="0">
              <a:spAutoFit/>
            </a:bodyPr>
            <a:lstStyle/>
            <a:p>
              <a:pPr algn="ctr"/>
              <a:r>
                <a:rPr lang="en-US" sz="2800" dirty="0" smtClean="0"/>
                <a:t>When </a:t>
              </a:r>
              <a:br>
                <a:rPr lang="en-US" sz="2800" dirty="0" smtClean="0"/>
              </a:br>
              <a:r>
                <a:rPr lang="en-US" sz="2800" dirty="0" smtClean="0"/>
                <a:t>available?</a:t>
              </a:r>
              <a:endParaRPr lang="en-US" sz="2800" dirty="0"/>
            </a:p>
          </p:txBody>
        </p:sp>
        <p:cxnSp>
          <p:nvCxnSpPr>
            <p:cNvPr id="7" name="Straight Connector 6"/>
            <p:cNvCxnSpPr>
              <a:stCxn id="3" idx="0"/>
              <a:endCxn id="18" idx="2"/>
            </p:cNvCxnSpPr>
            <p:nvPr/>
          </p:nvCxnSpPr>
          <p:spPr>
            <a:xfrm flipV="1">
              <a:off x="4513095" y="2581991"/>
              <a:ext cx="353568" cy="1009937"/>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grpSp>
      <p:sp>
        <p:nvSpPr>
          <p:cNvPr id="23" name="TextBox 22"/>
          <p:cNvSpPr txBox="1"/>
          <p:nvPr/>
        </p:nvSpPr>
        <p:spPr>
          <a:xfrm>
            <a:off x="4303498" y="3835073"/>
            <a:ext cx="391454" cy="523220"/>
          </a:xfrm>
          <a:prstGeom prst="rect">
            <a:avLst/>
          </a:prstGeom>
          <a:noFill/>
        </p:spPr>
        <p:txBody>
          <a:bodyPr wrap="none" rtlCol="0">
            <a:spAutoFit/>
          </a:bodyPr>
          <a:lstStyle/>
          <a:p>
            <a:pPr algn="ctr"/>
            <a:r>
              <a:rPr lang="en-US" sz="2800" b="1" dirty="0">
                <a:solidFill>
                  <a:srgbClr val="0070C0"/>
                </a:solidFill>
              </a:rPr>
              <a:t>2</a:t>
            </a:r>
          </a:p>
        </p:txBody>
      </p:sp>
      <p:sp>
        <p:nvSpPr>
          <p:cNvPr id="30" name="TextBox 29"/>
          <p:cNvSpPr txBox="1"/>
          <p:nvPr/>
        </p:nvSpPr>
        <p:spPr>
          <a:xfrm>
            <a:off x="4281395" y="5424060"/>
            <a:ext cx="391454" cy="523220"/>
          </a:xfrm>
          <a:prstGeom prst="rect">
            <a:avLst/>
          </a:prstGeom>
          <a:noFill/>
        </p:spPr>
        <p:txBody>
          <a:bodyPr wrap="none" rtlCol="0">
            <a:spAutoFit/>
          </a:bodyPr>
          <a:lstStyle/>
          <a:p>
            <a:pPr algn="ctr"/>
            <a:r>
              <a:rPr lang="en-US" sz="2800" b="1" dirty="0">
                <a:solidFill>
                  <a:srgbClr val="0070C0"/>
                </a:solidFill>
              </a:rPr>
              <a:t>2</a:t>
            </a:r>
          </a:p>
        </p:txBody>
      </p:sp>
      <p:grpSp>
        <p:nvGrpSpPr>
          <p:cNvPr id="33" name="Group 32"/>
          <p:cNvGrpSpPr/>
          <p:nvPr/>
        </p:nvGrpSpPr>
        <p:grpSpPr>
          <a:xfrm>
            <a:off x="596348" y="1627883"/>
            <a:ext cx="1858202" cy="4536557"/>
            <a:chOff x="3879207" y="1627883"/>
            <a:chExt cx="1858202" cy="4536557"/>
          </a:xfrm>
        </p:grpSpPr>
        <p:sp>
          <p:nvSpPr>
            <p:cNvPr id="34" name="Oval 33"/>
            <p:cNvSpPr/>
            <p:nvPr/>
          </p:nvSpPr>
          <p:spPr>
            <a:xfrm>
              <a:off x="4159527" y="3591928"/>
              <a:ext cx="707136" cy="2572512"/>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3879207" y="1627883"/>
              <a:ext cx="1858202" cy="954107"/>
            </a:xfrm>
            <a:prstGeom prst="rect">
              <a:avLst/>
            </a:prstGeom>
            <a:solidFill>
              <a:srgbClr val="00B0F0"/>
            </a:solidFill>
          </p:spPr>
          <p:txBody>
            <a:bodyPr wrap="none" rtlCol="0">
              <a:spAutoFit/>
            </a:bodyPr>
            <a:lstStyle/>
            <a:p>
              <a:pPr algn="ctr"/>
              <a:r>
                <a:rPr lang="en-US" sz="2800" dirty="0" smtClean="0"/>
                <a:t>When </a:t>
              </a:r>
              <a:br>
                <a:rPr lang="en-US" sz="2800" dirty="0" smtClean="0"/>
              </a:br>
              <a:r>
                <a:rPr lang="en-US" sz="2800" dirty="0" smtClean="0"/>
                <a:t>available?</a:t>
              </a:r>
              <a:endParaRPr lang="en-US" sz="2800" dirty="0"/>
            </a:p>
          </p:txBody>
        </p:sp>
        <p:cxnSp>
          <p:nvCxnSpPr>
            <p:cNvPr id="36" name="Straight Connector 35"/>
            <p:cNvCxnSpPr>
              <a:stCxn id="34" idx="0"/>
              <a:endCxn id="35" idx="2"/>
            </p:cNvCxnSpPr>
            <p:nvPr/>
          </p:nvCxnSpPr>
          <p:spPr>
            <a:xfrm flipV="1">
              <a:off x="4513095" y="2581990"/>
              <a:ext cx="295213" cy="1009938"/>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grpSp>
      <p:sp>
        <p:nvSpPr>
          <p:cNvPr id="37" name="TextBox 36"/>
          <p:cNvSpPr txBox="1"/>
          <p:nvPr/>
        </p:nvSpPr>
        <p:spPr>
          <a:xfrm>
            <a:off x="1020639" y="3835073"/>
            <a:ext cx="391454" cy="523220"/>
          </a:xfrm>
          <a:prstGeom prst="rect">
            <a:avLst/>
          </a:prstGeom>
          <a:noFill/>
        </p:spPr>
        <p:txBody>
          <a:bodyPr wrap="none" rtlCol="0">
            <a:spAutoFit/>
          </a:bodyPr>
          <a:lstStyle/>
          <a:p>
            <a:pPr algn="ctr"/>
            <a:r>
              <a:rPr lang="en-US" sz="2800" b="1" dirty="0" smtClean="0">
                <a:solidFill>
                  <a:srgbClr val="0070C0"/>
                </a:solidFill>
              </a:rPr>
              <a:t>4</a:t>
            </a:r>
            <a:endParaRPr lang="en-US" sz="2800" b="1" dirty="0">
              <a:solidFill>
                <a:srgbClr val="0070C0"/>
              </a:solidFill>
            </a:endParaRPr>
          </a:p>
        </p:txBody>
      </p:sp>
      <p:sp>
        <p:nvSpPr>
          <p:cNvPr id="38" name="TextBox 37"/>
          <p:cNvSpPr txBox="1"/>
          <p:nvPr/>
        </p:nvSpPr>
        <p:spPr>
          <a:xfrm>
            <a:off x="998536" y="5424060"/>
            <a:ext cx="391454" cy="523220"/>
          </a:xfrm>
          <a:prstGeom prst="rect">
            <a:avLst/>
          </a:prstGeom>
          <a:noFill/>
        </p:spPr>
        <p:txBody>
          <a:bodyPr wrap="none" rtlCol="0">
            <a:spAutoFit/>
          </a:bodyPr>
          <a:lstStyle/>
          <a:p>
            <a:pPr algn="ctr"/>
            <a:r>
              <a:rPr lang="en-US" sz="2800" b="1" dirty="0" smtClean="0">
                <a:solidFill>
                  <a:srgbClr val="0070C0"/>
                </a:solidFill>
              </a:rPr>
              <a:t>4</a:t>
            </a:r>
            <a:endParaRPr lang="en-US" sz="2800" b="1" dirty="0">
              <a:solidFill>
                <a:srgbClr val="0070C0"/>
              </a:solidFill>
            </a:endParaRPr>
          </a:p>
        </p:txBody>
      </p:sp>
      <p:sp>
        <p:nvSpPr>
          <p:cNvPr id="22" name="Freeform 21"/>
          <p:cNvSpPr/>
          <p:nvPr/>
        </p:nvSpPr>
        <p:spPr>
          <a:xfrm>
            <a:off x="4672849" y="3267456"/>
            <a:ext cx="889787" cy="1304544"/>
          </a:xfrm>
          <a:custGeom>
            <a:avLst/>
            <a:gdLst>
              <a:gd name="connsiteX0" fmla="*/ 780288 w 819948"/>
              <a:gd name="connsiteY0" fmla="*/ 0 h 1304544"/>
              <a:gd name="connsiteX1" fmla="*/ 731520 w 819948"/>
              <a:gd name="connsiteY1" fmla="*/ 1036320 h 1304544"/>
              <a:gd name="connsiteX2" fmla="*/ 0 w 819948"/>
              <a:gd name="connsiteY2" fmla="*/ 1304544 h 1304544"/>
            </a:gdLst>
            <a:ahLst/>
            <a:cxnLst>
              <a:cxn ang="0">
                <a:pos x="connsiteX0" y="connsiteY0"/>
              </a:cxn>
              <a:cxn ang="0">
                <a:pos x="connsiteX1" y="connsiteY1"/>
              </a:cxn>
              <a:cxn ang="0">
                <a:pos x="connsiteX2" y="connsiteY2"/>
              </a:cxn>
            </a:cxnLst>
            <a:rect l="l" t="t" r="r" b="b"/>
            <a:pathLst>
              <a:path w="819948" h="1304544">
                <a:moveTo>
                  <a:pt x="780288" y="0"/>
                </a:moveTo>
                <a:cubicBezTo>
                  <a:pt x="820928" y="409448"/>
                  <a:pt x="861568" y="818896"/>
                  <a:pt x="731520" y="1036320"/>
                </a:cubicBezTo>
                <a:cubicBezTo>
                  <a:pt x="601472" y="1253744"/>
                  <a:pt x="300736" y="1279144"/>
                  <a:pt x="0" y="1304544"/>
                </a:cubicBezTo>
              </a:path>
            </a:pathLst>
          </a:custGeom>
          <a:noFill/>
          <a:ln w="50800">
            <a:solidFill>
              <a:srgbClr val="0070C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70C0"/>
              </a:solidFill>
            </a:endParaRPr>
          </a:p>
        </p:txBody>
      </p:sp>
      <p:cxnSp>
        <p:nvCxnSpPr>
          <p:cNvPr id="32" name="Straight Arrow Connector 31"/>
          <p:cNvCxnSpPr/>
          <p:nvPr/>
        </p:nvCxnSpPr>
        <p:spPr>
          <a:xfrm flipH="1">
            <a:off x="1682496" y="4498848"/>
            <a:ext cx="2145792"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9240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up)">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5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wipe(up)">
                                      <p:cBhvr>
                                        <p:cTn id="22" dur="500"/>
                                        <p:tgtEl>
                                          <p:spTgt spid="3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wipe(right)">
                                      <p:cBhvr>
                                        <p:cTn id="27" dur="500"/>
                                        <p:tgtEl>
                                          <p:spTgt spid="3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fade">
                                      <p:cBhvr>
                                        <p:cTn id="32" dur="500"/>
                                        <p:tgtEl>
                                          <p:spTgt spid="3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8"/>
                                        </p:tgtEl>
                                        <p:attrNameLst>
                                          <p:attrName>style.visibility</p:attrName>
                                        </p:attrNameLst>
                                      </p:cBhvr>
                                      <p:to>
                                        <p:strVal val="visible"/>
                                      </p:to>
                                    </p:set>
                                    <p:animEffect transition="in" filter="fade">
                                      <p:cBhvr>
                                        <p:cTn id="3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0" grpId="0"/>
      <p:bldP spid="37" grpId="0"/>
      <p:bldP spid="38" grpId="0"/>
      <p:bldP spid="2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More Detailed Version of Our Calculations</a:t>
            </a:r>
            <a:endParaRPr lang="en-US" dirty="0"/>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24</a:t>
            </a:fld>
            <a:endParaRPr lang="en-US" dirty="0"/>
          </a:p>
        </p:txBody>
      </p:sp>
      <p:sp>
        <p:nvSpPr>
          <p:cNvPr id="6" name="Content Placeholder 5"/>
          <p:cNvSpPr>
            <a:spLocks noGrp="1"/>
          </p:cNvSpPr>
          <p:nvPr>
            <p:ph idx="1"/>
          </p:nvPr>
        </p:nvSpPr>
        <p:spPr/>
        <p:txBody>
          <a:bodyPr/>
          <a:lstStyle/>
          <a:p>
            <a:r>
              <a:rPr lang="en-US" dirty="0" smtClean="0"/>
              <a:t>Grey is “not relevant,” and green is maximum (time at which </a:t>
            </a:r>
            <a:r>
              <a:rPr lang="en-US" b="1" dirty="0" err="1" smtClean="0"/>
              <a:t>Z</a:t>
            </a:r>
            <a:r>
              <a:rPr lang="en-US" b="1" baseline="-25000" dirty="0" err="1" smtClean="0"/>
              <a:t>i</a:t>
            </a:r>
            <a:r>
              <a:rPr lang="en-US" dirty="0" smtClean="0"/>
              <a:t> is available).</a:t>
            </a:r>
          </a:p>
          <a:p>
            <a:endParaRPr lang="en-US" dirty="0" smtClean="0"/>
          </a:p>
        </p:txBody>
      </p:sp>
      <p:graphicFrame>
        <p:nvGraphicFramePr>
          <p:cNvPr id="10" name="Table 9"/>
          <p:cNvGraphicFramePr>
            <a:graphicFrameLocks noGrp="1"/>
          </p:cNvGraphicFramePr>
          <p:nvPr>
            <p:extLst/>
          </p:nvPr>
        </p:nvGraphicFramePr>
        <p:xfrm>
          <a:off x="890547" y="2760134"/>
          <a:ext cx="7498080" cy="3108960"/>
        </p:xfrm>
        <a:graphic>
          <a:graphicData uri="http://schemas.openxmlformats.org/drawingml/2006/table">
            <a:tbl>
              <a:tblPr firstRow="1" bandRow="1">
                <a:tableStyleId>{5C22544A-7EE6-4342-B048-85BDC9FD1C3A}</a:tableStyleId>
              </a:tblPr>
              <a:tblGrid>
                <a:gridCol w="384048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914400">
                  <a:extLst>
                    <a:ext uri="{9D8B030D-6E8A-4147-A177-3AD203B41FA5}">
                      <a16:colId xmlns:a16="http://schemas.microsoft.com/office/drawing/2014/main" val="20004"/>
                    </a:ext>
                  </a:extLst>
                </a:gridCol>
              </a:tblGrid>
              <a:tr h="370840">
                <a:tc>
                  <a:txBody>
                    <a:bodyPr/>
                    <a:lstStyle/>
                    <a:p>
                      <a:pPr algn="ctr"/>
                      <a:r>
                        <a:rPr lang="en-US" sz="2800" dirty="0" smtClean="0">
                          <a:solidFill>
                            <a:schemeClr val="tx1"/>
                          </a:solidFill>
                        </a:rPr>
                        <a:t>(bit slice 0)</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smtClean="0">
                          <a:solidFill>
                            <a:schemeClr val="tx1"/>
                          </a:solidFill>
                        </a:rPr>
                        <a:t>A</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smtClean="0">
                          <a:solidFill>
                            <a:schemeClr val="tx1"/>
                          </a:solidFill>
                        </a:rPr>
                        <a:t>B</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aseline="0" dirty="0" smtClean="0">
                          <a:solidFill>
                            <a:schemeClr val="tx1"/>
                          </a:solidFill>
                        </a:rPr>
                        <a:t>C</a:t>
                      </a:r>
                      <a:r>
                        <a:rPr lang="en-US" sz="2800" baseline="-25000" dirty="0" smtClean="0">
                          <a:solidFill>
                            <a:schemeClr val="tx1"/>
                          </a:solidFill>
                        </a:rPr>
                        <a:t>1</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aseline="0" dirty="0" smtClean="0">
                          <a:solidFill>
                            <a:schemeClr val="tx1"/>
                          </a:solidFill>
                        </a:rPr>
                        <a:t>C</a:t>
                      </a:r>
                      <a:r>
                        <a:rPr lang="en-US" sz="2800" baseline="-25000" dirty="0" smtClean="0">
                          <a:solidFill>
                            <a:schemeClr val="tx1"/>
                          </a:solidFill>
                        </a:rPr>
                        <a:t>0</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pPr algn="r"/>
                      <a:r>
                        <a:rPr lang="en-US" sz="2800" dirty="0" smtClean="0">
                          <a:solidFill>
                            <a:schemeClr val="tx1"/>
                          </a:solidFill>
                        </a:rPr>
                        <a:t>input available</a:t>
                      </a:r>
                      <a:r>
                        <a:rPr lang="en-US" sz="2800" baseline="0" dirty="0" smtClean="0">
                          <a:solidFill>
                            <a:schemeClr val="tx1"/>
                          </a:solidFill>
                        </a:rPr>
                        <a:t>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smtClean="0">
                          <a:solidFill>
                            <a:schemeClr val="tx1"/>
                          </a:solidFill>
                        </a:rPr>
                        <a:t>0</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smtClean="0">
                          <a:solidFill>
                            <a:schemeClr val="tx1"/>
                          </a:solidFill>
                        </a:rPr>
                        <a:t>0</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smtClean="0">
                          <a:solidFill>
                            <a:schemeClr val="tx1"/>
                          </a:solidFill>
                        </a:rPr>
                        <a:t>-∞</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smtClean="0">
                          <a:solidFill>
                            <a:schemeClr val="tx1"/>
                          </a:solidFill>
                        </a:rPr>
                        <a:t>-∞</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algn="r"/>
                      <a:r>
                        <a:rPr lang="en-US" sz="2800" dirty="0" smtClean="0">
                          <a:solidFill>
                            <a:schemeClr val="tx1"/>
                          </a:solidFill>
                        </a:rPr>
                        <a:t>delay from input to Z</a:t>
                      </a:r>
                      <a:r>
                        <a:rPr lang="en-US" sz="2800" baseline="-25000" dirty="0" smtClean="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smtClean="0">
                          <a:solidFill>
                            <a:schemeClr val="tx1"/>
                          </a:solidFill>
                        </a:rPr>
                        <a:t>+2</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smtClean="0">
                          <a:solidFill>
                            <a:schemeClr val="tx1"/>
                          </a:solidFill>
                        </a:rPr>
                        <a:t>+2</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smtClean="0">
                          <a:solidFill>
                            <a:schemeClr val="tx1"/>
                          </a:solidFill>
                        </a:rPr>
                        <a:t>+2</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2B2B2"/>
                    </a:solidFill>
                  </a:tcPr>
                </a:tc>
                <a:extLst>
                  <a:ext uri="{0D108BD9-81ED-4DB2-BD59-A6C34878D82A}">
                    <a16:rowId xmlns:a16="http://schemas.microsoft.com/office/drawing/2014/main" val="10002"/>
                  </a:ext>
                </a:extLst>
              </a:tr>
              <a:tr h="370840">
                <a:tc>
                  <a:txBody>
                    <a:bodyPr/>
                    <a:lstStyle/>
                    <a:p>
                      <a:pPr algn="r"/>
                      <a:r>
                        <a:rPr lang="en-US" sz="2800" dirty="0" smtClean="0">
                          <a:solidFill>
                            <a:schemeClr val="tx1"/>
                          </a:solidFill>
                        </a:rPr>
                        <a:t>Z</a:t>
                      </a:r>
                      <a:r>
                        <a:rPr lang="en-US" sz="2800" baseline="-25000" dirty="0" smtClean="0">
                          <a:solidFill>
                            <a:schemeClr val="tx1"/>
                          </a:solidFill>
                        </a:rPr>
                        <a:t>1</a:t>
                      </a:r>
                      <a:r>
                        <a:rPr lang="en-US" sz="2800" dirty="0" smtClean="0">
                          <a:solidFill>
                            <a:schemeClr val="tx1"/>
                          </a:solidFill>
                        </a:rPr>
                        <a:t> not available until</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smtClean="0">
                          <a:solidFill>
                            <a:schemeClr val="tx1"/>
                          </a:solidFill>
                        </a:rPr>
                        <a:t>2</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2800" dirty="0" smtClean="0">
                          <a:solidFill>
                            <a:schemeClr val="tx1"/>
                          </a:solidFill>
                        </a:rPr>
                        <a:t>2</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smtClean="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2B2B2"/>
                    </a:solidFill>
                  </a:tcPr>
                </a:tc>
                <a:extLst>
                  <a:ext uri="{0D108BD9-81ED-4DB2-BD59-A6C34878D82A}">
                    <a16:rowId xmlns:a16="http://schemas.microsoft.com/office/drawing/2014/main" val="10003"/>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800" dirty="0" smtClean="0">
                          <a:solidFill>
                            <a:schemeClr val="tx1"/>
                          </a:solidFill>
                        </a:rPr>
                        <a:t>delay from input to Z</a:t>
                      </a:r>
                      <a:r>
                        <a:rPr lang="en-US" sz="2800" baseline="-25000" dirty="0" smtClean="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smtClean="0">
                          <a:solidFill>
                            <a:schemeClr val="tx1"/>
                          </a:solidFill>
                        </a:rPr>
                        <a:t>+2</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smtClean="0">
                          <a:solidFill>
                            <a:schemeClr val="tx1"/>
                          </a:solidFill>
                        </a:rPr>
                        <a:t>+2</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2B2B2"/>
                    </a:solidFill>
                  </a:tcPr>
                </a:tc>
                <a:tc>
                  <a:txBody>
                    <a:bodyPr/>
                    <a:lstStyle/>
                    <a:p>
                      <a:pPr algn="ctr"/>
                      <a:r>
                        <a:rPr lang="en-US" sz="2800" dirty="0" smtClean="0">
                          <a:solidFill>
                            <a:schemeClr val="tx1"/>
                          </a:solidFill>
                        </a:rPr>
                        <a:t>+2</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800" dirty="0" smtClean="0">
                          <a:solidFill>
                            <a:schemeClr val="tx1"/>
                          </a:solidFill>
                        </a:rPr>
                        <a:t>Z</a:t>
                      </a:r>
                      <a:r>
                        <a:rPr lang="en-US" sz="2800" baseline="-25000" dirty="0" smtClean="0">
                          <a:solidFill>
                            <a:schemeClr val="tx1"/>
                          </a:solidFill>
                        </a:rPr>
                        <a:t>0</a:t>
                      </a:r>
                      <a:r>
                        <a:rPr lang="en-US" sz="2800" baseline="0" dirty="0" smtClean="0">
                          <a:solidFill>
                            <a:schemeClr val="tx1"/>
                          </a:solidFill>
                        </a:rPr>
                        <a:t> </a:t>
                      </a:r>
                      <a:r>
                        <a:rPr lang="en-US" sz="2800" dirty="0" smtClean="0">
                          <a:solidFill>
                            <a:schemeClr val="tx1"/>
                          </a:solidFill>
                        </a:rPr>
                        <a:t>not available until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smtClean="0">
                          <a:solidFill>
                            <a:schemeClr val="tx1"/>
                          </a:solidFill>
                        </a:rPr>
                        <a:t>2</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2800" dirty="0" smtClean="0">
                          <a:solidFill>
                            <a:schemeClr val="tx1"/>
                          </a:solidFill>
                        </a:rPr>
                        <a:t>2</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2B2B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smtClean="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367541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More Detailed Version of Our Calculations</a:t>
            </a:r>
            <a:endParaRPr lang="en-US" dirty="0"/>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25</a:t>
            </a:fld>
            <a:endParaRPr lang="en-US" dirty="0"/>
          </a:p>
        </p:txBody>
      </p:sp>
      <p:sp>
        <p:nvSpPr>
          <p:cNvPr id="6" name="Content Placeholder 5"/>
          <p:cNvSpPr>
            <a:spLocks noGrp="1"/>
          </p:cNvSpPr>
          <p:nvPr>
            <p:ph idx="1"/>
          </p:nvPr>
        </p:nvSpPr>
        <p:spPr/>
        <p:txBody>
          <a:bodyPr/>
          <a:lstStyle/>
          <a:p>
            <a:r>
              <a:rPr lang="en-US" dirty="0" smtClean="0"/>
              <a:t>Grey is “not relevant,” and green is maximum (time at which </a:t>
            </a:r>
            <a:r>
              <a:rPr lang="en-US" b="1" dirty="0" err="1" smtClean="0"/>
              <a:t>Z</a:t>
            </a:r>
            <a:r>
              <a:rPr lang="en-US" b="1" baseline="-25000" dirty="0" err="1" smtClean="0"/>
              <a:t>i</a:t>
            </a:r>
            <a:r>
              <a:rPr lang="en-US" dirty="0" smtClean="0"/>
              <a:t> is available).</a:t>
            </a:r>
          </a:p>
          <a:p>
            <a:endParaRPr lang="en-US" dirty="0" smtClean="0"/>
          </a:p>
        </p:txBody>
      </p:sp>
      <p:graphicFrame>
        <p:nvGraphicFramePr>
          <p:cNvPr id="10" name="Table 9"/>
          <p:cNvGraphicFramePr>
            <a:graphicFrameLocks noGrp="1"/>
          </p:cNvGraphicFramePr>
          <p:nvPr>
            <p:extLst/>
          </p:nvPr>
        </p:nvGraphicFramePr>
        <p:xfrm>
          <a:off x="890547" y="2760134"/>
          <a:ext cx="7498080" cy="3108960"/>
        </p:xfrm>
        <a:graphic>
          <a:graphicData uri="http://schemas.openxmlformats.org/drawingml/2006/table">
            <a:tbl>
              <a:tblPr firstRow="1" bandRow="1">
                <a:tableStyleId>{5C22544A-7EE6-4342-B048-85BDC9FD1C3A}</a:tableStyleId>
              </a:tblPr>
              <a:tblGrid>
                <a:gridCol w="384048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914400">
                  <a:extLst>
                    <a:ext uri="{9D8B030D-6E8A-4147-A177-3AD203B41FA5}">
                      <a16:colId xmlns:a16="http://schemas.microsoft.com/office/drawing/2014/main" val="20004"/>
                    </a:ext>
                  </a:extLst>
                </a:gridCol>
              </a:tblGrid>
              <a:tr h="370840">
                <a:tc>
                  <a:txBody>
                    <a:bodyPr/>
                    <a:lstStyle/>
                    <a:p>
                      <a:pPr algn="ctr"/>
                      <a:r>
                        <a:rPr lang="en-US" sz="2800" dirty="0" smtClean="0">
                          <a:solidFill>
                            <a:schemeClr val="tx1"/>
                          </a:solidFill>
                        </a:rPr>
                        <a:t>(bit slice 1)</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smtClean="0">
                          <a:solidFill>
                            <a:schemeClr val="tx1"/>
                          </a:solidFill>
                        </a:rPr>
                        <a:t>A</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smtClean="0">
                          <a:solidFill>
                            <a:schemeClr val="tx1"/>
                          </a:solidFill>
                        </a:rPr>
                        <a:t>B</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aseline="0" dirty="0" smtClean="0">
                          <a:solidFill>
                            <a:schemeClr val="tx1"/>
                          </a:solidFill>
                        </a:rPr>
                        <a:t>C</a:t>
                      </a:r>
                      <a:r>
                        <a:rPr lang="en-US" sz="2800" baseline="-25000" dirty="0" smtClean="0">
                          <a:solidFill>
                            <a:schemeClr val="tx1"/>
                          </a:solidFill>
                        </a:rPr>
                        <a:t>1</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aseline="0" dirty="0" smtClean="0">
                          <a:solidFill>
                            <a:schemeClr val="tx1"/>
                          </a:solidFill>
                        </a:rPr>
                        <a:t>C</a:t>
                      </a:r>
                      <a:r>
                        <a:rPr lang="en-US" sz="2800" baseline="-25000" dirty="0" smtClean="0">
                          <a:solidFill>
                            <a:schemeClr val="tx1"/>
                          </a:solidFill>
                        </a:rPr>
                        <a:t>0</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pPr algn="r"/>
                      <a:r>
                        <a:rPr lang="en-US" sz="2800" dirty="0" smtClean="0">
                          <a:solidFill>
                            <a:schemeClr val="tx1"/>
                          </a:solidFill>
                        </a:rPr>
                        <a:t>input available</a:t>
                      </a:r>
                      <a:r>
                        <a:rPr lang="en-US" sz="2800" baseline="0" dirty="0" smtClean="0">
                          <a:solidFill>
                            <a:schemeClr val="tx1"/>
                          </a:solidFill>
                        </a:rPr>
                        <a:t>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smtClean="0">
                          <a:solidFill>
                            <a:schemeClr val="tx1"/>
                          </a:solidFill>
                        </a:rPr>
                        <a:t>0</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smtClean="0">
                          <a:solidFill>
                            <a:schemeClr val="tx1"/>
                          </a:solidFill>
                        </a:rPr>
                        <a:t>0</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smtClean="0">
                          <a:solidFill>
                            <a:schemeClr val="tx1"/>
                          </a:solidFill>
                        </a:rPr>
                        <a:t>2</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smtClean="0">
                          <a:solidFill>
                            <a:schemeClr val="tx1"/>
                          </a:solidFill>
                        </a:rPr>
                        <a:t>2</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algn="r"/>
                      <a:r>
                        <a:rPr lang="en-US" sz="2800" dirty="0" smtClean="0">
                          <a:solidFill>
                            <a:schemeClr val="tx1"/>
                          </a:solidFill>
                        </a:rPr>
                        <a:t>delay from input to Z</a:t>
                      </a:r>
                      <a:r>
                        <a:rPr lang="en-US" sz="2800" baseline="-25000" dirty="0" smtClean="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smtClean="0">
                          <a:solidFill>
                            <a:schemeClr val="tx1"/>
                          </a:solidFill>
                        </a:rPr>
                        <a:t>+2</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smtClean="0">
                          <a:solidFill>
                            <a:schemeClr val="tx1"/>
                          </a:solidFill>
                        </a:rPr>
                        <a:t>+2</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smtClean="0">
                          <a:solidFill>
                            <a:schemeClr val="tx1"/>
                          </a:solidFill>
                        </a:rPr>
                        <a:t>+2</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2B2B2"/>
                    </a:solidFill>
                  </a:tcPr>
                </a:tc>
                <a:extLst>
                  <a:ext uri="{0D108BD9-81ED-4DB2-BD59-A6C34878D82A}">
                    <a16:rowId xmlns:a16="http://schemas.microsoft.com/office/drawing/2014/main" val="10002"/>
                  </a:ext>
                </a:extLst>
              </a:tr>
              <a:tr h="370840">
                <a:tc>
                  <a:txBody>
                    <a:bodyPr/>
                    <a:lstStyle/>
                    <a:p>
                      <a:pPr algn="r"/>
                      <a:r>
                        <a:rPr lang="en-US" sz="2800" dirty="0" smtClean="0">
                          <a:solidFill>
                            <a:schemeClr val="tx1"/>
                          </a:solidFill>
                        </a:rPr>
                        <a:t>Z</a:t>
                      </a:r>
                      <a:r>
                        <a:rPr lang="en-US" sz="2800" baseline="-25000" dirty="0" smtClean="0">
                          <a:solidFill>
                            <a:schemeClr val="tx1"/>
                          </a:solidFill>
                        </a:rPr>
                        <a:t>1</a:t>
                      </a:r>
                      <a:r>
                        <a:rPr lang="en-US" sz="2800" dirty="0" smtClean="0">
                          <a:solidFill>
                            <a:schemeClr val="tx1"/>
                          </a:solidFill>
                        </a:rPr>
                        <a:t> not available until</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smtClean="0">
                          <a:solidFill>
                            <a:schemeClr val="tx1"/>
                          </a:solidFill>
                        </a:rPr>
                        <a:t>2</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smtClean="0">
                          <a:solidFill>
                            <a:schemeClr val="tx1"/>
                          </a:solidFill>
                        </a:rPr>
                        <a:t>2</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smtClean="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2B2B2"/>
                    </a:solidFill>
                  </a:tcPr>
                </a:tc>
                <a:extLst>
                  <a:ext uri="{0D108BD9-81ED-4DB2-BD59-A6C34878D82A}">
                    <a16:rowId xmlns:a16="http://schemas.microsoft.com/office/drawing/2014/main" val="10003"/>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800" dirty="0" smtClean="0">
                          <a:solidFill>
                            <a:schemeClr val="tx1"/>
                          </a:solidFill>
                        </a:rPr>
                        <a:t>delay from input to Z</a:t>
                      </a:r>
                      <a:r>
                        <a:rPr lang="en-US" sz="2800" baseline="-25000" dirty="0" smtClean="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smtClean="0">
                          <a:solidFill>
                            <a:schemeClr val="tx1"/>
                          </a:solidFill>
                        </a:rPr>
                        <a:t>+2</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smtClean="0">
                          <a:solidFill>
                            <a:schemeClr val="tx1"/>
                          </a:solidFill>
                        </a:rPr>
                        <a:t>+2</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2B2B2"/>
                    </a:solidFill>
                  </a:tcPr>
                </a:tc>
                <a:tc>
                  <a:txBody>
                    <a:bodyPr/>
                    <a:lstStyle/>
                    <a:p>
                      <a:pPr algn="ctr"/>
                      <a:r>
                        <a:rPr lang="en-US" sz="2800" dirty="0" smtClean="0">
                          <a:solidFill>
                            <a:schemeClr val="tx1"/>
                          </a:solidFill>
                        </a:rPr>
                        <a:t>+2</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800" dirty="0" smtClean="0">
                          <a:solidFill>
                            <a:schemeClr val="tx1"/>
                          </a:solidFill>
                        </a:rPr>
                        <a:t>Z</a:t>
                      </a:r>
                      <a:r>
                        <a:rPr lang="en-US" sz="2800" baseline="-25000" dirty="0" smtClean="0">
                          <a:solidFill>
                            <a:schemeClr val="tx1"/>
                          </a:solidFill>
                        </a:rPr>
                        <a:t>0</a:t>
                      </a:r>
                      <a:r>
                        <a:rPr lang="en-US" sz="2800" baseline="0" dirty="0" smtClean="0">
                          <a:solidFill>
                            <a:schemeClr val="tx1"/>
                          </a:solidFill>
                        </a:rPr>
                        <a:t> </a:t>
                      </a:r>
                      <a:r>
                        <a:rPr lang="en-US" sz="2800" dirty="0" smtClean="0">
                          <a:solidFill>
                            <a:schemeClr val="tx1"/>
                          </a:solidFill>
                        </a:rPr>
                        <a:t>not available until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smtClean="0">
                          <a:solidFill>
                            <a:schemeClr val="tx1"/>
                          </a:solidFill>
                        </a:rPr>
                        <a:t>2</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smtClean="0">
                          <a:solidFill>
                            <a:schemeClr val="tx1"/>
                          </a:solidFill>
                        </a:rPr>
                        <a:t>2</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2B2B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smtClean="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4833398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Generalize the Result to an N-Bit Comparator</a:t>
            </a:r>
            <a:endParaRPr lang="en-US" dirty="0"/>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26</a:t>
            </a:fld>
            <a:endParaRPr lang="en-US" dirty="0"/>
          </a:p>
        </p:txBody>
      </p:sp>
      <mc:AlternateContent xmlns:mc="http://schemas.openxmlformats.org/markup-compatibility/2006" xmlns:a14="http://schemas.microsoft.com/office/drawing/2010/main">
        <mc:Choice Requires="a14">
          <p:sp>
            <p:nvSpPr>
              <p:cNvPr id="7" name="Content Placeholder 6"/>
              <p:cNvSpPr>
                <a:spLocks noGrp="1"/>
              </p:cNvSpPr>
              <p:nvPr>
                <p:ph idx="1"/>
              </p:nvPr>
            </p:nvSpPr>
            <p:spPr/>
            <p:txBody>
              <a:bodyPr>
                <a:normAutofit lnSpcReduction="10000"/>
              </a:bodyPr>
              <a:lstStyle/>
              <a:p>
                <a14:m>
                  <m:oMath xmlns:m="http://schemas.openxmlformats.org/officeDocument/2006/math">
                    <m:sSubSup>
                      <m:sSubSupPr>
                        <m:ctrlPr>
                          <a:rPr lang="en-US" sz="3200" b="1" i="1" smtClean="0">
                            <a:solidFill>
                              <a:srgbClr val="00B050"/>
                            </a:solidFill>
                            <a:latin typeface="Cambria Math" panose="02040503050406030204" pitchFamily="18" charset="0"/>
                          </a:rPr>
                        </m:ctrlPr>
                      </m:sSubSupPr>
                      <m:e>
                        <m:r>
                          <a:rPr lang="en-US" sz="3200" b="1" i="0" smtClean="0">
                            <a:solidFill>
                              <a:srgbClr val="00B050"/>
                            </a:solidFill>
                            <a:latin typeface="Cambria Math" panose="02040503050406030204" pitchFamily="18" charset="0"/>
                          </a:rPr>
                          <m:t>𝐂</m:t>
                        </m:r>
                      </m:e>
                      <m:sub>
                        <m:r>
                          <a:rPr lang="en-US" sz="3200" b="1" i="0" smtClean="0">
                            <a:solidFill>
                              <a:srgbClr val="00B050"/>
                            </a:solidFill>
                            <a:latin typeface="Cambria Math" panose="02040503050406030204" pitchFamily="18" charset="0"/>
                          </a:rPr>
                          <m:t>𝟏</m:t>
                        </m:r>
                      </m:sub>
                      <m:sup>
                        <m:r>
                          <a:rPr lang="en-US" sz="3200" b="1" i="0" smtClean="0">
                            <a:solidFill>
                              <a:srgbClr val="00B050"/>
                            </a:solidFill>
                            <a:latin typeface="Cambria Math" panose="02040503050406030204" pitchFamily="18" charset="0"/>
                          </a:rPr>
                          <m:t>𝟎</m:t>
                        </m:r>
                      </m:sup>
                    </m:sSubSup>
                  </m:oMath>
                </a14:m>
                <a:r>
                  <a:rPr lang="en-US" dirty="0" smtClean="0"/>
                  <a:t> and </a:t>
                </a:r>
                <a14:m>
                  <m:oMath xmlns:m="http://schemas.openxmlformats.org/officeDocument/2006/math">
                    <m:sSubSup>
                      <m:sSubSupPr>
                        <m:ctrlPr>
                          <a:rPr lang="en-US" sz="3200" b="1" i="1">
                            <a:solidFill>
                              <a:srgbClr val="00B050"/>
                            </a:solidFill>
                            <a:latin typeface="Cambria Math" panose="02040503050406030204" pitchFamily="18" charset="0"/>
                          </a:rPr>
                        </m:ctrlPr>
                      </m:sSubSupPr>
                      <m:e>
                        <m:r>
                          <a:rPr lang="en-US" sz="3200" b="1">
                            <a:solidFill>
                              <a:srgbClr val="00B050"/>
                            </a:solidFill>
                            <a:latin typeface="Cambria Math" panose="02040503050406030204" pitchFamily="18" charset="0"/>
                          </a:rPr>
                          <m:t>𝐂</m:t>
                        </m:r>
                      </m:e>
                      <m:sub>
                        <m:r>
                          <a:rPr lang="en-US" sz="3200" b="1" i="1" smtClean="0">
                            <a:solidFill>
                              <a:srgbClr val="00B050"/>
                            </a:solidFill>
                            <a:latin typeface="Cambria Math" panose="02040503050406030204" pitchFamily="18" charset="0"/>
                          </a:rPr>
                          <m:t>𝟎</m:t>
                        </m:r>
                      </m:sub>
                      <m:sup>
                        <m:r>
                          <a:rPr lang="en-US" sz="3200" b="1" i="1" smtClean="0">
                            <a:solidFill>
                              <a:srgbClr val="00B050"/>
                            </a:solidFill>
                            <a:latin typeface="Cambria Math" panose="02040503050406030204" pitchFamily="18" charset="0"/>
                          </a:rPr>
                          <m:t>𝟎</m:t>
                        </m:r>
                      </m:sup>
                    </m:sSubSup>
                    <m:r>
                      <a:rPr lang="en-US" sz="3200" b="0" i="0" smtClean="0">
                        <a:solidFill>
                          <a:srgbClr val="00B050"/>
                        </a:solidFill>
                        <a:latin typeface="Cambria Math" panose="02040503050406030204" pitchFamily="18" charset="0"/>
                      </a:rPr>
                      <m:t> </m:t>
                    </m:r>
                  </m:oMath>
                </a14:m>
                <a:r>
                  <a:rPr lang="en-US" dirty="0" smtClean="0"/>
                  <a:t>are available at time 2 </a:t>
                </a:r>
                <a:br>
                  <a:rPr lang="en-US" dirty="0" smtClean="0"/>
                </a:br>
                <a:r>
                  <a:rPr lang="en-US" dirty="0" smtClean="0"/>
                  <a:t>(2 gate delays).*</a:t>
                </a:r>
                <a:endParaRPr lang="en-US" dirty="0"/>
              </a:p>
              <a:p>
                <a14:m>
                  <m:oMath xmlns:m="http://schemas.openxmlformats.org/officeDocument/2006/math">
                    <m:sSubSup>
                      <m:sSubSupPr>
                        <m:ctrlPr>
                          <a:rPr lang="en-US" sz="3200" b="1" i="1">
                            <a:solidFill>
                              <a:srgbClr val="00B050"/>
                            </a:solidFill>
                            <a:latin typeface="Cambria Math" panose="02040503050406030204" pitchFamily="18" charset="0"/>
                          </a:rPr>
                        </m:ctrlPr>
                      </m:sSubSupPr>
                      <m:e>
                        <m:r>
                          <a:rPr lang="en-US" sz="3200" b="1">
                            <a:solidFill>
                              <a:srgbClr val="00B050"/>
                            </a:solidFill>
                            <a:latin typeface="Cambria Math" panose="02040503050406030204" pitchFamily="18" charset="0"/>
                          </a:rPr>
                          <m:t>𝐂</m:t>
                        </m:r>
                      </m:e>
                      <m:sub>
                        <m:r>
                          <a:rPr lang="en-US" sz="3200" b="1">
                            <a:solidFill>
                              <a:srgbClr val="00B050"/>
                            </a:solidFill>
                            <a:latin typeface="Cambria Math" panose="02040503050406030204" pitchFamily="18" charset="0"/>
                          </a:rPr>
                          <m:t>𝟏</m:t>
                        </m:r>
                      </m:sub>
                      <m:sup>
                        <m:r>
                          <a:rPr lang="en-US" sz="3200" b="1">
                            <a:solidFill>
                              <a:srgbClr val="00B050"/>
                            </a:solidFill>
                            <a:latin typeface="Cambria Math" panose="02040503050406030204" pitchFamily="18" charset="0"/>
                          </a:rPr>
                          <m:t>𝟏</m:t>
                        </m:r>
                      </m:sup>
                    </m:sSubSup>
                  </m:oMath>
                </a14:m>
                <a:r>
                  <a:rPr lang="en-US" dirty="0"/>
                  <a:t> and </a:t>
                </a:r>
                <a14:m>
                  <m:oMath xmlns:m="http://schemas.openxmlformats.org/officeDocument/2006/math">
                    <m:sSubSup>
                      <m:sSubSupPr>
                        <m:ctrlPr>
                          <a:rPr lang="en-US" sz="3200" b="1" i="1">
                            <a:solidFill>
                              <a:srgbClr val="00B050"/>
                            </a:solidFill>
                            <a:latin typeface="Cambria Math" panose="02040503050406030204" pitchFamily="18" charset="0"/>
                          </a:rPr>
                        </m:ctrlPr>
                      </m:sSubSupPr>
                      <m:e>
                        <m:r>
                          <a:rPr lang="en-US" sz="3200" b="1">
                            <a:solidFill>
                              <a:srgbClr val="00B050"/>
                            </a:solidFill>
                            <a:latin typeface="Cambria Math" panose="02040503050406030204" pitchFamily="18" charset="0"/>
                          </a:rPr>
                          <m:t>𝐂</m:t>
                        </m:r>
                      </m:e>
                      <m:sub>
                        <m:r>
                          <a:rPr lang="en-US" sz="3200" b="1" i="1">
                            <a:solidFill>
                              <a:srgbClr val="00B050"/>
                            </a:solidFill>
                            <a:latin typeface="Cambria Math" panose="02040503050406030204" pitchFamily="18" charset="0"/>
                          </a:rPr>
                          <m:t>𝟎</m:t>
                        </m:r>
                      </m:sub>
                      <m:sup>
                        <m:r>
                          <a:rPr lang="en-US" sz="3200" b="1">
                            <a:solidFill>
                              <a:srgbClr val="00B050"/>
                            </a:solidFill>
                            <a:latin typeface="Cambria Math" panose="02040503050406030204" pitchFamily="18" charset="0"/>
                          </a:rPr>
                          <m:t>𝟏</m:t>
                        </m:r>
                      </m:sup>
                    </m:sSubSup>
                    <m:r>
                      <a:rPr lang="en-US" sz="3200">
                        <a:solidFill>
                          <a:srgbClr val="00B050"/>
                        </a:solidFill>
                        <a:latin typeface="Cambria Math" panose="02040503050406030204" pitchFamily="18" charset="0"/>
                      </a:rPr>
                      <m:t> </m:t>
                    </m:r>
                  </m:oMath>
                </a14:m>
                <a:r>
                  <a:rPr lang="en-US" dirty="0"/>
                  <a:t>are available at time </a:t>
                </a:r>
                <a:r>
                  <a:rPr lang="en-US" dirty="0" smtClean="0"/>
                  <a:t>4.</a:t>
                </a:r>
                <a:endParaRPr lang="en-US" dirty="0"/>
              </a:p>
              <a:p>
                <a:r>
                  <a:rPr lang="en-US" b="1" dirty="0" smtClean="0">
                    <a:solidFill>
                      <a:srgbClr val="0070C0"/>
                    </a:solidFill>
                  </a:rPr>
                  <a:t>When are </a:t>
                </a:r>
                <a14:m>
                  <m:oMath xmlns:m="http://schemas.openxmlformats.org/officeDocument/2006/math">
                    <m:sSubSup>
                      <m:sSubSupPr>
                        <m:ctrlPr>
                          <a:rPr lang="en-US" sz="3200" b="1" i="1">
                            <a:solidFill>
                              <a:srgbClr val="0070C0"/>
                            </a:solidFill>
                            <a:latin typeface="Cambria Math" panose="02040503050406030204" pitchFamily="18" charset="0"/>
                          </a:rPr>
                        </m:ctrlPr>
                      </m:sSubSupPr>
                      <m:e>
                        <m:r>
                          <a:rPr lang="en-US" sz="3200" b="1" i="0">
                            <a:solidFill>
                              <a:srgbClr val="0070C0"/>
                            </a:solidFill>
                            <a:latin typeface="Cambria Math" panose="02040503050406030204" pitchFamily="18" charset="0"/>
                          </a:rPr>
                          <m:t>𝐂</m:t>
                        </m:r>
                      </m:e>
                      <m:sub>
                        <m:r>
                          <a:rPr lang="en-US" sz="3200" b="1" i="1">
                            <a:solidFill>
                              <a:srgbClr val="0070C0"/>
                            </a:solidFill>
                            <a:latin typeface="Cambria Math" panose="02040503050406030204" pitchFamily="18" charset="0"/>
                          </a:rPr>
                          <m:t>𝟏</m:t>
                        </m:r>
                      </m:sub>
                      <m:sup>
                        <m:r>
                          <a:rPr lang="en-US" sz="3200" b="1" i="0" smtClean="0">
                            <a:solidFill>
                              <a:srgbClr val="0070C0"/>
                            </a:solidFill>
                            <a:latin typeface="Cambria Math" panose="02040503050406030204" pitchFamily="18" charset="0"/>
                          </a:rPr>
                          <m:t>𝐍</m:t>
                        </m:r>
                        <m:r>
                          <a:rPr lang="en-US" sz="3200" b="1" i="0" smtClean="0">
                            <a:solidFill>
                              <a:srgbClr val="0070C0"/>
                            </a:solidFill>
                            <a:latin typeface="Cambria Math" panose="02040503050406030204" pitchFamily="18" charset="0"/>
                          </a:rPr>
                          <m:t>−</m:t>
                        </m:r>
                        <m:r>
                          <a:rPr lang="en-US" sz="3200" b="1" i="0" smtClean="0">
                            <a:solidFill>
                              <a:srgbClr val="0070C0"/>
                            </a:solidFill>
                            <a:latin typeface="Cambria Math" panose="02040503050406030204" pitchFamily="18" charset="0"/>
                          </a:rPr>
                          <m:t>𝟏</m:t>
                        </m:r>
                      </m:sup>
                    </m:sSubSup>
                  </m:oMath>
                </a14:m>
                <a:r>
                  <a:rPr lang="en-US" b="1" dirty="0">
                    <a:solidFill>
                      <a:srgbClr val="0070C0"/>
                    </a:solidFill>
                  </a:rPr>
                  <a:t> and </a:t>
                </a:r>
                <a14:m>
                  <m:oMath xmlns:m="http://schemas.openxmlformats.org/officeDocument/2006/math">
                    <m:sSubSup>
                      <m:sSubSupPr>
                        <m:ctrlPr>
                          <a:rPr lang="en-US" sz="3200" b="1" i="1">
                            <a:solidFill>
                              <a:srgbClr val="0070C0"/>
                            </a:solidFill>
                            <a:latin typeface="Cambria Math" panose="02040503050406030204" pitchFamily="18" charset="0"/>
                          </a:rPr>
                        </m:ctrlPr>
                      </m:sSubSupPr>
                      <m:e>
                        <m:r>
                          <a:rPr lang="en-US" sz="3200" b="1" i="0">
                            <a:solidFill>
                              <a:srgbClr val="0070C0"/>
                            </a:solidFill>
                            <a:latin typeface="Cambria Math" panose="02040503050406030204" pitchFamily="18" charset="0"/>
                          </a:rPr>
                          <m:t>𝐂</m:t>
                        </m:r>
                      </m:e>
                      <m:sub>
                        <m:r>
                          <a:rPr lang="en-US" sz="3200" b="1" i="0">
                            <a:solidFill>
                              <a:srgbClr val="0070C0"/>
                            </a:solidFill>
                            <a:latin typeface="Cambria Math" panose="02040503050406030204" pitchFamily="18" charset="0"/>
                          </a:rPr>
                          <m:t>𝟎</m:t>
                        </m:r>
                      </m:sub>
                      <m:sup>
                        <m:r>
                          <a:rPr lang="en-US" sz="3200" b="1" i="0" smtClean="0">
                            <a:solidFill>
                              <a:srgbClr val="0070C0"/>
                            </a:solidFill>
                            <a:latin typeface="Cambria Math" panose="02040503050406030204" pitchFamily="18" charset="0"/>
                          </a:rPr>
                          <m:t>𝐍</m:t>
                        </m:r>
                        <m:r>
                          <a:rPr lang="en-US" sz="3200" b="1" i="0" smtClean="0">
                            <a:solidFill>
                              <a:srgbClr val="0070C0"/>
                            </a:solidFill>
                            <a:latin typeface="Cambria Math" panose="02040503050406030204" pitchFamily="18" charset="0"/>
                          </a:rPr>
                          <m:t>−</m:t>
                        </m:r>
                        <m:r>
                          <a:rPr lang="en-US" sz="3200" b="1" i="0" smtClean="0">
                            <a:solidFill>
                              <a:srgbClr val="0070C0"/>
                            </a:solidFill>
                            <a:latin typeface="Cambria Math" panose="02040503050406030204" pitchFamily="18" charset="0"/>
                          </a:rPr>
                          <m:t>𝟏</m:t>
                        </m:r>
                      </m:sup>
                    </m:sSubSup>
                    <m:r>
                      <a:rPr lang="en-US" sz="3200" b="1" i="0">
                        <a:solidFill>
                          <a:srgbClr val="0070C0"/>
                        </a:solidFill>
                        <a:latin typeface="Cambria Math" panose="02040503050406030204" pitchFamily="18" charset="0"/>
                      </a:rPr>
                      <m:t> </m:t>
                    </m:r>
                  </m:oMath>
                </a14:m>
                <a:r>
                  <a:rPr lang="en-US" b="1" dirty="0" smtClean="0">
                    <a:solidFill>
                      <a:srgbClr val="0070C0"/>
                    </a:solidFill>
                  </a:rPr>
                  <a:t>available </a:t>
                </a:r>
                <a:r>
                  <a:rPr lang="en-US" dirty="0" smtClean="0"/>
                  <a:t>(these are the answer for an </a:t>
                </a:r>
                <a:r>
                  <a:rPr lang="en-US" b="1" dirty="0" smtClean="0">
                    <a:solidFill>
                      <a:srgbClr val="00B050"/>
                    </a:solidFill>
                  </a:rPr>
                  <a:t>N-bit</a:t>
                </a:r>
                <a:r>
                  <a:rPr lang="en-US" dirty="0" smtClean="0"/>
                  <a:t> comparator)?</a:t>
                </a:r>
              </a:p>
              <a:p>
                <a:pPr marL="0" indent="0">
                  <a:buNone/>
                </a:pPr>
                <a:endParaRPr lang="en-US" dirty="0"/>
              </a:p>
              <a:p>
                <a:pPr marL="0" indent="0">
                  <a:buNone/>
                </a:pPr>
                <a:endParaRPr lang="en-US" sz="2000" dirty="0"/>
              </a:p>
              <a:p>
                <a:pPr algn="ctr"/>
                <a:r>
                  <a:rPr lang="en-US" sz="2000" dirty="0" smtClean="0"/>
                  <a:t>*</a:t>
                </a:r>
                <a:r>
                  <a:rPr lang="en-US" sz="2000" dirty="0"/>
                  <a:t>In the notes, the inverters are counted, </a:t>
                </a:r>
                <a:r>
                  <a:rPr lang="en-US" sz="2000" dirty="0" smtClean="0"/>
                  <a:t>so paths from A </a:t>
                </a:r>
                <a:r>
                  <a:rPr lang="en-US" sz="2000" dirty="0"/>
                  <a:t>and B </a:t>
                </a:r>
                <a:r>
                  <a:rPr lang="en-US" sz="2000" dirty="0" smtClean="0"/>
                  <a:t>are </a:t>
                </a:r>
                <a:r>
                  <a:rPr lang="en-US" sz="2000" dirty="0"/>
                  <a:t>slightly </a:t>
                </a:r>
                <a:r>
                  <a:rPr lang="en-US" sz="2000" dirty="0" smtClean="0"/>
                  <a:t>longer, and all timings are increased by 1. </a:t>
                </a:r>
              </a:p>
            </p:txBody>
          </p:sp>
        </mc:Choice>
        <mc:Fallback xmlns="">
          <p:sp>
            <p:nvSpPr>
              <p:cNvPr id="7" name="Content Placeholder 6"/>
              <p:cNvSpPr>
                <a:spLocks noGrp="1" noRot="1" noChangeAspect="1" noMove="1" noResize="1" noEditPoints="1" noAdjustHandles="1" noChangeArrowheads="1" noChangeShapeType="1" noTextEdit="1"/>
              </p:cNvSpPr>
              <p:nvPr>
                <p:ph idx="1"/>
              </p:nvPr>
            </p:nvSpPr>
            <p:spPr>
              <a:blipFill rotWithShape="0">
                <a:blip r:embed="rId3"/>
                <a:stretch>
                  <a:fillRect l="-1643" t="-1868" r="-861"/>
                </a:stretch>
              </a:blipFill>
            </p:spPr>
            <p:txBody>
              <a:bodyPr/>
              <a:lstStyle/>
              <a:p>
                <a:r>
                  <a:rPr lang="en-US">
                    <a:noFill/>
                  </a:rPr>
                  <a:t> </a:t>
                </a:r>
              </a:p>
            </p:txBody>
          </p:sp>
        </mc:Fallback>
      </mc:AlternateContent>
      <p:sp>
        <p:nvSpPr>
          <p:cNvPr id="3" name="TextBox 2"/>
          <p:cNvSpPr txBox="1"/>
          <p:nvPr/>
        </p:nvSpPr>
        <p:spPr>
          <a:xfrm>
            <a:off x="1029041" y="4206240"/>
            <a:ext cx="6926896" cy="523220"/>
          </a:xfrm>
          <a:prstGeom prst="rect">
            <a:avLst/>
          </a:prstGeom>
          <a:noFill/>
        </p:spPr>
        <p:txBody>
          <a:bodyPr wrap="none" rtlCol="0">
            <a:spAutoFit/>
          </a:bodyPr>
          <a:lstStyle/>
          <a:p>
            <a:r>
              <a:rPr lang="en-US" sz="2800" b="1" dirty="0" smtClean="0">
                <a:solidFill>
                  <a:srgbClr val="0070C0"/>
                </a:solidFill>
              </a:rPr>
              <a:t>N-bit answer is available at time 2N.</a:t>
            </a:r>
            <a:endParaRPr lang="en-US" sz="2800" b="1" dirty="0">
              <a:solidFill>
                <a:srgbClr val="0070C0"/>
              </a:solidFill>
            </a:endParaRPr>
          </a:p>
        </p:txBody>
      </p:sp>
    </p:spTree>
    <p:extLst>
      <p:ext uri="{BB962C8B-B14F-4D97-AF65-F5344CB8AC3E}">
        <p14:creationId xmlns:p14="http://schemas.microsoft.com/office/powerpoint/2010/main" val="1084902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May be Able to Improve Our Comparator Design</a:t>
            </a:r>
            <a:endParaRPr lang="en-US" dirty="0"/>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27</a:t>
            </a:fld>
            <a:endParaRPr lang="en-US" dirty="0"/>
          </a:p>
        </p:txBody>
      </p:sp>
      <p:sp>
        <p:nvSpPr>
          <p:cNvPr id="22" name="Content Placeholder 21"/>
          <p:cNvSpPr>
            <a:spLocks noGrp="1"/>
          </p:cNvSpPr>
          <p:nvPr>
            <p:ph idx="1"/>
          </p:nvPr>
        </p:nvSpPr>
        <p:spPr/>
        <p:txBody>
          <a:bodyPr>
            <a:normAutofit lnSpcReduction="10000"/>
          </a:bodyPr>
          <a:lstStyle/>
          <a:p>
            <a:pPr algn="ctr"/>
            <a:r>
              <a:rPr lang="en-US" b="1" dirty="0" smtClean="0">
                <a:solidFill>
                  <a:srgbClr val="0070C0"/>
                </a:solidFill>
              </a:rPr>
              <a:t>Can we do better?</a:t>
            </a:r>
          </a:p>
          <a:p>
            <a:pPr algn="ctr"/>
            <a:r>
              <a:rPr lang="en-US" dirty="0" smtClean="0"/>
              <a:t>(You should ask: better in what sense?)</a:t>
            </a:r>
          </a:p>
          <a:p>
            <a:r>
              <a:rPr lang="en-US" b="1" dirty="0" smtClean="0">
                <a:solidFill>
                  <a:srgbClr val="0070C0"/>
                </a:solidFill>
              </a:rPr>
              <a:t>Can we reduce delay?</a:t>
            </a:r>
          </a:p>
          <a:p>
            <a:pPr lvl="1"/>
            <a:r>
              <a:rPr lang="en-US" b="1" dirty="0" smtClean="0">
                <a:solidFill>
                  <a:srgbClr val="0070C0"/>
                </a:solidFill>
              </a:rPr>
              <a:t>Unlikely</a:t>
            </a:r>
            <a:r>
              <a:rPr lang="en-US" dirty="0" smtClean="0">
                <a:solidFill>
                  <a:srgbClr val="0070C0"/>
                </a:solidFill>
              </a:rPr>
              <a:t> </a:t>
            </a:r>
            <a:r>
              <a:rPr lang="en-US" dirty="0" smtClean="0"/>
              <a:t>with a bit-sliced design.</a:t>
            </a:r>
          </a:p>
          <a:p>
            <a:pPr lvl="1"/>
            <a:r>
              <a:rPr lang="en-US" dirty="0" smtClean="0"/>
              <a:t>Not easy to implement most functions </a:t>
            </a:r>
            <a:br>
              <a:rPr lang="en-US" dirty="0" smtClean="0"/>
            </a:br>
            <a:r>
              <a:rPr lang="en-US" dirty="0" smtClean="0"/>
              <a:t>with one gate.</a:t>
            </a:r>
          </a:p>
          <a:p>
            <a:r>
              <a:rPr lang="en-US" b="1" dirty="0" smtClean="0">
                <a:solidFill>
                  <a:srgbClr val="0070C0"/>
                </a:solidFill>
              </a:rPr>
              <a:t>Can we reduce area?</a:t>
            </a:r>
          </a:p>
          <a:p>
            <a:pPr lvl="1"/>
            <a:r>
              <a:rPr lang="en-US" b="1" dirty="0" smtClean="0">
                <a:solidFill>
                  <a:srgbClr val="0070C0"/>
                </a:solidFill>
              </a:rPr>
              <a:t>Maybe</a:t>
            </a:r>
            <a:r>
              <a:rPr lang="en-US" dirty="0" smtClean="0">
                <a:solidFill>
                  <a:srgbClr val="0070C0"/>
                </a:solidFill>
              </a:rPr>
              <a:t> </a:t>
            </a:r>
            <a:r>
              <a:rPr lang="en-US" dirty="0" smtClean="0"/>
              <a:t>…</a:t>
            </a:r>
          </a:p>
          <a:p>
            <a:pPr lvl="1"/>
            <a:r>
              <a:rPr lang="en-US" dirty="0" smtClean="0"/>
              <a:t>Let’s do some algebra.</a:t>
            </a:r>
            <a:endParaRPr lang="en-US" dirty="0"/>
          </a:p>
        </p:txBody>
      </p:sp>
    </p:spTree>
    <p:extLst>
      <p:ext uri="{BB962C8B-B14F-4D97-AF65-F5344CB8AC3E}">
        <p14:creationId xmlns:p14="http://schemas.microsoft.com/office/powerpoint/2010/main" val="1839390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2">
                                            <p:txEl>
                                              <p:pRg st="1" end="1"/>
                                            </p:txEl>
                                          </p:spTgt>
                                        </p:tgtEl>
                                        <p:attrNameLst>
                                          <p:attrName>style.visibility</p:attrName>
                                        </p:attrNameLst>
                                      </p:cBhvr>
                                      <p:to>
                                        <p:strVal val="visible"/>
                                      </p:to>
                                    </p:set>
                                    <p:animEffect transition="in" filter="wipe(left)">
                                      <p:cBhvr>
                                        <p:cTn id="7" dur="500"/>
                                        <p:tgtEl>
                                          <p:spTgt spid="2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
                                            <p:txEl>
                                              <p:pRg st="2" end="2"/>
                                            </p:txEl>
                                          </p:spTgt>
                                        </p:tgtEl>
                                        <p:attrNameLst>
                                          <p:attrName>style.visibility</p:attrName>
                                        </p:attrNameLst>
                                      </p:cBhvr>
                                      <p:to>
                                        <p:strVal val="visible"/>
                                      </p:to>
                                    </p:set>
                                    <p:animEffect transition="in" filter="wipe(left)">
                                      <p:cBhvr>
                                        <p:cTn id="12" dur="500"/>
                                        <p:tgtEl>
                                          <p:spTgt spid="2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
                                            <p:txEl>
                                              <p:pRg st="3" end="3"/>
                                            </p:txEl>
                                          </p:spTgt>
                                        </p:tgtEl>
                                        <p:attrNameLst>
                                          <p:attrName>style.visibility</p:attrName>
                                        </p:attrNameLst>
                                      </p:cBhvr>
                                      <p:to>
                                        <p:strVal val="visible"/>
                                      </p:to>
                                    </p:set>
                                    <p:animEffect transition="in" filter="wipe(left)">
                                      <p:cBhvr>
                                        <p:cTn id="17" dur="500"/>
                                        <p:tgtEl>
                                          <p:spTgt spid="22">
                                            <p:txEl>
                                              <p:pRg st="3" end="3"/>
                                            </p:txEl>
                                          </p:spTgt>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22">
                                            <p:txEl>
                                              <p:pRg st="4" end="4"/>
                                            </p:txEl>
                                          </p:spTgt>
                                        </p:tgtEl>
                                        <p:attrNameLst>
                                          <p:attrName>style.visibility</p:attrName>
                                        </p:attrNameLst>
                                      </p:cBhvr>
                                      <p:to>
                                        <p:strVal val="visible"/>
                                      </p:to>
                                    </p:set>
                                    <p:animEffect transition="in" filter="wipe(left)">
                                      <p:cBhvr>
                                        <p:cTn id="21" dur="500"/>
                                        <p:tgtEl>
                                          <p:spTgt spid="22">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2">
                                            <p:txEl>
                                              <p:pRg st="5" end="5"/>
                                            </p:txEl>
                                          </p:spTgt>
                                        </p:tgtEl>
                                        <p:attrNameLst>
                                          <p:attrName>style.visibility</p:attrName>
                                        </p:attrNameLst>
                                      </p:cBhvr>
                                      <p:to>
                                        <p:strVal val="visible"/>
                                      </p:to>
                                    </p:set>
                                    <p:animEffect transition="in" filter="wipe(left)">
                                      <p:cBhvr>
                                        <p:cTn id="26" dur="500"/>
                                        <p:tgtEl>
                                          <p:spTgt spid="22">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22">
                                            <p:txEl>
                                              <p:pRg st="6" end="6"/>
                                            </p:txEl>
                                          </p:spTgt>
                                        </p:tgtEl>
                                        <p:attrNameLst>
                                          <p:attrName>style.visibility</p:attrName>
                                        </p:attrNameLst>
                                      </p:cBhvr>
                                      <p:to>
                                        <p:strVal val="visible"/>
                                      </p:to>
                                    </p:set>
                                    <p:animEffect transition="in" filter="wipe(left)">
                                      <p:cBhvr>
                                        <p:cTn id="31" dur="500"/>
                                        <p:tgtEl>
                                          <p:spTgt spid="22">
                                            <p:txEl>
                                              <p:pRg st="6" end="6"/>
                                            </p:txEl>
                                          </p:spTgt>
                                        </p:tgtEl>
                                      </p:cBhvr>
                                    </p:animEffect>
                                  </p:childTnLst>
                                </p:cTn>
                              </p:par>
                            </p:childTnLst>
                          </p:cTn>
                        </p:par>
                        <p:par>
                          <p:cTn id="32" fill="hold">
                            <p:stCondLst>
                              <p:cond delay="500"/>
                            </p:stCondLst>
                            <p:childTnLst>
                              <p:par>
                                <p:cTn id="33" presetID="22" presetClass="entr" presetSubtype="8" fill="hold" nodeType="afterEffect">
                                  <p:stCondLst>
                                    <p:cond delay="0"/>
                                  </p:stCondLst>
                                  <p:childTnLst>
                                    <p:set>
                                      <p:cBhvr>
                                        <p:cTn id="34" dur="1" fill="hold">
                                          <p:stCondLst>
                                            <p:cond delay="0"/>
                                          </p:stCondLst>
                                        </p:cTn>
                                        <p:tgtEl>
                                          <p:spTgt spid="22">
                                            <p:txEl>
                                              <p:pRg st="7" end="7"/>
                                            </p:txEl>
                                          </p:spTgt>
                                        </p:tgtEl>
                                        <p:attrNameLst>
                                          <p:attrName>style.visibility</p:attrName>
                                        </p:attrNameLst>
                                      </p:cBhvr>
                                      <p:to>
                                        <p:strVal val="visible"/>
                                      </p:to>
                                    </p:set>
                                    <p:animEffect transition="in" filter="wipe(left)">
                                      <p:cBhvr>
                                        <p:cTn id="35" dur="500"/>
                                        <p:tgtEl>
                                          <p:spTgt spid="2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Use Algebra to Find Common Subexpressions (A’B, AB’)</a:t>
            </a:r>
            <a:endParaRPr lang="en-US" dirty="0"/>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28</a:t>
            </a:fld>
            <a:endParaRPr lang="en-US" dirty="0"/>
          </a:p>
        </p:txBody>
      </p:sp>
      <p:sp>
        <p:nvSpPr>
          <p:cNvPr id="22" name="Content Placeholder 21"/>
          <p:cNvSpPr>
            <a:spLocks noGrp="1"/>
          </p:cNvSpPr>
          <p:nvPr>
            <p:ph idx="1"/>
          </p:nvPr>
        </p:nvSpPr>
        <p:spPr/>
        <p:txBody>
          <a:bodyPr>
            <a:normAutofit/>
          </a:bodyPr>
          <a:lstStyle/>
          <a:p>
            <a:r>
              <a:rPr lang="en-US" dirty="0" smtClean="0"/>
              <a:t>Start with </a:t>
            </a:r>
            <a:r>
              <a:rPr lang="en-US" b="1" dirty="0" smtClean="0">
                <a:solidFill>
                  <a:srgbClr val="00B050"/>
                </a:solidFill>
              </a:rPr>
              <a:t>Z</a:t>
            </a:r>
            <a:r>
              <a:rPr lang="en-US" b="1" baseline="-25000" dirty="0" smtClean="0">
                <a:solidFill>
                  <a:srgbClr val="00B050"/>
                </a:solidFill>
              </a:rPr>
              <a:t>1</a:t>
            </a:r>
            <a:r>
              <a:rPr lang="en-US" b="1" dirty="0" smtClean="0">
                <a:solidFill>
                  <a:srgbClr val="00B050"/>
                </a:solidFill>
              </a:rPr>
              <a:t> </a:t>
            </a:r>
            <a:r>
              <a:rPr lang="en-US" b="1" dirty="0">
                <a:solidFill>
                  <a:srgbClr val="00B050"/>
                </a:solidFill>
              </a:rPr>
              <a:t>= AB’ + AC</a:t>
            </a:r>
            <a:r>
              <a:rPr lang="en-US" b="1" baseline="-25000" dirty="0">
                <a:solidFill>
                  <a:srgbClr val="00B050"/>
                </a:solidFill>
              </a:rPr>
              <a:t>1</a:t>
            </a:r>
            <a:r>
              <a:rPr lang="en-US" b="1" dirty="0">
                <a:solidFill>
                  <a:srgbClr val="00B050"/>
                </a:solidFill>
              </a:rPr>
              <a:t> + </a:t>
            </a:r>
            <a:r>
              <a:rPr lang="en-US" b="1" dirty="0" smtClean="0">
                <a:solidFill>
                  <a:srgbClr val="00B050"/>
                </a:solidFill>
              </a:rPr>
              <a:t>B’C</a:t>
            </a:r>
            <a:r>
              <a:rPr lang="en-US" b="1" baseline="-25000" dirty="0" smtClean="0">
                <a:solidFill>
                  <a:srgbClr val="00B050"/>
                </a:solidFill>
              </a:rPr>
              <a:t>1</a:t>
            </a:r>
          </a:p>
          <a:p>
            <a:r>
              <a:rPr lang="en-US" dirty="0" smtClean="0"/>
              <a:t>then use </a:t>
            </a:r>
            <a:r>
              <a:rPr lang="en-US" dirty="0" err="1" smtClean="0"/>
              <a:t>distributivity</a:t>
            </a:r>
            <a:r>
              <a:rPr lang="en-US" dirty="0" smtClean="0"/>
              <a:t> to pull out </a:t>
            </a:r>
            <a:r>
              <a:rPr lang="en-US" b="1" dirty="0" smtClean="0">
                <a:solidFill>
                  <a:srgbClr val="00B050"/>
                </a:solidFill>
              </a:rPr>
              <a:t>C</a:t>
            </a:r>
            <a:r>
              <a:rPr lang="en-US" b="1" baseline="-25000" dirty="0" smtClean="0">
                <a:solidFill>
                  <a:srgbClr val="00B050"/>
                </a:solidFill>
              </a:rPr>
              <a:t>1</a:t>
            </a:r>
            <a:r>
              <a:rPr lang="en-US" dirty="0" smtClean="0"/>
              <a:t>:</a:t>
            </a:r>
          </a:p>
          <a:p>
            <a:pPr algn="ctr"/>
            <a:r>
              <a:rPr lang="en-US" b="1" dirty="0">
                <a:solidFill>
                  <a:srgbClr val="00B050"/>
                </a:solidFill>
              </a:rPr>
              <a:t>Z</a:t>
            </a:r>
            <a:r>
              <a:rPr lang="en-US" b="1" baseline="-25000" dirty="0">
                <a:solidFill>
                  <a:srgbClr val="00B050"/>
                </a:solidFill>
              </a:rPr>
              <a:t>1</a:t>
            </a:r>
            <a:r>
              <a:rPr lang="en-US" b="1" dirty="0">
                <a:solidFill>
                  <a:srgbClr val="00B050"/>
                </a:solidFill>
              </a:rPr>
              <a:t> = AB’ + </a:t>
            </a:r>
            <a:r>
              <a:rPr lang="en-US" b="1" dirty="0" smtClean="0">
                <a:solidFill>
                  <a:srgbClr val="00B050"/>
                </a:solidFill>
              </a:rPr>
              <a:t>(A </a:t>
            </a:r>
            <a:r>
              <a:rPr lang="en-US" b="1" dirty="0">
                <a:solidFill>
                  <a:srgbClr val="00B050"/>
                </a:solidFill>
              </a:rPr>
              <a:t>+ B</a:t>
            </a:r>
            <a:r>
              <a:rPr lang="en-US" b="1" dirty="0" smtClean="0">
                <a:solidFill>
                  <a:srgbClr val="00B050"/>
                </a:solidFill>
              </a:rPr>
              <a:t>’)C</a:t>
            </a:r>
            <a:r>
              <a:rPr lang="en-US" b="1" baseline="-25000" dirty="0" smtClean="0">
                <a:solidFill>
                  <a:srgbClr val="00B050"/>
                </a:solidFill>
              </a:rPr>
              <a:t>1</a:t>
            </a:r>
            <a:endParaRPr lang="en-US" b="1" baseline="-25000" dirty="0">
              <a:solidFill>
                <a:srgbClr val="00B050"/>
              </a:solidFill>
            </a:endParaRPr>
          </a:p>
          <a:p>
            <a:r>
              <a:rPr lang="en-US" dirty="0" smtClean="0"/>
              <a:t>and rewrite the </a:t>
            </a:r>
            <a:r>
              <a:rPr lang="en-US" b="1" dirty="0" smtClean="0">
                <a:solidFill>
                  <a:srgbClr val="00B050"/>
                </a:solidFill>
              </a:rPr>
              <a:t>(A + B’)</a:t>
            </a:r>
            <a:r>
              <a:rPr lang="en-US" dirty="0" smtClean="0"/>
              <a:t> factor as a NAND:</a:t>
            </a:r>
          </a:p>
          <a:p>
            <a:pPr algn="ctr"/>
            <a:r>
              <a:rPr lang="en-US" b="1" dirty="0">
                <a:solidFill>
                  <a:srgbClr val="0070C0"/>
                </a:solidFill>
              </a:rPr>
              <a:t>Z</a:t>
            </a:r>
            <a:r>
              <a:rPr lang="en-US" b="1" baseline="-25000" dirty="0">
                <a:solidFill>
                  <a:srgbClr val="0070C0"/>
                </a:solidFill>
              </a:rPr>
              <a:t>1</a:t>
            </a:r>
            <a:r>
              <a:rPr lang="en-US" b="1" dirty="0">
                <a:solidFill>
                  <a:srgbClr val="0070C0"/>
                </a:solidFill>
              </a:rPr>
              <a:t> = AB’ + (</a:t>
            </a:r>
            <a:r>
              <a:rPr lang="en-US" b="1" dirty="0" smtClean="0">
                <a:solidFill>
                  <a:srgbClr val="0070C0"/>
                </a:solidFill>
              </a:rPr>
              <a:t>A’B)’C</a:t>
            </a:r>
            <a:r>
              <a:rPr lang="en-US" b="1" baseline="-25000" dirty="0" smtClean="0">
                <a:solidFill>
                  <a:srgbClr val="0070C0"/>
                </a:solidFill>
              </a:rPr>
              <a:t>1</a:t>
            </a:r>
            <a:endParaRPr lang="en-US" b="1" baseline="-25000" dirty="0">
              <a:solidFill>
                <a:srgbClr val="0070C0"/>
              </a:solidFill>
            </a:endParaRPr>
          </a:p>
          <a:p>
            <a:r>
              <a:rPr lang="en-US" dirty="0" smtClean="0"/>
              <a:t>Similarly,      </a:t>
            </a:r>
            <a:r>
              <a:rPr lang="en-US" b="1" dirty="0" smtClean="0">
                <a:solidFill>
                  <a:srgbClr val="0070C0"/>
                </a:solidFill>
              </a:rPr>
              <a:t>Z</a:t>
            </a:r>
            <a:r>
              <a:rPr lang="en-US" b="1" baseline="-25000" dirty="0" smtClean="0">
                <a:solidFill>
                  <a:srgbClr val="0070C0"/>
                </a:solidFill>
              </a:rPr>
              <a:t>0</a:t>
            </a:r>
            <a:r>
              <a:rPr lang="en-US" b="1" dirty="0" smtClean="0">
                <a:solidFill>
                  <a:srgbClr val="0070C0"/>
                </a:solidFill>
              </a:rPr>
              <a:t> </a:t>
            </a:r>
            <a:r>
              <a:rPr lang="en-US" b="1" dirty="0">
                <a:solidFill>
                  <a:srgbClr val="0070C0"/>
                </a:solidFill>
              </a:rPr>
              <a:t>= </a:t>
            </a:r>
            <a:r>
              <a:rPr lang="en-US" b="1" dirty="0" smtClean="0">
                <a:solidFill>
                  <a:srgbClr val="0070C0"/>
                </a:solidFill>
              </a:rPr>
              <a:t>A’B </a:t>
            </a:r>
            <a:r>
              <a:rPr lang="en-US" b="1" dirty="0">
                <a:solidFill>
                  <a:srgbClr val="0070C0"/>
                </a:solidFill>
              </a:rPr>
              <a:t>+ (</a:t>
            </a:r>
            <a:r>
              <a:rPr lang="en-US" b="1" dirty="0" smtClean="0">
                <a:solidFill>
                  <a:srgbClr val="0070C0"/>
                </a:solidFill>
              </a:rPr>
              <a:t>AB’)’C</a:t>
            </a:r>
            <a:r>
              <a:rPr lang="en-US" b="1" baseline="-25000" dirty="0">
                <a:solidFill>
                  <a:srgbClr val="0070C0"/>
                </a:solidFill>
              </a:rPr>
              <a:t>0</a:t>
            </a:r>
            <a:endParaRPr lang="en-US" dirty="0" smtClean="0"/>
          </a:p>
          <a:p>
            <a:r>
              <a:rPr lang="en-US" dirty="0" smtClean="0"/>
              <a:t>Notice that we now reuse </a:t>
            </a:r>
            <a:r>
              <a:rPr lang="en-US" b="1" dirty="0" smtClean="0">
                <a:solidFill>
                  <a:srgbClr val="00B050"/>
                </a:solidFill>
              </a:rPr>
              <a:t>AB’</a:t>
            </a:r>
            <a:r>
              <a:rPr lang="en-US" dirty="0" smtClean="0"/>
              <a:t> and </a:t>
            </a:r>
            <a:r>
              <a:rPr lang="en-US" b="1" dirty="0" smtClean="0">
                <a:solidFill>
                  <a:srgbClr val="00B050"/>
                </a:solidFill>
              </a:rPr>
              <a:t>A’B</a:t>
            </a:r>
            <a:r>
              <a:rPr lang="en-US" dirty="0" smtClean="0"/>
              <a:t>.</a:t>
            </a:r>
          </a:p>
        </p:txBody>
      </p:sp>
    </p:spTree>
    <p:extLst>
      <p:ext uri="{BB962C8B-B14F-4D97-AF65-F5344CB8AC3E}">
        <p14:creationId xmlns:p14="http://schemas.microsoft.com/office/powerpoint/2010/main" val="2581320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New Implementation Uses Fewer Gates</a:t>
            </a:r>
            <a:endParaRPr lang="en-US" dirty="0"/>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29</a:t>
            </a:fld>
            <a:endParaRPr lang="en-US" dirty="0"/>
          </a:p>
        </p:txBody>
      </p:sp>
      <p:sp>
        <p:nvSpPr>
          <p:cNvPr id="3" name="Content Placeholder 2"/>
          <p:cNvSpPr>
            <a:spLocks noGrp="1"/>
          </p:cNvSpPr>
          <p:nvPr>
            <p:ph idx="1"/>
          </p:nvPr>
        </p:nvSpPr>
        <p:spPr/>
        <p:txBody>
          <a:bodyPr/>
          <a:lstStyle/>
          <a:p>
            <a:r>
              <a:rPr lang="en-US" dirty="0" smtClean="0"/>
              <a:t>The diagram below shows the new equations</a:t>
            </a:r>
            <a:br>
              <a:rPr lang="en-US" dirty="0" smtClean="0"/>
            </a:br>
            <a:r>
              <a:rPr lang="en-US" dirty="0" smtClean="0"/>
              <a:t>using NAND gates.</a:t>
            </a:r>
          </a:p>
          <a:p>
            <a:r>
              <a:rPr lang="en-US" dirty="0" smtClean="0"/>
              <a:t>The single-bit core is here.</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347" y="3300210"/>
            <a:ext cx="7792279" cy="2568883"/>
          </a:xfrm>
          <a:prstGeom prst="rect">
            <a:avLst/>
          </a:prstGeom>
        </p:spPr>
      </p:pic>
      <p:grpSp>
        <p:nvGrpSpPr>
          <p:cNvPr id="9" name="Group 8"/>
          <p:cNvGrpSpPr/>
          <p:nvPr/>
        </p:nvGrpSpPr>
        <p:grpSpPr>
          <a:xfrm>
            <a:off x="1062063" y="3076581"/>
            <a:ext cx="3192945" cy="2227969"/>
            <a:chOff x="4289552" y="2354706"/>
            <a:chExt cx="3192945" cy="2227969"/>
          </a:xfrm>
        </p:grpSpPr>
        <p:sp>
          <p:nvSpPr>
            <p:cNvPr id="10" name="Rectangle 9"/>
            <p:cNvSpPr/>
            <p:nvPr/>
          </p:nvSpPr>
          <p:spPr>
            <a:xfrm>
              <a:off x="4289552" y="3119635"/>
              <a:ext cx="2397760" cy="1463040"/>
            </a:xfrm>
            <a:prstGeom prst="rect">
              <a:avLst/>
            </a:prstGeom>
            <a:noFill/>
            <a:ln w="3810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flipH="1">
              <a:off x="6687312" y="2354706"/>
              <a:ext cx="795185" cy="764928"/>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14" name="TextBox 13"/>
          <p:cNvSpPr txBox="1"/>
          <p:nvPr/>
        </p:nvSpPr>
        <p:spPr>
          <a:xfrm>
            <a:off x="4182871" y="4111365"/>
            <a:ext cx="1045479" cy="461665"/>
          </a:xfrm>
          <a:prstGeom prst="rect">
            <a:avLst/>
          </a:prstGeom>
          <a:noFill/>
        </p:spPr>
        <p:txBody>
          <a:bodyPr wrap="none" rtlCol="0">
            <a:spAutoFit/>
          </a:bodyPr>
          <a:lstStyle/>
          <a:p>
            <a:pPr algn="ctr"/>
            <a:r>
              <a:rPr lang="en-US" sz="2400" b="1" dirty="0" smtClean="0">
                <a:solidFill>
                  <a:srgbClr val="7030A0"/>
                </a:solidFill>
              </a:rPr>
              <a:t>(AB’)’</a:t>
            </a:r>
            <a:endParaRPr lang="en-US" sz="2400" b="1" dirty="0">
              <a:solidFill>
                <a:srgbClr val="7030A0"/>
              </a:solidFill>
            </a:endParaRPr>
          </a:p>
        </p:txBody>
      </p:sp>
      <p:sp>
        <p:nvSpPr>
          <p:cNvPr id="15" name="TextBox 14"/>
          <p:cNvSpPr txBox="1"/>
          <p:nvPr/>
        </p:nvSpPr>
        <p:spPr>
          <a:xfrm>
            <a:off x="3618319" y="5059753"/>
            <a:ext cx="1045479" cy="461665"/>
          </a:xfrm>
          <a:prstGeom prst="rect">
            <a:avLst/>
          </a:prstGeom>
          <a:solidFill>
            <a:srgbClr val="FFFFFF"/>
          </a:solidFill>
        </p:spPr>
        <p:txBody>
          <a:bodyPr wrap="none" rtlCol="0">
            <a:spAutoFit/>
          </a:bodyPr>
          <a:lstStyle/>
          <a:p>
            <a:pPr algn="ctr"/>
            <a:r>
              <a:rPr lang="en-US" sz="2400" b="1" dirty="0" smtClean="0">
                <a:solidFill>
                  <a:srgbClr val="FF0000"/>
                </a:solidFill>
              </a:rPr>
              <a:t>(A’B)’</a:t>
            </a:r>
            <a:endParaRPr lang="en-US" sz="2400" b="1" dirty="0">
              <a:solidFill>
                <a:srgbClr val="FF0000"/>
              </a:solidFill>
            </a:endParaRPr>
          </a:p>
        </p:txBody>
      </p:sp>
      <p:sp>
        <p:nvSpPr>
          <p:cNvPr id="16" name="TextBox 15"/>
          <p:cNvSpPr txBox="1"/>
          <p:nvPr/>
        </p:nvSpPr>
        <p:spPr>
          <a:xfrm>
            <a:off x="6045761" y="3216020"/>
            <a:ext cx="1774845" cy="461665"/>
          </a:xfrm>
          <a:prstGeom prst="rect">
            <a:avLst/>
          </a:prstGeom>
          <a:noFill/>
        </p:spPr>
        <p:txBody>
          <a:bodyPr wrap="none" rtlCol="0">
            <a:spAutoFit/>
          </a:bodyPr>
          <a:lstStyle/>
          <a:p>
            <a:pPr algn="ctr"/>
            <a:r>
              <a:rPr lang="en-US" sz="2400" b="1" dirty="0">
                <a:solidFill>
                  <a:srgbClr val="0070C0"/>
                </a:solidFill>
              </a:rPr>
              <a:t>(</a:t>
            </a:r>
            <a:r>
              <a:rPr lang="en-US" sz="2400" b="1" dirty="0" smtClean="0">
                <a:solidFill>
                  <a:srgbClr val="0070C0"/>
                </a:solidFill>
              </a:rPr>
              <a:t>(A’B)’C</a:t>
            </a:r>
            <a:r>
              <a:rPr lang="en-US" sz="2400" b="1" baseline="-25000" dirty="0" smtClean="0">
                <a:solidFill>
                  <a:srgbClr val="0070C0"/>
                </a:solidFill>
              </a:rPr>
              <a:t>1</a:t>
            </a:r>
            <a:r>
              <a:rPr lang="en-US" sz="2400" b="1" dirty="0" smtClean="0">
                <a:solidFill>
                  <a:srgbClr val="0070C0"/>
                </a:solidFill>
              </a:rPr>
              <a:t>)’</a:t>
            </a:r>
            <a:endParaRPr lang="en-US" sz="2400" b="1" dirty="0">
              <a:solidFill>
                <a:srgbClr val="0070C0"/>
              </a:solidFill>
            </a:endParaRPr>
          </a:p>
        </p:txBody>
      </p:sp>
      <p:sp>
        <p:nvSpPr>
          <p:cNvPr id="12" name="Freeform 11"/>
          <p:cNvSpPr/>
          <p:nvPr/>
        </p:nvSpPr>
        <p:spPr>
          <a:xfrm>
            <a:off x="3621024" y="3735871"/>
            <a:ext cx="1621536" cy="1252350"/>
          </a:xfrm>
          <a:custGeom>
            <a:avLst/>
            <a:gdLst>
              <a:gd name="connsiteX0" fmla="*/ 0 w 1621536"/>
              <a:gd name="connsiteY0" fmla="*/ 1201889 h 1252350"/>
              <a:gd name="connsiteX1" fmla="*/ 292608 w 1621536"/>
              <a:gd name="connsiteY1" fmla="*/ 1128737 h 1252350"/>
              <a:gd name="connsiteX2" fmla="*/ 280416 w 1621536"/>
              <a:gd name="connsiteY2" fmla="*/ 128993 h 1252350"/>
              <a:gd name="connsiteX3" fmla="*/ 1621536 w 1621536"/>
              <a:gd name="connsiteY3" fmla="*/ 43649 h 1252350"/>
            </a:gdLst>
            <a:ahLst/>
            <a:cxnLst>
              <a:cxn ang="0">
                <a:pos x="connsiteX0" y="connsiteY0"/>
              </a:cxn>
              <a:cxn ang="0">
                <a:pos x="connsiteX1" y="connsiteY1"/>
              </a:cxn>
              <a:cxn ang="0">
                <a:pos x="connsiteX2" y="connsiteY2"/>
              </a:cxn>
              <a:cxn ang="0">
                <a:pos x="connsiteX3" y="connsiteY3"/>
              </a:cxn>
            </a:cxnLst>
            <a:rect l="l" t="t" r="r" b="b"/>
            <a:pathLst>
              <a:path w="1621536" h="1252350">
                <a:moveTo>
                  <a:pt x="0" y="1201889"/>
                </a:moveTo>
                <a:cubicBezTo>
                  <a:pt x="122936" y="1254721"/>
                  <a:pt x="245872" y="1307553"/>
                  <a:pt x="292608" y="1128737"/>
                </a:cubicBezTo>
                <a:cubicBezTo>
                  <a:pt x="339344" y="949921"/>
                  <a:pt x="58928" y="309841"/>
                  <a:pt x="280416" y="128993"/>
                </a:cubicBezTo>
                <a:cubicBezTo>
                  <a:pt x="501904" y="-51855"/>
                  <a:pt x="1061720" y="-4103"/>
                  <a:pt x="1621536" y="43649"/>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flipV="1">
            <a:off x="3621024" y="4133088"/>
            <a:ext cx="3121152" cy="12192"/>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8" name="Freeform 17"/>
          <p:cNvSpPr/>
          <p:nvPr/>
        </p:nvSpPr>
        <p:spPr>
          <a:xfrm>
            <a:off x="6230112" y="3644522"/>
            <a:ext cx="487680" cy="264669"/>
          </a:xfrm>
          <a:custGeom>
            <a:avLst/>
            <a:gdLst>
              <a:gd name="connsiteX0" fmla="*/ 487680 w 487680"/>
              <a:gd name="connsiteY0" fmla="*/ 244726 h 264669"/>
              <a:gd name="connsiteX1" fmla="*/ 195072 w 487680"/>
              <a:gd name="connsiteY1" fmla="*/ 244726 h 264669"/>
              <a:gd name="connsiteX2" fmla="*/ 182880 w 487680"/>
              <a:gd name="connsiteY2" fmla="*/ 37462 h 264669"/>
              <a:gd name="connsiteX3" fmla="*/ 0 w 487680"/>
              <a:gd name="connsiteY3" fmla="*/ 886 h 264669"/>
            </a:gdLst>
            <a:ahLst/>
            <a:cxnLst>
              <a:cxn ang="0">
                <a:pos x="connsiteX0" y="connsiteY0"/>
              </a:cxn>
              <a:cxn ang="0">
                <a:pos x="connsiteX1" y="connsiteY1"/>
              </a:cxn>
              <a:cxn ang="0">
                <a:pos x="connsiteX2" y="connsiteY2"/>
              </a:cxn>
              <a:cxn ang="0">
                <a:pos x="connsiteX3" y="connsiteY3"/>
              </a:cxn>
            </a:cxnLst>
            <a:rect l="l" t="t" r="r" b="b"/>
            <a:pathLst>
              <a:path w="487680" h="264669">
                <a:moveTo>
                  <a:pt x="487680" y="244726"/>
                </a:moveTo>
                <a:cubicBezTo>
                  <a:pt x="366776" y="261998"/>
                  <a:pt x="245872" y="279270"/>
                  <a:pt x="195072" y="244726"/>
                </a:cubicBezTo>
                <a:cubicBezTo>
                  <a:pt x="144272" y="210182"/>
                  <a:pt x="215392" y="78102"/>
                  <a:pt x="182880" y="37462"/>
                </a:cubicBezTo>
                <a:cubicBezTo>
                  <a:pt x="150368" y="-3178"/>
                  <a:pt x="75184" y="-1146"/>
                  <a:pt x="0" y="886"/>
                </a:cubicBezTo>
              </a:path>
            </a:pathLst>
          </a:cu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006586" y="2021970"/>
            <a:ext cx="4447051" cy="523220"/>
          </a:xfrm>
          <a:prstGeom prst="rect">
            <a:avLst/>
          </a:prstGeom>
          <a:noFill/>
        </p:spPr>
        <p:txBody>
          <a:bodyPr wrap="none" rtlCol="0">
            <a:spAutoFit/>
          </a:bodyPr>
          <a:lstStyle/>
          <a:p>
            <a:pPr algn="r"/>
            <a:r>
              <a:rPr lang="en-US" sz="2800" b="1" dirty="0" smtClean="0"/>
              <a:t>Z</a:t>
            </a:r>
            <a:r>
              <a:rPr lang="en-US" sz="2800" b="1" baseline="-25000" dirty="0" smtClean="0"/>
              <a:t>1</a:t>
            </a:r>
            <a:r>
              <a:rPr lang="en-US" sz="2800" b="1" dirty="0"/>
              <a:t> </a:t>
            </a:r>
            <a:r>
              <a:rPr lang="en-US" sz="2800" b="1" dirty="0" smtClean="0"/>
              <a:t>= [ (AB’)’ ((</a:t>
            </a:r>
            <a:r>
              <a:rPr lang="en-US" sz="2800" b="1" dirty="0"/>
              <a:t>A’B)’C</a:t>
            </a:r>
            <a:r>
              <a:rPr lang="en-US" sz="2800" b="1" baseline="-25000" dirty="0"/>
              <a:t>1</a:t>
            </a:r>
            <a:r>
              <a:rPr lang="en-US" sz="2800" b="1" dirty="0" smtClean="0"/>
              <a:t>)’ ]’</a:t>
            </a:r>
            <a:endParaRPr lang="en-US" sz="2800" b="1" dirty="0"/>
          </a:p>
        </p:txBody>
      </p:sp>
      <p:sp>
        <p:nvSpPr>
          <p:cNvPr id="21" name="Freeform 20"/>
          <p:cNvSpPr/>
          <p:nvPr/>
        </p:nvSpPr>
        <p:spPr>
          <a:xfrm>
            <a:off x="7754112" y="2926080"/>
            <a:ext cx="440581" cy="1048512"/>
          </a:xfrm>
          <a:custGeom>
            <a:avLst/>
            <a:gdLst>
              <a:gd name="connsiteX0" fmla="*/ 0 w 440581"/>
              <a:gd name="connsiteY0" fmla="*/ 1048512 h 1048512"/>
              <a:gd name="connsiteX1" fmla="*/ 438912 w 440581"/>
              <a:gd name="connsiteY1" fmla="*/ 524256 h 1048512"/>
              <a:gd name="connsiteX2" fmla="*/ 121920 w 440581"/>
              <a:gd name="connsiteY2" fmla="*/ 0 h 1048512"/>
            </a:gdLst>
            <a:ahLst/>
            <a:cxnLst>
              <a:cxn ang="0">
                <a:pos x="connsiteX0" y="connsiteY0"/>
              </a:cxn>
              <a:cxn ang="0">
                <a:pos x="connsiteX1" y="connsiteY1"/>
              </a:cxn>
              <a:cxn ang="0">
                <a:pos x="connsiteX2" y="connsiteY2"/>
              </a:cxn>
            </a:cxnLst>
            <a:rect l="l" t="t" r="r" b="b"/>
            <a:pathLst>
              <a:path w="440581" h="1048512">
                <a:moveTo>
                  <a:pt x="0" y="1048512"/>
                </a:moveTo>
                <a:cubicBezTo>
                  <a:pt x="209296" y="873760"/>
                  <a:pt x="418592" y="699008"/>
                  <a:pt x="438912" y="524256"/>
                </a:cubicBezTo>
                <a:cubicBezTo>
                  <a:pt x="459232" y="349504"/>
                  <a:pt x="290576" y="174752"/>
                  <a:pt x="121920" y="0"/>
                </a:cubicBezTo>
              </a:path>
            </a:pathLst>
          </a:custGeom>
          <a:noFill/>
          <a:ln w="508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5466922" y="2457616"/>
            <a:ext cx="2986715" cy="523220"/>
          </a:xfrm>
          <a:prstGeom prst="rect">
            <a:avLst/>
          </a:prstGeom>
          <a:noFill/>
        </p:spPr>
        <p:txBody>
          <a:bodyPr wrap="none" rtlCol="0">
            <a:spAutoFit/>
          </a:bodyPr>
          <a:lstStyle/>
          <a:p>
            <a:pPr algn="r"/>
            <a:r>
              <a:rPr lang="en-US" sz="2800" b="1" dirty="0" smtClean="0"/>
              <a:t>= AB’ + (A’B)’C</a:t>
            </a:r>
            <a:r>
              <a:rPr lang="en-US" sz="2800" b="1" baseline="-25000" dirty="0" smtClean="0"/>
              <a:t>1</a:t>
            </a:r>
            <a:endParaRPr lang="en-US" sz="2800" b="1" dirty="0"/>
          </a:p>
        </p:txBody>
      </p:sp>
    </p:spTree>
    <p:extLst>
      <p:ext uri="{BB962C8B-B14F-4D97-AF65-F5344CB8AC3E}">
        <p14:creationId xmlns:p14="http://schemas.microsoft.com/office/powerpoint/2010/main" val="315877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right)">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left)">
                                      <p:cBhvr>
                                        <p:cTn id="16" dur="500"/>
                                        <p:tgtEl>
                                          <p:spTgt spid="1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left)">
                                      <p:cBhvr>
                                        <p:cTn id="21" dur="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left)">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left)">
                                      <p:cBhvr>
                                        <p:cTn id="31" dur="500"/>
                                        <p:tgtEl>
                                          <p:spTgt spid="1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wipe(left)">
                                      <p:cBhvr>
                                        <p:cTn id="36" dur="500"/>
                                        <p:tgtEl>
                                          <p:spTgt spid="18"/>
                                        </p:tgtEl>
                                      </p:cBhvr>
                                    </p:animEffect>
                                  </p:childTnLst>
                                </p:cTn>
                              </p:par>
                            </p:childTnLst>
                          </p:cTn>
                        </p:par>
                        <p:par>
                          <p:cTn id="37" fill="hold">
                            <p:stCondLst>
                              <p:cond delay="500"/>
                            </p:stCondLst>
                            <p:childTnLst>
                              <p:par>
                                <p:cTn id="38" presetID="22" presetClass="entr" presetSubtype="8" fill="hold" nodeType="after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wipe(left)">
                                      <p:cBhvr>
                                        <p:cTn id="40" dur="500"/>
                                        <p:tgtEl>
                                          <p:spTgt spid="17"/>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wipe(down)">
                                      <p:cBhvr>
                                        <p:cTn id="45" dur="500"/>
                                        <p:tgtEl>
                                          <p:spTgt spid="21"/>
                                        </p:tgtEl>
                                      </p:cBhvr>
                                    </p:animEffect>
                                  </p:childTnLst>
                                </p:cTn>
                              </p:par>
                            </p:childTnLst>
                          </p:cTn>
                        </p:par>
                        <p:par>
                          <p:cTn id="46" fill="hold">
                            <p:stCondLst>
                              <p:cond delay="500"/>
                            </p:stCondLst>
                            <p:childTnLst>
                              <p:par>
                                <p:cTn id="47" presetID="22" presetClass="entr" presetSubtype="4" fill="hold" grpId="0" nodeType="after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wipe(down)">
                                      <p:cBhvr>
                                        <p:cTn id="49" dur="500"/>
                                        <p:tgtEl>
                                          <p:spTgt spid="19"/>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wipe(left)">
                                      <p:cBhvr>
                                        <p:cTn id="5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P spid="16" grpId="0"/>
      <p:bldP spid="12" grpId="0" animBg="1"/>
      <p:bldP spid="18" grpId="0" animBg="1"/>
      <p:bldP spid="19" grpId="0"/>
      <p:bldP spid="21" grpId="0" animBg="1"/>
      <p:bldP spid="2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Humans Go from Left to Right</a:t>
            </a:r>
            <a:endParaRPr lang="en-US" dirty="0"/>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3</a:t>
            </a:fld>
            <a:endParaRPr lang="en-US" dirty="0"/>
          </a:p>
        </p:txBody>
      </p:sp>
      <p:sp>
        <p:nvSpPr>
          <p:cNvPr id="6" name="Content Placeholder 5"/>
          <p:cNvSpPr>
            <a:spLocks noGrp="1"/>
          </p:cNvSpPr>
          <p:nvPr>
            <p:ph idx="1"/>
          </p:nvPr>
        </p:nvSpPr>
        <p:spPr/>
        <p:txBody>
          <a:bodyPr>
            <a:normAutofit fontScale="92500" lnSpcReduction="10000"/>
          </a:bodyPr>
          <a:lstStyle/>
          <a:p>
            <a:r>
              <a:rPr lang="en-US" dirty="0" smtClean="0"/>
              <a:t>Usually, humans start on the left.  Why?</a:t>
            </a:r>
          </a:p>
          <a:p>
            <a:r>
              <a:rPr lang="en-US" dirty="0" smtClean="0"/>
              <a:t>As soon as we notice a difference, we’re done!</a:t>
            </a:r>
          </a:p>
          <a:p>
            <a:pPr>
              <a:spcBef>
                <a:spcPts val="2000"/>
              </a:spcBef>
            </a:pPr>
            <a:endParaRPr lang="en-US" dirty="0" smtClean="0"/>
          </a:p>
          <a:p>
            <a:pPr algn="ctr"/>
            <a:r>
              <a:rPr lang="en-US" sz="3000" b="1" dirty="0">
                <a:solidFill>
                  <a:srgbClr val="00B050"/>
                </a:solidFill>
                <a:latin typeface="Courier New" panose="02070309020205020404" pitchFamily="49" charset="0"/>
                <a:cs typeface="Courier New" panose="02070309020205020404" pitchFamily="49" charset="0"/>
              </a:rPr>
              <a:t>a</a:t>
            </a:r>
            <a:r>
              <a:rPr lang="en-US" sz="3000" b="1" baseline="-25000" dirty="0">
                <a:solidFill>
                  <a:srgbClr val="00B050"/>
                </a:solidFill>
                <a:latin typeface="Courier New" panose="02070309020205020404" pitchFamily="49" charset="0"/>
                <a:cs typeface="Courier New" panose="02070309020205020404" pitchFamily="49" charset="0"/>
              </a:rPr>
              <a:t>7</a:t>
            </a:r>
            <a:r>
              <a:rPr lang="en-US" sz="3000" b="1" dirty="0">
                <a:solidFill>
                  <a:srgbClr val="00B050"/>
                </a:solidFill>
                <a:latin typeface="Courier New" panose="02070309020205020404" pitchFamily="49" charset="0"/>
                <a:cs typeface="Courier New" panose="02070309020205020404" pitchFamily="49" charset="0"/>
              </a:rPr>
              <a:t>a</a:t>
            </a:r>
            <a:r>
              <a:rPr lang="en-US" sz="3000" b="1" baseline="-25000" dirty="0">
                <a:solidFill>
                  <a:srgbClr val="00B050"/>
                </a:solidFill>
                <a:latin typeface="Courier New" panose="02070309020205020404" pitchFamily="49" charset="0"/>
                <a:cs typeface="Courier New" panose="02070309020205020404" pitchFamily="49" charset="0"/>
              </a:rPr>
              <a:t>6</a:t>
            </a:r>
            <a:r>
              <a:rPr lang="en-US" sz="3000" b="1" dirty="0">
                <a:solidFill>
                  <a:srgbClr val="00B050"/>
                </a:solidFill>
                <a:latin typeface="Courier New" panose="02070309020205020404" pitchFamily="49" charset="0"/>
                <a:cs typeface="Courier New" panose="02070309020205020404" pitchFamily="49" charset="0"/>
              </a:rPr>
              <a:t>a</a:t>
            </a:r>
            <a:r>
              <a:rPr lang="en-US" sz="3000" b="1" baseline="-25000" dirty="0">
                <a:solidFill>
                  <a:srgbClr val="00B050"/>
                </a:solidFill>
                <a:latin typeface="Courier New" panose="02070309020205020404" pitchFamily="49" charset="0"/>
                <a:cs typeface="Courier New" panose="02070309020205020404" pitchFamily="49" charset="0"/>
              </a:rPr>
              <a:t>5</a:t>
            </a:r>
            <a:r>
              <a:rPr lang="en-US" sz="3000" b="1" dirty="0">
                <a:solidFill>
                  <a:srgbClr val="00B050"/>
                </a:solidFill>
                <a:latin typeface="Courier New" panose="02070309020205020404" pitchFamily="49" charset="0"/>
                <a:cs typeface="Courier New" panose="02070309020205020404" pitchFamily="49" charset="0"/>
              </a:rPr>
              <a:t>a</a:t>
            </a:r>
            <a:r>
              <a:rPr lang="en-US" sz="3000" b="1" baseline="-25000" dirty="0">
                <a:solidFill>
                  <a:srgbClr val="00B050"/>
                </a:solidFill>
                <a:latin typeface="Courier New" panose="02070309020205020404" pitchFamily="49" charset="0"/>
                <a:cs typeface="Courier New" panose="02070309020205020404" pitchFamily="49" charset="0"/>
              </a:rPr>
              <a:t>4</a:t>
            </a:r>
            <a:r>
              <a:rPr lang="en-US" sz="3000" b="1" dirty="0">
                <a:solidFill>
                  <a:srgbClr val="00B050"/>
                </a:solidFill>
                <a:latin typeface="Courier New" panose="02070309020205020404" pitchFamily="49" charset="0"/>
                <a:cs typeface="Courier New" panose="02070309020205020404" pitchFamily="49" charset="0"/>
              </a:rPr>
              <a:t>a</a:t>
            </a:r>
            <a:r>
              <a:rPr lang="en-US" sz="3000" b="1" baseline="-25000" dirty="0">
                <a:solidFill>
                  <a:srgbClr val="00B050"/>
                </a:solidFill>
                <a:latin typeface="Courier New" panose="02070309020205020404" pitchFamily="49" charset="0"/>
                <a:cs typeface="Courier New" panose="02070309020205020404" pitchFamily="49" charset="0"/>
              </a:rPr>
              <a:t>3</a:t>
            </a:r>
            <a:r>
              <a:rPr lang="en-US" sz="3000" b="1" dirty="0">
                <a:solidFill>
                  <a:srgbClr val="00B050"/>
                </a:solidFill>
                <a:latin typeface="Courier New" panose="02070309020205020404" pitchFamily="49" charset="0"/>
                <a:cs typeface="Courier New" panose="02070309020205020404" pitchFamily="49" charset="0"/>
              </a:rPr>
              <a:t>a</a:t>
            </a:r>
            <a:r>
              <a:rPr lang="en-US" sz="3000" b="1" baseline="-25000" dirty="0">
                <a:solidFill>
                  <a:srgbClr val="00B050"/>
                </a:solidFill>
                <a:latin typeface="Courier New" panose="02070309020205020404" pitchFamily="49" charset="0"/>
                <a:cs typeface="Courier New" panose="02070309020205020404" pitchFamily="49" charset="0"/>
              </a:rPr>
              <a:t>2</a:t>
            </a:r>
            <a:r>
              <a:rPr lang="en-US" sz="3000" b="1" dirty="0">
                <a:solidFill>
                  <a:srgbClr val="00B050"/>
                </a:solidFill>
                <a:latin typeface="Courier New" panose="02070309020205020404" pitchFamily="49" charset="0"/>
                <a:cs typeface="Courier New" panose="02070309020205020404" pitchFamily="49" charset="0"/>
              </a:rPr>
              <a:t>a</a:t>
            </a:r>
            <a:r>
              <a:rPr lang="en-US" sz="3000" b="1" baseline="-25000" dirty="0">
                <a:solidFill>
                  <a:srgbClr val="00B050"/>
                </a:solidFill>
                <a:latin typeface="Courier New" panose="02070309020205020404" pitchFamily="49" charset="0"/>
                <a:cs typeface="Courier New" panose="02070309020205020404" pitchFamily="49" charset="0"/>
              </a:rPr>
              <a:t>1</a:t>
            </a:r>
            <a:r>
              <a:rPr lang="en-US" sz="3000" b="1" dirty="0">
                <a:solidFill>
                  <a:srgbClr val="00B050"/>
                </a:solidFill>
                <a:latin typeface="Courier New" panose="02070309020205020404" pitchFamily="49" charset="0"/>
                <a:cs typeface="Courier New" panose="02070309020205020404" pitchFamily="49" charset="0"/>
              </a:rPr>
              <a:t>a</a:t>
            </a:r>
            <a:r>
              <a:rPr lang="en-US" sz="3000" b="1" baseline="-25000" dirty="0">
                <a:solidFill>
                  <a:srgbClr val="00B050"/>
                </a:solidFill>
                <a:latin typeface="Courier New" panose="02070309020205020404" pitchFamily="49" charset="0"/>
                <a:cs typeface="Courier New" panose="02070309020205020404" pitchFamily="49" charset="0"/>
              </a:rPr>
              <a:t>0</a:t>
            </a:r>
            <a:endParaRPr lang="en-US" sz="3000" dirty="0">
              <a:solidFill>
                <a:srgbClr val="00B050"/>
              </a:solidFill>
            </a:endParaRPr>
          </a:p>
          <a:p>
            <a:pPr algn="ctr"/>
            <a:r>
              <a:rPr lang="en-US" sz="3000" b="1" dirty="0" smtClean="0">
                <a:solidFill>
                  <a:srgbClr val="00B050"/>
                </a:solidFill>
                <a:latin typeface="Courier New" panose="02070309020205020404" pitchFamily="49" charset="0"/>
                <a:cs typeface="Courier New" panose="02070309020205020404" pitchFamily="49" charset="0"/>
              </a:rPr>
              <a:t>b</a:t>
            </a:r>
            <a:r>
              <a:rPr lang="en-US" sz="3000" b="1" baseline="-25000" dirty="0" smtClean="0">
                <a:solidFill>
                  <a:srgbClr val="00B050"/>
                </a:solidFill>
                <a:latin typeface="Courier New" panose="02070309020205020404" pitchFamily="49" charset="0"/>
                <a:cs typeface="Courier New" panose="02070309020205020404" pitchFamily="49" charset="0"/>
              </a:rPr>
              <a:t>7</a:t>
            </a:r>
            <a:r>
              <a:rPr lang="en-US" sz="3000" b="1" dirty="0" smtClean="0">
                <a:solidFill>
                  <a:srgbClr val="00B050"/>
                </a:solidFill>
                <a:latin typeface="Courier New" panose="02070309020205020404" pitchFamily="49" charset="0"/>
                <a:cs typeface="Courier New" panose="02070309020205020404" pitchFamily="49" charset="0"/>
              </a:rPr>
              <a:t>b</a:t>
            </a:r>
            <a:r>
              <a:rPr lang="en-US" sz="3000" b="1" baseline="-25000" dirty="0" smtClean="0">
                <a:solidFill>
                  <a:srgbClr val="00B050"/>
                </a:solidFill>
                <a:latin typeface="Courier New" panose="02070309020205020404" pitchFamily="49" charset="0"/>
                <a:cs typeface="Courier New" panose="02070309020205020404" pitchFamily="49" charset="0"/>
              </a:rPr>
              <a:t>6</a:t>
            </a:r>
            <a:r>
              <a:rPr lang="en-US" sz="3000" b="1" dirty="0" smtClean="0">
                <a:solidFill>
                  <a:srgbClr val="00B050"/>
                </a:solidFill>
                <a:latin typeface="Courier New" panose="02070309020205020404" pitchFamily="49" charset="0"/>
                <a:cs typeface="Courier New" panose="02070309020205020404" pitchFamily="49" charset="0"/>
              </a:rPr>
              <a:t>b</a:t>
            </a:r>
            <a:r>
              <a:rPr lang="en-US" sz="3000" b="1" baseline="-25000" dirty="0" smtClean="0">
                <a:solidFill>
                  <a:srgbClr val="00B050"/>
                </a:solidFill>
                <a:latin typeface="Courier New" panose="02070309020205020404" pitchFamily="49" charset="0"/>
                <a:cs typeface="Courier New" panose="02070309020205020404" pitchFamily="49" charset="0"/>
              </a:rPr>
              <a:t>5</a:t>
            </a:r>
            <a:r>
              <a:rPr lang="en-US" sz="3000" b="1" dirty="0" smtClean="0">
                <a:solidFill>
                  <a:srgbClr val="00B050"/>
                </a:solidFill>
                <a:latin typeface="Courier New" panose="02070309020205020404" pitchFamily="49" charset="0"/>
                <a:cs typeface="Courier New" panose="02070309020205020404" pitchFamily="49" charset="0"/>
              </a:rPr>
              <a:t>b</a:t>
            </a:r>
            <a:r>
              <a:rPr lang="en-US" sz="3000" b="1" baseline="-25000" dirty="0" smtClean="0">
                <a:solidFill>
                  <a:srgbClr val="00B050"/>
                </a:solidFill>
                <a:latin typeface="Courier New" panose="02070309020205020404" pitchFamily="49" charset="0"/>
                <a:cs typeface="Courier New" panose="02070309020205020404" pitchFamily="49" charset="0"/>
              </a:rPr>
              <a:t>4</a:t>
            </a:r>
            <a:r>
              <a:rPr lang="en-US" sz="3000" b="1" dirty="0" smtClean="0">
                <a:solidFill>
                  <a:srgbClr val="00B050"/>
                </a:solidFill>
                <a:latin typeface="Courier New" panose="02070309020205020404" pitchFamily="49" charset="0"/>
                <a:cs typeface="Courier New" panose="02070309020205020404" pitchFamily="49" charset="0"/>
              </a:rPr>
              <a:t>b</a:t>
            </a:r>
            <a:r>
              <a:rPr lang="en-US" sz="3000" b="1" baseline="-25000" dirty="0" smtClean="0">
                <a:solidFill>
                  <a:srgbClr val="00B050"/>
                </a:solidFill>
                <a:latin typeface="Courier New" panose="02070309020205020404" pitchFamily="49" charset="0"/>
                <a:cs typeface="Courier New" panose="02070309020205020404" pitchFamily="49" charset="0"/>
              </a:rPr>
              <a:t>3</a:t>
            </a:r>
            <a:r>
              <a:rPr lang="en-US" sz="3000" b="1" dirty="0" smtClean="0">
                <a:solidFill>
                  <a:srgbClr val="00B050"/>
                </a:solidFill>
                <a:latin typeface="Courier New" panose="02070309020205020404" pitchFamily="49" charset="0"/>
                <a:cs typeface="Courier New" panose="02070309020205020404" pitchFamily="49" charset="0"/>
              </a:rPr>
              <a:t>b</a:t>
            </a:r>
            <a:r>
              <a:rPr lang="en-US" sz="3000" b="1" baseline="-25000" dirty="0" smtClean="0">
                <a:solidFill>
                  <a:srgbClr val="00B050"/>
                </a:solidFill>
                <a:latin typeface="Courier New" panose="02070309020205020404" pitchFamily="49" charset="0"/>
                <a:cs typeface="Courier New" panose="02070309020205020404" pitchFamily="49" charset="0"/>
              </a:rPr>
              <a:t>2</a:t>
            </a:r>
            <a:r>
              <a:rPr lang="en-US" sz="3000" b="1" dirty="0" smtClean="0">
                <a:solidFill>
                  <a:srgbClr val="00B050"/>
                </a:solidFill>
                <a:latin typeface="Courier New" panose="02070309020205020404" pitchFamily="49" charset="0"/>
                <a:cs typeface="Courier New" panose="02070309020205020404" pitchFamily="49" charset="0"/>
              </a:rPr>
              <a:t>b</a:t>
            </a:r>
            <a:r>
              <a:rPr lang="en-US" sz="3000" b="1" baseline="-25000" dirty="0" smtClean="0">
                <a:solidFill>
                  <a:srgbClr val="00B050"/>
                </a:solidFill>
                <a:latin typeface="Courier New" panose="02070309020205020404" pitchFamily="49" charset="0"/>
                <a:cs typeface="Courier New" panose="02070309020205020404" pitchFamily="49" charset="0"/>
              </a:rPr>
              <a:t>1</a:t>
            </a:r>
            <a:r>
              <a:rPr lang="en-US" sz="3000" b="1" dirty="0" smtClean="0">
                <a:solidFill>
                  <a:srgbClr val="00B050"/>
                </a:solidFill>
                <a:latin typeface="Courier New" panose="02070309020205020404" pitchFamily="49" charset="0"/>
                <a:cs typeface="Courier New" panose="02070309020205020404" pitchFamily="49" charset="0"/>
              </a:rPr>
              <a:t>b</a:t>
            </a:r>
            <a:r>
              <a:rPr lang="en-US" sz="3000" b="1" baseline="-25000" dirty="0" smtClean="0">
                <a:solidFill>
                  <a:srgbClr val="00B050"/>
                </a:solidFill>
                <a:latin typeface="Courier New" panose="02070309020205020404" pitchFamily="49" charset="0"/>
                <a:cs typeface="Courier New" panose="02070309020205020404" pitchFamily="49" charset="0"/>
              </a:rPr>
              <a:t>0</a:t>
            </a:r>
            <a:endParaRPr lang="en-US" dirty="0"/>
          </a:p>
          <a:p>
            <a:r>
              <a:rPr lang="en-US" dirty="0" smtClean="0"/>
              <a:t>Bit-sliced hardware cannot stop in the middle.</a:t>
            </a:r>
          </a:p>
          <a:p>
            <a:r>
              <a:rPr lang="en-US" dirty="0" smtClean="0"/>
              <a:t>The information flows from one end to the other.</a:t>
            </a:r>
          </a:p>
          <a:p>
            <a:r>
              <a:rPr lang="en-US" dirty="0" smtClean="0"/>
              <a:t>Output wires produce the answer (in bits).</a:t>
            </a:r>
          </a:p>
        </p:txBody>
      </p:sp>
      <p:grpSp>
        <p:nvGrpSpPr>
          <p:cNvPr id="10" name="Group 9"/>
          <p:cNvGrpSpPr/>
          <p:nvPr/>
        </p:nvGrpSpPr>
        <p:grpSpPr>
          <a:xfrm>
            <a:off x="3122675" y="3150118"/>
            <a:ext cx="402859" cy="1055721"/>
            <a:chOff x="3110483" y="3040390"/>
            <a:chExt cx="402859" cy="1055721"/>
          </a:xfrm>
        </p:grpSpPr>
        <p:sp>
          <p:nvSpPr>
            <p:cNvPr id="9" name="TextBox 8"/>
            <p:cNvSpPr txBox="1"/>
            <p:nvPr/>
          </p:nvSpPr>
          <p:spPr>
            <a:xfrm>
              <a:off x="3110483" y="3040390"/>
              <a:ext cx="399468" cy="523220"/>
            </a:xfrm>
            <a:prstGeom prst="rect">
              <a:avLst/>
            </a:prstGeom>
            <a:solidFill>
              <a:srgbClr val="C7E3EE"/>
            </a:solidFill>
          </p:spPr>
          <p:txBody>
            <a:bodyPr wrap="none" rtlCol="0">
              <a:spAutoFit/>
            </a:bodyPr>
            <a:lstStyle/>
            <a:p>
              <a:r>
                <a:rPr lang="en-US" sz="2800" b="1" dirty="0" smtClean="0">
                  <a:solidFill>
                    <a:srgbClr val="0070C0"/>
                  </a:solidFill>
                  <a:latin typeface="Courier New" panose="02070309020205020404" pitchFamily="49" charset="0"/>
                  <a:cs typeface="Courier New" panose="02070309020205020404" pitchFamily="49" charset="0"/>
                </a:rPr>
                <a:t>0</a:t>
              </a:r>
              <a:endParaRPr lang="en-US" dirty="0">
                <a:solidFill>
                  <a:srgbClr val="0070C0"/>
                </a:solidFill>
              </a:endParaRPr>
            </a:p>
          </p:txBody>
        </p:sp>
        <p:sp>
          <p:nvSpPr>
            <p:cNvPr id="11" name="TextBox 10"/>
            <p:cNvSpPr txBox="1"/>
            <p:nvPr/>
          </p:nvSpPr>
          <p:spPr>
            <a:xfrm>
              <a:off x="3113874" y="3572891"/>
              <a:ext cx="399468" cy="523220"/>
            </a:xfrm>
            <a:prstGeom prst="rect">
              <a:avLst/>
            </a:prstGeom>
            <a:solidFill>
              <a:srgbClr val="C7E3EE"/>
            </a:solidFill>
          </p:spPr>
          <p:txBody>
            <a:bodyPr wrap="none" rtlCol="0">
              <a:spAutoFit/>
            </a:bodyPr>
            <a:lstStyle/>
            <a:p>
              <a:r>
                <a:rPr lang="en-US" sz="2800" b="1" dirty="0" smtClean="0">
                  <a:solidFill>
                    <a:srgbClr val="0070C0"/>
                  </a:solidFill>
                  <a:latin typeface="Courier New" panose="02070309020205020404" pitchFamily="49" charset="0"/>
                  <a:cs typeface="Courier New" panose="02070309020205020404" pitchFamily="49" charset="0"/>
                </a:rPr>
                <a:t>0</a:t>
              </a:r>
              <a:endParaRPr lang="en-US" dirty="0">
                <a:solidFill>
                  <a:srgbClr val="0070C0"/>
                </a:solidFill>
              </a:endParaRPr>
            </a:p>
          </p:txBody>
        </p:sp>
      </p:grpSp>
      <p:grpSp>
        <p:nvGrpSpPr>
          <p:cNvPr id="13" name="Group 12"/>
          <p:cNvGrpSpPr/>
          <p:nvPr/>
        </p:nvGrpSpPr>
        <p:grpSpPr>
          <a:xfrm>
            <a:off x="3496947" y="3150118"/>
            <a:ext cx="402859" cy="1055721"/>
            <a:chOff x="3110483" y="3040390"/>
            <a:chExt cx="402859" cy="1055721"/>
          </a:xfrm>
        </p:grpSpPr>
        <p:sp>
          <p:nvSpPr>
            <p:cNvPr id="14" name="TextBox 13"/>
            <p:cNvSpPr txBox="1"/>
            <p:nvPr/>
          </p:nvSpPr>
          <p:spPr>
            <a:xfrm>
              <a:off x="3110483" y="3040390"/>
              <a:ext cx="399468" cy="523220"/>
            </a:xfrm>
            <a:prstGeom prst="rect">
              <a:avLst/>
            </a:prstGeom>
            <a:solidFill>
              <a:srgbClr val="C7E3EE"/>
            </a:solidFill>
          </p:spPr>
          <p:txBody>
            <a:bodyPr wrap="none" rtlCol="0">
              <a:spAutoFit/>
            </a:bodyPr>
            <a:lstStyle/>
            <a:p>
              <a:r>
                <a:rPr lang="en-US" sz="2800" b="1" dirty="0">
                  <a:solidFill>
                    <a:srgbClr val="0070C0"/>
                  </a:solidFill>
                  <a:latin typeface="Courier New" panose="02070309020205020404" pitchFamily="49" charset="0"/>
                  <a:cs typeface="Courier New" panose="02070309020205020404" pitchFamily="49" charset="0"/>
                </a:rPr>
                <a:t>1</a:t>
              </a:r>
              <a:endParaRPr lang="en-US" dirty="0">
                <a:solidFill>
                  <a:srgbClr val="0070C0"/>
                </a:solidFill>
              </a:endParaRPr>
            </a:p>
          </p:txBody>
        </p:sp>
        <p:sp>
          <p:nvSpPr>
            <p:cNvPr id="15" name="TextBox 14"/>
            <p:cNvSpPr txBox="1"/>
            <p:nvPr/>
          </p:nvSpPr>
          <p:spPr>
            <a:xfrm>
              <a:off x="3113874" y="3572891"/>
              <a:ext cx="399468" cy="523220"/>
            </a:xfrm>
            <a:prstGeom prst="rect">
              <a:avLst/>
            </a:prstGeom>
            <a:solidFill>
              <a:srgbClr val="C7E3EE"/>
            </a:solidFill>
          </p:spPr>
          <p:txBody>
            <a:bodyPr wrap="none" rtlCol="0">
              <a:spAutoFit/>
            </a:bodyPr>
            <a:lstStyle/>
            <a:p>
              <a:r>
                <a:rPr lang="en-US" sz="2800" b="1" dirty="0">
                  <a:solidFill>
                    <a:srgbClr val="0070C0"/>
                  </a:solidFill>
                  <a:latin typeface="Courier New" panose="02070309020205020404" pitchFamily="49" charset="0"/>
                  <a:cs typeface="Courier New" panose="02070309020205020404" pitchFamily="49" charset="0"/>
                </a:rPr>
                <a:t>1</a:t>
              </a:r>
              <a:endParaRPr lang="en-US" dirty="0">
                <a:solidFill>
                  <a:srgbClr val="0070C0"/>
                </a:solidFill>
              </a:endParaRPr>
            </a:p>
          </p:txBody>
        </p:sp>
      </p:grpSp>
      <p:grpSp>
        <p:nvGrpSpPr>
          <p:cNvPr id="16" name="Group 15"/>
          <p:cNvGrpSpPr/>
          <p:nvPr/>
        </p:nvGrpSpPr>
        <p:grpSpPr>
          <a:xfrm>
            <a:off x="3826818" y="3150118"/>
            <a:ext cx="402859" cy="1055721"/>
            <a:chOff x="3110483" y="3040390"/>
            <a:chExt cx="402859" cy="1055721"/>
          </a:xfrm>
        </p:grpSpPr>
        <p:sp>
          <p:nvSpPr>
            <p:cNvPr id="17" name="TextBox 16"/>
            <p:cNvSpPr txBox="1"/>
            <p:nvPr/>
          </p:nvSpPr>
          <p:spPr>
            <a:xfrm>
              <a:off x="3110483" y="3040390"/>
              <a:ext cx="399468" cy="523220"/>
            </a:xfrm>
            <a:prstGeom prst="rect">
              <a:avLst/>
            </a:prstGeom>
            <a:solidFill>
              <a:srgbClr val="C7E3EE"/>
            </a:solidFill>
          </p:spPr>
          <p:txBody>
            <a:bodyPr wrap="none" rtlCol="0">
              <a:spAutoFit/>
            </a:bodyPr>
            <a:lstStyle/>
            <a:p>
              <a:r>
                <a:rPr lang="en-US" sz="2800" b="1" dirty="0">
                  <a:solidFill>
                    <a:srgbClr val="0070C0"/>
                  </a:solidFill>
                  <a:latin typeface="Courier New" panose="02070309020205020404" pitchFamily="49" charset="0"/>
                  <a:cs typeface="Courier New" panose="02070309020205020404" pitchFamily="49" charset="0"/>
                </a:rPr>
                <a:t>1</a:t>
              </a:r>
              <a:endParaRPr lang="en-US" dirty="0">
                <a:solidFill>
                  <a:srgbClr val="0070C0"/>
                </a:solidFill>
              </a:endParaRPr>
            </a:p>
          </p:txBody>
        </p:sp>
        <p:sp>
          <p:nvSpPr>
            <p:cNvPr id="18" name="TextBox 17"/>
            <p:cNvSpPr txBox="1"/>
            <p:nvPr/>
          </p:nvSpPr>
          <p:spPr>
            <a:xfrm>
              <a:off x="3113874" y="3572891"/>
              <a:ext cx="399468" cy="523220"/>
            </a:xfrm>
            <a:prstGeom prst="rect">
              <a:avLst/>
            </a:prstGeom>
            <a:solidFill>
              <a:srgbClr val="C7E3EE"/>
            </a:solidFill>
          </p:spPr>
          <p:txBody>
            <a:bodyPr wrap="none" rtlCol="0">
              <a:spAutoFit/>
            </a:bodyPr>
            <a:lstStyle/>
            <a:p>
              <a:r>
                <a:rPr lang="en-US" sz="2800" b="1" dirty="0" smtClean="0">
                  <a:solidFill>
                    <a:srgbClr val="0070C0"/>
                  </a:solidFill>
                  <a:latin typeface="Courier New" panose="02070309020205020404" pitchFamily="49" charset="0"/>
                  <a:cs typeface="Courier New" panose="02070309020205020404" pitchFamily="49" charset="0"/>
                </a:rPr>
                <a:t>0</a:t>
              </a:r>
              <a:endParaRPr lang="en-US" dirty="0">
                <a:solidFill>
                  <a:srgbClr val="0070C0"/>
                </a:solidFill>
              </a:endParaRPr>
            </a:p>
          </p:txBody>
        </p:sp>
      </p:grpSp>
      <p:grpSp>
        <p:nvGrpSpPr>
          <p:cNvPr id="12" name="Group 11"/>
          <p:cNvGrpSpPr/>
          <p:nvPr/>
        </p:nvGrpSpPr>
        <p:grpSpPr>
          <a:xfrm>
            <a:off x="2509520" y="2528429"/>
            <a:ext cx="4363695" cy="600851"/>
            <a:chOff x="2509520" y="2528429"/>
            <a:chExt cx="4363695" cy="600851"/>
          </a:xfrm>
        </p:grpSpPr>
        <p:sp>
          <p:nvSpPr>
            <p:cNvPr id="8" name="TextBox 7"/>
            <p:cNvSpPr txBox="1"/>
            <p:nvPr/>
          </p:nvSpPr>
          <p:spPr>
            <a:xfrm>
              <a:off x="2509520" y="2528429"/>
              <a:ext cx="4363695" cy="523220"/>
            </a:xfrm>
            <a:prstGeom prst="rect">
              <a:avLst/>
            </a:prstGeom>
            <a:noFill/>
          </p:spPr>
          <p:txBody>
            <a:bodyPr wrap="none" rtlCol="0">
              <a:spAutoFit/>
            </a:bodyPr>
            <a:lstStyle/>
            <a:p>
              <a:r>
                <a:rPr lang="en-US" sz="2800" dirty="0" smtClean="0">
                  <a:latin typeface="Arial" panose="020B0604020202020204" pitchFamily="34" charset="0"/>
                  <a:cs typeface="Arial" panose="020B0604020202020204" pitchFamily="34" charset="0"/>
                </a:rPr>
                <a:t>humans compare this way</a:t>
              </a:r>
              <a:endParaRPr lang="en-US" sz="2800" dirty="0">
                <a:latin typeface="Arial" panose="020B0604020202020204" pitchFamily="34" charset="0"/>
                <a:cs typeface="Arial" panose="020B0604020202020204" pitchFamily="34" charset="0"/>
              </a:endParaRPr>
            </a:p>
          </p:txBody>
        </p:sp>
        <p:cxnSp>
          <p:nvCxnSpPr>
            <p:cNvPr id="7" name="Straight Arrow Connector 6"/>
            <p:cNvCxnSpPr/>
            <p:nvPr/>
          </p:nvCxnSpPr>
          <p:spPr>
            <a:xfrm>
              <a:off x="3180080" y="3119120"/>
              <a:ext cx="2865120" cy="1016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24838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Effect transition="in" filter="wipe(left)">
                                      <p:cBhvr>
                                        <p:cTn id="22" dur="500"/>
                                        <p:tgtEl>
                                          <p:spTgt spid="6">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wipe(left)">
                                      <p:cBhvr>
                                        <p:cTn id="27" dur="500"/>
                                        <p:tgtEl>
                                          <p:spTgt spid="6">
                                            <p:txEl>
                                              <p:pRg st="5" end="5"/>
                                            </p:txEl>
                                          </p:spTgt>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animEffect transition="in" filter="wipe(left)">
                                      <p:cBhvr>
                                        <p:cTn id="31" dur="500"/>
                                        <p:tgtEl>
                                          <p:spTgt spid="6">
                                            <p:txEl>
                                              <p:pRg st="6" end="6"/>
                                            </p:txEl>
                                          </p:spTgt>
                                        </p:tgtEl>
                                      </p:cBhvr>
                                    </p:animEffect>
                                  </p:childTnLst>
                                </p:cTn>
                              </p:par>
                            </p:childTnLst>
                          </p:cTn>
                        </p:par>
                        <p:par>
                          <p:cTn id="32" fill="hold">
                            <p:stCondLst>
                              <p:cond delay="1000"/>
                            </p:stCondLst>
                            <p:childTnLst>
                              <p:par>
                                <p:cTn id="33" presetID="22" presetClass="entr" presetSubtype="8" fill="hold" nodeType="after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animEffect transition="in" filter="wipe(left)">
                                      <p:cBhvr>
                                        <p:cTn id="35"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Area Heuristic for the New Design is 12</a:t>
            </a:r>
            <a:endParaRPr lang="en-US" dirty="0"/>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30</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347" y="3300210"/>
            <a:ext cx="7792279" cy="2568883"/>
          </a:xfrm>
          <a:prstGeom prst="rect">
            <a:avLst/>
          </a:prstGeom>
        </p:spPr>
      </p:pic>
      <p:sp>
        <p:nvSpPr>
          <p:cNvPr id="27" name="TextBox 26"/>
          <p:cNvSpPr txBox="1"/>
          <p:nvPr/>
        </p:nvSpPr>
        <p:spPr>
          <a:xfrm>
            <a:off x="4965929" y="2685217"/>
            <a:ext cx="1850186" cy="523220"/>
          </a:xfrm>
          <a:prstGeom prst="rect">
            <a:avLst/>
          </a:prstGeom>
          <a:solidFill>
            <a:srgbClr val="00B0F0"/>
          </a:solidFill>
        </p:spPr>
        <p:txBody>
          <a:bodyPr wrap="none" rtlCol="0">
            <a:spAutoFit/>
          </a:bodyPr>
          <a:lstStyle/>
          <a:p>
            <a:pPr algn="ctr"/>
            <a:r>
              <a:rPr lang="en-US" sz="2800" dirty="0"/>
              <a:t>6</a:t>
            </a:r>
            <a:r>
              <a:rPr lang="en-US" sz="2800" dirty="0" smtClean="0"/>
              <a:t> (NAND)</a:t>
            </a:r>
            <a:endParaRPr lang="en-US" sz="2800" dirty="0"/>
          </a:p>
        </p:txBody>
      </p:sp>
      <p:grpSp>
        <p:nvGrpSpPr>
          <p:cNvPr id="38" name="Group 37"/>
          <p:cNvGrpSpPr/>
          <p:nvPr/>
        </p:nvGrpSpPr>
        <p:grpSpPr>
          <a:xfrm>
            <a:off x="2459395" y="2136860"/>
            <a:ext cx="2942319" cy="3703768"/>
            <a:chOff x="2459395" y="2136860"/>
            <a:chExt cx="2942319" cy="3703768"/>
          </a:xfrm>
        </p:grpSpPr>
        <p:grpSp>
          <p:nvGrpSpPr>
            <p:cNvPr id="20" name="Group 19"/>
            <p:cNvGrpSpPr/>
            <p:nvPr/>
          </p:nvGrpSpPr>
          <p:grpSpPr>
            <a:xfrm>
              <a:off x="2459395" y="2136860"/>
              <a:ext cx="1956102" cy="3219906"/>
              <a:chOff x="-69357" y="3882077"/>
              <a:chExt cx="1956102" cy="3219906"/>
            </a:xfrm>
          </p:grpSpPr>
          <p:sp>
            <p:nvSpPr>
              <p:cNvPr id="22" name="Oval 21"/>
              <p:cNvSpPr/>
              <p:nvPr/>
            </p:nvSpPr>
            <p:spPr>
              <a:xfrm>
                <a:off x="-69357" y="5557752"/>
                <a:ext cx="409090" cy="1544231"/>
              </a:xfrm>
              <a:prstGeom prst="ellipse">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p:cNvSpPr txBox="1"/>
              <p:nvPr/>
            </p:nvSpPr>
            <p:spPr>
              <a:xfrm>
                <a:off x="1501703" y="3882077"/>
                <a:ext cx="385042" cy="523220"/>
              </a:xfrm>
              <a:prstGeom prst="rect">
                <a:avLst/>
              </a:prstGeom>
              <a:solidFill>
                <a:srgbClr val="92D050"/>
              </a:solidFill>
            </p:spPr>
            <p:txBody>
              <a:bodyPr wrap="none" rtlCol="0">
                <a:spAutoFit/>
              </a:bodyPr>
              <a:lstStyle/>
              <a:p>
                <a:pPr algn="ctr"/>
                <a:r>
                  <a:rPr lang="en-US" sz="2800" dirty="0"/>
                  <a:t>6</a:t>
                </a:r>
              </a:p>
            </p:txBody>
          </p:sp>
          <p:cxnSp>
            <p:nvCxnSpPr>
              <p:cNvPr id="26" name="Straight Connector 25"/>
              <p:cNvCxnSpPr>
                <a:stCxn id="23" idx="2"/>
                <a:endCxn id="22" idx="0"/>
              </p:cNvCxnSpPr>
              <p:nvPr/>
            </p:nvCxnSpPr>
            <p:spPr>
              <a:xfrm flipH="1">
                <a:off x="135188" y="4405297"/>
                <a:ext cx="1559036" cy="1152455"/>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grpSp>
        <p:sp>
          <p:nvSpPr>
            <p:cNvPr id="28" name="Oval 27"/>
            <p:cNvSpPr/>
            <p:nvPr/>
          </p:nvSpPr>
          <p:spPr>
            <a:xfrm>
              <a:off x="4992624" y="3300209"/>
              <a:ext cx="409090" cy="414013"/>
            </a:xfrm>
            <a:prstGeom prst="ellipse">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p:cNvSpPr/>
            <p:nvPr/>
          </p:nvSpPr>
          <p:spPr>
            <a:xfrm>
              <a:off x="4992624" y="5426615"/>
              <a:ext cx="409090" cy="414013"/>
            </a:xfrm>
            <a:prstGeom prst="ellipse">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0" name="Straight Connector 29"/>
            <p:cNvCxnSpPr>
              <a:stCxn id="23" idx="2"/>
            </p:cNvCxnSpPr>
            <p:nvPr/>
          </p:nvCxnSpPr>
          <p:spPr>
            <a:xfrm>
              <a:off x="4222976" y="2660080"/>
              <a:ext cx="829558" cy="729296"/>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23" idx="2"/>
              <a:endCxn id="29" idx="1"/>
            </p:cNvCxnSpPr>
            <p:nvPr/>
          </p:nvCxnSpPr>
          <p:spPr>
            <a:xfrm>
              <a:off x="4222976" y="2660080"/>
              <a:ext cx="829558" cy="2827166"/>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grpSp>
      <p:sp>
        <p:nvSpPr>
          <p:cNvPr id="3" name="Content Placeholder 2"/>
          <p:cNvSpPr>
            <a:spLocks noGrp="1"/>
          </p:cNvSpPr>
          <p:nvPr>
            <p:ph idx="1"/>
          </p:nvPr>
        </p:nvSpPr>
        <p:spPr/>
        <p:txBody>
          <a:bodyPr/>
          <a:lstStyle/>
          <a:p>
            <a:r>
              <a:rPr lang="en-US" dirty="0" smtClean="0"/>
              <a:t>Let’s analyze area for the new design.</a:t>
            </a:r>
          </a:p>
          <a:p>
            <a:r>
              <a:rPr lang="en-US" dirty="0" smtClean="0"/>
              <a:t>How many literals?</a:t>
            </a:r>
          </a:p>
          <a:p>
            <a:r>
              <a:rPr lang="en-US" dirty="0" smtClean="0"/>
              <a:t>How many operators?</a:t>
            </a:r>
            <a:endParaRPr lang="en-US" dirty="0"/>
          </a:p>
        </p:txBody>
      </p:sp>
    </p:spTree>
    <p:extLst>
      <p:ext uri="{BB962C8B-B14F-4D97-AF65-F5344CB8AC3E}">
        <p14:creationId xmlns:p14="http://schemas.microsoft.com/office/powerpoint/2010/main" val="3791393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up)">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wipe(left)">
                                      <p:cBhvr>
                                        <p:cTn id="1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Delay Analysis for the New Design</a:t>
            </a:r>
            <a:endParaRPr lang="en-US" dirty="0"/>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31</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347" y="3300210"/>
            <a:ext cx="7792279" cy="2568883"/>
          </a:xfrm>
          <a:prstGeom prst="rect">
            <a:avLst/>
          </a:prstGeom>
        </p:spPr>
      </p:pic>
      <p:sp>
        <p:nvSpPr>
          <p:cNvPr id="3" name="Content Placeholder 2"/>
          <p:cNvSpPr>
            <a:spLocks noGrp="1"/>
          </p:cNvSpPr>
          <p:nvPr>
            <p:ph idx="1"/>
          </p:nvPr>
        </p:nvSpPr>
        <p:spPr/>
        <p:txBody>
          <a:bodyPr/>
          <a:lstStyle/>
          <a:p>
            <a:r>
              <a:rPr lang="en-US" b="1" dirty="0">
                <a:solidFill>
                  <a:srgbClr val="0070C0"/>
                </a:solidFill>
              </a:rPr>
              <a:t>A to </a:t>
            </a:r>
            <a:r>
              <a:rPr lang="en-US" b="1" dirty="0" smtClean="0">
                <a:solidFill>
                  <a:srgbClr val="0070C0"/>
                </a:solidFill>
              </a:rPr>
              <a:t>Z</a:t>
            </a:r>
            <a:r>
              <a:rPr lang="en-US" b="1" baseline="-25000" dirty="0" smtClean="0">
                <a:solidFill>
                  <a:srgbClr val="0070C0"/>
                </a:solidFill>
              </a:rPr>
              <a:t>1</a:t>
            </a:r>
            <a:r>
              <a:rPr lang="en-US" b="1" dirty="0" smtClean="0">
                <a:solidFill>
                  <a:srgbClr val="0070C0"/>
                </a:solidFill>
              </a:rPr>
              <a:t>:</a:t>
            </a:r>
          </a:p>
          <a:p>
            <a:r>
              <a:rPr lang="en-US" b="1" dirty="0" smtClean="0">
                <a:solidFill>
                  <a:srgbClr val="FF0000"/>
                </a:solidFill>
              </a:rPr>
              <a:t>C</a:t>
            </a:r>
            <a:r>
              <a:rPr lang="en-US" b="1" baseline="-25000" dirty="0" smtClean="0">
                <a:solidFill>
                  <a:srgbClr val="FF0000"/>
                </a:solidFill>
              </a:rPr>
              <a:t>1</a:t>
            </a:r>
            <a:r>
              <a:rPr lang="en-US" b="1" dirty="0" smtClean="0">
                <a:solidFill>
                  <a:srgbClr val="FF0000"/>
                </a:solidFill>
              </a:rPr>
              <a:t> </a:t>
            </a:r>
            <a:r>
              <a:rPr lang="en-US" b="1" dirty="0">
                <a:solidFill>
                  <a:srgbClr val="FF0000"/>
                </a:solidFill>
              </a:rPr>
              <a:t>to Z</a:t>
            </a:r>
            <a:r>
              <a:rPr lang="en-US" b="1" baseline="-25000" dirty="0">
                <a:solidFill>
                  <a:srgbClr val="FF0000"/>
                </a:solidFill>
              </a:rPr>
              <a:t>1</a:t>
            </a:r>
            <a:r>
              <a:rPr lang="en-US" b="1" dirty="0">
                <a:solidFill>
                  <a:srgbClr val="FF0000"/>
                </a:solidFill>
              </a:rPr>
              <a:t>:</a:t>
            </a:r>
          </a:p>
          <a:p>
            <a:r>
              <a:rPr lang="en-US" b="1" dirty="0" smtClean="0">
                <a:solidFill>
                  <a:srgbClr val="7030A0"/>
                </a:solidFill>
              </a:rPr>
              <a:t>B </a:t>
            </a:r>
            <a:r>
              <a:rPr lang="en-US" b="1" dirty="0">
                <a:solidFill>
                  <a:srgbClr val="7030A0"/>
                </a:solidFill>
              </a:rPr>
              <a:t>to Z</a:t>
            </a:r>
            <a:r>
              <a:rPr lang="en-US" b="1" baseline="-25000" dirty="0">
                <a:solidFill>
                  <a:srgbClr val="7030A0"/>
                </a:solidFill>
              </a:rPr>
              <a:t>1</a:t>
            </a:r>
            <a:r>
              <a:rPr lang="en-US" b="1" dirty="0">
                <a:solidFill>
                  <a:srgbClr val="7030A0"/>
                </a:solidFill>
              </a:rPr>
              <a:t>:</a:t>
            </a:r>
          </a:p>
        </p:txBody>
      </p:sp>
      <p:sp>
        <p:nvSpPr>
          <p:cNvPr id="18" name="TextBox 17"/>
          <p:cNvSpPr txBox="1"/>
          <p:nvPr/>
        </p:nvSpPr>
        <p:spPr>
          <a:xfrm>
            <a:off x="2276568" y="1566324"/>
            <a:ext cx="5530681" cy="523220"/>
          </a:xfrm>
          <a:prstGeom prst="rect">
            <a:avLst/>
          </a:prstGeom>
          <a:noFill/>
        </p:spPr>
        <p:txBody>
          <a:bodyPr wrap="none" rtlCol="0">
            <a:spAutoFit/>
          </a:bodyPr>
          <a:lstStyle/>
          <a:p>
            <a:r>
              <a:rPr lang="en-US" sz="2800" b="1" dirty="0">
                <a:solidFill>
                  <a:srgbClr val="0070C0"/>
                </a:solidFill>
              </a:rPr>
              <a:t>3</a:t>
            </a:r>
            <a:r>
              <a:rPr lang="en-US" sz="2800" b="1" dirty="0" smtClean="0">
                <a:solidFill>
                  <a:srgbClr val="0070C0"/>
                </a:solidFill>
              </a:rPr>
              <a:t> gate delays (ignoring NOT)</a:t>
            </a:r>
            <a:endParaRPr lang="en-US" sz="2800" b="1" dirty="0">
              <a:solidFill>
                <a:srgbClr val="0070C0"/>
              </a:solidFill>
            </a:endParaRPr>
          </a:p>
        </p:txBody>
      </p:sp>
      <p:sp>
        <p:nvSpPr>
          <p:cNvPr id="19" name="TextBox 18"/>
          <p:cNvSpPr txBox="1"/>
          <p:nvPr/>
        </p:nvSpPr>
        <p:spPr>
          <a:xfrm>
            <a:off x="2276567" y="2144823"/>
            <a:ext cx="2585965" cy="523220"/>
          </a:xfrm>
          <a:prstGeom prst="rect">
            <a:avLst/>
          </a:prstGeom>
          <a:noFill/>
        </p:spPr>
        <p:txBody>
          <a:bodyPr wrap="none" rtlCol="0">
            <a:spAutoFit/>
          </a:bodyPr>
          <a:lstStyle/>
          <a:p>
            <a:r>
              <a:rPr lang="en-US" sz="2800" b="1" dirty="0" smtClean="0">
                <a:solidFill>
                  <a:srgbClr val="FF0000"/>
                </a:solidFill>
              </a:rPr>
              <a:t>2 gate delays</a:t>
            </a:r>
            <a:endParaRPr lang="en-US" sz="2800" b="1" dirty="0">
              <a:solidFill>
                <a:srgbClr val="FF0000"/>
              </a:solidFill>
            </a:endParaRPr>
          </a:p>
        </p:txBody>
      </p:sp>
      <p:sp>
        <p:nvSpPr>
          <p:cNvPr id="21" name="TextBox 20"/>
          <p:cNvSpPr txBox="1"/>
          <p:nvPr/>
        </p:nvSpPr>
        <p:spPr>
          <a:xfrm>
            <a:off x="2276567" y="2718870"/>
            <a:ext cx="2585964" cy="523220"/>
          </a:xfrm>
          <a:prstGeom prst="rect">
            <a:avLst/>
          </a:prstGeom>
          <a:noFill/>
        </p:spPr>
        <p:txBody>
          <a:bodyPr wrap="none" rtlCol="0">
            <a:spAutoFit/>
          </a:bodyPr>
          <a:lstStyle/>
          <a:p>
            <a:r>
              <a:rPr lang="en-US" sz="2800" b="1" dirty="0">
                <a:solidFill>
                  <a:srgbClr val="7030A0"/>
                </a:solidFill>
              </a:rPr>
              <a:t>3</a:t>
            </a:r>
            <a:r>
              <a:rPr lang="en-US" sz="2800" b="1" dirty="0" smtClean="0">
                <a:solidFill>
                  <a:srgbClr val="7030A0"/>
                </a:solidFill>
              </a:rPr>
              <a:t> gate delays</a:t>
            </a:r>
            <a:endParaRPr lang="en-US" sz="2800" b="1" dirty="0">
              <a:solidFill>
                <a:srgbClr val="7030A0"/>
              </a:solidFill>
            </a:endParaRPr>
          </a:p>
        </p:txBody>
      </p:sp>
      <p:sp>
        <p:nvSpPr>
          <p:cNvPr id="7" name="Freeform 6"/>
          <p:cNvSpPr/>
          <p:nvPr/>
        </p:nvSpPr>
        <p:spPr>
          <a:xfrm>
            <a:off x="1011936" y="3760952"/>
            <a:ext cx="7022592" cy="1192393"/>
          </a:xfrm>
          <a:custGeom>
            <a:avLst/>
            <a:gdLst>
              <a:gd name="connsiteX0" fmla="*/ 0 w 7022592"/>
              <a:gd name="connsiteY0" fmla="*/ 274600 h 1192393"/>
              <a:gd name="connsiteX1" fmla="*/ 548640 w 7022592"/>
              <a:gd name="connsiteY1" fmla="*/ 408712 h 1192393"/>
              <a:gd name="connsiteX2" fmla="*/ 658368 w 7022592"/>
              <a:gd name="connsiteY2" fmla="*/ 1006120 h 1192393"/>
              <a:gd name="connsiteX3" fmla="*/ 2218944 w 7022592"/>
              <a:gd name="connsiteY3" fmla="*/ 1128040 h 1192393"/>
              <a:gd name="connsiteX4" fmla="*/ 2791968 w 7022592"/>
              <a:gd name="connsiteY4" fmla="*/ 1115848 h 1192393"/>
              <a:gd name="connsiteX5" fmla="*/ 2865120 w 7022592"/>
              <a:gd name="connsiteY5" fmla="*/ 201448 h 1192393"/>
              <a:gd name="connsiteX6" fmla="*/ 3328416 w 7022592"/>
              <a:gd name="connsiteY6" fmla="*/ 55144 h 1192393"/>
              <a:gd name="connsiteX7" fmla="*/ 4596384 w 7022592"/>
              <a:gd name="connsiteY7" fmla="*/ 42952 h 1192393"/>
              <a:gd name="connsiteX8" fmla="*/ 5279136 w 7022592"/>
              <a:gd name="connsiteY8" fmla="*/ 6376 h 1192393"/>
              <a:gd name="connsiteX9" fmla="*/ 5974080 w 7022592"/>
              <a:gd name="connsiteY9" fmla="*/ 189256 h 1192393"/>
              <a:gd name="connsiteX10" fmla="*/ 7022592 w 7022592"/>
              <a:gd name="connsiteY10" fmla="*/ 262408 h 1192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022592" h="1192393">
                <a:moveTo>
                  <a:pt x="0" y="274600"/>
                </a:moveTo>
                <a:cubicBezTo>
                  <a:pt x="219456" y="280696"/>
                  <a:pt x="438912" y="286792"/>
                  <a:pt x="548640" y="408712"/>
                </a:cubicBezTo>
                <a:cubicBezTo>
                  <a:pt x="658368" y="530632"/>
                  <a:pt x="379984" y="886232"/>
                  <a:pt x="658368" y="1006120"/>
                </a:cubicBezTo>
                <a:cubicBezTo>
                  <a:pt x="936752" y="1126008"/>
                  <a:pt x="1863344" y="1109752"/>
                  <a:pt x="2218944" y="1128040"/>
                </a:cubicBezTo>
                <a:cubicBezTo>
                  <a:pt x="2574544" y="1146328"/>
                  <a:pt x="2684272" y="1270280"/>
                  <a:pt x="2791968" y="1115848"/>
                </a:cubicBezTo>
                <a:cubicBezTo>
                  <a:pt x="2899664" y="961416"/>
                  <a:pt x="2775712" y="378232"/>
                  <a:pt x="2865120" y="201448"/>
                </a:cubicBezTo>
                <a:cubicBezTo>
                  <a:pt x="2954528" y="24664"/>
                  <a:pt x="3039872" y="81560"/>
                  <a:pt x="3328416" y="55144"/>
                </a:cubicBezTo>
                <a:cubicBezTo>
                  <a:pt x="3616960" y="28728"/>
                  <a:pt x="4271264" y="51080"/>
                  <a:pt x="4596384" y="42952"/>
                </a:cubicBezTo>
                <a:cubicBezTo>
                  <a:pt x="4921504" y="34824"/>
                  <a:pt x="5049520" y="-18008"/>
                  <a:pt x="5279136" y="6376"/>
                </a:cubicBezTo>
                <a:cubicBezTo>
                  <a:pt x="5508752" y="30760"/>
                  <a:pt x="5683504" y="146584"/>
                  <a:pt x="5974080" y="189256"/>
                </a:cubicBezTo>
                <a:cubicBezTo>
                  <a:pt x="6264656" y="231928"/>
                  <a:pt x="6643624" y="247168"/>
                  <a:pt x="7022592" y="262408"/>
                </a:cubicBezTo>
              </a:path>
            </a:pathLst>
          </a:custGeom>
          <a:noFill/>
          <a:ln w="508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963168" y="3486912"/>
            <a:ext cx="7046976" cy="487680"/>
          </a:xfrm>
          <a:custGeom>
            <a:avLst/>
            <a:gdLst>
              <a:gd name="connsiteX0" fmla="*/ 0 w 7046976"/>
              <a:gd name="connsiteY0" fmla="*/ 0 h 487680"/>
              <a:gd name="connsiteX1" fmla="*/ 4315968 w 7046976"/>
              <a:gd name="connsiteY1" fmla="*/ 12192 h 487680"/>
              <a:gd name="connsiteX2" fmla="*/ 5632704 w 7046976"/>
              <a:gd name="connsiteY2" fmla="*/ 219456 h 487680"/>
              <a:gd name="connsiteX3" fmla="*/ 6217920 w 7046976"/>
              <a:gd name="connsiteY3" fmla="*/ 426720 h 487680"/>
              <a:gd name="connsiteX4" fmla="*/ 7046976 w 7046976"/>
              <a:gd name="connsiteY4" fmla="*/ 487680 h 487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46976" h="487680">
                <a:moveTo>
                  <a:pt x="0" y="0"/>
                </a:moveTo>
                <a:lnTo>
                  <a:pt x="4315968" y="12192"/>
                </a:lnTo>
                <a:cubicBezTo>
                  <a:pt x="5254752" y="48768"/>
                  <a:pt x="5315712" y="150368"/>
                  <a:pt x="5632704" y="219456"/>
                </a:cubicBezTo>
                <a:cubicBezTo>
                  <a:pt x="5949696" y="288544"/>
                  <a:pt x="5982208" y="382016"/>
                  <a:pt x="6217920" y="426720"/>
                </a:cubicBezTo>
                <a:cubicBezTo>
                  <a:pt x="6453632" y="471424"/>
                  <a:pt x="6750304" y="479552"/>
                  <a:pt x="7046976" y="487680"/>
                </a:cubicBezTo>
              </a:path>
            </a:pathLst>
          </a:cu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938784" y="3800342"/>
            <a:ext cx="7059168" cy="1332490"/>
          </a:xfrm>
          <a:custGeom>
            <a:avLst/>
            <a:gdLst>
              <a:gd name="connsiteX0" fmla="*/ 0 w 7059168"/>
              <a:gd name="connsiteY0" fmla="*/ 1332490 h 1332490"/>
              <a:gd name="connsiteX1" fmla="*/ 1877568 w 7059168"/>
              <a:gd name="connsiteY1" fmla="*/ 1234954 h 1332490"/>
              <a:gd name="connsiteX2" fmla="*/ 2913888 w 7059168"/>
              <a:gd name="connsiteY2" fmla="*/ 1210570 h 1332490"/>
              <a:gd name="connsiteX3" fmla="*/ 2999232 w 7059168"/>
              <a:gd name="connsiteY3" fmla="*/ 479050 h 1332490"/>
              <a:gd name="connsiteX4" fmla="*/ 3084576 w 7059168"/>
              <a:gd name="connsiteY4" fmla="*/ 113290 h 1332490"/>
              <a:gd name="connsiteX5" fmla="*/ 3730752 w 7059168"/>
              <a:gd name="connsiteY5" fmla="*/ 88906 h 1332490"/>
              <a:gd name="connsiteX6" fmla="*/ 5230368 w 7059168"/>
              <a:gd name="connsiteY6" fmla="*/ 3562 h 1332490"/>
              <a:gd name="connsiteX7" fmla="*/ 5974080 w 7059168"/>
              <a:gd name="connsiteY7" fmla="*/ 223018 h 1332490"/>
              <a:gd name="connsiteX8" fmla="*/ 6547104 w 7059168"/>
              <a:gd name="connsiteY8" fmla="*/ 332746 h 1332490"/>
              <a:gd name="connsiteX9" fmla="*/ 7059168 w 7059168"/>
              <a:gd name="connsiteY9" fmla="*/ 296170 h 1332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59168" h="1332490">
                <a:moveTo>
                  <a:pt x="0" y="1332490"/>
                </a:moveTo>
                <a:lnTo>
                  <a:pt x="1877568" y="1234954"/>
                </a:lnTo>
                <a:cubicBezTo>
                  <a:pt x="2363216" y="1214634"/>
                  <a:pt x="2726944" y="1336554"/>
                  <a:pt x="2913888" y="1210570"/>
                </a:cubicBezTo>
                <a:cubicBezTo>
                  <a:pt x="3100832" y="1084586"/>
                  <a:pt x="2970784" y="661930"/>
                  <a:pt x="2999232" y="479050"/>
                </a:cubicBezTo>
                <a:cubicBezTo>
                  <a:pt x="3027680" y="296170"/>
                  <a:pt x="2962656" y="178314"/>
                  <a:pt x="3084576" y="113290"/>
                </a:cubicBezTo>
                <a:cubicBezTo>
                  <a:pt x="3206496" y="48266"/>
                  <a:pt x="3730752" y="88906"/>
                  <a:pt x="3730752" y="88906"/>
                </a:cubicBezTo>
                <a:cubicBezTo>
                  <a:pt x="4088384" y="70618"/>
                  <a:pt x="4856480" y="-18790"/>
                  <a:pt x="5230368" y="3562"/>
                </a:cubicBezTo>
                <a:cubicBezTo>
                  <a:pt x="5604256" y="25914"/>
                  <a:pt x="5754624" y="168154"/>
                  <a:pt x="5974080" y="223018"/>
                </a:cubicBezTo>
                <a:cubicBezTo>
                  <a:pt x="6193536" y="277882"/>
                  <a:pt x="6366256" y="320554"/>
                  <a:pt x="6547104" y="332746"/>
                </a:cubicBezTo>
                <a:cubicBezTo>
                  <a:pt x="6727952" y="344938"/>
                  <a:pt x="6893560" y="320554"/>
                  <a:pt x="7059168" y="296170"/>
                </a:cubicBezTo>
              </a:path>
            </a:pathLst>
          </a:custGeom>
          <a:noFill/>
          <a:ln w="508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388864" y="2433267"/>
            <a:ext cx="2765190" cy="523220"/>
          </a:xfrm>
          <a:prstGeom prst="rect">
            <a:avLst/>
          </a:prstGeom>
          <a:solidFill>
            <a:srgbClr val="FFFF00"/>
          </a:solidFill>
        </p:spPr>
        <p:txBody>
          <a:bodyPr wrap="square" rtlCol="0">
            <a:spAutoFit/>
          </a:bodyPr>
          <a:lstStyle/>
          <a:p>
            <a:pPr algn="ctr">
              <a:spcBef>
                <a:spcPts val="3000"/>
              </a:spcBef>
              <a:spcAft>
                <a:spcPts val="3000"/>
              </a:spcAft>
            </a:pPr>
            <a:r>
              <a:rPr lang="en-US" sz="2800" dirty="0" smtClean="0">
                <a:latin typeface="Arial" panose="020B0604020202020204" pitchFamily="34" charset="0"/>
                <a:cs typeface="Arial" panose="020B0604020202020204" pitchFamily="34" charset="0"/>
              </a:rPr>
              <a:t>50% slower?!</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35663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
                                            <p:txEl>
                                              <p:pRg st="0" end="0"/>
                                            </p:txEl>
                                          </p:spTgt>
                                        </p:tgtEl>
                                        <p:attrNameLst>
                                          <p:attrName>style.visibility</p:attrName>
                                        </p:attrNameLst>
                                      </p:cBhvr>
                                      <p:to>
                                        <p:strVal val="visible"/>
                                      </p:to>
                                    </p:set>
                                    <p:animEffect transition="in" filter="fade">
                                      <p:cBhvr>
                                        <p:cTn id="22" dur="500"/>
                                        <p:tgtEl>
                                          <p:spTgt spid="19">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1">
                                            <p:txEl>
                                              <p:pRg st="0" end="0"/>
                                            </p:txEl>
                                          </p:spTgt>
                                        </p:tgtEl>
                                        <p:attrNameLst>
                                          <p:attrName>style.visibility</p:attrName>
                                        </p:attrNameLst>
                                      </p:cBhvr>
                                      <p:to>
                                        <p:strVal val="visible"/>
                                      </p:to>
                                    </p:set>
                                    <p:animEffect transition="in" filter="fade">
                                      <p:cBhvr>
                                        <p:cTn id="32" dur="500"/>
                                        <p:tgtEl>
                                          <p:spTgt spid="21">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7" grpId="0" animBg="1"/>
      <p:bldP spid="8" grpId="0" animBg="1"/>
      <p:bldP spid="10" grpId="0" animBg="1"/>
      <p:bldP spid="1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Calculate the Time at Which C</a:t>
            </a:r>
            <a:r>
              <a:rPr lang="en-US" baseline="30000" dirty="0" smtClean="0"/>
              <a:t>M</a:t>
            </a:r>
            <a:r>
              <a:rPr lang="en-US" dirty="0" smtClean="0"/>
              <a:t> Becomes Available</a:t>
            </a:r>
            <a:endParaRPr lang="en-US" dirty="0"/>
          </a:p>
        </p:txBody>
      </p:sp>
      <p:sp>
        <p:nvSpPr>
          <p:cNvPr id="16" name="Content Placeholder 15"/>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32</a:t>
            </a:fld>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563" y="2847493"/>
            <a:ext cx="7751064" cy="3021601"/>
          </a:xfrm>
          <a:prstGeom prst="rect">
            <a:avLst/>
          </a:prstGeom>
        </p:spPr>
      </p:pic>
      <p:grpSp>
        <p:nvGrpSpPr>
          <p:cNvPr id="27" name="Group 26"/>
          <p:cNvGrpSpPr/>
          <p:nvPr/>
        </p:nvGrpSpPr>
        <p:grpSpPr>
          <a:xfrm>
            <a:off x="1887222" y="2847493"/>
            <a:ext cx="4591949" cy="523220"/>
            <a:chOff x="1887222" y="2847493"/>
            <a:chExt cx="4591949" cy="523220"/>
          </a:xfrm>
        </p:grpSpPr>
        <p:sp>
          <p:nvSpPr>
            <p:cNvPr id="17" name="TextBox 16"/>
            <p:cNvSpPr txBox="1"/>
            <p:nvPr/>
          </p:nvSpPr>
          <p:spPr>
            <a:xfrm>
              <a:off x="1887222" y="2847493"/>
              <a:ext cx="391454" cy="523220"/>
            </a:xfrm>
            <a:prstGeom prst="rect">
              <a:avLst/>
            </a:prstGeom>
            <a:noFill/>
          </p:spPr>
          <p:txBody>
            <a:bodyPr wrap="none" rtlCol="0">
              <a:spAutoFit/>
            </a:bodyPr>
            <a:lstStyle/>
            <a:p>
              <a:pPr algn="ctr"/>
              <a:r>
                <a:rPr lang="en-US" sz="2800" b="1" dirty="0" smtClean="0">
                  <a:solidFill>
                    <a:srgbClr val="00B050"/>
                  </a:solidFill>
                </a:rPr>
                <a:t>0</a:t>
              </a:r>
              <a:endParaRPr lang="en-US" sz="2800" b="1" dirty="0">
                <a:solidFill>
                  <a:srgbClr val="00B050"/>
                </a:solidFill>
              </a:endParaRPr>
            </a:p>
          </p:txBody>
        </p:sp>
        <p:sp>
          <p:nvSpPr>
            <p:cNvPr id="19" name="TextBox 18"/>
            <p:cNvSpPr txBox="1"/>
            <p:nvPr/>
          </p:nvSpPr>
          <p:spPr>
            <a:xfrm>
              <a:off x="2832102" y="2847493"/>
              <a:ext cx="391454" cy="523220"/>
            </a:xfrm>
            <a:prstGeom prst="rect">
              <a:avLst/>
            </a:prstGeom>
            <a:noFill/>
          </p:spPr>
          <p:txBody>
            <a:bodyPr wrap="none" rtlCol="0">
              <a:spAutoFit/>
            </a:bodyPr>
            <a:lstStyle/>
            <a:p>
              <a:pPr algn="ctr"/>
              <a:r>
                <a:rPr lang="en-US" sz="2800" b="1" dirty="0" smtClean="0">
                  <a:solidFill>
                    <a:srgbClr val="00B050"/>
                  </a:solidFill>
                </a:rPr>
                <a:t>0</a:t>
              </a:r>
              <a:endParaRPr lang="en-US" sz="2800" b="1" dirty="0">
                <a:solidFill>
                  <a:srgbClr val="00B050"/>
                </a:solidFill>
              </a:endParaRPr>
            </a:p>
          </p:txBody>
        </p:sp>
        <p:sp>
          <p:nvSpPr>
            <p:cNvPr id="20" name="TextBox 19"/>
            <p:cNvSpPr txBox="1"/>
            <p:nvPr/>
          </p:nvSpPr>
          <p:spPr>
            <a:xfrm>
              <a:off x="5156067" y="2847493"/>
              <a:ext cx="391454" cy="523220"/>
            </a:xfrm>
            <a:prstGeom prst="rect">
              <a:avLst/>
            </a:prstGeom>
            <a:noFill/>
          </p:spPr>
          <p:txBody>
            <a:bodyPr wrap="none" rtlCol="0">
              <a:spAutoFit/>
            </a:bodyPr>
            <a:lstStyle/>
            <a:p>
              <a:pPr algn="ctr"/>
              <a:r>
                <a:rPr lang="en-US" sz="2800" b="1" dirty="0" smtClean="0">
                  <a:solidFill>
                    <a:srgbClr val="00B050"/>
                  </a:solidFill>
                </a:rPr>
                <a:t>0</a:t>
              </a:r>
              <a:endParaRPr lang="en-US" sz="2800" b="1" dirty="0">
                <a:solidFill>
                  <a:srgbClr val="00B050"/>
                </a:solidFill>
              </a:endParaRPr>
            </a:p>
          </p:txBody>
        </p:sp>
        <p:sp>
          <p:nvSpPr>
            <p:cNvPr id="25" name="TextBox 24"/>
            <p:cNvSpPr txBox="1"/>
            <p:nvPr/>
          </p:nvSpPr>
          <p:spPr>
            <a:xfrm>
              <a:off x="6087717" y="2847493"/>
              <a:ext cx="391454" cy="523220"/>
            </a:xfrm>
            <a:prstGeom prst="rect">
              <a:avLst/>
            </a:prstGeom>
            <a:noFill/>
          </p:spPr>
          <p:txBody>
            <a:bodyPr wrap="none" rtlCol="0">
              <a:spAutoFit/>
            </a:bodyPr>
            <a:lstStyle/>
            <a:p>
              <a:pPr algn="ctr"/>
              <a:r>
                <a:rPr lang="en-US" sz="2800" b="1" dirty="0" smtClean="0">
                  <a:solidFill>
                    <a:srgbClr val="00B050"/>
                  </a:solidFill>
                </a:rPr>
                <a:t>0</a:t>
              </a:r>
              <a:endParaRPr lang="en-US" sz="2800" b="1" dirty="0">
                <a:solidFill>
                  <a:srgbClr val="00B050"/>
                </a:solidFill>
              </a:endParaRPr>
            </a:p>
          </p:txBody>
        </p:sp>
      </p:grpSp>
      <p:grpSp>
        <p:nvGrpSpPr>
          <p:cNvPr id="29" name="Group 28"/>
          <p:cNvGrpSpPr/>
          <p:nvPr/>
        </p:nvGrpSpPr>
        <p:grpSpPr>
          <a:xfrm>
            <a:off x="7635718" y="4011339"/>
            <a:ext cx="732894" cy="1437076"/>
            <a:chOff x="7574758" y="4096683"/>
            <a:chExt cx="732894" cy="1437076"/>
          </a:xfrm>
        </p:grpSpPr>
        <p:sp>
          <p:nvSpPr>
            <p:cNvPr id="26" name="TextBox 25"/>
            <p:cNvSpPr txBox="1"/>
            <p:nvPr/>
          </p:nvSpPr>
          <p:spPr>
            <a:xfrm>
              <a:off x="7574758" y="4096683"/>
              <a:ext cx="732894" cy="584775"/>
            </a:xfrm>
            <a:prstGeom prst="rect">
              <a:avLst/>
            </a:prstGeom>
            <a:noFill/>
          </p:spPr>
          <p:txBody>
            <a:bodyPr wrap="none" rtlCol="0">
              <a:spAutoFit/>
            </a:bodyPr>
            <a:lstStyle/>
            <a:p>
              <a:pPr algn="ctr"/>
              <a:r>
                <a:rPr lang="en-US" sz="3200" b="1" dirty="0" smtClean="0">
                  <a:solidFill>
                    <a:srgbClr val="00B050"/>
                  </a:solidFill>
                </a:rPr>
                <a:t>- ∞</a:t>
              </a:r>
              <a:endParaRPr lang="en-US" sz="3200" b="1" dirty="0">
                <a:solidFill>
                  <a:srgbClr val="00B050"/>
                </a:solidFill>
              </a:endParaRPr>
            </a:p>
          </p:txBody>
        </p:sp>
        <p:sp>
          <p:nvSpPr>
            <p:cNvPr id="28" name="TextBox 27"/>
            <p:cNvSpPr txBox="1"/>
            <p:nvPr/>
          </p:nvSpPr>
          <p:spPr>
            <a:xfrm>
              <a:off x="7574758" y="4948984"/>
              <a:ext cx="732894" cy="584775"/>
            </a:xfrm>
            <a:prstGeom prst="rect">
              <a:avLst/>
            </a:prstGeom>
            <a:noFill/>
          </p:spPr>
          <p:txBody>
            <a:bodyPr wrap="none" rtlCol="0">
              <a:spAutoFit/>
            </a:bodyPr>
            <a:lstStyle/>
            <a:p>
              <a:pPr algn="ctr"/>
              <a:r>
                <a:rPr lang="en-US" sz="3200" b="1" dirty="0" smtClean="0">
                  <a:solidFill>
                    <a:srgbClr val="00B050"/>
                  </a:solidFill>
                </a:rPr>
                <a:t>- ∞</a:t>
              </a:r>
              <a:endParaRPr lang="en-US" sz="3200" b="1" dirty="0">
                <a:solidFill>
                  <a:srgbClr val="00B050"/>
                </a:solidFill>
              </a:endParaRPr>
            </a:p>
          </p:txBody>
        </p:sp>
      </p:grpSp>
      <p:grpSp>
        <p:nvGrpSpPr>
          <p:cNvPr id="11" name="Group 10"/>
          <p:cNvGrpSpPr/>
          <p:nvPr/>
        </p:nvGrpSpPr>
        <p:grpSpPr>
          <a:xfrm>
            <a:off x="3937562" y="1627884"/>
            <a:ext cx="1858202" cy="4536556"/>
            <a:chOff x="3937562" y="1627884"/>
            <a:chExt cx="1858202" cy="4536556"/>
          </a:xfrm>
        </p:grpSpPr>
        <p:sp>
          <p:nvSpPr>
            <p:cNvPr id="3" name="Oval 2"/>
            <p:cNvSpPr/>
            <p:nvPr/>
          </p:nvSpPr>
          <p:spPr>
            <a:xfrm>
              <a:off x="4159527" y="3591928"/>
              <a:ext cx="707136" cy="2572512"/>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3937562" y="1627884"/>
              <a:ext cx="1858202" cy="954107"/>
            </a:xfrm>
            <a:prstGeom prst="rect">
              <a:avLst/>
            </a:prstGeom>
            <a:solidFill>
              <a:srgbClr val="00B0F0"/>
            </a:solidFill>
          </p:spPr>
          <p:txBody>
            <a:bodyPr wrap="none" rtlCol="0">
              <a:spAutoFit/>
            </a:bodyPr>
            <a:lstStyle/>
            <a:p>
              <a:pPr algn="ctr"/>
              <a:r>
                <a:rPr lang="en-US" sz="2800" dirty="0" smtClean="0"/>
                <a:t>When </a:t>
              </a:r>
              <a:br>
                <a:rPr lang="en-US" sz="2800" dirty="0" smtClean="0"/>
              </a:br>
              <a:r>
                <a:rPr lang="en-US" sz="2800" dirty="0" smtClean="0"/>
                <a:t>available?</a:t>
              </a:r>
              <a:endParaRPr lang="en-US" sz="2800" dirty="0"/>
            </a:p>
          </p:txBody>
        </p:sp>
        <p:cxnSp>
          <p:nvCxnSpPr>
            <p:cNvPr id="7" name="Straight Connector 6"/>
            <p:cNvCxnSpPr>
              <a:stCxn id="3" idx="0"/>
              <a:endCxn id="18" idx="2"/>
            </p:cNvCxnSpPr>
            <p:nvPr/>
          </p:nvCxnSpPr>
          <p:spPr>
            <a:xfrm flipV="1">
              <a:off x="4513095" y="2581991"/>
              <a:ext cx="353568" cy="1009937"/>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grpSp>
      <p:sp>
        <p:nvSpPr>
          <p:cNvPr id="23" name="TextBox 22"/>
          <p:cNvSpPr txBox="1"/>
          <p:nvPr/>
        </p:nvSpPr>
        <p:spPr>
          <a:xfrm>
            <a:off x="4303498" y="3835073"/>
            <a:ext cx="391454" cy="523220"/>
          </a:xfrm>
          <a:prstGeom prst="rect">
            <a:avLst/>
          </a:prstGeom>
          <a:noFill/>
        </p:spPr>
        <p:txBody>
          <a:bodyPr wrap="none" rtlCol="0">
            <a:spAutoFit/>
          </a:bodyPr>
          <a:lstStyle/>
          <a:p>
            <a:pPr algn="ctr"/>
            <a:r>
              <a:rPr lang="en-US" sz="2800" b="1" dirty="0" smtClean="0">
                <a:solidFill>
                  <a:srgbClr val="0070C0"/>
                </a:solidFill>
              </a:rPr>
              <a:t>3</a:t>
            </a:r>
            <a:endParaRPr lang="en-US" sz="2800" b="1" dirty="0">
              <a:solidFill>
                <a:srgbClr val="0070C0"/>
              </a:solidFill>
            </a:endParaRPr>
          </a:p>
        </p:txBody>
      </p:sp>
      <p:sp>
        <p:nvSpPr>
          <p:cNvPr id="30" name="TextBox 29"/>
          <p:cNvSpPr txBox="1"/>
          <p:nvPr/>
        </p:nvSpPr>
        <p:spPr>
          <a:xfrm>
            <a:off x="4281395" y="5424060"/>
            <a:ext cx="391454" cy="523220"/>
          </a:xfrm>
          <a:prstGeom prst="rect">
            <a:avLst/>
          </a:prstGeom>
          <a:noFill/>
        </p:spPr>
        <p:txBody>
          <a:bodyPr wrap="none" rtlCol="0">
            <a:spAutoFit/>
          </a:bodyPr>
          <a:lstStyle/>
          <a:p>
            <a:pPr algn="ctr"/>
            <a:r>
              <a:rPr lang="en-US" sz="2800" b="1" dirty="0" smtClean="0">
                <a:solidFill>
                  <a:srgbClr val="0070C0"/>
                </a:solidFill>
              </a:rPr>
              <a:t>3</a:t>
            </a:r>
            <a:endParaRPr lang="en-US" sz="2800" b="1" dirty="0">
              <a:solidFill>
                <a:srgbClr val="0070C0"/>
              </a:solidFill>
            </a:endParaRPr>
          </a:p>
        </p:txBody>
      </p:sp>
      <p:grpSp>
        <p:nvGrpSpPr>
          <p:cNvPr id="33" name="Group 32"/>
          <p:cNvGrpSpPr/>
          <p:nvPr/>
        </p:nvGrpSpPr>
        <p:grpSpPr>
          <a:xfrm>
            <a:off x="596348" y="1627883"/>
            <a:ext cx="1858202" cy="4536557"/>
            <a:chOff x="3879207" y="1627883"/>
            <a:chExt cx="1858202" cy="4536557"/>
          </a:xfrm>
        </p:grpSpPr>
        <p:sp>
          <p:nvSpPr>
            <p:cNvPr id="34" name="Oval 33"/>
            <p:cNvSpPr/>
            <p:nvPr/>
          </p:nvSpPr>
          <p:spPr>
            <a:xfrm>
              <a:off x="4159527" y="3591928"/>
              <a:ext cx="707136" cy="2572512"/>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3879207" y="1627883"/>
              <a:ext cx="1858202" cy="954107"/>
            </a:xfrm>
            <a:prstGeom prst="rect">
              <a:avLst/>
            </a:prstGeom>
            <a:solidFill>
              <a:srgbClr val="00B0F0"/>
            </a:solidFill>
          </p:spPr>
          <p:txBody>
            <a:bodyPr wrap="none" rtlCol="0">
              <a:spAutoFit/>
            </a:bodyPr>
            <a:lstStyle/>
            <a:p>
              <a:pPr algn="ctr"/>
              <a:r>
                <a:rPr lang="en-US" sz="2800" dirty="0" smtClean="0"/>
                <a:t>When </a:t>
              </a:r>
              <a:br>
                <a:rPr lang="en-US" sz="2800" dirty="0" smtClean="0"/>
              </a:br>
              <a:r>
                <a:rPr lang="en-US" sz="2800" dirty="0" smtClean="0"/>
                <a:t>available?</a:t>
              </a:r>
              <a:endParaRPr lang="en-US" sz="2800" dirty="0"/>
            </a:p>
          </p:txBody>
        </p:sp>
        <p:cxnSp>
          <p:nvCxnSpPr>
            <p:cNvPr id="36" name="Straight Connector 35"/>
            <p:cNvCxnSpPr>
              <a:stCxn id="34" idx="0"/>
              <a:endCxn id="35" idx="2"/>
            </p:cNvCxnSpPr>
            <p:nvPr/>
          </p:nvCxnSpPr>
          <p:spPr>
            <a:xfrm flipV="1">
              <a:off x="4513095" y="2581990"/>
              <a:ext cx="295213" cy="1009938"/>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grpSp>
      <p:sp>
        <p:nvSpPr>
          <p:cNvPr id="37" name="TextBox 36"/>
          <p:cNvSpPr txBox="1"/>
          <p:nvPr/>
        </p:nvSpPr>
        <p:spPr>
          <a:xfrm>
            <a:off x="1020639" y="3835073"/>
            <a:ext cx="391454" cy="523220"/>
          </a:xfrm>
          <a:prstGeom prst="rect">
            <a:avLst/>
          </a:prstGeom>
          <a:noFill/>
        </p:spPr>
        <p:txBody>
          <a:bodyPr wrap="none" rtlCol="0">
            <a:spAutoFit/>
          </a:bodyPr>
          <a:lstStyle/>
          <a:p>
            <a:pPr algn="ctr"/>
            <a:r>
              <a:rPr lang="en-US" sz="2800" b="1" dirty="0">
                <a:solidFill>
                  <a:srgbClr val="0070C0"/>
                </a:solidFill>
              </a:rPr>
              <a:t>5</a:t>
            </a:r>
          </a:p>
        </p:txBody>
      </p:sp>
      <p:sp>
        <p:nvSpPr>
          <p:cNvPr id="38" name="TextBox 37"/>
          <p:cNvSpPr txBox="1"/>
          <p:nvPr/>
        </p:nvSpPr>
        <p:spPr>
          <a:xfrm>
            <a:off x="998536" y="5424060"/>
            <a:ext cx="391454" cy="523220"/>
          </a:xfrm>
          <a:prstGeom prst="rect">
            <a:avLst/>
          </a:prstGeom>
          <a:noFill/>
        </p:spPr>
        <p:txBody>
          <a:bodyPr wrap="none" rtlCol="0">
            <a:spAutoFit/>
          </a:bodyPr>
          <a:lstStyle/>
          <a:p>
            <a:pPr algn="ctr"/>
            <a:r>
              <a:rPr lang="en-US" sz="2800" b="1" dirty="0">
                <a:solidFill>
                  <a:srgbClr val="0070C0"/>
                </a:solidFill>
              </a:rPr>
              <a:t>5</a:t>
            </a:r>
          </a:p>
        </p:txBody>
      </p:sp>
      <p:sp>
        <p:nvSpPr>
          <p:cNvPr id="22" name="Freeform 21"/>
          <p:cNvSpPr/>
          <p:nvPr/>
        </p:nvSpPr>
        <p:spPr>
          <a:xfrm>
            <a:off x="4672849" y="3267456"/>
            <a:ext cx="889787" cy="1304544"/>
          </a:xfrm>
          <a:custGeom>
            <a:avLst/>
            <a:gdLst>
              <a:gd name="connsiteX0" fmla="*/ 780288 w 819948"/>
              <a:gd name="connsiteY0" fmla="*/ 0 h 1304544"/>
              <a:gd name="connsiteX1" fmla="*/ 731520 w 819948"/>
              <a:gd name="connsiteY1" fmla="*/ 1036320 h 1304544"/>
              <a:gd name="connsiteX2" fmla="*/ 0 w 819948"/>
              <a:gd name="connsiteY2" fmla="*/ 1304544 h 1304544"/>
            </a:gdLst>
            <a:ahLst/>
            <a:cxnLst>
              <a:cxn ang="0">
                <a:pos x="connsiteX0" y="connsiteY0"/>
              </a:cxn>
              <a:cxn ang="0">
                <a:pos x="connsiteX1" y="connsiteY1"/>
              </a:cxn>
              <a:cxn ang="0">
                <a:pos x="connsiteX2" y="connsiteY2"/>
              </a:cxn>
            </a:cxnLst>
            <a:rect l="l" t="t" r="r" b="b"/>
            <a:pathLst>
              <a:path w="819948" h="1304544">
                <a:moveTo>
                  <a:pt x="780288" y="0"/>
                </a:moveTo>
                <a:cubicBezTo>
                  <a:pt x="820928" y="409448"/>
                  <a:pt x="861568" y="818896"/>
                  <a:pt x="731520" y="1036320"/>
                </a:cubicBezTo>
                <a:cubicBezTo>
                  <a:pt x="601472" y="1253744"/>
                  <a:pt x="300736" y="1279144"/>
                  <a:pt x="0" y="1304544"/>
                </a:cubicBezTo>
              </a:path>
            </a:pathLst>
          </a:custGeom>
          <a:noFill/>
          <a:ln w="50800">
            <a:solidFill>
              <a:srgbClr val="0070C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70C0"/>
              </a:solidFill>
            </a:endParaRPr>
          </a:p>
        </p:txBody>
      </p:sp>
      <p:cxnSp>
        <p:nvCxnSpPr>
          <p:cNvPr id="32" name="Straight Arrow Connector 31"/>
          <p:cNvCxnSpPr/>
          <p:nvPr/>
        </p:nvCxnSpPr>
        <p:spPr>
          <a:xfrm flipH="1">
            <a:off x="1682496" y="4498848"/>
            <a:ext cx="2145792"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2508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up)">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5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wipe(up)">
                                      <p:cBhvr>
                                        <p:cTn id="22" dur="500"/>
                                        <p:tgtEl>
                                          <p:spTgt spid="3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wipe(right)">
                                      <p:cBhvr>
                                        <p:cTn id="27" dur="500"/>
                                        <p:tgtEl>
                                          <p:spTgt spid="3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fade">
                                      <p:cBhvr>
                                        <p:cTn id="32" dur="500"/>
                                        <p:tgtEl>
                                          <p:spTgt spid="3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8"/>
                                        </p:tgtEl>
                                        <p:attrNameLst>
                                          <p:attrName>style.visibility</p:attrName>
                                        </p:attrNameLst>
                                      </p:cBhvr>
                                      <p:to>
                                        <p:strVal val="visible"/>
                                      </p:to>
                                    </p:set>
                                    <p:animEffect transition="in" filter="fade">
                                      <p:cBhvr>
                                        <p:cTn id="3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0" grpId="0"/>
      <p:bldP spid="37" grpId="0"/>
      <p:bldP spid="38" grpId="0"/>
      <p:bldP spid="2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More Detailed Version of Our Calculations</a:t>
            </a:r>
            <a:endParaRPr lang="en-US" dirty="0"/>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33</a:t>
            </a:fld>
            <a:endParaRPr lang="en-US" dirty="0"/>
          </a:p>
        </p:txBody>
      </p:sp>
      <p:sp>
        <p:nvSpPr>
          <p:cNvPr id="6" name="Content Placeholder 5"/>
          <p:cNvSpPr>
            <a:spLocks noGrp="1"/>
          </p:cNvSpPr>
          <p:nvPr>
            <p:ph idx="1"/>
          </p:nvPr>
        </p:nvSpPr>
        <p:spPr/>
        <p:txBody>
          <a:bodyPr/>
          <a:lstStyle/>
          <a:p>
            <a:r>
              <a:rPr lang="en-US" dirty="0" smtClean="0"/>
              <a:t>Grey is “not relevant,” and green is maximum (time at which </a:t>
            </a:r>
            <a:r>
              <a:rPr lang="en-US" b="1" dirty="0" err="1" smtClean="0"/>
              <a:t>Z</a:t>
            </a:r>
            <a:r>
              <a:rPr lang="en-US" b="1" baseline="-25000" dirty="0" err="1" smtClean="0"/>
              <a:t>i</a:t>
            </a:r>
            <a:r>
              <a:rPr lang="en-US" dirty="0" smtClean="0"/>
              <a:t> is available).</a:t>
            </a:r>
          </a:p>
          <a:p>
            <a:endParaRPr lang="en-US" dirty="0" smtClean="0"/>
          </a:p>
        </p:txBody>
      </p:sp>
      <p:graphicFrame>
        <p:nvGraphicFramePr>
          <p:cNvPr id="10" name="Table 9"/>
          <p:cNvGraphicFramePr>
            <a:graphicFrameLocks noGrp="1"/>
          </p:cNvGraphicFramePr>
          <p:nvPr>
            <p:extLst/>
          </p:nvPr>
        </p:nvGraphicFramePr>
        <p:xfrm>
          <a:off x="890547" y="2760134"/>
          <a:ext cx="7498080" cy="3108960"/>
        </p:xfrm>
        <a:graphic>
          <a:graphicData uri="http://schemas.openxmlformats.org/drawingml/2006/table">
            <a:tbl>
              <a:tblPr firstRow="1" bandRow="1">
                <a:tableStyleId>{5C22544A-7EE6-4342-B048-85BDC9FD1C3A}</a:tableStyleId>
              </a:tblPr>
              <a:tblGrid>
                <a:gridCol w="384048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914400">
                  <a:extLst>
                    <a:ext uri="{9D8B030D-6E8A-4147-A177-3AD203B41FA5}">
                      <a16:colId xmlns:a16="http://schemas.microsoft.com/office/drawing/2014/main" val="20004"/>
                    </a:ext>
                  </a:extLst>
                </a:gridCol>
              </a:tblGrid>
              <a:tr h="370840">
                <a:tc>
                  <a:txBody>
                    <a:bodyPr/>
                    <a:lstStyle/>
                    <a:p>
                      <a:pPr algn="ctr"/>
                      <a:r>
                        <a:rPr lang="en-US" sz="2800" dirty="0" smtClean="0">
                          <a:solidFill>
                            <a:schemeClr val="tx1"/>
                          </a:solidFill>
                        </a:rPr>
                        <a:t>(bit slice 0)</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smtClean="0">
                          <a:solidFill>
                            <a:schemeClr val="tx1"/>
                          </a:solidFill>
                        </a:rPr>
                        <a:t>A</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smtClean="0">
                          <a:solidFill>
                            <a:schemeClr val="tx1"/>
                          </a:solidFill>
                        </a:rPr>
                        <a:t>B</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aseline="0" dirty="0" smtClean="0">
                          <a:solidFill>
                            <a:schemeClr val="tx1"/>
                          </a:solidFill>
                        </a:rPr>
                        <a:t>C</a:t>
                      </a:r>
                      <a:r>
                        <a:rPr lang="en-US" sz="2800" baseline="-25000" dirty="0" smtClean="0">
                          <a:solidFill>
                            <a:schemeClr val="tx1"/>
                          </a:solidFill>
                        </a:rPr>
                        <a:t>1</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aseline="0" dirty="0" smtClean="0">
                          <a:solidFill>
                            <a:schemeClr val="tx1"/>
                          </a:solidFill>
                        </a:rPr>
                        <a:t>C</a:t>
                      </a:r>
                      <a:r>
                        <a:rPr lang="en-US" sz="2800" baseline="-25000" dirty="0" smtClean="0">
                          <a:solidFill>
                            <a:schemeClr val="tx1"/>
                          </a:solidFill>
                        </a:rPr>
                        <a:t>0</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pPr algn="r"/>
                      <a:r>
                        <a:rPr lang="en-US" sz="2800" dirty="0" smtClean="0">
                          <a:solidFill>
                            <a:schemeClr val="tx1"/>
                          </a:solidFill>
                        </a:rPr>
                        <a:t>input available</a:t>
                      </a:r>
                      <a:r>
                        <a:rPr lang="en-US" sz="2800" baseline="0" dirty="0" smtClean="0">
                          <a:solidFill>
                            <a:schemeClr val="tx1"/>
                          </a:solidFill>
                        </a:rPr>
                        <a:t>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smtClean="0">
                          <a:solidFill>
                            <a:schemeClr val="tx1"/>
                          </a:solidFill>
                        </a:rPr>
                        <a:t>0</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smtClean="0">
                          <a:solidFill>
                            <a:schemeClr val="tx1"/>
                          </a:solidFill>
                        </a:rPr>
                        <a:t>0</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smtClean="0">
                          <a:solidFill>
                            <a:schemeClr val="tx1"/>
                          </a:solidFill>
                        </a:rPr>
                        <a:t>-∞</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smtClean="0">
                          <a:solidFill>
                            <a:schemeClr val="tx1"/>
                          </a:solidFill>
                        </a:rPr>
                        <a:t>-∞</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algn="r"/>
                      <a:r>
                        <a:rPr lang="en-US" sz="2800" dirty="0" smtClean="0">
                          <a:solidFill>
                            <a:schemeClr val="tx1"/>
                          </a:solidFill>
                        </a:rPr>
                        <a:t>delay from input to Z</a:t>
                      </a:r>
                      <a:r>
                        <a:rPr lang="en-US" sz="2800" baseline="-25000" dirty="0" smtClean="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smtClean="0">
                          <a:solidFill>
                            <a:schemeClr val="tx1"/>
                          </a:solidFill>
                        </a:rPr>
                        <a:t>+3</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smtClean="0">
                          <a:solidFill>
                            <a:schemeClr val="tx1"/>
                          </a:solidFill>
                        </a:rPr>
                        <a:t>+3</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smtClean="0">
                          <a:solidFill>
                            <a:schemeClr val="tx1"/>
                          </a:solidFill>
                        </a:rPr>
                        <a:t>+2</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2B2B2"/>
                    </a:solidFill>
                  </a:tcPr>
                </a:tc>
                <a:extLst>
                  <a:ext uri="{0D108BD9-81ED-4DB2-BD59-A6C34878D82A}">
                    <a16:rowId xmlns:a16="http://schemas.microsoft.com/office/drawing/2014/main" val="10002"/>
                  </a:ext>
                </a:extLst>
              </a:tr>
              <a:tr h="370840">
                <a:tc>
                  <a:txBody>
                    <a:bodyPr/>
                    <a:lstStyle/>
                    <a:p>
                      <a:pPr algn="r"/>
                      <a:r>
                        <a:rPr lang="en-US" sz="2800" dirty="0" smtClean="0">
                          <a:solidFill>
                            <a:schemeClr val="tx1"/>
                          </a:solidFill>
                        </a:rPr>
                        <a:t>Z</a:t>
                      </a:r>
                      <a:r>
                        <a:rPr lang="en-US" sz="2800" baseline="-25000" dirty="0" smtClean="0">
                          <a:solidFill>
                            <a:schemeClr val="tx1"/>
                          </a:solidFill>
                        </a:rPr>
                        <a:t>1</a:t>
                      </a:r>
                      <a:r>
                        <a:rPr lang="en-US" sz="2800" dirty="0" smtClean="0">
                          <a:solidFill>
                            <a:schemeClr val="tx1"/>
                          </a:solidFill>
                        </a:rPr>
                        <a:t> not available until</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smtClean="0">
                          <a:solidFill>
                            <a:schemeClr val="tx1"/>
                          </a:solidFill>
                        </a:rPr>
                        <a:t>3</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2800" dirty="0" smtClean="0">
                          <a:solidFill>
                            <a:schemeClr val="tx1"/>
                          </a:solidFill>
                        </a:rPr>
                        <a:t>3</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smtClean="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2B2B2"/>
                    </a:solidFill>
                  </a:tcPr>
                </a:tc>
                <a:extLst>
                  <a:ext uri="{0D108BD9-81ED-4DB2-BD59-A6C34878D82A}">
                    <a16:rowId xmlns:a16="http://schemas.microsoft.com/office/drawing/2014/main" val="10003"/>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800" dirty="0" smtClean="0">
                          <a:solidFill>
                            <a:schemeClr val="tx1"/>
                          </a:solidFill>
                        </a:rPr>
                        <a:t>delay from input to Z</a:t>
                      </a:r>
                      <a:r>
                        <a:rPr lang="en-US" sz="2800" baseline="-25000" dirty="0" smtClean="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smtClean="0">
                          <a:solidFill>
                            <a:schemeClr val="tx1"/>
                          </a:solidFill>
                        </a:rPr>
                        <a:t>+3</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smtClean="0">
                          <a:solidFill>
                            <a:schemeClr val="tx1"/>
                          </a:solidFill>
                        </a:rPr>
                        <a:t>+3</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2B2B2"/>
                    </a:solidFill>
                  </a:tcPr>
                </a:tc>
                <a:tc>
                  <a:txBody>
                    <a:bodyPr/>
                    <a:lstStyle/>
                    <a:p>
                      <a:pPr algn="ctr"/>
                      <a:r>
                        <a:rPr lang="en-US" sz="2800" dirty="0" smtClean="0">
                          <a:solidFill>
                            <a:schemeClr val="tx1"/>
                          </a:solidFill>
                        </a:rPr>
                        <a:t>+2</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800" dirty="0" smtClean="0">
                          <a:solidFill>
                            <a:schemeClr val="tx1"/>
                          </a:solidFill>
                        </a:rPr>
                        <a:t>Z</a:t>
                      </a:r>
                      <a:r>
                        <a:rPr lang="en-US" sz="2800" baseline="-25000" dirty="0" smtClean="0">
                          <a:solidFill>
                            <a:schemeClr val="tx1"/>
                          </a:solidFill>
                        </a:rPr>
                        <a:t>0</a:t>
                      </a:r>
                      <a:r>
                        <a:rPr lang="en-US" sz="2800" baseline="0" dirty="0" smtClean="0">
                          <a:solidFill>
                            <a:schemeClr val="tx1"/>
                          </a:solidFill>
                        </a:rPr>
                        <a:t> </a:t>
                      </a:r>
                      <a:r>
                        <a:rPr lang="en-US" sz="2800" dirty="0" smtClean="0">
                          <a:solidFill>
                            <a:schemeClr val="tx1"/>
                          </a:solidFill>
                        </a:rPr>
                        <a:t>not available until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smtClean="0">
                          <a:solidFill>
                            <a:schemeClr val="tx1"/>
                          </a:solidFill>
                        </a:rPr>
                        <a:t>3</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2800" dirty="0" smtClean="0">
                          <a:solidFill>
                            <a:schemeClr val="tx1"/>
                          </a:solidFill>
                        </a:rPr>
                        <a:t>3</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2B2B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smtClean="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55278290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More Detailed Version of Our Calculations</a:t>
            </a:r>
            <a:endParaRPr lang="en-US" dirty="0"/>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34</a:t>
            </a:fld>
            <a:endParaRPr lang="en-US" dirty="0"/>
          </a:p>
        </p:txBody>
      </p:sp>
      <p:sp>
        <p:nvSpPr>
          <p:cNvPr id="6" name="Content Placeholder 5"/>
          <p:cNvSpPr>
            <a:spLocks noGrp="1"/>
          </p:cNvSpPr>
          <p:nvPr>
            <p:ph idx="1"/>
          </p:nvPr>
        </p:nvSpPr>
        <p:spPr/>
        <p:txBody>
          <a:bodyPr/>
          <a:lstStyle/>
          <a:p>
            <a:r>
              <a:rPr lang="en-US" dirty="0" smtClean="0"/>
              <a:t>Grey is “not relevant,” and green is maximum (time at which </a:t>
            </a:r>
            <a:r>
              <a:rPr lang="en-US" b="1" dirty="0" err="1" smtClean="0"/>
              <a:t>Z</a:t>
            </a:r>
            <a:r>
              <a:rPr lang="en-US" b="1" baseline="-25000" dirty="0" err="1" smtClean="0"/>
              <a:t>i</a:t>
            </a:r>
            <a:r>
              <a:rPr lang="en-US" dirty="0" smtClean="0"/>
              <a:t> is available).</a:t>
            </a:r>
          </a:p>
          <a:p>
            <a:endParaRPr lang="en-US" dirty="0" smtClean="0"/>
          </a:p>
        </p:txBody>
      </p:sp>
      <p:graphicFrame>
        <p:nvGraphicFramePr>
          <p:cNvPr id="10" name="Table 9"/>
          <p:cNvGraphicFramePr>
            <a:graphicFrameLocks noGrp="1"/>
          </p:cNvGraphicFramePr>
          <p:nvPr>
            <p:extLst/>
          </p:nvPr>
        </p:nvGraphicFramePr>
        <p:xfrm>
          <a:off x="890547" y="2760134"/>
          <a:ext cx="7498080" cy="3108960"/>
        </p:xfrm>
        <a:graphic>
          <a:graphicData uri="http://schemas.openxmlformats.org/drawingml/2006/table">
            <a:tbl>
              <a:tblPr firstRow="1" bandRow="1">
                <a:tableStyleId>{5C22544A-7EE6-4342-B048-85BDC9FD1C3A}</a:tableStyleId>
              </a:tblPr>
              <a:tblGrid>
                <a:gridCol w="384048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914400">
                  <a:extLst>
                    <a:ext uri="{9D8B030D-6E8A-4147-A177-3AD203B41FA5}">
                      <a16:colId xmlns:a16="http://schemas.microsoft.com/office/drawing/2014/main" val="20004"/>
                    </a:ext>
                  </a:extLst>
                </a:gridCol>
              </a:tblGrid>
              <a:tr h="370840">
                <a:tc>
                  <a:txBody>
                    <a:bodyPr/>
                    <a:lstStyle/>
                    <a:p>
                      <a:pPr algn="ctr"/>
                      <a:r>
                        <a:rPr lang="en-US" sz="2800" dirty="0" smtClean="0">
                          <a:solidFill>
                            <a:schemeClr val="tx1"/>
                          </a:solidFill>
                        </a:rPr>
                        <a:t>(bit slice 1)</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smtClean="0">
                          <a:solidFill>
                            <a:schemeClr val="tx1"/>
                          </a:solidFill>
                        </a:rPr>
                        <a:t>A</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smtClean="0">
                          <a:solidFill>
                            <a:schemeClr val="tx1"/>
                          </a:solidFill>
                        </a:rPr>
                        <a:t>B</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aseline="0" dirty="0" smtClean="0">
                          <a:solidFill>
                            <a:schemeClr val="tx1"/>
                          </a:solidFill>
                        </a:rPr>
                        <a:t>C</a:t>
                      </a:r>
                      <a:r>
                        <a:rPr lang="en-US" sz="2800" baseline="-25000" dirty="0" smtClean="0">
                          <a:solidFill>
                            <a:schemeClr val="tx1"/>
                          </a:solidFill>
                        </a:rPr>
                        <a:t>1</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aseline="0" dirty="0" smtClean="0">
                          <a:solidFill>
                            <a:schemeClr val="tx1"/>
                          </a:solidFill>
                        </a:rPr>
                        <a:t>C</a:t>
                      </a:r>
                      <a:r>
                        <a:rPr lang="en-US" sz="2800" baseline="-25000" dirty="0" smtClean="0">
                          <a:solidFill>
                            <a:schemeClr val="tx1"/>
                          </a:solidFill>
                        </a:rPr>
                        <a:t>0</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pPr algn="r"/>
                      <a:r>
                        <a:rPr lang="en-US" sz="2800" dirty="0" smtClean="0">
                          <a:solidFill>
                            <a:schemeClr val="tx1"/>
                          </a:solidFill>
                        </a:rPr>
                        <a:t>input available</a:t>
                      </a:r>
                      <a:r>
                        <a:rPr lang="en-US" sz="2800" baseline="0" dirty="0" smtClean="0">
                          <a:solidFill>
                            <a:schemeClr val="tx1"/>
                          </a:solidFill>
                        </a:rPr>
                        <a:t>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smtClean="0">
                          <a:solidFill>
                            <a:schemeClr val="tx1"/>
                          </a:solidFill>
                        </a:rPr>
                        <a:t>0</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smtClean="0">
                          <a:solidFill>
                            <a:schemeClr val="tx1"/>
                          </a:solidFill>
                        </a:rPr>
                        <a:t>0</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smtClean="0">
                          <a:solidFill>
                            <a:schemeClr val="tx1"/>
                          </a:solidFill>
                        </a:rPr>
                        <a:t>3</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smtClean="0">
                          <a:solidFill>
                            <a:schemeClr val="tx1"/>
                          </a:solidFill>
                        </a:rPr>
                        <a:t>3</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algn="r"/>
                      <a:r>
                        <a:rPr lang="en-US" sz="2800" dirty="0" smtClean="0">
                          <a:solidFill>
                            <a:schemeClr val="tx1"/>
                          </a:solidFill>
                        </a:rPr>
                        <a:t>delay from input to Z</a:t>
                      </a:r>
                      <a:r>
                        <a:rPr lang="en-US" sz="2800" baseline="-25000" dirty="0" smtClean="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smtClean="0">
                          <a:solidFill>
                            <a:schemeClr val="tx1"/>
                          </a:solidFill>
                        </a:rPr>
                        <a:t>+3</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smtClean="0">
                          <a:solidFill>
                            <a:schemeClr val="tx1"/>
                          </a:solidFill>
                        </a:rPr>
                        <a:t>+3</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smtClean="0">
                          <a:solidFill>
                            <a:schemeClr val="tx1"/>
                          </a:solidFill>
                        </a:rPr>
                        <a:t>+2</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2B2B2"/>
                    </a:solidFill>
                  </a:tcPr>
                </a:tc>
                <a:extLst>
                  <a:ext uri="{0D108BD9-81ED-4DB2-BD59-A6C34878D82A}">
                    <a16:rowId xmlns:a16="http://schemas.microsoft.com/office/drawing/2014/main" val="10002"/>
                  </a:ext>
                </a:extLst>
              </a:tr>
              <a:tr h="370840">
                <a:tc>
                  <a:txBody>
                    <a:bodyPr/>
                    <a:lstStyle/>
                    <a:p>
                      <a:pPr algn="r"/>
                      <a:r>
                        <a:rPr lang="en-US" sz="2800" dirty="0" smtClean="0">
                          <a:solidFill>
                            <a:schemeClr val="tx1"/>
                          </a:solidFill>
                        </a:rPr>
                        <a:t>Z</a:t>
                      </a:r>
                      <a:r>
                        <a:rPr lang="en-US" sz="2800" baseline="-25000" dirty="0" smtClean="0">
                          <a:solidFill>
                            <a:schemeClr val="tx1"/>
                          </a:solidFill>
                        </a:rPr>
                        <a:t>1</a:t>
                      </a:r>
                      <a:r>
                        <a:rPr lang="en-US" sz="2800" dirty="0" smtClean="0">
                          <a:solidFill>
                            <a:schemeClr val="tx1"/>
                          </a:solidFill>
                        </a:rPr>
                        <a:t> not available until</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smtClean="0">
                          <a:solidFill>
                            <a:schemeClr val="tx1"/>
                          </a:solidFill>
                        </a:rPr>
                        <a:t>3</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smtClean="0">
                          <a:solidFill>
                            <a:schemeClr val="tx1"/>
                          </a:solidFill>
                        </a:rPr>
                        <a:t>3</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smtClean="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2B2B2"/>
                    </a:solidFill>
                  </a:tcPr>
                </a:tc>
                <a:extLst>
                  <a:ext uri="{0D108BD9-81ED-4DB2-BD59-A6C34878D82A}">
                    <a16:rowId xmlns:a16="http://schemas.microsoft.com/office/drawing/2014/main" val="10003"/>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800" dirty="0" smtClean="0">
                          <a:solidFill>
                            <a:schemeClr val="tx1"/>
                          </a:solidFill>
                        </a:rPr>
                        <a:t>delay from input to Z</a:t>
                      </a:r>
                      <a:r>
                        <a:rPr lang="en-US" sz="2800" baseline="-25000" dirty="0" smtClean="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smtClean="0">
                          <a:solidFill>
                            <a:schemeClr val="tx1"/>
                          </a:solidFill>
                        </a:rPr>
                        <a:t>+3</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smtClean="0">
                          <a:solidFill>
                            <a:schemeClr val="tx1"/>
                          </a:solidFill>
                        </a:rPr>
                        <a:t>+3</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2B2B2"/>
                    </a:solidFill>
                  </a:tcPr>
                </a:tc>
                <a:tc>
                  <a:txBody>
                    <a:bodyPr/>
                    <a:lstStyle/>
                    <a:p>
                      <a:pPr algn="ctr"/>
                      <a:r>
                        <a:rPr lang="en-US" sz="2800" dirty="0" smtClean="0">
                          <a:solidFill>
                            <a:schemeClr val="tx1"/>
                          </a:solidFill>
                        </a:rPr>
                        <a:t>+2</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800" dirty="0" smtClean="0">
                          <a:solidFill>
                            <a:schemeClr val="tx1"/>
                          </a:solidFill>
                        </a:rPr>
                        <a:t>Z</a:t>
                      </a:r>
                      <a:r>
                        <a:rPr lang="en-US" sz="2800" baseline="-25000" dirty="0" smtClean="0">
                          <a:solidFill>
                            <a:schemeClr val="tx1"/>
                          </a:solidFill>
                        </a:rPr>
                        <a:t>0</a:t>
                      </a:r>
                      <a:r>
                        <a:rPr lang="en-US" sz="2800" baseline="0" dirty="0" smtClean="0">
                          <a:solidFill>
                            <a:schemeClr val="tx1"/>
                          </a:solidFill>
                        </a:rPr>
                        <a:t> </a:t>
                      </a:r>
                      <a:r>
                        <a:rPr lang="en-US" sz="2800" dirty="0" smtClean="0">
                          <a:solidFill>
                            <a:schemeClr val="tx1"/>
                          </a:solidFill>
                        </a:rPr>
                        <a:t>not available until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smtClean="0">
                          <a:solidFill>
                            <a:schemeClr val="tx1"/>
                          </a:solidFill>
                        </a:rPr>
                        <a:t>3</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smtClean="0">
                          <a:solidFill>
                            <a:schemeClr val="tx1"/>
                          </a:solidFill>
                        </a:rPr>
                        <a:t>3</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2B2B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smtClean="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1309986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t>
            </a:r>
            <a:r>
              <a:rPr lang="en-US" dirty="0" smtClean="0"/>
              <a:t>he Slice-to-Slice Paths are the Important Ones</a:t>
            </a:r>
            <a:endParaRPr lang="en-US" dirty="0"/>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35</a:t>
            </a:fld>
            <a:endParaRPr lang="en-US" dirty="0"/>
          </a:p>
        </p:txBody>
      </p:sp>
      <mc:AlternateContent xmlns:mc="http://schemas.openxmlformats.org/markup-compatibility/2006" xmlns:a14="http://schemas.microsoft.com/office/drawing/2010/main">
        <mc:Choice Requires="a14">
          <p:sp>
            <p:nvSpPr>
              <p:cNvPr id="7" name="Content Placeholder 6"/>
              <p:cNvSpPr>
                <a:spLocks noGrp="1"/>
              </p:cNvSpPr>
              <p:nvPr>
                <p:ph idx="1"/>
              </p:nvPr>
            </p:nvSpPr>
            <p:spPr/>
            <p:txBody>
              <a:bodyPr>
                <a:normAutofit lnSpcReduction="10000"/>
              </a:bodyPr>
              <a:lstStyle/>
              <a:p>
                <a14:m>
                  <m:oMath xmlns:m="http://schemas.openxmlformats.org/officeDocument/2006/math">
                    <m:sSubSup>
                      <m:sSubSupPr>
                        <m:ctrlPr>
                          <a:rPr lang="en-US" sz="3200" b="1" i="1" smtClean="0">
                            <a:solidFill>
                              <a:srgbClr val="00B050"/>
                            </a:solidFill>
                            <a:latin typeface="Cambria Math" panose="02040503050406030204" pitchFamily="18" charset="0"/>
                          </a:rPr>
                        </m:ctrlPr>
                      </m:sSubSupPr>
                      <m:e>
                        <m:r>
                          <a:rPr lang="en-US" sz="3200" b="1" i="0" smtClean="0">
                            <a:solidFill>
                              <a:srgbClr val="00B050"/>
                            </a:solidFill>
                            <a:latin typeface="Cambria Math" panose="02040503050406030204" pitchFamily="18" charset="0"/>
                          </a:rPr>
                          <m:t>𝐂</m:t>
                        </m:r>
                      </m:e>
                      <m:sub>
                        <m:r>
                          <a:rPr lang="en-US" sz="3200" b="1" i="0" smtClean="0">
                            <a:solidFill>
                              <a:srgbClr val="00B050"/>
                            </a:solidFill>
                            <a:latin typeface="Cambria Math" panose="02040503050406030204" pitchFamily="18" charset="0"/>
                          </a:rPr>
                          <m:t>𝟏</m:t>
                        </m:r>
                      </m:sub>
                      <m:sup>
                        <m:r>
                          <a:rPr lang="en-US" sz="3200" b="1" i="0" smtClean="0">
                            <a:solidFill>
                              <a:srgbClr val="00B050"/>
                            </a:solidFill>
                            <a:latin typeface="Cambria Math" panose="02040503050406030204" pitchFamily="18" charset="0"/>
                          </a:rPr>
                          <m:t>𝟎</m:t>
                        </m:r>
                      </m:sup>
                    </m:sSubSup>
                  </m:oMath>
                </a14:m>
                <a:r>
                  <a:rPr lang="en-US" dirty="0" smtClean="0"/>
                  <a:t> and </a:t>
                </a:r>
                <a14:m>
                  <m:oMath xmlns:m="http://schemas.openxmlformats.org/officeDocument/2006/math">
                    <m:sSubSup>
                      <m:sSubSupPr>
                        <m:ctrlPr>
                          <a:rPr lang="en-US" sz="3200" b="1" i="1">
                            <a:solidFill>
                              <a:srgbClr val="00B050"/>
                            </a:solidFill>
                            <a:latin typeface="Cambria Math" panose="02040503050406030204" pitchFamily="18" charset="0"/>
                          </a:rPr>
                        </m:ctrlPr>
                      </m:sSubSupPr>
                      <m:e>
                        <m:r>
                          <a:rPr lang="en-US" sz="3200" b="1">
                            <a:solidFill>
                              <a:srgbClr val="00B050"/>
                            </a:solidFill>
                            <a:latin typeface="Cambria Math" panose="02040503050406030204" pitchFamily="18" charset="0"/>
                          </a:rPr>
                          <m:t>𝐂</m:t>
                        </m:r>
                      </m:e>
                      <m:sub>
                        <m:r>
                          <a:rPr lang="en-US" sz="3200" b="1" i="1" smtClean="0">
                            <a:solidFill>
                              <a:srgbClr val="00B050"/>
                            </a:solidFill>
                            <a:latin typeface="Cambria Math" panose="02040503050406030204" pitchFamily="18" charset="0"/>
                          </a:rPr>
                          <m:t>𝟎</m:t>
                        </m:r>
                      </m:sub>
                      <m:sup>
                        <m:r>
                          <a:rPr lang="en-US" sz="3200" b="1" i="1" smtClean="0">
                            <a:solidFill>
                              <a:srgbClr val="00B050"/>
                            </a:solidFill>
                            <a:latin typeface="Cambria Math" panose="02040503050406030204" pitchFamily="18" charset="0"/>
                          </a:rPr>
                          <m:t>𝟎</m:t>
                        </m:r>
                      </m:sup>
                    </m:sSubSup>
                    <m:r>
                      <a:rPr lang="en-US" sz="3200" b="0" i="0" smtClean="0">
                        <a:solidFill>
                          <a:srgbClr val="00B050"/>
                        </a:solidFill>
                        <a:latin typeface="Cambria Math" panose="02040503050406030204" pitchFamily="18" charset="0"/>
                      </a:rPr>
                      <m:t> </m:t>
                    </m:r>
                  </m:oMath>
                </a14:m>
                <a:r>
                  <a:rPr lang="en-US" dirty="0" smtClean="0"/>
                  <a:t>are available at time 3 </a:t>
                </a:r>
                <a:br>
                  <a:rPr lang="en-US" dirty="0" smtClean="0"/>
                </a:br>
                <a:r>
                  <a:rPr lang="en-US" dirty="0" smtClean="0"/>
                  <a:t>(2 gate delays).*</a:t>
                </a:r>
                <a:endParaRPr lang="en-US" dirty="0"/>
              </a:p>
              <a:p>
                <a14:m>
                  <m:oMath xmlns:m="http://schemas.openxmlformats.org/officeDocument/2006/math">
                    <m:sSubSup>
                      <m:sSubSupPr>
                        <m:ctrlPr>
                          <a:rPr lang="en-US" sz="3200" b="1" i="1">
                            <a:solidFill>
                              <a:srgbClr val="00B050"/>
                            </a:solidFill>
                            <a:latin typeface="Cambria Math" panose="02040503050406030204" pitchFamily="18" charset="0"/>
                          </a:rPr>
                        </m:ctrlPr>
                      </m:sSubSupPr>
                      <m:e>
                        <m:r>
                          <a:rPr lang="en-US" sz="3200" b="1">
                            <a:solidFill>
                              <a:srgbClr val="00B050"/>
                            </a:solidFill>
                            <a:latin typeface="Cambria Math" panose="02040503050406030204" pitchFamily="18" charset="0"/>
                          </a:rPr>
                          <m:t>𝐂</m:t>
                        </m:r>
                      </m:e>
                      <m:sub>
                        <m:r>
                          <a:rPr lang="en-US" sz="3200" b="1">
                            <a:solidFill>
                              <a:srgbClr val="00B050"/>
                            </a:solidFill>
                            <a:latin typeface="Cambria Math" panose="02040503050406030204" pitchFamily="18" charset="0"/>
                          </a:rPr>
                          <m:t>𝟏</m:t>
                        </m:r>
                      </m:sub>
                      <m:sup>
                        <m:r>
                          <a:rPr lang="en-US" sz="3200" b="1">
                            <a:solidFill>
                              <a:srgbClr val="00B050"/>
                            </a:solidFill>
                            <a:latin typeface="Cambria Math" panose="02040503050406030204" pitchFamily="18" charset="0"/>
                          </a:rPr>
                          <m:t>𝟏</m:t>
                        </m:r>
                      </m:sup>
                    </m:sSubSup>
                  </m:oMath>
                </a14:m>
                <a:r>
                  <a:rPr lang="en-US" dirty="0"/>
                  <a:t> and </a:t>
                </a:r>
                <a14:m>
                  <m:oMath xmlns:m="http://schemas.openxmlformats.org/officeDocument/2006/math">
                    <m:sSubSup>
                      <m:sSubSupPr>
                        <m:ctrlPr>
                          <a:rPr lang="en-US" sz="3200" b="1" i="1">
                            <a:solidFill>
                              <a:srgbClr val="00B050"/>
                            </a:solidFill>
                            <a:latin typeface="Cambria Math" panose="02040503050406030204" pitchFamily="18" charset="0"/>
                          </a:rPr>
                        </m:ctrlPr>
                      </m:sSubSupPr>
                      <m:e>
                        <m:r>
                          <a:rPr lang="en-US" sz="3200" b="1">
                            <a:solidFill>
                              <a:srgbClr val="00B050"/>
                            </a:solidFill>
                            <a:latin typeface="Cambria Math" panose="02040503050406030204" pitchFamily="18" charset="0"/>
                          </a:rPr>
                          <m:t>𝐂</m:t>
                        </m:r>
                      </m:e>
                      <m:sub>
                        <m:r>
                          <a:rPr lang="en-US" sz="3200" b="1" i="1">
                            <a:solidFill>
                              <a:srgbClr val="00B050"/>
                            </a:solidFill>
                            <a:latin typeface="Cambria Math" panose="02040503050406030204" pitchFamily="18" charset="0"/>
                          </a:rPr>
                          <m:t>𝟎</m:t>
                        </m:r>
                      </m:sub>
                      <m:sup>
                        <m:r>
                          <a:rPr lang="en-US" sz="3200" b="1">
                            <a:solidFill>
                              <a:srgbClr val="00B050"/>
                            </a:solidFill>
                            <a:latin typeface="Cambria Math" panose="02040503050406030204" pitchFamily="18" charset="0"/>
                          </a:rPr>
                          <m:t>𝟏</m:t>
                        </m:r>
                      </m:sup>
                    </m:sSubSup>
                    <m:r>
                      <a:rPr lang="en-US" sz="3200">
                        <a:solidFill>
                          <a:srgbClr val="00B050"/>
                        </a:solidFill>
                        <a:latin typeface="Cambria Math" panose="02040503050406030204" pitchFamily="18" charset="0"/>
                      </a:rPr>
                      <m:t> </m:t>
                    </m:r>
                  </m:oMath>
                </a14:m>
                <a:r>
                  <a:rPr lang="en-US" dirty="0"/>
                  <a:t>are available at time 5</a:t>
                </a:r>
                <a:r>
                  <a:rPr lang="en-US" dirty="0" smtClean="0"/>
                  <a:t>.</a:t>
                </a:r>
                <a:endParaRPr lang="en-US" dirty="0"/>
              </a:p>
              <a:p>
                <a:r>
                  <a:rPr lang="en-US" b="1" dirty="0" smtClean="0">
                    <a:solidFill>
                      <a:srgbClr val="0070C0"/>
                    </a:solidFill>
                  </a:rPr>
                  <a:t>When are </a:t>
                </a:r>
                <a14:m>
                  <m:oMath xmlns:m="http://schemas.openxmlformats.org/officeDocument/2006/math">
                    <m:sSubSup>
                      <m:sSubSupPr>
                        <m:ctrlPr>
                          <a:rPr lang="en-US" sz="3200" b="1" i="1">
                            <a:solidFill>
                              <a:srgbClr val="0070C0"/>
                            </a:solidFill>
                            <a:latin typeface="Cambria Math" panose="02040503050406030204" pitchFamily="18" charset="0"/>
                          </a:rPr>
                        </m:ctrlPr>
                      </m:sSubSupPr>
                      <m:e>
                        <m:r>
                          <a:rPr lang="en-US" sz="3200" b="1" i="0">
                            <a:solidFill>
                              <a:srgbClr val="0070C0"/>
                            </a:solidFill>
                            <a:latin typeface="Cambria Math" panose="02040503050406030204" pitchFamily="18" charset="0"/>
                          </a:rPr>
                          <m:t>𝐂</m:t>
                        </m:r>
                      </m:e>
                      <m:sub>
                        <m:r>
                          <a:rPr lang="en-US" sz="3200" b="1" i="1">
                            <a:solidFill>
                              <a:srgbClr val="0070C0"/>
                            </a:solidFill>
                            <a:latin typeface="Cambria Math" panose="02040503050406030204" pitchFamily="18" charset="0"/>
                          </a:rPr>
                          <m:t>𝟏</m:t>
                        </m:r>
                      </m:sub>
                      <m:sup>
                        <m:r>
                          <a:rPr lang="en-US" sz="3200" b="1" i="0" smtClean="0">
                            <a:solidFill>
                              <a:srgbClr val="0070C0"/>
                            </a:solidFill>
                            <a:latin typeface="Cambria Math" panose="02040503050406030204" pitchFamily="18" charset="0"/>
                          </a:rPr>
                          <m:t>𝐍</m:t>
                        </m:r>
                        <m:r>
                          <a:rPr lang="en-US" sz="3200" b="1" i="0" smtClean="0">
                            <a:solidFill>
                              <a:srgbClr val="0070C0"/>
                            </a:solidFill>
                            <a:latin typeface="Cambria Math" panose="02040503050406030204" pitchFamily="18" charset="0"/>
                          </a:rPr>
                          <m:t>−</m:t>
                        </m:r>
                        <m:r>
                          <a:rPr lang="en-US" sz="3200" b="1" i="0" smtClean="0">
                            <a:solidFill>
                              <a:srgbClr val="0070C0"/>
                            </a:solidFill>
                            <a:latin typeface="Cambria Math" panose="02040503050406030204" pitchFamily="18" charset="0"/>
                          </a:rPr>
                          <m:t>𝟏</m:t>
                        </m:r>
                      </m:sup>
                    </m:sSubSup>
                  </m:oMath>
                </a14:m>
                <a:r>
                  <a:rPr lang="en-US" b="1" dirty="0">
                    <a:solidFill>
                      <a:srgbClr val="0070C0"/>
                    </a:solidFill>
                  </a:rPr>
                  <a:t> and </a:t>
                </a:r>
                <a14:m>
                  <m:oMath xmlns:m="http://schemas.openxmlformats.org/officeDocument/2006/math">
                    <m:sSubSup>
                      <m:sSubSupPr>
                        <m:ctrlPr>
                          <a:rPr lang="en-US" sz="3200" b="1" i="1">
                            <a:solidFill>
                              <a:srgbClr val="0070C0"/>
                            </a:solidFill>
                            <a:latin typeface="Cambria Math" panose="02040503050406030204" pitchFamily="18" charset="0"/>
                          </a:rPr>
                        </m:ctrlPr>
                      </m:sSubSupPr>
                      <m:e>
                        <m:r>
                          <a:rPr lang="en-US" sz="3200" b="1" i="0">
                            <a:solidFill>
                              <a:srgbClr val="0070C0"/>
                            </a:solidFill>
                            <a:latin typeface="Cambria Math" panose="02040503050406030204" pitchFamily="18" charset="0"/>
                          </a:rPr>
                          <m:t>𝐂</m:t>
                        </m:r>
                      </m:e>
                      <m:sub>
                        <m:r>
                          <a:rPr lang="en-US" sz="3200" b="1" i="0">
                            <a:solidFill>
                              <a:srgbClr val="0070C0"/>
                            </a:solidFill>
                            <a:latin typeface="Cambria Math" panose="02040503050406030204" pitchFamily="18" charset="0"/>
                          </a:rPr>
                          <m:t>𝟎</m:t>
                        </m:r>
                      </m:sub>
                      <m:sup>
                        <m:r>
                          <a:rPr lang="en-US" sz="3200" b="1" i="0" smtClean="0">
                            <a:solidFill>
                              <a:srgbClr val="0070C0"/>
                            </a:solidFill>
                            <a:latin typeface="Cambria Math" panose="02040503050406030204" pitchFamily="18" charset="0"/>
                          </a:rPr>
                          <m:t>𝐍</m:t>
                        </m:r>
                        <m:r>
                          <a:rPr lang="en-US" sz="3200" b="1" i="0" smtClean="0">
                            <a:solidFill>
                              <a:srgbClr val="0070C0"/>
                            </a:solidFill>
                            <a:latin typeface="Cambria Math" panose="02040503050406030204" pitchFamily="18" charset="0"/>
                          </a:rPr>
                          <m:t>−</m:t>
                        </m:r>
                        <m:r>
                          <a:rPr lang="en-US" sz="3200" b="1" i="0" smtClean="0">
                            <a:solidFill>
                              <a:srgbClr val="0070C0"/>
                            </a:solidFill>
                            <a:latin typeface="Cambria Math" panose="02040503050406030204" pitchFamily="18" charset="0"/>
                          </a:rPr>
                          <m:t>𝟏</m:t>
                        </m:r>
                      </m:sup>
                    </m:sSubSup>
                    <m:r>
                      <a:rPr lang="en-US" sz="3200" b="1" i="0">
                        <a:solidFill>
                          <a:srgbClr val="0070C0"/>
                        </a:solidFill>
                        <a:latin typeface="Cambria Math" panose="02040503050406030204" pitchFamily="18" charset="0"/>
                      </a:rPr>
                      <m:t> </m:t>
                    </m:r>
                  </m:oMath>
                </a14:m>
                <a:r>
                  <a:rPr lang="en-US" b="1" dirty="0" smtClean="0">
                    <a:solidFill>
                      <a:srgbClr val="0070C0"/>
                    </a:solidFill>
                  </a:rPr>
                  <a:t>available </a:t>
                </a:r>
                <a:r>
                  <a:rPr lang="en-US" dirty="0" smtClean="0"/>
                  <a:t>(these are the answer for an </a:t>
                </a:r>
                <a:r>
                  <a:rPr lang="en-US" b="1" dirty="0" smtClean="0">
                    <a:solidFill>
                      <a:srgbClr val="00B050"/>
                    </a:solidFill>
                  </a:rPr>
                  <a:t>N-bit</a:t>
                </a:r>
                <a:r>
                  <a:rPr lang="en-US" dirty="0" smtClean="0"/>
                  <a:t> comparator)?</a:t>
                </a:r>
              </a:p>
              <a:p>
                <a:pPr marL="0" indent="0">
                  <a:buNone/>
                </a:pPr>
                <a:endParaRPr lang="en-US" dirty="0"/>
              </a:p>
              <a:p>
                <a:pPr marL="0" indent="0">
                  <a:buNone/>
                </a:pPr>
                <a:endParaRPr lang="en-US" sz="2000" dirty="0"/>
              </a:p>
              <a:p>
                <a:pPr algn="ctr"/>
                <a:r>
                  <a:rPr lang="en-US" sz="2000" dirty="0" smtClean="0"/>
                  <a:t>*</a:t>
                </a:r>
                <a:r>
                  <a:rPr lang="en-US" sz="2000" dirty="0"/>
                  <a:t>In the notes, the inverters are counted, </a:t>
                </a:r>
                <a:r>
                  <a:rPr lang="en-US" sz="2000" dirty="0" smtClean="0"/>
                  <a:t>so paths from A </a:t>
                </a:r>
                <a:r>
                  <a:rPr lang="en-US" sz="2000" dirty="0"/>
                  <a:t>and B </a:t>
                </a:r>
                <a:r>
                  <a:rPr lang="en-US" sz="2000" dirty="0" smtClean="0"/>
                  <a:t>are </a:t>
                </a:r>
                <a:r>
                  <a:rPr lang="en-US" sz="2000" dirty="0"/>
                  <a:t>slightly </a:t>
                </a:r>
                <a:r>
                  <a:rPr lang="en-US" sz="2000" dirty="0" smtClean="0"/>
                  <a:t>longer, and all timings are increased by 1. </a:t>
                </a:r>
              </a:p>
            </p:txBody>
          </p:sp>
        </mc:Choice>
        <mc:Fallback xmlns="">
          <p:sp>
            <p:nvSpPr>
              <p:cNvPr id="7" name="Content Placeholder 6"/>
              <p:cNvSpPr>
                <a:spLocks noGrp="1" noRot="1" noChangeAspect="1" noMove="1" noResize="1" noEditPoints="1" noAdjustHandles="1" noChangeArrowheads="1" noChangeShapeType="1" noTextEdit="1"/>
              </p:cNvSpPr>
              <p:nvPr>
                <p:ph idx="1"/>
              </p:nvPr>
            </p:nvSpPr>
            <p:spPr>
              <a:blipFill rotWithShape="0">
                <a:blip r:embed="rId3"/>
                <a:stretch>
                  <a:fillRect l="-1643" t="-1868" r="-861"/>
                </a:stretch>
              </a:blipFill>
            </p:spPr>
            <p:txBody>
              <a:bodyPr/>
              <a:lstStyle/>
              <a:p>
                <a:r>
                  <a:rPr lang="en-US">
                    <a:noFill/>
                  </a:rPr>
                  <a:t> </a:t>
                </a:r>
              </a:p>
            </p:txBody>
          </p:sp>
        </mc:Fallback>
      </mc:AlternateContent>
      <p:sp>
        <p:nvSpPr>
          <p:cNvPr id="3" name="TextBox 2"/>
          <p:cNvSpPr txBox="1"/>
          <p:nvPr/>
        </p:nvSpPr>
        <p:spPr>
          <a:xfrm>
            <a:off x="816642" y="4218432"/>
            <a:ext cx="7351693" cy="523220"/>
          </a:xfrm>
          <a:prstGeom prst="rect">
            <a:avLst/>
          </a:prstGeom>
          <a:noFill/>
        </p:spPr>
        <p:txBody>
          <a:bodyPr wrap="none" rtlCol="0">
            <a:spAutoFit/>
          </a:bodyPr>
          <a:lstStyle/>
          <a:p>
            <a:r>
              <a:rPr lang="en-US" sz="2800" b="1" dirty="0" smtClean="0">
                <a:solidFill>
                  <a:srgbClr val="0070C0"/>
                </a:solidFill>
              </a:rPr>
              <a:t>N-bit answer is available at time 2N+1.</a:t>
            </a:r>
            <a:endParaRPr lang="en-US" sz="2800" b="1" dirty="0">
              <a:solidFill>
                <a:srgbClr val="0070C0"/>
              </a:solidFill>
            </a:endParaRPr>
          </a:p>
        </p:txBody>
      </p:sp>
    </p:spTree>
    <p:extLst>
      <p:ext uri="{BB962C8B-B14F-4D97-AF65-F5344CB8AC3E}">
        <p14:creationId xmlns:p14="http://schemas.microsoft.com/office/powerpoint/2010/main" val="1615198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Overall: Much Better Area for Slightly More Delay</a:t>
            </a:r>
            <a:endParaRPr lang="en-US" dirty="0"/>
          </a:p>
        </p:txBody>
      </p:sp>
      <p:sp>
        <p:nvSpPr>
          <p:cNvPr id="7" name="Content Placeholder 6"/>
          <p:cNvSpPr>
            <a:spLocks noGrp="1"/>
          </p:cNvSpPr>
          <p:nvPr>
            <p:ph idx="1"/>
          </p:nvPr>
        </p:nvSpPr>
        <p:spPr/>
        <p:txBody>
          <a:bodyPr>
            <a:normAutofit/>
          </a:bodyPr>
          <a:lstStyle/>
          <a:p>
            <a:r>
              <a:rPr lang="en-US" dirty="0" smtClean="0"/>
              <a:t>So the new design</a:t>
            </a:r>
          </a:p>
          <a:p>
            <a:pPr lvl="1"/>
            <a:r>
              <a:rPr lang="en-US" b="1" dirty="0" smtClean="0">
                <a:solidFill>
                  <a:srgbClr val="0070C0"/>
                </a:solidFill>
              </a:rPr>
              <a:t>reduces area by about 40%</a:t>
            </a:r>
            <a:br>
              <a:rPr lang="en-US" b="1" dirty="0" smtClean="0">
                <a:solidFill>
                  <a:srgbClr val="0070C0"/>
                </a:solidFill>
              </a:rPr>
            </a:br>
            <a:r>
              <a:rPr lang="en-US" dirty="0" smtClean="0"/>
              <a:t>(area 12N compared to area 20N).</a:t>
            </a:r>
          </a:p>
          <a:p>
            <a:pPr lvl="1"/>
            <a:r>
              <a:rPr lang="en-US" b="1" dirty="0" smtClean="0">
                <a:solidFill>
                  <a:srgbClr val="0070C0"/>
                </a:solidFill>
              </a:rPr>
              <a:t>increases delay by 1</a:t>
            </a:r>
            <a:r>
              <a:rPr lang="en-US" dirty="0" smtClean="0"/>
              <a:t/>
            </a:r>
            <a:br>
              <a:rPr lang="en-US" dirty="0" smtClean="0"/>
            </a:br>
            <a:r>
              <a:rPr lang="en-US" dirty="0" smtClean="0"/>
              <a:t>(2N+1 gate delays compared to </a:t>
            </a:r>
            <a:br>
              <a:rPr lang="en-US" dirty="0" smtClean="0"/>
            </a:br>
            <a:r>
              <a:rPr lang="en-US" dirty="0" smtClean="0"/>
              <a:t>2N gate delays).</a:t>
            </a:r>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36</a:t>
            </a:fld>
            <a:endParaRPr lang="en-US" dirty="0"/>
          </a:p>
        </p:txBody>
      </p:sp>
    </p:spTree>
    <p:extLst>
      <p:ext uri="{BB962C8B-B14F-4D97-AF65-F5344CB8AC3E}">
        <p14:creationId xmlns:p14="http://schemas.microsoft.com/office/powerpoint/2010/main" val="386110179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 We Do Even Better?</a:t>
            </a:r>
            <a:endParaRPr lang="en-US" dirty="0"/>
          </a:p>
        </p:txBody>
      </p:sp>
      <p:sp>
        <p:nvSpPr>
          <p:cNvPr id="7" name="Content Placeholder 6"/>
          <p:cNvSpPr>
            <a:spLocks noGrp="1"/>
          </p:cNvSpPr>
          <p:nvPr>
            <p:ph idx="1"/>
          </p:nvPr>
        </p:nvSpPr>
        <p:spPr/>
        <p:txBody>
          <a:bodyPr>
            <a:normAutofit/>
          </a:bodyPr>
          <a:lstStyle/>
          <a:p>
            <a:r>
              <a:rPr lang="en-US" dirty="0" smtClean="0"/>
              <a:t>Yes, but it’s not as easy.</a:t>
            </a:r>
          </a:p>
          <a:p>
            <a:r>
              <a:rPr lang="en-US" dirty="0" smtClean="0"/>
              <a:t>For example, we can design a slice </a:t>
            </a:r>
          </a:p>
          <a:p>
            <a:pPr lvl="1"/>
            <a:r>
              <a:rPr lang="en-US" dirty="0" smtClean="0"/>
              <a:t>that compares multiple bits of </a:t>
            </a:r>
            <a:r>
              <a:rPr lang="en-US" b="1" dirty="0" smtClean="0">
                <a:solidFill>
                  <a:srgbClr val="00B050"/>
                </a:solidFill>
              </a:rPr>
              <a:t>A</a:t>
            </a:r>
            <a:r>
              <a:rPr lang="en-US" dirty="0" smtClean="0">
                <a:solidFill>
                  <a:srgbClr val="00B050"/>
                </a:solidFill>
              </a:rPr>
              <a:t> </a:t>
            </a:r>
            <a:r>
              <a:rPr lang="en-US" dirty="0" smtClean="0"/>
              <a:t>and </a:t>
            </a:r>
            <a:r>
              <a:rPr lang="en-US" b="1" dirty="0" smtClean="0">
                <a:solidFill>
                  <a:srgbClr val="00B050"/>
                </a:solidFill>
              </a:rPr>
              <a:t>B</a:t>
            </a:r>
            <a:r>
              <a:rPr lang="en-US" dirty="0" smtClean="0"/>
              <a:t>. </a:t>
            </a:r>
          </a:p>
          <a:p>
            <a:pPr lvl="1"/>
            <a:r>
              <a:rPr lang="en-US" dirty="0" smtClean="0"/>
              <a:t>See Notes 2.4.6 for an example.</a:t>
            </a:r>
          </a:p>
          <a:p>
            <a:r>
              <a:rPr lang="en-US" dirty="0" smtClean="0"/>
              <a:t>We can also solve the full </a:t>
            </a:r>
            <a:r>
              <a:rPr lang="en-US" b="1" dirty="0" smtClean="0">
                <a:solidFill>
                  <a:srgbClr val="00B050"/>
                </a:solidFill>
              </a:rPr>
              <a:t>N-bit</a:t>
            </a:r>
            <a:r>
              <a:rPr lang="en-US" dirty="0" smtClean="0"/>
              <a:t> problem.</a:t>
            </a:r>
          </a:p>
          <a:p>
            <a:r>
              <a:rPr lang="en-US" dirty="0" smtClean="0"/>
              <a:t>In other words, trade </a:t>
            </a:r>
            <a:r>
              <a:rPr lang="en-US" b="1" dirty="0" smtClean="0">
                <a:solidFill>
                  <a:srgbClr val="0070C0"/>
                </a:solidFill>
              </a:rPr>
              <a:t>more human work and complexity for better area and delay</a:t>
            </a:r>
            <a:r>
              <a:rPr lang="en-US" dirty="0" smtClean="0"/>
              <a:t>.</a:t>
            </a:r>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37</a:t>
            </a:fld>
            <a:endParaRPr lang="en-US" dirty="0"/>
          </a:p>
        </p:txBody>
      </p:sp>
    </p:spTree>
    <p:extLst>
      <p:ext uri="{BB962C8B-B14F-4D97-AF65-F5344CB8AC3E}">
        <p14:creationId xmlns:p14="http://schemas.microsoft.com/office/powerpoint/2010/main" val="256012442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nSpc>
                <a:spcPct val="100000"/>
              </a:lnSpc>
              <a:spcAft>
                <a:spcPts val="600"/>
              </a:spcAft>
            </a:pPr>
            <a:r>
              <a:rPr lang="en-US" sz="2800" dirty="0" smtClean="0"/>
              <a:t>University of Illinois at Urbana-Champaign</a:t>
            </a:r>
            <a:br>
              <a:rPr lang="en-US" sz="2800" dirty="0" smtClean="0"/>
            </a:br>
            <a:r>
              <a:rPr lang="en-US" sz="2800" dirty="0" smtClean="0"/>
              <a:t>Dept. of Electrical and Computer Engineering</a:t>
            </a:r>
            <a:br>
              <a:rPr lang="en-US" sz="2800" dirty="0" smtClean="0"/>
            </a:br>
            <a:r>
              <a:rPr lang="en-US" sz="3600" dirty="0" smtClean="0"/>
              <a:t/>
            </a:r>
            <a:br>
              <a:rPr lang="en-US" sz="3600" dirty="0" smtClean="0"/>
            </a:br>
            <a:r>
              <a:rPr lang="en-US" sz="3600" dirty="0" smtClean="0"/>
              <a:t>ECE 120: Introduction to Computing</a:t>
            </a:r>
            <a:endParaRPr lang="en-US" sz="3600" dirty="0"/>
          </a:p>
        </p:txBody>
      </p:sp>
      <p:sp>
        <p:nvSpPr>
          <p:cNvPr id="3" name="Subtitle 2"/>
          <p:cNvSpPr>
            <a:spLocks noGrp="1"/>
          </p:cNvSpPr>
          <p:nvPr>
            <p:ph type="subTitle" idx="1"/>
          </p:nvPr>
        </p:nvSpPr>
        <p:spPr/>
        <p:txBody>
          <a:bodyPr>
            <a:normAutofit/>
          </a:bodyPr>
          <a:lstStyle/>
          <a:p>
            <a:r>
              <a:rPr lang="en-US" sz="2800" dirty="0" smtClean="0">
                <a:solidFill>
                  <a:srgbClr val="0070C0"/>
                </a:solidFill>
              </a:rPr>
              <a:t>A Comparator for 2’s Complement</a:t>
            </a:r>
            <a:endParaRPr lang="en-US" sz="2800" dirty="0">
              <a:solidFill>
                <a:srgbClr val="0070C0"/>
              </a:solidFill>
            </a:endParaRPr>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pPr algn="r"/>
            <a:r>
              <a:rPr lang="en-US" smtClean="0"/>
              <a:t>© 2016 Steven S. Lumetta.  All rights reserved.</a:t>
            </a:r>
            <a:endParaRPr lang="en-US" dirty="0"/>
          </a:p>
        </p:txBody>
      </p:sp>
      <p:sp>
        <p:nvSpPr>
          <p:cNvPr id="7" name="Slide Number Placeholder 6"/>
          <p:cNvSpPr>
            <a:spLocks noGrp="1"/>
          </p:cNvSpPr>
          <p:nvPr>
            <p:ph type="sldNum" sz="quarter" idx="12"/>
          </p:nvPr>
        </p:nvSpPr>
        <p:spPr/>
        <p:txBody>
          <a:bodyPr/>
          <a:lstStyle/>
          <a:p>
            <a:r>
              <a:rPr lang="en-US" smtClean="0"/>
              <a:t>slide </a:t>
            </a:r>
            <a:fld id="{7A1E67A6-F3B4-42F5-9080-BEEF8C889EA2}" type="slidenum">
              <a:rPr lang="en-US" smtClean="0"/>
              <a:pPr/>
              <a:t>38</a:t>
            </a:fld>
            <a:endParaRPr lang="en-US" dirty="0"/>
          </a:p>
        </p:txBody>
      </p:sp>
    </p:spTree>
    <p:extLst>
      <p:ext uri="{BB962C8B-B14F-4D97-AF65-F5344CB8AC3E}">
        <p14:creationId xmlns:p14="http://schemas.microsoft.com/office/powerpoint/2010/main" val="337931559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Comparing 2’s Complement Is Different from Unsigned</a:t>
            </a:r>
            <a:endParaRPr lang="en-US" dirty="0"/>
          </a:p>
        </p:txBody>
      </p:sp>
      <p:sp>
        <p:nvSpPr>
          <p:cNvPr id="12" name="Content Placeholder 11"/>
          <p:cNvSpPr>
            <a:spLocks noGrp="1"/>
          </p:cNvSpPr>
          <p:nvPr>
            <p:ph idx="1"/>
          </p:nvPr>
        </p:nvSpPr>
        <p:spPr/>
        <p:txBody>
          <a:bodyPr/>
          <a:lstStyle/>
          <a:p>
            <a:r>
              <a:rPr lang="en-US" dirty="0" smtClean="0"/>
              <a:t>Let’s design a comparator for </a:t>
            </a:r>
            <a:br>
              <a:rPr lang="en-US" dirty="0" smtClean="0"/>
            </a:br>
            <a:r>
              <a:rPr lang="en-US" b="1" dirty="0" smtClean="0">
                <a:solidFill>
                  <a:srgbClr val="00B050"/>
                </a:solidFill>
              </a:rPr>
              <a:t>2’s complement </a:t>
            </a:r>
            <a:r>
              <a:rPr lang="en-US" dirty="0" smtClean="0"/>
              <a:t>numbers.</a:t>
            </a:r>
          </a:p>
          <a:p>
            <a:r>
              <a:rPr lang="en-US" dirty="0" smtClean="0"/>
              <a:t>Is the function the same as </a:t>
            </a:r>
            <a:br>
              <a:rPr lang="en-US" dirty="0" smtClean="0"/>
            </a:br>
            <a:r>
              <a:rPr lang="en-US" dirty="0" smtClean="0"/>
              <a:t>with </a:t>
            </a:r>
            <a:r>
              <a:rPr lang="en-US" b="1" dirty="0" smtClean="0">
                <a:solidFill>
                  <a:srgbClr val="00B050"/>
                </a:solidFill>
              </a:rPr>
              <a:t>unsigned</a:t>
            </a:r>
            <a:r>
              <a:rPr lang="en-US" dirty="0" smtClean="0">
                <a:solidFill>
                  <a:srgbClr val="00B050"/>
                </a:solidFill>
              </a:rPr>
              <a:t> </a:t>
            </a:r>
            <a:r>
              <a:rPr lang="en-US" dirty="0" smtClean="0"/>
              <a:t>(like addition)?</a:t>
            </a:r>
          </a:p>
          <a:p>
            <a:r>
              <a:rPr lang="en-US" dirty="0" smtClean="0"/>
              <a:t>For </a:t>
            </a:r>
            <a:r>
              <a:rPr lang="en-US" b="1" dirty="0" smtClean="0">
                <a:solidFill>
                  <a:srgbClr val="00B050"/>
                </a:solidFill>
              </a:rPr>
              <a:t>unsigned</a:t>
            </a:r>
            <a:r>
              <a:rPr lang="en-US" dirty="0" smtClean="0"/>
              <a:t>, </a:t>
            </a:r>
            <a:r>
              <a:rPr lang="en-US" b="1" dirty="0" smtClean="0">
                <a:solidFill>
                  <a:srgbClr val="0070C0"/>
                </a:solidFill>
              </a:rPr>
              <a:t>1001 </a:t>
            </a:r>
            <a:r>
              <a:rPr lang="en-US" b="1" dirty="0">
                <a:solidFill>
                  <a:srgbClr val="0070C0"/>
                </a:solidFill>
              </a:rPr>
              <a:t>&gt;</a:t>
            </a:r>
            <a:r>
              <a:rPr lang="en-US" b="1" dirty="0" smtClean="0">
                <a:solidFill>
                  <a:srgbClr val="0070C0"/>
                </a:solidFill>
              </a:rPr>
              <a:t> 0101</a:t>
            </a:r>
            <a:r>
              <a:rPr lang="en-US" dirty="0" smtClean="0"/>
              <a:t>.</a:t>
            </a:r>
          </a:p>
          <a:p>
            <a:pPr algn="ctr"/>
            <a:r>
              <a:rPr lang="en-US" b="1" dirty="0" smtClean="0">
                <a:solidFill>
                  <a:srgbClr val="0070C0"/>
                </a:solidFill>
              </a:rPr>
              <a:t>Is the same true with 2’s complement?</a:t>
            </a:r>
          </a:p>
          <a:p>
            <a:pPr algn="ctr"/>
            <a:r>
              <a:rPr lang="en-US" b="1" dirty="0" smtClean="0">
                <a:solidFill>
                  <a:srgbClr val="0070C0"/>
                </a:solidFill>
              </a:rPr>
              <a:t>No.</a:t>
            </a:r>
          </a:p>
          <a:p>
            <a:r>
              <a:rPr lang="en-US" dirty="0"/>
              <a:t>Should we just start over?</a:t>
            </a:r>
          </a:p>
          <a:p>
            <a:endParaRPr lang="en-US" dirty="0"/>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39</a:t>
            </a:fld>
            <a:endParaRPr lang="en-US" dirty="0"/>
          </a:p>
        </p:txBody>
      </p:sp>
    </p:spTree>
    <p:extLst>
      <p:ext uri="{BB962C8B-B14F-4D97-AF65-F5344CB8AC3E}">
        <p14:creationId xmlns:p14="http://schemas.microsoft.com/office/powerpoint/2010/main" val="1961209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xEl>
                                              <p:pRg st="4" end="4"/>
                                            </p:txEl>
                                          </p:spTgt>
                                        </p:tgtEl>
                                        <p:attrNameLst>
                                          <p:attrName>style.visibility</p:attrName>
                                        </p:attrNameLst>
                                      </p:cBhvr>
                                      <p:to>
                                        <p:strVal val="visible"/>
                                      </p:to>
                                    </p:set>
                                    <p:animEffect transition="in" filter="wipe(left)">
                                      <p:cBhvr>
                                        <p:cTn id="7" dur="500"/>
                                        <p:tgtEl>
                                          <p:spTgt spid="12">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
                                            <p:txEl>
                                              <p:pRg st="5" end="5"/>
                                            </p:txEl>
                                          </p:spTgt>
                                        </p:tgtEl>
                                        <p:attrNameLst>
                                          <p:attrName>style.visibility</p:attrName>
                                        </p:attrNameLst>
                                      </p:cBhvr>
                                      <p:to>
                                        <p:strVal val="visible"/>
                                      </p:to>
                                    </p:set>
                                    <p:animEffect transition="in" filter="wipe(left)">
                                      <p:cBhvr>
                                        <p:cTn id="12" dur="500"/>
                                        <p:tgtEl>
                                          <p:spTgt spid="1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Our Design Compares from Right to Left</a:t>
            </a:r>
            <a:endParaRPr lang="en-US" dirty="0"/>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4</a:t>
            </a:fld>
            <a:endParaRPr lang="en-US" dirty="0"/>
          </a:p>
        </p:txBody>
      </p:sp>
      <p:sp>
        <p:nvSpPr>
          <p:cNvPr id="6" name="Content Placeholder 5"/>
          <p:cNvSpPr>
            <a:spLocks noGrp="1"/>
          </p:cNvSpPr>
          <p:nvPr>
            <p:ph idx="1"/>
          </p:nvPr>
        </p:nvSpPr>
        <p:spPr/>
        <p:txBody>
          <a:bodyPr>
            <a:normAutofit fontScale="92500" lnSpcReduction="10000"/>
          </a:bodyPr>
          <a:lstStyle/>
          <a:p>
            <a:r>
              <a:rPr lang="en-US" dirty="0" smtClean="0"/>
              <a:t>Our comparator design will start on the right.</a:t>
            </a:r>
          </a:p>
          <a:p>
            <a:r>
              <a:rPr lang="en-US" dirty="0" smtClean="0"/>
              <a:t> </a:t>
            </a:r>
          </a:p>
          <a:p>
            <a:pPr>
              <a:spcBef>
                <a:spcPts val="2000"/>
              </a:spcBef>
            </a:pPr>
            <a:endParaRPr lang="en-US" dirty="0" smtClean="0"/>
          </a:p>
          <a:p>
            <a:pPr algn="ctr"/>
            <a:r>
              <a:rPr lang="en-US" sz="3000" b="1" dirty="0">
                <a:solidFill>
                  <a:srgbClr val="00B050"/>
                </a:solidFill>
                <a:latin typeface="Courier New" panose="02070309020205020404" pitchFamily="49" charset="0"/>
                <a:cs typeface="Courier New" panose="02070309020205020404" pitchFamily="49" charset="0"/>
              </a:rPr>
              <a:t>a</a:t>
            </a:r>
            <a:r>
              <a:rPr lang="en-US" sz="3000" b="1" baseline="-25000" dirty="0">
                <a:solidFill>
                  <a:srgbClr val="00B050"/>
                </a:solidFill>
                <a:latin typeface="Courier New" panose="02070309020205020404" pitchFamily="49" charset="0"/>
                <a:cs typeface="Courier New" panose="02070309020205020404" pitchFamily="49" charset="0"/>
              </a:rPr>
              <a:t>7</a:t>
            </a:r>
            <a:r>
              <a:rPr lang="en-US" sz="3000" b="1" dirty="0">
                <a:solidFill>
                  <a:srgbClr val="00B050"/>
                </a:solidFill>
                <a:latin typeface="Courier New" panose="02070309020205020404" pitchFamily="49" charset="0"/>
                <a:cs typeface="Courier New" panose="02070309020205020404" pitchFamily="49" charset="0"/>
              </a:rPr>
              <a:t>a</a:t>
            </a:r>
            <a:r>
              <a:rPr lang="en-US" sz="3000" b="1" baseline="-25000" dirty="0">
                <a:solidFill>
                  <a:srgbClr val="00B050"/>
                </a:solidFill>
                <a:latin typeface="Courier New" panose="02070309020205020404" pitchFamily="49" charset="0"/>
                <a:cs typeface="Courier New" panose="02070309020205020404" pitchFamily="49" charset="0"/>
              </a:rPr>
              <a:t>6</a:t>
            </a:r>
            <a:r>
              <a:rPr lang="en-US" sz="3000" b="1" dirty="0">
                <a:solidFill>
                  <a:srgbClr val="00B050"/>
                </a:solidFill>
                <a:latin typeface="Courier New" panose="02070309020205020404" pitchFamily="49" charset="0"/>
                <a:cs typeface="Courier New" panose="02070309020205020404" pitchFamily="49" charset="0"/>
              </a:rPr>
              <a:t>a</a:t>
            </a:r>
            <a:r>
              <a:rPr lang="en-US" sz="3000" b="1" baseline="-25000" dirty="0">
                <a:solidFill>
                  <a:srgbClr val="00B050"/>
                </a:solidFill>
                <a:latin typeface="Courier New" panose="02070309020205020404" pitchFamily="49" charset="0"/>
                <a:cs typeface="Courier New" panose="02070309020205020404" pitchFamily="49" charset="0"/>
              </a:rPr>
              <a:t>5</a:t>
            </a:r>
            <a:r>
              <a:rPr lang="en-US" sz="3000" b="1" dirty="0">
                <a:solidFill>
                  <a:srgbClr val="00B050"/>
                </a:solidFill>
                <a:latin typeface="Courier New" panose="02070309020205020404" pitchFamily="49" charset="0"/>
                <a:cs typeface="Courier New" panose="02070309020205020404" pitchFamily="49" charset="0"/>
              </a:rPr>
              <a:t>a</a:t>
            </a:r>
            <a:r>
              <a:rPr lang="en-US" sz="3000" b="1" baseline="-25000" dirty="0">
                <a:solidFill>
                  <a:srgbClr val="00B050"/>
                </a:solidFill>
                <a:latin typeface="Courier New" panose="02070309020205020404" pitchFamily="49" charset="0"/>
                <a:cs typeface="Courier New" panose="02070309020205020404" pitchFamily="49" charset="0"/>
              </a:rPr>
              <a:t>4</a:t>
            </a:r>
            <a:r>
              <a:rPr lang="en-US" sz="3000" b="1" dirty="0">
                <a:solidFill>
                  <a:srgbClr val="00B050"/>
                </a:solidFill>
                <a:latin typeface="Courier New" panose="02070309020205020404" pitchFamily="49" charset="0"/>
                <a:cs typeface="Courier New" panose="02070309020205020404" pitchFamily="49" charset="0"/>
              </a:rPr>
              <a:t>a</a:t>
            </a:r>
            <a:r>
              <a:rPr lang="en-US" sz="3000" b="1" baseline="-25000" dirty="0">
                <a:solidFill>
                  <a:srgbClr val="00B050"/>
                </a:solidFill>
                <a:latin typeface="Courier New" panose="02070309020205020404" pitchFamily="49" charset="0"/>
                <a:cs typeface="Courier New" panose="02070309020205020404" pitchFamily="49" charset="0"/>
              </a:rPr>
              <a:t>3</a:t>
            </a:r>
            <a:r>
              <a:rPr lang="en-US" sz="3000" b="1" dirty="0">
                <a:solidFill>
                  <a:srgbClr val="00B050"/>
                </a:solidFill>
                <a:latin typeface="Courier New" panose="02070309020205020404" pitchFamily="49" charset="0"/>
                <a:cs typeface="Courier New" panose="02070309020205020404" pitchFamily="49" charset="0"/>
              </a:rPr>
              <a:t>a</a:t>
            </a:r>
            <a:r>
              <a:rPr lang="en-US" sz="3000" b="1" baseline="-25000" dirty="0">
                <a:solidFill>
                  <a:srgbClr val="00B050"/>
                </a:solidFill>
                <a:latin typeface="Courier New" panose="02070309020205020404" pitchFamily="49" charset="0"/>
                <a:cs typeface="Courier New" panose="02070309020205020404" pitchFamily="49" charset="0"/>
              </a:rPr>
              <a:t>2</a:t>
            </a:r>
            <a:r>
              <a:rPr lang="en-US" sz="3000" b="1" dirty="0">
                <a:solidFill>
                  <a:srgbClr val="00B050"/>
                </a:solidFill>
                <a:latin typeface="Courier New" panose="02070309020205020404" pitchFamily="49" charset="0"/>
                <a:cs typeface="Courier New" panose="02070309020205020404" pitchFamily="49" charset="0"/>
              </a:rPr>
              <a:t>a</a:t>
            </a:r>
            <a:r>
              <a:rPr lang="en-US" sz="3000" b="1" baseline="-25000" dirty="0">
                <a:solidFill>
                  <a:srgbClr val="00B050"/>
                </a:solidFill>
                <a:latin typeface="Courier New" panose="02070309020205020404" pitchFamily="49" charset="0"/>
                <a:cs typeface="Courier New" panose="02070309020205020404" pitchFamily="49" charset="0"/>
              </a:rPr>
              <a:t>1</a:t>
            </a:r>
            <a:r>
              <a:rPr lang="en-US" sz="3000" b="1" dirty="0">
                <a:solidFill>
                  <a:srgbClr val="00B050"/>
                </a:solidFill>
                <a:latin typeface="Courier New" panose="02070309020205020404" pitchFamily="49" charset="0"/>
                <a:cs typeface="Courier New" panose="02070309020205020404" pitchFamily="49" charset="0"/>
              </a:rPr>
              <a:t>a</a:t>
            </a:r>
            <a:r>
              <a:rPr lang="en-US" sz="3000" b="1" baseline="-25000" dirty="0">
                <a:solidFill>
                  <a:srgbClr val="00B050"/>
                </a:solidFill>
                <a:latin typeface="Courier New" panose="02070309020205020404" pitchFamily="49" charset="0"/>
                <a:cs typeface="Courier New" panose="02070309020205020404" pitchFamily="49" charset="0"/>
              </a:rPr>
              <a:t>0</a:t>
            </a:r>
            <a:endParaRPr lang="en-US" sz="3000" dirty="0">
              <a:solidFill>
                <a:srgbClr val="00B050"/>
              </a:solidFill>
            </a:endParaRPr>
          </a:p>
          <a:p>
            <a:pPr algn="ctr"/>
            <a:r>
              <a:rPr lang="en-US" sz="3000" b="1" dirty="0" smtClean="0">
                <a:solidFill>
                  <a:srgbClr val="00B050"/>
                </a:solidFill>
                <a:latin typeface="Courier New" panose="02070309020205020404" pitchFamily="49" charset="0"/>
                <a:cs typeface="Courier New" panose="02070309020205020404" pitchFamily="49" charset="0"/>
              </a:rPr>
              <a:t>b</a:t>
            </a:r>
            <a:r>
              <a:rPr lang="en-US" sz="3000" b="1" baseline="-25000" dirty="0" smtClean="0">
                <a:solidFill>
                  <a:srgbClr val="00B050"/>
                </a:solidFill>
                <a:latin typeface="Courier New" panose="02070309020205020404" pitchFamily="49" charset="0"/>
                <a:cs typeface="Courier New" panose="02070309020205020404" pitchFamily="49" charset="0"/>
              </a:rPr>
              <a:t>7</a:t>
            </a:r>
            <a:r>
              <a:rPr lang="en-US" sz="3000" b="1" dirty="0" smtClean="0">
                <a:solidFill>
                  <a:srgbClr val="00B050"/>
                </a:solidFill>
                <a:latin typeface="Courier New" panose="02070309020205020404" pitchFamily="49" charset="0"/>
                <a:cs typeface="Courier New" panose="02070309020205020404" pitchFamily="49" charset="0"/>
              </a:rPr>
              <a:t>b</a:t>
            </a:r>
            <a:r>
              <a:rPr lang="en-US" sz="3000" b="1" baseline="-25000" dirty="0" smtClean="0">
                <a:solidFill>
                  <a:srgbClr val="00B050"/>
                </a:solidFill>
                <a:latin typeface="Courier New" panose="02070309020205020404" pitchFamily="49" charset="0"/>
                <a:cs typeface="Courier New" panose="02070309020205020404" pitchFamily="49" charset="0"/>
              </a:rPr>
              <a:t>6</a:t>
            </a:r>
            <a:r>
              <a:rPr lang="en-US" sz="3000" b="1" dirty="0" smtClean="0">
                <a:solidFill>
                  <a:srgbClr val="00B050"/>
                </a:solidFill>
                <a:latin typeface="Courier New" panose="02070309020205020404" pitchFamily="49" charset="0"/>
                <a:cs typeface="Courier New" panose="02070309020205020404" pitchFamily="49" charset="0"/>
              </a:rPr>
              <a:t>b</a:t>
            </a:r>
            <a:r>
              <a:rPr lang="en-US" sz="3000" b="1" baseline="-25000" dirty="0" smtClean="0">
                <a:solidFill>
                  <a:srgbClr val="00B050"/>
                </a:solidFill>
                <a:latin typeface="Courier New" panose="02070309020205020404" pitchFamily="49" charset="0"/>
                <a:cs typeface="Courier New" panose="02070309020205020404" pitchFamily="49" charset="0"/>
              </a:rPr>
              <a:t>5</a:t>
            </a:r>
            <a:r>
              <a:rPr lang="en-US" sz="3000" b="1" dirty="0" smtClean="0">
                <a:solidFill>
                  <a:srgbClr val="00B050"/>
                </a:solidFill>
                <a:latin typeface="Courier New" panose="02070309020205020404" pitchFamily="49" charset="0"/>
                <a:cs typeface="Courier New" panose="02070309020205020404" pitchFamily="49" charset="0"/>
              </a:rPr>
              <a:t>b</a:t>
            </a:r>
            <a:r>
              <a:rPr lang="en-US" sz="3000" b="1" baseline="-25000" dirty="0" smtClean="0">
                <a:solidFill>
                  <a:srgbClr val="00B050"/>
                </a:solidFill>
                <a:latin typeface="Courier New" panose="02070309020205020404" pitchFamily="49" charset="0"/>
                <a:cs typeface="Courier New" panose="02070309020205020404" pitchFamily="49" charset="0"/>
              </a:rPr>
              <a:t>4</a:t>
            </a:r>
            <a:r>
              <a:rPr lang="en-US" sz="3000" b="1" dirty="0" smtClean="0">
                <a:solidFill>
                  <a:srgbClr val="00B050"/>
                </a:solidFill>
                <a:latin typeface="Courier New" panose="02070309020205020404" pitchFamily="49" charset="0"/>
                <a:cs typeface="Courier New" panose="02070309020205020404" pitchFamily="49" charset="0"/>
              </a:rPr>
              <a:t>b</a:t>
            </a:r>
            <a:r>
              <a:rPr lang="en-US" sz="3000" b="1" baseline="-25000" dirty="0" smtClean="0">
                <a:solidFill>
                  <a:srgbClr val="00B050"/>
                </a:solidFill>
                <a:latin typeface="Courier New" panose="02070309020205020404" pitchFamily="49" charset="0"/>
                <a:cs typeface="Courier New" panose="02070309020205020404" pitchFamily="49" charset="0"/>
              </a:rPr>
              <a:t>3</a:t>
            </a:r>
            <a:r>
              <a:rPr lang="en-US" sz="3000" b="1" dirty="0" smtClean="0">
                <a:solidFill>
                  <a:srgbClr val="00B050"/>
                </a:solidFill>
                <a:latin typeface="Courier New" panose="02070309020205020404" pitchFamily="49" charset="0"/>
                <a:cs typeface="Courier New" panose="02070309020205020404" pitchFamily="49" charset="0"/>
              </a:rPr>
              <a:t>b</a:t>
            </a:r>
            <a:r>
              <a:rPr lang="en-US" sz="3000" b="1" baseline="-25000" dirty="0" smtClean="0">
                <a:solidFill>
                  <a:srgbClr val="00B050"/>
                </a:solidFill>
                <a:latin typeface="Courier New" panose="02070309020205020404" pitchFamily="49" charset="0"/>
                <a:cs typeface="Courier New" panose="02070309020205020404" pitchFamily="49" charset="0"/>
              </a:rPr>
              <a:t>2</a:t>
            </a:r>
            <a:r>
              <a:rPr lang="en-US" sz="3000" b="1" dirty="0" smtClean="0">
                <a:solidFill>
                  <a:srgbClr val="00B050"/>
                </a:solidFill>
                <a:latin typeface="Courier New" panose="02070309020205020404" pitchFamily="49" charset="0"/>
                <a:cs typeface="Courier New" panose="02070309020205020404" pitchFamily="49" charset="0"/>
              </a:rPr>
              <a:t>b</a:t>
            </a:r>
            <a:r>
              <a:rPr lang="en-US" sz="3000" b="1" baseline="-25000" dirty="0" smtClean="0">
                <a:solidFill>
                  <a:srgbClr val="00B050"/>
                </a:solidFill>
                <a:latin typeface="Courier New" panose="02070309020205020404" pitchFamily="49" charset="0"/>
                <a:cs typeface="Courier New" panose="02070309020205020404" pitchFamily="49" charset="0"/>
              </a:rPr>
              <a:t>1</a:t>
            </a:r>
            <a:r>
              <a:rPr lang="en-US" sz="3000" b="1" dirty="0" smtClean="0">
                <a:solidFill>
                  <a:srgbClr val="00B050"/>
                </a:solidFill>
                <a:latin typeface="Courier New" panose="02070309020205020404" pitchFamily="49" charset="0"/>
                <a:cs typeface="Courier New" panose="02070309020205020404" pitchFamily="49" charset="0"/>
              </a:rPr>
              <a:t>b</a:t>
            </a:r>
            <a:r>
              <a:rPr lang="en-US" sz="3000" b="1" baseline="-25000" dirty="0" smtClean="0">
                <a:solidFill>
                  <a:srgbClr val="00B050"/>
                </a:solidFill>
                <a:latin typeface="Courier New" panose="02070309020205020404" pitchFamily="49" charset="0"/>
                <a:cs typeface="Courier New" panose="02070309020205020404" pitchFamily="49" charset="0"/>
              </a:rPr>
              <a:t>0</a:t>
            </a:r>
          </a:p>
          <a:p>
            <a:r>
              <a:rPr lang="en-US" dirty="0" smtClean="0"/>
              <a:t> </a:t>
            </a:r>
          </a:p>
          <a:p>
            <a:r>
              <a:rPr lang="en-US" dirty="0" smtClean="0"/>
              <a:t> </a:t>
            </a:r>
          </a:p>
          <a:p>
            <a:r>
              <a:rPr lang="en-US" dirty="0" smtClean="0"/>
              <a:t> </a:t>
            </a:r>
            <a:r>
              <a:rPr lang="en-US" dirty="0"/>
              <a:t>From least significant to most significant bit.</a:t>
            </a:r>
            <a:endParaRPr lang="en-US" dirty="0" smtClean="0"/>
          </a:p>
        </p:txBody>
      </p:sp>
      <p:grpSp>
        <p:nvGrpSpPr>
          <p:cNvPr id="12" name="Group 11"/>
          <p:cNvGrpSpPr/>
          <p:nvPr/>
        </p:nvGrpSpPr>
        <p:grpSpPr>
          <a:xfrm>
            <a:off x="2509520" y="2528429"/>
            <a:ext cx="4363695" cy="600851"/>
            <a:chOff x="2509520" y="2528429"/>
            <a:chExt cx="4363695" cy="600851"/>
          </a:xfrm>
        </p:grpSpPr>
        <p:sp>
          <p:nvSpPr>
            <p:cNvPr id="8" name="TextBox 7"/>
            <p:cNvSpPr txBox="1"/>
            <p:nvPr/>
          </p:nvSpPr>
          <p:spPr>
            <a:xfrm>
              <a:off x="2509520" y="2528429"/>
              <a:ext cx="4363695" cy="523220"/>
            </a:xfrm>
            <a:prstGeom prst="rect">
              <a:avLst/>
            </a:prstGeom>
            <a:noFill/>
          </p:spPr>
          <p:txBody>
            <a:bodyPr wrap="none" rtlCol="0">
              <a:spAutoFit/>
            </a:bodyPr>
            <a:lstStyle/>
            <a:p>
              <a:r>
                <a:rPr lang="en-US" sz="2800" dirty="0" smtClean="0">
                  <a:latin typeface="Arial" panose="020B0604020202020204" pitchFamily="34" charset="0"/>
                  <a:cs typeface="Arial" panose="020B0604020202020204" pitchFamily="34" charset="0"/>
                </a:rPr>
                <a:t>humans compare this way</a:t>
              </a:r>
              <a:endParaRPr lang="en-US" sz="2800" dirty="0">
                <a:latin typeface="Arial" panose="020B0604020202020204" pitchFamily="34" charset="0"/>
                <a:cs typeface="Arial" panose="020B0604020202020204" pitchFamily="34" charset="0"/>
              </a:endParaRPr>
            </a:p>
          </p:txBody>
        </p:sp>
        <p:cxnSp>
          <p:nvCxnSpPr>
            <p:cNvPr id="7" name="Straight Arrow Connector 6"/>
            <p:cNvCxnSpPr/>
            <p:nvPr/>
          </p:nvCxnSpPr>
          <p:spPr>
            <a:xfrm>
              <a:off x="3180080" y="3119120"/>
              <a:ext cx="2865120" cy="1016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2009382" y="4269952"/>
            <a:ext cx="5363969" cy="571828"/>
            <a:chOff x="1796022" y="2631511"/>
            <a:chExt cx="5363969" cy="571828"/>
          </a:xfrm>
        </p:grpSpPr>
        <p:sp>
          <p:nvSpPr>
            <p:cNvPr id="20" name="TextBox 19"/>
            <p:cNvSpPr txBox="1"/>
            <p:nvPr/>
          </p:nvSpPr>
          <p:spPr>
            <a:xfrm>
              <a:off x="1796022" y="2680119"/>
              <a:ext cx="5363969" cy="523220"/>
            </a:xfrm>
            <a:prstGeom prst="rect">
              <a:avLst/>
            </a:prstGeom>
            <a:noFill/>
          </p:spPr>
          <p:txBody>
            <a:bodyPr wrap="none" rtlCol="0">
              <a:spAutoFit/>
            </a:bodyPr>
            <a:lstStyle/>
            <a:p>
              <a:r>
                <a:rPr lang="en-US" sz="2800" dirty="0" smtClean="0">
                  <a:latin typeface="Arial" panose="020B0604020202020204" pitchFamily="34" charset="0"/>
                  <a:cs typeface="Arial" panose="020B0604020202020204" pitchFamily="34" charset="0"/>
                </a:rPr>
                <a:t>our design will compare this way</a:t>
              </a:r>
              <a:endParaRPr lang="en-US" sz="2800" dirty="0">
                <a:latin typeface="Arial" panose="020B0604020202020204" pitchFamily="34" charset="0"/>
                <a:cs typeface="Arial" panose="020B0604020202020204" pitchFamily="34" charset="0"/>
              </a:endParaRPr>
            </a:p>
          </p:txBody>
        </p:sp>
        <p:cxnSp>
          <p:nvCxnSpPr>
            <p:cNvPr id="21" name="Straight Arrow Connector 20"/>
            <p:cNvCxnSpPr/>
            <p:nvPr/>
          </p:nvCxnSpPr>
          <p:spPr>
            <a:xfrm>
              <a:off x="2966720" y="2631511"/>
              <a:ext cx="2865120" cy="10160"/>
            </a:xfrm>
            <a:prstGeom prst="straightConnector1">
              <a:avLst/>
            </a:prstGeom>
            <a:ln w="508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640609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Start with the Sign Bits</a:t>
            </a:r>
            <a:endParaRPr lang="en-US" dirty="0"/>
          </a:p>
        </p:txBody>
      </p:sp>
      <p:sp>
        <p:nvSpPr>
          <p:cNvPr id="12" name="Content Placeholder 11"/>
          <p:cNvSpPr>
            <a:spLocks noGrp="1"/>
          </p:cNvSpPr>
          <p:nvPr>
            <p:ph idx="1"/>
          </p:nvPr>
        </p:nvSpPr>
        <p:spPr/>
        <p:txBody>
          <a:bodyPr/>
          <a:lstStyle/>
          <a:p>
            <a:r>
              <a:rPr lang="en-US" dirty="0" smtClean="0"/>
              <a:t>Let’s try a little harder first…</a:t>
            </a:r>
          </a:p>
          <a:p>
            <a:r>
              <a:rPr lang="en-US" dirty="0" smtClean="0"/>
              <a:t>If we compare two non-negative numbers,</a:t>
            </a:r>
          </a:p>
          <a:p>
            <a:pPr lvl="1"/>
            <a:r>
              <a:rPr lang="en-US" dirty="0" smtClean="0"/>
              <a:t>the approach IS the same.</a:t>
            </a:r>
          </a:p>
          <a:p>
            <a:pPr lvl="1"/>
            <a:r>
              <a:rPr lang="en-US" dirty="0" smtClean="0"/>
              <a:t>Right?</a:t>
            </a:r>
            <a:endParaRPr lang="en-US" dirty="0"/>
          </a:p>
          <a:p>
            <a:r>
              <a:rPr lang="en-US" dirty="0" smtClean="0"/>
              <a:t>Maybe we can just use some extra logic to handle the sign bits?</a:t>
            </a:r>
            <a:endParaRPr lang="en-US" dirty="0"/>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40</a:t>
            </a:fld>
            <a:endParaRPr lang="en-US" dirty="0"/>
          </a:p>
        </p:txBody>
      </p:sp>
    </p:spTree>
    <p:extLst>
      <p:ext uri="{BB962C8B-B14F-4D97-AF65-F5344CB8AC3E}">
        <p14:creationId xmlns:p14="http://schemas.microsoft.com/office/powerpoint/2010/main" val="75263281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Consider All Possible Combinations of Sign Bits</a:t>
            </a:r>
            <a:endParaRPr lang="en-US" dirty="0"/>
          </a:p>
        </p:txBody>
      </p:sp>
      <p:sp>
        <p:nvSpPr>
          <p:cNvPr id="12" name="Content Placeholder 11"/>
          <p:cNvSpPr>
            <a:spLocks noGrp="1"/>
          </p:cNvSpPr>
          <p:nvPr>
            <p:ph idx="1"/>
          </p:nvPr>
        </p:nvSpPr>
        <p:spPr/>
        <p:txBody>
          <a:bodyPr/>
          <a:lstStyle/>
          <a:p>
            <a:r>
              <a:rPr lang="en-US" dirty="0" smtClean="0"/>
              <a:t>Let’s make a table based on the sign bits:</a:t>
            </a:r>
          </a:p>
          <a:p>
            <a:endParaRPr lang="en-US" dirty="0"/>
          </a:p>
          <a:p>
            <a:endParaRPr lang="en-US" dirty="0" smtClean="0"/>
          </a:p>
          <a:p>
            <a:endParaRPr lang="en-US" dirty="0"/>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41</a:t>
            </a:fld>
            <a:endParaRPr lang="en-US" dirty="0"/>
          </a:p>
        </p:txBody>
      </p:sp>
      <p:graphicFrame>
        <p:nvGraphicFramePr>
          <p:cNvPr id="3" name="Table 2"/>
          <p:cNvGraphicFramePr>
            <a:graphicFrameLocks noGrp="1"/>
          </p:cNvGraphicFramePr>
          <p:nvPr>
            <p:extLst/>
          </p:nvPr>
        </p:nvGraphicFramePr>
        <p:xfrm>
          <a:off x="1347747" y="2241974"/>
          <a:ext cx="7040880" cy="3200400"/>
        </p:xfrm>
        <a:graphic>
          <a:graphicData uri="http://schemas.openxmlformats.org/drawingml/2006/table">
            <a:tbl>
              <a:tblPr firstRow="1" bandRow="1">
                <a:tableStyleId>{5C22544A-7EE6-4342-B048-85BDC9FD1C3A}</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3017520">
                  <a:extLst>
                    <a:ext uri="{9D8B030D-6E8A-4147-A177-3AD203B41FA5}">
                      <a16:colId xmlns:a16="http://schemas.microsoft.com/office/drawing/2014/main" val="20002"/>
                    </a:ext>
                  </a:extLst>
                </a:gridCol>
                <a:gridCol w="2743200">
                  <a:extLst>
                    <a:ext uri="{9D8B030D-6E8A-4147-A177-3AD203B41FA5}">
                      <a16:colId xmlns:a16="http://schemas.microsoft.com/office/drawing/2014/main" val="20003"/>
                    </a:ext>
                  </a:extLst>
                </a:gridCol>
              </a:tblGrid>
              <a:tr h="370840">
                <a:tc>
                  <a:txBody>
                    <a:bodyPr/>
                    <a:lstStyle/>
                    <a:p>
                      <a:pPr algn="ctr"/>
                      <a:r>
                        <a:rPr lang="en-US" sz="2800" dirty="0" smtClean="0">
                          <a:solidFill>
                            <a:schemeClr val="tx1"/>
                          </a:solidFill>
                        </a:rPr>
                        <a:t>A</a:t>
                      </a:r>
                      <a:r>
                        <a:rPr lang="en-US" sz="2800" baseline="-25000" dirty="0" smtClean="0">
                          <a:solidFill>
                            <a:schemeClr val="tx1"/>
                          </a:solidFill>
                        </a:rPr>
                        <a:t>s</a:t>
                      </a:r>
                      <a:endParaRPr lang="en-US" sz="2800" baseline="-25000" dirty="0">
                        <a:solidFill>
                          <a:schemeClr val="tx1"/>
                        </a:solidFill>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aseline="0" dirty="0" err="1" smtClean="0">
                          <a:solidFill>
                            <a:schemeClr val="tx1"/>
                          </a:solidFill>
                        </a:rPr>
                        <a:t>B</a:t>
                      </a:r>
                      <a:r>
                        <a:rPr lang="en-US" sz="2800" baseline="-25000" dirty="0" err="1" smtClean="0">
                          <a:solidFill>
                            <a:schemeClr val="tx1"/>
                          </a:solidFill>
                        </a:rPr>
                        <a:t>s</a:t>
                      </a:r>
                      <a:endParaRPr lang="en-US" sz="2800" baseline="-25000" dirty="0" smtClean="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smtClean="0">
                          <a:solidFill>
                            <a:schemeClr val="tx1"/>
                          </a:solidFill>
                        </a:rPr>
                        <a:t>interpretation</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smtClean="0">
                          <a:solidFill>
                            <a:schemeClr val="tx1"/>
                          </a:solidFill>
                        </a:rPr>
                        <a:t>solution</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0</a:t>
                      </a:r>
                      <a:endParaRPr lang="en-US" sz="2800"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2800" dirty="0" smtClean="0">
                          <a:solidFill>
                            <a:schemeClr val="tx1"/>
                          </a:solidFill>
                        </a:rPr>
                        <a:t>A ≥</a:t>
                      </a:r>
                      <a:r>
                        <a:rPr lang="en-US" sz="2800" baseline="0" dirty="0" smtClean="0">
                          <a:solidFill>
                            <a:schemeClr val="tx1"/>
                          </a:solidFill>
                        </a:rPr>
                        <a:t> 0 AND B </a:t>
                      </a:r>
                      <a:r>
                        <a:rPr lang="en-US" sz="2800" dirty="0" smtClean="0">
                          <a:solidFill>
                            <a:schemeClr val="tx1"/>
                          </a:solidFill>
                        </a:rPr>
                        <a:t>≥</a:t>
                      </a:r>
                      <a:r>
                        <a:rPr lang="en-US" sz="2800" baseline="0" dirty="0" smtClean="0">
                          <a:solidFill>
                            <a:schemeClr val="tx1"/>
                          </a:solidFill>
                        </a:rPr>
                        <a:t> 0</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2800" dirty="0" smtClean="0">
                          <a:solidFill>
                            <a:schemeClr val="tx1"/>
                          </a:solidFill>
                        </a:rPr>
                        <a:t>use unsigned comparator</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b="1" dirty="0" smtClean="0">
                          <a:solidFill>
                            <a:schemeClr val="tx1"/>
                          </a:solidFill>
                          <a:latin typeface="Courier New" panose="02070309020205020404" pitchFamily="49" charset="0"/>
                          <a:cs typeface="Courier New" panose="02070309020205020404" pitchFamily="49" charset="0"/>
                        </a:rPr>
                        <a:t>0</a:t>
                      </a:r>
                      <a:endParaRPr lang="en-US" sz="2400" b="1" dirty="0" smtClean="0">
                        <a:solidFill>
                          <a:schemeClr val="tx1"/>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b="1" dirty="0" smtClean="0">
                          <a:solidFill>
                            <a:schemeClr val="tx1"/>
                          </a:solidFill>
                          <a:latin typeface="Courier New" panose="02070309020205020404" pitchFamily="49" charset="0"/>
                          <a:cs typeface="Courier New" panose="02070309020205020404" pitchFamily="49" charset="0"/>
                        </a:rPr>
                        <a:t>1</a:t>
                      </a:r>
                      <a:endParaRPr lang="en-US" sz="2400" b="1" dirty="0" smtClean="0">
                        <a:solidFill>
                          <a:schemeClr val="tx1"/>
                        </a:solidFill>
                        <a:latin typeface="Courier New" panose="02070309020205020404" pitchFamily="49" charset="0"/>
                        <a:cs typeface="Courier New" panose="02070309020205020404" pitchFamily="49"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smtClean="0">
                          <a:solidFill>
                            <a:schemeClr val="tx1"/>
                          </a:solidFill>
                        </a:rPr>
                        <a:t>A ≥</a:t>
                      </a:r>
                      <a:r>
                        <a:rPr lang="en-US" sz="2800" baseline="0" dirty="0" smtClean="0">
                          <a:solidFill>
                            <a:schemeClr val="tx1"/>
                          </a:solidFill>
                        </a:rPr>
                        <a:t> 0 AND B &lt; 0</a:t>
                      </a:r>
                      <a:endParaRPr lang="en-US" sz="28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1</a:t>
                      </a:r>
                      <a:endParaRPr lang="en-US" sz="32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b="1" dirty="0" smtClean="0">
                          <a:solidFill>
                            <a:schemeClr val="tx1"/>
                          </a:solidFill>
                          <a:latin typeface="Courier New" panose="02070309020205020404" pitchFamily="49" charset="0"/>
                          <a:cs typeface="Courier New" panose="02070309020205020404" pitchFamily="49" charset="0"/>
                        </a:rPr>
                        <a:t>0</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smtClean="0">
                          <a:solidFill>
                            <a:schemeClr val="tx1"/>
                          </a:solidFill>
                        </a:rPr>
                        <a:t>A &lt;</a:t>
                      </a:r>
                      <a:r>
                        <a:rPr lang="en-US" sz="2800" baseline="0" dirty="0" smtClean="0">
                          <a:solidFill>
                            <a:schemeClr val="tx1"/>
                          </a:solidFill>
                        </a:rPr>
                        <a:t> 0 AND B </a:t>
                      </a:r>
                      <a:r>
                        <a:rPr lang="en-US" sz="2800" dirty="0" smtClean="0">
                          <a:solidFill>
                            <a:schemeClr val="tx1"/>
                          </a:solidFill>
                        </a:rPr>
                        <a:t>≥</a:t>
                      </a:r>
                      <a:r>
                        <a:rPr lang="en-US" sz="2800" baseline="0" dirty="0" smtClean="0">
                          <a:solidFill>
                            <a:schemeClr val="tx1"/>
                          </a:solidFill>
                        </a:rPr>
                        <a:t> 0</a:t>
                      </a:r>
                      <a:endParaRPr lang="en-US" sz="28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70840">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1</a:t>
                      </a:r>
                      <a:endParaRPr lang="en-US" sz="32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1</a:t>
                      </a:r>
                      <a:endParaRPr lang="en-US" sz="3200"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smtClean="0">
                          <a:solidFill>
                            <a:schemeClr val="tx1"/>
                          </a:solidFill>
                        </a:rPr>
                        <a:t>A &lt;</a:t>
                      </a:r>
                      <a:r>
                        <a:rPr lang="en-US" sz="2800" baseline="0" dirty="0" smtClean="0">
                          <a:solidFill>
                            <a:schemeClr val="tx1"/>
                          </a:solidFill>
                        </a:rPr>
                        <a:t> 0 AND B &lt; 0</a:t>
                      </a:r>
                      <a:endParaRPr lang="en-US" sz="28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
        <p:nvSpPr>
          <p:cNvPr id="6" name="TextBox 5"/>
          <p:cNvSpPr txBox="1"/>
          <p:nvPr/>
        </p:nvSpPr>
        <p:spPr>
          <a:xfrm>
            <a:off x="6461760" y="3688080"/>
            <a:ext cx="1120820" cy="523220"/>
          </a:xfrm>
          <a:prstGeom prst="rect">
            <a:avLst/>
          </a:prstGeom>
          <a:noFill/>
        </p:spPr>
        <p:txBody>
          <a:bodyPr wrap="none" rtlCol="0">
            <a:spAutoFit/>
          </a:bodyPr>
          <a:lstStyle/>
          <a:p>
            <a:r>
              <a:rPr lang="en-US" sz="2800" dirty="0" smtClean="0"/>
              <a:t>A &gt; B</a:t>
            </a:r>
            <a:endParaRPr lang="en-US" sz="2800" dirty="0"/>
          </a:p>
        </p:txBody>
      </p:sp>
      <p:sp>
        <p:nvSpPr>
          <p:cNvPr id="9" name="TextBox 8"/>
          <p:cNvSpPr txBox="1"/>
          <p:nvPr/>
        </p:nvSpPr>
        <p:spPr>
          <a:xfrm>
            <a:off x="6463370" y="4268611"/>
            <a:ext cx="1120820" cy="523220"/>
          </a:xfrm>
          <a:prstGeom prst="rect">
            <a:avLst/>
          </a:prstGeom>
          <a:noFill/>
        </p:spPr>
        <p:txBody>
          <a:bodyPr wrap="none" rtlCol="0">
            <a:spAutoFit/>
          </a:bodyPr>
          <a:lstStyle/>
          <a:p>
            <a:r>
              <a:rPr lang="en-US" sz="2800" dirty="0" smtClean="0"/>
              <a:t>A &lt; B</a:t>
            </a:r>
            <a:endParaRPr lang="en-US" sz="2800" dirty="0"/>
          </a:p>
        </p:txBody>
      </p:sp>
      <p:sp>
        <p:nvSpPr>
          <p:cNvPr id="10" name="TextBox 9"/>
          <p:cNvSpPr txBox="1"/>
          <p:nvPr/>
        </p:nvSpPr>
        <p:spPr>
          <a:xfrm>
            <a:off x="6154785" y="4849142"/>
            <a:ext cx="1734770" cy="523220"/>
          </a:xfrm>
          <a:prstGeom prst="rect">
            <a:avLst/>
          </a:prstGeom>
          <a:noFill/>
        </p:spPr>
        <p:txBody>
          <a:bodyPr wrap="none" rtlCol="0">
            <a:spAutoFit/>
          </a:bodyPr>
          <a:lstStyle/>
          <a:p>
            <a:r>
              <a:rPr lang="en-US" sz="2800" dirty="0" smtClean="0"/>
              <a:t>unknown</a:t>
            </a:r>
            <a:endParaRPr lang="en-US" sz="2800" dirty="0"/>
          </a:p>
        </p:txBody>
      </p:sp>
    </p:spTree>
    <p:extLst>
      <p:ext uri="{BB962C8B-B14F-4D97-AF65-F5344CB8AC3E}">
        <p14:creationId xmlns:p14="http://schemas.microsoft.com/office/powerpoint/2010/main" val="1335655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0"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Interpret 2’s Complement as Unsigned</a:t>
            </a:r>
            <a:endParaRPr lang="en-US" dirty="0"/>
          </a:p>
        </p:txBody>
      </p:sp>
      <p:sp>
        <p:nvSpPr>
          <p:cNvPr id="12" name="Content Placeholder 11"/>
          <p:cNvSpPr>
            <a:spLocks noGrp="1"/>
          </p:cNvSpPr>
          <p:nvPr>
            <p:ph idx="1"/>
          </p:nvPr>
        </p:nvSpPr>
        <p:spPr/>
        <p:txBody>
          <a:bodyPr>
            <a:normAutofit/>
          </a:bodyPr>
          <a:lstStyle/>
          <a:p>
            <a:r>
              <a:rPr lang="en-US" dirty="0" smtClean="0"/>
              <a:t>Remember our “simple” rule for translating</a:t>
            </a:r>
            <a:br>
              <a:rPr lang="en-US" dirty="0" smtClean="0"/>
            </a:br>
            <a:r>
              <a:rPr lang="en-US" b="1" dirty="0" smtClean="0">
                <a:solidFill>
                  <a:srgbClr val="00B050"/>
                </a:solidFill>
              </a:rPr>
              <a:t>2’s complement </a:t>
            </a:r>
            <a:r>
              <a:rPr lang="en-US" dirty="0" smtClean="0"/>
              <a:t>bit </a:t>
            </a:r>
            <a:r>
              <a:rPr lang="en-US" dirty="0"/>
              <a:t>patterns to decimal</a:t>
            </a:r>
            <a:r>
              <a:rPr lang="en-US" dirty="0" smtClean="0"/>
              <a:t>?</a:t>
            </a:r>
          </a:p>
          <a:p>
            <a:r>
              <a:rPr lang="en-US" dirty="0" smtClean="0"/>
              <a:t>The pattern </a:t>
            </a:r>
            <a:r>
              <a:rPr lang="en-US" b="1" dirty="0" smtClean="0">
                <a:solidFill>
                  <a:srgbClr val="00B050"/>
                </a:solidFill>
              </a:rPr>
              <a:t>A = a</a:t>
            </a:r>
            <a:r>
              <a:rPr lang="en-US" b="1" baseline="-25000" dirty="0" smtClean="0">
                <a:solidFill>
                  <a:srgbClr val="00B050"/>
                </a:solidFill>
              </a:rPr>
              <a:t>N-1</a:t>
            </a:r>
            <a:r>
              <a:rPr lang="en-US" b="1" dirty="0" smtClean="0">
                <a:solidFill>
                  <a:srgbClr val="00B050"/>
                </a:solidFill>
              </a:rPr>
              <a:t>a</a:t>
            </a:r>
            <a:r>
              <a:rPr lang="en-US" b="1" baseline="-25000" dirty="0" smtClean="0">
                <a:solidFill>
                  <a:srgbClr val="00B050"/>
                </a:solidFill>
              </a:rPr>
              <a:t>N-2</a:t>
            </a:r>
            <a:r>
              <a:rPr lang="en-US" b="1" dirty="0" smtClean="0">
                <a:solidFill>
                  <a:srgbClr val="00B050"/>
                </a:solidFill>
              </a:rPr>
              <a:t> … </a:t>
            </a:r>
            <a:r>
              <a:rPr lang="en-US" b="1" dirty="0">
                <a:solidFill>
                  <a:srgbClr val="00B050"/>
                </a:solidFill>
              </a:rPr>
              <a:t>a</a:t>
            </a:r>
            <a:r>
              <a:rPr lang="en-US" b="1" baseline="-25000" dirty="0" smtClean="0">
                <a:solidFill>
                  <a:srgbClr val="00B050"/>
                </a:solidFill>
              </a:rPr>
              <a:t>1</a:t>
            </a:r>
            <a:r>
              <a:rPr lang="en-US" b="1" dirty="0" smtClean="0">
                <a:solidFill>
                  <a:srgbClr val="00B050"/>
                </a:solidFill>
              </a:rPr>
              <a:t>a</a:t>
            </a:r>
            <a:r>
              <a:rPr lang="en-US" b="1" baseline="-25000" dirty="0" smtClean="0">
                <a:solidFill>
                  <a:srgbClr val="00B050"/>
                </a:solidFill>
              </a:rPr>
              <a:t>0</a:t>
            </a:r>
            <a:endParaRPr lang="en-US" dirty="0">
              <a:solidFill>
                <a:srgbClr val="00B050"/>
              </a:solidFill>
            </a:endParaRPr>
          </a:p>
          <a:p>
            <a:r>
              <a:rPr lang="en-US" dirty="0" smtClean="0"/>
              <a:t>has value </a:t>
            </a:r>
            <a:r>
              <a:rPr lang="en-US" b="1" dirty="0" smtClean="0">
                <a:solidFill>
                  <a:srgbClr val="00B050"/>
                </a:solidFill>
              </a:rPr>
              <a:t>V</a:t>
            </a:r>
            <a:r>
              <a:rPr lang="en-US" b="1" baseline="-25000" dirty="0" smtClean="0">
                <a:solidFill>
                  <a:srgbClr val="00B050"/>
                </a:solidFill>
              </a:rPr>
              <a:t>A</a:t>
            </a:r>
            <a:r>
              <a:rPr lang="en-US" b="1" dirty="0" smtClean="0">
                <a:solidFill>
                  <a:srgbClr val="00B050"/>
                </a:solidFill>
              </a:rPr>
              <a:t> = -a</a:t>
            </a:r>
            <a:r>
              <a:rPr lang="en-US" b="1" baseline="-25000" dirty="0" smtClean="0">
                <a:solidFill>
                  <a:srgbClr val="00B050"/>
                </a:solidFill>
              </a:rPr>
              <a:t>N-1</a:t>
            </a:r>
            <a:r>
              <a:rPr lang="en-US" b="1" dirty="0" smtClean="0">
                <a:solidFill>
                  <a:srgbClr val="00B050"/>
                </a:solidFill>
              </a:rPr>
              <a:t>2</a:t>
            </a:r>
            <a:r>
              <a:rPr lang="en-US" b="1" baseline="30000" dirty="0" smtClean="0">
                <a:solidFill>
                  <a:srgbClr val="00B050"/>
                </a:solidFill>
              </a:rPr>
              <a:t>N-1</a:t>
            </a:r>
            <a:r>
              <a:rPr lang="en-US" b="1" dirty="0" smtClean="0">
                <a:solidFill>
                  <a:srgbClr val="00B050"/>
                </a:solidFill>
              </a:rPr>
              <a:t> </a:t>
            </a:r>
            <a:r>
              <a:rPr lang="en-US" b="1" dirty="0">
                <a:solidFill>
                  <a:srgbClr val="00B050"/>
                </a:solidFill>
              </a:rPr>
              <a:t>+ a</a:t>
            </a:r>
            <a:r>
              <a:rPr lang="en-US" b="1" baseline="-25000" dirty="0">
                <a:solidFill>
                  <a:srgbClr val="00B050"/>
                </a:solidFill>
              </a:rPr>
              <a:t>N-2</a:t>
            </a:r>
            <a:r>
              <a:rPr lang="en-US" b="1" dirty="0">
                <a:solidFill>
                  <a:srgbClr val="00B050"/>
                </a:solidFill>
              </a:rPr>
              <a:t>2</a:t>
            </a:r>
            <a:r>
              <a:rPr lang="en-US" b="1" baseline="30000" dirty="0">
                <a:solidFill>
                  <a:srgbClr val="00B050"/>
                </a:solidFill>
              </a:rPr>
              <a:t>N-2</a:t>
            </a:r>
            <a:r>
              <a:rPr lang="en-US" b="1" dirty="0">
                <a:solidFill>
                  <a:srgbClr val="00B050"/>
                </a:solidFill>
              </a:rPr>
              <a:t> + … + a</a:t>
            </a:r>
            <a:r>
              <a:rPr lang="en-US" b="1" baseline="-25000" dirty="0">
                <a:solidFill>
                  <a:srgbClr val="00B050"/>
                </a:solidFill>
              </a:rPr>
              <a:t>0</a:t>
            </a:r>
            <a:r>
              <a:rPr lang="en-US" b="1" dirty="0">
                <a:solidFill>
                  <a:srgbClr val="00B050"/>
                </a:solidFill>
              </a:rPr>
              <a:t>2</a:t>
            </a:r>
            <a:r>
              <a:rPr lang="en-US" b="1" baseline="30000" dirty="0">
                <a:solidFill>
                  <a:srgbClr val="00B050"/>
                </a:solidFill>
              </a:rPr>
              <a:t>0</a:t>
            </a:r>
          </a:p>
          <a:p>
            <a:r>
              <a:rPr lang="en-US" dirty="0" smtClean="0"/>
              <a:t>Let </a:t>
            </a:r>
            <a:r>
              <a:rPr lang="en-US" b="1" dirty="0" smtClean="0">
                <a:solidFill>
                  <a:srgbClr val="00B050"/>
                </a:solidFill>
              </a:rPr>
              <a:t>A</a:t>
            </a:r>
            <a:r>
              <a:rPr lang="en-US" dirty="0" smtClean="0"/>
              <a:t> be negative (</a:t>
            </a:r>
            <a:r>
              <a:rPr lang="en-US" b="1" dirty="0" smtClean="0">
                <a:solidFill>
                  <a:srgbClr val="00B050"/>
                </a:solidFill>
              </a:rPr>
              <a:t>a</a:t>
            </a:r>
            <a:r>
              <a:rPr lang="en-US" b="1" baseline="-25000" dirty="0" smtClean="0">
                <a:solidFill>
                  <a:srgbClr val="00B050"/>
                </a:solidFill>
              </a:rPr>
              <a:t>N-1</a:t>
            </a:r>
            <a:r>
              <a:rPr lang="en-US" b="1" dirty="0" smtClean="0">
                <a:solidFill>
                  <a:srgbClr val="00B050"/>
                </a:solidFill>
              </a:rPr>
              <a:t> = 1</a:t>
            </a:r>
            <a:r>
              <a:rPr lang="en-US" dirty="0" smtClean="0"/>
              <a:t>).</a:t>
            </a:r>
          </a:p>
          <a:p>
            <a:r>
              <a:rPr lang="en-US" dirty="0" smtClean="0"/>
              <a:t>Interpreted as </a:t>
            </a:r>
            <a:r>
              <a:rPr lang="en-US" b="1" dirty="0" smtClean="0">
                <a:solidFill>
                  <a:srgbClr val="00B050"/>
                </a:solidFill>
              </a:rPr>
              <a:t>unsigned</a:t>
            </a:r>
            <a:r>
              <a:rPr lang="en-US" dirty="0" smtClean="0"/>
              <a:t>, the same bits</a:t>
            </a:r>
            <a:br>
              <a:rPr lang="en-US" dirty="0" smtClean="0"/>
            </a:br>
            <a:r>
              <a:rPr lang="en-US" dirty="0" smtClean="0"/>
              <a:t>have value </a:t>
            </a:r>
            <a:r>
              <a:rPr lang="en-US" b="1" dirty="0">
                <a:solidFill>
                  <a:srgbClr val="00B050"/>
                </a:solidFill>
              </a:rPr>
              <a:t>V</a:t>
            </a:r>
            <a:r>
              <a:rPr lang="en-US" b="1" baseline="-25000" dirty="0">
                <a:solidFill>
                  <a:srgbClr val="00B050"/>
                </a:solidFill>
              </a:rPr>
              <a:t>A</a:t>
            </a:r>
            <a:r>
              <a:rPr lang="en-US" b="1" dirty="0">
                <a:solidFill>
                  <a:srgbClr val="00B050"/>
                </a:solidFill>
              </a:rPr>
              <a:t> </a:t>
            </a:r>
            <a:r>
              <a:rPr lang="en-US" b="1" dirty="0" smtClean="0">
                <a:solidFill>
                  <a:srgbClr val="00B050"/>
                </a:solidFill>
              </a:rPr>
              <a:t>+ 2</a:t>
            </a:r>
            <a:r>
              <a:rPr lang="en-US" b="1" baseline="30000" dirty="0" smtClean="0">
                <a:solidFill>
                  <a:srgbClr val="00B050"/>
                </a:solidFill>
              </a:rPr>
              <a:t>N</a:t>
            </a:r>
            <a:r>
              <a:rPr lang="en-US" dirty="0" smtClean="0"/>
              <a:t>.*</a:t>
            </a:r>
            <a:endParaRPr lang="en-US" dirty="0"/>
          </a:p>
          <a:p>
            <a:pPr algn="ctr"/>
            <a:r>
              <a:rPr lang="en-US" sz="2000" dirty="0" smtClean="0"/>
              <a:t>*The statement is true by definition of 2’s complement, actually.</a:t>
            </a:r>
          </a:p>
          <a:p>
            <a:endParaRPr lang="en-US" dirty="0"/>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42</a:t>
            </a:fld>
            <a:endParaRPr lang="en-US" dirty="0"/>
          </a:p>
        </p:txBody>
      </p:sp>
    </p:spTree>
    <p:extLst>
      <p:ext uri="{BB962C8B-B14F-4D97-AF65-F5344CB8AC3E}">
        <p14:creationId xmlns:p14="http://schemas.microsoft.com/office/powerpoint/2010/main" val="207884437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Negative Numbers Can be Compared Directly</a:t>
            </a:r>
            <a:endParaRPr lang="en-US" dirty="0"/>
          </a:p>
        </p:txBody>
      </p:sp>
      <p:sp>
        <p:nvSpPr>
          <p:cNvPr id="12" name="Content Placeholder 11"/>
          <p:cNvSpPr>
            <a:spLocks noGrp="1"/>
          </p:cNvSpPr>
          <p:nvPr>
            <p:ph idx="1"/>
          </p:nvPr>
        </p:nvSpPr>
        <p:spPr/>
        <p:txBody>
          <a:bodyPr>
            <a:normAutofit lnSpcReduction="10000"/>
          </a:bodyPr>
          <a:lstStyle/>
          <a:p>
            <a:r>
              <a:rPr lang="en-US" b="1" dirty="0" smtClean="0">
                <a:solidFill>
                  <a:srgbClr val="0070C0"/>
                </a:solidFill>
              </a:rPr>
              <a:t>What happens if we feed two negative 2’s complement numbers into our unsigned comparator?</a:t>
            </a:r>
          </a:p>
          <a:p>
            <a:r>
              <a:rPr lang="en-US" dirty="0" smtClean="0"/>
              <a:t>We compare </a:t>
            </a:r>
            <a:r>
              <a:rPr lang="en-US" b="1" dirty="0">
                <a:solidFill>
                  <a:srgbClr val="00B050"/>
                </a:solidFill>
              </a:rPr>
              <a:t>V</a:t>
            </a:r>
            <a:r>
              <a:rPr lang="en-US" b="1" baseline="-25000" dirty="0">
                <a:solidFill>
                  <a:srgbClr val="00B050"/>
                </a:solidFill>
              </a:rPr>
              <a:t>A</a:t>
            </a:r>
            <a:r>
              <a:rPr lang="en-US" b="1" dirty="0">
                <a:solidFill>
                  <a:srgbClr val="00B050"/>
                </a:solidFill>
              </a:rPr>
              <a:t> + </a:t>
            </a:r>
            <a:r>
              <a:rPr lang="en-US" b="1" dirty="0" smtClean="0">
                <a:solidFill>
                  <a:srgbClr val="00B050"/>
                </a:solidFill>
              </a:rPr>
              <a:t>2</a:t>
            </a:r>
            <a:r>
              <a:rPr lang="en-US" b="1" baseline="30000" dirty="0" smtClean="0">
                <a:solidFill>
                  <a:srgbClr val="00B050"/>
                </a:solidFill>
              </a:rPr>
              <a:t>N</a:t>
            </a:r>
            <a:r>
              <a:rPr lang="en-US" b="1" dirty="0">
                <a:solidFill>
                  <a:srgbClr val="00B050"/>
                </a:solidFill>
              </a:rPr>
              <a:t> </a:t>
            </a:r>
            <a:r>
              <a:rPr lang="en-US" dirty="0" smtClean="0"/>
              <a:t>with </a:t>
            </a:r>
            <a:r>
              <a:rPr lang="en-US" b="1" dirty="0" smtClean="0">
                <a:solidFill>
                  <a:srgbClr val="00B050"/>
                </a:solidFill>
              </a:rPr>
              <a:t>V</a:t>
            </a:r>
            <a:r>
              <a:rPr lang="en-US" b="1" baseline="-25000" dirty="0">
                <a:solidFill>
                  <a:srgbClr val="00B050"/>
                </a:solidFill>
              </a:rPr>
              <a:t>B</a:t>
            </a:r>
            <a:r>
              <a:rPr lang="en-US" b="1" dirty="0" smtClean="0">
                <a:solidFill>
                  <a:srgbClr val="00B050"/>
                </a:solidFill>
              </a:rPr>
              <a:t> </a:t>
            </a:r>
            <a:r>
              <a:rPr lang="en-US" b="1" dirty="0">
                <a:solidFill>
                  <a:srgbClr val="00B050"/>
                </a:solidFill>
              </a:rPr>
              <a:t>+ </a:t>
            </a:r>
            <a:r>
              <a:rPr lang="en-US" b="1" dirty="0" smtClean="0">
                <a:solidFill>
                  <a:srgbClr val="00B050"/>
                </a:solidFill>
              </a:rPr>
              <a:t>2</a:t>
            </a:r>
            <a:r>
              <a:rPr lang="en-US" b="1" baseline="30000" dirty="0" smtClean="0">
                <a:solidFill>
                  <a:srgbClr val="00B050"/>
                </a:solidFill>
              </a:rPr>
              <a:t>N</a:t>
            </a:r>
            <a:r>
              <a:rPr lang="en-US" dirty="0" smtClean="0"/>
              <a:t>.</a:t>
            </a:r>
          </a:p>
          <a:p>
            <a:r>
              <a:rPr lang="en-US" dirty="0" smtClean="0"/>
              <a:t>And we get an answer: &lt;, =, or &gt;.</a:t>
            </a:r>
          </a:p>
          <a:p>
            <a:r>
              <a:rPr lang="en-US" dirty="0"/>
              <a:t>Let’s say that we find </a:t>
            </a:r>
            <a:r>
              <a:rPr lang="en-US" b="1" dirty="0">
                <a:solidFill>
                  <a:srgbClr val="00B050"/>
                </a:solidFill>
              </a:rPr>
              <a:t>V</a:t>
            </a:r>
            <a:r>
              <a:rPr lang="en-US" b="1" baseline="-25000" dirty="0">
                <a:solidFill>
                  <a:srgbClr val="00B050"/>
                </a:solidFill>
              </a:rPr>
              <a:t>A</a:t>
            </a:r>
            <a:r>
              <a:rPr lang="en-US" b="1" dirty="0">
                <a:solidFill>
                  <a:srgbClr val="00B050"/>
                </a:solidFill>
              </a:rPr>
              <a:t> + 2</a:t>
            </a:r>
            <a:r>
              <a:rPr lang="en-US" b="1" baseline="30000" dirty="0">
                <a:solidFill>
                  <a:srgbClr val="00B050"/>
                </a:solidFill>
              </a:rPr>
              <a:t>N</a:t>
            </a:r>
            <a:r>
              <a:rPr lang="en-US" b="1" dirty="0">
                <a:solidFill>
                  <a:srgbClr val="00B050"/>
                </a:solidFill>
              </a:rPr>
              <a:t> &lt; V</a:t>
            </a:r>
            <a:r>
              <a:rPr lang="en-US" b="1" baseline="-25000" dirty="0">
                <a:solidFill>
                  <a:srgbClr val="00B050"/>
                </a:solidFill>
              </a:rPr>
              <a:t>B</a:t>
            </a:r>
            <a:r>
              <a:rPr lang="en-US" b="1" dirty="0">
                <a:solidFill>
                  <a:srgbClr val="00B050"/>
                </a:solidFill>
              </a:rPr>
              <a:t> + 2</a:t>
            </a:r>
            <a:r>
              <a:rPr lang="en-US" b="1" baseline="30000" dirty="0">
                <a:solidFill>
                  <a:srgbClr val="00B050"/>
                </a:solidFill>
              </a:rPr>
              <a:t>N</a:t>
            </a:r>
            <a:r>
              <a:rPr lang="en-US" dirty="0"/>
              <a:t>.</a:t>
            </a:r>
          </a:p>
          <a:p>
            <a:r>
              <a:rPr lang="en-US" dirty="0" smtClean="0"/>
              <a:t>In that case, </a:t>
            </a:r>
            <a:r>
              <a:rPr lang="en-US" b="1" dirty="0" smtClean="0">
                <a:solidFill>
                  <a:srgbClr val="00B050"/>
                </a:solidFill>
              </a:rPr>
              <a:t>V</a:t>
            </a:r>
            <a:r>
              <a:rPr lang="en-US" b="1" baseline="-25000" dirty="0" smtClean="0">
                <a:solidFill>
                  <a:srgbClr val="00B050"/>
                </a:solidFill>
              </a:rPr>
              <a:t>A</a:t>
            </a:r>
            <a:r>
              <a:rPr lang="en-US" b="1" dirty="0" smtClean="0">
                <a:solidFill>
                  <a:srgbClr val="00B050"/>
                </a:solidFill>
              </a:rPr>
              <a:t> &lt; V</a:t>
            </a:r>
            <a:r>
              <a:rPr lang="en-US" b="1" baseline="-25000" dirty="0" smtClean="0">
                <a:solidFill>
                  <a:srgbClr val="00B050"/>
                </a:solidFill>
              </a:rPr>
              <a:t>B</a:t>
            </a:r>
            <a:r>
              <a:rPr lang="en-US" dirty="0" smtClean="0"/>
              <a:t>, so </a:t>
            </a:r>
            <a:r>
              <a:rPr lang="en-US" b="1" dirty="0" smtClean="0">
                <a:solidFill>
                  <a:srgbClr val="0070C0"/>
                </a:solidFill>
              </a:rPr>
              <a:t>we have the right answer for 2’s complement</a:t>
            </a:r>
            <a:r>
              <a:rPr lang="en-US" dirty="0" smtClean="0"/>
              <a:t>.</a:t>
            </a:r>
          </a:p>
          <a:p>
            <a:r>
              <a:rPr lang="en-US" dirty="0" smtClean="0"/>
              <a:t>The same result holds for other answers.</a:t>
            </a:r>
            <a:endParaRPr lang="en-US" dirty="0"/>
          </a:p>
          <a:p>
            <a:endParaRPr lang="en-US" dirty="0"/>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43</a:t>
            </a:fld>
            <a:endParaRPr lang="en-US" dirty="0"/>
          </a:p>
        </p:txBody>
      </p:sp>
    </p:spTree>
    <p:extLst>
      <p:ext uri="{BB962C8B-B14F-4D97-AF65-F5344CB8AC3E}">
        <p14:creationId xmlns:p14="http://schemas.microsoft.com/office/powerpoint/2010/main" val="286016550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We Need Special Logic for the Sign Bits</a:t>
            </a:r>
            <a:endParaRPr lang="en-US" dirty="0"/>
          </a:p>
        </p:txBody>
      </p:sp>
      <p:sp>
        <p:nvSpPr>
          <p:cNvPr id="12" name="Content Placeholder 11"/>
          <p:cNvSpPr>
            <a:spLocks noGrp="1"/>
          </p:cNvSpPr>
          <p:nvPr>
            <p:ph idx="1"/>
          </p:nvPr>
        </p:nvSpPr>
        <p:spPr/>
        <p:txBody>
          <a:bodyPr/>
          <a:lstStyle/>
          <a:p>
            <a:r>
              <a:rPr lang="en-US" dirty="0" smtClean="0"/>
              <a:t>Now we can complete our table:</a:t>
            </a:r>
          </a:p>
          <a:p>
            <a:endParaRPr lang="en-US" dirty="0"/>
          </a:p>
          <a:p>
            <a:endParaRPr lang="en-US" dirty="0" smtClean="0"/>
          </a:p>
          <a:p>
            <a:endParaRPr lang="en-US" dirty="0"/>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44</a:t>
            </a:fld>
            <a:endParaRPr lang="en-US" dirty="0"/>
          </a:p>
        </p:txBody>
      </p:sp>
      <p:graphicFrame>
        <p:nvGraphicFramePr>
          <p:cNvPr id="3" name="Table 2"/>
          <p:cNvGraphicFramePr>
            <a:graphicFrameLocks noGrp="1"/>
          </p:cNvGraphicFramePr>
          <p:nvPr>
            <p:extLst/>
          </p:nvPr>
        </p:nvGraphicFramePr>
        <p:xfrm>
          <a:off x="1347747" y="2241974"/>
          <a:ext cx="7040880" cy="3566160"/>
        </p:xfrm>
        <a:graphic>
          <a:graphicData uri="http://schemas.openxmlformats.org/drawingml/2006/table">
            <a:tbl>
              <a:tblPr firstRow="1" bandRow="1">
                <a:tableStyleId>{5C22544A-7EE6-4342-B048-85BDC9FD1C3A}</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3017520">
                  <a:extLst>
                    <a:ext uri="{9D8B030D-6E8A-4147-A177-3AD203B41FA5}">
                      <a16:colId xmlns:a16="http://schemas.microsoft.com/office/drawing/2014/main" val="20002"/>
                    </a:ext>
                  </a:extLst>
                </a:gridCol>
                <a:gridCol w="2743200">
                  <a:extLst>
                    <a:ext uri="{9D8B030D-6E8A-4147-A177-3AD203B41FA5}">
                      <a16:colId xmlns:a16="http://schemas.microsoft.com/office/drawing/2014/main" val="20003"/>
                    </a:ext>
                  </a:extLst>
                </a:gridCol>
              </a:tblGrid>
              <a:tr h="370840">
                <a:tc>
                  <a:txBody>
                    <a:bodyPr/>
                    <a:lstStyle/>
                    <a:p>
                      <a:pPr algn="ctr"/>
                      <a:r>
                        <a:rPr lang="en-US" sz="2800" dirty="0" smtClean="0">
                          <a:solidFill>
                            <a:schemeClr val="tx1"/>
                          </a:solidFill>
                        </a:rPr>
                        <a:t>A</a:t>
                      </a:r>
                      <a:r>
                        <a:rPr lang="en-US" sz="2800" baseline="-25000" dirty="0" smtClean="0">
                          <a:solidFill>
                            <a:schemeClr val="tx1"/>
                          </a:solidFill>
                        </a:rPr>
                        <a:t>s</a:t>
                      </a:r>
                      <a:endParaRPr lang="en-US" sz="2800" baseline="-25000" dirty="0">
                        <a:solidFill>
                          <a:schemeClr val="tx1"/>
                        </a:solidFill>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aseline="0" dirty="0" err="1" smtClean="0">
                          <a:solidFill>
                            <a:schemeClr val="tx1"/>
                          </a:solidFill>
                        </a:rPr>
                        <a:t>B</a:t>
                      </a:r>
                      <a:r>
                        <a:rPr lang="en-US" sz="2800" baseline="-25000" dirty="0" err="1" smtClean="0">
                          <a:solidFill>
                            <a:schemeClr val="tx1"/>
                          </a:solidFill>
                        </a:rPr>
                        <a:t>s</a:t>
                      </a:r>
                      <a:endParaRPr lang="en-US" sz="2800" baseline="-25000" dirty="0" smtClean="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smtClean="0">
                          <a:solidFill>
                            <a:schemeClr val="tx1"/>
                          </a:solidFill>
                        </a:rPr>
                        <a:t>interpretation</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smtClean="0">
                          <a:solidFill>
                            <a:schemeClr val="tx1"/>
                          </a:solidFill>
                        </a:rPr>
                        <a:t>solution</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0</a:t>
                      </a:r>
                      <a:endParaRPr lang="en-US" sz="2800"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2800" dirty="0" smtClean="0">
                          <a:solidFill>
                            <a:schemeClr val="tx1"/>
                          </a:solidFill>
                        </a:rPr>
                        <a:t>A ≥</a:t>
                      </a:r>
                      <a:r>
                        <a:rPr lang="en-US" sz="2800" baseline="0" dirty="0" smtClean="0">
                          <a:solidFill>
                            <a:schemeClr val="tx1"/>
                          </a:solidFill>
                        </a:rPr>
                        <a:t> 0 AND B </a:t>
                      </a:r>
                      <a:r>
                        <a:rPr lang="en-US" sz="2800" dirty="0" smtClean="0">
                          <a:solidFill>
                            <a:schemeClr val="tx1"/>
                          </a:solidFill>
                        </a:rPr>
                        <a:t>≥</a:t>
                      </a:r>
                      <a:r>
                        <a:rPr lang="en-US" sz="2800" baseline="0" dirty="0" smtClean="0">
                          <a:solidFill>
                            <a:schemeClr val="tx1"/>
                          </a:solidFill>
                        </a:rPr>
                        <a:t> 0</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2800" dirty="0" smtClean="0">
                          <a:solidFill>
                            <a:schemeClr val="tx1"/>
                          </a:solidFill>
                        </a:rPr>
                        <a:t>use unsigned comparator</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b="1" dirty="0" smtClean="0">
                          <a:solidFill>
                            <a:schemeClr val="tx1"/>
                          </a:solidFill>
                          <a:latin typeface="Courier New" panose="02070309020205020404" pitchFamily="49" charset="0"/>
                          <a:cs typeface="Courier New" panose="02070309020205020404" pitchFamily="49" charset="0"/>
                        </a:rPr>
                        <a:t>0</a:t>
                      </a:r>
                      <a:endParaRPr lang="en-US" sz="2400" b="1" dirty="0" smtClean="0">
                        <a:solidFill>
                          <a:schemeClr val="tx1"/>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b="1" dirty="0" smtClean="0">
                          <a:solidFill>
                            <a:schemeClr val="tx1"/>
                          </a:solidFill>
                          <a:latin typeface="Courier New" panose="02070309020205020404" pitchFamily="49" charset="0"/>
                          <a:cs typeface="Courier New" panose="02070309020205020404" pitchFamily="49" charset="0"/>
                        </a:rPr>
                        <a:t>1</a:t>
                      </a:r>
                      <a:endParaRPr lang="en-US" sz="2400" b="1" dirty="0" smtClean="0">
                        <a:solidFill>
                          <a:schemeClr val="tx1"/>
                        </a:solidFill>
                        <a:latin typeface="Courier New" panose="02070309020205020404" pitchFamily="49" charset="0"/>
                        <a:cs typeface="Courier New" panose="02070309020205020404" pitchFamily="49"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smtClean="0">
                          <a:solidFill>
                            <a:schemeClr val="tx1"/>
                          </a:solidFill>
                        </a:rPr>
                        <a:t>A ≥</a:t>
                      </a:r>
                      <a:r>
                        <a:rPr lang="en-US" sz="2800" baseline="0" dirty="0" smtClean="0">
                          <a:solidFill>
                            <a:schemeClr val="tx1"/>
                          </a:solidFill>
                        </a:rPr>
                        <a:t> 0 AND B &lt; 0</a:t>
                      </a:r>
                      <a:endParaRPr lang="en-US" sz="28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dirty="0" smtClean="0">
                          <a:solidFill>
                            <a:schemeClr val="tx1"/>
                          </a:solidFill>
                        </a:rPr>
                        <a:t>A &gt; B</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1</a:t>
                      </a:r>
                      <a:endParaRPr lang="en-US" sz="32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b="1" dirty="0" smtClean="0">
                          <a:solidFill>
                            <a:schemeClr val="tx1"/>
                          </a:solidFill>
                          <a:latin typeface="Courier New" panose="02070309020205020404" pitchFamily="49" charset="0"/>
                          <a:cs typeface="Courier New" panose="02070309020205020404" pitchFamily="49" charset="0"/>
                        </a:rPr>
                        <a:t>0</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smtClean="0">
                          <a:solidFill>
                            <a:schemeClr val="tx1"/>
                          </a:solidFill>
                        </a:rPr>
                        <a:t>A &lt;</a:t>
                      </a:r>
                      <a:r>
                        <a:rPr lang="en-US" sz="2800" baseline="0" dirty="0" smtClean="0">
                          <a:solidFill>
                            <a:schemeClr val="tx1"/>
                          </a:solidFill>
                        </a:rPr>
                        <a:t> 0 AND B </a:t>
                      </a:r>
                      <a:r>
                        <a:rPr lang="en-US" sz="2800" dirty="0" smtClean="0">
                          <a:solidFill>
                            <a:schemeClr val="tx1"/>
                          </a:solidFill>
                        </a:rPr>
                        <a:t>≥</a:t>
                      </a:r>
                      <a:r>
                        <a:rPr lang="en-US" sz="2800" baseline="0" dirty="0" smtClean="0">
                          <a:solidFill>
                            <a:schemeClr val="tx1"/>
                          </a:solidFill>
                        </a:rPr>
                        <a:t> 0</a:t>
                      </a:r>
                      <a:endParaRPr lang="en-US" sz="28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dirty="0" smtClean="0">
                          <a:solidFill>
                            <a:schemeClr val="tx1"/>
                          </a:solidFill>
                        </a:rPr>
                        <a:t>A &lt; B</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70840">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1</a:t>
                      </a:r>
                      <a:endParaRPr lang="en-US" sz="32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1</a:t>
                      </a:r>
                      <a:endParaRPr lang="en-US" sz="3200"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smtClean="0">
                          <a:solidFill>
                            <a:schemeClr val="tx1"/>
                          </a:solidFill>
                        </a:rPr>
                        <a:t>A &lt;</a:t>
                      </a:r>
                      <a:r>
                        <a:rPr lang="en-US" sz="2800" baseline="0" dirty="0" smtClean="0">
                          <a:solidFill>
                            <a:schemeClr val="tx1"/>
                          </a:solidFill>
                        </a:rPr>
                        <a:t> 0 AND B &lt; 0</a:t>
                      </a:r>
                      <a:endParaRPr lang="en-US" sz="28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dirty="0" smtClean="0">
                          <a:solidFill>
                            <a:schemeClr val="tx1"/>
                          </a:solidFill>
                        </a:rPr>
                        <a:t>use unsigned</a:t>
                      </a:r>
                    </a:p>
                    <a:p>
                      <a:pPr algn="ctr"/>
                      <a:r>
                        <a:rPr lang="en-US" sz="2800" dirty="0" smtClean="0">
                          <a:solidFill>
                            <a:schemeClr val="tx1"/>
                          </a:solidFill>
                        </a:rPr>
                        <a:t>comparator</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47346645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Simply Flip the Wires on the Most Significant Bit</a:t>
            </a:r>
            <a:endParaRPr lang="en-US" dirty="0"/>
          </a:p>
        </p:txBody>
      </p:sp>
      <p:sp>
        <p:nvSpPr>
          <p:cNvPr id="12" name="Content Placeholder 11"/>
          <p:cNvSpPr>
            <a:spLocks noGrp="1"/>
          </p:cNvSpPr>
          <p:nvPr>
            <p:ph idx="1"/>
          </p:nvPr>
        </p:nvSpPr>
        <p:spPr/>
        <p:txBody>
          <a:bodyPr>
            <a:normAutofit fontScale="92500" lnSpcReduction="20000"/>
          </a:bodyPr>
          <a:lstStyle/>
          <a:p>
            <a:r>
              <a:rPr lang="en-US" dirty="0" smtClean="0"/>
              <a:t>Can we just flip the wires on the sign bits?</a:t>
            </a:r>
          </a:p>
          <a:p>
            <a:r>
              <a:rPr lang="en-US" b="1" dirty="0">
                <a:solidFill>
                  <a:srgbClr val="0070C0"/>
                </a:solidFill>
              </a:rPr>
              <a:t>For A</a:t>
            </a:r>
            <a:r>
              <a:rPr lang="en-US" b="1" baseline="-25000" dirty="0">
                <a:solidFill>
                  <a:srgbClr val="0070C0"/>
                </a:solidFill>
              </a:rPr>
              <a:t>s</a:t>
            </a:r>
            <a:r>
              <a:rPr lang="en-US" b="1" dirty="0">
                <a:solidFill>
                  <a:srgbClr val="0070C0"/>
                </a:solidFill>
              </a:rPr>
              <a:t> = 0 and </a:t>
            </a:r>
            <a:r>
              <a:rPr lang="en-US" b="1" dirty="0" err="1">
                <a:solidFill>
                  <a:srgbClr val="0070C0"/>
                </a:solidFill>
              </a:rPr>
              <a:t>B</a:t>
            </a:r>
            <a:r>
              <a:rPr lang="en-US" b="1" baseline="-25000" dirty="0" err="1">
                <a:solidFill>
                  <a:srgbClr val="0070C0"/>
                </a:solidFill>
              </a:rPr>
              <a:t>s</a:t>
            </a:r>
            <a:r>
              <a:rPr lang="en-US" b="1" dirty="0">
                <a:solidFill>
                  <a:srgbClr val="0070C0"/>
                </a:solidFill>
              </a:rPr>
              <a:t> = 1</a:t>
            </a:r>
            <a:r>
              <a:rPr lang="en-US" dirty="0"/>
              <a:t>,</a:t>
            </a:r>
          </a:p>
          <a:p>
            <a:pPr lvl="1"/>
            <a:r>
              <a:rPr lang="en-US" dirty="0"/>
              <a:t>we feed in </a:t>
            </a:r>
            <a:r>
              <a:rPr lang="en-US" b="1" dirty="0">
                <a:solidFill>
                  <a:srgbClr val="00B050"/>
                </a:solidFill>
              </a:rPr>
              <a:t>A</a:t>
            </a:r>
            <a:r>
              <a:rPr lang="en-US" b="1" baseline="-25000" dirty="0">
                <a:solidFill>
                  <a:srgbClr val="00B050"/>
                </a:solidFill>
              </a:rPr>
              <a:t>N-1</a:t>
            </a:r>
            <a:r>
              <a:rPr lang="en-US" b="1" dirty="0">
                <a:solidFill>
                  <a:srgbClr val="00B050"/>
                </a:solidFill>
              </a:rPr>
              <a:t> = 1</a:t>
            </a:r>
            <a:r>
              <a:rPr lang="en-US" dirty="0"/>
              <a:t> and </a:t>
            </a:r>
            <a:r>
              <a:rPr lang="en-US" b="1" dirty="0">
                <a:solidFill>
                  <a:srgbClr val="00B050"/>
                </a:solidFill>
              </a:rPr>
              <a:t>B</a:t>
            </a:r>
            <a:r>
              <a:rPr lang="en-US" b="1" baseline="-25000" dirty="0">
                <a:solidFill>
                  <a:srgbClr val="00B050"/>
                </a:solidFill>
              </a:rPr>
              <a:t>N-1</a:t>
            </a:r>
            <a:r>
              <a:rPr lang="en-US" b="1" dirty="0">
                <a:solidFill>
                  <a:srgbClr val="00B050"/>
                </a:solidFill>
              </a:rPr>
              <a:t> = 0</a:t>
            </a:r>
            <a:r>
              <a:rPr lang="en-US" dirty="0"/>
              <a:t>, and</a:t>
            </a:r>
          </a:p>
          <a:p>
            <a:pPr lvl="1"/>
            <a:r>
              <a:rPr lang="en-US" dirty="0"/>
              <a:t>the unsigned comparator produces </a:t>
            </a:r>
            <a:r>
              <a:rPr lang="en-US" b="1" dirty="0">
                <a:solidFill>
                  <a:srgbClr val="0070C0"/>
                </a:solidFill>
              </a:rPr>
              <a:t>A &gt; B</a:t>
            </a:r>
            <a:r>
              <a:rPr lang="en-US" dirty="0"/>
              <a:t>.</a:t>
            </a:r>
          </a:p>
          <a:p>
            <a:r>
              <a:rPr lang="en-US" b="1" dirty="0">
                <a:solidFill>
                  <a:srgbClr val="0070C0"/>
                </a:solidFill>
              </a:rPr>
              <a:t>For A</a:t>
            </a:r>
            <a:r>
              <a:rPr lang="en-US" b="1" baseline="-25000" dirty="0">
                <a:solidFill>
                  <a:srgbClr val="0070C0"/>
                </a:solidFill>
              </a:rPr>
              <a:t>s</a:t>
            </a:r>
            <a:r>
              <a:rPr lang="en-US" b="1" dirty="0">
                <a:solidFill>
                  <a:srgbClr val="0070C0"/>
                </a:solidFill>
              </a:rPr>
              <a:t> = </a:t>
            </a:r>
            <a:r>
              <a:rPr lang="en-US" b="1" dirty="0" smtClean="0">
                <a:solidFill>
                  <a:srgbClr val="0070C0"/>
                </a:solidFill>
              </a:rPr>
              <a:t>1 </a:t>
            </a:r>
            <a:r>
              <a:rPr lang="en-US" b="1" dirty="0">
                <a:solidFill>
                  <a:srgbClr val="0070C0"/>
                </a:solidFill>
              </a:rPr>
              <a:t>and </a:t>
            </a:r>
            <a:r>
              <a:rPr lang="en-US" b="1" dirty="0" err="1">
                <a:solidFill>
                  <a:srgbClr val="0070C0"/>
                </a:solidFill>
              </a:rPr>
              <a:t>B</a:t>
            </a:r>
            <a:r>
              <a:rPr lang="en-US" b="1" baseline="-25000" dirty="0" err="1">
                <a:solidFill>
                  <a:srgbClr val="0070C0"/>
                </a:solidFill>
              </a:rPr>
              <a:t>s</a:t>
            </a:r>
            <a:r>
              <a:rPr lang="en-US" b="1" dirty="0">
                <a:solidFill>
                  <a:srgbClr val="0070C0"/>
                </a:solidFill>
              </a:rPr>
              <a:t> = </a:t>
            </a:r>
            <a:r>
              <a:rPr lang="en-US" b="1" dirty="0" smtClean="0">
                <a:solidFill>
                  <a:srgbClr val="0070C0"/>
                </a:solidFill>
              </a:rPr>
              <a:t>0</a:t>
            </a:r>
            <a:r>
              <a:rPr lang="en-US" dirty="0" smtClean="0"/>
              <a:t>,</a:t>
            </a:r>
            <a:endParaRPr lang="en-US" dirty="0"/>
          </a:p>
          <a:p>
            <a:pPr lvl="1"/>
            <a:r>
              <a:rPr lang="en-US" dirty="0"/>
              <a:t>we feed in </a:t>
            </a:r>
            <a:r>
              <a:rPr lang="en-US" b="1" dirty="0">
                <a:solidFill>
                  <a:srgbClr val="00B050"/>
                </a:solidFill>
              </a:rPr>
              <a:t>A</a:t>
            </a:r>
            <a:r>
              <a:rPr lang="en-US" b="1" baseline="-25000" dirty="0">
                <a:solidFill>
                  <a:srgbClr val="00B050"/>
                </a:solidFill>
              </a:rPr>
              <a:t>N-1</a:t>
            </a:r>
            <a:r>
              <a:rPr lang="en-US" b="1" dirty="0">
                <a:solidFill>
                  <a:srgbClr val="00B050"/>
                </a:solidFill>
              </a:rPr>
              <a:t> = </a:t>
            </a:r>
            <a:r>
              <a:rPr lang="en-US" b="1" dirty="0" smtClean="0">
                <a:solidFill>
                  <a:srgbClr val="00B050"/>
                </a:solidFill>
              </a:rPr>
              <a:t>0</a:t>
            </a:r>
            <a:r>
              <a:rPr lang="en-US" dirty="0" smtClean="0"/>
              <a:t> </a:t>
            </a:r>
            <a:r>
              <a:rPr lang="en-US" dirty="0"/>
              <a:t>and </a:t>
            </a:r>
            <a:r>
              <a:rPr lang="en-US" b="1" dirty="0">
                <a:solidFill>
                  <a:srgbClr val="00B050"/>
                </a:solidFill>
              </a:rPr>
              <a:t>B</a:t>
            </a:r>
            <a:r>
              <a:rPr lang="en-US" b="1" baseline="-25000" dirty="0">
                <a:solidFill>
                  <a:srgbClr val="00B050"/>
                </a:solidFill>
              </a:rPr>
              <a:t>N-1</a:t>
            </a:r>
            <a:r>
              <a:rPr lang="en-US" b="1" dirty="0">
                <a:solidFill>
                  <a:srgbClr val="00B050"/>
                </a:solidFill>
              </a:rPr>
              <a:t> = </a:t>
            </a:r>
            <a:r>
              <a:rPr lang="en-US" b="1" dirty="0" smtClean="0">
                <a:solidFill>
                  <a:srgbClr val="00B050"/>
                </a:solidFill>
              </a:rPr>
              <a:t>1</a:t>
            </a:r>
            <a:r>
              <a:rPr lang="en-US" dirty="0" smtClean="0"/>
              <a:t>, </a:t>
            </a:r>
            <a:r>
              <a:rPr lang="en-US" dirty="0"/>
              <a:t>and</a:t>
            </a:r>
          </a:p>
          <a:p>
            <a:pPr lvl="1"/>
            <a:r>
              <a:rPr lang="en-US" dirty="0"/>
              <a:t>the unsigned comparator produces </a:t>
            </a:r>
            <a:r>
              <a:rPr lang="en-US" b="1" dirty="0">
                <a:solidFill>
                  <a:srgbClr val="0070C0"/>
                </a:solidFill>
              </a:rPr>
              <a:t>A </a:t>
            </a:r>
            <a:r>
              <a:rPr lang="en-US" b="1" dirty="0" smtClean="0">
                <a:solidFill>
                  <a:srgbClr val="0070C0"/>
                </a:solidFill>
              </a:rPr>
              <a:t>&lt; </a:t>
            </a:r>
            <a:r>
              <a:rPr lang="en-US" b="1" dirty="0">
                <a:solidFill>
                  <a:srgbClr val="0070C0"/>
                </a:solidFill>
              </a:rPr>
              <a:t>B</a:t>
            </a:r>
            <a:r>
              <a:rPr lang="en-US" dirty="0"/>
              <a:t>.</a:t>
            </a:r>
          </a:p>
          <a:p>
            <a:pPr algn="ctr"/>
            <a:r>
              <a:rPr lang="en-US" b="1" dirty="0" smtClean="0">
                <a:solidFill>
                  <a:srgbClr val="0070C0"/>
                </a:solidFill>
              </a:rPr>
              <a:t>What about when </a:t>
            </a:r>
            <a:r>
              <a:rPr lang="en-US" b="1" dirty="0">
                <a:solidFill>
                  <a:srgbClr val="0070C0"/>
                </a:solidFill>
              </a:rPr>
              <a:t>A</a:t>
            </a:r>
            <a:r>
              <a:rPr lang="en-US" b="1" baseline="-25000" dirty="0">
                <a:solidFill>
                  <a:srgbClr val="0070C0"/>
                </a:solidFill>
              </a:rPr>
              <a:t>s</a:t>
            </a:r>
            <a:r>
              <a:rPr lang="en-US" b="1" dirty="0">
                <a:solidFill>
                  <a:srgbClr val="0070C0"/>
                </a:solidFill>
              </a:rPr>
              <a:t> </a:t>
            </a:r>
            <a:r>
              <a:rPr lang="en-US" b="1" dirty="0" smtClean="0">
                <a:solidFill>
                  <a:srgbClr val="0070C0"/>
                </a:solidFill>
              </a:rPr>
              <a:t>= </a:t>
            </a:r>
            <a:r>
              <a:rPr lang="en-US" b="1" dirty="0" err="1" smtClean="0">
                <a:solidFill>
                  <a:srgbClr val="0070C0"/>
                </a:solidFill>
              </a:rPr>
              <a:t>B</a:t>
            </a:r>
            <a:r>
              <a:rPr lang="en-US" b="1" baseline="-25000" dirty="0" err="1" smtClean="0">
                <a:solidFill>
                  <a:srgbClr val="0070C0"/>
                </a:solidFill>
              </a:rPr>
              <a:t>s</a:t>
            </a:r>
            <a:r>
              <a:rPr lang="en-US" b="1" dirty="0" smtClean="0">
                <a:solidFill>
                  <a:srgbClr val="0070C0"/>
                </a:solidFill>
              </a:rPr>
              <a:t>?</a:t>
            </a:r>
          </a:p>
          <a:p>
            <a:r>
              <a:rPr lang="en-US" dirty="0" smtClean="0"/>
              <a:t>Flipping the bits then has no effect!</a:t>
            </a:r>
          </a:p>
          <a:p>
            <a:pPr algn="ctr"/>
            <a:r>
              <a:rPr lang="en-US" b="1" dirty="0" smtClean="0">
                <a:solidFill>
                  <a:srgbClr val="0070C0"/>
                </a:solidFill>
              </a:rPr>
              <a:t>Answers are also correct in those cases</a:t>
            </a:r>
            <a:r>
              <a:rPr lang="en-US" dirty="0" smtClean="0"/>
              <a:t>.</a:t>
            </a:r>
          </a:p>
          <a:p>
            <a:endParaRPr lang="en-US" dirty="0" smtClean="0"/>
          </a:p>
          <a:p>
            <a:endParaRPr lang="en-US" dirty="0"/>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45</a:t>
            </a:fld>
            <a:endParaRPr lang="en-US" dirty="0"/>
          </a:p>
        </p:txBody>
      </p:sp>
    </p:spTree>
    <p:extLst>
      <p:ext uri="{BB962C8B-B14F-4D97-AF65-F5344CB8AC3E}">
        <p14:creationId xmlns:p14="http://schemas.microsoft.com/office/powerpoint/2010/main" val="370417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xEl>
                                              <p:pRg st="8" end="8"/>
                                            </p:txEl>
                                          </p:spTgt>
                                        </p:tgtEl>
                                        <p:attrNameLst>
                                          <p:attrName>style.visibility</p:attrName>
                                        </p:attrNameLst>
                                      </p:cBhvr>
                                      <p:to>
                                        <p:strVal val="visible"/>
                                      </p:to>
                                    </p:set>
                                    <p:animEffect transition="in" filter="wipe(left)">
                                      <p:cBhvr>
                                        <p:cTn id="7" dur="500"/>
                                        <p:tgtEl>
                                          <p:spTgt spid="12">
                                            <p:txEl>
                                              <p:pRg st="8"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
                                            <p:txEl>
                                              <p:pRg st="9" end="9"/>
                                            </p:txEl>
                                          </p:spTgt>
                                        </p:tgtEl>
                                        <p:attrNameLst>
                                          <p:attrName>style.visibility</p:attrName>
                                        </p:attrNameLst>
                                      </p:cBhvr>
                                      <p:to>
                                        <p:strVal val="visible"/>
                                      </p:to>
                                    </p:set>
                                    <p:animEffect transition="in" filter="wipe(left)">
                                      <p:cBhvr>
                                        <p:cTn id="12" dur="500"/>
                                        <p:tgtEl>
                                          <p:spTgt spid="1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One Comparator with a Control Signal can Do Both</a:t>
            </a:r>
            <a:endParaRPr lang="en-US" dirty="0"/>
          </a:p>
        </p:txBody>
      </p:sp>
      <p:sp>
        <p:nvSpPr>
          <p:cNvPr id="12" name="Content Placeholder 11"/>
          <p:cNvSpPr>
            <a:spLocks noGrp="1"/>
          </p:cNvSpPr>
          <p:nvPr>
            <p:ph idx="1"/>
          </p:nvPr>
        </p:nvSpPr>
        <p:spPr/>
        <p:txBody>
          <a:bodyPr>
            <a:normAutofit fontScale="92500" lnSpcReduction="20000"/>
          </a:bodyPr>
          <a:lstStyle/>
          <a:p>
            <a:r>
              <a:rPr lang="en-US" dirty="0" smtClean="0"/>
              <a:t>Can we use a single comparator </a:t>
            </a:r>
            <a:br>
              <a:rPr lang="en-US" dirty="0" smtClean="0"/>
            </a:br>
            <a:r>
              <a:rPr lang="en-US" dirty="0" smtClean="0"/>
              <a:t>to perform both kinds of comparisons?</a:t>
            </a:r>
          </a:p>
          <a:p>
            <a:r>
              <a:rPr lang="en-US" dirty="0" smtClean="0"/>
              <a:t>Yes, if we</a:t>
            </a:r>
          </a:p>
          <a:p>
            <a:pPr lvl="1"/>
            <a:r>
              <a:rPr lang="en-US" dirty="0" smtClean="0"/>
              <a:t>add a control signal </a:t>
            </a:r>
            <a:r>
              <a:rPr lang="en-US" b="1" dirty="0" smtClean="0">
                <a:solidFill>
                  <a:srgbClr val="00B050"/>
                </a:solidFill>
              </a:rPr>
              <a:t>S</a:t>
            </a:r>
          </a:p>
          <a:p>
            <a:pPr lvl="1"/>
            <a:r>
              <a:rPr lang="en-US" dirty="0" smtClean="0"/>
              <a:t>to tell the comparator whether to do </a:t>
            </a:r>
            <a:r>
              <a:rPr lang="en-US" b="1" dirty="0" smtClean="0">
                <a:solidFill>
                  <a:srgbClr val="00B050"/>
                </a:solidFill>
              </a:rPr>
              <a:t>unsigned</a:t>
            </a:r>
            <a:r>
              <a:rPr lang="en-US" dirty="0" smtClean="0">
                <a:solidFill>
                  <a:srgbClr val="00B050"/>
                </a:solidFill>
              </a:rPr>
              <a:t> </a:t>
            </a:r>
            <a:r>
              <a:rPr lang="en-US" dirty="0" smtClean="0"/>
              <a:t>(</a:t>
            </a:r>
            <a:r>
              <a:rPr lang="en-US" b="1" dirty="0" smtClean="0">
                <a:solidFill>
                  <a:srgbClr val="00B050"/>
                </a:solidFill>
              </a:rPr>
              <a:t>S=0</a:t>
            </a:r>
            <a:r>
              <a:rPr lang="en-US" dirty="0" smtClean="0"/>
              <a:t>) or </a:t>
            </a:r>
            <a:r>
              <a:rPr lang="en-US" b="1" dirty="0" smtClean="0">
                <a:solidFill>
                  <a:srgbClr val="00B050"/>
                </a:solidFill>
              </a:rPr>
              <a:t>2’s complement </a:t>
            </a:r>
            <a:r>
              <a:rPr lang="en-US" dirty="0" smtClean="0"/>
              <a:t>(</a:t>
            </a:r>
            <a:r>
              <a:rPr lang="en-US" b="1" dirty="0" smtClean="0">
                <a:solidFill>
                  <a:srgbClr val="00B050"/>
                </a:solidFill>
              </a:rPr>
              <a:t>S=1</a:t>
            </a:r>
            <a:r>
              <a:rPr lang="en-US" dirty="0" smtClean="0"/>
              <a:t>) comparison.</a:t>
            </a:r>
          </a:p>
          <a:p>
            <a:r>
              <a:rPr lang="en-US" dirty="0" smtClean="0"/>
              <a:t>Simply </a:t>
            </a:r>
            <a:r>
              <a:rPr lang="en-US" b="1" dirty="0" err="1" smtClean="0">
                <a:solidFill>
                  <a:srgbClr val="0070C0"/>
                </a:solidFill>
              </a:rPr>
              <a:t>XOR’ing</a:t>
            </a:r>
            <a:r>
              <a:rPr lang="en-US" b="1" dirty="0" smtClean="0">
                <a:solidFill>
                  <a:srgbClr val="0070C0"/>
                </a:solidFill>
              </a:rPr>
              <a:t> the most significant bits </a:t>
            </a:r>
            <a:br>
              <a:rPr lang="en-US" b="1" dirty="0" smtClean="0">
                <a:solidFill>
                  <a:srgbClr val="0070C0"/>
                </a:solidFill>
              </a:rPr>
            </a:br>
            <a:r>
              <a:rPr lang="en-US" b="1" dirty="0" smtClean="0">
                <a:solidFill>
                  <a:srgbClr val="0070C0"/>
                </a:solidFill>
              </a:rPr>
              <a:t>of A and B with S suffices</a:t>
            </a:r>
            <a:r>
              <a:rPr lang="en-US" dirty="0" smtClean="0"/>
              <a:t>.</a:t>
            </a:r>
          </a:p>
          <a:p>
            <a:pPr lvl="1"/>
            <a:r>
              <a:rPr lang="en-US" dirty="0" smtClean="0"/>
              <a:t>This approach leverages flexibility in the problem to reduce the logic needed.</a:t>
            </a:r>
          </a:p>
          <a:p>
            <a:pPr lvl="1"/>
            <a:r>
              <a:rPr lang="en-US" dirty="0"/>
              <a:t>A</a:t>
            </a:r>
            <a:r>
              <a:rPr lang="en-US" dirty="0" smtClean="0"/>
              <a:t>nalyze the design to understand how it works.</a:t>
            </a:r>
            <a:endParaRPr lang="en-US" dirty="0"/>
          </a:p>
          <a:p>
            <a:endParaRPr lang="en-US" dirty="0" smtClean="0"/>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46</a:t>
            </a:fld>
            <a:endParaRPr lang="en-US" dirty="0"/>
          </a:p>
        </p:txBody>
      </p:sp>
    </p:spTree>
    <p:extLst>
      <p:ext uri="{BB962C8B-B14F-4D97-AF65-F5344CB8AC3E}">
        <p14:creationId xmlns:p14="http://schemas.microsoft.com/office/powerpoint/2010/main" val="30446885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Three Possible Answers for Comparison of A and B</a:t>
            </a:r>
            <a:endParaRPr lang="en-US" dirty="0"/>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5</a:t>
            </a:fld>
            <a:endParaRPr lang="en-US" dirty="0"/>
          </a:p>
        </p:txBody>
      </p:sp>
      <p:sp>
        <p:nvSpPr>
          <p:cNvPr id="6" name="Content Placeholder 5"/>
          <p:cNvSpPr>
            <a:spLocks noGrp="1"/>
          </p:cNvSpPr>
          <p:nvPr>
            <p:ph idx="1"/>
          </p:nvPr>
        </p:nvSpPr>
        <p:spPr/>
        <p:txBody>
          <a:bodyPr>
            <a:normAutofit lnSpcReduction="10000"/>
          </a:bodyPr>
          <a:lstStyle/>
          <a:p>
            <a:r>
              <a:rPr lang="en-US" dirty="0" smtClean="0"/>
              <a:t>When comparing two numbers, </a:t>
            </a:r>
            <a:r>
              <a:rPr lang="en-US" b="1" dirty="0" smtClean="0">
                <a:solidFill>
                  <a:srgbClr val="00B050"/>
                </a:solidFill>
              </a:rPr>
              <a:t>A</a:t>
            </a:r>
            <a:r>
              <a:rPr lang="en-US" dirty="0" smtClean="0"/>
              <a:t> and </a:t>
            </a:r>
            <a:r>
              <a:rPr lang="en-US" b="1" dirty="0">
                <a:solidFill>
                  <a:srgbClr val="00B050"/>
                </a:solidFill>
              </a:rPr>
              <a:t>B</a:t>
            </a:r>
            <a:r>
              <a:rPr lang="en-US" dirty="0" smtClean="0"/>
              <a:t>, </a:t>
            </a:r>
            <a:br>
              <a:rPr lang="en-US" dirty="0" smtClean="0"/>
            </a:br>
            <a:r>
              <a:rPr lang="en-US" dirty="0" smtClean="0"/>
              <a:t>we have </a:t>
            </a:r>
            <a:r>
              <a:rPr lang="en-US" b="1" dirty="0" smtClean="0">
                <a:solidFill>
                  <a:srgbClr val="0070C0"/>
                </a:solidFill>
              </a:rPr>
              <a:t>three possible outcomes</a:t>
            </a:r>
            <a:r>
              <a:rPr lang="en-US" dirty="0" smtClean="0"/>
              <a:t>:</a:t>
            </a:r>
            <a:endParaRPr lang="en-US" dirty="0"/>
          </a:p>
          <a:p>
            <a:pPr marL="0" indent="0" algn="ctr">
              <a:buNone/>
            </a:pPr>
            <a:r>
              <a:rPr lang="en-US" b="1" dirty="0" smtClean="0">
                <a:solidFill>
                  <a:srgbClr val="0070C0"/>
                </a:solidFill>
              </a:rPr>
              <a:t>A &lt; B</a:t>
            </a:r>
          </a:p>
          <a:p>
            <a:pPr marL="0" indent="0" algn="ctr">
              <a:buNone/>
            </a:pPr>
            <a:r>
              <a:rPr lang="en-US" b="1" dirty="0" smtClean="0">
                <a:solidFill>
                  <a:srgbClr val="0070C0"/>
                </a:solidFill>
              </a:rPr>
              <a:t>A = B</a:t>
            </a:r>
          </a:p>
          <a:p>
            <a:pPr marL="0" indent="0" algn="ctr">
              <a:buNone/>
            </a:pPr>
            <a:r>
              <a:rPr lang="en-US" b="1" dirty="0" smtClean="0">
                <a:solidFill>
                  <a:srgbClr val="0070C0"/>
                </a:solidFill>
              </a:rPr>
              <a:t>A &gt; B</a:t>
            </a:r>
          </a:p>
          <a:p>
            <a:r>
              <a:rPr lang="en-US" dirty="0" smtClean="0"/>
              <a:t>To decide the answer for </a:t>
            </a:r>
            <a:r>
              <a:rPr lang="en-US" b="1" dirty="0" smtClean="0">
                <a:solidFill>
                  <a:srgbClr val="00B050"/>
                </a:solidFill>
              </a:rPr>
              <a:t>N+1</a:t>
            </a:r>
            <a:r>
              <a:rPr lang="en-US" dirty="0" smtClean="0"/>
              <a:t> bits, we need:</a:t>
            </a:r>
          </a:p>
          <a:p>
            <a:pPr lvl="1"/>
            <a:r>
              <a:rPr lang="en-US" dirty="0" smtClean="0"/>
              <a:t>the answer for </a:t>
            </a:r>
            <a:r>
              <a:rPr lang="en-US" b="1" dirty="0" smtClean="0">
                <a:solidFill>
                  <a:srgbClr val="00B050"/>
                </a:solidFill>
              </a:rPr>
              <a:t>N</a:t>
            </a:r>
            <a:r>
              <a:rPr lang="en-US" dirty="0" smtClean="0"/>
              <a:t> (less significant) bits,</a:t>
            </a:r>
          </a:p>
          <a:p>
            <a:pPr lvl="1"/>
            <a:r>
              <a:rPr lang="en-US" dirty="0" smtClean="0"/>
              <a:t>one bit of </a:t>
            </a:r>
            <a:r>
              <a:rPr lang="en-US" b="1" dirty="0" smtClean="0">
                <a:solidFill>
                  <a:srgbClr val="00B050"/>
                </a:solidFill>
              </a:rPr>
              <a:t>A</a:t>
            </a:r>
            <a:r>
              <a:rPr lang="en-US" dirty="0" smtClean="0"/>
              <a:t>, and</a:t>
            </a:r>
          </a:p>
          <a:p>
            <a:pPr lvl="1"/>
            <a:r>
              <a:rPr lang="en-US" dirty="0" smtClean="0"/>
              <a:t>one bit of </a:t>
            </a:r>
            <a:r>
              <a:rPr lang="en-US" b="1" dirty="0" smtClean="0">
                <a:solidFill>
                  <a:srgbClr val="00B050"/>
                </a:solidFill>
              </a:rPr>
              <a:t>B</a:t>
            </a:r>
            <a:r>
              <a:rPr lang="en-US" dirty="0" smtClean="0"/>
              <a:t>.</a:t>
            </a:r>
          </a:p>
        </p:txBody>
      </p:sp>
    </p:spTree>
    <p:extLst>
      <p:ext uri="{BB962C8B-B14F-4D97-AF65-F5344CB8AC3E}">
        <p14:creationId xmlns:p14="http://schemas.microsoft.com/office/powerpoint/2010/main" val="1282207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 Abstract Model of the Comparator Bit Slice</a:t>
            </a:r>
            <a:endParaRPr lang="en-US" dirty="0"/>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6</a:t>
            </a:fld>
            <a:endParaRPr lang="en-US" dirty="0"/>
          </a:p>
        </p:txBody>
      </p:sp>
      <p:sp>
        <p:nvSpPr>
          <p:cNvPr id="6" name="Content Placeholder 5"/>
          <p:cNvSpPr>
            <a:spLocks noGrp="1"/>
          </p:cNvSpPr>
          <p:nvPr>
            <p:ph idx="1"/>
          </p:nvPr>
        </p:nvSpPr>
        <p:spPr/>
        <p:txBody>
          <a:bodyPr>
            <a:normAutofit/>
          </a:bodyPr>
          <a:lstStyle/>
          <a:p>
            <a:r>
              <a:rPr lang="en-US" dirty="0" smtClean="0"/>
              <a:t>A question for you:</a:t>
            </a:r>
          </a:p>
          <a:p>
            <a:pPr algn="ctr"/>
            <a:r>
              <a:rPr lang="en-US" b="1" dirty="0" smtClean="0">
                <a:solidFill>
                  <a:srgbClr val="0070C0"/>
                </a:solidFill>
              </a:rPr>
              <a:t>How many bits must pass between slices?</a:t>
            </a:r>
          </a:p>
          <a:p>
            <a:r>
              <a:rPr lang="en-US" b="1" dirty="0" smtClean="0">
                <a:solidFill>
                  <a:srgbClr val="00B050"/>
                </a:solidFill>
              </a:rPr>
              <a:t>Two!</a:t>
            </a:r>
          </a:p>
          <a:p>
            <a:r>
              <a:rPr lang="en-US" dirty="0" smtClean="0"/>
              <a:t>This figure</a:t>
            </a:r>
            <a:br>
              <a:rPr lang="en-US" dirty="0" smtClean="0"/>
            </a:br>
            <a:r>
              <a:rPr lang="en-US" dirty="0" smtClean="0"/>
              <a:t>shows an</a:t>
            </a:r>
            <a:br>
              <a:rPr lang="en-US" dirty="0" smtClean="0"/>
            </a:br>
            <a:r>
              <a:rPr lang="en-US" dirty="0" smtClean="0"/>
              <a:t>abstract</a:t>
            </a:r>
            <a:br>
              <a:rPr lang="en-US" dirty="0" smtClean="0"/>
            </a:br>
            <a:r>
              <a:rPr lang="en-US" dirty="0" smtClean="0"/>
              <a:t>model of our</a:t>
            </a:r>
            <a:br>
              <a:rPr lang="en-US" dirty="0" smtClean="0"/>
            </a:br>
            <a:r>
              <a:rPr lang="en-US" dirty="0" smtClean="0"/>
              <a:t>bit slice.</a:t>
            </a:r>
          </a:p>
          <a:p>
            <a:endParaRPr lang="en-US" dirty="0" smtClean="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8320" y="2702245"/>
            <a:ext cx="5320307" cy="3166850"/>
          </a:xfrm>
          <a:prstGeom prst="rect">
            <a:avLst/>
          </a:prstGeom>
        </p:spPr>
      </p:pic>
    </p:spTree>
    <p:extLst>
      <p:ext uri="{BB962C8B-B14F-4D97-AF65-F5344CB8AC3E}">
        <p14:creationId xmlns:p14="http://schemas.microsoft.com/office/powerpoint/2010/main" val="865510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 calcmode="lin" valueType="num">
                                      <p:cBhvr additive="base">
                                        <p:cTn id="7"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animEffect transition="in" filter="wipe(left)">
                                      <p:cBhvr>
                                        <p:cTn id="13" dur="500"/>
                                        <p:tgtEl>
                                          <p:spTgt spid="6">
                                            <p:txEl>
                                              <p:pRg st="3" end="3"/>
                                            </p:txEl>
                                          </p:spTgt>
                                        </p:tgtEl>
                                      </p:cBhvr>
                                    </p:animEffect>
                                  </p:childTnLst>
                                </p:cTn>
                              </p:par>
                            </p:childTnLst>
                          </p:cTn>
                        </p:par>
                        <p:par>
                          <p:cTn id="14" fill="hold">
                            <p:stCondLst>
                              <p:cond delay="500"/>
                            </p:stCondLst>
                            <p:childTnLst>
                              <p:par>
                                <p:cTn id="15" presetID="22" presetClass="entr" presetSubtype="8"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We Need a Representation for Answers</a:t>
            </a:r>
            <a:endParaRPr lang="en-US" dirty="0"/>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7</a:t>
            </a:fld>
            <a:endParaRPr lang="en-US" dirty="0"/>
          </a:p>
        </p:txBody>
      </p:sp>
      <p:sp>
        <p:nvSpPr>
          <p:cNvPr id="6" name="Content Placeholder 5"/>
          <p:cNvSpPr>
            <a:spLocks noGrp="1"/>
          </p:cNvSpPr>
          <p:nvPr>
            <p:ph idx="1"/>
          </p:nvPr>
        </p:nvSpPr>
        <p:spPr/>
        <p:txBody>
          <a:bodyPr>
            <a:normAutofit lnSpcReduction="10000"/>
          </a:bodyPr>
          <a:lstStyle/>
          <a:p>
            <a:r>
              <a:rPr lang="en-US" dirty="0" smtClean="0"/>
              <a:t>Another question for you:</a:t>
            </a:r>
          </a:p>
          <a:p>
            <a:r>
              <a:rPr lang="en-US" b="1" dirty="0" smtClean="0">
                <a:solidFill>
                  <a:srgbClr val="0070C0"/>
                </a:solidFill>
              </a:rPr>
              <a:t>How do we represent the </a:t>
            </a:r>
            <a:br>
              <a:rPr lang="en-US" b="1" dirty="0" smtClean="0">
                <a:solidFill>
                  <a:srgbClr val="0070C0"/>
                </a:solidFill>
              </a:rPr>
            </a:br>
            <a:r>
              <a:rPr lang="en-US" b="1" dirty="0" smtClean="0">
                <a:solidFill>
                  <a:srgbClr val="0070C0"/>
                </a:solidFill>
              </a:rPr>
              <a:t>three possible answers?</a:t>
            </a:r>
          </a:p>
          <a:p>
            <a:r>
              <a:rPr lang="en-US" b="1" dirty="0" smtClean="0">
                <a:solidFill>
                  <a:srgbClr val="00B050"/>
                </a:solidFill>
              </a:rPr>
              <a:t>Any way we want!</a:t>
            </a:r>
          </a:p>
          <a:p>
            <a:r>
              <a:rPr lang="en-US" dirty="0" smtClean="0"/>
              <a:t>Our choice of </a:t>
            </a:r>
            <a:br>
              <a:rPr lang="en-US" dirty="0" smtClean="0"/>
            </a:br>
            <a:r>
              <a:rPr lang="en-US" dirty="0" smtClean="0"/>
              <a:t>representation will </a:t>
            </a:r>
            <a:br>
              <a:rPr lang="en-US" dirty="0" smtClean="0"/>
            </a:br>
            <a:r>
              <a:rPr lang="en-US" dirty="0" smtClean="0"/>
              <a:t>affect the amount of </a:t>
            </a:r>
            <a:br>
              <a:rPr lang="en-US" dirty="0" smtClean="0"/>
            </a:br>
            <a:r>
              <a:rPr lang="en-US" dirty="0" smtClean="0"/>
              <a:t>logic we need.</a:t>
            </a:r>
          </a:p>
          <a:p>
            <a:r>
              <a:rPr lang="en-US" dirty="0" smtClean="0"/>
              <a:t>Here’s a good one…</a:t>
            </a:r>
          </a:p>
          <a:p>
            <a:endParaRPr lang="en-US" dirty="0" smtClean="0"/>
          </a:p>
        </p:txBody>
      </p:sp>
      <p:graphicFrame>
        <p:nvGraphicFramePr>
          <p:cNvPr id="7" name="Table 6"/>
          <p:cNvGraphicFramePr>
            <a:graphicFrameLocks noGrp="1"/>
          </p:cNvGraphicFramePr>
          <p:nvPr>
            <p:extLst>
              <p:ext uri="{D42A27DB-BD31-4B8C-83A1-F6EECF244321}">
                <p14:modId xmlns:p14="http://schemas.microsoft.com/office/powerpoint/2010/main" val="3065659882"/>
              </p:ext>
            </p:extLst>
          </p:nvPr>
        </p:nvGraphicFramePr>
        <p:xfrm>
          <a:off x="5256135" y="3035100"/>
          <a:ext cx="3132492" cy="2834640"/>
        </p:xfrm>
        <a:graphic>
          <a:graphicData uri="http://schemas.openxmlformats.org/drawingml/2006/table">
            <a:tbl>
              <a:tblPr firstRow="1" bandRow="1">
                <a:tableStyleId>{5C22544A-7EE6-4342-B048-85BDC9FD1C3A}</a:tableStyleId>
              </a:tblPr>
              <a:tblGrid>
                <a:gridCol w="651846">
                  <a:extLst>
                    <a:ext uri="{9D8B030D-6E8A-4147-A177-3AD203B41FA5}">
                      <a16:colId xmlns:a16="http://schemas.microsoft.com/office/drawing/2014/main" val="20000"/>
                    </a:ext>
                  </a:extLst>
                </a:gridCol>
                <a:gridCol w="651846">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tblGrid>
              <a:tr h="432141">
                <a:tc>
                  <a:txBody>
                    <a:bodyPr/>
                    <a:lstStyle/>
                    <a:p>
                      <a:pPr algn="ctr"/>
                      <a:r>
                        <a:rPr lang="en-US" sz="2800" dirty="0" smtClean="0">
                          <a:solidFill>
                            <a:schemeClr val="tx1"/>
                          </a:solidFill>
                        </a:rPr>
                        <a:t>C</a:t>
                      </a:r>
                      <a:r>
                        <a:rPr lang="en-US" sz="2800" baseline="-25000" dirty="0" smtClean="0">
                          <a:solidFill>
                            <a:schemeClr val="tx1"/>
                          </a:solidFill>
                        </a:rPr>
                        <a:t>1</a:t>
                      </a:r>
                      <a:endParaRPr lang="en-US" sz="2800" baseline="-25000" dirty="0">
                        <a:solidFill>
                          <a:schemeClr val="tx1"/>
                        </a:solidFill>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smtClean="0">
                          <a:solidFill>
                            <a:schemeClr val="tx1"/>
                          </a:solidFill>
                        </a:rPr>
                        <a:t>C</a:t>
                      </a:r>
                      <a:r>
                        <a:rPr lang="en-US" sz="2800" baseline="-25000" dirty="0" smtClean="0">
                          <a:solidFill>
                            <a:schemeClr val="tx1"/>
                          </a:solidFill>
                        </a:rPr>
                        <a:t>0</a:t>
                      </a:r>
                      <a:endParaRPr lang="en-US" sz="2800" baseline="-25000"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0" dirty="0" smtClean="0">
                          <a:solidFill>
                            <a:schemeClr val="tx1"/>
                          </a:solidFill>
                        </a:rPr>
                        <a:t>meaning</a:t>
                      </a:r>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89760">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0</a:t>
                      </a:r>
                      <a:endParaRPr lang="en-US" sz="3200" b="1" dirty="0">
                        <a:solidFill>
                          <a:schemeClr val="tx1"/>
                        </a:solidFill>
                        <a:latin typeface="Courier New" panose="02070309020205020404" pitchFamily="49" charset="0"/>
                        <a:cs typeface="Courier New" panose="02070309020205020404" pitchFamily="49"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0</a:t>
                      </a:r>
                      <a:endParaRPr lang="en-US" sz="3200" b="1" dirty="0">
                        <a:solidFill>
                          <a:schemeClr val="tx1"/>
                        </a:solidFill>
                        <a:latin typeface="Courier New" panose="02070309020205020404" pitchFamily="49" charset="0"/>
                        <a:cs typeface="Courier New" panose="02070309020205020404" pitchFamily="49" charset="0"/>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b="1" dirty="0" smtClean="0">
                          <a:solidFill>
                            <a:schemeClr val="tx1"/>
                          </a:solidFill>
                          <a:latin typeface="Courier New" panose="02070309020205020404" pitchFamily="49" charset="0"/>
                          <a:cs typeface="Courier New" panose="02070309020205020404" pitchFamily="49" charset="0"/>
                        </a:rPr>
                        <a:t>A =</a:t>
                      </a:r>
                      <a:r>
                        <a:rPr lang="en-US" sz="3200" b="1" baseline="0" dirty="0" smtClean="0">
                          <a:solidFill>
                            <a:schemeClr val="tx1"/>
                          </a:solidFill>
                          <a:latin typeface="Courier New" panose="02070309020205020404" pitchFamily="49" charset="0"/>
                          <a:cs typeface="Courier New" panose="02070309020205020404" pitchFamily="49" charset="0"/>
                        </a:rPr>
                        <a:t> B</a:t>
                      </a:r>
                      <a:endParaRPr lang="en-US" sz="3200" b="1" dirty="0" smtClean="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89760">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0</a:t>
                      </a:r>
                      <a:endParaRPr lang="en-US" sz="3200" b="1" dirty="0">
                        <a:solidFill>
                          <a:schemeClr val="tx1"/>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1</a:t>
                      </a:r>
                      <a:endParaRPr lang="en-US" sz="3200" b="1" dirty="0">
                        <a:solidFill>
                          <a:schemeClr val="tx1"/>
                        </a:solidFill>
                        <a:latin typeface="Courier New" panose="02070309020205020404" pitchFamily="49" charset="0"/>
                        <a:cs typeface="Courier New" panose="02070309020205020404" pitchFamily="49"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A &lt; B</a:t>
                      </a: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89760">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1</a:t>
                      </a:r>
                      <a:endParaRPr lang="en-US" sz="3200" b="1" dirty="0">
                        <a:solidFill>
                          <a:schemeClr val="tx1"/>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0</a:t>
                      </a:r>
                      <a:endParaRPr lang="en-US" sz="3200" b="1" dirty="0">
                        <a:solidFill>
                          <a:schemeClr val="tx1"/>
                        </a:solidFill>
                        <a:latin typeface="Courier New" panose="02070309020205020404" pitchFamily="49" charset="0"/>
                        <a:cs typeface="Courier New" panose="02070309020205020404" pitchFamily="49"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A &gt; B</a:t>
                      </a: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89760">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1</a:t>
                      </a:r>
                      <a:endParaRPr lang="en-US" sz="3200" b="1" dirty="0">
                        <a:solidFill>
                          <a:schemeClr val="tx1"/>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1</a:t>
                      </a:r>
                      <a:endParaRPr lang="en-US" sz="3200" b="1" dirty="0">
                        <a:solidFill>
                          <a:schemeClr val="tx1"/>
                        </a:solidFill>
                        <a:latin typeface="Courier New" panose="02070309020205020404" pitchFamily="49" charset="0"/>
                        <a:cs typeface="Courier New" panose="02070309020205020404" pitchFamily="49"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0" dirty="0" smtClean="0">
                          <a:solidFill>
                            <a:schemeClr val="tx1"/>
                          </a:solidFill>
                          <a:latin typeface="+mn-lt"/>
                          <a:cs typeface="Courier New" panose="02070309020205020404" pitchFamily="49" charset="0"/>
                        </a:rPr>
                        <a:t>not used</a:t>
                      </a:r>
                      <a:endParaRPr lang="en-US" sz="2800" b="0" dirty="0">
                        <a:solidFill>
                          <a:schemeClr val="tx1"/>
                        </a:solidFill>
                        <a:latin typeface="+mn-lt"/>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243415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 calcmode="lin" valueType="num">
                                      <p:cBhvr additive="base">
                                        <p:cTn id="7"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1000"/>
                                  </p:stCondLst>
                                  <p:childTnLst>
                                    <p:set>
                                      <p:cBhvr>
                                        <p:cTn id="11" dur="1" fill="hold">
                                          <p:stCondLst>
                                            <p:cond delay="0"/>
                                          </p:stCondLst>
                                        </p:cTn>
                                        <p:tgtEl>
                                          <p:spTgt spid="6">
                                            <p:txEl>
                                              <p:pRg st="3" end="3"/>
                                            </p:txEl>
                                          </p:spTgt>
                                        </p:tgtEl>
                                        <p:attrNameLst>
                                          <p:attrName>style.visibility</p:attrName>
                                        </p:attrNameLst>
                                      </p:cBhvr>
                                      <p:to>
                                        <p:strVal val="visible"/>
                                      </p:to>
                                    </p:set>
                                    <p:animEffect transition="in" filter="fade">
                                      <p:cBhvr>
                                        <p:cTn id="12" dur="500"/>
                                        <p:tgtEl>
                                          <p:spTgt spid="6">
                                            <p:txEl>
                                              <p:pRg st="3" end="3"/>
                                            </p:txEl>
                                          </p:spTgt>
                                        </p:tgtEl>
                                      </p:cBhvr>
                                    </p:animEffect>
                                  </p:childTnLst>
                                </p:cTn>
                              </p:par>
                            </p:childTnLst>
                          </p:cTn>
                        </p:par>
                        <p:par>
                          <p:cTn id="13" fill="hold">
                            <p:stCondLst>
                              <p:cond delay="2000"/>
                            </p:stCondLst>
                            <p:childTnLst>
                              <p:par>
                                <p:cTn id="14" presetID="10" presetClass="entr" presetSubtype="0" fill="hold" nodeType="afterEffect">
                                  <p:stCondLst>
                                    <p:cond delay="1000"/>
                                  </p:stCondLst>
                                  <p:childTnLst>
                                    <p:set>
                                      <p:cBhvr>
                                        <p:cTn id="15" dur="1" fill="hold">
                                          <p:stCondLst>
                                            <p:cond delay="0"/>
                                          </p:stCondLst>
                                        </p:cTn>
                                        <p:tgtEl>
                                          <p:spTgt spid="6">
                                            <p:txEl>
                                              <p:pRg st="4" end="4"/>
                                            </p:txEl>
                                          </p:spTgt>
                                        </p:tgtEl>
                                        <p:attrNameLst>
                                          <p:attrName>style.visibility</p:attrName>
                                        </p:attrNameLst>
                                      </p:cBhvr>
                                      <p:to>
                                        <p:strVal val="visible"/>
                                      </p:to>
                                    </p:set>
                                    <p:animEffect transition="in" filter="fade">
                                      <p:cBhvr>
                                        <p:cTn id="16" dur="500"/>
                                        <p:tgtEl>
                                          <p:spTgt spid="6">
                                            <p:txEl>
                                              <p:pRg st="4" end="4"/>
                                            </p:txEl>
                                          </p:spTgt>
                                        </p:tgtEl>
                                      </p:cBhvr>
                                    </p:animEffect>
                                  </p:childTnLst>
                                </p:cTn>
                              </p:par>
                            </p:childTnLst>
                          </p:cTn>
                        </p:par>
                        <p:par>
                          <p:cTn id="17" fill="hold">
                            <p:stCondLst>
                              <p:cond delay="3500"/>
                            </p:stCondLst>
                            <p:childTnLst>
                              <p:par>
                                <p:cTn id="18" presetID="10" presetClass="entr" presetSubtype="0" fill="hold" nodeType="afterEffect">
                                  <p:stCondLst>
                                    <p:cond delay="100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Single Bit Requires Two </a:t>
            </a:r>
            <a:r>
              <a:rPr lang="en-US" dirty="0" err="1" smtClean="0"/>
              <a:t>Minterms</a:t>
            </a:r>
            <a:r>
              <a:rPr lang="en-US" dirty="0" smtClean="0"/>
              <a:t> on A, B</a:t>
            </a:r>
            <a:endParaRPr lang="en-US" dirty="0"/>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8</a:t>
            </a:fld>
            <a:endParaRPr lang="en-US" dirty="0"/>
          </a:p>
        </p:txBody>
      </p:sp>
      <p:sp>
        <p:nvSpPr>
          <p:cNvPr id="6" name="Content Placeholder 5"/>
          <p:cNvSpPr>
            <a:spLocks noGrp="1"/>
          </p:cNvSpPr>
          <p:nvPr>
            <p:ph idx="1"/>
          </p:nvPr>
        </p:nvSpPr>
        <p:spPr/>
        <p:txBody>
          <a:bodyPr>
            <a:normAutofit/>
          </a:bodyPr>
          <a:lstStyle/>
          <a:p>
            <a:r>
              <a:rPr lang="en-US" dirty="0" smtClean="0"/>
              <a:t>Let’s start by solving a single bit.</a:t>
            </a:r>
          </a:p>
          <a:p>
            <a:r>
              <a:rPr lang="en-US" dirty="0" smtClean="0"/>
              <a:t>In this case, there are no less significant bits.</a:t>
            </a:r>
          </a:p>
          <a:p>
            <a:r>
              <a:rPr lang="en-US" dirty="0" smtClean="0"/>
              <a:t>So we consider </a:t>
            </a:r>
            <a:br>
              <a:rPr lang="en-US" dirty="0" smtClean="0"/>
            </a:br>
            <a:r>
              <a:rPr lang="en-US" dirty="0" smtClean="0"/>
              <a:t>only </a:t>
            </a:r>
            <a:r>
              <a:rPr lang="en-US" b="1" dirty="0" smtClean="0">
                <a:solidFill>
                  <a:srgbClr val="00B050"/>
                </a:solidFill>
              </a:rPr>
              <a:t>A</a:t>
            </a:r>
            <a:r>
              <a:rPr lang="en-US" dirty="0" smtClean="0"/>
              <a:t> and </a:t>
            </a:r>
            <a:r>
              <a:rPr lang="en-US" b="1" dirty="0" smtClean="0">
                <a:solidFill>
                  <a:srgbClr val="00B050"/>
                </a:solidFill>
              </a:rPr>
              <a:t>B</a:t>
            </a:r>
            <a:r>
              <a:rPr lang="en-US" dirty="0" smtClean="0"/>
              <a:t>.</a:t>
            </a:r>
          </a:p>
          <a:p>
            <a:r>
              <a:rPr lang="en-US" dirty="0" smtClean="0"/>
              <a:t>Fill in the meanings,</a:t>
            </a:r>
            <a:br>
              <a:rPr lang="en-US" dirty="0" smtClean="0"/>
            </a:br>
            <a:r>
              <a:rPr lang="en-US" dirty="0" smtClean="0"/>
              <a:t>then the bits.</a:t>
            </a:r>
          </a:p>
          <a:p>
            <a:r>
              <a:rPr lang="en-US" dirty="0" smtClean="0"/>
              <a:t>Note that </a:t>
            </a:r>
            <a:r>
              <a:rPr lang="en-US" b="1" dirty="0" smtClean="0">
                <a:solidFill>
                  <a:srgbClr val="00B050"/>
                </a:solidFill>
              </a:rPr>
              <a:t>Z</a:t>
            </a:r>
            <a:r>
              <a:rPr lang="en-US" b="1" baseline="-25000" dirty="0" smtClean="0">
                <a:solidFill>
                  <a:srgbClr val="00B050"/>
                </a:solidFill>
              </a:rPr>
              <a:t>1</a:t>
            </a:r>
            <a:r>
              <a:rPr lang="en-US" dirty="0" smtClean="0"/>
              <a:t> and</a:t>
            </a:r>
            <a:r>
              <a:rPr lang="en-US" b="1" dirty="0">
                <a:solidFill>
                  <a:srgbClr val="00B050"/>
                </a:solidFill>
              </a:rPr>
              <a:t> </a:t>
            </a:r>
            <a:r>
              <a:rPr lang="en-US" b="1" dirty="0" smtClean="0">
                <a:solidFill>
                  <a:srgbClr val="00B050"/>
                </a:solidFill>
              </a:rPr>
              <a:t>Z</a:t>
            </a:r>
            <a:r>
              <a:rPr lang="en-US" b="1" baseline="-25000" dirty="0" smtClean="0">
                <a:solidFill>
                  <a:srgbClr val="00B050"/>
                </a:solidFill>
              </a:rPr>
              <a:t>0</a:t>
            </a:r>
            <a:r>
              <a:rPr lang="en-US" dirty="0" smtClean="0"/>
              <a:t/>
            </a:r>
            <a:br>
              <a:rPr lang="en-US" dirty="0" smtClean="0"/>
            </a:br>
            <a:r>
              <a:rPr lang="en-US" dirty="0" smtClean="0"/>
              <a:t>are </a:t>
            </a:r>
            <a:r>
              <a:rPr lang="en-US" dirty="0" err="1" smtClean="0"/>
              <a:t>minterms</a:t>
            </a:r>
            <a:r>
              <a:rPr lang="en-US" dirty="0" smtClean="0"/>
              <a:t>.</a:t>
            </a:r>
          </a:p>
          <a:p>
            <a:endParaRPr lang="en-US" dirty="0" smtClean="0"/>
          </a:p>
        </p:txBody>
      </p:sp>
      <p:graphicFrame>
        <p:nvGraphicFramePr>
          <p:cNvPr id="7" name="Table 6"/>
          <p:cNvGraphicFramePr>
            <a:graphicFrameLocks noGrp="1"/>
          </p:cNvGraphicFramePr>
          <p:nvPr>
            <p:extLst>
              <p:ext uri="{D42A27DB-BD31-4B8C-83A1-F6EECF244321}">
                <p14:modId xmlns:p14="http://schemas.microsoft.com/office/powerpoint/2010/main" val="1013938402"/>
              </p:ext>
            </p:extLst>
          </p:nvPr>
        </p:nvGraphicFramePr>
        <p:xfrm>
          <a:off x="4365267" y="3034454"/>
          <a:ext cx="4023360" cy="283464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tblGrid>
              <a:tr h="432141">
                <a:tc>
                  <a:txBody>
                    <a:bodyPr/>
                    <a:lstStyle/>
                    <a:p>
                      <a:pPr algn="ctr"/>
                      <a:r>
                        <a:rPr lang="en-US" sz="2800" baseline="0" dirty="0" smtClean="0">
                          <a:solidFill>
                            <a:schemeClr val="tx1"/>
                          </a:solidFill>
                        </a:rPr>
                        <a:t>A</a:t>
                      </a:r>
                      <a:endParaRPr lang="en-US" sz="2800" baseline="-25000" dirty="0">
                        <a:solidFill>
                          <a:schemeClr val="tx1"/>
                        </a:solidFill>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aseline="0" dirty="0" smtClean="0">
                          <a:solidFill>
                            <a:schemeClr val="tx1"/>
                          </a:solidFill>
                        </a:rPr>
                        <a:t>B</a:t>
                      </a:r>
                      <a:endParaRPr lang="en-US" sz="2800" baseline="-25000"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aseline="0" dirty="0" smtClean="0">
                          <a:solidFill>
                            <a:schemeClr val="tx1"/>
                          </a:solidFill>
                        </a:rPr>
                        <a:t>Z</a:t>
                      </a:r>
                      <a:r>
                        <a:rPr lang="en-US" sz="2800" baseline="-25000" dirty="0" smtClean="0">
                          <a:solidFill>
                            <a:schemeClr val="tx1"/>
                          </a:solidFill>
                        </a:rPr>
                        <a:t>1</a:t>
                      </a:r>
                      <a:endParaRPr lang="en-US" sz="2800" baseline="-25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aseline="0" dirty="0" smtClean="0">
                          <a:solidFill>
                            <a:schemeClr val="tx1"/>
                          </a:solidFill>
                        </a:rPr>
                        <a:t>Z</a:t>
                      </a:r>
                      <a:r>
                        <a:rPr lang="en-US" sz="2800" baseline="-25000" dirty="0" smtClean="0">
                          <a:solidFill>
                            <a:schemeClr val="tx1"/>
                          </a:solidFill>
                        </a:rPr>
                        <a:t>0</a:t>
                      </a:r>
                      <a:endParaRPr lang="en-US" sz="2800" baseline="-25000" dirty="0">
                        <a:solidFill>
                          <a:schemeClr val="tx1"/>
                        </a:solidFill>
                      </a:endParaRPr>
                    </a:p>
                  </a:txBody>
                  <a:tcP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0" baseline="0" dirty="0" smtClean="0">
                          <a:solidFill>
                            <a:schemeClr val="tx1"/>
                          </a:solidFill>
                        </a:rPr>
                        <a:t>meaning</a:t>
                      </a:r>
                      <a:endParaRPr lang="en-US" sz="2800" b="0" baseline="-25000" dirty="0" smtClean="0">
                        <a:solidFill>
                          <a:schemeClr val="tx1"/>
                        </a:solidFill>
                      </a:endParaRPr>
                    </a:p>
                  </a:txBody>
                  <a:tcP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89760">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0</a:t>
                      </a:r>
                      <a:endParaRPr lang="en-US" sz="3200" b="1" dirty="0">
                        <a:solidFill>
                          <a:schemeClr val="tx1"/>
                        </a:solidFill>
                        <a:latin typeface="Courier New" panose="02070309020205020404" pitchFamily="49" charset="0"/>
                        <a:cs typeface="Courier New" panose="02070309020205020404" pitchFamily="49"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0</a:t>
                      </a:r>
                      <a:endParaRPr lang="en-US" sz="3200" b="1" dirty="0">
                        <a:solidFill>
                          <a:schemeClr val="tx1"/>
                        </a:solidFill>
                        <a:latin typeface="Courier New" panose="02070309020205020404" pitchFamily="49" charset="0"/>
                        <a:cs typeface="Courier New" panose="02070309020205020404" pitchFamily="49" charset="0"/>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89760">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0</a:t>
                      </a:r>
                      <a:endParaRPr lang="en-US" sz="3200" b="1" dirty="0">
                        <a:solidFill>
                          <a:schemeClr val="tx1"/>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1</a:t>
                      </a:r>
                      <a:endParaRPr lang="en-US" sz="3200" b="1" dirty="0">
                        <a:solidFill>
                          <a:schemeClr val="tx1"/>
                        </a:solidFill>
                        <a:latin typeface="Courier New" panose="02070309020205020404" pitchFamily="49" charset="0"/>
                        <a:cs typeface="Courier New" panose="02070309020205020404" pitchFamily="49"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89760">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1</a:t>
                      </a:r>
                      <a:endParaRPr lang="en-US" sz="3200" b="1" dirty="0">
                        <a:solidFill>
                          <a:schemeClr val="tx1"/>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0</a:t>
                      </a:r>
                      <a:endParaRPr lang="en-US" sz="3200" b="1" dirty="0">
                        <a:solidFill>
                          <a:schemeClr val="tx1"/>
                        </a:solidFill>
                        <a:latin typeface="Courier New" panose="02070309020205020404" pitchFamily="49" charset="0"/>
                        <a:cs typeface="Courier New" panose="02070309020205020404" pitchFamily="49"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89760">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1</a:t>
                      </a:r>
                      <a:endParaRPr lang="en-US" sz="3200" b="1" dirty="0">
                        <a:solidFill>
                          <a:schemeClr val="tx1"/>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1</a:t>
                      </a:r>
                      <a:endParaRPr lang="en-US" sz="3200" b="1" dirty="0">
                        <a:solidFill>
                          <a:schemeClr val="tx1"/>
                        </a:solidFill>
                        <a:latin typeface="Courier New" panose="02070309020205020404" pitchFamily="49" charset="0"/>
                        <a:cs typeface="Courier New" panose="02070309020205020404" pitchFamily="49"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
        <p:nvSpPr>
          <p:cNvPr id="3" name="TextBox 2"/>
          <p:cNvSpPr txBox="1"/>
          <p:nvPr/>
        </p:nvSpPr>
        <p:spPr>
          <a:xfrm>
            <a:off x="6766560" y="3549203"/>
            <a:ext cx="1418978" cy="584775"/>
          </a:xfrm>
          <a:prstGeom prst="rect">
            <a:avLst/>
          </a:prstGeom>
          <a:noFill/>
        </p:spPr>
        <p:txBody>
          <a:bodyPr wrap="none" rtlCol="0">
            <a:spAutoFit/>
          </a:bodyPr>
          <a:lstStyle/>
          <a:p>
            <a:r>
              <a:rPr lang="en-US" sz="3200" b="1" dirty="0" smtClean="0">
                <a:latin typeface="Courier New" panose="02070309020205020404" pitchFamily="49" charset="0"/>
                <a:cs typeface="Courier New" panose="02070309020205020404" pitchFamily="49" charset="0"/>
              </a:rPr>
              <a:t>A = B</a:t>
            </a:r>
            <a:endParaRPr lang="en-US" sz="3200" b="1" dirty="0">
              <a:latin typeface="Courier New" panose="02070309020205020404" pitchFamily="49" charset="0"/>
              <a:cs typeface="Courier New" panose="02070309020205020404" pitchFamily="49" charset="0"/>
            </a:endParaRPr>
          </a:p>
        </p:txBody>
      </p:sp>
      <p:sp>
        <p:nvSpPr>
          <p:cNvPr id="9" name="TextBox 8"/>
          <p:cNvSpPr txBox="1"/>
          <p:nvPr/>
        </p:nvSpPr>
        <p:spPr>
          <a:xfrm>
            <a:off x="6773298" y="4709148"/>
            <a:ext cx="1418978" cy="584775"/>
          </a:xfrm>
          <a:prstGeom prst="rect">
            <a:avLst/>
          </a:prstGeom>
          <a:noFill/>
        </p:spPr>
        <p:txBody>
          <a:bodyPr wrap="none" rtlCol="0">
            <a:spAutoFit/>
          </a:bodyPr>
          <a:lstStyle/>
          <a:p>
            <a:r>
              <a:rPr lang="en-US" sz="3200" b="1" dirty="0" smtClean="0">
                <a:latin typeface="Courier New" panose="02070309020205020404" pitchFamily="49" charset="0"/>
                <a:cs typeface="Courier New" panose="02070309020205020404" pitchFamily="49" charset="0"/>
              </a:rPr>
              <a:t>A &gt; B</a:t>
            </a:r>
            <a:endParaRPr lang="en-US" sz="3200" b="1" dirty="0">
              <a:latin typeface="Courier New" panose="02070309020205020404" pitchFamily="49" charset="0"/>
              <a:cs typeface="Courier New" panose="02070309020205020404" pitchFamily="49" charset="0"/>
            </a:endParaRPr>
          </a:p>
        </p:txBody>
      </p:sp>
      <p:sp>
        <p:nvSpPr>
          <p:cNvPr id="10" name="TextBox 9"/>
          <p:cNvSpPr txBox="1"/>
          <p:nvPr/>
        </p:nvSpPr>
        <p:spPr>
          <a:xfrm>
            <a:off x="6773298" y="4118457"/>
            <a:ext cx="1418978" cy="584775"/>
          </a:xfrm>
          <a:prstGeom prst="rect">
            <a:avLst/>
          </a:prstGeom>
          <a:noFill/>
        </p:spPr>
        <p:txBody>
          <a:bodyPr wrap="none" rtlCol="0">
            <a:spAutoFit/>
          </a:bodyPr>
          <a:lstStyle/>
          <a:p>
            <a:r>
              <a:rPr lang="en-US" sz="3200" b="1" dirty="0" smtClean="0">
                <a:latin typeface="Courier New" panose="02070309020205020404" pitchFamily="49" charset="0"/>
                <a:cs typeface="Courier New" panose="02070309020205020404" pitchFamily="49" charset="0"/>
              </a:rPr>
              <a:t>A &lt; B</a:t>
            </a:r>
            <a:endParaRPr lang="en-US" sz="3200" b="1" dirty="0">
              <a:latin typeface="Courier New" panose="02070309020205020404" pitchFamily="49" charset="0"/>
              <a:cs typeface="Courier New" panose="02070309020205020404" pitchFamily="49" charset="0"/>
            </a:endParaRPr>
          </a:p>
        </p:txBody>
      </p:sp>
      <p:sp>
        <p:nvSpPr>
          <p:cNvPr id="11" name="TextBox 10"/>
          <p:cNvSpPr txBox="1"/>
          <p:nvPr/>
        </p:nvSpPr>
        <p:spPr>
          <a:xfrm>
            <a:off x="6773298" y="5284319"/>
            <a:ext cx="1418978" cy="584775"/>
          </a:xfrm>
          <a:prstGeom prst="rect">
            <a:avLst/>
          </a:prstGeom>
          <a:noFill/>
        </p:spPr>
        <p:txBody>
          <a:bodyPr wrap="none" rtlCol="0">
            <a:spAutoFit/>
          </a:bodyPr>
          <a:lstStyle/>
          <a:p>
            <a:r>
              <a:rPr lang="en-US" sz="3200" b="1" dirty="0" smtClean="0">
                <a:latin typeface="Courier New" panose="02070309020205020404" pitchFamily="49" charset="0"/>
                <a:cs typeface="Courier New" panose="02070309020205020404" pitchFamily="49" charset="0"/>
              </a:rPr>
              <a:t>A = B</a:t>
            </a:r>
            <a:endParaRPr lang="en-US" sz="3200" b="1" dirty="0">
              <a:latin typeface="Courier New" panose="02070309020205020404" pitchFamily="49" charset="0"/>
              <a:cs typeface="Courier New" panose="02070309020205020404" pitchFamily="49" charset="0"/>
            </a:endParaRPr>
          </a:p>
        </p:txBody>
      </p:sp>
      <p:grpSp>
        <p:nvGrpSpPr>
          <p:cNvPr id="8" name="Group 7"/>
          <p:cNvGrpSpPr/>
          <p:nvPr/>
        </p:nvGrpSpPr>
        <p:grpSpPr>
          <a:xfrm>
            <a:off x="5388388" y="3548644"/>
            <a:ext cx="1070386" cy="590133"/>
            <a:chOff x="5388388" y="3548644"/>
            <a:chExt cx="1070386" cy="590133"/>
          </a:xfrm>
        </p:grpSpPr>
        <p:sp>
          <p:nvSpPr>
            <p:cNvPr id="12" name="TextBox 11"/>
            <p:cNvSpPr txBox="1"/>
            <p:nvPr/>
          </p:nvSpPr>
          <p:spPr>
            <a:xfrm>
              <a:off x="5388388" y="3548644"/>
              <a:ext cx="431528" cy="584775"/>
            </a:xfrm>
            <a:prstGeom prst="rect">
              <a:avLst/>
            </a:prstGeom>
            <a:noFill/>
          </p:spPr>
          <p:txBody>
            <a:bodyPr wrap="none" rtlCol="0">
              <a:spAutoFit/>
            </a:bodyPr>
            <a:lstStyle/>
            <a:p>
              <a:r>
                <a:rPr lang="en-US" sz="3200" b="1" dirty="0" smtClean="0">
                  <a:latin typeface="Courier New" panose="02070309020205020404" pitchFamily="49" charset="0"/>
                  <a:cs typeface="Courier New" panose="02070309020205020404" pitchFamily="49" charset="0"/>
                </a:rPr>
                <a:t>0</a:t>
              </a:r>
              <a:endParaRPr lang="en-US" sz="3200" b="1" dirty="0">
                <a:latin typeface="Courier New" panose="02070309020205020404" pitchFamily="49" charset="0"/>
                <a:cs typeface="Courier New" panose="02070309020205020404" pitchFamily="49" charset="0"/>
              </a:endParaRPr>
            </a:p>
          </p:txBody>
        </p:sp>
        <p:sp>
          <p:nvSpPr>
            <p:cNvPr id="13" name="TextBox 12"/>
            <p:cNvSpPr txBox="1"/>
            <p:nvPr/>
          </p:nvSpPr>
          <p:spPr>
            <a:xfrm>
              <a:off x="6027246" y="3554002"/>
              <a:ext cx="431528" cy="584775"/>
            </a:xfrm>
            <a:prstGeom prst="rect">
              <a:avLst/>
            </a:prstGeom>
            <a:noFill/>
          </p:spPr>
          <p:txBody>
            <a:bodyPr wrap="none" rtlCol="0">
              <a:spAutoFit/>
            </a:bodyPr>
            <a:lstStyle/>
            <a:p>
              <a:r>
                <a:rPr lang="en-US" sz="3200" b="1" dirty="0" smtClean="0">
                  <a:latin typeface="Courier New" panose="02070309020205020404" pitchFamily="49" charset="0"/>
                  <a:cs typeface="Courier New" panose="02070309020205020404" pitchFamily="49" charset="0"/>
                </a:rPr>
                <a:t>0</a:t>
              </a:r>
              <a:endParaRPr lang="en-US" sz="3200" b="1" dirty="0">
                <a:latin typeface="Courier New" panose="02070309020205020404" pitchFamily="49" charset="0"/>
                <a:cs typeface="Courier New" panose="02070309020205020404" pitchFamily="49" charset="0"/>
              </a:endParaRPr>
            </a:p>
          </p:txBody>
        </p:sp>
      </p:grpSp>
      <p:grpSp>
        <p:nvGrpSpPr>
          <p:cNvPr id="15" name="Group 14"/>
          <p:cNvGrpSpPr/>
          <p:nvPr/>
        </p:nvGrpSpPr>
        <p:grpSpPr>
          <a:xfrm>
            <a:off x="5388388" y="4130021"/>
            <a:ext cx="1070386" cy="590133"/>
            <a:chOff x="5388388" y="3548644"/>
            <a:chExt cx="1070386" cy="590133"/>
          </a:xfrm>
        </p:grpSpPr>
        <p:sp>
          <p:nvSpPr>
            <p:cNvPr id="16" name="TextBox 15"/>
            <p:cNvSpPr txBox="1"/>
            <p:nvPr/>
          </p:nvSpPr>
          <p:spPr>
            <a:xfrm>
              <a:off x="5388388" y="3548644"/>
              <a:ext cx="431528" cy="584775"/>
            </a:xfrm>
            <a:prstGeom prst="rect">
              <a:avLst/>
            </a:prstGeom>
            <a:noFill/>
          </p:spPr>
          <p:txBody>
            <a:bodyPr wrap="none" rtlCol="0">
              <a:spAutoFit/>
            </a:bodyPr>
            <a:lstStyle/>
            <a:p>
              <a:r>
                <a:rPr lang="en-US" sz="3200" b="1" dirty="0" smtClean="0">
                  <a:latin typeface="Courier New" panose="02070309020205020404" pitchFamily="49" charset="0"/>
                  <a:cs typeface="Courier New" panose="02070309020205020404" pitchFamily="49" charset="0"/>
                </a:rPr>
                <a:t>0</a:t>
              </a:r>
              <a:endParaRPr lang="en-US" sz="3200" b="1" dirty="0">
                <a:latin typeface="Courier New" panose="02070309020205020404" pitchFamily="49" charset="0"/>
                <a:cs typeface="Courier New" panose="02070309020205020404" pitchFamily="49" charset="0"/>
              </a:endParaRPr>
            </a:p>
          </p:txBody>
        </p:sp>
        <p:sp>
          <p:nvSpPr>
            <p:cNvPr id="17" name="TextBox 16"/>
            <p:cNvSpPr txBox="1"/>
            <p:nvPr/>
          </p:nvSpPr>
          <p:spPr>
            <a:xfrm>
              <a:off x="6027246" y="3554002"/>
              <a:ext cx="431528" cy="584775"/>
            </a:xfrm>
            <a:prstGeom prst="rect">
              <a:avLst/>
            </a:prstGeom>
            <a:noFill/>
          </p:spPr>
          <p:txBody>
            <a:bodyPr wrap="none" rtlCol="0">
              <a:spAutoFit/>
            </a:bodyPr>
            <a:lstStyle/>
            <a:p>
              <a:r>
                <a:rPr lang="en-US" sz="3200" b="1" dirty="0">
                  <a:latin typeface="Courier New" panose="02070309020205020404" pitchFamily="49" charset="0"/>
                  <a:cs typeface="Courier New" panose="02070309020205020404" pitchFamily="49" charset="0"/>
                </a:rPr>
                <a:t>1</a:t>
              </a:r>
            </a:p>
          </p:txBody>
        </p:sp>
      </p:grpSp>
      <p:grpSp>
        <p:nvGrpSpPr>
          <p:cNvPr id="18" name="Group 17"/>
          <p:cNvGrpSpPr/>
          <p:nvPr/>
        </p:nvGrpSpPr>
        <p:grpSpPr>
          <a:xfrm>
            <a:off x="5388388" y="4699132"/>
            <a:ext cx="1070386" cy="590133"/>
            <a:chOff x="5388388" y="3548644"/>
            <a:chExt cx="1070386" cy="590133"/>
          </a:xfrm>
        </p:grpSpPr>
        <p:sp>
          <p:nvSpPr>
            <p:cNvPr id="19" name="TextBox 18"/>
            <p:cNvSpPr txBox="1"/>
            <p:nvPr/>
          </p:nvSpPr>
          <p:spPr>
            <a:xfrm>
              <a:off x="5388388" y="3548644"/>
              <a:ext cx="431528" cy="584775"/>
            </a:xfrm>
            <a:prstGeom prst="rect">
              <a:avLst/>
            </a:prstGeom>
            <a:noFill/>
          </p:spPr>
          <p:txBody>
            <a:bodyPr wrap="none" rtlCol="0">
              <a:spAutoFit/>
            </a:bodyPr>
            <a:lstStyle/>
            <a:p>
              <a:r>
                <a:rPr lang="en-US" sz="3200" b="1" dirty="0">
                  <a:latin typeface="Courier New" panose="02070309020205020404" pitchFamily="49" charset="0"/>
                  <a:cs typeface="Courier New" panose="02070309020205020404" pitchFamily="49" charset="0"/>
                </a:rPr>
                <a:t>1</a:t>
              </a:r>
            </a:p>
          </p:txBody>
        </p:sp>
        <p:sp>
          <p:nvSpPr>
            <p:cNvPr id="20" name="TextBox 19"/>
            <p:cNvSpPr txBox="1"/>
            <p:nvPr/>
          </p:nvSpPr>
          <p:spPr>
            <a:xfrm>
              <a:off x="6027246" y="3554002"/>
              <a:ext cx="431528" cy="584775"/>
            </a:xfrm>
            <a:prstGeom prst="rect">
              <a:avLst/>
            </a:prstGeom>
            <a:noFill/>
          </p:spPr>
          <p:txBody>
            <a:bodyPr wrap="none" rtlCol="0">
              <a:spAutoFit/>
            </a:bodyPr>
            <a:lstStyle/>
            <a:p>
              <a:r>
                <a:rPr lang="en-US" sz="3200" b="1" dirty="0" smtClean="0">
                  <a:latin typeface="Courier New" panose="02070309020205020404" pitchFamily="49" charset="0"/>
                  <a:cs typeface="Courier New" panose="02070309020205020404" pitchFamily="49" charset="0"/>
                </a:rPr>
                <a:t>0</a:t>
              </a:r>
              <a:endParaRPr lang="en-US" sz="3200" b="1" dirty="0">
                <a:latin typeface="Courier New" panose="02070309020205020404" pitchFamily="49" charset="0"/>
                <a:cs typeface="Courier New" panose="02070309020205020404" pitchFamily="49" charset="0"/>
              </a:endParaRPr>
            </a:p>
          </p:txBody>
        </p:sp>
      </p:grpSp>
      <p:grpSp>
        <p:nvGrpSpPr>
          <p:cNvPr id="21" name="Group 20"/>
          <p:cNvGrpSpPr/>
          <p:nvPr/>
        </p:nvGrpSpPr>
        <p:grpSpPr>
          <a:xfrm>
            <a:off x="5388388" y="5285867"/>
            <a:ext cx="1070386" cy="590133"/>
            <a:chOff x="5388388" y="3548644"/>
            <a:chExt cx="1070386" cy="590133"/>
          </a:xfrm>
        </p:grpSpPr>
        <p:sp>
          <p:nvSpPr>
            <p:cNvPr id="22" name="TextBox 21"/>
            <p:cNvSpPr txBox="1"/>
            <p:nvPr/>
          </p:nvSpPr>
          <p:spPr>
            <a:xfrm>
              <a:off x="5388388" y="3548644"/>
              <a:ext cx="431528" cy="584775"/>
            </a:xfrm>
            <a:prstGeom prst="rect">
              <a:avLst/>
            </a:prstGeom>
            <a:noFill/>
          </p:spPr>
          <p:txBody>
            <a:bodyPr wrap="none" rtlCol="0">
              <a:spAutoFit/>
            </a:bodyPr>
            <a:lstStyle/>
            <a:p>
              <a:r>
                <a:rPr lang="en-US" sz="3200" b="1" dirty="0" smtClean="0">
                  <a:latin typeface="Courier New" panose="02070309020205020404" pitchFamily="49" charset="0"/>
                  <a:cs typeface="Courier New" panose="02070309020205020404" pitchFamily="49" charset="0"/>
                </a:rPr>
                <a:t>0</a:t>
              </a:r>
              <a:endParaRPr lang="en-US" sz="3200" b="1" dirty="0">
                <a:latin typeface="Courier New" panose="02070309020205020404" pitchFamily="49" charset="0"/>
                <a:cs typeface="Courier New" panose="02070309020205020404" pitchFamily="49" charset="0"/>
              </a:endParaRPr>
            </a:p>
          </p:txBody>
        </p:sp>
        <p:sp>
          <p:nvSpPr>
            <p:cNvPr id="23" name="TextBox 22"/>
            <p:cNvSpPr txBox="1"/>
            <p:nvPr/>
          </p:nvSpPr>
          <p:spPr>
            <a:xfrm>
              <a:off x="6027246" y="3554002"/>
              <a:ext cx="431528" cy="584775"/>
            </a:xfrm>
            <a:prstGeom prst="rect">
              <a:avLst/>
            </a:prstGeom>
            <a:noFill/>
          </p:spPr>
          <p:txBody>
            <a:bodyPr wrap="none" rtlCol="0">
              <a:spAutoFit/>
            </a:bodyPr>
            <a:lstStyle/>
            <a:p>
              <a:r>
                <a:rPr lang="en-US" sz="3200" b="1" dirty="0" smtClean="0">
                  <a:latin typeface="Courier New" panose="02070309020205020404" pitchFamily="49" charset="0"/>
                  <a:cs typeface="Courier New" panose="02070309020205020404" pitchFamily="49" charset="0"/>
                </a:rPr>
                <a:t>0</a:t>
              </a:r>
              <a:endParaRPr lang="en-US" sz="3200" b="1" dirty="0">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773116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500"/>
                                        <p:tgtEl>
                                          <p:spTgt spid="2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6">
                                            <p:txEl>
                                              <p:pRg st="4" end="4"/>
                                            </p:txEl>
                                          </p:spTgt>
                                        </p:tgtEl>
                                        <p:attrNameLst>
                                          <p:attrName>style.visibility</p:attrName>
                                        </p:attrNameLst>
                                      </p:cBhvr>
                                      <p:to>
                                        <p:strVal val="visible"/>
                                      </p:to>
                                    </p:set>
                                    <p:animEffect transition="in" filter="wipe(left)">
                                      <p:cBhvr>
                                        <p:cTn id="4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P spid="10"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Comparing Two Bits is Fairly Easy</a:t>
            </a:r>
            <a:endParaRPr lang="en-US" dirty="0"/>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9</a:t>
            </a:fld>
            <a:endParaRPr lang="en-US" dirty="0"/>
          </a:p>
        </p:txBody>
      </p:sp>
      <p:sp>
        <p:nvSpPr>
          <p:cNvPr id="6" name="Content Placeholder 5"/>
          <p:cNvSpPr>
            <a:spLocks noGrp="1"/>
          </p:cNvSpPr>
          <p:nvPr>
            <p:ph idx="1"/>
          </p:nvPr>
        </p:nvSpPr>
        <p:spPr/>
        <p:txBody>
          <a:bodyPr>
            <a:normAutofit/>
          </a:bodyPr>
          <a:lstStyle/>
          <a:p>
            <a:r>
              <a:rPr lang="en-US" dirty="0" smtClean="0"/>
              <a:t>An implementation for a single bit</a:t>
            </a:r>
            <a:br>
              <a:rPr lang="en-US" dirty="0" smtClean="0"/>
            </a:br>
            <a:r>
              <a:rPr lang="en-US" dirty="0" smtClean="0"/>
              <a:t>appears below.</a:t>
            </a:r>
          </a:p>
          <a:p>
            <a:r>
              <a:rPr lang="en-US" dirty="0" smtClean="0"/>
              <a:t>This structure forms the core of our bit</a:t>
            </a:r>
            <a:br>
              <a:rPr lang="en-US" dirty="0" smtClean="0"/>
            </a:br>
            <a:r>
              <a:rPr lang="en-US" dirty="0" smtClean="0"/>
              <a:t>slice, since it compares one bit of </a:t>
            </a:r>
            <a:r>
              <a:rPr lang="en-US" b="1" dirty="0" smtClean="0">
                <a:solidFill>
                  <a:srgbClr val="00B050"/>
                </a:solidFill>
              </a:rPr>
              <a:t>A</a:t>
            </a:r>
            <a:r>
              <a:rPr lang="en-US" dirty="0" smtClean="0"/>
              <a:t> with</a:t>
            </a:r>
            <a:br>
              <a:rPr lang="en-US" dirty="0" smtClean="0"/>
            </a:br>
            <a:r>
              <a:rPr lang="en-US" dirty="0" smtClean="0"/>
              <a:t>one bit of </a:t>
            </a:r>
            <a:r>
              <a:rPr lang="en-US" b="1" dirty="0" smtClean="0">
                <a:solidFill>
                  <a:srgbClr val="00B050"/>
                </a:solidFill>
              </a:rPr>
              <a:t>B</a:t>
            </a:r>
            <a:r>
              <a:rPr lang="en-US" dirty="0" smtClean="0"/>
              <a:t>.</a:t>
            </a:r>
          </a:p>
          <a:p>
            <a:endParaRPr lang="en-US" dirty="0" smtClean="0"/>
          </a:p>
          <a:p>
            <a:endParaRPr lang="en-US" dirty="0" smtClean="0"/>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1759" y="3954722"/>
            <a:ext cx="4466867" cy="1914372"/>
          </a:xfrm>
          <a:prstGeom prst="rect">
            <a:avLst/>
          </a:prstGeom>
        </p:spPr>
      </p:pic>
    </p:spTree>
    <p:extLst>
      <p:ext uri="{BB962C8B-B14F-4D97-AF65-F5344CB8AC3E}">
        <p14:creationId xmlns:p14="http://schemas.microsoft.com/office/powerpoint/2010/main" val="364947055"/>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120 theme">
      <a:dk1>
        <a:srgbClr val="000000"/>
      </a:dk1>
      <a:lt1>
        <a:srgbClr val="DCF3FD"/>
      </a:lt1>
      <a:dk2>
        <a:srgbClr val="000000"/>
      </a:dk2>
      <a:lt2>
        <a:srgbClr val="DCF3FD"/>
      </a:lt2>
      <a:accent1>
        <a:srgbClr val="0070C0"/>
      </a:accent1>
      <a:accent2>
        <a:srgbClr val="DCF3FD"/>
      </a:accent2>
      <a:accent3>
        <a:srgbClr val="37A76F"/>
      </a:accent3>
      <a:accent4>
        <a:srgbClr val="44C1A3"/>
      </a:accent4>
      <a:accent5>
        <a:srgbClr val="4EB3CF"/>
      </a:accent5>
      <a:accent6>
        <a:srgbClr val="51C3F9"/>
      </a:accent6>
      <a:hlink>
        <a:srgbClr val="37A76F"/>
      </a:hlink>
      <a:folHlink>
        <a:srgbClr val="37A76F"/>
      </a:folHlink>
    </a:clrScheme>
    <a:fontScheme name="Century Schoolbook">
      <a:majorFont>
        <a:latin typeface="Century Schoolbook" panose="02040604050505020304"/>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panose="02040604050505020304"/>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4720</TotalTime>
  <Words>3658</Words>
  <Application>Microsoft Office PowerPoint</Application>
  <PresentationFormat>Widescreen</PresentationFormat>
  <Paragraphs>911</Paragraphs>
  <Slides>46</Slides>
  <Notes>46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Calibri</vt:lpstr>
      <vt:lpstr>Cambria Math</vt:lpstr>
      <vt:lpstr>Century Schoolbook</vt:lpstr>
      <vt:lpstr>Courier New</vt:lpstr>
      <vt:lpstr>Retrospect</vt:lpstr>
      <vt:lpstr>University of Illinois at Urbana-Champaign Dept. of Electrical and Computer Engineering  ECE 120: Introduction to Computing</vt:lpstr>
      <vt:lpstr>How Do You Compare Unsigned Numbers?</vt:lpstr>
      <vt:lpstr>Humans Go from Left to Right</vt:lpstr>
      <vt:lpstr>Our Design Compares from Right to Left</vt:lpstr>
      <vt:lpstr>Three Possible Answers for Comparison of A and B</vt:lpstr>
      <vt:lpstr>An Abstract Model of the Comparator Bit Slice</vt:lpstr>
      <vt:lpstr>We Need a Representation for Answers</vt:lpstr>
      <vt:lpstr>A Single Bit Requires Two Minterms on A, B</vt:lpstr>
      <vt:lpstr>Comparing Two Bits is Fairly Easy</vt:lpstr>
      <vt:lpstr>When A and B are Equal, Pass Along the Answer</vt:lpstr>
      <vt:lpstr>When A and B are Equal, Pass Along the Answer</vt:lpstr>
      <vt:lpstr>When A and B Differ, Override the Previous Answer</vt:lpstr>
      <vt:lpstr>When A and B Differ, Override the Previous Answer</vt:lpstr>
      <vt:lpstr>Z1 is a Majority Function</vt:lpstr>
      <vt:lpstr>Z0 is Also a Majority Function</vt:lpstr>
      <vt:lpstr>Full Implementation as SOP Expressions</vt:lpstr>
      <vt:lpstr>University of Illinois at Urbana-Champaign Dept. of Electrical and Computer Engineering  ECE 120: Introduction to Computing</vt:lpstr>
      <vt:lpstr>Area Heuristic for One Comparator Bit Slice is 20</vt:lpstr>
      <vt:lpstr>How Many Gate Delays to Z1?</vt:lpstr>
      <vt:lpstr>Extending from One Bit Slice to N Bit Slices</vt:lpstr>
      <vt:lpstr>Constant Inputs are Available Arbitrarily Early</vt:lpstr>
      <vt:lpstr>Use Bit Slice Timing to Calculate Times Between Slices</vt:lpstr>
      <vt:lpstr>Calculate the Time at Which CM Becomes Available</vt:lpstr>
      <vt:lpstr>A More Detailed Version of Our Calculations</vt:lpstr>
      <vt:lpstr>A More Detailed Version of Our Calculations</vt:lpstr>
      <vt:lpstr>Generalize the Result to an N-Bit Comparator</vt:lpstr>
      <vt:lpstr>We May be Able to Improve Our Comparator Design</vt:lpstr>
      <vt:lpstr>Use Algebra to Find Common Subexpressions (A’B, AB’)</vt:lpstr>
      <vt:lpstr>The New Implementation Uses Fewer Gates</vt:lpstr>
      <vt:lpstr>Area Heuristic for the New Design is 12</vt:lpstr>
      <vt:lpstr>Delay Analysis for the New Design</vt:lpstr>
      <vt:lpstr>Calculate the Time at Which CM Becomes Available</vt:lpstr>
      <vt:lpstr>A More Detailed Version of Our Calculations</vt:lpstr>
      <vt:lpstr>A More Detailed Version of Our Calculations</vt:lpstr>
      <vt:lpstr>The Slice-to-Slice Paths are the Important Ones</vt:lpstr>
      <vt:lpstr>Overall: Much Better Area for Slightly More Delay</vt:lpstr>
      <vt:lpstr>Can We Do Even Better?</vt:lpstr>
      <vt:lpstr>University of Illinois at Urbana-Champaign Dept. of Electrical and Computer Engineering  ECE 120: Introduction to Computing</vt:lpstr>
      <vt:lpstr>Comparing 2’s Complement Is Different from Unsigned</vt:lpstr>
      <vt:lpstr>Start with the Sign Bits</vt:lpstr>
      <vt:lpstr>Consider All Possible Combinations of Sign Bits</vt:lpstr>
      <vt:lpstr>Interpret 2’s Complement as Unsigned</vt:lpstr>
      <vt:lpstr>Negative Numbers Can be Compared Directly</vt:lpstr>
      <vt:lpstr>We Need Special Logic for the Sign Bits</vt:lpstr>
      <vt:lpstr>Simply Flip the Wires on the Most Significant Bit</vt:lpstr>
      <vt:lpstr>One Comparator with a Control Signal can Do Both</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dc:creator>
  <cp:lastModifiedBy>Volodymyr Kindratenko</cp:lastModifiedBy>
  <cp:revision>592</cp:revision>
  <cp:lastPrinted>2016-09-12T13:14:38Z</cp:lastPrinted>
  <dcterms:created xsi:type="dcterms:W3CDTF">2015-04-21T10:43:03Z</dcterms:created>
  <dcterms:modified xsi:type="dcterms:W3CDTF">2018-10-01T11:45:19Z</dcterms:modified>
</cp:coreProperties>
</file>