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47"/>
  </p:notesMasterIdLst>
  <p:handoutMasterIdLst>
    <p:handoutMasterId r:id="rId48"/>
  </p:handoutMasterIdLst>
  <p:sldIdLst>
    <p:sldId id="256" r:id="rId2"/>
    <p:sldId id="429" r:id="rId3"/>
    <p:sldId id="430" r:id="rId4"/>
    <p:sldId id="445" r:id="rId5"/>
    <p:sldId id="432" r:id="rId6"/>
    <p:sldId id="433" r:id="rId7"/>
    <p:sldId id="434" r:id="rId8"/>
    <p:sldId id="435" r:id="rId9"/>
    <p:sldId id="436" r:id="rId10"/>
    <p:sldId id="437" r:id="rId11"/>
    <p:sldId id="438" r:id="rId12"/>
    <p:sldId id="439" r:id="rId13"/>
    <p:sldId id="441" r:id="rId14"/>
    <p:sldId id="440" r:id="rId15"/>
    <p:sldId id="442" r:id="rId16"/>
    <p:sldId id="443" r:id="rId17"/>
    <p:sldId id="444"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462" r:id="rId35"/>
    <p:sldId id="463" r:id="rId36"/>
    <p:sldId id="464" r:id="rId37"/>
    <p:sldId id="465" r:id="rId38"/>
    <p:sldId id="466" r:id="rId39"/>
    <p:sldId id="467" r:id="rId40"/>
    <p:sldId id="468" r:id="rId41"/>
    <p:sldId id="469" r:id="rId42"/>
    <p:sldId id="470" r:id="rId43"/>
    <p:sldId id="471" r:id="rId44"/>
    <p:sldId id="472" r:id="rId45"/>
    <p:sldId id="473" r:id="rId46"/>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7E3EE"/>
    <a:srgbClr val="D09E00"/>
    <a:srgbClr val="F78DE3"/>
    <a:srgbClr val="92D050"/>
    <a:srgbClr val="FFFF00"/>
    <a:srgbClr val="FF3300"/>
    <a:srgbClr val="CCCCFF"/>
    <a:srgbClr val="777777"/>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64" autoAdjust="0"/>
  </p:normalViewPr>
  <p:slideViewPr>
    <p:cSldViewPr snapToGrid="0">
      <p:cViewPr varScale="1">
        <p:scale>
          <a:sx n="76" d="100"/>
          <a:sy n="76" d="100"/>
        </p:scale>
        <p:origin x="61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sz="quarter" idx="1"/>
          </p:nvPr>
        </p:nvSpPr>
        <p:spPr>
          <a:xfrm>
            <a:off x="5265809" y="2"/>
            <a:ext cx="4028440" cy="351737"/>
          </a:xfrm>
          <a:prstGeom prst="rect">
            <a:avLst/>
          </a:prstGeom>
        </p:spPr>
        <p:txBody>
          <a:bodyPr vert="horz" lIns="93164" tIns="46582" rIns="93164" bIns="46582" rtlCol="0"/>
          <a:lstStyle>
            <a:lvl1pPr algn="r">
              <a:defRPr sz="1200"/>
            </a:lvl1pPr>
          </a:lstStyle>
          <a:p>
            <a:fld id="{B7B2EAB6-D689-4E05-BA69-3794AD24F7EB}" type="datetimeFigureOut">
              <a:rPr lang="en-US" smtClean="0"/>
              <a:t>10/1/2018</a:t>
            </a:fld>
            <a:endParaRPr lang="en-US"/>
          </a:p>
        </p:txBody>
      </p:sp>
      <p:sp>
        <p:nvSpPr>
          <p:cNvPr id="4" name="Footer Placeholder 3"/>
          <p:cNvSpPr>
            <a:spLocks noGrp="1"/>
          </p:cNvSpPr>
          <p:nvPr>
            <p:ph type="ftr" sz="quarter" idx="2"/>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6"/>
            <a:ext cx="4028440" cy="351736"/>
          </a:xfrm>
          <a:prstGeom prst="rect">
            <a:avLst/>
          </a:prstGeom>
        </p:spPr>
        <p:txBody>
          <a:bodyPr vert="horz" lIns="93164" tIns="46582" rIns="93164" bIns="46582" rtlCol="0" anchor="b"/>
          <a:lstStyle>
            <a:lvl1pPr algn="r">
              <a:defRPr sz="1200"/>
            </a:lvl1pPr>
          </a:lstStyle>
          <a:p>
            <a:fld id="{5F190AE4-2089-4C9E-B5AB-3D3BAB8A73D4}" type="slidenum">
              <a:rPr lang="en-US" smtClean="0"/>
              <a:t>‹#›</a:t>
            </a:fld>
            <a:endParaRPr lang="en-US"/>
          </a:p>
        </p:txBody>
      </p:sp>
    </p:spTree>
    <p:extLst>
      <p:ext uri="{BB962C8B-B14F-4D97-AF65-F5344CB8AC3E}">
        <p14:creationId xmlns:p14="http://schemas.microsoft.com/office/powerpoint/2010/main" val="2058496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5265809" y="2"/>
            <a:ext cx="4028440" cy="351737"/>
          </a:xfrm>
          <a:prstGeom prst="rect">
            <a:avLst/>
          </a:prstGeom>
        </p:spPr>
        <p:txBody>
          <a:bodyPr vert="horz" lIns="93164" tIns="46582" rIns="93164" bIns="46582" rtlCol="0"/>
          <a:lstStyle>
            <a:lvl1pPr algn="r">
              <a:defRPr sz="1200"/>
            </a:lvl1pPr>
          </a:lstStyle>
          <a:p>
            <a:fld id="{FCB7FEB2-7CC4-407B-823B-93A197C339A3}" type="datetimeFigureOut">
              <a:rPr lang="en-US" smtClean="0"/>
              <a:t>10/1/2018</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929640" y="3373756"/>
            <a:ext cx="7437120" cy="2760345"/>
          </a:xfrm>
          <a:prstGeom prst="rect">
            <a:avLst/>
          </a:prstGeom>
        </p:spPr>
        <p:txBody>
          <a:bodyPr vert="horz" lIns="93164" tIns="46582" rIns="93164" bIns="465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6"/>
            <a:ext cx="4028440" cy="351736"/>
          </a:xfrm>
          <a:prstGeom prst="rect">
            <a:avLst/>
          </a:prstGeom>
        </p:spPr>
        <p:txBody>
          <a:bodyPr vert="horz" lIns="93164" tIns="46582" rIns="93164" bIns="46582"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Representation is replicated in the incoming bits, so you shouldn’t need to flip back.</a:t>
            </a:r>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3294493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Representation is replicated in the incoming bits, so you shouldn’t need to flip back.</a:t>
            </a:r>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1675120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Representation is replicated in the incoming bits, so you shouldn’t need to flip back.</a:t>
            </a:r>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83427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372376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1879020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2011665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that area of 12 handles 2 bits, so overall area is 6N.  Overall delay is N because 2 gate delays handles 2 bits.</a:t>
            </a:r>
          </a:p>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333607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3198610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2195954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Point out that students (1) don’t have a lot of experience with the process yet, and (2) don’t have the details of particular semiconductor processes with regard to how many inputs or </a:t>
            </a:r>
            <a:r>
              <a:rPr lang="en-US" baseline="0" dirty="0" err="1" smtClean="0"/>
              <a:t>fanouts</a:t>
            </a:r>
            <a:r>
              <a:rPr lang="en-US" baseline="0" dirty="0" smtClean="0"/>
              <a:t> are “good.”  But that’s ok—those things they can look up and/or learn over time.  The main point is that they understand the tradeoff between human time and optimization.  (Next slide…)</a:t>
            </a:r>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373087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23520350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3040803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1218676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Students will need examples to help them understand.  With scaling, one can use the example of returning the first midterm by walking around the room with each exam, asking each student in turn (even ones that have already gotten theirs back!), “Is your name X?”  Total time: N^2.  For prohibiting optimization, perhaps mention a company (not by name?) that uses non-standard interfaces for standard functions (such as USB).  They do it to create an artificial monopoly so that they can charge higher prices, but they can only do so because the non-standard interfaces prevent/discourage people from providing better (cheaper, faster, lower-power) replacement parts.</a:t>
            </a:r>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2858007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1798570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like you learned in elementary school!</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2925820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3942738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196536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1686360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2883961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2899728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3105186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2769754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816367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the students answer.  Be sure that they understand the modifications.</a:t>
            </a:r>
            <a:r>
              <a:rPr lang="en-US" baseline="0" dirty="0" smtClean="0"/>
              <a:t>  Consider both the S=0 and S=1 cases at the end (walk through the different inputs).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3568516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246680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3465601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See if the students will let you fill it in… with their help, of course!</a:t>
            </a:r>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3828711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36</a:t>
            </a:fld>
            <a:endParaRPr lang="en-US"/>
          </a:p>
        </p:txBody>
      </p:sp>
    </p:spTree>
    <p:extLst>
      <p:ext uri="{BB962C8B-B14F-4D97-AF65-F5344CB8AC3E}">
        <p14:creationId xmlns:p14="http://schemas.microsoft.com/office/powerpoint/2010/main" val="24545029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37</a:t>
            </a:fld>
            <a:endParaRPr lang="en-US"/>
          </a:p>
        </p:txBody>
      </p:sp>
    </p:spTree>
    <p:extLst>
      <p:ext uri="{BB962C8B-B14F-4D97-AF65-F5344CB8AC3E}">
        <p14:creationId xmlns:p14="http://schemas.microsoft.com/office/powerpoint/2010/main" val="8976643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 the students answer.  The relevant ASCII mapping is on the slide.</a:t>
            </a:r>
          </a:p>
        </p:txBody>
      </p:sp>
      <p:sp>
        <p:nvSpPr>
          <p:cNvPr id="4" name="Slide Number Placeholder 3"/>
          <p:cNvSpPr>
            <a:spLocks noGrp="1"/>
          </p:cNvSpPr>
          <p:nvPr>
            <p:ph type="sldNum" sz="quarter" idx="10"/>
          </p:nvPr>
        </p:nvSpPr>
        <p:spPr/>
        <p:txBody>
          <a:bodyPr/>
          <a:lstStyle/>
          <a:p>
            <a:fld id="{C746901C-2F17-412D-8945-DF33E2930D4B}" type="slidenum">
              <a:rPr lang="en-US" smtClean="0"/>
              <a:t>38</a:t>
            </a:fld>
            <a:endParaRPr lang="en-US"/>
          </a:p>
        </p:txBody>
      </p:sp>
    </p:spTree>
    <p:extLst>
      <p:ext uri="{BB962C8B-B14F-4D97-AF65-F5344CB8AC3E}">
        <p14:creationId xmlns:p14="http://schemas.microsoft.com/office/powerpoint/2010/main" val="2387227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39</a:t>
            </a:fld>
            <a:endParaRPr lang="en-US"/>
          </a:p>
        </p:txBody>
      </p:sp>
    </p:spTree>
    <p:extLst>
      <p:ext uri="{BB962C8B-B14F-4D97-AF65-F5344CB8AC3E}">
        <p14:creationId xmlns:p14="http://schemas.microsoft.com/office/powerpoint/2010/main" val="3996545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2729519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40</a:t>
            </a:fld>
            <a:endParaRPr lang="en-US"/>
          </a:p>
        </p:txBody>
      </p:sp>
    </p:spTree>
    <p:extLst>
      <p:ext uri="{BB962C8B-B14F-4D97-AF65-F5344CB8AC3E}">
        <p14:creationId xmlns:p14="http://schemas.microsoft.com/office/powerpoint/2010/main" val="4166843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41</a:t>
            </a:fld>
            <a:endParaRPr lang="en-US"/>
          </a:p>
        </p:txBody>
      </p:sp>
    </p:spTree>
    <p:extLst>
      <p:ext uri="{BB962C8B-B14F-4D97-AF65-F5344CB8AC3E}">
        <p14:creationId xmlns:p14="http://schemas.microsoft.com/office/powerpoint/2010/main" val="42608423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42</a:t>
            </a:fld>
            <a:endParaRPr lang="en-US"/>
          </a:p>
        </p:txBody>
      </p:sp>
    </p:spTree>
    <p:extLst>
      <p:ext uri="{BB962C8B-B14F-4D97-AF65-F5344CB8AC3E}">
        <p14:creationId xmlns:p14="http://schemas.microsoft.com/office/powerpoint/2010/main" val="19600004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Explain the operation.  Either implied condition means that U(C) is false.  If both implied conditions are false, U(C) is true.</a:t>
            </a:r>
          </a:p>
        </p:txBody>
      </p:sp>
      <p:sp>
        <p:nvSpPr>
          <p:cNvPr id="4" name="Slide Number Placeholder 3"/>
          <p:cNvSpPr>
            <a:spLocks noGrp="1"/>
          </p:cNvSpPr>
          <p:nvPr>
            <p:ph type="sldNum" sz="quarter" idx="10"/>
          </p:nvPr>
        </p:nvSpPr>
        <p:spPr/>
        <p:txBody>
          <a:bodyPr/>
          <a:lstStyle/>
          <a:p>
            <a:fld id="{C746901C-2F17-412D-8945-DF33E2930D4B}" type="slidenum">
              <a:rPr lang="en-US" smtClean="0"/>
              <a:t>43</a:t>
            </a:fld>
            <a:endParaRPr lang="en-US"/>
          </a:p>
        </p:txBody>
      </p:sp>
    </p:spTree>
    <p:extLst>
      <p:ext uri="{BB962C8B-B14F-4D97-AF65-F5344CB8AC3E}">
        <p14:creationId xmlns:p14="http://schemas.microsoft.com/office/powerpoint/2010/main" val="41168617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Remember that </a:t>
            </a:r>
            <a:r>
              <a:rPr lang="en-US" baseline="0" dirty="0" err="1" smtClean="0"/>
              <a:t>Cout</a:t>
            </a:r>
            <a:r>
              <a:rPr lang="en-US" baseline="0" dirty="0" smtClean="0"/>
              <a:t> = 0 for A – B means A &lt; B.  </a:t>
            </a:r>
          </a:p>
        </p:txBody>
      </p:sp>
      <p:sp>
        <p:nvSpPr>
          <p:cNvPr id="4" name="Slide Number Placeholder 3"/>
          <p:cNvSpPr>
            <a:spLocks noGrp="1"/>
          </p:cNvSpPr>
          <p:nvPr>
            <p:ph type="sldNum" sz="quarter" idx="10"/>
          </p:nvPr>
        </p:nvSpPr>
        <p:spPr/>
        <p:txBody>
          <a:bodyPr/>
          <a:lstStyle/>
          <a:p>
            <a:fld id="{C746901C-2F17-412D-8945-DF33E2930D4B}" type="slidenum">
              <a:rPr lang="en-US" smtClean="0"/>
              <a:t>44</a:t>
            </a:fld>
            <a:endParaRPr lang="en-US"/>
          </a:p>
        </p:txBody>
      </p:sp>
    </p:spTree>
    <p:extLst>
      <p:ext uri="{BB962C8B-B14F-4D97-AF65-F5344CB8AC3E}">
        <p14:creationId xmlns:p14="http://schemas.microsoft.com/office/powerpoint/2010/main" val="22337564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45</a:t>
            </a:fld>
            <a:endParaRPr lang="en-US"/>
          </a:p>
        </p:txBody>
      </p:sp>
    </p:spTree>
    <p:extLst>
      <p:ext uri="{BB962C8B-B14F-4D97-AF65-F5344CB8AC3E}">
        <p14:creationId xmlns:p14="http://schemas.microsoft.com/office/powerpoint/2010/main" val="33746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290529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2287262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398583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225601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Representation is replicated in the incoming bits, so you shouldn’t need to flip back.</a:t>
            </a:r>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2193072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smtClean="0"/>
              <a:t>title</a:t>
            </a:r>
            <a:endParaRPr lang="en-US" dirty="0"/>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smtClean="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dirty="0"/>
          </a:p>
        </p:txBody>
      </p:sp>
      <p:sp>
        <p:nvSpPr>
          <p:cNvPr id="8" name="Footer Placeholder 7"/>
          <p:cNvSpPr>
            <a:spLocks noGrp="1"/>
          </p:cNvSpPr>
          <p:nvPr>
            <p:ph type="ftr" sz="quarter" idx="11"/>
          </p:nvPr>
        </p:nvSpPr>
        <p:spPr/>
        <p:txBody>
          <a:bodyPr/>
          <a:lstStyle/>
          <a:p>
            <a:pPr algn="r"/>
            <a:r>
              <a:rPr lang="en-US" smtClean="0"/>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smtClean="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ECE 120: Introduction to Computing</a:t>
            </a:r>
            <a:endParaRPr lang="en-US"/>
          </a:p>
        </p:txBody>
      </p:sp>
      <p:sp>
        <p:nvSpPr>
          <p:cNvPr id="4" name="Footer Placeholder 3"/>
          <p:cNvSpPr>
            <a:spLocks noGrp="1"/>
          </p:cNvSpPr>
          <p:nvPr>
            <p:ph type="ftr" sz="quarter" idx="11"/>
          </p:nvPr>
        </p:nvSpPr>
        <p:spPr/>
        <p:txBody>
          <a:bodyPr/>
          <a:lstStyle/>
          <a:p>
            <a:r>
              <a:rPr lang="en-US" smtClean="0"/>
              <a:t>© 2016 Steven S. Lumetta.  All rights reserved.</a:t>
            </a:r>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ECE 120: Introduction to Computing</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smtClean="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A Power-of-Two Checker</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2016-2017 Steven S. </a:t>
            </a:r>
            <a:r>
              <a:rPr lang="en-US" dirty="0" err="1" smtClean="0"/>
              <a:t>Lumetta</a:t>
            </a:r>
            <a:r>
              <a:rPr lang="en-US" dirty="0" smtClean="0"/>
              <a:t>.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1 Input Increments the Count of 1 Bits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10</a:t>
            </a:fld>
            <a:endParaRPr lang="en-US" dirty="0"/>
          </a:p>
        </p:txBody>
      </p:sp>
      <p:sp>
        <p:nvSpPr>
          <p:cNvPr id="6" name="Content Placeholder 5"/>
          <p:cNvSpPr>
            <a:spLocks noGrp="1"/>
          </p:cNvSpPr>
          <p:nvPr>
            <p:ph idx="1"/>
          </p:nvPr>
        </p:nvSpPr>
        <p:spPr/>
        <p:txBody>
          <a:bodyPr>
            <a:normAutofit/>
          </a:bodyPr>
          <a:lstStyle/>
          <a:p>
            <a:r>
              <a:rPr lang="en-US" dirty="0" smtClean="0"/>
              <a:t>Now consider </a:t>
            </a:r>
            <a:r>
              <a:rPr lang="en-US" b="1" dirty="0" smtClean="0">
                <a:solidFill>
                  <a:srgbClr val="00B050"/>
                </a:solidFill>
              </a:rPr>
              <a:t>A = 0</a:t>
            </a:r>
            <a:r>
              <a:rPr lang="en-US" dirty="0" smtClean="0"/>
              <a:t> and </a:t>
            </a:r>
            <a:r>
              <a:rPr lang="en-US" b="1" dirty="0" smtClean="0">
                <a:solidFill>
                  <a:srgbClr val="00B050"/>
                </a:solidFill>
              </a:rPr>
              <a:t>B = 1</a:t>
            </a:r>
            <a:r>
              <a:rPr lang="en-US" dirty="0" smtClean="0"/>
              <a:t>.</a:t>
            </a: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792608443"/>
              </p:ext>
            </p:extLst>
          </p:nvPr>
        </p:nvGraphicFramePr>
        <p:xfrm>
          <a:off x="926329" y="3034454"/>
          <a:ext cx="7132320" cy="2834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1828800">
                  <a:extLst>
                    <a:ext uri="{9D8B030D-6E8A-4147-A177-3AD203B41FA5}">
                      <a16:colId xmlns:a16="http://schemas.microsoft.com/office/drawing/2014/main" val="20007"/>
                    </a:ext>
                  </a:extLst>
                </a:gridCol>
              </a:tblGrid>
              <a:tr h="432141">
                <a:tc>
                  <a:txBody>
                    <a:bodyPr/>
                    <a:lstStyle/>
                    <a:p>
                      <a:pPr algn="ctr"/>
                      <a:r>
                        <a:rPr lang="en-US" sz="2800" baseline="0" dirty="0" smtClean="0">
                          <a:solidFill>
                            <a:schemeClr val="tx1"/>
                          </a:solidFill>
                        </a:rPr>
                        <a:t>A</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B</a:t>
                      </a:r>
                      <a:endParaRPr lang="en-US" sz="2800" baseline="-2500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1</a:t>
                      </a:r>
                      <a:endParaRPr lang="en-US" sz="2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0</a:t>
                      </a:r>
                      <a:endParaRPr lang="en-US" sz="2800" baseline="-2500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no 1s</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one 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smtClean="0">
                          <a:solidFill>
                            <a:schemeClr val="tx1"/>
                          </a:solidFill>
                          <a:latin typeface="+mn-lt"/>
                          <a:cs typeface="Courier New" panose="02070309020205020404" pitchFamily="49" charset="0"/>
                        </a:rPr>
                        <a:t>???</a:t>
                      </a:r>
                      <a:r>
                        <a:rPr lang="en-US" sz="3200" b="1" dirty="0" smtClean="0">
                          <a:solidFill>
                            <a:schemeClr val="tx1"/>
                          </a:solidFill>
                          <a:latin typeface="Courier New" panose="02070309020205020404" pitchFamily="49" charset="0"/>
                          <a:cs typeface="Courier New" panose="02070309020205020404" pitchFamily="49" charset="0"/>
                        </a:rPr>
                        <a:t> </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&gt;one 1</a:t>
                      </a:r>
                      <a:endParaRPr lang="en-US" sz="2800" b="1"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6436326" y="3549203"/>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one 1</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312895" y="5289119"/>
            <a:ext cx="1665841"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&gt;one 1</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6312895" y="4118457"/>
            <a:ext cx="1665841"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&gt;one 1</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6245569" y="4714796"/>
            <a:ext cx="1800493" cy="523220"/>
          </a:xfrm>
          <a:prstGeom prst="rect">
            <a:avLst/>
          </a:prstGeom>
          <a:noFill/>
        </p:spPr>
        <p:txBody>
          <a:bodyPr wrap="none" rtlCol="0">
            <a:spAutoFit/>
          </a:bodyPr>
          <a:lstStyle/>
          <a:p>
            <a:r>
              <a:rPr lang="en-US" sz="2800" dirty="0">
                <a:cs typeface="Courier New" panose="02070309020205020404" pitchFamily="49" charset="0"/>
              </a:rPr>
              <a:t>d</a:t>
            </a:r>
            <a:r>
              <a:rPr lang="en-US" sz="2800" dirty="0" smtClean="0">
                <a:cs typeface="Courier New" panose="02070309020205020404" pitchFamily="49" charset="0"/>
              </a:rPr>
              <a:t>on’t care</a:t>
            </a:r>
            <a:endParaRPr lang="en-US" sz="2800" dirty="0">
              <a:cs typeface="Courier New" panose="02070309020205020404" pitchFamily="49" charset="0"/>
            </a:endParaRPr>
          </a:p>
        </p:txBody>
      </p:sp>
      <p:grpSp>
        <p:nvGrpSpPr>
          <p:cNvPr id="8" name="Group 7"/>
          <p:cNvGrpSpPr/>
          <p:nvPr/>
        </p:nvGrpSpPr>
        <p:grpSpPr>
          <a:xfrm>
            <a:off x="5053108" y="3548644"/>
            <a:ext cx="1070386" cy="590133"/>
            <a:chOff x="5388388" y="3548644"/>
            <a:chExt cx="1070386" cy="590133"/>
          </a:xfrm>
        </p:grpSpPr>
        <p:sp>
          <p:nvSpPr>
            <p:cNvPr id="12" name="TextBox 11"/>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5053108" y="4130021"/>
            <a:ext cx="1070386" cy="590133"/>
            <a:chOff x="5388388" y="3548644"/>
            <a:chExt cx="1070386" cy="590133"/>
          </a:xfrm>
        </p:grpSpPr>
        <p:sp>
          <p:nvSpPr>
            <p:cNvPr id="16" name="TextBox 15"/>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17" name="TextBox 16"/>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8" name="Group 17"/>
          <p:cNvGrpSpPr/>
          <p:nvPr/>
        </p:nvGrpSpPr>
        <p:grpSpPr>
          <a:xfrm>
            <a:off x="5053108" y="4699132"/>
            <a:ext cx="1070386" cy="590133"/>
            <a:chOff x="5388388" y="3548644"/>
            <a:chExt cx="1070386" cy="590133"/>
          </a:xfrm>
        </p:grpSpPr>
        <p:sp>
          <p:nvSpPr>
            <p:cNvPr id="19" name="TextBox 18"/>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sp>
          <p:nvSpPr>
            <p:cNvPr id="20" name="TextBox 19"/>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grpSp>
      <p:grpSp>
        <p:nvGrpSpPr>
          <p:cNvPr id="21" name="Group 20"/>
          <p:cNvGrpSpPr/>
          <p:nvPr/>
        </p:nvGrpSpPr>
        <p:grpSpPr>
          <a:xfrm>
            <a:off x="5053108" y="5285867"/>
            <a:ext cx="1070386" cy="590133"/>
            <a:chOff x="5388388" y="3548644"/>
            <a:chExt cx="1070386" cy="590133"/>
          </a:xfrm>
        </p:grpSpPr>
        <p:sp>
          <p:nvSpPr>
            <p:cNvPr id="22" name="TextBox 21"/>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23" name="TextBox 2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spTree>
    <p:extLst>
      <p:ext uri="{BB962C8B-B14F-4D97-AF65-F5344CB8AC3E}">
        <p14:creationId xmlns:p14="http://schemas.microsoft.com/office/powerpoint/2010/main" val="59493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1 Input Increments the Count of 1 Bits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11</a:t>
            </a:fld>
            <a:endParaRPr lang="en-US" dirty="0"/>
          </a:p>
        </p:txBody>
      </p:sp>
      <p:sp>
        <p:nvSpPr>
          <p:cNvPr id="6" name="Content Placeholder 5"/>
          <p:cNvSpPr>
            <a:spLocks noGrp="1"/>
          </p:cNvSpPr>
          <p:nvPr>
            <p:ph idx="1"/>
          </p:nvPr>
        </p:nvSpPr>
        <p:spPr/>
        <p:txBody>
          <a:bodyPr>
            <a:normAutofit/>
          </a:bodyPr>
          <a:lstStyle/>
          <a:p>
            <a:r>
              <a:rPr lang="en-US" dirty="0" smtClean="0"/>
              <a:t>The case for </a:t>
            </a:r>
            <a:r>
              <a:rPr lang="en-US" b="1" dirty="0" smtClean="0">
                <a:solidFill>
                  <a:srgbClr val="00B050"/>
                </a:solidFill>
              </a:rPr>
              <a:t>A = 1</a:t>
            </a:r>
            <a:r>
              <a:rPr lang="en-US" dirty="0" smtClean="0"/>
              <a:t> and </a:t>
            </a:r>
            <a:r>
              <a:rPr lang="en-US" b="1" dirty="0" smtClean="0">
                <a:solidFill>
                  <a:srgbClr val="00B050"/>
                </a:solidFill>
              </a:rPr>
              <a:t>B = 0</a:t>
            </a:r>
            <a:r>
              <a:rPr lang="en-US" dirty="0" smtClean="0"/>
              <a:t> is the same.</a:t>
            </a: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2622386381"/>
              </p:ext>
            </p:extLst>
          </p:nvPr>
        </p:nvGraphicFramePr>
        <p:xfrm>
          <a:off x="926329" y="3034454"/>
          <a:ext cx="7132320" cy="2834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1828800">
                  <a:extLst>
                    <a:ext uri="{9D8B030D-6E8A-4147-A177-3AD203B41FA5}">
                      <a16:colId xmlns:a16="http://schemas.microsoft.com/office/drawing/2014/main" val="20007"/>
                    </a:ext>
                  </a:extLst>
                </a:gridCol>
              </a:tblGrid>
              <a:tr h="432141">
                <a:tc>
                  <a:txBody>
                    <a:bodyPr/>
                    <a:lstStyle/>
                    <a:p>
                      <a:pPr algn="ctr"/>
                      <a:r>
                        <a:rPr lang="en-US" sz="2800" baseline="0" dirty="0" smtClean="0">
                          <a:solidFill>
                            <a:schemeClr val="tx1"/>
                          </a:solidFill>
                        </a:rPr>
                        <a:t>A</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B</a:t>
                      </a:r>
                      <a:endParaRPr lang="en-US" sz="2800" baseline="-2500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1</a:t>
                      </a:r>
                      <a:endParaRPr lang="en-US" sz="2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0</a:t>
                      </a:r>
                      <a:endParaRPr lang="en-US" sz="2800" baseline="-2500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no 1s</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one 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smtClean="0">
                          <a:solidFill>
                            <a:schemeClr val="tx1"/>
                          </a:solidFill>
                          <a:latin typeface="+mn-lt"/>
                          <a:cs typeface="Courier New" panose="02070309020205020404" pitchFamily="49" charset="0"/>
                        </a:rPr>
                        <a:t>???</a:t>
                      </a:r>
                      <a:r>
                        <a:rPr lang="en-US" sz="3200" b="1" dirty="0" smtClean="0">
                          <a:solidFill>
                            <a:schemeClr val="tx1"/>
                          </a:solidFill>
                          <a:latin typeface="Courier New" panose="02070309020205020404" pitchFamily="49" charset="0"/>
                          <a:cs typeface="Courier New" panose="02070309020205020404" pitchFamily="49" charset="0"/>
                        </a:rPr>
                        <a:t> </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&gt;one 1</a:t>
                      </a:r>
                      <a:endParaRPr lang="en-US" sz="2800" b="1"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6436326" y="3549203"/>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one 1</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312895" y="5289119"/>
            <a:ext cx="1665841"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&gt;one 1</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6312895" y="4118457"/>
            <a:ext cx="1665841"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&gt;one 1</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6245569" y="4714796"/>
            <a:ext cx="1800493" cy="523220"/>
          </a:xfrm>
          <a:prstGeom prst="rect">
            <a:avLst/>
          </a:prstGeom>
          <a:noFill/>
        </p:spPr>
        <p:txBody>
          <a:bodyPr wrap="none" rtlCol="0">
            <a:spAutoFit/>
          </a:bodyPr>
          <a:lstStyle/>
          <a:p>
            <a:r>
              <a:rPr lang="en-US" sz="2800" dirty="0">
                <a:cs typeface="Courier New" panose="02070309020205020404" pitchFamily="49" charset="0"/>
              </a:rPr>
              <a:t>d</a:t>
            </a:r>
            <a:r>
              <a:rPr lang="en-US" sz="2800" dirty="0" smtClean="0">
                <a:cs typeface="Courier New" panose="02070309020205020404" pitchFamily="49" charset="0"/>
              </a:rPr>
              <a:t>on’t care</a:t>
            </a:r>
            <a:endParaRPr lang="en-US" sz="2800" dirty="0">
              <a:cs typeface="Courier New" panose="02070309020205020404" pitchFamily="49" charset="0"/>
            </a:endParaRPr>
          </a:p>
        </p:txBody>
      </p:sp>
      <p:grpSp>
        <p:nvGrpSpPr>
          <p:cNvPr id="8" name="Group 7"/>
          <p:cNvGrpSpPr/>
          <p:nvPr/>
        </p:nvGrpSpPr>
        <p:grpSpPr>
          <a:xfrm>
            <a:off x="5053108" y="3548644"/>
            <a:ext cx="1070386" cy="590133"/>
            <a:chOff x="5388388" y="3548644"/>
            <a:chExt cx="1070386" cy="590133"/>
          </a:xfrm>
        </p:grpSpPr>
        <p:sp>
          <p:nvSpPr>
            <p:cNvPr id="12" name="TextBox 11"/>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5053108" y="4130021"/>
            <a:ext cx="1070386" cy="590133"/>
            <a:chOff x="5388388" y="3548644"/>
            <a:chExt cx="1070386" cy="590133"/>
          </a:xfrm>
        </p:grpSpPr>
        <p:sp>
          <p:nvSpPr>
            <p:cNvPr id="16" name="TextBox 15"/>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17" name="TextBox 16"/>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8" name="Group 17"/>
          <p:cNvGrpSpPr/>
          <p:nvPr/>
        </p:nvGrpSpPr>
        <p:grpSpPr>
          <a:xfrm>
            <a:off x="5053108" y="4699132"/>
            <a:ext cx="1070386" cy="590133"/>
            <a:chOff x="5388388" y="3548644"/>
            <a:chExt cx="1070386" cy="590133"/>
          </a:xfrm>
        </p:grpSpPr>
        <p:sp>
          <p:nvSpPr>
            <p:cNvPr id="19" name="TextBox 18"/>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sp>
          <p:nvSpPr>
            <p:cNvPr id="20" name="TextBox 19"/>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grpSp>
      <p:grpSp>
        <p:nvGrpSpPr>
          <p:cNvPr id="21" name="Group 20"/>
          <p:cNvGrpSpPr/>
          <p:nvPr/>
        </p:nvGrpSpPr>
        <p:grpSpPr>
          <a:xfrm>
            <a:off x="5053108" y="5285867"/>
            <a:ext cx="1070386" cy="590133"/>
            <a:chOff x="5388388" y="3548644"/>
            <a:chExt cx="1070386" cy="590133"/>
          </a:xfrm>
        </p:grpSpPr>
        <p:sp>
          <p:nvSpPr>
            <p:cNvPr id="22" name="TextBox 21"/>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23" name="TextBox 2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spTree>
    <p:extLst>
      <p:ext uri="{BB962C8B-B14F-4D97-AF65-F5344CB8AC3E}">
        <p14:creationId xmlns:p14="http://schemas.microsoft.com/office/powerpoint/2010/main" val="357065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1s in the Number Rules Out Powers of Two</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12</a:t>
            </a:fld>
            <a:endParaRPr lang="en-US" dirty="0"/>
          </a:p>
        </p:txBody>
      </p:sp>
      <p:sp>
        <p:nvSpPr>
          <p:cNvPr id="6" name="Content Placeholder 5"/>
          <p:cNvSpPr>
            <a:spLocks noGrp="1"/>
          </p:cNvSpPr>
          <p:nvPr>
            <p:ph idx="1"/>
          </p:nvPr>
        </p:nvSpPr>
        <p:spPr/>
        <p:txBody>
          <a:bodyPr>
            <a:normAutofit/>
          </a:bodyPr>
          <a:lstStyle/>
          <a:p>
            <a:r>
              <a:rPr lang="en-US" dirty="0" smtClean="0"/>
              <a:t>Finally, consider </a:t>
            </a:r>
            <a:r>
              <a:rPr lang="en-US" b="1" dirty="0" smtClean="0">
                <a:solidFill>
                  <a:srgbClr val="00B050"/>
                </a:solidFill>
              </a:rPr>
              <a:t>A = 1</a:t>
            </a:r>
            <a:r>
              <a:rPr lang="en-US" dirty="0" smtClean="0"/>
              <a:t> and </a:t>
            </a:r>
            <a:r>
              <a:rPr lang="en-US" b="1" dirty="0" smtClean="0">
                <a:solidFill>
                  <a:srgbClr val="00B050"/>
                </a:solidFill>
              </a:rPr>
              <a:t>B = 1</a:t>
            </a:r>
            <a:r>
              <a:rPr lang="en-US" dirty="0" smtClean="0"/>
              <a:t>.</a:t>
            </a: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76945324"/>
              </p:ext>
            </p:extLst>
          </p:nvPr>
        </p:nvGraphicFramePr>
        <p:xfrm>
          <a:off x="926329" y="3034454"/>
          <a:ext cx="7132320" cy="2834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1828800">
                  <a:extLst>
                    <a:ext uri="{9D8B030D-6E8A-4147-A177-3AD203B41FA5}">
                      <a16:colId xmlns:a16="http://schemas.microsoft.com/office/drawing/2014/main" val="20007"/>
                    </a:ext>
                  </a:extLst>
                </a:gridCol>
              </a:tblGrid>
              <a:tr h="432141">
                <a:tc>
                  <a:txBody>
                    <a:bodyPr/>
                    <a:lstStyle/>
                    <a:p>
                      <a:pPr algn="ctr"/>
                      <a:r>
                        <a:rPr lang="en-US" sz="2800" baseline="0" dirty="0" smtClean="0">
                          <a:solidFill>
                            <a:schemeClr val="tx1"/>
                          </a:solidFill>
                        </a:rPr>
                        <a:t>A</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B</a:t>
                      </a:r>
                      <a:endParaRPr lang="en-US" sz="2800" baseline="-2500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1</a:t>
                      </a:r>
                      <a:endParaRPr lang="en-US" sz="2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0</a:t>
                      </a:r>
                      <a:endParaRPr lang="en-US" sz="2800" baseline="-2500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no 1s</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one 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smtClean="0">
                          <a:solidFill>
                            <a:schemeClr val="tx1"/>
                          </a:solidFill>
                          <a:latin typeface="+mn-lt"/>
                          <a:cs typeface="Courier New" panose="02070309020205020404" pitchFamily="49" charset="0"/>
                        </a:rPr>
                        <a:t>???</a:t>
                      </a:r>
                      <a:r>
                        <a:rPr lang="en-US" sz="3200" b="1" dirty="0" smtClean="0">
                          <a:solidFill>
                            <a:schemeClr val="tx1"/>
                          </a:solidFill>
                          <a:latin typeface="Courier New" panose="02070309020205020404" pitchFamily="49" charset="0"/>
                          <a:cs typeface="Courier New" panose="02070309020205020404" pitchFamily="49" charset="0"/>
                        </a:rPr>
                        <a:t> </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&gt;one 1</a:t>
                      </a:r>
                      <a:endParaRPr lang="en-US" sz="2800" b="1"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6310468" y="3549203"/>
            <a:ext cx="1665841"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&gt;one 1</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310468" y="5289119"/>
            <a:ext cx="1665841"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&gt;one 1</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6310468" y="4118457"/>
            <a:ext cx="1665841"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&gt;one 1</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6243142" y="4714796"/>
            <a:ext cx="1800493" cy="523220"/>
          </a:xfrm>
          <a:prstGeom prst="rect">
            <a:avLst/>
          </a:prstGeom>
          <a:noFill/>
        </p:spPr>
        <p:txBody>
          <a:bodyPr wrap="none" rtlCol="0">
            <a:spAutoFit/>
          </a:bodyPr>
          <a:lstStyle/>
          <a:p>
            <a:r>
              <a:rPr lang="en-US" sz="2800" dirty="0">
                <a:cs typeface="Courier New" panose="02070309020205020404" pitchFamily="49" charset="0"/>
              </a:rPr>
              <a:t>d</a:t>
            </a:r>
            <a:r>
              <a:rPr lang="en-US" sz="2800" dirty="0" smtClean="0">
                <a:cs typeface="Courier New" panose="02070309020205020404" pitchFamily="49" charset="0"/>
              </a:rPr>
              <a:t>on’t care</a:t>
            </a:r>
            <a:endParaRPr lang="en-US" sz="2800" dirty="0">
              <a:cs typeface="Courier New" panose="02070309020205020404" pitchFamily="49" charset="0"/>
            </a:endParaRPr>
          </a:p>
        </p:txBody>
      </p:sp>
      <p:grpSp>
        <p:nvGrpSpPr>
          <p:cNvPr id="8" name="Group 7"/>
          <p:cNvGrpSpPr/>
          <p:nvPr/>
        </p:nvGrpSpPr>
        <p:grpSpPr>
          <a:xfrm>
            <a:off x="5053108" y="3548644"/>
            <a:ext cx="1070386" cy="590133"/>
            <a:chOff x="5388388" y="3548644"/>
            <a:chExt cx="1070386" cy="590133"/>
          </a:xfrm>
        </p:grpSpPr>
        <p:sp>
          <p:nvSpPr>
            <p:cNvPr id="12" name="TextBox 11"/>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13" name="TextBox 1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5" name="Group 14"/>
          <p:cNvGrpSpPr/>
          <p:nvPr/>
        </p:nvGrpSpPr>
        <p:grpSpPr>
          <a:xfrm>
            <a:off x="5053108" y="4130021"/>
            <a:ext cx="1070386" cy="590133"/>
            <a:chOff x="5388388" y="3548644"/>
            <a:chExt cx="1070386" cy="590133"/>
          </a:xfrm>
        </p:grpSpPr>
        <p:sp>
          <p:nvSpPr>
            <p:cNvPr id="16" name="TextBox 15"/>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17" name="TextBox 16"/>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8" name="Group 17"/>
          <p:cNvGrpSpPr/>
          <p:nvPr/>
        </p:nvGrpSpPr>
        <p:grpSpPr>
          <a:xfrm>
            <a:off x="5053108" y="4699132"/>
            <a:ext cx="1070386" cy="590133"/>
            <a:chOff x="5388388" y="3548644"/>
            <a:chExt cx="1070386" cy="590133"/>
          </a:xfrm>
        </p:grpSpPr>
        <p:sp>
          <p:nvSpPr>
            <p:cNvPr id="19" name="TextBox 18"/>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sp>
          <p:nvSpPr>
            <p:cNvPr id="20" name="TextBox 19"/>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grpSp>
      <p:grpSp>
        <p:nvGrpSpPr>
          <p:cNvPr id="21" name="Group 20"/>
          <p:cNvGrpSpPr/>
          <p:nvPr/>
        </p:nvGrpSpPr>
        <p:grpSpPr>
          <a:xfrm>
            <a:off x="5053108" y="5285867"/>
            <a:ext cx="1070386" cy="590133"/>
            <a:chOff x="5388388" y="3548644"/>
            <a:chExt cx="1070386" cy="590133"/>
          </a:xfrm>
        </p:grpSpPr>
        <p:sp>
          <p:nvSpPr>
            <p:cNvPr id="22" name="TextBox 21"/>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23" name="TextBox 2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spTree>
    <p:extLst>
      <p:ext uri="{BB962C8B-B14F-4D97-AF65-F5344CB8AC3E}">
        <p14:creationId xmlns:p14="http://schemas.microsoft.com/office/powerpoint/2010/main" val="383064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Solve Z</a:t>
            </a:r>
            <a:r>
              <a:rPr lang="en-US" baseline="-25000" dirty="0" smtClean="0"/>
              <a:t>1</a:t>
            </a:r>
            <a:r>
              <a:rPr lang="en-US" dirty="0" smtClean="0"/>
              <a:t> as a POS Expression</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13</a:t>
            </a:fld>
            <a:endParaRPr lang="en-US" dirty="0"/>
          </a:p>
        </p:txBody>
      </p:sp>
      <p:sp>
        <p:nvSpPr>
          <p:cNvPr id="6" name="Content Placeholder 5"/>
          <p:cNvSpPr>
            <a:spLocks noGrp="1"/>
          </p:cNvSpPr>
          <p:nvPr>
            <p:ph idx="1"/>
          </p:nvPr>
        </p:nvSpPr>
        <p:spPr/>
        <p:txBody>
          <a:bodyPr>
            <a:normAutofit lnSpcReduction="10000"/>
          </a:bodyPr>
          <a:lstStyle/>
          <a:p>
            <a:r>
              <a:rPr lang="en-US" dirty="0" smtClean="0"/>
              <a:t>Let’s use a K-map to solve </a:t>
            </a:r>
            <a:r>
              <a:rPr lang="en-US" b="1" dirty="0" smtClean="0">
                <a:solidFill>
                  <a:srgbClr val="00B050"/>
                </a:solidFill>
              </a:rPr>
              <a:t>Z</a:t>
            </a:r>
            <a:r>
              <a:rPr lang="en-US" b="1" baseline="-25000" dirty="0" smtClean="0">
                <a:solidFill>
                  <a:srgbClr val="00B050"/>
                </a:solidFill>
              </a:rPr>
              <a:t>1</a:t>
            </a:r>
            <a:r>
              <a:rPr lang="en-US" dirty="0" smtClean="0"/>
              <a:t>.  POS looks good.</a:t>
            </a:r>
          </a:p>
          <a:p>
            <a:r>
              <a:rPr lang="en-US" dirty="0" smtClean="0"/>
              <a:t>What are the loops?</a:t>
            </a:r>
          </a:p>
          <a:p>
            <a:r>
              <a:rPr lang="en-US" b="1" dirty="0" smtClean="0">
                <a:solidFill>
                  <a:srgbClr val="00B050"/>
                </a:solidFill>
              </a:rPr>
              <a:t>(C</a:t>
            </a:r>
            <a:r>
              <a:rPr lang="en-US" b="1" baseline="-25000" dirty="0" smtClean="0">
                <a:solidFill>
                  <a:srgbClr val="00B050"/>
                </a:solidFill>
              </a:rPr>
              <a:t>1</a:t>
            </a:r>
            <a:r>
              <a:rPr lang="en-US" b="1" dirty="0" smtClean="0">
                <a:solidFill>
                  <a:srgbClr val="00B050"/>
                </a:solidFill>
              </a:rPr>
              <a:t> + A + B</a:t>
            </a:r>
            <a:r>
              <a:rPr lang="en-US" b="1" dirty="0">
                <a:solidFill>
                  <a:srgbClr val="00B050"/>
                </a:solidFill>
              </a:rPr>
              <a:t>)</a:t>
            </a:r>
            <a:endParaRPr lang="en-US" b="1" dirty="0" smtClean="0">
              <a:solidFill>
                <a:srgbClr val="00B050"/>
              </a:solidFill>
            </a:endParaRPr>
          </a:p>
          <a:p>
            <a:r>
              <a:rPr lang="en-US" b="1" dirty="0" smtClean="0">
                <a:solidFill>
                  <a:srgbClr val="7030A0"/>
                </a:solidFill>
              </a:rPr>
              <a:t>(C</a:t>
            </a:r>
            <a:r>
              <a:rPr lang="en-US" b="1" baseline="-25000" dirty="0" smtClean="0">
                <a:solidFill>
                  <a:srgbClr val="7030A0"/>
                </a:solidFill>
              </a:rPr>
              <a:t>0</a:t>
            </a:r>
            <a:r>
              <a:rPr lang="en-US" b="1" dirty="0" smtClean="0">
                <a:solidFill>
                  <a:srgbClr val="7030A0"/>
                </a:solidFill>
              </a:rPr>
              <a:t> + A)</a:t>
            </a:r>
            <a:endParaRPr lang="en-US" dirty="0" smtClean="0">
              <a:solidFill>
                <a:srgbClr val="7030A0"/>
              </a:solidFill>
            </a:endParaRPr>
          </a:p>
          <a:p>
            <a:r>
              <a:rPr lang="en-US" b="1" dirty="0">
                <a:solidFill>
                  <a:srgbClr val="0070C0"/>
                </a:solidFill>
              </a:rPr>
              <a:t>(C</a:t>
            </a:r>
            <a:r>
              <a:rPr lang="en-US" b="1" baseline="-25000" dirty="0">
                <a:solidFill>
                  <a:srgbClr val="0070C0"/>
                </a:solidFill>
              </a:rPr>
              <a:t>0</a:t>
            </a:r>
            <a:r>
              <a:rPr lang="en-US" b="1" dirty="0">
                <a:solidFill>
                  <a:srgbClr val="0070C0"/>
                </a:solidFill>
              </a:rPr>
              <a:t> + </a:t>
            </a:r>
            <a:r>
              <a:rPr lang="en-US" b="1" dirty="0" smtClean="0">
                <a:solidFill>
                  <a:srgbClr val="0070C0"/>
                </a:solidFill>
              </a:rPr>
              <a:t>B)</a:t>
            </a:r>
            <a:endParaRPr lang="en-US" b="1" baseline="-25000" dirty="0" smtClean="0">
              <a:solidFill>
                <a:srgbClr val="0070C0"/>
              </a:solidFill>
            </a:endParaRPr>
          </a:p>
          <a:p>
            <a:endParaRPr lang="en-US" dirty="0"/>
          </a:p>
          <a:p>
            <a:r>
              <a:rPr lang="en-US" dirty="0" smtClean="0"/>
              <a:t>So </a:t>
            </a:r>
            <a:r>
              <a:rPr lang="en-US" b="1" dirty="0" smtClean="0">
                <a:solidFill>
                  <a:srgbClr val="0070C0"/>
                </a:solidFill>
              </a:rPr>
              <a:t>Z</a:t>
            </a:r>
            <a:r>
              <a:rPr lang="en-US" b="1" baseline="-25000" dirty="0" smtClean="0">
                <a:solidFill>
                  <a:srgbClr val="0070C0"/>
                </a:solidFill>
              </a:rPr>
              <a:t>1</a:t>
            </a:r>
            <a:r>
              <a:rPr lang="en-US" b="1" dirty="0" smtClean="0">
                <a:solidFill>
                  <a:srgbClr val="0070C0"/>
                </a:solidFill>
              </a:rPr>
              <a:t> = (C</a:t>
            </a:r>
            <a:r>
              <a:rPr lang="en-US" b="1" baseline="-25000" dirty="0" smtClean="0">
                <a:solidFill>
                  <a:srgbClr val="0070C0"/>
                </a:solidFill>
              </a:rPr>
              <a:t>1</a:t>
            </a:r>
            <a:r>
              <a:rPr lang="en-US" b="1" dirty="0" smtClean="0">
                <a:solidFill>
                  <a:srgbClr val="0070C0"/>
                </a:solidFill>
              </a:rPr>
              <a:t> + A + B)</a:t>
            </a:r>
            <a:br>
              <a:rPr lang="en-US" b="1" dirty="0" smtClean="0">
                <a:solidFill>
                  <a:srgbClr val="0070C0"/>
                </a:solidFill>
              </a:rPr>
            </a:br>
            <a:r>
              <a:rPr lang="en-US" b="1" dirty="0">
                <a:solidFill>
                  <a:srgbClr val="0070C0"/>
                </a:solidFill>
              </a:rPr>
              <a:t> </a:t>
            </a:r>
            <a:r>
              <a:rPr lang="en-US" b="1" dirty="0" smtClean="0">
                <a:solidFill>
                  <a:srgbClr val="0070C0"/>
                </a:solidFill>
              </a:rPr>
              <a:t>     (C</a:t>
            </a:r>
            <a:r>
              <a:rPr lang="en-US" b="1" baseline="-25000" dirty="0" smtClean="0">
                <a:solidFill>
                  <a:srgbClr val="0070C0"/>
                </a:solidFill>
              </a:rPr>
              <a:t>0</a:t>
            </a:r>
            <a:r>
              <a:rPr lang="en-US" b="1" dirty="0" smtClean="0">
                <a:solidFill>
                  <a:srgbClr val="0070C0"/>
                </a:solidFill>
              </a:rPr>
              <a:t> + A)(</a:t>
            </a:r>
            <a:r>
              <a:rPr lang="en-US" b="1" dirty="0">
                <a:solidFill>
                  <a:srgbClr val="0070C0"/>
                </a:solidFill>
              </a:rPr>
              <a:t>C</a:t>
            </a:r>
            <a:r>
              <a:rPr lang="en-US" b="1" baseline="-25000" dirty="0">
                <a:solidFill>
                  <a:srgbClr val="0070C0"/>
                </a:solidFill>
              </a:rPr>
              <a:t>0</a:t>
            </a:r>
            <a:r>
              <a:rPr lang="en-US" b="1" dirty="0">
                <a:solidFill>
                  <a:srgbClr val="0070C0"/>
                </a:solidFill>
              </a:rPr>
              <a:t> + </a:t>
            </a:r>
            <a:r>
              <a:rPr lang="en-US" b="1" dirty="0" smtClean="0">
                <a:solidFill>
                  <a:srgbClr val="0070C0"/>
                </a:solidFill>
              </a:rPr>
              <a:t>B)</a:t>
            </a:r>
          </a:p>
          <a:p>
            <a:endParaRPr lang="en-US" dirty="0" smtClean="0"/>
          </a:p>
        </p:txBody>
      </p:sp>
      <p:graphicFrame>
        <p:nvGraphicFramePr>
          <p:cNvPr id="13" name="Table 12"/>
          <p:cNvGraphicFramePr>
            <a:graphicFrameLocks noGrp="1"/>
          </p:cNvGraphicFramePr>
          <p:nvPr>
            <p:extLst/>
          </p:nvPr>
        </p:nvGraphicFramePr>
        <p:xfrm>
          <a:off x="4151485" y="2272454"/>
          <a:ext cx="4206240" cy="3596640"/>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algn="ctr"/>
                      <a:r>
                        <a:rPr lang="en-US" sz="2400" dirty="0" smtClean="0"/>
                        <a:t>Z</a:t>
                      </a:r>
                      <a:r>
                        <a:rPr lang="en-US" sz="2400" baseline="-25000" dirty="0" smtClean="0"/>
                        <a:t>1</a:t>
                      </a:r>
                      <a:endParaRPr lang="en-US" sz="2400"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algn="ctr"/>
                      <a:r>
                        <a:rPr lang="en-US" sz="2400" dirty="0" smtClean="0">
                          <a:latin typeface="+mn-lt"/>
                          <a:cs typeface="Arial" panose="020B0604020202020204" pitchFamily="34" charset="0"/>
                        </a:rPr>
                        <a:t>AB</a:t>
                      </a:r>
                      <a:endParaRPr lang="en-US" sz="2400" baseline="-25000" dirty="0">
                        <a:latin typeface="+mn-lt"/>
                        <a:cs typeface="Arial" panose="020B0604020202020204" pitchFamily="34" charset="0"/>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4">
                  <a:txBody>
                    <a:bodyPr/>
                    <a:lstStyle/>
                    <a:p>
                      <a:pPr algn="r"/>
                      <a:r>
                        <a:rPr lang="en-US" sz="2400" b="1" baseline="0" dirty="0" smtClean="0"/>
                        <a:t>C</a:t>
                      </a:r>
                      <a:r>
                        <a:rPr lang="en-US" sz="2400" b="0" baseline="-25000" dirty="0" smtClean="0"/>
                        <a:t>1</a:t>
                      </a:r>
                      <a:r>
                        <a:rPr lang="en-US" sz="2400" b="1" baseline="0" dirty="0" smtClean="0"/>
                        <a:t>C</a:t>
                      </a:r>
                      <a:r>
                        <a:rPr lang="en-US" sz="2400" b="0" baseline="-25000" dirty="0" smtClean="0"/>
                        <a:t>0</a:t>
                      </a: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11</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10</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5" name="Rounded Rectangle 14"/>
          <p:cNvSpPr/>
          <p:nvPr/>
        </p:nvSpPr>
        <p:spPr>
          <a:xfrm>
            <a:off x="5677671" y="3201053"/>
            <a:ext cx="573689" cy="124902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rot="16200000">
            <a:off x="4906495" y="3844860"/>
            <a:ext cx="2771009" cy="1303159"/>
            <a:chOff x="3962401" y="4020682"/>
            <a:chExt cx="2771009" cy="1303159"/>
          </a:xfrm>
        </p:grpSpPr>
        <p:sp>
          <p:nvSpPr>
            <p:cNvPr id="11" name="Freeform 10"/>
            <p:cNvSpPr/>
            <p:nvPr/>
          </p:nvSpPr>
          <p:spPr>
            <a:xfrm>
              <a:off x="3962401" y="4020682"/>
              <a:ext cx="633742" cy="1277209"/>
            </a:xfrm>
            <a:custGeom>
              <a:avLst/>
              <a:gdLst>
                <a:gd name="connsiteX0" fmla="*/ 0 w 651491"/>
                <a:gd name="connsiteY0" fmla="*/ 76695 h 1378281"/>
                <a:gd name="connsiteX1" fmla="*/ 568960 w 651491"/>
                <a:gd name="connsiteY1" fmla="*/ 127495 h 1378281"/>
                <a:gd name="connsiteX2" fmla="*/ 589280 w 651491"/>
                <a:gd name="connsiteY2" fmla="*/ 1265415 h 1378281"/>
                <a:gd name="connsiteX3" fmla="*/ 10160 w 651491"/>
                <a:gd name="connsiteY3" fmla="*/ 1275575 h 1378281"/>
                <a:gd name="connsiteX0" fmla="*/ 0 w 651491"/>
                <a:gd name="connsiteY0" fmla="*/ 76695 h 1378281"/>
                <a:gd name="connsiteX1" fmla="*/ 568960 w 651491"/>
                <a:gd name="connsiteY1" fmla="*/ 127495 h 1378281"/>
                <a:gd name="connsiteX2" fmla="*/ 589280 w 651491"/>
                <a:gd name="connsiteY2" fmla="*/ 1265415 h 1378281"/>
                <a:gd name="connsiteX3" fmla="*/ 10160 w 651491"/>
                <a:gd name="connsiteY3" fmla="*/ 1275575 h 1378281"/>
                <a:gd name="connsiteX0" fmla="*/ 0 w 702968"/>
                <a:gd name="connsiteY0" fmla="*/ 34246 h 1335832"/>
                <a:gd name="connsiteX1" fmla="*/ 568960 w 702968"/>
                <a:gd name="connsiteY1" fmla="*/ 85046 h 1335832"/>
                <a:gd name="connsiteX2" fmla="*/ 589280 w 702968"/>
                <a:gd name="connsiteY2" fmla="*/ 1222966 h 1335832"/>
                <a:gd name="connsiteX3" fmla="*/ 10160 w 702968"/>
                <a:gd name="connsiteY3" fmla="*/ 1233126 h 1335832"/>
                <a:gd name="connsiteX0" fmla="*/ 0 w 682058"/>
                <a:gd name="connsiteY0" fmla="*/ 50948 h 1352534"/>
                <a:gd name="connsiteX1" fmla="*/ 568960 w 682058"/>
                <a:gd name="connsiteY1" fmla="*/ 101748 h 1352534"/>
                <a:gd name="connsiteX2" fmla="*/ 589280 w 682058"/>
                <a:gd name="connsiteY2" fmla="*/ 1239668 h 1352534"/>
                <a:gd name="connsiteX3" fmla="*/ 10160 w 682058"/>
                <a:gd name="connsiteY3" fmla="*/ 1249828 h 1352534"/>
                <a:gd name="connsiteX0" fmla="*/ 0 w 694510"/>
                <a:gd name="connsiteY0" fmla="*/ 28382 h 1329968"/>
                <a:gd name="connsiteX1" fmla="*/ 568960 w 694510"/>
                <a:gd name="connsiteY1" fmla="*/ 79182 h 1329968"/>
                <a:gd name="connsiteX2" fmla="*/ 589280 w 694510"/>
                <a:gd name="connsiteY2" fmla="*/ 1217102 h 1329968"/>
                <a:gd name="connsiteX3" fmla="*/ 10160 w 694510"/>
                <a:gd name="connsiteY3" fmla="*/ 1227262 h 1329968"/>
                <a:gd name="connsiteX0" fmla="*/ 0 w 648831"/>
                <a:gd name="connsiteY0" fmla="*/ 28382 h 1329968"/>
                <a:gd name="connsiteX1" fmla="*/ 487680 w 648831"/>
                <a:gd name="connsiteY1" fmla="*/ 79182 h 1329968"/>
                <a:gd name="connsiteX2" fmla="*/ 589280 w 648831"/>
                <a:gd name="connsiteY2" fmla="*/ 1217102 h 1329968"/>
                <a:gd name="connsiteX3" fmla="*/ 10160 w 648831"/>
                <a:gd name="connsiteY3" fmla="*/ 1227262 h 1329968"/>
                <a:gd name="connsiteX0" fmla="*/ 0 w 648831"/>
                <a:gd name="connsiteY0" fmla="*/ 44670 h 1346256"/>
                <a:gd name="connsiteX1" fmla="*/ 487680 w 648831"/>
                <a:gd name="connsiteY1" fmla="*/ 95470 h 1346256"/>
                <a:gd name="connsiteX2" fmla="*/ 589280 w 648831"/>
                <a:gd name="connsiteY2" fmla="*/ 1233390 h 1346256"/>
                <a:gd name="connsiteX3" fmla="*/ 10160 w 648831"/>
                <a:gd name="connsiteY3" fmla="*/ 1243550 h 1346256"/>
                <a:gd name="connsiteX0" fmla="*/ 0 w 566787"/>
                <a:gd name="connsiteY0" fmla="*/ 70823 h 1328198"/>
                <a:gd name="connsiteX1" fmla="*/ 487680 w 566787"/>
                <a:gd name="connsiteY1" fmla="*/ 121623 h 1328198"/>
                <a:gd name="connsiteX2" fmla="*/ 518160 w 566787"/>
                <a:gd name="connsiteY2" fmla="*/ 1168103 h 1328198"/>
                <a:gd name="connsiteX3" fmla="*/ 10160 w 566787"/>
                <a:gd name="connsiteY3" fmla="*/ 1269703 h 1328198"/>
                <a:gd name="connsiteX0" fmla="*/ 0 w 593100"/>
                <a:gd name="connsiteY0" fmla="*/ 70823 h 1314875"/>
                <a:gd name="connsiteX1" fmla="*/ 487680 w 593100"/>
                <a:gd name="connsiteY1" fmla="*/ 121623 h 1314875"/>
                <a:gd name="connsiteX2" fmla="*/ 518160 w 593100"/>
                <a:gd name="connsiteY2" fmla="*/ 1168103 h 1314875"/>
                <a:gd name="connsiteX3" fmla="*/ 10160 w 593100"/>
                <a:gd name="connsiteY3" fmla="*/ 1269703 h 1314875"/>
                <a:gd name="connsiteX0" fmla="*/ 0 w 633742"/>
                <a:gd name="connsiteY0" fmla="*/ 33157 h 1277209"/>
                <a:gd name="connsiteX1" fmla="*/ 487680 w 633742"/>
                <a:gd name="connsiteY1" fmla="*/ 83957 h 1277209"/>
                <a:gd name="connsiteX2" fmla="*/ 518160 w 633742"/>
                <a:gd name="connsiteY2" fmla="*/ 1130437 h 1277209"/>
                <a:gd name="connsiteX3" fmla="*/ 10160 w 633742"/>
                <a:gd name="connsiteY3" fmla="*/ 1232037 h 1277209"/>
              </a:gdLst>
              <a:ahLst/>
              <a:cxnLst>
                <a:cxn ang="0">
                  <a:pos x="connsiteX0" y="connsiteY0"/>
                </a:cxn>
                <a:cxn ang="0">
                  <a:pos x="connsiteX1" y="connsiteY1"/>
                </a:cxn>
                <a:cxn ang="0">
                  <a:pos x="connsiteX2" y="connsiteY2"/>
                </a:cxn>
                <a:cxn ang="0">
                  <a:pos x="connsiteX3" y="connsiteY3"/>
                </a:cxn>
              </a:cxnLst>
              <a:rect l="l" t="t" r="r" b="b"/>
              <a:pathLst>
                <a:path w="633742" h="1277209">
                  <a:moveTo>
                    <a:pt x="0" y="33157"/>
                  </a:moveTo>
                  <a:cubicBezTo>
                    <a:pt x="235373" y="-40503"/>
                    <a:pt x="279400" y="22997"/>
                    <a:pt x="487680" y="83957"/>
                  </a:cubicBezTo>
                  <a:cubicBezTo>
                    <a:pt x="695960" y="144917"/>
                    <a:pt x="658707" y="989890"/>
                    <a:pt x="518160" y="1130437"/>
                  </a:cubicBezTo>
                  <a:cubicBezTo>
                    <a:pt x="377613" y="1270984"/>
                    <a:pt x="253153" y="1322630"/>
                    <a:pt x="10160" y="1232037"/>
                  </a:cubicBez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flipH="1">
              <a:off x="6099668" y="4046632"/>
              <a:ext cx="633742" cy="1277209"/>
            </a:xfrm>
            <a:custGeom>
              <a:avLst/>
              <a:gdLst>
                <a:gd name="connsiteX0" fmla="*/ 0 w 651491"/>
                <a:gd name="connsiteY0" fmla="*/ 76695 h 1378281"/>
                <a:gd name="connsiteX1" fmla="*/ 568960 w 651491"/>
                <a:gd name="connsiteY1" fmla="*/ 127495 h 1378281"/>
                <a:gd name="connsiteX2" fmla="*/ 589280 w 651491"/>
                <a:gd name="connsiteY2" fmla="*/ 1265415 h 1378281"/>
                <a:gd name="connsiteX3" fmla="*/ 10160 w 651491"/>
                <a:gd name="connsiteY3" fmla="*/ 1275575 h 1378281"/>
                <a:gd name="connsiteX0" fmla="*/ 0 w 651491"/>
                <a:gd name="connsiteY0" fmla="*/ 76695 h 1378281"/>
                <a:gd name="connsiteX1" fmla="*/ 568960 w 651491"/>
                <a:gd name="connsiteY1" fmla="*/ 127495 h 1378281"/>
                <a:gd name="connsiteX2" fmla="*/ 589280 w 651491"/>
                <a:gd name="connsiteY2" fmla="*/ 1265415 h 1378281"/>
                <a:gd name="connsiteX3" fmla="*/ 10160 w 651491"/>
                <a:gd name="connsiteY3" fmla="*/ 1275575 h 1378281"/>
                <a:gd name="connsiteX0" fmla="*/ 0 w 702968"/>
                <a:gd name="connsiteY0" fmla="*/ 34246 h 1335832"/>
                <a:gd name="connsiteX1" fmla="*/ 568960 w 702968"/>
                <a:gd name="connsiteY1" fmla="*/ 85046 h 1335832"/>
                <a:gd name="connsiteX2" fmla="*/ 589280 w 702968"/>
                <a:gd name="connsiteY2" fmla="*/ 1222966 h 1335832"/>
                <a:gd name="connsiteX3" fmla="*/ 10160 w 702968"/>
                <a:gd name="connsiteY3" fmla="*/ 1233126 h 1335832"/>
                <a:gd name="connsiteX0" fmla="*/ 0 w 682058"/>
                <a:gd name="connsiteY0" fmla="*/ 50948 h 1352534"/>
                <a:gd name="connsiteX1" fmla="*/ 568960 w 682058"/>
                <a:gd name="connsiteY1" fmla="*/ 101748 h 1352534"/>
                <a:gd name="connsiteX2" fmla="*/ 589280 w 682058"/>
                <a:gd name="connsiteY2" fmla="*/ 1239668 h 1352534"/>
                <a:gd name="connsiteX3" fmla="*/ 10160 w 682058"/>
                <a:gd name="connsiteY3" fmla="*/ 1249828 h 1352534"/>
                <a:gd name="connsiteX0" fmla="*/ 0 w 694510"/>
                <a:gd name="connsiteY0" fmla="*/ 28382 h 1329968"/>
                <a:gd name="connsiteX1" fmla="*/ 568960 w 694510"/>
                <a:gd name="connsiteY1" fmla="*/ 79182 h 1329968"/>
                <a:gd name="connsiteX2" fmla="*/ 589280 w 694510"/>
                <a:gd name="connsiteY2" fmla="*/ 1217102 h 1329968"/>
                <a:gd name="connsiteX3" fmla="*/ 10160 w 694510"/>
                <a:gd name="connsiteY3" fmla="*/ 1227262 h 1329968"/>
                <a:gd name="connsiteX0" fmla="*/ 0 w 648831"/>
                <a:gd name="connsiteY0" fmla="*/ 28382 h 1329968"/>
                <a:gd name="connsiteX1" fmla="*/ 487680 w 648831"/>
                <a:gd name="connsiteY1" fmla="*/ 79182 h 1329968"/>
                <a:gd name="connsiteX2" fmla="*/ 589280 w 648831"/>
                <a:gd name="connsiteY2" fmla="*/ 1217102 h 1329968"/>
                <a:gd name="connsiteX3" fmla="*/ 10160 w 648831"/>
                <a:gd name="connsiteY3" fmla="*/ 1227262 h 1329968"/>
                <a:gd name="connsiteX0" fmla="*/ 0 w 648831"/>
                <a:gd name="connsiteY0" fmla="*/ 44670 h 1346256"/>
                <a:gd name="connsiteX1" fmla="*/ 487680 w 648831"/>
                <a:gd name="connsiteY1" fmla="*/ 95470 h 1346256"/>
                <a:gd name="connsiteX2" fmla="*/ 589280 w 648831"/>
                <a:gd name="connsiteY2" fmla="*/ 1233390 h 1346256"/>
                <a:gd name="connsiteX3" fmla="*/ 10160 w 648831"/>
                <a:gd name="connsiteY3" fmla="*/ 1243550 h 1346256"/>
                <a:gd name="connsiteX0" fmla="*/ 0 w 566787"/>
                <a:gd name="connsiteY0" fmla="*/ 70823 h 1328198"/>
                <a:gd name="connsiteX1" fmla="*/ 487680 w 566787"/>
                <a:gd name="connsiteY1" fmla="*/ 121623 h 1328198"/>
                <a:gd name="connsiteX2" fmla="*/ 518160 w 566787"/>
                <a:gd name="connsiteY2" fmla="*/ 1168103 h 1328198"/>
                <a:gd name="connsiteX3" fmla="*/ 10160 w 566787"/>
                <a:gd name="connsiteY3" fmla="*/ 1269703 h 1328198"/>
                <a:gd name="connsiteX0" fmla="*/ 0 w 593100"/>
                <a:gd name="connsiteY0" fmla="*/ 70823 h 1314875"/>
                <a:gd name="connsiteX1" fmla="*/ 487680 w 593100"/>
                <a:gd name="connsiteY1" fmla="*/ 121623 h 1314875"/>
                <a:gd name="connsiteX2" fmla="*/ 518160 w 593100"/>
                <a:gd name="connsiteY2" fmla="*/ 1168103 h 1314875"/>
                <a:gd name="connsiteX3" fmla="*/ 10160 w 593100"/>
                <a:gd name="connsiteY3" fmla="*/ 1269703 h 1314875"/>
                <a:gd name="connsiteX0" fmla="*/ 0 w 633742"/>
                <a:gd name="connsiteY0" fmla="*/ 33157 h 1277209"/>
                <a:gd name="connsiteX1" fmla="*/ 487680 w 633742"/>
                <a:gd name="connsiteY1" fmla="*/ 83957 h 1277209"/>
                <a:gd name="connsiteX2" fmla="*/ 518160 w 633742"/>
                <a:gd name="connsiteY2" fmla="*/ 1130437 h 1277209"/>
                <a:gd name="connsiteX3" fmla="*/ 10160 w 633742"/>
                <a:gd name="connsiteY3" fmla="*/ 1232037 h 1277209"/>
              </a:gdLst>
              <a:ahLst/>
              <a:cxnLst>
                <a:cxn ang="0">
                  <a:pos x="connsiteX0" y="connsiteY0"/>
                </a:cxn>
                <a:cxn ang="0">
                  <a:pos x="connsiteX1" y="connsiteY1"/>
                </a:cxn>
                <a:cxn ang="0">
                  <a:pos x="connsiteX2" y="connsiteY2"/>
                </a:cxn>
                <a:cxn ang="0">
                  <a:pos x="connsiteX3" y="connsiteY3"/>
                </a:cxn>
              </a:cxnLst>
              <a:rect l="l" t="t" r="r" b="b"/>
              <a:pathLst>
                <a:path w="633742" h="1277209">
                  <a:moveTo>
                    <a:pt x="0" y="33157"/>
                  </a:moveTo>
                  <a:cubicBezTo>
                    <a:pt x="235373" y="-40503"/>
                    <a:pt x="279400" y="22997"/>
                    <a:pt x="487680" y="83957"/>
                  </a:cubicBezTo>
                  <a:cubicBezTo>
                    <a:pt x="695960" y="144917"/>
                    <a:pt x="658707" y="989890"/>
                    <a:pt x="518160" y="1130437"/>
                  </a:cubicBezTo>
                  <a:cubicBezTo>
                    <a:pt x="377613" y="1270984"/>
                    <a:pt x="253153" y="1322630"/>
                    <a:pt x="10160" y="1232037"/>
                  </a:cubicBezTo>
                </a:path>
              </a:pathLst>
            </a:cu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5618281" y="3133344"/>
            <a:ext cx="2728211" cy="2730380"/>
            <a:chOff x="5618281" y="3133344"/>
            <a:chExt cx="2728211" cy="2730380"/>
          </a:xfrm>
        </p:grpSpPr>
        <p:grpSp>
          <p:nvGrpSpPr>
            <p:cNvPr id="7" name="Group 6"/>
            <p:cNvGrpSpPr/>
            <p:nvPr/>
          </p:nvGrpSpPr>
          <p:grpSpPr>
            <a:xfrm>
              <a:off x="5618281" y="3133344"/>
              <a:ext cx="2728211" cy="612966"/>
              <a:chOff x="5620512" y="3133344"/>
              <a:chExt cx="2728211" cy="612966"/>
            </a:xfrm>
          </p:grpSpPr>
          <p:sp>
            <p:nvSpPr>
              <p:cNvPr id="3" name="Freeform 2"/>
              <p:cNvSpPr/>
              <p:nvPr/>
            </p:nvSpPr>
            <p:spPr>
              <a:xfrm>
                <a:off x="5620512" y="3133344"/>
                <a:ext cx="628287" cy="612966"/>
              </a:xfrm>
              <a:custGeom>
                <a:avLst/>
                <a:gdLst>
                  <a:gd name="connsiteX0" fmla="*/ 597408 w 628287"/>
                  <a:gd name="connsiteY0" fmla="*/ 0 h 612966"/>
                  <a:gd name="connsiteX1" fmla="*/ 560832 w 628287"/>
                  <a:gd name="connsiteY1" fmla="*/ 536448 h 612966"/>
                  <a:gd name="connsiteX2" fmla="*/ 0 w 628287"/>
                  <a:gd name="connsiteY2" fmla="*/ 597408 h 612966"/>
                </a:gdLst>
                <a:ahLst/>
                <a:cxnLst>
                  <a:cxn ang="0">
                    <a:pos x="connsiteX0" y="connsiteY0"/>
                  </a:cxn>
                  <a:cxn ang="0">
                    <a:pos x="connsiteX1" y="connsiteY1"/>
                  </a:cxn>
                  <a:cxn ang="0">
                    <a:pos x="connsiteX2" y="connsiteY2"/>
                  </a:cxn>
                </a:cxnLst>
                <a:rect l="l" t="t" r="r" b="b"/>
                <a:pathLst>
                  <a:path w="628287" h="612966">
                    <a:moveTo>
                      <a:pt x="597408" y="0"/>
                    </a:moveTo>
                    <a:cubicBezTo>
                      <a:pt x="628904" y="218440"/>
                      <a:pt x="660400" y="436880"/>
                      <a:pt x="560832" y="536448"/>
                    </a:cubicBezTo>
                    <a:cubicBezTo>
                      <a:pt x="461264" y="636016"/>
                      <a:pt x="230632" y="616712"/>
                      <a:pt x="0" y="597408"/>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flipH="1">
                <a:off x="7720436" y="3133344"/>
                <a:ext cx="628287" cy="612966"/>
              </a:xfrm>
              <a:custGeom>
                <a:avLst/>
                <a:gdLst>
                  <a:gd name="connsiteX0" fmla="*/ 597408 w 628287"/>
                  <a:gd name="connsiteY0" fmla="*/ 0 h 612966"/>
                  <a:gd name="connsiteX1" fmla="*/ 560832 w 628287"/>
                  <a:gd name="connsiteY1" fmla="*/ 536448 h 612966"/>
                  <a:gd name="connsiteX2" fmla="*/ 0 w 628287"/>
                  <a:gd name="connsiteY2" fmla="*/ 597408 h 612966"/>
                </a:gdLst>
                <a:ahLst/>
                <a:cxnLst>
                  <a:cxn ang="0">
                    <a:pos x="connsiteX0" y="connsiteY0"/>
                  </a:cxn>
                  <a:cxn ang="0">
                    <a:pos x="connsiteX1" y="connsiteY1"/>
                  </a:cxn>
                  <a:cxn ang="0">
                    <a:pos x="connsiteX2" y="connsiteY2"/>
                  </a:cxn>
                </a:cxnLst>
                <a:rect l="l" t="t" r="r" b="b"/>
                <a:pathLst>
                  <a:path w="628287" h="612966">
                    <a:moveTo>
                      <a:pt x="597408" y="0"/>
                    </a:moveTo>
                    <a:cubicBezTo>
                      <a:pt x="628904" y="218440"/>
                      <a:pt x="660400" y="436880"/>
                      <a:pt x="560832" y="536448"/>
                    </a:cubicBezTo>
                    <a:cubicBezTo>
                      <a:pt x="461264" y="636016"/>
                      <a:pt x="230632" y="616712"/>
                      <a:pt x="0" y="597408"/>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V="1">
              <a:off x="5618281" y="5250758"/>
              <a:ext cx="2728211" cy="612966"/>
              <a:chOff x="5620512" y="3133344"/>
              <a:chExt cx="2728211" cy="612966"/>
            </a:xfrm>
          </p:grpSpPr>
          <p:sp>
            <p:nvSpPr>
              <p:cNvPr id="18" name="Freeform 17"/>
              <p:cNvSpPr/>
              <p:nvPr/>
            </p:nvSpPr>
            <p:spPr>
              <a:xfrm>
                <a:off x="5620512" y="3133344"/>
                <a:ext cx="628287" cy="612966"/>
              </a:xfrm>
              <a:custGeom>
                <a:avLst/>
                <a:gdLst>
                  <a:gd name="connsiteX0" fmla="*/ 597408 w 628287"/>
                  <a:gd name="connsiteY0" fmla="*/ 0 h 612966"/>
                  <a:gd name="connsiteX1" fmla="*/ 560832 w 628287"/>
                  <a:gd name="connsiteY1" fmla="*/ 536448 h 612966"/>
                  <a:gd name="connsiteX2" fmla="*/ 0 w 628287"/>
                  <a:gd name="connsiteY2" fmla="*/ 597408 h 612966"/>
                </a:gdLst>
                <a:ahLst/>
                <a:cxnLst>
                  <a:cxn ang="0">
                    <a:pos x="connsiteX0" y="connsiteY0"/>
                  </a:cxn>
                  <a:cxn ang="0">
                    <a:pos x="connsiteX1" y="connsiteY1"/>
                  </a:cxn>
                  <a:cxn ang="0">
                    <a:pos x="connsiteX2" y="connsiteY2"/>
                  </a:cxn>
                </a:cxnLst>
                <a:rect l="l" t="t" r="r" b="b"/>
                <a:pathLst>
                  <a:path w="628287" h="612966">
                    <a:moveTo>
                      <a:pt x="597408" y="0"/>
                    </a:moveTo>
                    <a:cubicBezTo>
                      <a:pt x="628904" y="218440"/>
                      <a:pt x="660400" y="436880"/>
                      <a:pt x="560832" y="536448"/>
                    </a:cubicBezTo>
                    <a:cubicBezTo>
                      <a:pt x="461264" y="636016"/>
                      <a:pt x="230632" y="616712"/>
                      <a:pt x="0" y="597408"/>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7720436" y="3133344"/>
                <a:ext cx="628287" cy="612966"/>
              </a:xfrm>
              <a:custGeom>
                <a:avLst/>
                <a:gdLst>
                  <a:gd name="connsiteX0" fmla="*/ 597408 w 628287"/>
                  <a:gd name="connsiteY0" fmla="*/ 0 h 612966"/>
                  <a:gd name="connsiteX1" fmla="*/ 560832 w 628287"/>
                  <a:gd name="connsiteY1" fmla="*/ 536448 h 612966"/>
                  <a:gd name="connsiteX2" fmla="*/ 0 w 628287"/>
                  <a:gd name="connsiteY2" fmla="*/ 597408 h 612966"/>
                </a:gdLst>
                <a:ahLst/>
                <a:cxnLst>
                  <a:cxn ang="0">
                    <a:pos x="connsiteX0" y="connsiteY0"/>
                  </a:cxn>
                  <a:cxn ang="0">
                    <a:pos x="connsiteX1" y="connsiteY1"/>
                  </a:cxn>
                  <a:cxn ang="0">
                    <a:pos x="connsiteX2" y="connsiteY2"/>
                  </a:cxn>
                </a:cxnLst>
                <a:rect l="l" t="t" r="r" b="b"/>
                <a:pathLst>
                  <a:path w="628287" h="612966">
                    <a:moveTo>
                      <a:pt x="597408" y="0"/>
                    </a:moveTo>
                    <a:cubicBezTo>
                      <a:pt x="628904" y="218440"/>
                      <a:pt x="660400" y="436880"/>
                      <a:pt x="560832" y="536448"/>
                    </a:cubicBezTo>
                    <a:cubicBezTo>
                      <a:pt x="461264" y="636016"/>
                      <a:pt x="230632" y="616712"/>
                      <a:pt x="0" y="597408"/>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02124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righ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xEl>
                                              <p:pRg st="6" end="6"/>
                                            </p:txEl>
                                          </p:spTgt>
                                        </p:tgtEl>
                                        <p:attrNameLst>
                                          <p:attrName>style.visibility</p:attrName>
                                        </p:attrNameLst>
                                      </p:cBhvr>
                                      <p:to>
                                        <p:strVal val="visible"/>
                                      </p:to>
                                    </p:set>
                                    <p:animEffect transition="in" filter="wipe(left)">
                                      <p:cBhvr>
                                        <p:cTn id="4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Solve Z</a:t>
            </a:r>
            <a:r>
              <a:rPr lang="en-US" baseline="-25000" dirty="0"/>
              <a:t>0</a:t>
            </a:r>
            <a:r>
              <a:rPr lang="en-US" dirty="0" smtClean="0"/>
              <a:t> as an SOP Expression</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14</a:t>
            </a:fld>
            <a:endParaRPr lang="en-US" dirty="0"/>
          </a:p>
        </p:txBody>
      </p:sp>
      <p:sp>
        <p:nvSpPr>
          <p:cNvPr id="6" name="Content Placeholder 5"/>
          <p:cNvSpPr>
            <a:spLocks noGrp="1"/>
          </p:cNvSpPr>
          <p:nvPr>
            <p:ph idx="1"/>
          </p:nvPr>
        </p:nvSpPr>
        <p:spPr/>
        <p:txBody>
          <a:bodyPr>
            <a:normAutofit lnSpcReduction="10000"/>
          </a:bodyPr>
          <a:lstStyle/>
          <a:p>
            <a:r>
              <a:rPr lang="en-US" dirty="0" smtClean="0"/>
              <a:t>Now let’s solve </a:t>
            </a:r>
            <a:r>
              <a:rPr lang="en-US" b="1" dirty="0" smtClean="0">
                <a:solidFill>
                  <a:srgbClr val="00B050"/>
                </a:solidFill>
              </a:rPr>
              <a:t>Z</a:t>
            </a:r>
            <a:r>
              <a:rPr lang="en-US" b="1" baseline="-25000" dirty="0">
                <a:solidFill>
                  <a:srgbClr val="00B050"/>
                </a:solidFill>
              </a:rPr>
              <a:t>0</a:t>
            </a:r>
            <a:r>
              <a:rPr lang="en-US" dirty="0" smtClean="0"/>
              <a:t>.  SOP and POS are the same.</a:t>
            </a:r>
          </a:p>
          <a:p>
            <a:r>
              <a:rPr lang="en-US" dirty="0" smtClean="0"/>
              <a:t>What are the loops </a:t>
            </a:r>
            <a:br>
              <a:rPr lang="en-US" dirty="0" smtClean="0"/>
            </a:br>
            <a:r>
              <a:rPr lang="en-US" dirty="0" smtClean="0"/>
              <a:t>for SOP?</a:t>
            </a:r>
          </a:p>
          <a:p>
            <a:r>
              <a:rPr lang="en-US" b="1" dirty="0" smtClean="0">
                <a:solidFill>
                  <a:srgbClr val="00B050"/>
                </a:solidFill>
              </a:rPr>
              <a:t>C</a:t>
            </a:r>
            <a:r>
              <a:rPr lang="en-US" b="1" baseline="-25000" dirty="0" smtClean="0">
                <a:solidFill>
                  <a:srgbClr val="00B050"/>
                </a:solidFill>
              </a:rPr>
              <a:t>0</a:t>
            </a:r>
            <a:endParaRPr lang="en-US" b="1" dirty="0" smtClean="0">
              <a:solidFill>
                <a:srgbClr val="00B050"/>
              </a:solidFill>
            </a:endParaRPr>
          </a:p>
          <a:p>
            <a:r>
              <a:rPr lang="en-US" b="1" dirty="0" smtClean="0">
                <a:solidFill>
                  <a:srgbClr val="7030A0"/>
                </a:solidFill>
              </a:rPr>
              <a:t>A</a:t>
            </a:r>
            <a:endParaRPr lang="en-US" dirty="0" smtClean="0">
              <a:solidFill>
                <a:srgbClr val="7030A0"/>
              </a:solidFill>
            </a:endParaRPr>
          </a:p>
          <a:p>
            <a:r>
              <a:rPr lang="en-US" b="1" dirty="0" smtClean="0">
                <a:solidFill>
                  <a:srgbClr val="0070C0"/>
                </a:solidFill>
              </a:rPr>
              <a:t>B</a:t>
            </a:r>
            <a:endParaRPr lang="en-US" dirty="0"/>
          </a:p>
          <a:p>
            <a:r>
              <a:rPr lang="en-US" dirty="0" smtClean="0"/>
              <a:t>So </a:t>
            </a:r>
            <a:r>
              <a:rPr lang="en-US" b="1" dirty="0" smtClean="0">
                <a:solidFill>
                  <a:srgbClr val="0070C0"/>
                </a:solidFill>
              </a:rPr>
              <a:t>Z</a:t>
            </a:r>
            <a:r>
              <a:rPr lang="en-US" b="1" baseline="-25000" dirty="0" smtClean="0">
                <a:solidFill>
                  <a:srgbClr val="0070C0"/>
                </a:solidFill>
              </a:rPr>
              <a:t>0</a:t>
            </a:r>
            <a:r>
              <a:rPr lang="en-US" b="1" dirty="0" smtClean="0">
                <a:solidFill>
                  <a:srgbClr val="0070C0"/>
                </a:solidFill>
              </a:rPr>
              <a:t> = (C</a:t>
            </a:r>
            <a:r>
              <a:rPr lang="en-US" b="1" baseline="-25000" dirty="0">
                <a:solidFill>
                  <a:srgbClr val="0070C0"/>
                </a:solidFill>
              </a:rPr>
              <a:t>0</a:t>
            </a:r>
            <a:r>
              <a:rPr lang="en-US" b="1" dirty="0" smtClean="0">
                <a:solidFill>
                  <a:srgbClr val="0070C0"/>
                </a:solidFill>
              </a:rPr>
              <a:t> + A + B)</a:t>
            </a:r>
            <a:br>
              <a:rPr lang="en-US" b="1" dirty="0" smtClean="0">
                <a:solidFill>
                  <a:srgbClr val="0070C0"/>
                </a:solidFill>
              </a:rPr>
            </a:br>
            <a:r>
              <a:rPr lang="en-US" b="1" dirty="0">
                <a:solidFill>
                  <a:srgbClr val="0070C0"/>
                </a:solidFill>
              </a:rPr>
              <a:t> </a:t>
            </a:r>
            <a:r>
              <a:rPr lang="en-US" b="1" dirty="0" smtClean="0">
                <a:solidFill>
                  <a:srgbClr val="0070C0"/>
                </a:solidFill>
              </a:rPr>
              <a:t>    </a:t>
            </a:r>
            <a:endParaRPr lang="en-US" dirty="0" smtClean="0"/>
          </a:p>
        </p:txBody>
      </p:sp>
      <p:graphicFrame>
        <p:nvGraphicFramePr>
          <p:cNvPr id="13" name="Table 12"/>
          <p:cNvGraphicFramePr>
            <a:graphicFrameLocks noGrp="1"/>
          </p:cNvGraphicFramePr>
          <p:nvPr>
            <p:extLst>
              <p:ext uri="{D42A27DB-BD31-4B8C-83A1-F6EECF244321}">
                <p14:modId xmlns:p14="http://schemas.microsoft.com/office/powerpoint/2010/main" val="1103539536"/>
              </p:ext>
            </p:extLst>
          </p:nvPr>
        </p:nvGraphicFramePr>
        <p:xfrm>
          <a:off x="4151485" y="2272454"/>
          <a:ext cx="4206240" cy="3596640"/>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algn="ctr"/>
                      <a:r>
                        <a:rPr lang="en-US" sz="2400" dirty="0" smtClean="0"/>
                        <a:t>Z</a:t>
                      </a:r>
                      <a:r>
                        <a:rPr lang="en-US" sz="2400" baseline="-25000" dirty="0" smtClean="0"/>
                        <a:t>0</a:t>
                      </a:r>
                      <a:endParaRPr lang="en-US" sz="2400"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algn="ctr"/>
                      <a:r>
                        <a:rPr lang="en-US" sz="2400" dirty="0" smtClean="0">
                          <a:latin typeface="+mn-lt"/>
                          <a:cs typeface="Arial" panose="020B0604020202020204" pitchFamily="34" charset="0"/>
                        </a:rPr>
                        <a:t>AB</a:t>
                      </a:r>
                      <a:endParaRPr lang="en-US" sz="2400" baseline="-25000" dirty="0">
                        <a:latin typeface="+mn-lt"/>
                        <a:cs typeface="Arial" panose="020B0604020202020204" pitchFamily="34" charset="0"/>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4">
                  <a:txBody>
                    <a:bodyPr/>
                    <a:lstStyle/>
                    <a:p>
                      <a:pPr algn="r"/>
                      <a:r>
                        <a:rPr lang="en-US" sz="2400" b="1" baseline="0" dirty="0" smtClean="0"/>
                        <a:t>C</a:t>
                      </a:r>
                      <a:r>
                        <a:rPr lang="en-US" sz="2400" b="0" baseline="-25000" dirty="0" smtClean="0"/>
                        <a:t>1</a:t>
                      </a:r>
                      <a:r>
                        <a:rPr lang="en-US" sz="2400" b="1" baseline="0" dirty="0" smtClean="0"/>
                        <a:t>C</a:t>
                      </a:r>
                      <a:r>
                        <a:rPr lang="en-US" sz="2400" b="0" baseline="-25000" dirty="0" smtClean="0"/>
                        <a:t>0</a:t>
                      </a: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11</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10</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x</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5" name="Rounded Rectangle 14"/>
          <p:cNvSpPr/>
          <p:nvPr/>
        </p:nvSpPr>
        <p:spPr>
          <a:xfrm>
            <a:off x="5640567" y="3871108"/>
            <a:ext cx="2669349" cy="124902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rot="16200000">
            <a:off x="6326344" y="3871108"/>
            <a:ext cx="2669349" cy="1249028"/>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16200000">
            <a:off x="5646543" y="3880535"/>
            <a:ext cx="2669349" cy="1249028"/>
          </a:xfrm>
          <a:prstGeom prst="round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72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wipe(left)">
                                      <p:cBhvr>
                                        <p:cTn id="4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Can Reuse Some Factors with Algebra</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15</a:t>
            </a:fld>
            <a:endParaRPr lang="en-US" dirty="0"/>
          </a:p>
        </p:txBody>
      </p:sp>
      <p:sp>
        <p:nvSpPr>
          <p:cNvPr id="6" name="Content Placeholder 5"/>
          <p:cNvSpPr>
            <a:spLocks noGrp="1"/>
          </p:cNvSpPr>
          <p:nvPr>
            <p:ph idx="1"/>
          </p:nvPr>
        </p:nvSpPr>
        <p:spPr/>
        <p:txBody>
          <a:bodyPr>
            <a:normAutofit/>
          </a:bodyPr>
          <a:lstStyle/>
          <a:p>
            <a:r>
              <a:rPr lang="en-US" dirty="0" smtClean="0"/>
              <a:t>Notice that we can reuse factors </a:t>
            </a:r>
            <a:br>
              <a:rPr lang="en-US" dirty="0" smtClean="0"/>
            </a:br>
            <a:r>
              <a:rPr lang="en-US" dirty="0" smtClean="0"/>
              <a:t>from </a:t>
            </a:r>
            <a:r>
              <a:rPr lang="en-US" b="1" dirty="0" smtClean="0">
                <a:solidFill>
                  <a:srgbClr val="00B050"/>
                </a:solidFill>
              </a:rPr>
              <a:t>Z</a:t>
            </a:r>
            <a:r>
              <a:rPr lang="en-US" b="1" baseline="-25000" dirty="0" smtClean="0">
                <a:solidFill>
                  <a:srgbClr val="00B050"/>
                </a:solidFill>
              </a:rPr>
              <a:t>1</a:t>
            </a:r>
            <a:r>
              <a:rPr lang="en-US" dirty="0">
                <a:solidFill>
                  <a:srgbClr val="00B050"/>
                </a:solidFill>
              </a:rPr>
              <a:t> </a:t>
            </a:r>
            <a:r>
              <a:rPr lang="en-US" dirty="0" smtClean="0"/>
              <a:t>to calculate </a:t>
            </a:r>
            <a:r>
              <a:rPr lang="en-US" b="1" dirty="0" smtClean="0">
                <a:solidFill>
                  <a:srgbClr val="00B050"/>
                </a:solidFill>
              </a:rPr>
              <a:t>Z</a:t>
            </a:r>
            <a:r>
              <a:rPr lang="en-US" b="1" baseline="-25000" dirty="0">
                <a:solidFill>
                  <a:srgbClr val="00B050"/>
                </a:solidFill>
              </a:rPr>
              <a:t>0</a:t>
            </a:r>
            <a:r>
              <a:rPr lang="en-US" dirty="0" smtClean="0"/>
              <a:t>:</a:t>
            </a:r>
          </a:p>
          <a:p>
            <a:r>
              <a:rPr lang="en-US" b="1" dirty="0">
                <a:solidFill>
                  <a:srgbClr val="00B050"/>
                </a:solidFill>
              </a:rPr>
              <a:t>Z</a:t>
            </a:r>
            <a:r>
              <a:rPr lang="en-US" b="1" baseline="-25000" dirty="0">
                <a:solidFill>
                  <a:srgbClr val="00B050"/>
                </a:solidFill>
              </a:rPr>
              <a:t>1</a:t>
            </a:r>
            <a:r>
              <a:rPr lang="en-US" b="1" dirty="0">
                <a:solidFill>
                  <a:srgbClr val="00B050"/>
                </a:solidFill>
              </a:rPr>
              <a:t> = (C</a:t>
            </a:r>
            <a:r>
              <a:rPr lang="en-US" b="1" baseline="-25000" dirty="0">
                <a:solidFill>
                  <a:srgbClr val="00B050"/>
                </a:solidFill>
              </a:rPr>
              <a:t>1</a:t>
            </a:r>
            <a:r>
              <a:rPr lang="en-US" b="1" dirty="0">
                <a:solidFill>
                  <a:srgbClr val="00B050"/>
                </a:solidFill>
              </a:rPr>
              <a:t> + A + B</a:t>
            </a:r>
            <a:r>
              <a:rPr lang="en-US" b="1" dirty="0" smtClean="0">
                <a:solidFill>
                  <a:srgbClr val="00B050"/>
                </a:solidFill>
              </a:rPr>
              <a:t>)(</a:t>
            </a:r>
            <a:r>
              <a:rPr lang="en-US" b="1" dirty="0">
                <a:solidFill>
                  <a:srgbClr val="00B050"/>
                </a:solidFill>
              </a:rPr>
              <a:t>C</a:t>
            </a:r>
            <a:r>
              <a:rPr lang="en-US" b="1" baseline="-25000" dirty="0">
                <a:solidFill>
                  <a:srgbClr val="00B050"/>
                </a:solidFill>
              </a:rPr>
              <a:t>0</a:t>
            </a:r>
            <a:r>
              <a:rPr lang="en-US" b="1" dirty="0">
                <a:solidFill>
                  <a:srgbClr val="00B050"/>
                </a:solidFill>
              </a:rPr>
              <a:t> + A)(C</a:t>
            </a:r>
            <a:r>
              <a:rPr lang="en-US" b="1" baseline="-25000" dirty="0">
                <a:solidFill>
                  <a:srgbClr val="00B050"/>
                </a:solidFill>
              </a:rPr>
              <a:t>0</a:t>
            </a:r>
            <a:r>
              <a:rPr lang="en-US" b="1" dirty="0">
                <a:solidFill>
                  <a:srgbClr val="00B050"/>
                </a:solidFill>
              </a:rPr>
              <a:t> + B) </a:t>
            </a:r>
            <a:endParaRPr lang="en-US" b="1" dirty="0" smtClean="0">
              <a:solidFill>
                <a:srgbClr val="00B050"/>
              </a:solidFill>
            </a:endParaRPr>
          </a:p>
          <a:p>
            <a:r>
              <a:rPr lang="en-US" b="1" dirty="0" smtClean="0">
                <a:solidFill>
                  <a:srgbClr val="0070C0"/>
                </a:solidFill>
              </a:rPr>
              <a:t>Z</a:t>
            </a:r>
            <a:r>
              <a:rPr lang="en-US" b="1" baseline="-25000" dirty="0" smtClean="0">
                <a:solidFill>
                  <a:srgbClr val="0070C0"/>
                </a:solidFill>
              </a:rPr>
              <a:t>0</a:t>
            </a:r>
            <a:r>
              <a:rPr lang="en-US" b="1" dirty="0" smtClean="0">
                <a:solidFill>
                  <a:srgbClr val="00B050"/>
                </a:solidFill>
              </a:rPr>
              <a:t> = (C</a:t>
            </a:r>
            <a:r>
              <a:rPr lang="en-US" b="1" baseline="-25000" dirty="0">
                <a:solidFill>
                  <a:srgbClr val="00B050"/>
                </a:solidFill>
              </a:rPr>
              <a:t>0</a:t>
            </a:r>
            <a:r>
              <a:rPr lang="en-US" b="1" dirty="0" smtClean="0">
                <a:solidFill>
                  <a:srgbClr val="00B050"/>
                </a:solidFill>
              </a:rPr>
              <a:t> + A + </a:t>
            </a:r>
            <a:r>
              <a:rPr lang="en-US" b="1" dirty="0">
                <a:solidFill>
                  <a:srgbClr val="00B050"/>
                </a:solidFill>
              </a:rPr>
              <a:t>B</a:t>
            </a:r>
            <a:r>
              <a:rPr lang="en-US" b="1" dirty="0" smtClean="0">
                <a:solidFill>
                  <a:srgbClr val="00B050"/>
                </a:solidFill>
              </a:rPr>
              <a:t>) </a:t>
            </a:r>
            <a:r>
              <a:rPr lang="en-US" b="1" dirty="0" smtClean="0">
                <a:solidFill>
                  <a:srgbClr val="0070C0"/>
                </a:solidFill>
              </a:rPr>
              <a:t>= </a:t>
            </a:r>
            <a:r>
              <a:rPr lang="en-US" b="1" dirty="0">
                <a:solidFill>
                  <a:srgbClr val="0070C0"/>
                </a:solidFill>
              </a:rPr>
              <a:t>(C</a:t>
            </a:r>
            <a:r>
              <a:rPr lang="en-US" b="1" baseline="-25000" dirty="0">
                <a:solidFill>
                  <a:srgbClr val="0070C0"/>
                </a:solidFill>
              </a:rPr>
              <a:t>0</a:t>
            </a:r>
            <a:r>
              <a:rPr lang="en-US" b="1" dirty="0">
                <a:solidFill>
                  <a:srgbClr val="0070C0"/>
                </a:solidFill>
              </a:rPr>
              <a:t> + A</a:t>
            </a:r>
            <a:r>
              <a:rPr lang="en-US" b="1" dirty="0" smtClean="0">
                <a:solidFill>
                  <a:srgbClr val="0070C0"/>
                </a:solidFill>
              </a:rPr>
              <a:t>) + (</a:t>
            </a:r>
            <a:r>
              <a:rPr lang="en-US" b="1" dirty="0">
                <a:solidFill>
                  <a:srgbClr val="0070C0"/>
                </a:solidFill>
              </a:rPr>
              <a:t>C</a:t>
            </a:r>
            <a:r>
              <a:rPr lang="en-US" b="1" baseline="-25000" dirty="0">
                <a:solidFill>
                  <a:srgbClr val="0070C0"/>
                </a:solidFill>
              </a:rPr>
              <a:t>0</a:t>
            </a:r>
            <a:r>
              <a:rPr lang="en-US" b="1" dirty="0">
                <a:solidFill>
                  <a:srgbClr val="0070C0"/>
                </a:solidFill>
              </a:rPr>
              <a:t> + B</a:t>
            </a:r>
            <a:r>
              <a:rPr lang="en-US" b="1" dirty="0" smtClean="0">
                <a:solidFill>
                  <a:srgbClr val="0070C0"/>
                </a:solidFill>
              </a:rPr>
              <a:t>)</a:t>
            </a:r>
          </a:p>
          <a:p>
            <a:endParaRPr lang="en-US" dirty="0"/>
          </a:p>
          <a:p>
            <a:r>
              <a:rPr lang="en-US" dirty="0" smtClean="0"/>
              <a:t>Let’s draw the bit slice, then analyze its</a:t>
            </a:r>
            <a:br>
              <a:rPr lang="en-US" dirty="0" smtClean="0"/>
            </a:br>
            <a:r>
              <a:rPr lang="en-US" dirty="0" smtClean="0"/>
              <a:t>area and delay.</a:t>
            </a:r>
          </a:p>
        </p:txBody>
      </p:sp>
    </p:spTree>
    <p:extLst>
      <p:ext uri="{BB962C8B-B14F-4D97-AF65-F5344CB8AC3E}">
        <p14:creationId xmlns:p14="http://schemas.microsoft.com/office/powerpoint/2010/main" val="1226717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is 6N, and Delay is N Gate Delays for N Bits</a:t>
            </a:r>
            <a:endParaRPr lang="en-US" dirty="0"/>
          </a:p>
        </p:txBody>
      </p:sp>
      <p:sp>
        <p:nvSpPr>
          <p:cNvPr id="10" name="Content Placeholder 9"/>
          <p:cNvSpPr>
            <a:spLocks noGrp="1"/>
          </p:cNvSpPr>
          <p:nvPr>
            <p:ph idx="1"/>
          </p:nvPr>
        </p:nvSpPr>
        <p:spPr/>
        <p:txBody>
          <a:bodyPr>
            <a:normAutofit lnSpcReduction="10000"/>
          </a:bodyPr>
          <a:lstStyle/>
          <a:p>
            <a:r>
              <a:rPr lang="en-US" dirty="0" smtClean="0"/>
              <a:t>Here is an implementation of the bit</a:t>
            </a:r>
            <a:br>
              <a:rPr lang="en-US" dirty="0" smtClean="0"/>
            </a:br>
            <a:r>
              <a:rPr lang="en-US" dirty="0" smtClean="0"/>
              <a:t>slice using NAND and NOR.  Let’s find area.</a:t>
            </a:r>
          </a:p>
          <a:p>
            <a:r>
              <a:rPr lang="en-US" dirty="0" smtClean="0"/>
              <a:t>How many literals?</a:t>
            </a:r>
          </a:p>
          <a:p>
            <a:r>
              <a:rPr lang="en-US" dirty="0" smtClean="0"/>
              <a:t>How many operations?</a:t>
            </a:r>
          </a:p>
          <a:p>
            <a:endParaRPr lang="en-US" dirty="0" smtClean="0"/>
          </a:p>
          <a:p>
            <a:r>
              <a:rPr lang="en-US" dirty="0" smtClean="0"/>
              <a:t>And delay?</a:t>
            </a:r>
          </a:p>
          <a:p>
            <a:r>
              <a:rPr lang="en-US" b="1" dirty="0" smtClean="0">
                <a:solidFill>
                  <a:srgbClr val="0070C0"/>
                </a:solidFill>
              </a:rPr>
              <a:t>2 on all paths.</a:t>
            </a:r>
          </a:p>
          <a:p>
            <a:r>
              <a:rPr lang="en-US" b="1" dirty="0" smtClean="0">
                <a:solidFill>
                  <a:srgbClr val="0070C0"/>
                </a:solidFill>
              </a:rPr>
              <a:t>So N gate delays</a:t>
            </a:r>
            <a:br>
              <a:rPr lang="en-US" b="1" dirty="0" smtClean="0">
                <a:solidFill>
                  <a:srgbClr val="0070C0"/>
                </a:solidFill>
              </a:rPr>
            </a:br>
            <a:r>
              <a:rPr lang="en-US" b="1" dirty="0" smtClean="0">
                <a:solidFill>
                  <a:srgbClr val="0070C0"/>
                </a:solidFill>
              </a:rPr>
              <a:t>for N bits.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16</a:t>
            </a:fld>
            <a:endParaRPr lang="en-US" dirty="0"/>
          </a:p>
        </p:txBody>
      </p:sp>
      <p:grpSp>
        <p:nvGrpSpPr>
          <p:cNvPr id="101" name="Group 100"/>
          <p:cNvGrpSpPr/>
          <p:nvPr/>
        </p:nvGrpSpPr>
        <p:grpSpPr>
          <a:xfrm>
            <a:off x="4631626" y="3133824"/>
            <a:ext cx="3757001" cy="2735270"/>
            <a:chOff x="3204158" y="2590869"/>
            <a:chExt cx="3757001" cy="2735270"/>
          </a:xfrm>
        </p:grpSpPr>
        <p:grpSp>
          <p:nvGrpSpPr>
            <p:cNvPr id="31" name="Group 30"/>
            <p:cNvGrpSpPr/>
            <p:nvPr/>
          </p:nvGrpSpPr>
          <p:grpSpPr>
            <a:xfrm>
              <a:off x="4815584" y="4524060"/>
              <a:ext cx="1670003" cy="519113"/>
              <a:chOff x="4993434" y="3143363"/>
              <a:chExt cx="1670003" cy="519113"/>
            </a:xfrm>
          </p:grpSpPr>
          <p:sp>
            <p:nvSpPr>
              <p:cNvPr id="32" name="AutoShape 68"/>
              <p:cNvSpPr>
                <a:spLocks noChangeAspect="1" noChangeArrowheads="1"/>
              </p:cNvSpPr>
              <p:nvPr/>
            </p:nvSpPr>
            <p:spPr bwMode="auto">
              <a:xfrm>
                <a:off x="5717287" y="3143363"/>
                <a:ext cx="690563" cy="519113"/>
              </a:xfrm>
              <a:prstGeom prst="flowChartDelay">
                <a:avLst/>
              </a:prstGeom>
              <a:noFill/>
              <a:ln w="381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nvGrpSpPr>
              <p:cNvPr id="33" name="Group 32"/>
              <p:cNvGrpSpPr/>
              <p:nvPr/>
            </p:nvGrpSpPr>
            <p:grpSpPr>
              <a:xfrm>
                <a:off x="4993434" y="3240869"/>
                <a:ext cx="723854" cy="324101"/>
                <a:chOff x="4993434" y="3238498"/>
                <a:chExt cx="723854" cy="324101"/>
              </a:xfrm>
            </p:grpSpPr>
            <p:cxnSp>
              <p:nvCxnSpPr>
                <p:cNvPr id="37" name="Straight Connector 36"/>
                <p:cNvCxnSpPr/>
                <p:nvPr/>
              </p:nvCxnSpPr>
              <p:spPr>
                <a:xfrm flipH="1">
                  <a:off x="5479438" y="3238498"/>
                  <a:ext cx="2378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4993434" y="3562599"/>
                  <a:ext cx="72385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407850" y="3336915"/>
                <a:ext cx="255587" cy="132008"/>
                <a:chOff x="6407850" y="3353072"/>
                <a:chExt cx="255587" cy="132008"/>
              </a:xfrm>
            </p:grpSpPr>
            <p:cxnSp>
              <p:nvCxnSpPr>
                <p:cNvPr id="35" name="Straight Connector 34"/>
                <p:cNvCxnSpPr/>
                <p:nvPr/>
              </p:nvCxnSpPr>
              <p:spPr>
                <a:xfrm flipH="1">
                  <a:off x="6407850" y="3419076"/>
                  <a:ext cx="255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13"/>
                <p:cNvSpPr>
                  <a:spLocks noChangeAspect="1" noChangeArrowheads="1"/>
                </p:cNvSpPr>
                <p:nvPr/>
              </p:nvSpPr>
              <p:spPr bwMode="auto">
                <a:xfrm rot="5400000">
                  <a:off x="6415653" y="335307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grpSp>
        <p:grpSp>
          <p:nvGrpSpPr>
            <p:cNvPr id="11" name="Group 10"/>
            <p:cNvGrpSpPr/>
            <p:nvPr/>
          </p:nvGrpSpPr>
          <p:grpSpPr>
            <a:xfrm>
              <a:off x="3204158" y="4540375"/>
              <a:ext cx="1747044" cy="785764"/>
              <a:chOff x="2207183" y="5186551"/>
              <a:chExt cx="1747044" cy="785764"/>
            </a:xfrm>
          </p:grpSpPr>
          <p:grpSp>
            <p:nvGrpSpPr>
              <p:cNvPr id="12" name="Group 11"/>
              <p:cNvGrpSpPr/>
              <p:nvPr/>
            </p:nvGrpSpPr>
            <p:grpSpPr>
              <a:xfrm>
                <a:off x="2672692" y="5332434"/>
                <a:ext cx="1281535" cy="521208"/>
                <a:chOff x="5549595" y="4239622"/>
                <a:chExt cx="1281535" cy="521208"/>
              </a:xfrm>
            </p:grpSpPr>
            <p:grpSp>
              <p:nvGrpSpPr>
                <p:cNvPr id="18" name="Group 17"/>
                <p:cNvGrpSpPr/>
                <p:nvPr/>
              </p:nvGrpSpPr>
              <p:grpSpPr>
                <a:xfrm>
                  <a:off x="5549595" y="4239622"/>
                  <a:ext cx="1281535" cy="521208"/>
                  <a:chOff x="2640408" y="4301230"/>
                  <a:chExt cx="1281535" cy="521208"/>
                </a:xfrm>
              </p:grpSpPr>
              <p:grpSp>
                <p:nvGrpSpPr>
                  <p:cNvPr id="20" name="Group 19"/>
                  <p:cNvGrpSpPr/>
                  <p:nvPr/>
                </p:nvGrpSpPr>
                <p:grpSpPr>
                  <a:xfrm>
                    <a:off x="2640408" y="4398589"/>
                    <a:ext cx="392341" cy="324099"/>
                    <a:chOff x="2640408" y="4396365"/>
                    <a:chExt cx="392341" cy="324099"/>
                  </a:xfrm>
                </p:grpSpPr>
                <p:cxnSp>
                  <p:nvCxnSpPr>
                    <p:cNvPr id="29" name="Straight Connector 28"/>
                    <p:cNvCxnSpPr/>
                    <p:nvPr/>
                  </p:nvCxnSpPr>
                  <p:spPr>
                    <a:xfrm flipH="1">
                      <a:off x="2640408" y="4396365"/>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640408" y="4720464"/>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p:cNvCxnSpPr/>
                  <p:nvPr/>
                </p:nvCxnSpPr>
                <p:spPr>
                  <a:xfrm flipH="1">
                    <a:off x="3650708" y="4560638"/>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Arc 7"/>
                  <p:cNvSpPr>
                    <a:spLocks/>
                  </p:cNvSpPr>
                  <p:nvPr/>
                </p:nvSpPr>
                <p:spPr bwMode="auto">
                  <a:xfrm flipV="1">
                    <a:off x="2966785" y="43012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 name="Group 25"/>
                  <p:cNvGrpSpPr/>
                  <p:nvPr/>
                </p:nvGrpSpPr>
                <p:grpSpPr>
                  <a:xfrm>
                    <a:off x="2966785" y="4301230"/>
                    <a:ext cx="693350" cy="518817"/>
                    <a:chOff x="2966785" y="4301230"/>
                    <a:chExt cx="693350" cy="518817"/>
                  </a:xfrm>
                </p:grpSpPr>
                <p:sp>
                  <p:nvSpPr>
                    <p:cNvPr id="27"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9" name="Oval 13"/>
                <p:cNvSpPr>
                  <a:spLocks noChangeAspect="1" noChangeArrowheads="1"/>
                </p:cNvSpPr>
                <p:nvPr/>
              </p:nvSpPr>
              <p:spPr bwMode="auto">
                <a:xfrm rot="5400000">
                  <a:off x="6555973" y="443422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sp>
            <p:nvSpPr>
              <p:cNvPr id="14" name="TextBox 13"/>
              <p:cNvSpPr txBox="1"/>
              <p:nvPr/>
            </p:nvSpPr>
            <p:spPr>
              <a:xfrm>
                <a:off x="2207183" y="5186551"/>
                <a:ext cx="521297"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a:t>
                </a:r>
                <a:r>
                  <a:rPr lang="en-US" sz="2400" b="1" baseline="-25000" dirty="0" smtClean="0">
                    <a:latin typeface="Arial" panose="020B0604020202020204" pitchFamily="34" charset="0"/>
                    <a:cs typeface="Arial" panose="020B0604020202020204" pitchFamily="34" charset="0"/>
                  </a:rPr>
                  <a:t>0</a:t>
                </a:r>
                <a:endParaRPr lang="en-US" sz="1600" b="1" baseline="-25000" dirty="0">
                  <a:latin typeface="Arial" panose="020B0604020202020204" pitchFamily="34" charset="0"/>
                  <a:cs typeface="Arial" panose="020B0604020202020204" pitchFamily="34" charset="0"/>
                </a:endParaRPr>
              </a:p>
            </p:txBody>
          </p:sp>
          <p:sp>
            <p:nvSpPr>
              <p:cNvPr id="16" name="TextBox 15"/>
              <p:cNvSpPr txBox="1"/>
              <p:nvPr/>
            </p:nvSpPr>
            <p:spPr>
              <a:xfrm>
                <a:off x="2292527" y="5510650"/>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grpSp>
        <p:grpSp>
          <p:nvGrpSpPr>
            <p:cNvPr id="39" name="Group 38"/>
            <p:cNvGrpSpPr/>
            <p:nvPr/>
          </p:nvGrpSpPr>
          <p:grpSpPr>
            <a:xfrm>
              <a:off x="3204158" y="3668821"/>
              <a:ext cx="2097430" cy="785764"/>
              <a:chOff x="2207183" y="5186551"/>
              <a:chExt cx="2097430" cy="785764"/>
            </a:xfrm>
          </p:grpSpPr>
          <p:grpSp>
            <p:nvGrpSpPr>
              <p:cNvPr id="40" name="Group 39"/>
              <p:cNvGrpSpPr/>
              <p:nvPr/>
            </p:nvGrpSpPr>
            <p:grpSpPr>
              <a:xfrm>
                <a:off x="2672692" y="5332434"/>
                <a:ext cx="1631921" cy="521208"/>
                <a:chOff x="5549595" y="4239622"/>
                <a:chExt cx="1631921" cy="521208"/>
              </a:xfrm>
            </p:grpSpPr>
            <p:grpSp>
              <p:nvGrpSpPr>
                <p:cNvPr id="43" name="Group 42"/>
                <p:cNvGrpSpPr/>
                <p:nvPr/>
              </p:nvGrpSpPr>
              <p:grpSpPr>
                <a:xfrm>
                  <a:off x="5549595" y="4239622"/>
                  <a:ext cx="1631921" cy="521208"/>
                  <a:chOff x="2640408" y="4301230"/>
                  <a:chExt cx="1631921" cy="521208"/>
                </a:xfrm>
              </p:grpSpPr>
              <p:grpSp>
                <p:nvGrpSpPr>
                  <p:cNvPr id="45" name="Group 44"/>
                  <p:cNvGrpSpPr/>
                  <p:nvPr/>
                </p:nvGrpSpPr>
                <p:grpSpPr>
                  <a:xfrm>
                    <a:off x="2640408" y="4398589"/>
                    <a:ext cx="392341" cy="324099"/>
                    <a:chOff x="2640408" y="4396365"/>
                    <a:chExt cx="392341" cy="324099"/>
                  </a:xfrm>
                </p:grpSpPr>
                <p:cxnSp>
                  <p:nvCxnSpPr>
                    <p:cNvPr id="51" name="Straight Connector 50"/>
                    <p:cNvCxnSpPr/>
                    <p:nvPr/>
                  </p:nvCxnSpPr>
                  <p:spPr>
                    <a:xfrm flipH="1">
                      <a:off x="2640408" y="4396365"/>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2640408" y="4720464"/>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flipH="1">
                    <a:off x="3650709" y="4560638"/>
                    <a:ext cx="6216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Arc 7"/>
                  <p:cNvSpPr>
                    <a:spLocks/>
                  </p:cNvSpPr>
                  <p:nvPr/>
                </p:nvSpPr>
                <p:spPr bwMode="auto">
                  <a:xfrm flipV="1">
                    <a:off x="2966785" y="43012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8" name="Group 47"/>
                  <p:cNvGrpSpPr/>
                  <p:nvPr/>
                </p:nvGrpSpPr>
                <p:grpSpPr>
                  <a:xfrm>
                    <a:off x="2966785" y="4301230"/>
                    <a:ext cx="693350" cy="518817"/>
                    <a:chOff x="2966785" y="4301230"/>
                    <a:chExt cx="693350" cy="518817"/>
                  </a:xfrm>
                </p:grpSpPr>
                <p:sp>
                  <p:nvSpPr>
                    <p:cNvPr id="49"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4" name="Oval 13"/>
                <p:cNvSpPr>
                  <a:spLocks noChangeAspect="1" noChangeArrowheads="1"/>
                </p:cNvSpPr>
                <p:nvPr/>
              </p:nvSpPr>
              <p:spPr bwMode="auto">
                <a:xfrm rot="5400000">
                  <a:off x="6555973" y="4434222"/>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grpSp>
          <p:sp>
            <p:nvSpPr>
              <p:cNvPr id="41" name="TextBox 40"/>
              <p:cNvSpPr txBox="1"/>
              <p:nvPr/>
            </p:nvSpPr>
            <p:spPr>
              <a:xfrm>
                <a:off x="2207183" y="5186551"/>
                <a:ext cx="521297"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a:t>
                </a:r>
                <a:r>
                  <a:rPr lang="en-US" sz="2400" b="1" baseline="-25000" dirty="0" smtClean="0">
                    <a:latin typeface="Arial" panose="020B0604020202020204" pitchFamily="34" charset="0"/>
                    <a:cs typeface="Arial" panose="020B0604020202020204" pitchFamily="34" charset="0"/>
                  </a:rPr>
                  <a:t>0</a:t>
                </a:r>
                <a:endParaRPr lang="en-US" sz="1600" b="1" baseline="-25000" dirty="0">
                  <a:latin typeface="Arial" panose="020B0604020202020204" pitchFamily="34" charset="0"/>
                  <a:cs typeface="Arial" panose="020B0604020202020204" pitchFamily="34" charset="0"/>
                </a:endParaRPr>
              </a:p>
            </p:txBody>
          </p:sp>
          <p:sp>
            <p:nvSpPr>
              <p:cNvPr id="42" name="TextBox 41"/>
              <p:cNvSpPr txBox="1"/>
              <p:nvPr/>
            </p:nvSpPr>
            <p:spPr>
              <a:xfrm>
                <a:off x="2292527" y="5510650"/>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grpSp>
        <p:grpSp>
          <p:nvGrpSpPr>
            <p:cNvPr id="15" name="Group 14"/>
            <p:cNvGrpSpPr/>
            <p:nvPr/>
          </p:nvGrpSpPr>
          <p:grpSpPr>
            <a:xfrm>
              <a:off x="3204158" y="2590869"/>
              <a:ext cx="1747044" cy="1060996"/>
              <a:chOff x="3417011" y="2418627"/>
              <a:chExt cx="1747044" cy="1060996"/>
            </a:xfrm>
          </p:grpSpPr>
          <p:cxnSp>
            <p:nvCxnSpPr>
              <p:cNvPr id="65" name="Straight Connector 64"/>
              <p:cNvCxnSpPr/>
              <p:nvPr/>
            </p:nvCxnSpPr>
            <p:spPr>
              <a:xfrm flipH="1">
                <a:off x="3882520" y="2783789"/>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3882520" y="3107888"/>
                <a:ext cx="39234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4892820" y="2945838"/>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Arc 7"/>
              <p:cNvSpPr>
                <a:spLocks/>
              </p:cNvSpPr>
              <p:nvPr/>
            </p:nvSpPr>
            <p:spPr bwMode="auto">
              <a:xfrm flipV="1">
                <a:off x="4208897" y="26864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2" name="Group 61"/>
              <p:cNvGrpSpPr/>
              <p:nvPr/>
            </p:nvGrpSpPr>
            <p:grpSpPr>
              <a:xfrm>
                <a:off x="4208897" y="2686430"/>
                <a:ext cx="693350" cy="518817"/>
                <a:chOff x="2966785" y="4301230"/>
                <a:chExt cx="693350" cy="518817"/>
              </a:xfrm>
            </p:grpSpPr>
            <p:sp>
              <p:nvSpPr>
                <p:cNvPr id="63"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8" name="Oval 13"/>
              <p:cNvSpPr>
                <a:spLocks noChangeAspect="1" noChangeArrowheads="1"/>
              </p:cNvSpPr>
              <p:nvPr/>
            </p:nvSpPr>
            <p:spPr bwMode="auto">
              <a:xfrm rot="5400000">
                <a:off x="4888898" y="2881030"/>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55" name="TextBox 54"/>
              <p:cNvSpPr txBox="1"/>
              <p:nvPr/>
            </p:nvSpPr>
            <p:spPr>
              <a:xfrm>
                <a:off x="3417011" y="2418627"/>
                <a:ext cx="521297"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C</a:t>
                </a:r>
                <a:r>
                  <a:rPr lang="en-US" sz="2400" b="1" baseline="-25000" dirty="0">
                    <a:latin typeface="Arial" panose="020B0604020202020204" pitchFamily="34" charset="0"/>
                    <a:cs typeface="Arial" panose="020B0604020202020204" pitchFamily="34" charset="0"/>
                  </a:rPr>
                  <a:t>1</a:t>
                </a:r>
                <a:endParaRPr lang="en-US" sz="1600" b="1" baseline="-25000" dirty="0">
                  <a:latin typeface="Arial" panose="020B0604020202020204" pitchFamily="34" charset="0"/>
                  <a:cs typeface="Arial" panose="020B0604020202020204" pitchFamily="34" charset="0"/>
                </a:endParaRPr>
              </a:p>
            </p:txBody>
          </p:sp>
          <p:sp>
            <p:nvSpPr>
              <p:cNvPr id="56" name="TextBox 55"/>
              <p:cNvSpPr txBox="1"/>
              <p:nvPr/>
            </p:nvSpPr>
            <p:spPr>
              <a:xfrm>
                <a:off x="3502355" y="2718342"/>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A</a:t>
                </a:r>
                <a:endParaRPr lang="en-US" sz="1600" b="1" dirty="0">
                  <a:latin typeface="Arial" panose="020B0604020202020204" pitchFamily="34" charset="0"/>
                  <a:cs typeface="Arial" panose="020B0604020202020204" pitchFamily="34" charset="0"/>
                </a:endParaRPr>
              </a:p>
            </p:txBody>
          </p:sp>
          <p:cxnSp>
            <p:nvCxnSpPr>
              <p:cNvPr id="67" name="Straight Connector 66"/>
              <p:cNvCxnSpPr/>
              <p:nvPr/>
            </p:nvCxnSpPr>
            <p:spPr>
              <a:xfrm flipH="1">
                <a:off x="3882521" y="2945838"/>
                <a:ext cx="412447" cy="50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502355" y="3017958"/>
                <a:ext cx="407484"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B</a:t>
                </a:r>
                <a:endParaRPr lang="en-US" sz="1600" b="1" dirty="0">
                  <a:latin typeface="Arial" panose="020B0604020202020204" pitchFamily="34" charset="0"/>
                  <a:cs typeface="Arial" panose="020B0604020202020204" pitchFamily="34" charset="0"/>
                </a:endParaRPr>
              </a:p>
            </p:txBody>
          </p:sp>
        </p:grpSp>
        <p:grpSp>
          <p:nvGrpSpPr>
            <p:cNvPr id="69" name="Group 68"/>
            <p:cNvGrpSpPr/>
            <p:nvPr/>
          </p:nvGrpSpPr>
          <p:grpSpPr>
            <a:xfrm>
              <a:off x="4815584" y="3028347"/>
              <a:ext cx="1670003" cy="521208"/>
              <a:chOff x="3494052" y="2686430"/>
              <a:chExt cx="1670003" cy="521208"/>
            </a:xfrm>
          </p:grpSpPr>
          <p:cxnSp>
            <p:nvCxnSpPr>
              <p:cNvPr id="70" name="Straight Connector 69"/>
              <p:cNvCxnSpPr/>
              <p:nvPr/>
            </p:nvCxnSpPr>
            <p:spPr>
              <a:xfrm flipH="1">
                <a:off x="3494052" y="2783789"/>
                <a:ext cx="78081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3980056" y="3107888"/>
                <a:ext cx="29480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892820" y="2945838"/>
                <a:ext cx="27123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Arc 7"/>
              <p:cNvSpPr>
                <a:spLocks/>
              </p:cNvSpPr>
              <p:nvPr/>
            </p:nvSpPr>
            <p:spPr bwMode="auto">
              <a:xfrm flipV="1">
                <a:off x="4208897" y="2686430"/>
                <a:ext cx="86071" cy="521208"/>
              </a:xfrm>
              <a:custGeom>
                <a:avLst/>
                <a:gdLst>
                  <a:gd name="T0" fmla="*/ 0 w 21960"/>
                  <a:gd name="T1" fmla="*/ 0 h 43172"/>
                  <a:gd name="T2" fmla="*/ 0 w 21960"/>
                  <a:gd name="T3" fmla="*/ 0 h 43172"/>
                  <a:gd name="T4" fmla="*/ 0 w 21960"/>
                  <a:gd name="T5" fmla="*/ 0 h 43172"/>
                  <a:gd name="T6" fmla="*/ 0 60000 65536"/>
                  <a:gd name="T7" fmla="*/ 0 60000 65536"/>
                  <a:gd name="T8" fmla="*/ 0 60000 65536"/>
                </a:gdLst>
                <a:ahLst/>
                <a:cxnLst>
                  <a:cxn ang="T6">
                    <a:pos x="T0" y="T1"/>
                  </a:cxn>
                  <a:cxn ang="T7">
                    <a:pos x="T2" y="T3"/>
                  </a:cxn>
                  <a:cxn ang="T8">
                    <a:pos x="T4" y="T5"/>
                  </a:cxn>
                </a:cxnLst>
                <a:rect l="0" t="0" r="r" b="b"/>
                <a:pathLst>
                  <a:path w="21960" h="43172" fill="none" extrusionOk="0">
                    <a:moveTo>
                      <a:pt x="1464" y="0"/>
                    </a:moveTo>
                    <a:cubicBezTo>
                      <a:pt x="12949" y="588"/>
                      <a:pt x="21960" y="10072"/>
                      <a:pt x="21960" y="21572"/>
                    </a:cubicBezTo>
                    <a:cubicBezTo>
                      <a:pt x="21960" y="33501"/>
                      <a:pt x="12289" y="43172"/>
                      <a:pt x="360" y="43172"/>
                    </a:cubicBezTo>
                    <a:cubicBezTo>
                      <a:pt x="239" y="43172"/>
                      <a:pt x="119" y="43170"/>
                      <a:pt x="0" y="43168"/>
                    </a:cubicBezTo>
                  </a:path>
                  <a:path w="21960" h="43172" stroke="0" extrusionOk="0">
                    <a:moveTo>
                      <a:pt x="1464" y="0"/>
                    </a:moveTo>
                    <a:cubicBezTo>
                      <a:pt x="12949" y="588"/>
                      <a:pt x="21960" y="10072"/>
                      <a:pt x="21960" y="21572"/>
                    </a:cubicBezTo>
                    <a:cubicBezTo>
                      <a:pt x="21960" y="33501"/>
                      <a:pt x="12289" y="43172"/>
                      <a:pt x="360" y="43172"/>
                    </a:cubicBezTo>
                    <a:cubicBezTo>
                      <a:pt x="239" y="43172"/>
                      <a:pt x="119" y="43170"/>
                      <a:pt x="0" y="43168"/>
                    </a:cubicBezTo>
                    <a:lnTo>
                      <a:pt x="360" y="21572"/>
                    </a:lnTo>
                    <a:lnTo>
                      <a:pt x="1464"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4" name="Group 73"/>
              <p:cNvGrpSpPr/>
              <p:nvPr/>
            </p:nvGrpSpPr>
            <p:grpSpPr>
              <a:xfrm>
                <a:off x="4208897" y="2686430"/>
                <a:ext cx="693350" cy="518817"/>
                <a:chOff x="2966785" y="4301230"/>
                <a:chExt cx="693350" cy="518817"/>
              </a:xfrm>
            </p:grpSpPr>
            <p:sp>
              <p:nvSpPr>
                <p:cNvPr id="80" name="Arc 9"/>
                <p:cNvSpPr>
                  <a:spLocks/>
                </p:cNvSpPr>
                <p:nvPr/>
              </p:nvSpPr>
              <p:spPr bwMode="auto">
                <a:xfrm flipV="1">
                  <a:off x="2966785" y="440442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rc 10"/>
                <p:cNvSpPr>
                  <a:spLocks/>
                </p:cNvSpPr>
                <p:nvPr/>
              </p:nvSpPr>
              <p:spPr bwMode="auto">
                <a:xfrm>
                  <a:off x="2966785" y="4301230"/>
                  <a:ext cx="693350" cy="415627"/>
                </a:xfrm>
                <a:custGeom>
                  <a:avLst/>
                  <a:gdLst>
                    <a:gd name="T0" fmla="*/ 0 w 20157"/>
                    <a:gd name="T1" fmla="*/ 0 h 21600"/>
                    <a:gd name="T2" fmla="*/ 0 w 20157"/>
                    <a:gd name="T3" fmla="*/ 0 h 21600"/>
                    <a:gd name="T4" fmla="*/ 0 w 20157"/>
                    <a:gd name="T5" fmla="*/ 0 h 21600"/>
                    <a:gd name="T6" fmla="*/ 0 60000 65536"/>
                    <a:gd name="T7" fmla="*/ 0 60000 65536"/>
                    <a:gd name="T8" fmla="*/ 0 60000 65536"/>
                  </a:gdLst>
                  <a:ahLst/>
                  <a:cxnLst>
                    <a:cxn ang="T6">
                      <a:pos x="T0" y="T1"/>
                    </a:cxn>
                    <a:cxn ang="T7">
                      <a:pos x="T2" y="T3"/>
                    </a:cxn>
                    <a:cxn ang="T8">
                      <a:pos x="T4" y="T5"/>
                    </a:cxn>
                  </a:cxnLst>
                  <a:rect l="0" t="0" r="r" b="b"/>
                  <a:pathLst>
                    <a:path w="20157" h="21600" fill="none" extrusionOk="0">
                      <a:moveTo>
                        <a:pt x="0" y="0"/>
                      </a:moveTo>
                      <a:cubicBezTo>
                        <a:pt x="8933" y="0"/>
                        <a:pt x="16945" y="5500"/>
                        <a:pt x="20156" y="13837"/>
                      </a:cubicBezTo>
                    </a:path>
                    <a:path w="20157" h="21600" stroke="0" extrusionOk="0">
                      <a:moveTo>
                        <a:pt x="0" y="0"/>
                      </a:moveTo>
                      <a:cubicBezTo>
                        <a:pt x="8933" y="0"/>
                        <a:pt x="16945" y="5500"/>
                        <a:pt x="20156" y="13837"/>
                      </a:cubicBezTo>
                      <a:lnTo>
                        <a:pt x="0" y="21600"/>
                      </a:lnTo>
                      <a:lnTo>
                        <a:pt x="0"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5" name="Oval 13"/>
              <p:cNvSpPr>
                <a:spLocks noChangeAspect="1" noChangeArrowheads="1"/>
              </p:cNvSpPr>
              <p:nvPr/>
            </p:nvSpPr>
            <p:spPr bwMode="auto">
              <a:xfrm rot="5400000">
                <a:off x="4888898" y="2881030"/>
                <a:ext cx="132008" cy="13200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78" name="Straight Connector 77"/>
              <p:cNvCxnSpPr/>
              <p:nvPr/>
            </p:nvCxnSpPr>
            <p:spPr>
              <a:xfrm flipH="1">
                <a:off x="3697794" y="2945838"/>
                <a:ext cx="5971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flipV="1">
              <a:off x="5301588" y="3443974"/>
              <a:ext cx="0" cy="117759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13"/>
            <p:cNvSpPr>
              <a:spLocks noChangeAspect="1" noChangeArrowheads="1"/>
            </p:cNvSpPr>
            <p:nvPr/>
          </p:nvSpPr>
          <p:spPr bwMode="auto">
            <a:xfrm rot="5400000">
              <a:off x="5255869" y="4022241"/>
              <a:ext cx="91440" cy="91440"/>
            </a:xfrm>
            <a:prstGeom prst="ellipse">
              <a:avLst/>
            </a:prstGeom>
            <a:solidFill>
              <a:schemeClr val="tx1"/>
            </a:solidFill>
            <a:ln w="28575">
              <a:solidFill>
                <a:schemeClr val="tx1"/>
              </a:solidFill>
              <a:round/>
              <a:headEnd/>
              <a:tailEnd/>
            </a:ln>
            <a:effectLs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cxnSp>
          <p:nvCxnSpPr>
            <p:cNvPr id="95" name="Straight Connector 94"/>
            <p:cNvCxnSpPr/>
            <p:nvPr/>
          </p:nvCxnSpPr>
          <p:spPr>
            <a:xfrm flipV="1">
              <a:off x="5019326" y="3287755"/>
              <a:ext cx="0" cy="1657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13"/>
            <p:cNvSpPr>
              <a:spLocks noChangeAspect="1" noChangeArrowheads="1"/>
            </p:cNvSpPr>
            <p:nvPr/>
          </p:nvSpPr>
          <p:spPr bwMode="auto">
            <a:xfrm rot="5400000">
              <a:off x="4973606" y="4894071"/>
              <a:ext cx="91440" cy="91440"/>
            </a:xfrm>
            <a:prstGeom prst="ellipse">
              <a:avLst/>
            </a:prstGeom>
            <a:solidFill>
              <a:schemeClr val="tx1"/>
            </a:solidFill>
            <a:ln w="28575">
              <a:solidFill>
                <a:schemeClr val="tx1"/>
              </a:solidFill>
              <a:round/>
              <a:headEnd/>
              <a:tailEnd/>
            </a:ln>
            <a:effectLs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p>
          </p:txBody>
        </p:sp>
        <p:sp>
          <p:nvSpPr>
            <p:cNvPr id="99" name="TextBox 98"/>
            <p:cNvSpPr txBox="1"/>
            <p:nvPr/>
          </p:nvSpPr>
          <p:spPr>
            <a:xfrm>
              <a:off x="6474232" y="3065782"/>
              <a:ext cx="486030" cy="461665"/>
            </a:xfrm>
            <a:prstGeom prst="rect">
              <a:avLst/>
            </a:prstGeom>
            <a:noFill/>
          </p:spPr>
          <p:txBody>
            <a:bodyPr wrap="none" rtlCol="0">
              <a:spAutoFit/>
            </a:bodyPr>
            <a:lstStyle/>
            <a:p>
              <a:r>
                <a:rPr lang="en-US" sz="2400" b="1" dirty="0" smtClean="0">
                  <a:latin typeface="Arial" panose="020B0604020202020204" pitchFamily="34" charset="0"/>
                  <a:cs typeface="Arial" panose="020B0604020202020204" pitchFamily="34" charset="0"/>
                </a:rPr>
                <a:t>Z</a:t>
              </a:r>
              <a:r>
                <a:rPr lang="en-US" sz="2400" b="1" baseline="-25000" dirty="0">
                  <a:latin typeface="Arial" panose="020B0604020202020204" pitchFamily="34" charset="0"/>
                  <a:cs typeface="Arial" panose="020B0604020202020204" pitchFamily="34" charset="0"/>
                </a:rPr>
                <a:t>1</a:t>
              </a:r>
              <a:endParaRPr lang="en-US" sz="1600" b="1" baseline="-25000" dirty="0">
                <a:latin typeface="Arial" panose="020B0604020202020204" pitchFamily="34" charset="0"/>
                <a:cs typeface="Arial" panose="020B0604020202020204" pitchFamily="34" charset="0"/>
              </a:endParaRPr>
            </a:p>
          </p:txBody>
        </p:sp>
        <p:sp>
          <p:nvSpPr>
            <p:cNvPr id="100" name="TextBox 99"/>
            <p:cNvSpPr txBox="1"/>
            <p:nvPr/>
          </p:nvSpPr>
          <p:spPr>
            <a:xfrm>
              <a:off x="6475129" y="4551201"/>
              <a:ext cx="486030"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Z</a:t>
              </a:r>
              <a:r>
                <a:rPr lang="en-US" sz="2400" b="1" baseline="-25000" dirty="0" smtClean="0">
                  <a:latin typeface="Arial" panose="020B0604020202020204" pitchFamily="34" charset="0"/>
                  <a:cs typeface="Arial" panose="020B0604020202020204" pitchFamily="34" charset="0"/>
                </a:rPr>
                <a:t>0</a:t>
              </a:r>
              <a:endParaRPr lang="en-US" sz="1600" b="1" baseline="-25000" dirty="0">
                <a:latin typeface="Arial" panose="020B0604020202020204" pitchFamily="34" charset="0"/>
                <a:cs typeface="Arial" panose="020B0604020202020204" pitchFamily="34" charset="0"/>
              </a:endParaRPr>
            </a:p>
          </p:txBody>
        </p:sp>
      </p:grpSp>
      <p:grpSp>
        <p:nvGrpSpPr>
          <p:cNvPr id="102" name="Group 101"/>
          <p:cNvGrpSpPr/>
          <p:nvPr/>
        </p:nvGrpSpPr>
        <p:grpSpPr>
          <a:xfrm>
            <a:off x="4001653" y="2370196"/>
            <a:ext cx="1692459" cy="3540331"/>
            <a:chOff x="3075573" y="2237426"/>
            <a:chExt cx="1692459" cy="3540331"/>
          </a:xfrm>
        </p:grpSpPr>
        <p:sp>
          <p:nvSpPr>
            <p:cNvPr id="103" name="Oval 102"/>
            <p:cNvSpPr/>
            <p:nvPr/>
          </p:nvSpPr>
          <p:spPr>
            <a:xfrm>
              <a:off x="4336398" y="3061221"/>
              <a:ext cx="431634" cy="2716536"/>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TextBox 103"/>
            <p:cNvSpPr txBox="1"/>
            <p:nvPr/>
          </p:nvSpPr>
          <p:spPr>
            <a:xfrm>
              <a:off x="3075573" y="2237426"/>
              <a:ext cx="385042" cy="523220"/>
            </a:xfrm>
            <a:prstGeom prst="rect">
              <a:avLst/>
            </a:prstGeom>
            <a:solidFill>
              <a:srgbClr val="92D050"/>
            </a:solidFill>
          </p:spPr>
          <p:txBody>
            <a:bodyPr wrap="none" rtlCol="0">
              <a:spAutoFit/>
            </a:bodyPr>
            <a:lstStyle/>
            <a:p>
              <a:pPr algn="ctr"/>
              <a:r>
                <a:rPr lang="en-US" sz="2800" dirty="0"/>
                <a:t>7</a:t>
              </a:r>
            </a:p>
          </p:txBody>
        </p:sp>
        <p:cxnSp>
          <p:nvCxnSpPr>
            <p:cNvPr id="105" name="Straight Connector 104"/>
            <p:cNvCxnSpPr>
              <a:stCxn id="104" idx="3"/>
              <a:endCxn id="103" idx="0"/>
            </p:cNvCxnSpPr>
            <p:nvPr/>
          </p:nvCxnSpPr>
          <p:spPr>
            <a:xfrm>
              <a:off x="3460615" y="2499036"/>
              <a:ext cx="1091600" cy="56218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106" name="TextBox 105"/>
          <p:cNvSpPr txBox="1"/>
          <p:nvPr/>
        </p:nvSpPr>
        <p:spPr>
          <a:xfrm>
            <a:off x="907970" y="3401627"/>
            <a:ext cx="3480441" cy="523220"/>
          </a:xfrm>
          <a:prstGeom prst="rect">
            <a:avLst/>
          </a:prstGeom>
          <a:solidFill>
            <a:srgbClr val="00B0F0"/>
          </a:solidFill>
        </p:spPr>
        <p:txBody>
          <a:bodyPr wrap="none" rtlCol="0">
            <a:spAutoFit/>
          </a:bodyPr>
          <a:lstStyle/>
          <a:p>
            <a:pPr algn="ctr"/>
            <a:r>
              <a:rPr lang="en-US" sz="2800" dirty="0"/>
              <a:t>5</a:t>
            </a:r>
            <a:r>
              <a:rPr lang="en-US" sz="2800" dirty="0" smtClean="0"/>
              <a:t> (4 NOR, </a:t>
            </a:r>
            <a:r>
              <a:rPr lang="en-US" sz="2800" dirty="0"/>
              <a:t>1</a:t>
            </a:r>
            <a:r>
              <a:rPr lang="en-US" sz="2800" dirty="0" smtClean="0"/>
              <a:t> NAND)</a:t>
            </a:r>
            <a:endParaRPr lang="en-US" sz="2800" dirty="0"/>
          </a:p>
        </p:txBody>
      </p:sp>
    </p:spTree>
    <p:extLst>
      <p:ext uri="{BB962C8B-B14F-4D97-AF65-F5344CB8AC3E}">
        <p14:creationId xmlns:p14="http://schemas.microsoft.com/office/powerpoint/2010/main" val="101988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ipe(left)">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left)">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wipe(left)">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wipe(left)">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wipe(left)">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wipe(left)">
                                      <p:cBhvr>
                                        <p:cTn id="3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One More Gate Delay to Get the Answer</a:t>
            </a:r>
            <a:endParaRPr lang="en-US" dirty="0"/>
          </a:p>
        </p:txBody>
      </p:sp>
      <p:sp>
        <p:nvSpPr>
          <p:cNvPr id="10" name="Content Placeholder 9"/>
          <p:cNvSpPr>
            <a:spLocks noGrp="1"/>
          </p:cNvSpPr>
          <p:nvPr>
            <p:ph idx="1"/>
          </p:nvPr>
        </p:nvSpPr>
        <p:spPr/>
        <p:txBody>
          <a:bodyPr>
            <a:normAutofit fontScale="92500" lnSpcReduction="20000"/>
          </a:bodyPr>
          <a:lstStyle/>
          <a:p>
            <a:r>
              <a:rPr lang="en-US" dirty="0" smtClean="0"/>
              <a:t>But we don’t get an answer!</a:t>
            </a:r>
            <a:endParaRPr lang="en-US" b="1" dirty="0">
              <a:solidFill>
                <a:srgbClr val="0070C0"/>
              </a:solidFill>
            </a:endParaRPr>
          </a:p>
          <a:p>
            <a:r>
              <a:rPr lang="en-US" dirty="0" smtClean="0"/>
              <a:t>Our </a:t>
            </a:r>
            <a:r>
              <a:rPr lang="en-US" b="1" dirty="0" smtClean="0">
                <a:solidFill>
                  <a:srgbClr val="00B050"/>
                </a:solidFill>
              </a:rPr>
              <a:t>N-bit</a:t>
            </a:r>
            <a:r>
              <a:rPr lang="en-US" dirty="0" smtClean="0"/>
              <a:t> checker,</a:t>
            </a:r>
          </a:p>
          <a:p>
            <a:pPr lvl="1"/>
            <a:r>
              <a:rPr lang="en-US" dirty="0" smtClean="0"/>
              <a:t>composed of </a:t>
            </a:r>
            <a:r>
              <a:rPr lang="en-US" b="1" dirty="0" smtClean="0">
                <a:solidFill>
                  <a:srgbClr val="00B050"/>
                </a:solidFill>
              </a:rPr>
              <a:t>N/2</a:t>
            </a:r>
            <a:r>
              <a:rPr lang="en-US" dirty="0" smtClean="0"/>
              <a:t> bit slices,</a:t>
            </a:r>
          </a:p>
          <a:p>
            <a:pPr lvl="1"/>
            <a:r>
              <a:rPr lang="en-US" dirty="0" smtClean="0"/>
              <a:t>produces only a “count” of 1 bits</a:t>
            </a:r>
            <a:br>
              <a:rPr lang="en-US" dirty="0" smtClean="0"/>
            </a:br>
            <a:r>
              <a:rPr lang="en-US" dirty="0" smtClean="0"/>
              <a:t>(0, 1, or “many”).</a:t>
            </a:r>
          </a:p>
          <a:p>
            <a:r>
              <a:rPr lang="en-US" dirty="0" smtClean="0"/>
              <a:t>We want yes (</a:t>
            </a:r>
            <a:r>
              <a:rPr lang="en-US" b="1" dirty="0" smtClean="0">
                <a:solidFill>
                  <a:srgbClr val="00B050"/>
                </a:solidFill>
              </a:rPr>
              <a:t>P = 1</a:t>
            </a:r>
            <a:r>
              <a:rPr lang="en-US" dirty="0" smtClean="0"/>
              <a:t>) or no (</a:t>
            </a:r>
            <a:r>
              <a:rPr lang="en-US" b="1" dirty="0" smtClean="0">
                <a:solidFill>
                  <a:srgbClr val="00B050"/>
                </a:solidFill>
              </a:rPr>
              <a:t>P = 0</a:t>
            </a:r>
            <a:r>
              <a:rPr lang="en-US" dirty="0" smtClean="0"/>
              <a:t>)!</a:t>
            </a:r>
          </a:p>
          <a:p>
            <a:r>
              <a:rPr lang="en-US" dirty="0" smtClean="0"/>
              <a:t>Looking at the representation, the fastest solution is to add an XOR gate at the end.</a:t>
            </a:r>
          </a:p>
          <a:p>
            <a:r>
              <a:rPr lang="en-US" b="1" dirty="0" smtClean="0">
                <a:solidFill>
                  <a:srgbClr val="0070C0"/>
                </a:solidFill>
              </a:rPr>
              <a:t>P = Z</a:t>
            </a:r>
            <a:r>
              <a:rPr lang="en-US" b="1" baseline="-25000" dirty="0" smtClean="0">
                <a:solidFill>
                  <a:srgbClr val="0070C0"/>
                </a:solidFill>
              </a:rPr>
              <a:t>1</a:t>
            </a:r>
            <a:r>
              <a:rPr lang="en-US" b="1" dirty="0" smtClean="0">
                <a:solidFill>
                  <a:srgbClr val="0070C0"/>
                </a:solidFill>
              </a:rPr>
              <a:t> </a:t>
            </a:r>
            <a:r>
              <a:rPr lang="en-US" b="1" dirty="0" smtClean="0">
                <a:solidFill>
                  <a:srgbClr val="0070C0"/>
                </a:solidFill>
                <a:sym typeface="Symbol" panose="05050102010706020507" pitchFamily="18" charset="2"/>
              </a:rPr>
              <a:t> Z</a:t>
            </a:r>
            <a:r>
              <a:rPr lang="en-US" b="1" baseline="-25000" dirty="0" smtClean="0">
                <a:solidFill>
                  <a:srgbClr val="0070C0"/>
                </a:solidFill>
                <a:sym typeface="Symbol" panose="05050102010706020507" pitchFamily="18" charset="2"/>
              </a:rPr>
              <a:t>0</a:t>
            </a:r>
            <a:r>
              <a:rPr lang="en-US" b="1" dirty="0" smtClean="0">
                <a:solidFill>
                  <a:srgbClr val="0070C0"/>
                </a:solidFill>
                <a:sym typeface="Symbol" panose="05050102010706020507" pitchFamily="18" charset="2"/>
              </a:rPr>
              <a:t> </a:t>
            </a:r>
            <a:r>
              <a:rPr lang="en-US" dirty="0" smtClean="0">
                <a:sym typeface="Symbol" panose="05050102010706020507" pitchFamily="18" charset="2"/>
              </a:rPr>
              <a:t>from the last bit slice.</a:t>
            </a:r>
          </a:p>
          <a:p>
            <a:r>
              <a:rPr lang="en-US" dirty="0" smtClean="0">
                <a:sym typeface="Symbol" panose="05050102010706020507" pitchFamily="18" charset="2"/>
              </a:rPr>
              <a:t>So delay is actually </a:t>
            </a:r>
            <a:r>
              <a:rPr lang="en-US" b="1" dirty="0" smtClean="0">
                <a:solidFill>
                  <a:srgbClr val="0070C0"/>
                </a:solidFill>
                <a:sym typeface="Symbol" panose="05050102010706020507" pitchFamily="18" charset="2"/>
              </a:rPr>
              <a:t>N + 1</a:t>
            </a:r>
            <a:r>
              <a:rPr lang="en-US" dirty="0" smtClean="0">
                <a:sym typeface="Symbol" panose="05050102010706020507" pitchFamily="18" charset="2"/>
              </a:rPr>
              <a:t> gate delays.</a:t>
            </a:r>
            <a:endParaRPr lang="en-US" dirty="0" smtClean="0"/>
          </a:p>
          <a:p>
            <a:pPr lvl="1"/>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17</a:t>
            </a:fld>
            <a:endParaRPr lang="en-US" dirty="0"/>
          </a:p>
        </p:txBody>
      </p:sp>
    </p:spTree>
    <p:extLst>
      <p:ext uri="{BB962C8B-B14F-4D97-AF65-F5344CB8AC3E}">
        <p14:creationId xmlns:p14="http://schemas.microsoft.com/office/powerpoint/2010/main" val="41171489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Building with Abstraction</a:t>
            </a:r>
            <a:br>
              <a:rPr lang="en-US" sz="2800" dirty="0" smtClean="0">
                <a:solidFill>
                  <a:srgbClr val="0070C0"/>
                </a:solidFill>
              </a:rPr>
            </a:br>
            <a:r>
              <a:rPr lang="en-US" sz="2800" dirty="0" smtClean="0">
                <a:solidFill>
                  <a:srgbClr val="0070C0"/>
                </a:solidFill>
              </a:rPr>
              <a:t>and a </a:t>
            </a:r>
            <a:r>
              <a:rPr lang="en-US" sz="2800" smtClean="0">
                <a:solidFill>
                  <a:srgbClr val="0070C0"/>
                </a:solidFill>
              </a:rPr>
              <a:t>First Example</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18</a:t>
            </a:fld>
            <a:endParaRPr lang="en-US" dirty="0"/>
          </a:p>
        </p:txBody>
      </p:sp>
    </p:spTree>
    <p:extLst>
      <p:ext uri="{BB962C8B-B14F-4D97-AF65-F5344CB8AC3E}">
        <p14:creationId xmlns:p14="http://schemas.microsoft.com/office/powerpoint/2010/main" val="3946744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Optimization at the Level of Gates is Always Possible</a:t>
            </a:r>
            <a:endParaRPr lang="en-US" dirty="0"/>
          </a:p>
        </p:txBody>
      </p:sp>
      <p:sp>
        <p:nvSpPr>
          <p:cNvPr id="12" name="Content Placeholder 11"/>
          <p:cNvSpPr>
            <a:spLocks noGrp="1"/>
          </p:cNvSpPr>
          <p:nvPr>
            <p:ph idx="1"/>
          </p:nvPr>
        </p:nvSpPr>
        <p:spPr/>
        <p:txBody>
          <a:bodyPr>
            <a:normAutofit/>
          </a:bodyPr>
          <a:lstStyle/>
          <a:p>
            <a:r>
              <a:rPr lang="en-US" dirty="0" smtClean="0"/>
              <a:t>One can always solve a problem by</a:t>
            </a:r>
          </a:p>
          <a:p>
            <a:pPr lvl="1"/>
            <a:r>
              <a:rPr lang="en-US" dirty="0" smtClean="0"/>
              <a:t>developing complete Boolean expressions,</a:t>
            </a:r>
          </a:p>
          <a:p>
            <a:pPr lvl="1"/>
            <a:r>
              <a:rPr lang="en-US" dirty="0" smtClean="0"/>
              <a:t>solving for “good” forms with K-maps</a:t>
            </a:r>
            <a:br>
              <a:rPr lang="en-US" dirty="0" smtClean="0"/>
            </a:br>
            <a:r>
              <a:rPr lang="en-US" dirty="0" smtClean="0"/>
              <a:t>(or algebra, with more variables),</a:t>
            </a:r>
          </a:p>
          <a:p>
            <a:pPr lvl="1"/>
            <a:r>
              <a:rPr lang="en-US" dirty="0" smtClean="0"/>
              <a:t>implementing the resulting equations,</a:t>
            </a:r>
          </a:p>
          <a:p>
            <a:pPr lvl="1"/>
            <a:r>
              <a:rPr lang="en-US" dirty="0" smtClean="0"/>
              <a:t>tuning logic to reduce gate sizes (number of inputs) and </a:t>
            </a:r>
            <a:r>
              <a:rPr lang="en-US" dirty="0" err="1" smtClean="0"/>
              <a:t>fanout</a:t>
            </a:r>
            <a:r>
              <a:rPr lang="en-US" dirty="0"/>
              <a:t> </a:t>
            </a:r>
            <a:r>
              <a:rPr lang="en-US" dirty="0" smtClean="0"/>
              <a:t>(the number of gates using a single gate’s output).</a:t>
            </a:r>
          </a:p>
          <a:p>
            <a:r>
              <a:rPr lang="en-US" dirty="0" smtClean="0"/>
              <a:t>You can now perform such a process.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19</a:t>
            </a:fld>
            <a:endParaRPr lang="en-US" dirty="0"/>
          </a:p>
        </p:txBody>
      </p:sp>
    </p:spTree>
    <p:extLst>
      <p:ext uri="{BB962C8B-B14F-4D97-AF65-F5344CB8AC3E}">
        <p14:creationId xmlns:p14="http://schemas.microsoft.com/office/powerpoint/2010/main" val="3527334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Powers of Two are Easy to Spot in Binary</a:t>
            </a:r>
            <a:endParaRPr lang="en-US" dirty="0"/>
          </a:p>
        </p:txBody>
      </p:sp>
      <p:sp>
        <p:nvSpPr>
          <p:cNvPr id="12" name="Content Placeholder 11"/>
          <p:cNvSpPr>
            <a:spLocks noGrp="1"/>
          </p:cNvSpPr>
          <p:nvPr>
            <p:ph idx="1"/>
          </p:nvPr>
        </p:nvSpPr>
        <p:spPr/>
        <p:txBody>
          <a:bodyPr>
            <a:normAutofit/>
          </a:bodyPr>
          <a:lstStyle/>
          <a:p>
            <a:r>
              <a:rPr lang="en-US" dirty="0" smtClean="0"/>
              <a:t>Let’s do another bit-sliced design.</a:t>
            </a:r>
          </a:p>
          <a:p>
            <a:r>
              <a:rPr lang="en-US" dirty="0" smtClean="0"/>
              <a:t>Can we check whether an unsigned number represents a power of two?</a:t>
            </a:r>
          </a:p>
          <a:p>
            <a:r>
              <a:rPr lang="en-US" dirty="0" smtClean="0"/>
              <a:t>What does a power of two look like in bits?</a:t>
            </a:r>
          </a:p>
          <a:p>
            <a:r>
              <a:rPr lang="en-US" dirty="0" smtClean="0"/>
              <a:t>For </a:t>
            </a:r>
            <a:r>
              <a:rPr lang="en-US" b="1" dirty="0" smtClean="0">
                <a:solidFill>
                  <a:srgbClr val="00B050"/>
                </a:solidFill>
              </a:rPr>
              <a:t>5-bit unsigned</a:t>
            </a:r>
            <a:r>
              <a:rPr lang="en-US" dirty="0" smtClean="0"/>
              <a:t>, the powers of 2 are...</a:t>
            </a:r>
          </a:p>
          <a:p>
            <a:pPr algn="ctr"/>
            <a:r>
              <a:rPr lang="en-US" b="1" dirty="0" smtClean="0">
                <a:latin typeface="Courier New" panose="02070309020205020404" pitchFamily="49" charset="0"/>
                <a:cs typeface="Courier New" panose="02070309020205020404" pitchFamily="49" charset="0"/>
              </a:rPr>
              <a:t>00001</a:t>
            </a:r>
            <a:r>
              <a:rPr lang="en-US" dirty="0" smtClean="0"/>
              <a:t>, </a:t>
            </a:r>
            <a:r>
              <a:rPr lang="en-US" b="1" dirty="0" smtClean="0">
                <a:latin typeface="Courier New" panose="02070309020205020404" pitchFamily="49" charset="0"/>
                <a:cs typeface="Courier New" panose="02070309020205020404" pitchFamily="49" charset="0"/>
              </a:rPr>
              <a:t>00010</a:t>
            </a:r>
            <a:r>
              <a:rPr lang="en-US" dirty="0" smtClean="0"/>
              <a:t>, </a:t>
            </a:r>
            <a:r>
              <a:rPr lang="en-US" b="1" dirty="0" smtClean="0">
                <a:latin typeface="Courier New" panose="02070309020205020404" pitchFamily="49" charset="0"/>
                <a:cs typeface="Courier New" panose="02070309020205020404" pitchFamily="49" charset="0"/>
              </a:rPr>
              <a:t>00100</a:t>
            </a:r>
            <a:r>
              <a:rPr lang="en-US" dirty="0" smtClean="0"/>
              <a:t>, </a:t>
            </a:r>
            <a:r>
              <a:rPr lang="en-US" b="1" dirty="0" smtClean="0">
                <a:latin typeface="Courier New" panose="02070309020205020404" pitchFamily="49" charset="0"/>
                <a:cs typeface="Courier New" panose="02070309020205020404" pitchFamily="49" charset="0"/>
              </a:rPr>
              <a:t>01000</a:t>
            </a:r>
            <a:r>
              <a:rPr lang="en-US" dirty="0" smtClean="0"/>
              <a:t>, </a:t>
            </a:r>
            <a:r>
              <a:rPr lang="en-US" b="1" dirty="0" smtClean="0">
                <a:latin typeface="Courier New" panose="02070309020205020404" pitchFamily="49" charset="0"/>
                <a:cs typeface="Courier New" panose="02070309020205020404" pitchFamily="49" charset="0"/>
              </a:rPr>
              <a:t>10000</a:t>
            </a:r>
          </a:p>
          <a:p>
            <a:r>
              <a:rPr lang="en-US" b="1" dirty="0" smtClean="0">
                <a:solidFill>
                  <a:srgbClr val="0070C0"/>
                </a:solidFill>
              </a:rPr>
              <a:t>A power of two has exactly one 1 bit</a:t>
            </a:r>
            <a:br>
              <a:rPr lang="en-US" b="1" dirty="0" smtClean="0">
                <a:solidFill>
                  <a:srgbClr val="0070C0"/>
                </a:solidFill>
              </a:rPr>
            </a:br>
            <a:r>
              <a:rPr lang="en-US" dirty="0" smtClean="0"/>
              <a:t>(with place value 2</a:t>
            </a:r>
            <a:r>
              <a:rPr lang="en-US" baseline="30000" dirty="0" smtClean="0"/>
              <a:t>N</a:t>
            </a:r>
            <a:r>
              <a:rPr lang="en-US" dirty="0" smtClean="0"/>
              <a:t> for some N, of course!).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a:t>
            </a:fld>
            <a:endParaRPr lang="en-US" dirty="0"/>
          </a:p>
        </p:txBody>
      </p:sp>
    </p:spTree>
    <p:extLst>
      <p:ext uri="{BB962C8B-B14F-4D97-AF65-F5344CB8AC3E}">
        <p14:creationId xmlns:p14="http://schemas.microsoft.com/office/powerpoint/2010/main" val="258307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wipe(left)">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wipe(left)">
                                      <p:cBhvr>
                                        <p:cTn id="12" dur="500"/>
                                        <p:tgtEl>
                                          <p:spTgt spid="12">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wipe(left)">
                                      <p:cBhvr>
                                        <p:cTn id="16" dur="500"/>
                                        <p:tgtEl>
                                          <p:spTgt spid="1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animEffect transition="in" filter="wipe(left)">
                                      <p:cBhvr>
                                        <p:cTn id="21"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Optimization at Gate Level is Rarely Needed</a:t>
            </a:r>
            <a:endParaRPr lang="en-US" dirty="0"/>
          </a:p>
        </p:txBody>
      </p:sp>
      <p:sp>
        <p:nvSpPr>
          <p:cNvPr id="12" name="Content Placeholder 11"/>
          <p:cNvSpPr>
            <a:spLocks noGrp="1"/>
          </p:cNvSpPr>
          <p:nvPr>
            <p:ph idx="1"/>
          </p:nvPr>
        </p:nvSpPr>
        <p:spPr/>
        <p:txBody>
          <a:bodyPr>
            <a:normAutofit fontScale="92500" lnSpcReduction="10000"/>
          </a:bodyPr>
          <a:lstStyle/>
          <a:p>
            <a:r>
              <a:rPr lang="en-US" dirty="0"/>
              <a:t>S</a:t>
            </a:r>
            <a:r>
              <a:rPr lang="en-US" dirty="0" smtClean="0"/>
              <a:t>uch detail is rarely needed for a satisfactory solution.</a:t>
            </a:r>
          </a:p>
          <a:p>
            <a:r>
              <a:rPr lang="en-US" dirty="0" smtClean="0"/>
              <a:t>Instead, humans can </a:t>
            </a:r>
          </a:p>
          <a:p>
            <a:pPr lvl="1"/>
            <a:r>
              <a:rPr lang="en-US" dirty="0" smtClean="0"/>
              <a:t>use abstraction and build with components such as adders and comparators, or</a:t>
            </a:r>
          </a:p>
          <a:p>
            <a:pPr lvl="1"/>
            <a:r>
              <a:rPr lang="en-US" dirty="0" smtClean="0"/>
              <a:t>use extra levels of logic to describe functions more intuitively.</a:t>
            </a:r>
          </a:p>
          <a:p>
            <a:r>
              <a:rPr lang="en-US" dirty="0" smtClean="0"/>
              <a:t>Computer-aided design (CAD) tools</a:t>
            </a:r>
          </a:p>
          <a:p>
            <a:pPr lvl="1"/>
            <a:r>
              <a:rPr lang="en-US" dirty="0" smtClean="0"/>
              <a:t>can help with low-level optimizations.</a:t>
            </a:r>
          </a:p>
          <a:p>
            <a:pPr lvl="1"/>
            <a:r>
              <a:rPr lang="en-US" dirty="0" smtClean="0"/>
              <a:t>In many cases, CAD tools can do better than humans because they explore more options.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20</a:t>
            </a:fld>
            <a:endParaRPr lang="en-US" dirty="0"/>
          </a:p>
        </p:txBody>
      </p:sp>
    </p:spTree>
    <p:extLst>
      <p:ext uri="{BB962C8B-B14F-4D97-AF65-F5344CB8AC3E}">
        <p14:creationId xmlns:p14="http://schemas.microsoft.com/office/powerpoint/2010/main" val="9186093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Tradeoffs are Always Made in Some Context</a:t>
            </a:r>
            <a:endParaRPr lang="en-US" dirty="0"/>
          </a:p>
        </p:txBody>
      </p:sp>
      <p:sp>
        <p:nvSpPr>
          <p:cNvPr id="12" name="Content Placeholder 11"/>
          <p:cNvSpPr>
            <a:spLocks noGrp="1"/>
          </p:cNvSpPr>
          <p:nvPr>
            <p:ph idx="1"/>
          </p:nvPr>
        </p:nvSpPr>
        <p:spPr/>
        <p:txBody>
          <a:bodyPr>
            <a:normAutofit/>
          </a:bodyPr>
          <a:lstStyle/>
          <a:p>
            <a:r>
              <a:rPr lang="en-US" dirty="0" smtClean="0"/>
              <a:t>Context is important!</a:t>
            </a:r>
          </a:p>
          <a:p>
            <a:r>
              <a:rPr lang="en-US" dirty="0" smtClean="0"/>
              <a:t>If a mechanical engineer produces a 0.5% boost in efficiency for internal combustion engines sized for automobiles, that engineer will probably win a major prize.</a:t>
            </a:r>
          </a:p>
          <a:p>
            <a:r>
              <a:rPr lang="en-US" dirty="0" smtClean="0"/>
              <a:t>In our field, engineers spend a lot of time</a:t>
            </a:r>
          </a:p>
          <a:p>
            <a:pPr lvl="1"/>
            <a:r>
              <a:rPr lang="en-US" dirty="0" smtClean="0"/>
              <a:t>improving the designs of arithmetic units and memory, and</a:t>
            </a:r>
          </a:p>
          <a:p>
            <a:pPr lvl="1"/>
            <a:r>
              <a:rPr lang="en-US" dirty="0" smtClean="0"/>
              <a:t>improving CAD tools’ ability to optimize.</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21</a:t>
            </a:fld>
            <a:endParaRPr lang="en-US" dirty="0"/>
          </a:p>
        </p:txBody>
      </p:sp>
    </p:spTree>
    <p:extLst>
      <p:ext uri="{BB962C8B-B14F-4D97-AF65-F5344CB8AC3E}">
        <p14:creationId xmlns:p14="http://schemas.microsoft.com/office/powerpoint/2010/main" val="503882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Optimization at Gate Level is Rarely Needed</a:t>
            </a:r>
            <a:endParaRPr lang="en-US" dirty="0"/>
          </a:p>
        </p:txBody>
      </p:sp>
      <p:sp>
        <p:nvSpPr>
          <p:cNvPr id="12" name="Content Placeholder 11"/>
          <p:cNvSpPr>
            <a:spLocks noGrp="1"/>
          </p:cNvSpPr>
          <p:nvPr>
            <p:ph idx="1"/>
          </p:nvPr>
        </p:nvSpPr>
        <p:spPr/>
        <p:txBody>
          <a:bodyPr>
            <a:normAutofit fontScale="92500" lnSpcReduction="10000"/>
          </a:bodyPr>
          <a:lstStyle/>
          <a:p>
            <a:r>
              <a:rPr lang="en-US" dirty="0" smtClean="0"/>
              <a:t>“Premature optimization is the root of all evil.” </a:t>
            </a:r>
            <a:br>
              <a:rPr lang="en-US" dirty="0" smtClean="0"/>
            </a:br>
            <a:r>
              <a:rPr lang="en-US" dirty="0" smtClean="0"/>
              <a:t>		– Sir C.A.R. “Tony” Hoare</a:t>
            </a:r>
          </a:p>
          <a:p>
            <a:r>
              <a:rPr lang="en-US" dirty="0" smtClean="0"/>
              <a:t>Don’t spend time optimizing</a:t>
            </a:r>
          </a:p>
          <a:p>
            <a:pPr lvl="1"/>
            <a:r>
              <a:rPr lang="en-US" dirty="0"/>
              <a:t>s</a:t>
            </a:r>
            <a:r>
              <a:rPr lang="en-US" dirty="0" smtClean="0"/>
              <a:t>omething that is likely to change, nor</a:t>
            </a:r>
          </a:p>
          <a:p>
            <a:pPr lvl="1"/>
            <a:r>
              <a:rPr lang="en-US" dirty="0"/>
              <a:t>s</a:t>
            </a:r>
            <a:r>
              <a:rPr lang="en-US" dirty="0" smtClean="0"/>
              <a:t>omething that does not contribute much </a:t>
            </a:r>
            <a:br>
              <a:rPr lang="en-US" dirty="0" smtClean="0"/>
            </a:br>
            <a:r>
              <a:rPr lang="en-US" dirty="0" smtClean="0"/>
              <a:t>to the overall system goodness (any metric).</a:t>
            </a:r>
          </a:p>
          <a:p>
            <a:r>
              <a:rPr lang="en-US" dirty="0" smtClean="0"/>
              <a:t>The flip side:</a:t>
            </a:r>
          </a:p>
          <a:p>
            <a:pPr lvl="1"/>
            <a:r>
              <a:rPr lang="en-US" dirty="0"/>
              <a:t>d</a:t>
            </a:r>
            <a:r>
              <a:rPr lang="en-US" dirty="0" smtClean="0"/>
              <a:t>on’t ignore scaling issues </a:t>
            </a:r>
            <a:br>
              <a:rPr lang="en-US" dirty="0" smtClean="0"/>
            </a:br>
            <a:r>
              <a:rPr lang="en-US" dirty="0" smtClean="0"/>
              <a:t>when choosing algorithms, and</a:t>
            </a:r>
          </a:p>
          <a:p>
            <a:pPr lvl="1"/>
            <a:r>
              <a:rPr lang="en-US" dirty="0"/>
              <a:t>d</a:t>
            </a:r>
            <a:r>
              <a:rPr lang="en-US" dirty="0" smtClean="0"/>
              <a:t>on’t design in a way that </a:t>
            </a:r>
            <a:br>
              <a:rPr lang="en-US" dirty="0" smtClean="0"/>
            </a:br>
            <a:r>
              <a:rPr lang="en-US" dirty="0" smtClean="0"/>
              <a:t>prohibits/inhibits optimization.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22</a:t>
            </a:fld>
            <a:endParaRPr lang="en-US" dirty="0"/>
          </a:p>
        </p:txBody>
      </p:sp>
    </p:spTree>
    <p:extLst>
      <p:ext uri="{BB962C8B-B14F-4D97-AF65-F5344CB8AC3E}">
        <p14:creationId xmlns:p14="http://schemas.microsoft.com/office/powerpoint/2010/main" val="1709039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First Example: Subtraction</a:t>
            </a:r>
            <a:endParaRPr lang="en-US" dirty="0"/>
          </a:p>
        </p:txBody>
      </p:sp>
      <p:sp>
        <p:nvSpPr>
          <p:cNvPr id="12" name="Content Placeholder 11"/>
          <p:cNvSpPr>
            <a:spLocks noGrp="1"/>
          </p:cNvSpPr>
          <p:nvPr>
            <p:ph idx="1"/>
          </p:nvPr>
        </p:nvSpPr>
        <p:spPr/>
        <p:txBody>
          <a:bodyPr>
            <a:normAutofit/>
          </a:bodyPr>
          <a:lstStyle/>
          <a:p>
            <a:r>
              <a:rPr lang="en-US" dirty="0" smtClean="0"/>
              <a:t>Let’s start with something simple.</a:t>
            </a:r>
            <a:endParaRPr lang="en-US" dirty="0"/>
          </a:p>
          <a:p>
            <a:r>
              <a:rPr lang="en-US" dirty="0" smtClean="0"/>
              <a:t>Let’s build a </a:t>
            </a:r>
            <a:r>
              <a:rPr lang="en-US" dirty="0" err="1" smtClean="0"/>
              <a:t>subtractor</a:t>
            </a:r>
            <a:r>
              <a:rPr lang="en-US" dirty="0" smtClean="0"/>
              <a:t>.</a:t>
            </a:r>
          </a:p>
          <a:p>
            <a:r>
              <a:rPr lang="en-US" dirty="0" smtClean="0"/>
              <a:t>How do we subtract as humans?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23</a:t>
            </a:fld>
            <a:endParaRPr lang="en-US" dirty="0"/>
          </a:p>
        </p:txBody>
      </p:sp>
    </p:spTree>
    <p:extLst>
      <p:ext uri="{BB962C8B-B14F-4D97-AF65-F5344CB8AC3E}">
        <p14:creationId xmlns:p14="http://schemas.microsoft.com/office/powerpoint/2010/main" val="20963978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Subtraction of 5-Digit Numbers</a:t>
            </a:r>
            <a:endParaRPr lang="en-US" dirty="0"/>
          </a:p>
        </p:txBody>
      </p:sp>
      <p:sp>
        <p:nvSpPr>
          <p:cNvPr id="10" name="Content Placeholder 9"/>
          <p:cNvSpPr>
            <a:spLocks noGrp="1"/>
          </p:cNvSpPr>
          <p:nvPr>
            <p:ph idx="1"/>
          </p:nvPr>
        </p:nvSpPr>
        <p:spPr/>
        <p:txBody>
          <a:bodyPr/>
          <a:lstStyle/>
          <a:p>
            <a:r>
              <a:rPr lang="en-US" dirty="0" smtClean="0"/>
              <a:t>Let’s do an example with </a:t>
            </a:r>
            <a:r>
              <a:rPr lang="en-US" b="1" dirty="0" smtClean="0">
                <a:solidFill>
                  <a:srgbClr val="00B050"/>
                </a:solidFill>
              </a:rPr>
              <a:t>5-digit numbers</a:t>
            </a:r>
          </a:p>
          <a:p>
            <a:pPr marL="0" indent="0">
              <a:buNone/>
              <a:tabLst>
                <a:tab pos="2743200" algn="l"/>
              </a:tabLst>
            </a:pPr>
            <a:endParaRPr lang="en-US" dirty="0" smtClean="0">
              <a:solidFill>
                <a:schemeClr val="tx1"/>
              </a:solidFill>
            </a:endParaRPr>
          </a:p>
          <a:p>
            <a:pPr marL="0" indent="0">
              <a:spcBef>
                <a:spcPts val="200"/>
              </a:spcBef>
              <a:buNone/>
              <a:tabLst>
                <a:tab pos="2743200" algn="l"/>
              </a:tabLst>
            </a:pPr>
            <a:r>
              <a:rPr lang="en-US" dirty="0" smtClean="0">
                <a:solidFill>
                  <a:schemeClr val="tx1"/>
                </a:solidFill>
              </a:rPr>
              <a:t>	     </a:t>
            </a:r>
            <a:r>
              <a:rPr lang="en-US" sz="3200" b="1" dirty="0" smtClean="0">
                <a:solidFill>
                  <a:schemeClr val="tx1"/>
                </a:solidFill>
                <a:latin typeface="Courier New" panose="02070309020205020404" pitchFamily="49" charset="0"/>
                <a:cs typeface="Courier New" panose="02070309020205020404" pitchFamily="49" charset="0"/>
              </a:rPr>
              <a:t>12345</a:t>
            </a:r>
            <a:endParaRPr lang="en-US" dirty="0" smtClean="0">
              <a:solidFill>
                <a:schemeClr val="tx1"/>
              </a:solidFill>
              <a:cs typeface="Courier New" panose="02070309020205020404" pitchFamily="49" charset="0"/>
            </a:endParaRPr>
          </a:p>
          <a:p>
            <a:pPr marL="0" indent="0">
              <a:spcBef>
                <a:spcPts val="200"/>
              </a:spcBef>
              <a:buNone/>
              <a:tabLst>
                <a:tab pos="2743200" algn="l"/>
              </a:tabLst>
            </a:pPr>
            <a:r>
              <a:rPr lang="en-US" sz="3200" b="1" dirty="0" smtClean="0">
                <a:solidFill>
                  <a:schemeClr val="tx1"/>
                </a:solidFill>
                <a:latin typeface="Courier New" panose="02070309020205020404" pitchFamily="49" charset="0"/>
                <a:cs typeface="Courier New" panose="02070309020205020404" pitchFamily="49" charset="0"/>
              </a:rPr>
              <a:t>	-   871</a:t>
            </a:r>
            <a:endParaRPr lang="en-US" dirty="0" smtClean="0">
              <a:solidFill>
                <a:schemeClr val="tx1"/>
              </a:solidFill>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24</a:t>
            </a:fld>
            <a:endParaRPr lang="en-US" dirty="0"/>
          </a:p>
        </p:txBody>
      </p:sp>
      <p:cxnSp>
        <p:nvCxnSpPr>
          <p:cNvPr id="12" name="Straight Connector 11"/>
          <p:cNvCxnSpPr/>
          <p:nvPr/>
        </p:nvCxnSpPr>
        <p:spPr>
          <a:xfrm>
            <a:off x="3304409" y="3601039"/>
            <a:ext cx="183822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grpSp>
        <p:nvGrpSpPr>
          <p:cNvPr id="11" name="Group 10"/>
          <p:cNvGrpSpPr/>
          <p:nvPr/>
        </p:nvGrpSpPr>
        <p:grpSpPr>
          <a:xfrm>
            <a:off x="4751156" y="3373063"/>
            <a:ext cx="3637471" cy="1854921"/>
            <a:chOff x="4751156" y="3373063"/>
            <a:chExt cx="3637471" cy="1854921"/>
          </a:xfrm>
        </p:grpSpPr>
        <p:cxnSp>
          <p:nvCxnSpPr>
            <p:cNvPr id="5" name="Straight Arrow Connector 4"/>
            <p:cNvCxnSpPr/>
            <p:nvPr/>
          </p:nvCxnSpPr>
          <p:spPr>
            <a:xfrm flipH="1" flipV="1">
              <a:off x="5035296" y="3373063"/>
              <a:ext cx="731520" cy="502813"/>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51156" y="3842989"/>
              <a:ext cx="3637471" cy="1384995"/>
            </a:xfrm>
            <a:prstGeom prst="rect">
              <a:avLst/>
            </a:prstGeom>
            <a:solidFill>
              <a:srgbClr val="92D050"/>
            </a:solidFill>
          </p:spPr>
          <p:txBody>
            <a:bodyPr wrap="none" rtlCol="0">
              <a:spAutoFit/>
            </a:bodyPr>
            <a:lstStyle/>
            <a:p>
              <a:pPr algn="ctr"/>
              <a:r>
                <a:rPr lang="en-US" sz="2800" dirty="0" smtClean="0">
                  <a:latin typeface="Arial" panose="020B0604020202020204" pitchFamily="34" charset="0"/>
                  <a:cs typeface="Arial" panose="020B0604020202020204" pitchFamily="34" charset="0"/>
                </a:rPr>
                <a:t>Negate by finding </a:t>
              </a:r>
            </a:p>
            <a:p>
              <a:pPr algn="ctr"/>
              <a:r>
                <a:rPr lang="en-US" sz="2800" dirty="0" smtClean="0">
                  <a:latin typeface="Arial" panose="020B0604020202020204" pitchFamily="34" charset="0"/>
                  <a:cs typeface="Arial" panose="020B0604020202020204" pitchFamily="34" charset="0"/>
                </a:rPr>
                <a:t>the “9’s complement” </a:t>
              </a:r>
            </a:p>
            <a:p>
              <a:pPr algn="ctr"/>
              <a:r>
                <a:rPr lang="en-US" sz="2800" dirty="0" smtClean="0">
                  <a:latin typeface="Arial" panose="020B0604020202020204" pitchFamily="34" charset="0"/>
                  <a:cs typeface="Arial" panose="020B0604020202020204" pitchFamily="34" charset="0"/>
                </a:rPr>
                <a:t>and adding 1.</a:t>
              </a:r>
              <a:endParaRPr lang="en-US" sz="28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726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Subtraction of 5-Digit Numbers</a:t>
            </a:r>
          </a:p>
        </p:txBody>
      </p:sp>
      <p:sp>
        <p:nvSpPr>
          <p:cNvPr id="10" name="Content Placeholder 9"/>
          <p:cNvSpPr>
            <a:spLocks noGrp="1"/>
          </p:cNvSpPr>
          <p:nvPr>
            <p:ph idx="1"/>
          </p:nvPr>
        </p:nvSpPr>
        <p:spPr/>
        <p:txBody>
          <a:bodyPr/>
          <a:lstStyle/>
          <a:p>
            <a:r>
              <a:rPr lang="en-US" dirty="0"/>
              <a:t>Let’s do an example with </a:t>
            </a:r>
            <a:r>
              <a:rPr lang="en-US" b="1" dirty="0">
                <a:solidFill>
                  <a:srgbClr val="00B050"/>
                </a:solidFill>
              </a:rPr>
              <a:t>5-digit numbers</a:t>
            </a:r>
          </a:p>
          <a:p>
            <a:pPr marL="0" indent="0">
              <a:buNone/>
              <a:tabLst>
                <a:tab pos="2743200" algn="l"/>
              </a:tabLst>
            </a:pPr>
            <a:endParaRPr lang="en-US" dirty="0" smtClean="0">
              <a:solidFill>
                <a:schemeClr val="tx1"/>
              </a:solidFill>
            </a:endParaRPr>
          </a:p>
          <a:p>
            <a:pPr marL="0" indent="0">
              <a:spcBef>
                <a:spcPts val="200"/>
              </a:spcBef>
              <a:buNone/>
              <a:tabLst>
                <a:tab pos="2743200" algn="l"/>
              </a:tabLst>
            </a:pPr>
            <a:r>
              <a:rPr lang="en-US" dirty="0" smtClean="0">
                <a:solidFill>
                  <a:schemeClr val="tx1"/>
                </a:solidFill>
              </a:rPr>
              <a:t>	     </a:t>
            </a:r>
            <a:r>
              <a:rPr lang="en-US" sz="3200" b="1" dirty="0" smtClean="0">
                <a:solidFill>
                  <a:schemeClr val="tx1"/>
                </a:solidFill>
                <a:latin typeface="Courier New" panose="02070309020205020404" pitchFamily="49" charset="0"/>
                <a:cs typeface="Courier New" panose="02070309020205020404" pitchFamily="49" charset="0"/>
              </a:rPr>
              <a:t>12345</a:t>
            </a:r>
            <a:endParaRPr lang="en-US" dirty="0" smtClean="0">
              <a:solidFill>
                <a:schemeClr val="tx1"/>
              </a:solidFill>
              <a:cs typeface="Courier New" panose="02070309020205020404" pitchFamily="49" charset="0"/>
            </a:endParaRPr>
          </a:p>
          <a:p>
            <a:pPr marL="0" indent="0">
              <a:spcBef>
                <a:spcPts val="200"/>
              </a:spcBef>
              <a:buNone/>
              <a:tabLst>
                <a:tab pos="2743200" algn="l"/>
              </a:tabLst>
            </a:pPr>
            <a:r>
              <a:rPr lang="en-US" sz="3200" b="1" dirty="0" smtClean="0">
                <a:solidFill>
                  <a:schemeClr val="tx1"/>
                </a:solidFill>
                <a:latin typeface="Courier New" panose="02070309020205020404" pitchFamily="49" charset="0"/>
                <a:cs typeface="Courier New" panose="02070309020205020404" pitchFamily="49" charset="0"/>
              </a:rPr>
              <a:t>	+ 99129</a:t>
            </a:r>
            <a:endParaRPr lang="en-US" dirty="0" smtClean="0">
              <a:solidFill>
                <a:schemeClr val="tx1"/>
              </a:solidFill>
              <a:cs typeface="Courier New" panose="02070309020205020404" pitchFamily="49" charset="0"/>
            </a:endParaRPr>
          </a:p>
          <a:p>
            <a:pPr marL="0" indent="0">
              <a:spcBef>
                <a:spcPts val="200"/>
              </a:spcBef>
              <a:buNone/>
              <a:tabLst>
                <a:tab pos="2743200" algn="l"/>
              </a:tabLst>
            </a:pPr>
            <a:endParaRPr lang="en-US" b="1" dirty="0" smtClean="0">
              <a:solidFill>
                <a:schemeClr val="tx1"/>
              </a:solidFill>
              <a:latin typeface="Courier New" panose="02070309020205020404" pitchFamily="49" charset="0"/>
              <a:cs typeface="Courier New" panose="02070309020205020404" pitchFamily="49" charset="0"/>
            </a:endParaRPr>
          </a:p>
          <a:p>
            <a:r>
              <a:rPr lang="en-US" dirty="0" smtClean="0"/>
              <a:t>Good, we got the right answer</a:t>
            </a:r>
            <a:br>
              <a:rPr lang="en-US" dirty="0" smtClean="0"/>
            </a:br>
            <a:r>
              <a:rPr lang="en-US" dirty="0" smtClean="0"/>
              <a:t>(12345 – 871 = 11474)!</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25</a:t>
            </a:fld>
            <a:endParaRPr lang="en-US" dirty="0"/>
          </a:p>
        </p:txBody>
      </p:sp>
      <p:cxnSp>
        <p:nvCxnSpPr>
          <p:cNvPr id="12" name="Straight Connector 11"/>
          <p:cNvCxnSpPr/>
          <p:nvPr/>
        </p:nvCxnSpPr>
        <p:spPr>
          <a:xfrm>
            <a:off x="3301029" y="3601039"/>
            <a:ext cx="183822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49935" y="3582185"/>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7</a:t>
            </a:r>
            <a:endParaRPr lang="en-US" sz="2000" b="1" dirty="0">
              <a:latin typeface="Courier New" panose="02070309020205020404" pitchFamily="49" charset="0"/>
              <a:cs typeface="Courier New" panose="02070309020205020404" pitchFamily="49" charset="0"/>
            </a:endParaRPr>
          </a:p>
        </p:txBody>
      </p:sp>
      <p:sp>
        <p:nvSpPr>
          <p:cNvPr id="26" name="TextBox 25"/>
          <p:cNvSpPr txBox="1"/>
          <p:nvPr/>
        </p:nvSpPr>
        <p:spPr>
          <a:xfrm>
            <a:off x="4194113" y="3582183"/>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4</a:t>
            </a:r>
            <a:endParaRPr lang="en-US" sz="2000" b="1" dirty="0">
              <a:latin typeface="Courier New" panose="02070309020205020404" pitchFamily="49" charset="0"/>
              <a:cs typeface="Courier New" panose="02070309020205020404" pitchFamily="49" charset="0"/>
            </a:endParaRPr>
          </a:p>
        </p:txBody>
      </p:sp>
      <p:grpSp>
        <p:nvGrpSpPr>
          <p:cNvPr id="15" name="Group 14"/>
          <p:cNvGrpSpPr/>
          <p:nvPr/>
        </p:nvGrpSpPr>
        <p:grpSpPr>
          <a:xfrm>
            <a:off x="3723057" y="2150881"/>
            <a:ext cx="685996" cy="2016075"/>
            <a:chOff x="3726437" y="2150881"/>
            <a:chExt cx="685996" cy="2016075"/>
          </a:xfrm>
        </p:grpSpPr>
        <p:sp>
          <p:nvSpPr>
            <p:cNvPr id="23" name="TextBox 22"/>
            <p:cNvSpPr txBox="1"/>
            <p:nvPr/>
          </p:nvSpPr>
          <p:spPr>
            <a:xfrm>
              <a:off x="3726437" y="21508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7" name="TextBox 26"/>
            <p:cNvSpPr txBox="1"/>
            <p:nvPr/>
          </p:nvSpPr>
          <p:spPr>
            <a:xfrm>
              <a:off x="3980905" y="3582181"/>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grpSp>
        <p:nvGrpSpPr>
          <p:cNvPr id="17" name="Group 16"/>
          <p:cNvGrpSpPr/>
          <p:nvPr/>
        </p:nvGrpSpPr>
        <p:grpSpPr>
          <a:xfrm>
            <a:off x="4466470" y="2150881"/>
            <a:ext cx="670597" cy="2016076"/>
            <a:chOff x="3988904" y="2150882"/>
            <a:chExt cx="670597" cy="2016076"/>
          </a:xfrm>
        </p:grpSpPr>
        <p:sp>
          <p:nvSpPr>
            <p:cNvPr id="18" name="TextBox 17"/>
            <p:cNvSpPr txBox="1"/>
            <p:nvPr/>
          </p:nvSpPr>
          <p:spPr>
            <a:xfrm>
              <a:off x="3988904" y="215088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19" name="TextBox 18"/>
            <p:cNvSpPr txBox="1"/>
            <p:nvPr/>
          </p:nvSpPr>
          <p:spPr>
            <a:xfrm>
              <a:off x="4227973" y="3582183"/>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4</a:t>
              </a:r>
              <a:endParaRPr lang="en-US" sz="2000" b="1" dirty="0">
                <a:latin typeface="Courier New" panose="02070309020205020404" pitchFamily="49" charset="0"/>
                <a:cs typeface="Courier New" panose="02070309020205020404" pitchFamily="49" charset="0"/>
              </a:endParaRPr>
            </a:p>
          </p:txBody>
        </p:sp>
      </p:grpSp>
      <p:grpSp>
        <p:nvGrpSpPr>
          <p:cNvPr id="29" name="Group 28"/>
          <p:cNvGrpSpPr/>
          <p:nvPr/>
        </p:nvGrpSpPr>
        <p:grpSpPr>
          <a:xfrm>
            <a:off x="3475019" y="2150881"/>
            <a:ext cx="685996" cy="2016075"/>
            <a:chOff x="3726437" y="2150881"/>
            <a:chExt cx="685996" cy="2016075"/>
          </a:xfrm>
        </p:grpSpPr>
        <p:sp>
          <p:nvSpPr>
            <p:cNvPr id="30" name="TextBox 29"/>
            <p:cNvSpPr txBox="1"/>
            <p:nvPr/>
          </p:nvSpPr>
          <p:spPr>
            <a:xfrm>
              <a:off x="3726437" y="21508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31" name="TextBox 30"/>
            <p:cNvSpPr txBox="1"/>
            <p:nvPr/>
          </p:nvSpPr>
          <p:spPr>
            <a:xfrm>
              <a:off x="3980905" y="3582181"/>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grpSp>
        <p:nvGrpSpPr>
          <p:cNvPr id="32" name="Group 31"/>
          <p:cNvGrpSpPr/>
          <p:nvPr/>
        </p:nvGrpSpPr>
        <p:grpSpPr>
          <a:xfrm>
            <a:off x="1397198" y="2105364"/>
            <a:ext cx="2432396" cy="1200329"/>
            <a:chOff x="1407358" y="2467702"/>
            <a:chExt cx="2432396" cy="1200329"/>
          </a:xfrm>
        </p:grpSpPr>
        <p:grpSp>
          <p:nvGrpSpPr>
            <p:cNvPr id="33" name="Group 32"/>
            <p:cNvGrpSpPr>
              <a:grpSpLocks noChangeAspect="1"/>
            </p:cNvGrpSpPr>
            <p:nvPr/>
          </p:nvGrpSpPr>
          <p:grpSpPr>
            <a:xfrm>
              <a:off x="3519714" y="2629444"/>
              <a:ext cx="320040" cy="320040"/>
              <a:chOff x="6161850" y="2545134"/>
              <a:chExt cx="457200" cy="457200"/>
            </a:xfrm>
          </p:grpSpPr>
          <p:sp>
            <p:nvSpPr>
              <p:cNvPr id="35" name="Oval 34"/>
              <p:cNvSpPr/>
              <p:nvPr/>
            </p:nvSpPr>
            <p:spPr>
              <a:xfrm>
                <a:off x="6161850" y="2545134"/>
                <a:ext cx="457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p:cNvCxnSpPr>
                <a:stCxn id="35" idx="7"/>
                <a:endCxn id="35" idx="3"/>
              </p:cNvCxnSpPr>
              <p:nvPr/>
            </p:nvCxnSpPr>
            <p:spPr>
              <a:xfrm flipH="1">
                <a:off x="6228805" y="2612089"/>
                <a:ext cx="323290" cy="3232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407358" y="2467702"/>
              <a:ext cx="2000868" cy="1200329"/>
            </a:xfrm>
            <a:prstGeom prst="rect">
              <a:avLst/>
            </a:prstGeom>
            <a:noFill/>
          </p:spPr>
          <p:txBody>
            <a:bodyPr wrap="none" rtlCol="0">
              <a:spAutoFit/>
            </a:bodyPr>
            <a:lstStyle/>
            <a:p>
              <a:pPr algn="r"/>
              <a:r>
                <a:rPr lang="en-US" sz="2400" b="1" dirty="0" smtClean="0">
                  <a:solidFill>
                    <a:srgbClr val="FF0000"/>
                  </a:solidFill>
                </a:rPr>
                <a:t>We have no</a:t>
              </a:r>
            </a:p>
            <a:p>
              <a:pPr algn="r"/>
              <a:r>
                <a:rPr lang="en-US" sz="2400" b="1" dirty="0" smtClean="0">
                  <a:solidFill>
                    <a:srgbClr val="FF0000"/>
                  </a:solidFill>
                </a:rPr>
                <a:t>space for</a:t>
              </a:r>
            </a:p>
            <a:p>
              <a:pPr algn="r"/>
              <a:r>
                <a:rPr lang="en-US" sz="2400" b="1" dirty="0" smtClean="0">
                  <a:solidFill>
                    <a:srgbClr val="FF0000"/>
                  </a:solidFill>
                </a:rPr>
                <a:t>that digit!</a:t>
              </a:r>
              <a:endParaRPr lang="en-US" sz="2400" b="1" dirty="0">
                <a:solidFill>
                  <a:srgbClr val="FF0000"/>
                </a:solidFill>
              </a:endParaRPr>
            </a:p>
          </p:txBody>
        </p:sp>
      </p:grpSp>
    </p:spTree>
    <p:extLst>
      <p:ext uri="{BB962C8B-B14F-4D97-AF65-F5344CB8AC3E}">
        <p14:creationId xmlns:p14="http://schemas.microsoft.com/office/powerpoint/2010/main" val="12494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righ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wipe(left)">
                                      <p:cBhvr>
                                        <p:cTn id="3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1"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an Adder to Implement a </a:t>
            </a:r>
            <a:r>
              <a:rPr lang="en-US" dirty="0" err="1" smtClean="0"/>
              <a:t>Subtractor</a:t>
            </a:r>
            <a:endParaRPr lang="en-US" dirty="0"/>
          </a:p>
        </p:txBody>
      </p:sp>
      <p:sp>
        <p:nvSpPr>
          <p:cNvPr id="10" name="Content Placeholder 9"/>
          <p:cNvSpPr>
            <a:spLocks noGrp="1"/>
          </p:cNvSpPr>
          <p:nvPr>
            <p:ph idx="1"/>
          </p:nvPr>
        </p:nvSpPr>
        <p:spPr/>
        <p:txBody>
          <a:bodyPr>
            <a:normAutofit lnSpcReduction="10000"/>
          </a:bodyPr>
          <a:lstStyle/>
          <a:p>
            <a:r>
              <a:rPr lang="en-US" dirty="0" smtClean="0"/>
              <a:t>Ok, maybe your elementary school </a:t>
            </a:r>
            <a:br>
              <a:rPr lang="en-US" dirty="0" smtClean="0"/>
            </a:br>
            <a:r>
              <a:rPr lang="en-US" dirty="0" smtClean="0"/>
              <a:t>taught subtraction a different way.</a:t>
            </a:r>
          </a:p>
          <a:p>
            <a:r>
              <a:rPr lang="en-US" dirty="0" smtClean="0"/>
              <a:t>But you probably did use that approach in your ECE120 homework to subtract </a:t>
            </a:r>
            <a:r>
              <a:rPr lang="en-US" b="1" dirty="0" smtClean="0">
                <a:solidFill>
                  <a:srgbClr val="00B050"/>
                </a:solidFill>
              </a:rPr>
              <a:t>unsigned</a:t>
            </a:r>
            <a:r>
              <a:rPr lang="en-US" dirty="0" smtClean="0"/>
              <a:t> and </a:t>
            </a:r>
            <a:r>
              <a:rPr lang="en-US" b="1" dirty="0" smtClean="0">
                <a:solidFill>
                  <a:srgbClr val="00B050"/>
                </a:solidFill>
              </a:rPr>
              <a:t>2’s complement </a:t>
            </a:r>
            <a:r>
              <a:rPr lang="en-US" dirty="0" smtClean="0"/>
              <a:t>values.</a:t>
            </a:r>
          </a:p>
          <a:p>
            <a:pPr algn="ctr"/>
            <a:r>
              <a:rPr lang="en-US" b="1" dirty="0" smtClean="0">
                <a:solidFill>
                  <a:srgbClr val="0070C0"/>
                </a:solidFill>
              </a:rPr>
              <a:t>A – B = A + (NOT B) + 1</a:t>
            </a:r>
          </a:p>
          <a:p>
            <a:pPr algn="ctr"/>
            <a:r>
              <a:rPr lang="en-US" dirty="0" smtClean="0"/>
              <a:t>(where “NOT” applies to all bits of </a:t>
            </a:r>
            <a:r>
              <a:rPr lang="en-US" b="1" dirty="0" smtClean="0">
                <a:solidFill>
                  <a:srgbClr val="00B050"/>
                </a:solidFill>
              </a:rPr>
              <a:t>B</a:t>
            </a:r>
            <a:r>
              <a:rPr lang="en-US" dirty="0" smtClean="0"/>
              <a:t>)</a:t>
            </a:r>
          </a:p>
          <a:p>
            <a:r>
              <a:rPr lang="en-US" dirty="0" smtClean="0"/>
              <a:t>Instead of mimicking the human subtraction process, let’s use an adder to implement a </a:t>
            </a:r>
            <a:r>
              <a:rPr lang="en-US" dirty="0" err="1" smtClean="0"/>
              <a:t>subtractor</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26</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355251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an Adder to Implement a </a:t>
            </a:r>
            <a:r>
              <a:rPr lang="en-US" dirty="0" err="1" smtClean="0"/>
              <a:t>Subtractor</a:t>
            </a:r>
            <a:endParaRPr lang="en-US" dirty="0"/>
          </a:p>
        </p:txBody>
      </p:sp>
      <p:sp>
        <p:nvSpPr>
          <p:cNvPr id="10" name="Content Placeholder 9"/>
          <p:cNvSpPr>
            <a:spLocks noGrp="1"/>
          </p:cNvSpPr>
          <p:nvPr>
            <p:ph idx="1"/>
          </p:nvPr>
        </p:nvSpPr>
        <p:spPr/>
        <p:txBody>
          <a:bodyPr>
            <a:normAutofit lnSpcReduction="10000"/>
          </a:bodyPr>
          <a:lstStyle/>
          <a:p>
            <a:r>
              <a:rPr lang="en-US" dirty="0" smtClean="0"/>
              <a:t>Take a look at the</a:t>
            </a:r>
            <a:br>
              <a:rPr lang="en-US" dirty="0" smtClean="0"/>
            </a:br>
            <a:r>
              <a:rPr lang="en-US" dirty="0" smtClean="0"/>
              <a:t>design to the right.</a:t>
            </a:r>
          </a:p>
          <a:p>
            <a:r>
              <a:rPr lang="en-US" dirty="0" smtClean="0"/>
              <a:t>The core is an </a:t>
            </a:r>
            <a:br>
              <a:rPr lang="en-US" dirty="0" smtClean="0"/>
            </a:br>
            <a:r>
              <a:rPr lang="en-US" b="1" dirty="0" smtClean="0">
                <a:solidFill>
                  <a:srgbClr val="00B050"/>
                </a:solidFill>
              </a:rPr>
              <a:t>N-bit</a:t>
            </a:r>
            <a:r>
              <a:rPr lang="en-US" b="1" dirty="0">
                <a:solidFill>
                  <a:srgbClr val="00B050"/>
                </a:solidFill>
              </a:rPr>
              <a:t> </a:t>
            </a:r>
            <a:r>
              <a:rPr lang="en-US" b="1" dirty="0" smtClean="0">
                <a:solidFill>
                  <a:srgbClr val="00B050"/>
                </a:solidFill>
              </a:rPr>
              <a:t>adder</a:t>
            </a:r>
            <a:r>
              <a:rPr lang="en-US" dirty="0" smtClean="0"/>
              <a:t>.</a:t>
            </a:r>
          </a:p>
          <a:p>
            <a:r>
              <a:rPr lang="en-US" dirty="0" smtClean="0"/>
              <a:t>We want to calculate</a:t>
            </a:r>
            <a:br>
              <a:rPr lang="en-US" dirty="0" smtClean="0"/>
            </a:br>
            <a:r>
              <a:rPr lang="en-US" dirty="0" smtClean="0"/>
              <a:t>the difference </a:t>
            </a:r>
            <a:br>
              <a:rPr lang="en-US" dirty="0" smtClean="0"/>
            </a:br>
            <a:r>
              <a:rPr lang="en-US" b="1" dirty="0" smtClean="0">
                <a:solidFill>
                  <a:srgbClr val="00B050"/>
                </a:solidFill>
              </a:rPr>
              <a:t>D = A – B</a:t>
            </a:r>
            <a:r>
              <a:rPr lang="en-US" dirty="0" smtClean="0"/>
              <a:t>.</a:t>
            </a:r>
          </a:p>
          <a:p>
            <a:r>
              <a:rPr lang="en-US" dirty="0" smtClean="0"/>
              <a:t>We </a:t>
            </a:r>
            <a:r>
              <a:rPr lang="en-US" b="1" dirty="0" smtClean="0">
                <a:solidFill>
                  <a:srgbClr val="0070C0"/>
                </a:solidFill>
              </a:rPr>
              <a:t>modify the inputs</a:t>
            </a:r>
            <a:br>
              <a:rPr lang="en-US" b="1" dirty="0" smtClean="0">
                <a:solidFill>
                  <a:srgbClr val="0070C0"/>
                </a:solidFill>
              </a:rPr>
            </a:br>
            <a:r>
              <a:rPr lang="en-US" b="1" dirty="0" smtClean="0">
                <a:solidFill>
                  <a:srgbClr val="0070C0"/>
                </a:solidFill>
              </a:rPr>
              <a:t>slightly </a:t>
            </a:r>
            <a:r>
              <a:rPr lang="en-US" dirty="0" smtClean="0"/>
              <a:t>to perform</a:t>
            </a:r>
            <a:br>
              <a:rPr lang="en-US" dirty="0" smtClean="0"/>
            </a:br>
            <a:r>
              <a:rPr lang="en-US" dirty="0" smtClean="0"/>
              <a:t>the subtraction.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27</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435" y="1630017"/>
            <a:ext cx="3709192" cy="4239077"/>
          </a:xfrm>
          <a:prstGeom prst="rect">
            <a:avLst/>
          </a:prstGeom>
        </p:spPr>
      </p:pic>
    </p:spTree>
    <p:extLst>
      <p:ext uri="{BB962C8B-B14F-4D97-AF65-F5344CB8AC3E}">
        <p14:creationId xmlns:p14="http://schemas.microsoft.com/office/powerpoint/2010/main" val="3429742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B to its 1’s Complement</a:t>
            </a:r>
            <a:endParaRPr lang="en-US" dirty="0"/>
          </a:p>
        </p:txBody>
      </p:sp>
      <p:sp>
        <p:nvSpPr>
          <p:cNvPr id="10" name="Content Placeholder 9"/>
          <p:cNvSpPr>
            <a:spLocks noGrp="1"/>
          </p:cNvSpPr>
          <p:nvPr>
            <p:ph idx="1"/>
          </p:nvPr>
        </p:nvSpPr>
        <p:spPr/>
        <p:txBody>
          <a:bodyPr>
            <a:normAutofit/>
          </a:bodyPr>
          <a:lstStyle/>
          <a:p>
            <a:r>
              <a:rPr lang="en-US" dirty="0" smtClean="0"/>
              <a:t>The input </a:t>
            </a:r>
            <a:r>
              <a:rPr lang="en-US" b="1" dirty="0" smtClean="0">
                <a:solidFill>
                  <a:srgbClr val="00B050"/>
                </a:solidFill>
              </a:rPr>
              <a:t>A</a:t>
            </a:r>
            <a:r>
              <a:rPr lang="en-US" dirty="0" smtClean="0">
                <a:solidFill>
                  <a:srgbClr val="00B050"/>
                </a:solidFill>
              </a:rPr>
              <a:t> </a:t>
            </a:r>
            <a:r>
              <a:rPr lang="en-US" dirty="0" smtClean="0"/>
              <a:t>is</a:t>
            </a:r>
            <a:br>
              <a:rPr lang="en-US" dirty="0" smtClean="0"/>
            </a:br>
            <a:r>
              <a:rPr lang="en-US" dirty="0" smtClean="0"/>
              <a:t>unchanged.</a:t>
            </a:r>
          </a:p>
          <a:p>
            <a:r>
              <a:rPr lang="en-US" dirty="0" smtClean="0"/>
              <a:t>The input </a:t>
            </a:r>
            <a:r>
              <a:rPr lang="en-US" b="1" dirty="0" smtClean="0">
                <a:solidFill>
                  <a:srgbClr val="00B050"/>
                </a:solidFill>
              </a:rPr>
              <a:t>B</a:t>
            </a:r>
            <a:r>
              <a:rPr lang="en-US" dirty="0" smtClean="0">
                <a:solidFill>
                  <a:srgbClr val="00B050"/>
                </a:solidFill>
              </a:rPr>
              <a:t> </a:t>
            </a:r>
            <a:r>
              <a:rPr lang="en-US" dirty="0" smtClean="0"/>
              <a:t>is</a:t>
            </a:r>
            <a:br>
              <a:rPr lang="en-US" dirty="0" smtClean="0"/>
            </a:br>
            <a:r>
              <a:rPr lang="en-US" dirty="0" smtClean="0"/>
              <a:t>transformed to its</a:t>
            </a:r>
            <a:br>
              <a:rPr lang="en-US" dirty="0" smtClean="0"/>
            </a:br>
            <a:r>
              <a:rPr lang="en-US" dirty="0" smtClean="0"/>
              <a:t>1’s complement.</a:t>
            </a:r>
          </a:p>
          <a:p>
            <a:r>
              <a:rPr lang="en-US" b="1" dirty="0" smtClean="0">
                <a:solidFill>
                  <a:srgbClr val="0070C0"/>
                </a:solidFill>
              </a:rPr>
              <a:t>How do we </a:t>
            </a:r>
            <a:br>
              <a:rPr lang="en-US" b="1" dirty="0" smtClean="0">
                <a:solidFill>
                  <a:srgbClr val="0070C0"/>
                </a:solidFill>
              </a:rPr>
            </a:br>
            <a:r>
              <a:rPr lang="en-US" b="1" dirty="0" smtClean="0">
                <a:solidFill>
                  <a:srgbClr val="0070C0"/>
                </a:solidFill>
              </a:rPr>
              <a:t>implement</a:t>
            </a:r>
            <a:br>
              <a:rPr lang="en-US" b="1" dirty="0" smtClean="0">
                <a:solidFill>
                  <a:srgbClr val="0070C0"/>
                </a:solidFill>
              </a:rPr>
            </a:br>
            <a:r>
              <a:rPr lang="en-US" b="1" dirty="0" smtClean="0">
                <a:solidFill>
                  <a:srgbClr val="0070C0"/>
                </a:solidFill>
              </a:rPr>
              <a:t>1’s complement?</a:t>
            </a:r>
          </a:p>
          <a:p>
            <a:r>
              <a:rPr lang="en-US" b="1" dirty="0" smtClean="0">
                <a:solidFill>
                  <a:srgbClr val="00B050"/>
                </a:solidFill>
              </a:rPr>
              <a:t>      N inverters!</a:t>
            </a:r>
            <a:endParaRPr lang="en-US" b="1" dirty="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28</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435" y="1630017"/>
            <a:ext cx="3709192" cy="4239077"/>
          </a:xfrm>
          <a:prstGeom prst="rect">
            <a:avLst/>
          </a:prstGeom>
        </p:spPr>
      </p:pic>
    </p:spTree>
    <p:extLst>
      <p:ext uri="{BB962C8B-B14F-4D97-AF65-F5344CB8AC3E}">
        <p14:creationId xmlns:p14="http://schemas.microsoft.com/office/powerpoint/2010/main" val="1171241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 calcmode="lin" valueType="num">
                                      <p:cBhvr additive="base">
                                        <p:cTn id="7"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With </a:t>
            </a:r>
            <a:r>
              <a:rPr lang="en-US" dirty="0" err="1" smtClean="0"/>
              <a:t>C</a:t>
            </a:r>
            <a:r>
              <a:rPr lang="en-US" baseline="-25000" dirty="0" err="1" smtClean="0"/>
              <a:t>in</a:t>
            </a:r>
            <a:r>
              <a:rPr lang="en-US" dirty="0" smtClean="0"/>
              <a:t> = 1, the Adder Produces A - B</a:t>
            </a:r>
            <a:endParaRPr lang="en-US" dirty="0"/>
          </a:p>
        </p:txBody>
      </p:sp>
      <p:sp>
        <p:nvSpPr>
          <p:cNvPr id="10" name="Content Placeholder 9"/>
          <p:cNvSpPr>
            <a:spLocks noGrp="1"/>
          </p:cNvSpPr>
          <p:nvPr>
            <p:ph idx="1"/>
          </p:nvPr>
        </p:nvSpPr>
        <p:spPr/>
        <p:txBody>
          <a:bodyPr>
            <a:normAutofit/>
          </a:bodyPr>
          <a:lstStyle/>
          <a:p>
            <a:r>
              <a:rPr lang="en-US" dirty="0" smtClean="0"/>
              <a:t>Finally, the </a:t>
            </a:r>
            <a:r>
              <a:rPr lang="en-US" b="1" dirty="0" err="1" smtClean="0">
                <a:solidFill>
                  <a:srgbClr val="00B050"/>
                </a:solidFill>
              </a:rPr>
              <a:t>C</a:t>
            </a:r>
            <a:r>
              <a:rPr lang="en-US" b="1" baseline="-25000" dirty="0" err="1" smtClean="0">
                <a:solidFill>
                  <a:srgbClr val="00B050"/>
                </a:solidFill>
              </a:rPr>
              <a:t>in</a:t>
            </a:r>
            <a:r>
              <a:rPr lang="en-US" dirty="0" smtClean="0"/>
              <a:t> input</a:t>
            </a:r>
            <a:br>
              <a:rPr lang="en-US" dirty="0" smtClean="0"/>
            </a:br>
            <a:r>
              <a:rPr lang="en-US" dirty="0" smtClean="0"/>
              <a:t>is set to 1.</a:t>
            </a:r>
          </a:p>
          <a:p>
            <a:r>
              <a:rPr lang="en-US" b="1" dirty="0" smtClean="0">
                <a:solidFill>
                  <a:srgbClr val="0070C0"/>
                </a:solidFill>
              </a:rPr>
              <a:t>So what does the</a:t>
            </a:r>
            <a:br>
              <a:rPr lang="en-US" b="1" dirty="0" smtClean="0">
                <a:solidFill>
                  <a:srgbClr val="0070C0"/>
                </a:solidFill>
              </a:rPr>
            </a:br>
            <a:r>
              <a:rPr lang="en-US" b="1" dirty="0" smtClean="0">
                <a:solidFill>
                  <a:srgbClr val="0070C0"/>
                </a:solidFill>
              </a:rPr>
              <a:t>adder calculate?</a:t>
            </a:r>
          </a:p>
          <a:p>
            <a:r>
              <a:rPr lang="en-US" b="1" dirty="0" smtClean="0">
                <a:solidFill>
                  <a:srgbClr val="00B050"/>
                </a:solidFill>
              </a:rPr>
              <a:t>     A + (NOT B) + 1</a:t>
            </a:r>
          </a:p>
          <a:p>
            <a:r>
              <a:rPr lang="en-US" dirty="0" smtClean="0"/>
              <a:t>which is </a:t>
            </a:r>
            <a:r>
              <a:rPr lang="en-US" b="1" dirty="0" smtClean="0">
                <a:solidFill>
                  <a:srgbClr val="00B050"/>
                </a:solidFill>
              </a:rPr>
              <a:t>A – B</a:t>
            </a:r>
            <a:r>
              <a:rPr lang="en-US" dirty="0" smtClean="0"/>
              <a:t>, </a:t>
            </a:r>
            <a:br>
              <a:rPr lang="en-US" dirty="0" smtClean="0"/>
            </a:br>
            <a:r>
              <a:rPr lang="en-US" dirty="0" smtClean="0"/>
              <a:t>as desired.</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29</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435" y="1630017"/>
            <a:ext cx="3709192" cy="4239077"/>
          </a:xfrm>
          <a:prstGeom prst="rect">
            <a:avLst/>
          </a:prstGeom>
        </p:spPr>
      </p:pic>
    </p:spTree>
    <p:extLst>
      <p:ext uri="{BB962C8B-B14F-4D97-AF65-F5344CB8AC3E}">
        <p14:creationId xmlns:p14="http://schemas.microsoft.com/office/powerpoint/2010/main" val="262749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 calcmode="lin" valueType="num">
                                      <p:cBhvr additive="base">
                                        <p:cTn id="12"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Answers are Not Always Enough</a:t>
            </a:r>
            <a:endParaRPr lang="en-US" dirty="0"/>
          </a:p>
        </p:txBody>
      </p:sp>
      <p:sp>
        <p:nvSpPr>
          <p:cNvPr id="12" name="Content Placeholder 11"/>
          <p:cNvSpPr>
            <a:spLocks noGrp="1"/>
          </p:cNvSpPr>
          <p:nvPr>
            <p:ph idx="1"/>
          </p:nvPr>
        </p:nvSpPr>
        <p:spPr/>
        <p:txBody>
          <a:bodyPr>
            <a:normAutofit/>
          </a:bodyPr>
          <a:lstStyle/>
          <a:p>
            <a:r>
              <a:rPr lang="en-US" dirty="0" smtClean="0"/>
              <a:t>So our design will answer the following:</a:t>
            </a:r>
            <a:br>
              <a:rPr lang="en-US" dirty="0" smtClean="0"/>
            </a:br>
            <a:r>
              <a:rPr lang="en-US" b="1" dirty="0" smtClean="0">
                <a:solidFill>
                  <a:srgbClr val="0070C0"/>
                </a:solidFill>
              </a:rPr>
              <a:t>Is A = a</a:t>
            </a:r>
            <a:r>
              <a:rPr lang="en-US" b="1" baseline="-25000" dirty="0" smtClean="0">
                <a:solidFill>
                  <a:srgbClr val="0070C0"/>
                </a:solidFill>
              </a:rPr>
              <a:t>N-1</a:t>
            </a:r>
            <a:r>
              <a:rPr lang="en-US" b="1" dirty="0" smtClean="0">
                <a:solidFill>
                  <a:srgbClr val="0070C0"/>
                </a:solidFill>
              </a:rPr>
              <a:t>a</a:t>
            </a:r>
            <a:r>
              <a:rPr lang="en-US" b="1" baseline="-25000" dirty="0" smtClean="0">
                <a:solidFill>
                  <a:srgbClr val="0070C0"/>
                </a:solidFill>
              </a:rPr>
              <a:t>N-2</a:t>
            </a:r>
            <a:r>
              <a:rPr lang="en-US" b="1" dirty="0" smtClean="0">
                <a:solidFill>
                  <a:srgbClr val="0070C0"/>
                </a:solidFill>
              </a:rPr>
              <a:t>…a</a:t>
            </a:r>
            <a:r>
              <a:rPr lang="en-US" b="1" baseline="-25000" dirty="0" smtClean="0">
                <a:solidFill>
                  <a:srgbClr val="0070C0"/>
                </a:solidFill>
              </a:rPr>
              <a:t>1</a:t>
            </a:r>
            <a:r>
              <a:rPr lang="en-US" b="1" dirty="0" smtClean="0">
                <a:solidFill>
                  <a:srgbClr val="0070C0"/>
                </a:solidFill>
              </a:rPr>
              <a:t>a</a:t>
            </a:r>
            <a:r>
              <a:rPr lang="en-US" b="1" baseline="-25000" dirty="0" smtClean="0">
                <a:solidFill>
                  <a:srgbClr val="0070C0"/>
                </a:solidFill>
              </a:rPr>
              <a:t>0</a:t>
            </a:r>
            <a:r>
              <a:rPr lang="en-US" b="1" dirty="0" smtClean="0">
                <a:solidFill>
                  <a:srgbClr val="0070C0"/>
                </a:solidFill>
              </a:rPr>
              <a:t> a power of two?</a:t>
            </a:r>
            <a:endParaRPr lang="en-US" dirty="0" smtClean="0"/>
          </a:p>
          <a:p>
            <a:pPr algn="ctr"/>
            <a:r>
              <a:rPr lang="en-US" b="1" dirty="0" smtClean="0">
                <a:solidFill>
                  <a:srgbClr val="0070C0"/>
                </a:solidFill>
              </a:rPr>
              <a:t>How </a:t>
            </a:r>
            <a:r>
              <a:rPr lang="en-US" b="1" dirty="0">
                <a:solidFill>
                  <a:srgbClr val="0070C0"/>
                </a:solidFill>
              </a:rPr>
              <a:t>many answers are </a:t>
            </a:r>
            <a:r>
              <a:rPr lang="en-US" b="1" dirty="0" smtClean="0">
                <a:solidFill>
                  <a:srgbClr val="0070C0"/>
                </a:solidFill>
              </a:rPr>
              <a:t>possible?</a:t>
            </a:r>
          </a:p>
          <a:p>
            <a:pPr algn="ctr"/>
            <a:r>
              <a:rPr lang="en-US" b="1" dirty="0" smtClean="0">
                <a:solidFill>
                  <a:srgbClr val="00B050"/>
                </a:solidFill>
              </a:rPr>
              <a:t>Two: Yes, and No.</a:t>
            </a:r>
            <a:endParaRPr lang="en-US" b="1" dirty="0">
              <a:solidFill>
                <a:srgbClr val="00B050"/>
              </a:solidFill>
            </a:endParaRPr>
          </a:p>
          <a:p>
            <a:pPr marL="0" indent="0">
              <a:buNone/>
            </a:pPr>
            <a:r>
              <a:rPr lang="en-US" dirty="0" smtClean="0"/>
              <a:t>A trick question: </a:t>
            </a:r>
          </a:p>
          <a:p>
            <a:pPr algn="ctr"/>
            <a:r>
              <a:rPr lang="en-US" b="1" dirty="0" smtClean="0">
                <a:solidFill>
                  <a:srgbClr val="0070C0"/>
                </a:solidFill>
              </a:rPr>
              <a:t>How many bits do we need to pass between slices?</a:t>
            </a:r>
          </a:p>
          <a:p>
            <a:pPr algn="ctr"/>
            <a:r>
              <a:rPr lang="en-US" b="1" dirty="0" smtClean="0">
                <a:solidFill>
                  <a:srgbClr val="00B050"/>
                </a:solidFill>
              </a:rPr>
              <a:t>That’s right: TWO bits.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a:t>
            </a:fld>
            <a:endParaRPr lang="en-US" dirty="0"/>
          </a:p>
        </p:txBody>
      </p:sp>
    </p:spTree>
    <p:extLst>
      <p:ext uri="{BB962C8B-B14F-4D97-AF65-F5344CB8AC3E}">
        <p14:creationId xmlns:p14="http://schemas.microsoft.com/office/powerpoint/2010/main" val="226066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wipe(left)">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wipe(left)">
                                      <p:cBhvr>
                                        <p:cTn id="12" dur="500"/>
                                        <p:tgtEl>
                                          <p:spTgt spid="12">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xEl>
                                              <p:pRg st="4" end="4"/>
                                            </p:txEl>
                                          </p:spTgt>
                                        </p:tgtEl>
                                        <p:attrNameLst>
                                          <p:attrName>style.visibility</p:attrName>
                                        </p:attrNameLst>
                                      </p:cBhvr>
                                      <p:to>
                                        <p:strVal val="visible"/>
                                      </p:to>
                                    </p:set>
                                    <p:animEffect transition="in" filter="wipe(left)">
                                      <p:cBhvr>
                                        <p:cTn id="16" dur="500"/>
                                        <p:tgtEl>
                                          <p:spTgt spid="1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animEffect transition="in" filter="wipe(left)">
                                      <p:cBhvr>
                                        <p:cTn id="21"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D to Understand the Carry Out Signal</a:t>
            </a:r>
            <a:endParaRPr lang="en-US" dirty="0"/>
          </a:p>
        </p:txBody>
      </p:sp>
      <p:sp>
        <p:nvSpPr>
          <p:cNvPr id="10" name="Content Placeholder 9"/>
          <p:cNvSpPr>
            <a:spLocks noGrp="1"/>
          </p:cNvSpPr>
          <p:nvPr>
            <p:ph idx="1"/>
          </p:nvPr>
        </p:nvSpPr>
        <p:spPr/>
        <p:txBody>
          <a:bodyPr>
            <a:normAutofit/>
          </a:bodyPr>
          <a:lstStyle/>
          <a:p>
            <a:r>
              <a:rPr lang="en-US" dirty="0" smtClean="0"/>
              <a:t>What does the carry</a:t>
            </a:r>
            <a:br>
              <a:rPr lang="en-US" dirty="0" smtClean="0"/>
            </a:br>
            <a:r>
              <a:rPr lang="en-US" dirty="0" smtClean="0"/>
              <a:t>out </a:t>
            </a:r>
            <a:r>
              <a:rPr lang="en-US" b="1" dirty="0" err="1" smtClean="0">
                <a:solidFill>
                  <a:srgbClr val="00B050"/>
                </a:solidFill>
              </a:rPr>
              <a:t>C</a:t>
            </a:r>
            <a:r>
              <a:rPr lang="en-US" b="1" baseline="-25000" dirty="0" err="1" smtClean="0">
                <a:solidFill>
                  <a:srgbClr val="00B050"/>
                </a:solidFill>
              </a:rPr>
              <a:t>out</a:t>
            </a:r>
            <a:r>
              <a:rPr lang="en-US" b="1" dirty="0" smtClean="0">
                <a:solidFill>
                  <a:srgbClr val="00B050"/>
                </a:solidFill>
              </a:rPr>
              <a:t> </a:t>
            </a:r>
            <a:r>
              <a:rPr lang="en-US" dirty="0" smtClean="0"/>
              <a:t>mean?</a:t>
            </a:r>
          </a:p>
          <a:p>
            <a:r>
              <a:rPr lang="en-US" dirty="0" smtClean="0"/>
              <a:t>Remember that the</a:t>
            </a:r>
            <a:br>
              <a:rPr lang="en-US" dirty="0" smtClean="0"/>
            </a:br>
            <a:r>
              <a:rPr lang="en-US" dirty="0" smtClean="0"/>
              <a:t>1’s complement</a:t>
            </a:r>
            <a:r>
              <a:rPr lang="en-US" dirty="0"/>
              <a:t/>
            </a:r>
            <a:br>
              <a:rPr lang="en-US" dirty="0"/>
            </a:br>
            <a:r>
              <a:rPr lang="en-US" dirty="0" smtClean="0"/>
              <a:t>is </a:t>
            </a:r>
            <a:r>
              <a:rPr lang="en-US" b="1" dirty="0" smtClean="0">
                <a:solidFill>
                  <a:srgbClr val="00B050"/>
                </a:solidFill>
              </a:rPr>
              <a:t>(2</a:t>
            </a:r>
            <a:r>
              <a:rPr lang="en-US" b="1" baseline="30000" dirty="0" smtClean="0">
                <a:solidFill>
                  <a:srgbClr val="00B050"/>
                </a:solidFill>
              </a:rPr>
              <a:t>N</a:t>
            </a:r>
            <a:r>
              <a:rPr lang="en-US" b="1" dirty="0" smtClean="0">
                <a:solidFill>
                  <a:srgbClr val="00B050"/>
                </a:solidFill>
              </a:rPr>
              <a:t> </a:t>
            </a:r>
            <a:r>
              <a:rPr lang="en-US" b="1" dirty="0">
                <a:solidFill>
                  <a:srgbClr val="00B050"/>
                </a:solidFill>
              </a:rPr>
              <a:t>– </a:t>
            </a:r>
            <a:r>
              <a:rPr lang="en-US" b="1" dirty="0" smtClean="0">
                <a:solidFill>
                  <a:srgbClr val="00B050"/>
                </a:solidFill>
              </a:rPr>
              <a:t>1) – B</a:t>
            </a:r>
            <a:r>
              <a:rPr lang="en-US" dirty="0" smtClean="0"/>
              <a:t>.</a:t>
            </a:r>
          </a:p>
          <a:p>
            <a:r>
              <a:rPr lang="en-US" dirty="0" smtClean="0"/>
              <a:t>So we obtain </a:t>
            </a:r>
            <a:r>
              <a:rPr lang="en-US" b="1" dirty="0" smtClean="0">
                <a:solidFill>
                  <a:srgbClr val="00B050"/>
                </a:solidFill>
              </a:rPr>
              <a:t>D </a:t>
            </a:r>
            <a:br>
              <a:rPr lang="en-US" b="1" dirty="0" smtClean="0">
                <a:solidFill>
                  <a:srgbClr val="00B050"/>
                </a:solidFill>
              </a:rPr>
            </a:br>
            <a:r>
              <a:rPr lang="en-US" b="1" dirty="0" smtClean="0">
                <a:solidFill>
                  <a:srgbClr val="00B050"/>
                </a:solidFill>
              </a:rPr>
              <a:t>= A + </a:t>
            </a:r>
            <a:r>
              <a:rPr lang="en-US" b="1" dirty="0">
                <a:solidFill>
                  <a:srgbClr val="00B050"/>
                </a:solidFill>
              </a:rPr>
              <a:t>(2</a:t>
            </a:r>
            <a:r>
              <a:rPr lang="en-US" b="1" baseline="30000" dirty="0">
                <a:solidFill>
                  <a:srgbClr val="00B050"/>
                </a:solidFill>
              </a:rPr>
              <a:t>N</a:t>
            </a:r>
            <a:r>
              <a:rPr lang="en-US" b="1" dirty="0">
                <a:solidFill>
                  <a:srgbClr val="00B050"/>
                </a:solidFill>
              </a:rPr>
              <a:t> – 1) – B</a:t>
            </a:r>
            <a:r>
              <a:rPr lang="en-US" b="1" dirty="0" smtClean="0">
                <a:solidFill>
                  <a:srgbClr val="00B050"/>
                </a:solidFill>
              </a:rPr>
              <a:t> + 1</a:t>
            </a:r>
            <a:br>
              <a:rPr lang="en-US" b="1" dirty="0" smtClean="0">
                <a:solidFill>
                  <a:srgbClr val="00B050"/>
                </a:solidFill>
              </a:rPr>
            </a:br>
            <a:r>
              <a:rPr lang="en-US" b="1" dirty="0" smtClean="0">
                <a:solidFill>
                  <a:srgbClr val="00B050"/>
                </a:solidFill>
              </a:rPr>
              <a:t>= </a:t>
            </a:r>
            <a:r>
              <a:rPr lang="en-US" b="1" dirty="0">
                <a:solidFill>
                  <a:srgbClr val="00B050"/>
                </a:solidFill>
              </a:rPr>
              <a:t>A –</a:t>
            </a:r>
            <a:r>
              <a:rPr lang="en-US" b="1" dirty="0" smtClean="0">
                <a:solidFill>
                  <a:srgbClr val="00B050"/>
                </a:solidFill>
              </a:rPr>
              <a:t> B + 2</a:t>
            </a:r>
            <a:r>
              <a:rPr lang="en-US" b="1" baseline="30000" dirty="0" smtClean="0">
                <a:solidFill>
                  <a:srgbClr val="00B050"/>
                </a:solidFill>
              </a:rPr>
              <a:t>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30</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435" y="1630017"/>
            <a:ext cx="3709192" cy="4239077"/>
          </a:xfrm>
          <a:prstGeom prst="rect">
            <a:avLst/>
          </a:prstGeom>
        </p:spPr>
      </p:pic>
    </p:spTree>
    <p:extLst>
      <p:ext uri="{BB962C8B-B14F-4D97-AF65-F5344CB8AC3E}">
        <p14:creationId xmlns:p14="http://schemas.microsoft.com/office/powerpoint/2010/main" val="38703619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Carry Out </a:t>
            </a:r>
            <a:r>
              <a:rPr lang="en-US" dirty="0"/>
              <a:t>Signal (Opposite Sense</a:t>
            </a:r>
            <a:r>
              <a:rPr lang="en-US" dirty="0" smtClean="0"/>
              <a:t>) Still </a:t>
            </a:r>
            <a:r>
              <a:rPr lang="en-US" dirty="0"/>
              <a:t>Means Overflow</a:t>
            </a:r>
          </a:p>
        </p:txBody>
      </p:sp>
      <p:sp>
        <p:nvSpPr>
          <p:cNvPr id="10" name="Content Placeholder 9"/>
          <p:cNvSpPr>
            <a:spLocks noGrp="1"/>
          </p:cNvSpPr>
          <p:nvPr>
            <p:ph idx="1"/>
          </p:nvPr>
        </p:nvSpPr>
        <p:spPr/>
        <p:txBody>
          <a:bodyPr>
            <a:normAutofit lnSpcReduction="10000"/>
          </a:bodyPr>
          <a:lstStyle/>
          <a:p>
            <a:r>
              <a:rPr lang="en-US" dirty="0" smtClean="0"/>
              <a:t>So </a:t>
            </a:r>
            <a:r>
              <a:rPr lang="en-US" b="1" dirty="0" smtClean="0">
                <a:solidFill>
                  <a:srgbClr val="00B050"/>
                </a:solidFill>
              </a:rPr>
              <a:t>D = </a:t>
            </a:r>
            <a:r>
              <a:rPr lang="en-US" b="1" dirty="0">
                <a:solidFill>
                  <a:srgbClr val="00B050"/>
                </a:solidFill>
              </a:rPr>
              <a:t>A – B + </a:t>
            </a:r>
            <a:r>
              <a:rPr lang="en-US" b="1" dirty="0" smtClean="0">
                <a:solidFill>
                  <a:srgbClr val="00B050"/>
                </a:solidFill>
              </a:rPr>
              <a:t>2</a:t>
            </a:r>
            <a:r>
              <a:rPr lang="en-US" b="1" baseline="30000" dirty="0" smtClean="0">
                <a:solidFill>
                  <a:srgbClr val="00B050"/>
                </a:solidFill>
              </a:rPr>
              <a:t>N</a:t>
            </a:r>
            <a:r>
              <a:rPr lang="en-US" dirty="0" smtClean="0"/>
              <a:t>.</a:t>
            </a:r>
          </a:p>
          <a:p>
            <a:r>
              <a:rPr lang="en-US" dirty="0" smtClean="0"/>
              <a:t>But </a:t>
            </a:r>
            <a:r>
              <a:rPr lang="en-US" b="1" dirty="0" err="1" smtClean="0">
                <a:solidFill>
                  <a:srgbClr val="00B050"/>
                </a:solidFill>
              </a:rPr>
              <a:t>C</a:t>
            </a:r>
            <a:r>
              <a:rPr lang="en-US" b="1" baseline="-25000" dirty="0" err="1" smtClean="0">
                <a:solidFill>
                  <a:srgbClr val="00B050"/>
                </a:solidFill>
              </a:rPr>
              <a:t>out</a:t>
            </a:r>
            <a:r>
              <a:rPr lang="en-US" dirty="0" smtClean="0"/>
              <a:t> </a:t>
            </a:r>
            <a:r>
              <a:rPr lang="en-US" dirty="0"/>
              <a:t>i</a:t>
            </a:r>
            <a:r>
              <a:rPr lang="en-US" dirty="0" smtClean="0"/>
              <a:t>s the </a:t>
            </a:r>
            <a:r>
              <a:rPr lang="en-US" b="1" dirty="0">
                <a:solidFill>
                  <a:srgbClr val="00B050"/>
                </a:solidFill>
              </a:rPr>
              <a:t>2</a:t>
            </a:r>
            <a:r>
              <a:rPr lang="en-US" b="1" baseline="30000" dirty="0">
                <a:solidFill>
                  <a:srgbClr val="00B050"/>
                </a:solidFill>
              </a:rPr>
              <a:t>N </a:t>
            </a:r>
            <a:r>
              <a:rPr lang="en-US" dirty="0"/>
              <a:t/>
            </a:r>
            <a:br>
              <a:rPr lang="en-US" dirty="0"/>
            </a:br>
            <a:r>
              <a:rPr lang="en-US" dirty="0" smtClean="0"/>
              <a:t>term from the adder.</a:t>
            </a:r>
          </a:p>
          <a:p>
            <a:r>
              <a:rPr lang="en-US" dirty="0" smtClean="0"/>
              <a:t>Thus</a:t>
            </a:r>
          </a:p>
          <a:p>
            <a:pPr lvl="1"/>
            <a:r>
              <a:rPr lang="en-US" b="1" dirty="0" err="1">
                <a:solidFill>
                  <a:srgbClr val="00B050"/>
                </a:solidFill>
              </a:rPr>
              <a:t>C</a:t>
            </a:r>
            <a:r>
              <a:rPr lang="en-US" b="1" baseline="-25000" dirty="0" err="1">
                <a:solidFill>
                  <a:srgbClr val="00B050"/>
                </a:solidFill>
              </a:rPr>
              <a:t>out</a:t>
            </a:r>
            <a:r>
              <a:rPr lang="en-US" b="1" dirty="0">
                <a:solidFill>
                  <a:srgbClr val="00B050"/>
                </a:solidFill>
              </a:rPr>
              <a:t> = 1 </a:t>
            </a:r>
            <a:r>
              <a:rPr lang="en-US" dirty="0"/>
              <a:t>means </a:t>
            </a:r>
            <a:r>
              <a:rPr lang="en-US" b="1" dirty="0">
                <a:solidFill>
                  <a:srgbClr val="00B050"/>
                </a:solidFill>
              </a:rPr>
              <a:t>A ≥ B</a:t>
            </a:r>
            <a:endParaRPr lang="en-US" dirty="0"/>
          </a:p>
          <a:p>
            <a:pPr lvl="1"/>
            <a:r>
              <a:rPr lang="en-US" b="1" dirty="0" err="1">
                <a:solidFill>
                  <a:srgbClr val="00B050"/>
                </a:solidFill>
              </a:rPr>
              <a:t>C</a:t>
            </a:r>
            <a:r>
              <a:rPr lang="en-US" b="1" baseline="-25000" dirty="0" err="1">
                <a:solidFill>
                  <a:srgbClr val="00B050"/>
                </a:solidFill>
              </a:rPr>
              <a:t>out</a:t>
            </a:r>
            <a:r>
              <a:rPr lang="en-US" b="1" dirty="0">
                <a:solidFill>
                  <a:srgbClr val="00B050"/>
                </a:solidFill>
              </a:rPr>
              <a:t> = </a:t>
            </a:r>
            <a:r>
              <a:rPr lang="en-US" b="1" dirty="0" smtClean="0">
                <a:solidFill>
                  <a:srgbClr val="00B050"/>
                </a:solidFill>
              </a:rPr>
              <a:t>0 </a:t>
            </a:r>
            <a:r>
              <a:rPr lang="en-US" dirty="0"/>
              <a:t>means </a:t>
            </a:r>
            <a:r>
              <a:rPr lang="en-US" b="1" dirty="0">
                <a:solidFill>
                  <a:srgbClr val="00B050"/>
                </a:solidFill>
              </a:rPr>
              <a:t>A </a:t>
            </a:r>
            <a:r>
              <a:rPr lang="en-US" b="1" dirty="0" smtClean="0">
                <a:solidFill>
                  <a:srgbClr val="00B050"/>
                </a:solidFill>
              </a:rPr>
              <a:t>&lt; </a:t>
            </a:r>
            <a:r>
              <a:rPr lang="en-US" b="1" dirty="0">
                <a:solidFill>
                  <a:srgbClr val="00B050"/>
                </a:solidFill>
              </a:rPr>
              <a:t>B</a:t>
            </a:r>
            <a:endParaRPr lang="en-US" dirty="0"/>
          </a:p>
          <a:p>
            <a:r>
              <a:rPr lang="en-US" dirty="0" smtClean="0"/>
              <a:t>So for unsigned </a:t>
            </a:r>
            <a:br>
              <a:rPr lang="en-US" dirty="0" smtClean="0"/>
            </a:br>
            <a:r>
              <a:rPr lang="en-US" dirty="0" smtClean="0"/>
              <a:t>subtraction </a:t>
            </a:r>
            <a:r>
              <a:rPr lang="en-US" b="1" dirty="0" err="1" smtClean="0">
                <a:solidFill>
                  <a:srgbClr val="00B050"/>
                </a:solidFill>
              </a:rPr>
              <a:t>C</a:t>
            </a:r>
            <a:r>
              <a:rPr lang="en-US" b="1" baseline="-25000" dirty="0" err="1" smtClean="0">
                <a:solidFill>
                  <a:srgbClr val="00B050"/>
                </a:solidFill>
              </a:rPr>
              <a:t>out</a:t>
            </a:r>
            <a:r>
              <a:rPr lang="en-US" b="1" dirty="0" smtClean="0">
                <a:solidFill>
                  <a:srgbClr val="00B050"/>
                </a:solidFill>
              </a:rPr>
              <a:t> </a:t>
            </a:r>
            <a:r>
              <a:rPr lang="en-US" b="1" dirty="0">
                <a:solidFill>
                  <a:srgbClr val="00B050"/>
                </a:solidFill>
              </a:rPr>
              <a:t>= 0 </a:t>
            </a:r>
            <a:r>
              <a:rPr lang="en-US" b="1" dirty="0" smtClean="0">
                <a:solidFill>
                  <a:srgbClr val="00B050"/>
                </a:solidFill>
              </a:rPr>
              <a:t/>
            </a:r>
            <a:br>
              <a:rPr lang="en-US" b="1" dirty="0" smtClean="0">
                <a:solidFill>
                  <a:srgbClr val="00B050"/>
                </a:solidFill>
              </a:rPr>
            </a:br>
            <a:r>
              <a:rPr lang="en-US" dirty="0" smtClean="0"/>
              <a:t>indicates overflow!</a:t>
            </a:r>
          </a:p>
          <a:p>
            <a:pPr marL="0" indent="0">
              <a:buNone/>
            </a:pPr>
            <a:endParaRPr lang="en-US" b="1" baseline="30000" dirty="0" smtClean="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31</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435" y="1630017"/>
            <a:ext cx="3709192" cy="4239077"/>
          </a:xfrm>
          <a:prstGeom prst="rect">
            <a:avLst/>
          </a:prstGeom>
        </p:spPr>
      </p:pic>
    </p:spTree>
    <p:extLst>
      <p:ext uri="{BB962C8B-B14F-4D97-AF65-F5344CB8AC3E}">
        <p14:creationId xmlns:p14="http://schemas.microsoft.com/office/powerpoint/2010/main" val="33457457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a Control Signal to Select between Operations</a:t>
            </a:r>
          </a:p>
        </p:txBody>
      </p:sp>
      <p:sp>
        <p:nvSpPr>
          <p:cNvPr id="10" name="Content Placeholder 9"/>
          <p:cNvSpPr>
            <a:spLocks noGrp="1"/>
          </p:cNvSpPr>
          <p:nvPr>
            <p:ph idx="1"/>
          </p:nvPr>
        </p:nvSpPr>
        <p:spPr/>
        <p:txBody>
          <a:bodyPr>
            <a:normAutofit fontScale="92500" lnSpcReduction="10000"/>
          </a:bodyPr>
          <a:lstStyle/>
          <a:p>
            <a:r>
              <a:rPr lang="en-US" dirty="0" smtClean="0"/>
              <a:t>What if we want a device that does both</a:t>
            </a:r>
            <a:br>
              <a:rPr lang="en-US" dirty="0" smtClean="0"/>
            </a:br>
            <a:r>
              <a:rPr lang="en-US" dirty="0" smtClean="0"/>
              <a:t>addition and subtraction?</a:t>
            </a:r>
          </a:p>
          <a:p>
            <a:r>
              <a:rPr lang="en-US" dirty="0" smtClean="0"/>
              <a:t>We need a way to choose the operation.</a:t>
            </a:r>
          </a:p>
          <a:p>
            <a:r>
              <a:rPr lang="en-US" dirty="0" smtClean="0"/>
              <a:t>Add a control signal </a:t>
            </a:r>
            <a:r>
              <a:rPr lang="en-US" b="1" dirty="0" smtClean="0">
                <a:solidFill>
                  <a:srgbClr val="00B050"/>
                </a:solidFill>
              </a:rPr>
              <a:t>S</a:t>
            </a:r>
          </a:p>
          <a:p>
            <a:pPr lvl="1"/>
            <a:r>
              <a:rPr lang="en-US" b="1" dirty="0" smtClean="0">
                <a:solidFill>
                  <a:srgbClr val="00B050"/>
                </a:solidFill>
              </a:rPr>
              <a:t>S = 0</a:t>
            </a:r>
            <a:r>
              <a:rPr lang="en-US" dirty="0" smtClean="0"/>
              <a:t>: addition</a:t>
            </a:r>
          </a:p>
          <a:p>
            <a:pPr lvl="1"/>
            <a:r>
              <a:rPr lang="en-US" b="1" dirty="0" smtClean="0">
                <a:solidFill>
                  <a:srgbClr val="00B050"/>
                </a:solidFill>
              </a:rPr>
              <a:t>S = 1</a:t>
            </a:r>
            <a:r>
              <a:rPr lang="en-US" dirty="0" smtClean="0"/>
              <a:t>: subtraction</a:t>
            </a:r>
          </a:p>
          <a:p>
            <a:r>
              <a:rPr lang="en-US" dirty="0" smtClean="0"/>
              <a:t>And then modify the adder inputs with </a:t>
            </a:r>
            <a:r>
              <a:rPr lang="en-US" b="1" dirty="0" smtClean="0">
                <a:solidFill>
                  <a:srgbClr val="00B050"/>
                </a:solidFill>
              </a:rPr>
              <a:t>S</a:t>
            </a:r>
          </a:p>
          <a:p>
            <a:pPr lvl="1"/>
            <a:r>
              <a:rPr lang="en-US" b="1" dirty="0" smtClean="0">
                <a:solidFill>
                  <a:srgbClr val="00B050"/>
                </a:solidFill>
              </a:rPr>
              <a:t>A</a:t>
            </a:r>
            <a:r>
              <a:rPr lang="en-US" dirty="0" smtClean="0"/>
              <a:t> … </a:t>
            </a:r>
          </a:p>
          <a:p>
            <a:pPr lvl="1"/>
            <a:r>
              <a:rPr lang="en-US" b="1" dirty="0" smtClean="0">
                <a:solidFill>
                  <a:srgbClr val="00B050"/>
                </a:solidFill>
              </a:rPr>
              <a:t>B</a:t>
            </a:r>
            <a:r>
              <a:rPr lang="en-US" dirty="0" smtClean="0"/>
              <a:t> …</a:t>
            </a:r>
          </a:p>
          <a:p>
            <a:pPr lvl="1"/>
            <a:r>
              <a:rPr lang="en-US" b="1" dirty="0" err="1">
                <a:solidFill>
                  <a:srgbClr val="00B050"/>
                </a:solidFill>
              </a:rPr>
              <a:t>C</a:t>
            </a:r>
            <a:r>
              <a:rPr lang="en-US" b="1" baseline="-25000" dirty="0" err="1">
                <a:solidFill>
                  <a:srgbClr val="00B050"/>
                </a:solidFill>
              </a:rPr>
              <a:t>in</a:t>
            </a:r>
            <a:r>
              <a:rPr lang="en-US" dirty="0" smtClean="0"/>
              <a:t> …</a:t>
            </a:r>
          </a:p>
          <a:p>
            <a:pPr marL="0" indent="0">
              <a:buNone/>
            </a:pPr>
            <a:endParaRPr lang="en-US" b="1" baseline="30000" dirty="0" smtClean="0">
              <a:solidFill>
                <a:srgbClr val="00B05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32</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
        <p:nvSpPr>
          <p:cNvPr id="5" name="TextBox 4"/>
          <p:cNvSpPr txBox="1"/>
          <p:nvPr/>
        </p:nvSpPr>
        <p:spPr>
          <a:xfrm>
            <a:off x="1975104" y="4474464"/>
            <a:ext cx="2331087" cy="523220"/>
          </a:xfrm>
          <a:prstGeom prst="rect">
            <a:avLst/>
          </a:prstGeom>
          <a:noFill/>
        </p:spPr>
        <p:txBody>
          <a:bodyPr wrap="none" rtlCol="0">
            <a:spAutoFit/>
          </a:bodyPr>
          <a:lstStyle/>
          <a:p>
            <a:r>
              <a:rPr lang="en-US" sz="2800" b="1" dirty="0" smtClean="0">
                <a:solidFill>
                  <a:srgbClr val="0070C0"/>
                </a:solidFill>
              </a:rPr>
              <a:t>unmodified</a:t>
            </a:r>
            <a:endParaRPr lang="en-US" sz="2800" b="1" dirty="0">
              <a:solidFill>
                <a:srgbClr val="0070C0"/>
              </a:solidFill>
            </a:endParaRPr>
          </a:p>
        </p:txBody>
      </p:sp>
      <p:sp>
        <p:nvSpPr>
          <p:cNvPr id="9" name="TextBox 8"/>
          <p:cNvSpPr txBox="1"/>
          <p:nvPr/>
        </p:nvSpPr>
        <p:spPr>
          <a:xfrm>
            <a:off x="1975104" y="4885785"/>
            <a:ext cx="3296095" cy="523220"/>
          </a:xfrm>
          <a:prstGeom prst="rect">
            <a:avLst/>
          </a:prstGeom>
          <a:noFill/>
        </p:spPr>
        <p:txBody>
          <a:bodyPr wrap="none" rtlCol="0">
            <a:spAutoFit/>
          </a:bodyPr>
          <a:lstStyle/>
          <a:p>
            <a:r>
              <a:rPr lang="en-US" sz="2800" b="1" dirty="0" smtClean="0">
                <a:solidFill>
                  <a:srgbClr val="0070C0"/>
                </a:solidFill>
              </a:rPr>
              <a:t>B XOR S </a:t>
            </a:r>
            <a:r>
              <a:rPr lang="en-US" sz="2800" dirty="0" smtClean="0">
                <a:solidFill>
                  <a:schemeClr val="tx1">
                    <a:lumMod val="75000"/>
                    <a:lumOff val="25000"/>
                  </a:schemeClr>
                </a:solidFill>
              </a:rPr>
              <a:t>(bitwise)</a:t>
            </a:r>
            <a:endParaRPr lang="en-US" sz="2800" dirty="0">
              <a:solidFill>
                <a:schemeClr val="tx1">
                  <a:lumMod val="75000"/>
                  <a:lumOff val="25000"/>
                </a:schemeClr>
              </a:solidFill>
            </a:endParaRPr>
          </a:p>
        </p:txBody>
      </p:sp>
      <p:sp>
        <p:nvSpPr>
          <p:cNvPr id="11" name="TextBox 10"/>
          <p:cNvSpPr txBox="1"/>
          <p:nvPr/>
        </p:nvSpPr>
        <p:spPr>
          <a:xfrm>
            <a:off x="1975103" y="5297106"/>
            <a:ext cx="423514" cy="523220"/>
          </a:xfrm>
          <a:prstGeom prst="rect">
            <a:avLst/>
          </a:prstGeom>
          <a:noFill/>
        </p:spPr>
        <p:txBody>
          <a:bodyPr wrap="none" rtlCol="0">
            <a:spAutoFit/>
          </a:bodyPr>
          <a:lstStyle/>
          <a:p>
            <a:r>
              <a:rPr lang="en-US" sz="2800" b="1" dirty="0" smtClean="0">
                <a:solidFill>
                  <a:srgbClr val="0070C0"/>
                </a:solidFill>
              </a:rPr>
              <a:t>S</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65057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Checking for Upper-Case Characters</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33</a:t>
            </a:fld>
            <a:endParaRPr lang="en-US" dirty="0"/>
          </a:p>
        </p:txBody>
      </p:sp>
    </p:spTree>
    <p:extLst>
      <p:ext uri="{BB962C8B-B14F-4D97-AF65-F5344CB8AC3E}">
        <p14:creationId xmlns:p14="http://schemas.microsoft.com/office/powerpoint/2010/main" val="2763358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Checking for an Upper-Case Letter</a:t>
            </a:r>
            <a:endParaRPr lang="en-US" dirty="0"/>
          </a:p>
        </p:txBody>
      </p:sp>
      <p:sp>
        <p:nvSpPr>
          <p:cNvPr id="12" name="Content Placeholder 11"/>
          <p:cNvSpPr>
            <a:spLocks noGrp="1"/>
          </p:cNvSpPr>
          <p:nvPr>
            <p:ph idx="1"/>
          </p:nvPr>
        </p:nvSpPr>
        <p:spPr/>
        <p:txBody>
          <a:bodyPr>
            <a:normAutofit/>
          </a:bodyPr>
          <a:lstStyle/>
          <a:p>
            <a:r>
              <a:rPr lang="en-US" dirty="0" smtClean="0"/>
              <a:t>Let’s design logic to check whether an </a:t>
            </a:r>
            <a:br>
              <a:rPr lang="en-US" dirty="0" smtClean="0"/>
            </a:br>
            <a:r>
              <a:rPr lang="en-US" b="1" dirty="0" smtClean="0">
                <a:solidFill>
                  <a:srgbClr val="00B050"/>
                </a:solidFill>
              </a:rPr>
              <a:t>ASCII</a:t>
            </a:r>
            <a:r>
              <a:rPr lang="en-US" dirty="0" smtClean="0">
                <a:solidFill>
                  <a:srgbClr val="00B050"/>
                </a:solidFill>
              </a:rPr>
              <a:t> </a:t>
            </a:r>
            <a:r>
              <a:rPr lang="en-US" dirty="0" smtClean="0"/>
              <a:t>character is an upper-case letter.</a:t>
            </a:r>
          </a:p>
          <a:p>
            <a:r>
              <a:rPr lang="en-US" dirty="0" smtClean="0"/>
              <a:t>In </a:t>
            </a:r>
            <a:r>
              <a:rPr lang="en-US" b="1" dirty="0" smtClean="0">
                <a:solidFill>
                  <a:srgbClr val="00B050"/>
                </a:solidFill>
              </a:rPr>
              <a:t>ASCII</a:t>
            </a:r>
            <a:r>
              <a:rPr lang="en-US" dirty="0" smtClean="0"/>
              <a:t>, 'A' is </a:t>
            </a:r>
            <a:r>
              <a:rPr lang="en-US" b="1" dirty="0" smtClean="0">
                <a:solidFill>
                  <a:srgbClr val="00B050"/>
                </a:solidFill>
              </a:rPr>
              <a:t>1000001</a:t>
            </a:r>
            <a:r>
              <a:rPr lang="en-US" dirty="0" smtClean="0"/>
              <a:t> (0x41), </a:t>
            </a:r>
            <a:br>
              <a:rPr lang="en-US" dirty="0" smtClean="0"/>
            </a:br>
            <a:r>
              <a:rPr lang="en-US" dirty="0" smtClean="0"/>
              <a:t>and 'Z' is </a:t>
            </a:r>
            <a:r>
              <a:rPr lang="en-US" b="1" dirty="0" smtClean="0">
                <a:solidFill>
                  <a:srgbClr val="00B050"/>
                </a:solidFill>
              </a:rPr>
              <a:t>1011010</a:t>
            </a:r>
            <a:r>
              <a:rPr lang="en-US" dirty="0" smtClean="0"/>
              <a:t> (0x5A).</a:t>
            </a:r>
          </a:p>
          <a:p>
            <a:r>
              <a:rPr lang="en-US" dirty="0" smtClean="0"/>
              <a:t>Let’s say that the </a:t>
            </a:r>
            <a:r>
              <a:rPr lang="en-US" b="1" dirty="0" smtClean="0">
                <a:solidFill>
                  <a:srgbClr val="00B050"/>
                </a:solidFill>
              </a:rPr>
              <a:t>ASCII</a:t>
            </a:r>
            <a:r>
              <a:rPr lang="en-US" dirty="0" smtClean="0"/>
              <a:t> character </a:t>
            </a:r>
            <a:br>
              <a:rPr lang="en-US" dirty="0" smtClean="0"/>
            </a:br>
            <a:r>
              <a:rPr lang="en-US" dirty="0" smtClean="0"/>
              <a:t>is in </a:t>
            </a:r>
            <a:r>
              <a:rPr lang="en-US" b="1" dirty="0" smtClean="0">
                <a:solidFill>
                  <a:srgbClr val="00B050"/>
                </a:solidFill>
              </a:rPr>
              <a:t>C = C</a:t>
            </a:r>
            <a:r>
              <a:rPr lang="en-US" b="1" baseline="-25000" dirty="0" smtClean="0">
                <a:solidFill>
                  <a:srgbClr val="00B050"/>
                </a:solidFill>
              </a:rPr>
              <a:t>6</a:t>
            </a:r>
            <a:r>
              <a:rPr lang="en-US" b="1" dirty="0" smtClean="0">
                <a:solidFill>
                  <a:srgbClr val="00B050"/>
                </a:solidFill>
              </a:rPr>
              <a:t>C</a:t>
            </a:r>
            <a:r>
              <a:rPr lang="en-US" b="1" baseline="-25000" dirty="0" smtClean="0">
                <a:solidFill>
                  <a:srgbClr val="00B050"/>
                </a:solidFill>
              </a:rPr>
              <a:t>5</a:t>
            </a:r>
            <a:r>
              <a:rPr lang="en-US" b="1" dirty="0" smtClean="0">
                <a:solidFill>
                  <a:srgbClr val="00B050"/>
                </a:solidFill>
              </a:rPr>
              <a:t>C</a:t>
            </a:r>
            <a:r>
              <a:rPr lang="en-US" b="1" baseline="-25000" dirty="0" smtClean="0">
                <a:solidFill>
                  <a:srgbClr val="00B050"/>
                </a:solidFill>
              </a:rPr>
              <a:t>4</a:t>
            </a:r>
            <a:r>
              <a:rPr lang="en-US" b="1" dirty="0" smtClean="0">
                <a:solidFill>
                  <a:srgbClr val="00B050"/>
                </a:solidFill>
              </a:rPr>
              <a:t>C</a:t>
            </a:r>
            <a:r>
              <a:rPr lang="en-US" b="1" baseline="-25000" dirty="0" smtClean="0">
                <a:solidFill>
                  <a:srgbClr val="00B050"/>
                </a:solidFill>
              </a:rPr>
              <a:t>3</a:t>
            </a:r>
            <a:r>
              <a:rPr lang="en-US" b="1" dirty="0" smtClean="0">
                <a:solidFill>
                  <a:srgbClr val="00B050"/>
                </a:solidFill>
              </a:rPr>
              <a:t>C</a:t>
            </a:r>
            <a:r>
              <a:rPr lang="en-US" b="1" baseline="-25000" dirty="0" smtClean="0">
                <a:solidFill>
                  <a:srgbClr val="00B050"/>
                </a:solidFill>
              </a:rPr>
              <a:t>2</a:t>
            </a:r>
            <a:r>
              <a:rPr lang="en-US" b="1" dirty="0" smtClean="0">
                <a:solidFill>
                  <a:srgbClr val="00B050"/>
                </a:solidFill>
              </a:rPr>
              <a:t>C</a:t>
            </a:r>
            <a:r>
              <a:rPr lang="en-US" b="1" baseline="-25000" dirty="0" smtClean="0">
                <a:solidFill>
                  <a:srgbClr val="00B050"/>
                </a:solidFill>
              </a:rPr>
              <a:t>1</a:t>
            </a:r>
            <a:r>
              <a:rPr lang="en-US" b="1" dirty="0" smtClean="0">
                <a:solidFill>
                  <a:srgbClr val="00B050"/>
                </a:solidFill>
              </a:rPr>
              <a:t>C</a:t>
            </a:r>
            <a:r>
              <a:rPr lang="en-US" b="1" baseline="-25000" dirty="0" smtClean="0">
                <a:solidFill>
                  <a:srgbClr val="00B050"/>
                </a:solidFill>
              </a:rPr>
              <a:t>0</a:t>
            </a:r>
            <a:r>
              <a:rPr lang="en-US" dirty="0" smtClean="0"/>
              <a:t>.</a:t>
            </a:r>
          </a:p>
          <a:p>
            <a:pPr algn="ctr"/>
            <a:r>
              <a:rPr lang="en-US" b="1" dirty="0" smtClean="0">
                <a:solidFill>
                  <a:srgbClr val="0070C0"/>
                </a:solidFill>
              </a:rPr>
              <a:t>How can we check whether </a:t>
            </a:r>
            <a:br>
              <a:rPr lang="en-US" b="1" dirty="0" smtClean="0">
                <a:solidFill>
                  <a:srgbClr val="0070C0"/>
                </a:solidFill>
              </a:rPr>
            </a:br>
            <a:r>
              <a:rPr lang="en-US" b="1" dirty="0" smtClean="0">
                <a:solidFill>
                  <a:srgbClr val="0070C0"/>
                </a:solidFill>
              </a:rPr>
              <a:t>C represents an upper-case letter?</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34</a:t>
            </a:fld>
            <a:endParaRPr lang="en-US" dirty="0"/>
          </a:p>
        </p:txBody>
      </p:sp>
    </p:spTree>
    <p:extLst>
      <p:ext uri="{BB962C8B-B14F-4D97-AF65-F5344CB8AC3E}">
        <p14:creationId xmlns:p14="http://schemas.microsoft.com/office/powerpoint/2010/main" val="2594701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Will Need a BIG Truth Table!</a:t>
            </a:r>
            <a:endParaRPr lang="en-US" dirty="0"/>
          </a:p>
        </p:txBody>
      </p:sp>
      <p:sp>
        <p:nvSpPr>
          <p:cNvPr id="12" name="Content Placeholder 11"/>
          <p:cNvSpPr>
            <a:spLocks noGrp="1"/>
          </p:cNvSpPr>
          <p:nvPr>
            <p:ph idx="1"/>
          </p:nvPr>
        </p:nvSpPr>
        <p:spPr/>
        <p:txBody>
          <a:bodyPr>
            <a:normAutofit/>
          </a:bodyPr>
          <a:lstStyle/>
          <a:p>
            <a:r>
              <a:rPr lang="en-US" dirty="0" smtClean="0"/>
              <a:t>Should we </a:t>
            </a:r>
            <a:br>
              <a:rPr lang="en-US" dirty="0" smtClean="0"/>
            </a:br>
            <a:r>
              <a:rPr lang="en-US" dirty="0" smtClean="0"/>
              <a:t>write a </a:t>
            </a:r>
            <a:br>
              <a:rPr lang="en-US" dirty="0" smtClean="0"/>
            </a:br>
            <a:r>
              <a:rPr lang="en-US" dirty="0" smtClean="0"/>
              <a:t>truth table</a:t>
            </a:r>
            <a:br>
              <a:rPr lang="en-US" dirty="0" smtClean="0"/>
            </a:br>
            <a:r>
              <a:rPr lang="en-US" dirty="0" smtClean="0"/>
              <a:t>for </a:t>
            </a:r>
            <a:r>
              <a:rPr lang="en-US" b="1" dirty="0" smtClean="0">
                <a:solidFill>
                  <a:srgbClr val="00B050"/>
                </a:solidFill>
              </a:rPr>
              <a:t>U(C)</a:t>
            </a:r>
            <a:r>
              <a:rPr lang="en-US" dirty="0" smtClean="0"/>
              <a:t>?</a:t>
            </a:r>
          </a:p>
          <a:p>
            <a:endParaRPr lang="en-US" dirty="0"/>
          </a:p>
          <a:p>
            <a:r>
              <a:rPr lang="en-US" dirty="0" smtClean="0"/>
              <a:t>Can we skip</a:t>
            </a:r>
            <a:br>
              <a:rPr lang="en-US" dirty="0" smtClean="0"/>
            </a:br>
            <a:r>
              <a:rPr lang="en-US" dirty="0" smtClean="0"/>
              <a:t>to the ones</a:t>
            </a:r>
            <a:br>
              <a:rPr lang="en-US" dirty="0" smtClean="0"/>
            </a:br>
            <a:r>
              <a:rPr lang="en-US" dirty="0" smtClean="0"/>
              <a:t>that matter?</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35</a:t>
            </a:fld>
            <a:endParaRPr lang="en-US" dirty="0"/>
          </a:p>
        </p:txBody>
      </p:sp>
      <p:graphicFrame>
        <p:nvGraphicFramePr>
          <p:cNvPr id="3" name="Table 2"/>
          <p:cNvGraphicFramePr>
            <a:graphicFrameLocks noGrp="1"/>
          </p:cNvGraphicFramePr>
          <p:nvPr>
            <p:extLst/>
          </p:nvPr>
        </p:nvGraphicFramePr>
        <p:xfrm>
          <a:off x="2810787" y="1501000"/>
          <a:ext cx="5577840" cy="466344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1097280">
                  <a:extLst>
                    <a:ext uri="{9D8B030D-6E8A-4147-A177-3AD203B41FA5}">
                      <a16:colId xmlns:a16="http://schemas.microsoft.com/office/drawing/2014/main" val="20007"/>
                    </a:ext>
                  </a:extLst>
                </a:gridCol>
              </a:tblGrid>
              <a:tr h="365760">
                <a:tc>
                  <a:txBody>
                    <a:bodyPr/>
                    <a:lstStyle/>
                    <a:p>
                      <a:pPr algn="ctr"/>
                      <a:r>
                        <a:rPr lang="en-US" sz="2800" dirty="0" smtClean="0">
                          <a:solidFill>
                            <a:schemeClr val="tx1"/>
                          </a:solidFill>
                        </a:rPr>
                        <a:t>C</a:t>
                      </a:r>
                      <a:r>
                        <a:rPr lang="en-US" sz="2800" baseline="-25000" dirty="0" smtClean="0">
                          <a:solidFill>
                            <a:schemeClr val="tx1"/>
                          </a:solidFill>
                        </a:rPr>
                        <a:t>6</a:t>
                      </a:r>
                      <a:endParaRPr lang="en-US" sz="2800" baseline="-250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C</a:t>
                      </a:r>
                      <a:r>
                        <a:rPr lang="en-US" sz="2800" baseline="-25000" dirty="0" smtClean="0">
                          <a:solidFill>
                            <a:schemeClr val="tx1"/>
                          </a:solidFill>
                        </a:rPr>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C</a:t>
                      </a:r>
                      <a:r>
                        <a:rPr lang="en-US" sz="2800" baseline="-25000" dirty="0" smtClean="0">
                          <a:solidFill>
                            <a:schemeClr val="tx1"/>
                          </a:solidFill>
                        </a:rPr>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C</a:t>
                      </a:r>
                      <a:r>
                        <a:rPr lang="en-US" sz="2800" baseline="-25000" dirty="0" smtClean="0">
                          <a:solidFill>
                            <a:schemeClr val="tx1"/>
                          </a:solidFill>
                        </a:rPr>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C</a:t>
                      </a:r>
                      <a:r>
                        <a:rPr lang="en-US" sz="2800" baseline="-25000" dirty="0" smtClean="0">
                          <a:solidFill>
                            <a:schemeClr val="tx1"/>
                          </a:solidFill>
                        </a:rPr>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C</a:t>
                      </a:r>
                      <a:r>
                        <a:rPr lang="en-US" sz="2800" baseline="-25000" dirty="0" smtClean="0">
                          <a:solidFill>
                            <a:schemeClr val="tx1"/>
                          </a:solidFill>
                        </a:rPr>
                        <a:t>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tx1"/>
                          </a:solidFill>
                        </a:rPr>
                        <a:t>C</a:t>
                      </a:r>
                      <a:r>
                        <a:rPr lang="en-US" sz="2800" baseline="-25000" dirty="0" smtClean="0">
                          <a:solidFill>
                            <a:schemeClr val="tx1"/>
                          </a:solidFill>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U(C)</a:t>
                      </a:r>
                      <a:endParaRPr lang="en-US" sz="280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5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65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65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65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5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657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6" name="TextBox 5"/>
          <p:cNvSpPr txBox="1"/>
          <p:nvPr/>
        </p:nvSpPr>
        <p:spPr>
          <a:xfrm>
            <a:off x="7640320" y="2011680"/>
            <a:ext cx="399468"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p:txBody>
      </p:sp>
      <p:sp>
        <p:nvSpPr>
          <p:cNvPr id="9" name="TextBox 8"/>
          <p:cNvSpPr txBox="1"/>
          <p:nvPr/>
        </p:nvSpPr>
        <p:spPr>
          <a:xfrm>
            <a:off x="7640320" y="2534900"/>
            <a:ext cx="399468"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p:txBody>
      </p:sp>
      <p:sp>
        <p:nvSpPr>
          <p:cNvPr id="10" name="TextBox 9"/>
          <p:cNvSpPr txBox="1"/>
          <p:nvPr/>
        </p:nvSpPr>
        <p:spPr>
          <a:xfrm>
            <a:off x="7640320" y="3058120"/>
            <a:ext cx="399468"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p:txBody>
      </p:sp>
      <p:sp>
        <p:nvSpPr>
          <p:cNvPr id="11" name="TextBox 10"/>
          <p:cNvSpPr txBox="1"/>
          <p:nvPr/>
        </p:nvSpPr>
        <p:spPr>
          <a:xfrm>
            <a:off x="7640320" y="3571180"/>
            <a:ext cx="399468"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p:txBody>
      </p:sp>
      <p:sp>
        <p:nvSpPr>
          <p:cNvPr id="13" name="TextBox 12"/>
          <p:cNvSpPr txBox="1"/>
          <p:nvPr/>
        </p:nvSpPr>
        <p:spPr>
          <a:xfrm>
            <a:off x="7645486" y="4094400"/>
            <a:ext cx="399468"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p:txBody>
      </p:sp>
      <p:sp>
        <p:nvSpPr>
          <p:cNvPr id="14" name="TextBox 13"/>
          <p:cNvSpPr txBox="1"/>
          <p:nvPr/>
        </p:nvSpPr>
        <p:spPr>
          <a:xfrm>
            <a:off x="7640320" y="4617620"/>
            <a:ext cx="399468"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p:txBody>
      </p:sp>
      <p:sp>
        <p:nvSpPr>
          <p:cNvPr id="15" name="TextBox 14"/>
          <p:cNvSpPr txBox="1"/>
          <p:nvPr/>
        </p:nvSpPr>
        <p:spPr>
          <a:xfrm>
            <a:off x="7640320" y="5130680"/>
            <a:ext cx="399468"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p:txBody>
      </p:sp>
      <p:sp>
        <p:nvSpPr>
          <p:cNvPr id="16" name="TextBox 15"/>
          <p:cNvSpPr txBox="1"/>
          <p:nvPr/>
        </p:nvSpPr>
        <p:spPr>
          <a:xfrm>
            <a:off x="7645486" y="5653900"/>
            <a:ext cx="399468"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08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animEffect transition="in" filter="wipe(left)">
                                      <p:cBhvr>
                                        <p:cTn id="4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3" grpId="0"/>
      <p:bldP spid="14" grpId="0"/>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Break the Truth Table into Eight Pieces</a:t>
            </a:r>
            <a:endParaRPr lang="en-US" dirty="0"/>
          </a:p>
        </p:txBody>
      </p:sp>
      <p:sp>
        <p:nvSpPr>
          <p:cNvPr id="12" name="Content Placeholder 11"/>
          <p:cNvSpPr>
            <a:spLocks noGrp="1"/>
          </p:cNvSpPr>
          <p:nvPr>
            <p:ph idx="1"/>
          </p:nvPr>
        </p:nvSpPr>
        <p:spPr/>
        <p:txBody>
          <a:bodyPr>
            <a:normAutofit/>
          </a:bodyPr>
          <a:lstStyle/>
          <a:p>
            <a:r>
              <a:rPr lang="en-US" dirty="0" smtClean="0"/>
              <a:t>Can we </a:t>
            </a:r>
            <a:r>
              <a:rPr lang="en-US" b="1" dirty="0" smtClean="0">
                <a:solidFill>
                  <a:srgbClr val="0070C0"/>
                </a:solidFill>
              </a:rPr>
              <a:t>break the truth table into pieces</a:t>
            </a:r>
            <a:r>
              <a:rPr lang="en-US" dirty="0" smtClean="0"/>
              <a:t>?</a:t>
            </a:r>
          </a:p>
          <a:p>
            <a:r>
              <a:rPr lang="en-US" dirty="0" smtClean="0"/>
              <a:t>For example, let’s break the truth table </a:t>
            </a:r>
          </a:p>
          <a:p>
            <a:pPr lvl="1"/>
            <a:r>
              <a:rPr lang="en-US" dirty="0" smtClean="0"/>
              <a:t>into eight truth tables </a:t>
            </a:r>
          </a:p>
          <a:p>
            <a:pPr lvl="1"/>
            <a:r>
              <a:rPr lang="en-US" dirty="0" smtClean="0"/>
              <a:t>of 16 rows each.</a:t>
            </a:r>
          </a:p>
          <a:p>
            <a:r>
              <a:rPr lang="en-US" dirty="0" smtClean="0"/>
              <a:t>Each piece represents one value of </a:t>
            </a:r>
            <a:r>
              <a:rPr lang="en-US" b="1" dirty="0" smtClean="0">
                <a:solidFill>
                  <a:srgbClr val="00B050"/>
                </a:solidFill>
              </a:rPr>
              <a:t>C</a:t>
            </a:r>
            <a:r>
              <a:rPr lang="en-US" b="1" baseline="-25000" dirty="0" smtClean="0">
                <a:solidFill>
                  <a:srgbClr val="00B050"/>
                </a:solidFill>
              </a:rPr>
              <a:t>6</a:t>
            </a:r>
            <a:r>
              <a:rPr lang="en-US" b="1" dirty="0" smtClean="0">
                <a:solidFill>
                  <a:srgbClr val="00B050"/>
                </a:solidFill>
              </a:rPr>
              <a:t>C</a:t>
            </a:r>
            <a:r>
              <a:rPr lang="en-US" b="1" baseline="-25000" dirty="0" smtClean="0">
                <a:solidFill>
                  <a:srgbClr val="00B050"/>
                </a:solidFill>
              </a:rPr>
              <a:t>5</a:t>
            </a:r>
            <a:r>
              <a:rPr lang="en-US" b="1" dirty="0" smtClean="0">
                <a:solidFill>
                  <a:srgbClr val="00B050"/>
                </a:solidFill>
              </a:rPr>
              <a:t>C</a:t>
            </a:r>
            <a:r>
              <a:rPr lang="en-US" b="1" baseline="-25000" dirty="0" smtClean="0">
                <a:solidFill>
                  <a:srgbClr val="00B050"/>
                </a:solidFill>
              </a:rPr>
              <a:t>4</a:t>
            </a:r>
            <a:r>
              <a:rPr lang="en-US" dirty="0" smtClean="0"/>
              <a:t>.</a:t>
            </a:r>
          </a:p>
          <a:p>
            <a:r>
              <a:rPr lang="en-US" dirty="0" smtClean="0"/>
              <a:t>We can solve each piece with a </a:t>
            </a:r>
            <a:br>
              <a:rPr lang="en-US" dirty="0" smtClean="0"/>
            </a:br>
            <a:r>
              <a:rPr lang="en-US" dirty="0" smtClean="0"/>
              <a:t>K-map on </a:t>
            </a:r>
            <a:r>
              <a:rPr lang="en-US" b="1" dirty="0" smtClean="0">
                <a:solidFill>
                  <a:srgbClr val="00B050"/>
                </a:solidFill>
              </a:rPr>
              <a:t>C</a:t>
            </a:r>
            <a:r>
              <a:rPr lang="en-US" b="1" baseline="-25000" dirty="0" smtClean="0">
                <a:solidFill>
                  <a:srgbClr val="00B050"/>
                </a:solidFill>
              </a:rPr>
              <a:t>3</a:t>
            </a:r>
            <a:r>
              <a:rPr lang="en-US" b="1" dirty="0" smtClean="0">
                <a:solidFill>
                  <a:srgbClr val="00B050"/>
                </a:solidFill>
              </a:rPr>
              <a:t>C</a:t>
            </a:r>
            <a:r>
              <a:rPr lang="en-US" b="1" baseline="-25000" dirty="0" smtClean="0">
                <a:solidFill>
                  <a:srgbClr val="00B050"/>
                </a:solidFill>
              </a:rPr>
              <a:t>2</a:t>
            </a:r>
            <a:r>
              <a:rPr lang="en-US" b="1" dirty="0" smtClean="0">
                <a:solidFill>
                  <a:srgbClr val="00B050"/>
                </a:solidFill>
              </a:rPr>
              <a:t>C</a:t>
            </a:r>
            <a:r>
              <a:rPr lang="en-US" b="1" baseline="-25000" dirty="0" smtClean="0">
                <a:solidFill>
                  <a:srgbClr val="00B050"/>
                </a:solidFill>
              </a:rPr>
              <a:t>1</a:t>
            </a:r>
            <a:r>
              <a:rPr lang="en-US" b="1" dirty="0" smtClean="0">
                <a:solidFill>
                  <a:srgbClr val="00B050"/>
                </a:solidFill>
              </a:rPr>
              <a:t>C</a:t>
            </a:r>
            <a:r>
              <a:rPr lang="en-US" b="1" baseline="-25000" dirty="0" smtClean="0">
                <a:solidFill>
                  <a:srgbClr val="00B050"/>
                </a:solidFill>
              </a:rPr>
              <a:t>0</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36</a:t>
            </a:fld>
            <a:endParaRPr lang="en-US" dirty="0"/>
          </a:p>
        </p:txBody>
      </p:sp>
    </p:spTree>
    <p:extLst>
      <p:ext uri="{BB962C8B-B14F-4D97-AF65-F5344CB8AC3E}">
        <p14:creationId xmlns:p14="http://schemas.microsoft.com/office/powerpoint/2010/main" val="865514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Functions are Quite Simple</a:t>
            </a:r>
            <a:endParaRPr lang="en-US" dirty="0"/>
          </a:p>
        </p:txBody>
      </p:sp>
      <p:sp>
        <p:nvSpPr>
          <p:cNvPr id="12" name="Content Placeholder 11"/>
          <p:cNvSpPr>
            <a:spLocks noGrp="1"/>
          </p:cNvSpPr>
          <p:nvPr>
            <p:ph idx="1"/>
          </p:nvPr>
        </p:nvSpPr>
        <p:spPr/>
        <p:txBody>
          <a:bodyPr>
            <a:normAutofit/>
          </a:bodyPr>
          <a:lstStyle/>
          <a:p>
            <a:r>
              <a:rPr lang="en-US" dirty="0" smtClean="0"/>
              <a:t>Or maybe we don’t need a K-map for some.</a:t>
            </a:r>
          </a:p>
          <a:p>
            <a:r>
              <a:rPr lang="en-US" dirty="0" smtClean="0"/>
              <a:t>Remember that 'A</a:t>
            </a:r>
            <a:r>
              <a:rPr lang="en-US" dirty="0"/>
              <a:t>' is </a:t>
            </a:r>
            <a:r>
              <a:rPr lang="en-US" b="1" dirty="0">
                <a:solidFill>
                  <a:srgbClr val="00B050"/>
                </a:solidFill>
              </a:rPr>
              <a:t>1000001</a:t>
            </a:r>
            <a:r>
              <a:rPr lang="en-US" dirty="0"/>
              <a:t> (0x41</a:t>
            </a:r>
            <a:r>
              <a:rPr lang="en-US" dirty="0" smtClean="0"/>
              <a:t>), </a:t>
            </a:r>
            <a:r>
              <a:rPr lang="en-US" dirty="0"/>
              <a:t/>
            </a:r>
            <a:br>
              <a:rPr lang="en-US" dirty="0"/>
            </a:br>
            <a:r>
              <a:rPr lang="en-US" dirty="0"/>
              <a:t>and 'Z' is </a:t>
            </a:r>
            <a:r>
              <a:rPr lang="en-US" b="1" dirty="0">
                <a:solidFill>
                  <a:srgbClr val="00B050"/>
                </a:solidFill>
              </a:rPr>
              <a:t>1011010</a:t>
            </a:r>
            <a:r>
              <a:rPr lang="en-US" dirty="0"/>
              <a:t> (0x5A</a:t>
            </a:r>
            <a:r>
              <a:rPr lang="en-US" dirty="0" smtClean="0"/>
              <a:t>).</a:t>
            </a:r>
          </a:p>
          <a:p>
            <a:r>
              <a:rPr lang="en-US" dirty="0" smtClean="0"/>
              <a:t>Think about the table for </a:t>
            </a:r>
            <a:r>
              <a:rPr lang="en-US" b="1" dirty="0" smtClean="0">
                <a:solidFill>
                  <a:srgbClr val="00B050"/>
                </a:solidFill>
              </a:rPr>
              <a:t>C</a:t>
            </a:r>
            <a:r>
              <a:rPr lang="en-US" b="1" baseline="-25000" dirty="0" smtClean="0">
                <a:solidFill>
                  <a:srgbClr val="00B050"/>
                </a:solidFill>
              </a:rPr>
              <a:t>6</a:t>
            </a:r>
            <a:r>
              <a:rPr lang="en-US" b="1" dirty="0" smtClean="0">
                <a:solidFill>
                  <a:srgbClr val="00B050"/>
                </a:solidFill>
              </a:rPr>
              <a:t>C</a:t>
            </a:r>
            <a:r>
              <a:rPr lang="en-US" b="1" baseline="-25000" dirty="0" smtClean="0">
                <a:solidFill>
                  <a:srgbClr val="00B050"/>
                </a:solidFill>
              </a:rPr>
              <a:t>5</a:t>
            </a:r>
            <a:r>
              <a:rPr lang="en-US" b="1" dirty="0" smtClean="0">
                <a:solidFill>
                  <a:srgbClr val="00B050"/>
                </a:solidFill>
              </a:rPr>
              <a:t>C</a:t>
            </a:r>
            <a:r>
              <a:rPr lang="en-US" b="1" baseline="-25000" dirty="0" smtClean="0">
                <a:solidFill>
                  <a:srgbClr val="00B050"/>
                </a:solidFill>
              </a:rPr>
              <a:t>4</a:t>
            </a:r>
            <a:r>
              <a:rPr lang="en-US" b="1" dirty="0" smtClean="0">
                <a:solidFill>
                  <a:srgbClr val="00B050"/>
                </a:solidFill>
              </a:rPr>
              <a:t> = 000</a:t>
            </a:r>
            <a:r>
              <a:rPr lang="en-US" dirty="0" smtClean="0"/>
              <a:t>?*</a:t>
            </a:r>
          </a:p>
          <a:p>
            <a:r>
              <a:rPr lang="en-US" dirty="0" smtClean="0"/>
              <a:t>What is the function of </a:t>
            </a:r>
            <a:r>
              <a:rPr lang="en-US" b="1" dirty="0">
                <a:solidFill>
                  <a:srgbClr val="00B050"/>
                </a:solidFill>
              </a:rPr>
              <a:t>C</a:t>
            </a:r>
            <a:r>
              <a:rPr lang="en-US" b="1" baseline="-25000" dirty="0">
                <a:solidFill>
                  <a:srgbClr val="00B050"/>
                </a:solidFill>
              </a:rPr>
              <a:t>3</a:t>
            </a:r>
            <a:r>
              <a:rPr lang="en-US" b="1" dirty="0">
                <a:solidFill>
                  <a:srgbClr val="00B050"/>
                </a:solidFill>
              </a:rPr>
              <a:t>C</a:t>
            </a:r>
            <a:r>
              <a:rPr lang="en-US" b="1" baseline="-25000" dirty="0">
                <a:solidFill>
                  <a:srgbClr val="00B050"/>
                </a:solidFill>
              </a:rPr>
              <a:t>2</a:t>
            </a:r>
            <a:r>
              <a:rPr lang="en-US" b="1" dirty="0">
                <a:solidFill>
                  <a:srgbClr val="00B050"/>
                </a:solidFill>
              </a:rPr>
              <a:t>C</a:t>
            </a:r>
            <a:r>
              <a:rPr lang="en-US" b="1" baseline="-25000" dirty="0">
                <a:solidFill>
                  <a:srgbClr val="00B050"/>
                </a:solidFill>
              </a:rPr>
              <a:t>1</a:t>
            </a:r>
            <a:r>
              <a:rPr lang="en-US" b="1" dirty="0">
                <a:solidFill>
                  <a:srgbClr val="00B050"/>
                </a:solidFill>
              </a:rPr>
              <a:t>C</a:t>
            </a:r>
            <a:r>
              <a:rPr lang="en-US" b="1" baseline="-25000" dirty="0">
                <a:solidFill>
                  <a:srgbClr val="00B050"/>
                </a:solidFill>
              </a:rPr>
              <a:t>0</a:t>
            </a:r>
            <a:r>
              <a:rPr lang="en-US" dirty="0" smtClean="0"/>
              <a:t>?</a:t>
            </a:r>
          </a:p>
          <a:p>
            <a:r>
              <a:rPr lang="en-US" dirty="0" smtClean="0"/>
              <a:t>(In other words, no </a:t>
            </a:r>
            <a:r>
              <a:rPr lang="en-US" b="1" dirty="0" smtClean="0">
                <a:solidFill>
                  <a:srgbClr val="00B050"/>
                </a:solidFill>
              </a:rPr>
              <a:t>ASCII</a:t>
            </a:r>
            <a:r>
              <a:rPr lang="en-US" dirty="0" smtClean="0">
                <a:solidFill>
                  <a:srgbClr val="00B050"/>
                </a:solidFill>
              </a:rPr>
              <a:t> </a:t>
            </a:r>
            <a:r>
              <a:rPr lang="en-US" dirty="0" smtClean="0"/>
              <a:t>character with </a:t>
            </a:r>
            <a:r>
              <a:rPr lang="en-US" b="1" dirty="0">
                <a:solidFill>
                  <a:srgbClr val="00B050"/>
                </a:solidFill>
              </a:rPr>
              <a:t>C</a:t>
            </a:r>
            <a:r>
              <a:rPr lang="en-US" b="1" baseline="-25000" dirty="0">
                <a:solidFill>
                  <a:srgbClr val="00B050"/>
                </a:solidFill>
              </a:rPr>
              <a:t>6</a:t>
            </a:r>
            <a:r>
              <a:rPr lang="en-US" b="1" dirty="0">
                <a:solidFill>
                  <a:srgbClr val="00B050"/>
                </a:solidFill>
              </a:rPr>
              <a:t>C</a:t>
            </a:r>
            <a:r>
              <a:rPr lang="en-US" b="1" baseline="-25000" dirty="0">
                <a:solidFill>
                  <a:srgbClr val="00B050"/>
                </a:solidFill>
              </a:rPr>
              <a:t>5</a:t>
            </a:r>
            <a:r>
              <a:rPr lang="en-US" b="1" dirty="0">
                <a:solidFill>
                  <a:srgbClr val="00B050"/>
                </a:solidFill>
              </a:rPr>
              <a:t>C</a:t>
            </a:r>
            <a:r>
              <a:rPr lang="en-US" b="1" baseline="-25000" dirty="0">
                <a:solidFill>
                  <a:srgbClr val="00B050"/>
                </a:solidFill>
              </a:rPr>
              <a:t>4</a:t>
            </a:r>
            <a:r>
              <a:rPr lang="en-US" b="1" dirty="0">
                <a:solidFill>
                  <a:srgbClr val="00B050"/>
                </a:solidFill>
              </a:rPr>
              <a:t> = 000 </a:t>
            </a:r>
            <a:r>
              <a:rPr lang="en-US" dirty="0" smtClean="0"/>
              <a:t>is an upper-case letter.)</a:t>
            </a:r>
          </a:p>
          <a:p>
            <a:pPr algn="ctr"/>
            <a:r>
              <a:rPr lang="en-US" sz="2000" dirty="0" smtClean="0"/>
              <a:t>* This notation means </a:t>
            </a:r>
            <a:r>
              <a:rPr lang="en-US" sz="2000" b="1" dirty="0" smtClean="0">
                <a:solidFill>
                  <a:srgbClr val="00B050"/>
                </a:solidFill>
              </a:rPr>
              <a:t>C</a:t>
            </a:r>
            <a:r>
              <a:rPr lang="en-US" sz="2000" b="1" baseline="-25000" dirty="0" smtClean="0">
                <a:solidFill>
                  <a:srgbClr val="00B050"/>
                </a:solidFill>
              </a:rPr>
              <a:t>6</a:t>
            </a:r>
            <a:r>
              <a:rPr lang="en-US" sz="2000" b="1" dirty="0">
                <a:solidFill>
                  <a:srgbClr val="00B050"/>
                </a:solidFill>
              </a:rPr>
              <a:t> </a:t>
            </a:r>
            <a:r>
              <a:rPr lang="en-US" sz="2000" b="1" dirty="0" smtClean="0">
                <a:solidFill>
                  <a:srgbClr val="00B050"/>
                </a:solidFill>
              </a:rPr>
              <a:t>= 0 </a:t>
            </a:r>
            <a:r>
              <a:rPr lang="en-US" sz="2000" dirty="0" smtClean="0"/>
              <a:t>AND</a:t>
            </a:r>
            <a:r>
              <a:rPr lang="en-US" sz="2000" b="1" dirty="0" smtClean="0">
                <a:solidFill>
                  <a:srgbClr val="00B050"/>
                </a:solidFill>
              </a:rPr>
              <a:t> C</a:t>
            </a:r>
            <a:r>
              <a:rPr lang="en-US" sz="2000" b="1" baseline="-25000" dirty="0" smtClean="0">
                <a:solidFill>
                  <a:srgbClr val="00B050"/>
                </a:solidFill>
              </a:rPr>
              <a:t>5</a:t>
            </a:r>
            <a:r>
              <a:rPr lang="en-US" sz="2000" b="1" dirty="0">
                <a:solidFill>
                  <a:srgbClr val="00B050"/>
                </a:solidFill>
              </a:rPr>
              <a:t> = 0 </a:t>
            </a:r>
            <a:r>
              <a:rPr lang="en-US" sz="2000" dirty="0"/>
              <a:t>AND</a:t>
            </a:r>
            <a:r>
              <a:rPr lang="en-US" sz="2000" b="1" dirty="0">
                <a:solidFill>
                  <a:srgbClr val="00B050"/>
                </a:solidFill>
              </a:rPr>
              <a:t> </a:t>
            </a:r>
            <a:r>
              <a:rPr lang="en-US" sz="2000" b="1" dirty="0" smtClean="0">
                <a:solidFill>
                  <a:srgbClr val="00B050"/>
                </a:solidFill>
              </a:rPr>
              <a:t>C</a:t>
            </a:r>
            <a:r>
              <a:rPr lang="en-US" sz="2000" b="1" baseline="-25000" dirty="0" smtClean="0">
                <a:solidFill>
                  <a:srgbClr val="00B050"/>
                </a:solidFill>
              </a:rPr>
              <a:t>4</a:t>
            </a:r>
            <a:r>
              <a:rPr lang="en-US" sz="2000" b="1" dirty="0">
                <a:solidFill>
                  <a:srgbClr val="00B050"/>
                </a:solidFill>
              </a:rPr>
              <a:t> = </a:t>
            </a:r>
            <a:r>
              <a:rPr lang="en-US" sz="2000" b="1" dirty="0" smtClean="0">
                <a:solidFill>
                  <a:srgbClr val="00B050"/>
                </a:solidFill>
              </a:rPr>
              <a:t>0</a:t>
            </a:r>
            <a:r>
              <a:rPr lang="en-US" sz="2000"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37</a:t>
            </a:fld>
            <a:endParaRPr lang="en-US" dirty="0"/>
          </a:p>
        </p:txBody>
      </p:sp>
      <p:sp>
        <p:nvSpPr>
          <p:cNvPr id="3" name="TextBox 2"/>
          <p:cNvSpPr txBox="1"/>
          <p:nvPr/>
        </p:nvSpPr>
        <p:spPr>
          <a:xfrm>
            <a:off x="6453350" y="3653915"/>
            <a:ext cx="391454" cy="523220"/>
          </a:xfrm>
          <a:prstGeom prst="rect">
            <a:avLst/>
          </a:prstGeom>
          <a:noFill/>
        </p:spPr>
        <p:txBody>
          <a:bodyPr wrap="none" rtlCol="0">
            <a:spAutoFit/>
          </a:bodyPr>
          <a:lstStyle/>
          <a:p>
            <a:r>
              <a:rPr lang="en-US" sz="2800" b="1" dirty="0" smtClean="0">
                <a:solidFill>
                  <a:srgbClr val="0070C0"/>
                </a:solidFill>
              </a:rPr>
              <a:t>0</a:t>
            </a:r>
            <a:endParaRPr lang="en-US" b="1" dirty="0">
              <a:solidFill>
                <a:srgbClr val="0070C0"/>
              </a:solidFill>
            </a:endParaRPr>
          </a:p>
        </p:txBody>
      </p:sp>
    </p:spTree>
    <p:extLst>
      <p:ext uri="{BB962C8B-B14F-4D97-AF65-F5344CB8AC3E}">
        <p14:creationId xmlns:p14="http://schemas.microsoft.com/office/powerpoint/2010/main" val="383243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wipe(left)">
                                      <p:cBhvr>
                                        <p:cTn id="12"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Only Two of Our Functions are Not the 0 Function</a:t>
            </a:r>
            <a:endParaRPr lang="en-US" dirty="0"/>
          </a:p>
        </p:txBody>
      </p:sp>
      <p:sp>
        <p:nvSpPr>
          <p:cNvPr id="12" name="Content Placeholder 11"/>
          <p:cNvSpPr>
            <a:spLocks noGrp="1"/>
          </p:cNvSpPr>
          <p:nvPr>
            <p:ph idx="1"/>
          </p:nvPr>
        </p:nvSpPr>
        <p:spPr/>
        <p:txBody>
          <a:bodyPr>
            <a:normAutofit/>
          </a:bodyPr>
          <a:lstStyle/>
          <a:p>
            <a:r>
              <a:rPr lang="en-US" dirty="0" smtClean="0"/>
              <a:t>For reference: 'A</a:t>
            </a:r>
            <a:r>
              <a:rPr lang="en-US" dirty="0"/>
              <a:t>' is </a:t>
            </a:r>
            <a:r>
              <a:rPr lang="en-US" b="1" dirty="0">
                <a:solidFill>
                  <a:srgbClr val="00B050"/>
                </a:solidFill>
              </a:rPr>
              <a:t>1000001</a:t>
            </a:r>
            <a:r>
              <a:rPr lang="en-US" dirty="0"/>
              <a:t> (0x41), </a:t>
            </a:r>
            <a:r>
              <a:rPr lang="en-US" dirty="0" smtClean="0"/>
              <a:t>and</a:t>
            </a:r>
            <a:br>
              <a:rPr lang="en-US" dirty="0" smtClean="0"/>
            </a:br>
            <a:r>
              <a:rPr lang="en-US" dirty="0" smtClean="0"/>
              <a:t>'Z</a:t>
            </a:r>
            <a:r>
              <a:rPr lang="en-US" dirty="0"/>
              <a:t>' is </a:t>
            </a:r>
            <a:r>
              <a:rPr lang="en-US" b="1" dirty="0">
                <a:solidFill>
                  <a:srgbClr val="00B050"/>
                </a:solidFill>
              </a:rPr>
              <a:t>1011010</a:t>
            </a:r>
            <a:r>
              <a:rPr lang="en-US" dirty="0"/>
              <a:t> (0x5A</a:t>
            </a:r>
            <a:r>
              <a:rPr lang="en-US" dirty="0" smtClean="0"/>
              <a:t>).</a:t>
            </a:r>
          </a:p>
          <a:p>
            <a:r>
              <a:rPr lang="en-US" dirty="0" smtClean="0"/>
              <a:t>Which of our eight functions are </a:t>
            </a:r>
            <a:br>
              <a:rPr lang="en-US" dirty="0" smtClean="0"/>
            </a:br>
            <a:r>
              <a:rPr lang="en-US" dirty="0" smtClean="0"/>
              <a:t>not the 0 function?</a:t>
            </a:r>
          </a:p>
          <a:p>
            <a:r>
              <a:rPr lang="en-US" b="1" dirty="0">
                <a:solidFill>
                  <a:srgbClr val="0070C0"/>
                </a:solidFill>
              </a:rPr>
              <a:t>C</a:t>
            </a:r>
            <a:r>
              <a:rPr lang="en-US" b="1" baseline="-25000" dirty="0">
                <a:solidFill>
                  <a:srgbClr val="0070C0"/>
                </a:solidFill>
              </a:rPr>
              <a:t>6</a:t>
            </a:r>
            <a:r>
              <a:rPr lang="en-US" b="1" dirty="0">
                <a:solidFill>
                  <a:srgbClr val="0070C0"/>
                </a:solidFill>
              </a:rPr>
              <a:t>C</a:t>
            </a:r>
            <a:r>
              <a:rPr lang="en-US" b="1" baseline="-25000" dirty="0">
                <a:solidFill>
                  <a:srgbClr val="0070C0"/>
                </a:solidFill>
              </a:rPr>
              <a:t>5</a:t>
            </a:r>
            <a:r>
              <a:rPr lang="en-US" b="1" dirty="0">
                <a:solidFill>
                  <a:srgbClr val="0070C0"/>
                </a:solidFill>
              </a:rPr>
              <a:t>C</a:t>
            </a:r>
            <a:r>
              <a:rPr lang="en-US" b="1" baseline="-25000" dirty="0">
                <a:solidFill>
                  <a:srgbClr val="0070C0"/>
                </a:solidFill>
              </a:rPr>
              <a:t>4</a:t>
            </a:r>
            <a:r>
              <a:rPr lang="en-US" b="1" dirty="0">
                <a:solidFill>
                  <a:srgbClr val="0070C0"/>
                </a:solidFill>
              </a:rPr>
              <a:t> = 1</a:t>
            </a:r>
            <a:r>
              <a:rPr lang="en-US" b="1" dirty="0" smtClean="0">
                <a:solidFill>
                  <a:srgbClr val="0070C0"/>
                </a:solidFill>
              </a:rPr>
              <a:t>00</a:t>
            </a:r>
          </a:p>
          <a:p>
            <a:r>
              <a:rPr lang="en-US" b="1" dirty="0">
                <a:solidFill>
                  <a:srgbClr val="0070C0"/>
                </a:solidFill>
              </a:rPr>
              <a:t>C</a:t>
            </a:r>
            <a:r>
              <a:rPr lang="en-US" b="1" baseline="-25000" dirty="0">
                <a:solidFill>
                  <a:srgbClr val="0070C0"/>
                </a:solidFill>
              </a:rPr>
              <a:t>6</a:t>
            </a:r>
            <a:r>
              <a:rPr lang="en-US" b="1" dirty="0">
                <a:solidFill>
                  <a:srgbClr val="0070C0"/>
                </a:solidFill>
              </a:rPr>
              <a:t>C</a:t>
            </a:r>
            <a:r>
              <a:rPr lang="en-US" b="1" baseline="-25000" dirty="0">
                <a:solidFill>
                  <a:srgbClr val="0070C0"/>
                </a:solidFill>
              </a:rPr>
              <a:t>5</a:t>
            </a:r>
            <a:r>
              <a:rPr lang="en-US" b="1" dirty="0">
                <a:solidFill>
                  <a:srgbClr val="0070C0"/>
                </a:solidFill>
              </a:rPr>
              <a:t>C</a:t>
            </a:r>
            <a:r>
              <a:rPr lang="en-US" b="1" baseline="-25000" dirty="0">
                <a:solidFill>
                  <a:srgbClr val="0070C0"/>
                </a:solidFill>
              </a:rPr>
              <a:t>4</a:t>
            </a:r>
            <a:r>
              <a:rPr lang="en-US" b="1" dirty="0">
                <a:solidFill>
                  <a:srgbClr val="0070C0"/>
                </a:solidFill>
              </a:rPr>
              <a:t> = </a:t>
            </a:r>
            <a:r>
              <a:rPr lang="en-US" b="1" dirty="0" smtClean="0">
                <a:solidFill>
                  <a:srgbClr val="0070C0"/>
                </a:solidFill>
              </a:rPr>
              <a:t>101</a:t>
            </a:r>
          </a:p>
          <a:p>
            <a:r>
              <a:rPr lang="en-US" dirty="0" smtClean="0"/>
              <a:t>Let’s solve K-maps for these two.</a:t>
            </a:r>
            <a:endParaRPr lang="en-US" dirty="0" smtClean="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38</a:t>
            </a:fld>
            <a:endParaRPr lang="en-US" dirty="0"/>
          </a:p>
        </p:txBody>
      </p:sp>
      <p:sp>
        <p:nvSpPr>
          <p:cNvPr id="6" name="TextBox 5"/>
          <p:cNvSpPr txBox="1"/>
          <p:nvPr/>
        </p:nvSpPr>
        <p:spPr>
          <a:xfrm>
            <a:off x="3168168" y="3483632"/>
            <a:ext cx="4347665" cy="523220"/>
          </a:xfrm>
          <a:prstGeom prst="rect">
            <a:avLst/>
          </a:prstGeom>
          <a:noFill/>
        </p:spPr>
        <p:txBody>
          <a:bodyPr wrap="none" rtlCol="0">
            <a:spAutoFit/>
          </a:bodyPr>
          <a:lstStyle/>
          <a:p>
            <a:r>
              <a:rPr lang="en-US" sz="2800" dirty="0" smtClean="0">
                <a:solidFill>
                  <a:schemeClr val="tx1">
                    <a:lumMod val="75000"/>
                    <a:lumOff val="25000"/>
                  </a:schemeClr>
                </a:solidFill>
              </a:rPr>
              <a:t>Let’s call the function </a:t>
            </a:r>
            <a:r>
              <a:rPr lang="en-US" sz="2800" b="1" dirty="0" smtClean="0">
                <a:solidFill>
                  <a:srgbClr val="00B050"/>
                </a:solidFill>
              </a:rPr>
              <a:t>T</a:t>
            </a:r>
            <a:r>
              <a:rPr lang="en-US" sz="2800" b="1" baseline="-25000" dirty="0" smtClean="0">
                <a:solidFill>
                  <a:srgbClr val="00B050"/>
                </a:solidFill>
              </a:rPr>
              <a:t>4</a:t>
            </a:r>
            <a:r>
              <a:rPr lang="en-US" sz="2800" dirty="0" smtClean="0">
                <a:solidFill>
                  <a:schemeClr val="tx1">
                    <a:lumMod val="75000"/>
                    <a:lumOff val="25000"/>
                  </a:schemeClr>
                </a:solidFill>
              </a:rPr>
              <a:t>.</a:t>
            </a:r>
            <a:endParaRPr lang="en-US" sz="2800" dirty="0">
              <a:solidFill>
                <a:schemeClr val="tx1">
                  <a:lumMod val="75000"/>
                  <a:lumOff val="25000"/>
                </a:schemeClr>
              </a:solidFill>
            </a:endParaRPr>
          </a:p>
        </p:txBody>
      </p:sp>
      <p:sp>
        <p:nvSpPr>
          <p:cNvPr id="9" name="TextBox 8"/>
          <p:cNvSpPr txBox="1"/>
          <p:nvPr/>
        </p:nvSpPr>
        <p:spPr>
          <a:xfrm>
            <a:off x="3168167" y="4043439"/>
            <a:ext cx="4347665" cy="523220"/>
          </a:xfrm>
          <a:prstGeom prst="rect">
            <a:avLst/>
          </a:prstGeom>
          <a:noFill/>
        </p:spPr>
        <p:txBody>
          <a:bodyPr wrap="none" rtlCol="0">
            <a:spAutoFit/>
          </a:bodyPr>
          <a:lstStyle/>
          <a:p>
            <a:r>
              <a:rPr lang="en-US" sz="2800" dirty="0" smtClean="0">
                <a:solidFill>
                  <a:schemeClr val="tx1">
                    <a:lumMod val="75000"/>
                    <a:lumOff val="25000"/>
                  </a:schemeClr>
                </a:solidFill>
              </a:rPr>
              <a:t>Let’s call the function </a:t>
            </a:r>
            <a:r>
              <a:rPr lang="en-US" sz="2800" b="1" dirty="0" smtClean="0">
                <a:solidFill>
                  <a:srgbClr val="00B050"/>
                </a:solidFill>
              </a:rPr>
              <a:t>T</a:t>
            </a:r>
            <a:r>
              <a:rPr lang="en-US" sz="2800" b="1" baseline="-25000" dirty="0">
                <a:solidFill>
                  <a:srgbClr val="00B050"/>
                </a:solidFill>
              </a:rPr>
              <a:t>5</a:t>
            </a:r>
            <a:r>
              <a:rPr lang="en-US" sz="2800" dirty="0" smtClean="0">
                <a:solidFill>
                  <a:schemeClr val="tx1">
                    <a:lumMod val="75000"/>
                    <a:lumOff val="25000"/>
                  </a:schemeClr>
                </a:solidFill>
              </a:rPr>
              <a:t>.</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60039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wipe(left)">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wipe(left)">
                                      <p:cBhvr>
                                        <p:cTn id="18" dur="500"/>
                                        <p:tgtEl>
                                          <p:spTgt spid="1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animEffect transition="in" filter="wipe(left)">
                                      <p:cBhvr>
                                        <p:cTn id="2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Solve T</a:t>
            </a:r>
            <a:r>
              <a:rPr lang="en-US" baseline="-25000" dirty="0"/>
              <a:t>4</a:t>
            </a:r>
            <a:r>
              <a:rPr lang="en-US" dirty="0" smtClean="0"/>
              <a:t> Using a Single Loop</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39</a:t>
            </a:fld>
            <a:endParaRPr lang="en-US" dirty="0"/>
          </a:p>
        </p:txBody>
      </p:sp>
      <p:sp>
        <p:nvSpPr>
          <p:cNvPr id="6" name="Content Placeholder 5"/>
          <p:cNvSpPr>
            <a:spLocks noGrp="1"/>
          </p:cNvSpPr>
          <p:nvPr>
            <p:ph idx="1"/>
          </p:nvPr>
        </p:nvSpPr>
        <p:spPr/>
        <p:txBody>
          <a:bodyPr>
            <a:normAutofit/>
          </a:bodyPr>
          <a:lstStyle/>
          <a:p>
            <a:r>
              <a:rPr lang="en-US" dirty="0" smtClean="0"/>
              <a:t>Let’s solve </a:t>
            </a:r>
            <a:r>
              <a:rPr lang="en-US" b="1" dirty="0" smtClean="0">
                <a:solidFill>
                  <a:srgbClr val="00B050"/>
                </a:solidFill>
              </a:rPr>
              <a:t>T</a:t>
            </a:r>
            <a:r>
              <a:rPr lang="en-US" b="1" baseline="-25000" dirty="0">
                <a:solidFill>
                  <a:srgbClr val="00B050"/>
                </a:solidFill>
              </a:rPr>
              <a:t>4</a:t>
            </a:r>
            <a:r>
              <a:rPr lang="en-US" dirty="0" smtClean="0"/>
              <a:t>.  </a:t>
            </a:r>
            <a:r>
              <a:rPr lang="en-US" b="1" dirty="0" smtClean="0">
                <a:solidFill>
                  <a:srgbClr val="0070C0"/>
                </a:solidFill>
              </a:rPr>
              <a:t>Should we use SOP or POS?</a:t>
            </a:r>
          </a:p>
          <a:p>
            <a:endParaRPr lang="en-US" b="1" dirty="0" smtClean="0">
              <a:solidFill>
                <a:srgbClr val="00B050"/>
              </a:solidFill>
            </a:endParaRPr>
          </a:p>
          <a:p>
            <a:r>
              <a:rPr lang="en-US" b="1" dirty="0" smtClean="0">
                <a:solidFill>
                  <a:srgbClr val="00B050"/>
                </a:solidFill>
              </a:rPr>
              <a:t>T</a:t>
            </a:r>
            <a:r>
              <a:rPr lang="en-US" b="1" baseline="-25000" dirty="0" smtClean="0">
                <a:solidFill>
                  <a:srgbClr val="00B050"/>
                </a:solidFill>
              </a:rPr>
              <a:t>4 </a:t>
            </a:r>
            <a:r>
              <a:rPr lang="en-US" dirty="0" smtClean="0"/>
              <a:t>is a </a:t>
            </a:r>
            <a:r>
              <a:rPr lang="en-US" dirty="0" err="1" smtClean="0"/>
              <a:t>maxterm</a:t>
            </a:r>
            <a:r>
              <a:rPr lang="en-US" dirty="0" smtClean="0"/>
              <a:t>!</a:t>
            </a:r>
          </a:p>
          <a:p>
            <a:r>
              <a:rPr lang="en-US" b="1" dirty="0" smtClean="0">
                <a:solidFill>
                  <a:srgbClr val="0070C0"/>
                </a:solidFill>
              </a:rPr>
              <a:t>T</a:t>
            </a:r>
            <a:r>
              <a:rPr lang="en-US" b="1" baseline="-25000" dirty="0">
                <a:solidFill>
                  <a:srgbClr val="0070C0"/>
                </a:solidFill>
              </a:rPr>
              <a:t>4</a:t>
            </a:r>
            <a:r>
              <a:rPr lang="en-US" b="1" dirty="0" smtClean="0">
                <a:solidFill>
                  <a:srgbClr val="0070C0"/>
                </a:solidFill>
              </a:rPr>
              <a:t> = (C</a:t>
            </a:r>
            <a:r>
              <a:rPr lang="en-US" b="1" baseline="-25000" dirty="0">
                <a:solidFill>
                  <a:srgbClr val="0070C0"/>
                </a:solidFill>
              </a:rPr>
              <a:t>3</a:t>
            </a:r>
            <a:r>
              <a:rPr lang="en-US" b="1" dirty="0" smtClean="0">
                <a:solidFill>
                  <a:srgbClr val="0070C0"/>
                </a:solidFill>
              </a:rPr>
              <a:t> + C</a:t>
            </a:r>
            <a:r>
              <a:rPr lang="en-US" b="1" baseline="-25000" dirty="0" smtClean="0">
                <a:solidFill>
                  <a:srgbClr val="0070C0"/>
                </a:solidFill>
              </a:rPr>
              <a:t>2</a:t>
            </a:r>
            <a:r>
              <a:rPr lang="en-US" b="1" dirty="0" smtClean="0">
                <a:solidFill>
                  <a:srgbClr val="0070C0"/>
                </a:solidFill>
              </a:rPr>
              <a:t> </a:t>
            </a:r>
            <a:r>
              <a:rPr lang="en-US" b="1" dirty="0">
                <a:solidFill>
                  <a:srgbClr val="0070C0"/>
                </a:solidFill>
              </a:rPr>
              <a:t>+ </a:t>
            </a:r>
            <a:r>
              <a:rPr lang="en-US" b="1" dirty="0" smtClean="0">
                <a:solidFill>
                  <a:srgbClr val="0070C0"/>
                </a:solidFill>
              </a:rPr>
              <a:t>C</a:t>
            </a:r>
            <a:r>
              <a:rPr lang="en-US" b="1" baseline="-25000" dirty="0" smtClean="0">
                <a:solidFill>
                  <a:srgbClr val="0070C0"/>
                </a:solidFill>
              </a:rPr>
              <a:t>1</a:t>
            </a:r>
            <a:r>
              <a:rPr lang="en-US" b="1" dirty="0" smtClean="0">
                <a:solidFill>
                  <a:srgbClr val="0070C0"/>
                </a:solidFill>
              </a:rPr>
              <a:t> </a:t>
            </a:r>
            <a:r>
              <a:rPr lang="en-US" b="1" dirty="0">
                <a:solidFill>
                  <a:srgbClr val="0070C0"/>
                </a:solidFill>
              </a:rPr>
              <a:t>+ </a:t>
            </a:r>
            <a:r>
              <a:rPr lang="en-US" b="1" dirty="0" smtClean="0">
                <a:solidFill>
                  <a:srgbClr val="0070C0"/>
                </a:solidFill>
              </a:rPr>
              <a:t>C</a:t>
            </a:r>
            <a:r>
              <a:rPr lang="en-US" b="1" baseline="-25000" dirty="0">
                <a:solidFill>
                  <a:srgbClr val="0070C0"/>
                </a:solidFill>
              </a:rPr>
              <a:t>0</a:t>
            </a:r>
            <a:r>
              <a:rPr lang="en-US" b="1" dirty="0" smtClean="0">
                <a:solidFill>
                  <a:srgbClr val="0070C0"/>
                </a:solidFill>
              </a:rPr>
              <a:t>)</a:t>
            </a:r>
            <a:br>
              <a:rPr lang="en-US" b="1" dirty="0" smtClean="0">
                <a:solidFill>
                  <a:srgbClr val="0070C0"/>
                </a:solidFill>
              </a:rPr>
            </a:br>
            <a:r>
              <a:rPr lang="en-US" b="1" dirty="0">
                <a:solidFill>
                  <a:srgbClr val="0070C0"/>
                </a:solidFill>
              </a:rPr>
              <a:t> </a:t>
            </a:r>
            <a:r>
              <a:rPr lang="en-US" b="1" dirty="0" smtClean="0">
                <a:solidFill>
                  <a:srgbClr val="0070C0"/>
                </a:solidFill>
              </a:rPr>
              <a:t>    </a:t>
            </a:r>
            <a:endParaRPr lang="en-US" dirty="0" smtClean="0"/>
          </a:p>
        </p:txBody>
      </p:sp>
      <p:graphicFrame>
        <p:nvGraphicFramePr>
          <p:cNvPr id="13" name="Table 12"/>
          <p:cNvGraphicFramePr>
            <a:graphicFrameLocks noGrp="1"/>
          </p:cNvGraphicFramePr>
          <p:nvPr>
            <p:extLst/>
          </p:nvPr>
        </p:nvGraphicFramePr>
        <p:xfrm>
          <a:off x="4151485" y="2272454"/>
          <a:ext cx="4206240" cy="3596640"/>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algn="ctr"/>
                      <a:r>
                        <a:rPr lang="en-US" sz="2400" baseline="0" dirty="0" smtClean="0"/>
                        <a:t>T</a:t>
                      </a:r>
                      <a:r>
                        <a:rPr lang="en-US" sz="2400" baseline="-25000" dirty="0" smtClean="0"/>
                        <a:t>4</a:t>
                      </a:r>
                      <a:endParaRPr lang="en-US" sz="2400"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algn="ctr"/>
                      <a:r>
                        <a:rPr lang="en-US" sz="2400" b="1" baseline="0" dirty="0" smtClean="0"/>
                        <a:t>C</a:t>
                      </a:r>
                      <a:r>
                        <a:rPr lang="en-US" sz="2400" b="0" baseline="-25000" dirty="0" smtClean="0"/>
                        <a:t>3</a:t>
                      </a:r>
                      <a:r>
                        <a:rPr lang="en-US" sz="2400" b="1" baseline="0" dirty="0" smtClean="0"/>
                        <a:t>C</a:t>
                      </a:r>
                      <a:r>
                        <a:rPr lang="en-US" sz="2400" b="0" baseline="-25000" dirty="0" smtClean="0"/>
                        <a:t>2</a:t>
                      </a:r>
                      <a:endParaRPr lang="en-US" sz="2400" b="1" baseline="-25000" dirty="0"/>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4">
                  <a:txBody>
                    <a:bodyPr/>
                    <a:lstStyle/>
                    <a:p>
                      <a:pPr algn="r"/>
                      <a:r>
                        <a:rPr lang="en-US" sz="2400" b="1" baseline="0" dirty="0" smtClean="0"/>
                        <a:t>C</a:t>
                      </a:r>
                      <a:r>
                        <a:rPr lang="en-US" sz="2400" b="0" baseline="-25000" dirty="0" smtClean="0"/>
                        <a:t>1</a:t>
                      </a:r>
                      <a:r>
                        <a:rPr lang="en-US" sz="2400" b="1" baseline="0" dirty="0" smtClean="0"/>
                        <a:t>C</a:t>
                      </a:r>
                      <a:r>
                        <a:rPr lang="en-US" sz="2400" b="0" baseline="-25000" dirty="0" smtClean="0"/>
                        <a:t>0</a:t>
                      </a: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11</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10</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5" name="Rounded Rectangle 14"/>
          <p:cNvSpPr/>
          <p:nvPr/>
        </p:nvSpPr>
        <p:spPr>
          <a:xfrm>
            <a:off x="5660887" y="3180228"/>
            <a:ext cx="597673" cy="57897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5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Extra Information Do We Need?</a:t>
            </a:r>
            <a:endParaRPr lang="en-US" dirty="0"/>
          </a:p>
        </p:txBody>
      </p:sp>
      <p:sp>
        <p:nvSpPr>
          <p:cNvPr id="12" name="Content Placeholder 11"/>
          <p:cNvSpPr>
            <a:spLocks noGrp="1"/>
          </p:cNvSpPr>
          <p:nvPr>
            <p:ph idx="1"/>
          </p:nvPr>
        </p:nvSpPr>
        <p:spPr/>
        <p:txBody>
          <a:bodyPr>
            <a:normAutofit lnSpcReduction="10000"/>
          </a:bodyPr>
          <a:lstStyle/>
          <a:p>
            <a:r>
              <a:rPr lang="en-US" dirty="0" smtClean="0"/>
              <a:t>Why not just one? An answer only needs 1 bit!  </a:t>
            </a:r>
          </a:p>
          <a:p>
            <a:r>
              <a:rPr lang="en-US" dirty="0" smtClean="0"/>
              <a:t>Say that we pass bits from right to left.</a:t>
            </a:r>
          </a:p>
          <a:p>
            <a:r>
              <a:rPr lang="en-US" dirty="0" smtClean="0"/>
              <a:t>If the bits </a:t>
            </a:r>
            <a:r>
              <a:rPr lang="en-US" b="1" dirty="0" smtClean="0">
                <a:solidFill>
                  <a:srgbClr val="00B050"/>
                </a:solidFill>
              </a:rPr>
              <a:t>a</a:t>
            </a:r>
            <a:r>
              <a:rPr lang="en-US" b="1" baseline="-25000" dirty="0" smtClean="0">
                <a:solidFill>
                  <a:srgbClr val="00B050"/>
                </a:solidFill>
              </a:rPr>
              <a:t>N-2</a:t>
            </a:r>
            <a:r>
              <a:rPr lang="en-US" b="1" dirty="0" smtClean="0">
                <a:solidFill>
                  <a:srgbClr val="00B050"/>
                </a:solidFill>
              </a:rPr>
              <a:t>…a</a:t>
            </a:r>
            <a:r>
              <a:rPr lang="en-US" b="1" baseline="-25000" dirty="0" smtClean="0">
                <a:solidFill>
                  <a:srgbClr val="00B050"/>
                </a:solidFill>
              </a:rPr>
              <a:t>1</a:t>
            </a:r>
            <a:r>
              <a:rPr lang="en-US" b="1" dirty="0" smtClean="0">
                <a:solidFill>
                  <a:srgbClr val="00B050"/>
                </a:solidFill>
              </a:rPr>
              <a:t>a</a:t>
            </a:r>
            <a:r>
              <a:rPr lang="en-US" b="1" baseline="-25000" dirty="0" smtClean="0">
                <a:solidFill>
                  <a:srgbClr val="00B050"/>
                </a:solidFill>
              </a:rPr>
              <a:t>0</a:t>
            </a:r>
            <a:r>
              <a:rPr lang="en-US" b="1" baseline="-25000" dirty="0" smtClean="0">
                <a:solidFill>
                  <a:srgbClr val="0070C0"/>
                </a:solidFill>
              </a:rPr>
              <a:t> </a:t>
            </a:r>
            <a:r>
              <a:rPr lang="en-US" dirty="0" smtClean="0"/>
              <a:t>represent a power of two, </a:t>
            </a:r>
            <a:r>
              <a:rPr lang="en-US" b="1" dirty="0" smtClean="0">
                <a:solidFill>
                  <a:srgbClr val="0070C0"/>
                </a:solidFill>
              </a:rPr>
              <a:t>is a</a:t>
            </a:r>
            <a:r>
              <a:rPr lang="en-US" b="1" baseline="-25000" dirty="0" smtClean="0">
                <a:solidFill>
                  <a:srgbClr val="0070C0"/>
                </a:solidFill>
              </a:rPr>
              <a:t>N-1</a:t>
            </a:r>
            <a:r>
              <a:rPr lang="en-US" b="1" dirty="0" smtClean="0">
                <a:solidFill>
                  <a:srgbClr val="0070C0"/>
                </a:solidFill>
              </a:rPr>
              <a:t>a</a:t>
            </a:r>
            <a:r>
              <a:rPr lang="en-US" b="1" baseline="-25000" dirty="0" smtClean="0">
                <a:solidFill>
                  <a:srgbClr val="0070C0"/>
                </a:solidFill>
              </a:rPr>
              <a:t>N-2</a:t>
            </a:r>
            <a:r>
              <a:rPr lang="en-US" b="1" dirty="0" smtClean="0">
                <a:solidFill>
                  <a:srgbClr val="0070C0"/>
                </a:solidFill>
              </a:rPr>
              <a:t>…a</a:t>
            </a:r>
            <a:r>
              <a:rPr lang="en-US" b="1" baseline="-25000" dirty="0" smtClean="0">
                <a:solidFill>
                  <a:srgbClr val="0070C0"/>
                </a:solidFill>
              </a:rPr>
              <a:t>1</a:t>
            </a:r>
            <a:r>
              <a:rPr lang="en-US" b="1" dirty="0" smtClean="0">
                <a:solidFill>
                  <a:srgbClr val="0070C0"/>
                </a:solidFill>
              </a:rPr>
              <a:t>a</a:t>
            </a:r>
            <a:r>
              <a:rPr lang="en-US" b="1" baseline="-25000" dirty="0" smtClean="0">
                <a:solidFill>
                  <a:srgbClr val="0070C0"/>
                </a:solidFill>
              </a:rPr>
              <a:t>0 </a:t>
            </a:r>
            <a:r>
              <a:rPr lang="en-US" b="1" dirty="0">
                <a:solidFill>
                  <a:srgbClr val="0070C0"/>
                </a:solidFill>
              </a:rPr>
              <a:t>b</a:t>
            </a:r>
            <a:r>
              <a:rPr lang="en-US" b="1" dirty="0" smtClean="0">
                <a:solidFill>
                  <a:srgbClr val="0070C0"/>
                </a:solidFill>
              </a:rPr>
              <a:t>e a power of two</a:t>
            </a:r>
            <a:r>
              <a:rPr lang="en-US" dirty="0" smtClean="0"/>
              <a:t>?</a:t>
            </a:r>
          </a:p>
          <a:p>
            <a:r>
              <a:rPr lang="en-US" dirty="0" smtClean="0"/>
              <a:t>What if </a:t>
            </a:r>
            <a:r>
              <a:rPr lang="en-US" b="1" dirty="0" smtClean="0">
                <a:solidFill>
                  <a:srgbClr val="00B050"/>
                </a:solidFill>
              </a:rPr>
              <a:t>a</a:t>
            </a:r>
            <a:r>
              <a:rPr lang="en-US" b="1" baseline="-25000" dirty="0" smtClean="0">
                <a:solidFill>
                  <a:srgbClr val="00B050"/>
                </a:solidFill>
              </a:rPr>
              <a:t>N-2</a:t>
            </a:r>
            <a:r>
              <a:rPr lang="en-US" b="1" dirty="0" smtClean="0">
                <a:solidFill>
                  <a:srgbClr val="00B050"/>
                </a:solidFill>
              </a:rPr>
              <a:t>…a</a:t>
            </a:r>
            <a:r>
              <a:rPr lang="en-US" b="1" baseline="-25000" dirty="0" smtClean="0">
                <a:solidFill>
                  <a:srgbClr val="00B050"/>
                </a:solidFill>
              </a:rPr>
              <a:t>1</a:t>
            </a:r>
            <a:r>
              <a:rPr lang="en-US" b="1" dirty="0" smtClean="0">
                <a:solidFill>
                  <a:srgbClr val="00B050"/>
                </a:solidFill>
              </a:rPr>
              <a:t>a</a:t>
            </a:r>
            <a:r>
              <a:rPr lang="en-US" b="1" baseline="-25000" dirty="0" smtClean="0">
                <a:solidFill>
                  <a:srgbClr val="00B050"/>
                </a:solidFill>
              </a:rPr>
              <a:t>0 </a:t>
            </a:r>
            <a:r>
              <a:rPr lang="en-US" dirty="0" smtClean="0"/>
              <a:t>does </a:t>
            </a:r>
            <a:r>
              <a:rPr lang="en-US" b="1" dirty="0" smtClean="0"/>
              <a:t>not </a:t>
            </a:r>
            <a:r>
              <a:rPr lang="en-US" dirty="0" smtClean="0"/>
              <a:t/>
            </a:r>
            <a:br>
              <a:rPr lang="en-US" dirty="0" smtClean="0"/>
            </a:br>
            <a:r>
              <a:rPr lang="en-US" dirty="0" smtClean="0"/>
              <a:t>represent a power of two?</a:t>
            </a:r>
          </a:p>
          <a:p>
            <a:r>
              <a:rPr lang="en-US" dirty="0" smtClean="0"/>
              <a:t>In that case, </a:t>
            </a:r>
            <a:r>
              <a:rPr lang="en-US" b="1" dirty="0" smtClean="0">
                <a:solidFill>
                  <a:srgbClr val="0070C0"/>
                </a:solidFill>
              </a:rPr>
              <a:t>we can’t tell whether </a:t>
            </a:r>
            <a:br>
              <a:rPr lang="en-US" b="1" dirty="0" smtClean="0">
                <a:solidFill>
                  <a:srgbClr val="0070C0"/>
                </a:solidFill>
              </a:rPr>
            </a:br>
            <a:r>
              <a:rPr lang="en-US" b="1" dirty="0" smtClean="0">
                <a:solidFill>
                  <a:srgbClr val="0070C0"/>
                </a:solidFill>
              </a:rPr>
              <a:t>a</a:t>
            </a:r>
            <a:r>
              <a:rPr lang="en-US" b="1" baseline="-25000" dirty="0" smtClean="0">
                <a:solidFill>
                  <a:srgbClr val="0070C0"/>
                </a:solidFill>
              </a:rPr>
              <a:t>N-1</a:t>
            </a:r>
            <a:r>
              <a:rPr lang="en-US" b="1" dirty="0" smtClean="0">
                <a:solidFill>
                  <a:srgbClr val="0070C0"/>
                </a:solidFill>
              </a:rPr>
              <a:t>a</a:t>
            </a:r>
            <a:r>
              <a:rPr lang="en-US" b="1" baseline="-25000" dirty="0" smtClean="0">
                <a:solidFill>
                  <a:srgbClr val="0070C0"/>
                </a:solidFill>
              </a:rPr>
              <a:t>N-2</a:t>
            </a:r>
            <a:r>
              <a:rPr lang="en-US" b="1" dirty="0" smtClean="0">
                <a:solidFill>
                  <a:srgbClr val="0070C0"/>
                </a:solidFill>
              </a:rPr>
              <a:t>…a</a:t>
            </a:r>
            <a:r>
              <a:rPr lang="en-US" b="1" baseline="-25000" dirty="0" smtClean="0">
                <a:solidFill>
                  <a:srgbClr val="0070C0"/>
                </a:solidFill>
              </a:rPr>
              <a:t>1</a:t>
            </a:r>
            <a:r>
              <a:rPr lang="en-US" b="1" dirty="0" smtClean="0">
                <a:solidFill>
                  <a:srgbClr val="0070C0"/>
                </a:solidFill>
              </a:rPr>
              <a:t>a</a:t>
            </a:r>
            <a:r>
              <a:rPr lang="en-US" b="1" baseline="-25000" dirty="0" smtClean="0">
                <a:solidFill>
                  <a:srgbClr val="0070C0"/>
                </a:solidFill>
              </a:rPr>
              <a:t>0 </a:t>
            </a:r>
            <a:r>
              <a:rPr lang="en-US" b="1" dirty="0" smtClean="0">
                <a:solidFill>
                  <a:srgbClr val="0070C0"/>
                </a:solidFill>
              </a:rPr>
              <a:t>is </a:t>
            </a:r>
            <a:r>
              <a:rPr lang="en-US" b="1" dirty="0">
                <a:solidFill>
                  <a:srgbClr val="0070C0"/>
                </a:solidFill>
              </a:rPr>
              <a:t>a power of </a:t>
            </a:r>
            <a:r>
              <a:rPr lang="en-US" b="1" dirty="0" smtClean="0">
                <a:solidFill>
                  <a:srgbClr val="0070C0"/>
                </a:solidFill>
              </a:rPr>
              <a:t>two or not</a:t>
            </a:r>
            <a:r>
              <a:rPr lang="en-US" dirty="0" smtClean="0"/>
              <a:t>!</a:t>
            </a:r>
          </a:p>
          <a:p>
            <a:r>
              <a:rPr lang="en-US" dirty="0" smtClean="0"/>
              <a:t>What else do we need to know?</a:t>
            </a:r>
            <a:endParaRPr lang="en-US" dirty="0"/>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dirty="0" smtClean="0"/>
              <a:t>© 2016-2017 Steven S. </a:t>
            </a:r>
            <a:r>
              <a:rPr lang="en-US" dirty="0" err="1" smtClean="0"/>
              <a:t>Lumetta</a:t>
            </a:r>
            <a:r>
              <a:rPr lang="en-US" dirty="0" smtClean="0"/>
              <a:t>.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a:t>
            </a:fld>
            <a:endParaRPr lang="en-US" dirty="0"/>
          </a:p>
        </p:txBody>
      </p:sp>
      <p:sp>
        <p:nvSpPr>
          <p:cNvPr id="3" name="TextBox 2"/>
          <p:cNvSpPr txBox="1"/>
          <p:nvPr/>
        </p:nvSpPr>
        <p:spPr>
          <a:xfrm>
            <a:off x="6390529" y="3388527"/>
            <a:ext cx="2090637" cy="523220"/>
          </a:xfrm>
          <a:prstGeom prst="rect">
            <a:avLst/>
          </a:prstGeom>
          <a:noFill/>
        </p:spPr>
        <p:txBody>
          <a:bodyPr wrap="none" rtlCol="0">
            <a:spAutoFit/>
          </a:bodyPr>
          <a:lstStyle/>
          <a:p>
            <a:r>
              <a:rPr lang="en-US" sz="2800" b="1" dirty="0" err="1" smtClean="0">
                <a:solidFill>
                  <a:srgbClr val="0070C0"/>
                </a:solidFill>
              </a:rPr>
              <a:t>Iff</a:t>
            </a:r>
            <a:r>
              <a:rPr lang="en-US" sz="2800" b="1" dirty="0" smtClean="0">
                <a:solidFill>
                  <a:srgbClr val="0070C0"/>
                </a:solidFill>
              </a:rPr>
              <a:t> a</a:t>
            </a:r>
            <a:r>
              <a:rPr lang="en-US" sz="2800" b="1" baseline="-25000" dirty="0" smtClean="0">
                <a:solidFill>
                  <a:srgbClr val="0070C0"/>
                </a:solidFill>
              </a:rPr>
              <a:t>N-1</a:t>
            </a:r>
            <a:r>
              <a:rPr lang="en-US" sz="2800" b="1" dirty="0" smtClean="0">
                <a:solidFill>
                  <a:srgbClr val="0070C0"/>
                </a:solidFill>
              </a:rPr>
              <a:t> = 0.</a:t>
            </a:r>
            <a:endParaRPr lang="en-US" sz="2800" b="1" dirty="0">
              <a:solidFill>
                <a:srgbClr val="0070C0"/>
              </a:solidFill>
            </a:endParaRPr>
          </a:p>
        </p:txBody>
      </p:sp>
    </p:spTree>
    <p:extLst>
      <p:ext uri="{BB962C8B-B14F-4D97-AF65-F5344CB8AC3E}">
        <p14:creationId xmlns:p14="http://schemas.microsoft.com/office/powerpoint/2010/main" val="61966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wipe(left)">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wipe(left)">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wipe(left)">
                                      <p:cBhvr>
                                        <p:cTn id="2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Solve T</a:t>
            </a:r>
            <a:r>
              <a:rPr lang="en-US" baseline="-25000" dirty="0" smtClean="0"/>
              <a:t>5</a:t>
            </a:r>
            <a:r>
              <a:rPr lang="en-US" dirty="0" smtClean="0"/>
              <a:t> as a POS Expression</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40</a:t>
            </a:fld>
            <a:endParaRPr lang="en-US" dirty="0"/>
          </a:p>
        </p:txBody>
      </p:sp>
      <p:sp>
        <p:nvSpPr>
          <p:cNvPr id="6" name="Content Placeholder 5"/>
          <p:cNvSpPr>
            <a:spLocks noGrp="1"/>
          </p:cNvSpPr>
          <p:nvPr>
            <p:ph idx="1"/>
          </p:nvPr>
        </p:nvSpPr>
        <p:spPr/>
        <p:txBody>
          <a:bodyPr>
            <a:normAutofit/>
          </a:bodyPr>
          <a:lstStyle/>
          <a:p>
            <a:r>
              <a:rPr lang="en-US" dirty="0" smtClean="0"/>
              <a:t>Let’s solve </a:t>
            </a:r>
            <a:r>
              <a:rPr lang="en-US" b="1" dirty="0" smtClean="0">
                <a:solidFill>
                  <a:srgbClr val="00B050"/>
                </a:solidFill>
              </a:rPr>
              <a:t>T</a:t>
            </a:r>
            <a:r>
              <a:rPr lang="en-US" b="1" baseline="-25000" dirty="0">
                <a:solidFill>
                  <a:srgbClr val="00B050"/>
                </a:solidFill>
              </a:rPr>
              <a:t>5</a:t>
            </a:r>
            <a:r>
              <a:rPr lang="en-US" dirty="0" smtClean="0"/>
              <a:t>.  POS</a:t>
            </a:r>
            <a:r>
              <a:rPr lang="en-US" dirty="0"/>
              <a:t> </a:t>
            </a:r>
            <a:r>
              <a:rPr lang="en-US" dirty="0" smtClean="0"/>
              <a:t>is better again.</a:t>
            </a:r>
            <a:endParaRPr lang="en-US" b="1" dirty="0" smtClean="0">
              <a:solidFill>
                <a:srgbClr val="00B050"/>
              </a:solidFill>
            </a:endParaRPr>
          </a:p>
          <a:p>
            <a:r>
              <a:rPr lang="en-US" dirty="0"/>
              <a:t>What are the </a:t>
            </a:r>
            <a:r>
              <a:rPr lang="en-US" dirty="0" smtClean="0"/>
              <a:t>loops? </a:t>
            </a:r>
            <a:r>
              <a:rPr lang="en-US" dirty="0"/>
              <a:t/>
            </a:r>
            <a:br>
              <a:rPr lang="en-US" dirty="0"/>
            </a:br>
            <a:r>
              <a:rPr lang="en-US" dirty="0"/>
              <a:t>for SOP?</a:t>
            </a:r>
          </a:p>
          <a:p>
            <a:r>
              <a:rPr lang="en-US" b="1" dirty="0" smtClean="0">
                <a:solidFill>
                  <a:srgbClr val="00B050"/>
                </a:solidFill>
              </a:rPr>
              <a:t>(C</a:t>
            </a:r>
            <a:r>
              <a:rPr lang="en-US" b="1" baseline="-25000" dirty="0" smtClean="0">
                <a:solidFill>
                  <a:srgbClr val="00B050"/>
                </a:solidFill>
              </a:rPr>
              <a:t>3</a:t>
            </a:r>
            <a:r>
              <a:rPr lang="en-US" b="1" dirty="0" smtClean="0">
                <a:solidFill>
                  <a:srgbClr val="00B050"/>
                </a:solidFill>
              </a:rPr>
              <a:t>’ + C</a:t>
            </a:r>
            <a:r>
              <a:rPr lang="en-US" b="1" baseline="-25000" dirty="0" smtClean="0">
                <a:solidFill>
                  <a:srgbClr val="00B050"/>
                </a:solidFill>
              </a:rPr>
              <a:t>2</a:t>
            </a:r>
            <a:r>
              <a:rPr lang="en-US" b="1" dirty="0" smtClean="0">
                <a:solidFill>
                  <a:srgbClr val="00B050"/>
                </a:solidFill>
              </a:rPr>
              <a:t>’)</a:t>
            </a:r>
            <a:endParaRPr lang="en-US" b="1" dirty="0">
              <a:solidFill>
                <a:srgbClr val="00B050"/>
              </a:solidFill>
            </a:endParaRPr>
          </a:p>
          <a:p>
            <a:r>
              <a:rPr lang="en-US" b="1" dirty="0">
                <a:solidFill>
                  <a:srgbClr val="7030A0"/>
                </a:solidFill>
              </a:rPr>
              <a:t>(C</a:t>
            </a:r>
            <a:r>
              <a:rPr lang="en-US" b="1" baseline="-25000" dirty="0">
                <a:solidFill>
                  <a:srgbClr val="7030A0"/>
                </a:solidFill>
              </a:rPr>
              <a:t>3</a:t>
            </a:r>
            <a:r>
              <a:rPr lang="en-US" b="1" dirty="0">
                <a:solidFill>
                  <a:srgbClr val="7030A0"/>
                </a:solidFill>
              </a:rPr>
              <a:t>’ + C</a:t>
            </a:r>
            <a:r>
              <a:rPr lang="en-US" b="1" baseline="-25000" dirty="0">
                <a:solidFill>
                  <a:srgbClr val="7030A0"/>
                </a:solidFill>
              </a:rPr>
              <a:t>1</a:t>
            </a:r>
            <a:r>
              <a:rPr lang="en-US" b="1" dirty="0" smtClean="0">
                <a:solidFill>
                  <a:srgbClr val="7030A0"/>
                </a:solidFill>
              </a:rPr>
              <a:t>’</a:t>
            </a:r>
            <a:r>
              <a:rPr lang="en-US" b="1" dirty="0">
                <a:solidFill>
                  <a:srgbClr val="7030A0"/>
                </a:solidFill>
              </a:rPr>
              <a:t> + </a:t>
            </a:r>
            <a:r>
              <a:rPr lang="en-US" b="1" dirty="0" smtClean="0">
                <a:solidFill>
                  <a:srgbClr val="7030A0"/>
                </a:solidFill>
              </a:rPr>
              <a:t>C</a:t>
            </a:r>
            <a:r>
              <a:rPr lang="en-US" b="1" baseline="-25000" dirty="0" smtClean="0">
                <a:solidFill>
                  <a:srgbClr val="7030A0"/>
                </a:solidFill>
              </a:rPr>
              <a:t>0</a:t>
            </a:r>
            <a:r>
              <a:rPr lang="en-US" b="1" dirty="0" smtClean="0">
                <a:solidFill>
                  <a:srgbClr val="7030A0"/>
                </a:solidFill>
              </a:rPr>
              <a:t>’)</a:t>
            </a:r>
            <a:endParaRPr lang="en-US" b="1" dirty="0">
              <a:solidFill>
                <a:srgbClr val="7030A0"/>
              </a:solidFill>
            </a:endParaRPr>
          </a:p>
          <a:p>
            <a:endParaRPr lang="en-US" dirty="0" smtClean="0"/>
          </a:p>
          <a:p>
            <a:r>
              <a:rPr lang="en-US" dirty="0" smtClean="0"/>
              <a:t>So </a:t>
            </a:r>
            <a:r>
              <a:rPr lang="en-US" b="1" dirty="0" smtClean="0">
                <a:solidFill>
                  <a:srgbClr val="0070C0"/>
                </a:solidFill>
              </a:rPr>
              <a:t>T</a:t>
            </a:r>
            <a:r>
              <a:rPr lang="en-US" b="1" baseline="-25000" dirty="0" smtClean="0">
                <a:solidFill>
                  <a:srgbClr val="0070C0"/>
                </a:solidFill>
              </a:rPr>
              <a:t>5</a:t>
            </a:r>
            <a:r>
              <a:rPr lang="en-US" b="1" dirty="0" smtClean="0">
                <a:solidFill>
                  <a:srgbClr val="0070C0"/>
                </a:solidFill>
              </a:rPr>
              <a:t> = (</a:t>
            </a:r>
            <a:r>
              <a:rPr lang="en-US" b="1" dirty="0">
                <a:solidFill>
                  <a:srgbClr val="0070C0"/>
                </a:solidFill>
              </a:rPr>
              <a:t>C</a:t>
            </a:r>
            <a:r>
              <a:rPr lang="en-US" b="1" baseline="-25000" dirty="0">
                <a:solidFill>
                  <a:srgbClr val="0070C0"/>
                </a:solidFill>
              </a:rPr>
              <a:t>3</a:t>
            </a:r>
            <a:r>
              <a:rPr lang="en-US" b="1" dirty="0">
                <a:solidFill>
                  <a:srgbClr val="0070C0"/>
                </a:solidFill>
              </a:rPr>
              <a:t>’ + C</a:t>
            </a:r>
            <a:r>
              <a:rPr lang="en-US" b="1" baseline="-25000" dirty="0">
                <a:solidFill>
                  <a:srgbClr val="0070C0"/>
                </a:solidFill>
              </a:rPr>
              <a:t>2</a:t>
            </a:r>
            <a:r>
              <a:rPr lang="en-US" b="1" dirty="0" smtClean="0">
                <a:solidFill>
                  <a:srgbClr val="0070C0"/>
                </a:solidFill>
              </a:rPr>
              <a:t>’)·</a:t>
            </a:r>
            <a:br>
              <a:rPr lang="en-US" b="1" dirty="0" smtClean="0">
                <a:solidFill>
                  <a:srgbClr val="0070C0"/>
                </a:solidFill>
              </a:rPr>
            </a:br>
            <a:r>
              <a:rPr lang="en-US" b="1" dirty="0" smtClean="0">
                <a:solidFill>
                  <a:srgbClr val="0070C0"/>
                </a:solidFill>
              </a:rPr>
              <a:t>             (</a:t>
            </a:r>
            <a:r>
              <a:rPr lang="en-US" b="1" dirty="0">
                <a:solidFill>
                  <a:srgbClr val="0070C0"/>
                </a:solidFill>
              </a:rPr>
              <a:t>C</a:t>
            </a:r>
            <a:r>
              <a:rPr lang="en-US" b="1" baseline="-25000" dirty="0">
                <a:solidFill>
                  <a:srgbClr val="0070C0"/>
                </a:solidFill>
              </a:rPr>
              <a:t>3</a:t>
            </a:r>
            <a:r>
              <a:rPr lang="en-US" b="1" dirty="0">
                <a:solidFill>
                  <a:srgbClr val="0070C0"/>
                </a:solidFill>
              </a:rPr>
              <a:t>’ + C</a:t>
            </a:r>
            <a:r>
              <a:rPr lang="en-US" b="1" baseline="-25000" dirty="0">
                <a:solidFill>
                  <a:srgbClr val="0070C0"/>
                </a:solidFill>
              </a:rPr>
              <a:t>1</a:t>
            </a:r>
            <a:r>
              <a:rPr lang="en-US" b="1" dirty="0">
                <a:solidFill>
                  <a:srgbClr val="0070C0"/>
                </a:solidFill>
              </a:rPr>
              <a:t>’ + C</a:t>
            </a:r>
            <a:r>
              <a:rPr lang="en-US" b="1" baseline="-25000" dirty="0">
                <a:solidFill>
                  <a:srgbClr val="0070C0"/>
                </a:solidFill>
              </a:rPr>
              <a:t>0</a:t>
            </a:r>
            <a:r>
              <a:rPr lang="en-US" b="1" dirty="0" smtClean="0">
                <a:solidFill>
                  <a:srgbClr val="0070C0"/>
                </a:solidFill>
              </a:rPr>
              <a:t>’)</a:t>
            </a:r>
            <a:endParaRPr lang="en-US" b="1" dirty="0">
              <a:solidFill>
                <a:srgbClr val="0070C0"/>
              </a:solidFill>
            </a:endParaRPr>
          </a:p>
        </p:txBody>
      </p:sp>
      <p:graphicFrame>
        <p:nvGraphicFramePr>
          <p:cNvPr id="13" name="Table 12"/>
          <p:cNvGraphicFramePr>
            <a:graphicFrameLocks noGrp="1"/>
          </p:cNvGraphicFramePr>
          <p:nvPr>
            <p:extLst/>
          </p:nvPr>
        </p:nvGraphicFramePr>
        <p:xfrm>
          <a:off x="4151485" y="2272454"/>
          <a:ext cx="4206240" cy="3596640"/>
        </p:xfrm>
        <a:graphic>
          <a:graphicData uri="http://schemas.openxmlformats.org/drawingml/2006/table">
            <a:tbl>
              <a:tblPr firstRow="1" bandRow="1">
                <a:tableStyleId>{0E3FDE45-AF77-4B5C-9715-49D594BDF05E}</a:tableStyleId>
              </a:tblPr>
              <a:tblGrid>
                <a:gridCol w="91440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algn="ctr"/>
                      <a:r>
                        <a:rPr lang="en-US" sz="2400" baseline="0" dirty="0" smtClean="0"/>
                        <a:t>T</a:t>
                      </a:r>
                      <a:r>
                        <a:rPr lang="en-US" sz="2400" baseline="-25000" dirty="0" smtClean="0"/>
                        <a:t>5</a:t>
                      </a:r>
                      <a:endParaRPr lang="en-US" sz="2400"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algn="ctr"/>
                      <a:r>
                        <a:rPr lang="en-US" sz="2400" b="1" baseline="0" dirty="0" smtClean="0"/>
                        <a:t>C</a:t>
                      </a:r>
                      <a:r>
                        <a:rPr lang="en-US" sz="2400" b="0" baseline="-25000" dirty="0" smtClean="0"/>
                        <a:t>3</a:t>
                      </a:r>
                      <a:r>
                        <a:rPr lang="en-US" sz="2400" b="1" baseline="0" dirty="0" smtClean="0"/>
                        <a:t>C</a:t>
                      </a:r>
                      <a:r>
                        <a:rPr lang="en-US" sz="2400" b="0" baseline="-25000" dirty="0" smtClean="0"/>
                        <a:t>2</a:t>
                      </a:r>
                      <a:endParaRPr lang="en-US" sz="2400" b="1" baseline="-25000" dirty="0"/>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4">
                  <a:txBody>
                    <a:bodyPr/>
                    <a:lstStyle/>
                    <a:p>
                      <a:pPr algn="r"/>
                      <a:r>
                        <a:rPr lang="en-US" sz="2400" b="1" baseline="0" dirty="0" smtClean="0"/>
                        <a:t>C</a:t>
                      </a:r>
                      <a:r>
                        <a:rPr lang="en-US" sz="2400" b="0" baseline="-25000" dirty="0" smtClean="0"/>
                        <a:t>1</a:t>
                      </a:r>
                      <a:r>
                        <a:rPr lang="en-US" sz="2400" b="1" baseline="0" dirty="0" smtClean="0"/>
                        <a:t>C</a:t>
                      </a:r>
                      <a:r>
                        <a:rPr lang="en-US" sz="2400" b="0" baseline="-25000" dirty="0" smtClean="0"/>
                        <a:t>0</a:t>
                      </a: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11</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85800">
                <a:tc vMerge="1">
                  <a:txBody>
                    <a:bodyPr/>
                    <a:lstStyle/>
                    <a:p>
                      <a:pPr algn="r"/>
                      <a:endParaRPr lang="en-US" sz="2400" b="1" baseline="-25000" dirty="0"/>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dirty="0" smtClean="0">
                          <a:latin typeface="Arial" panose="020B0604020202020204" pitchFamily="34" charset="0"/>
                          <a:cs typeface="Arial" panose="020B0604020202020204" pitchFamily="34" charset="0"/>
                        </a:rPr>
                        <a:t>10</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0</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latin typeface="Arial" panose="020B0604020202020204" pitchFamily="34" charset="0"/>
                          <a:cs typeface="Arial" panose="020B0604020202020204" pitchFamily="34" charset="0"/>
                        </a:rPr>
                        <a:t>1</a:t>
                      </a: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21" name="Rounded Rectangle 20"/>
          <p:cNvSpPr/>
          <p:nvPr/>
        </p:nvSpPr>
        <p:spPr>
          <a:xfrm rot="16200000">
            <a:off x="5996484" y="4199531"/>
            <a:ext cx="2669349" cy="59800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10800000">
            <a:off x="7057333" y="4543288"/>
            <a:ext cx="1268838" cy="598008"/>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50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 calcmode="lin" valueType="num">
                                      <p:cBhvr additive="base">
                                        <p:cTn id="1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wipe(left)">
                                      <p:cBhvr>
                                        <p:cTn id="29"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Combine T</a:t>
            </a:r>
            <a:r>
              <a:rPr lang="en-US" baseline="-25000" dirty="0" smtClean="0"/>
              <a:t>4</a:t>
            </a:r>
            <a:r>
              <a:rPr lang="en-US" dirty="0" smtClean="0"/>
              <a:t> and </a:t>
            </a:r>
            <a:r>
              <a:rPr lang="en-US" dirty="0"/>
              <a:t>T</a:t>
            </a:r>
            <a:r>
              <a:rPr lang="en-US" baseline="-25000" dirty="0"/>
              <a:t>5</a:t>
            </a:r>
            <a:r>
              <a:rPr lang="en-US" dirty="0" smtClean="0"/>
              <a:t> to find U(C)</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41</a:t>
            </a:fld>
            <a:endParaRPr lang="en-US" dirty="0"/>
          </a:p>
        </p:txBody>
      </p:sp>
      <p:sp>
        <p:nvSpPr>
          <p:cNvPr id="6" name="Content Placeholder 5"/>
          <p:cNvSpPr>
            <a:spLocks noGrp="1"/>
          </p:cNvSpPr>
          <p:nvPr>
            <p:ph idx="1"/>
          </p:nvPr>
        </p:nvSpPr>
        <p:spPr/>
        <p:txBody>
          <a:bodyPr>
            <a:normAutofit lnSpcReduction="10000"/>
          </a:bodyPr>
          <a:lstStyle/>
          <a:p>
            <a:r>
              <a:rPr lang="en-US" dirty="0" smtClean="0"/>
              <a:t>How do we combine </a:t>
            </a:r>
            <a:r>
              <a:rPr lang="en-US" b="1" dirty="0" smtClean="0">
                <a:solidFill>
                  <a:srgbClr val="00B050"/>
                </a:solidFill>
              </a:rPr>
              <a:t>T</a:t>
            </a:r>
            <a:r>
              <a:rPr lang="en-US" b="1" baseline="-25000" dirty="0" smtClean="0">
                <a:solidFill>
                  <a:srgbClr val="00B050"/>
                </a:solidFill>
              </a:rPr>
              <a:t>4 </a:t>
            </a:r>
            <a:r>
              <a:rPr lang="en-US" dirty="0" smtClean="0"/>
              <a:t>and </a:t>
            </a:r>
            <a:r>
              <a:rPr lang="en-US" b="1" dirty="0" smtClean="0">
                <a:solidFill>
                  <a:srgbClr val="00B050"/>
                </a:solidFill>
              </a:rPr>
              <a:t>T</a:t>
            </a:r>
            <a:r>
              <a:rPr lang="en-US" b="1" baseline="-25000" dirty="0" smtClean="0">
                <a:solidFill>
                  <a:srgbClr val="00B050"/>
                </a:solidFill>
              </a:rPr>
              <a:t>5</a:t>
            </a:r>
            <a:r>
              <a:rPr lang="en-US" dirty="0" smtClean="0"/>
              <a:t> to find </a:t>
            </a:r>
            <a:br>
              <a:rPr lang="en-US" dirty="0" smtClean="0"/>
            </a:br>
            <a:r>
              <a:rPr lang="en-US" dirty="0" smtClean="0"/>
              <a:t>the full upper-case checker function </a:t>
            </a:r>
            <a:r>
              <a:rPr lang="en-US" b="1" dirty="0" smtClean="0">
                <a:solidFill>
                  <a:srgbClr val="00B050"/>
                </a:solidFill>
              </a:rPr>
              <a:t>U(C)</a:t>
            </a:r>
            <a:r>
              <a:rPr lang="en-US" dirty="0" smtClean="0"/>
              <a:t>?</a:t>
            </a:r>
          </a:p>
          <a:p>
            <a:r>
              <a:rPr lang="en-US" dirty="0" smtClean="0"/>
              <a:t>Remember:</a:t>
            </a:r>
          </a:p>
          <a:p>
            <a:pPr lvl="1"/>
            <a:r>
              <a:rPr lang="en-US" b="1" dirty="0" smtClean="0">
                <a:solidFill>
                  <a:srgbClr val="00B050"/>
                </a:solidFill>
              </a:rPr>
              <a:t>T</a:t>
            </a:r>
            <a:r>
              <a:rPr lang="en-US" b="1" baseline="-25000" dirty="0" smtClean="0">
                <a:solidFill>
                  <a:srgbClr val="00B050"/>
                </a:solidFill>
              </a:rPr>
              <a:t>4 </a:t>
            </a:r>
            <a:r>
              <a:rPr lang="en-US" dirty="0" smtClean="0"/>
              <a:t>applies when </a:t>
            </a:r>
            <a:r>
              <a:rPr lang="en-US" b="1" dirty="0" smtClean="0">
                <a:solidFill>
                  <a:srgbClr val="00B050"/>
                </a:solidFill>
              </a:rPr>
              <a:t>C</a:t>
            </a:r>
            <a:r>
              <a:rPr lang="en-US" b="1" baseline="-25000" dirty="0" smtClean="0">
                <a:solidFill>
                  <a:srgbClr val="00B050"/>
                </a:solidFill>
              </a:rPr>
              <a:t>6</a:t>
            </a:r>
            <a:r>
              <a:rPr lang="en-US" b="1" dirty="0" smtClean="0">
                <a:solidFill>
                  <a:srgbClr val="00B050"/>
                </a:solidFill>
              </a:rPr>
              <a:t>C</a:t>
            </a:r>
            <a:r>
              <a:rPr lang="en-US" b="1" baseline="-25000" dirty="0" smtClean="0">
                <a:solidFill>
                  <a:srgbClr val="00B050"/>
                </a:solidFill>
              </a:rPr>
              <a:t>5</a:t>
            </a:r>
            <a:r>
              <a:rPr lang="en-US" b="1" dirty="0" smtClean="0">
                <a:solidFill>
                  <a:srgbClr val="00B050"/>
                </a:solidFill>
              </a:rPr>
              <a:t>C</a:t>
            </a:r>
            <a:r>
              <a:rPr lang="en-US" b="1" baseline="-25000" dirty="0" smtClean="0">
                <a:solidFill>
                  <a:srgbClr val="00B050"/>
                </a:solidFill>
              </a:rPr>
              <a:t>4</a:t>
            </a:r>
            <a:r>
              <a:rPr lang="en-US" b="1" dirty="0" smtClean="0">
                <a:solidFill>
                  <a:srgbClr val="00B050"/>
                </a:solidFill>
              </a:rPr>
              <a:t> </a:t>
            </a:r>
            <a:r>
              <a:rPr lang="en-US" b="1" dirty="0">
                <a:solidFill>
                  <a:srgbClr val="00B050"/>
                </a:solidFill>
              </a:rPr>
              <a:t>= </a:t>
            </a:r>
            <a:r>
              <a:rPr lang="en-US" b="1" dirty="0" smtClean="0">
                <a:solidFill>
                  <a:srgbClr val="00B050"/>
                </a:solidFill>
              </a:rPr>
              <a:t>100</a:t>
            </a:r>
            <a:r>
              <a:rPr lang="en-US" dirty="0" smtClean="0"/>
              <a:t>, and</a:t>
            </a:r>
          </a:p>
          <a:p>
            <a:pPr lvl="1"/>
            <a:r>
              <a:rPr lang="en-US" b="1" dirty="0" smtClean="0">
                <a:solidFill>
                  <a:srgbClr val="00B050"/>
                </a:solidFill>
              </a:rPr>
              <a:t>T</a:t>
            </a:r>
            <a:r>
              <a:rPr lang="en-US" b="1" baseline="-25000" dirty="0" smtClean="0">
                <a:solidFill>
                  <a:srgbClr val="00B050"/>
                </a:solidFill>
              </a:rPr>
              <a:t>5 </a:t>
            </a:r>
            <a:r>
              <a:rPr lang="en-US" dirty="0"/>
              <a:t>applies when </a:t>
            </a:r>
            <a:r>
              <a:rPr lang="en-US" b="1" dirty="0">
                <a:solidFill>
                  <a:srgbClr val="00B050"/>
                </a:solidFill>
              </a:rPr>
              <a:t>C</a:t>
            </a:r>
            <a:r>
              <a:rPr lang="en-US" b="1" baseline="-25000" dirty="0">
                <a:solidFill>
                  <a:srgbClr val="00B050"/>
                </a:solidFill>
              </a:rPr>
              <a:t>6</a:t>
            </a:r>
            <a:r>
              <a:rPr lang="en-US" b="1" dirty="0">
                <a:solidFill>
                  <a:srgbClr val="00B050"/>
                </a:solidFill>
              </a:rPr>
              <a:t>C</a:t>
            </a:r>
            <a:r>
              <a:rPr lang="en-US" b="1" baseline="-25000" dirty="0">
                <a:solidFill>
                  <a:srgbClr val="00B050"/>
                </a:solidFill>
              </a:rPr>
              <a:t>5</a:t>
            </a:r>
            <a:r>
              <a:rPr lang="en-US" b="1" dirty="0">
                <a:solidFill>
                  <a:srgbClr val="00B050"/>
                </a:solidFill>
              </a:rPr>
              <a:t>C</a:t>
            </a:r>
            <a:r>
              <a:rPr lang="en-US" b="1" baseline="-25000" dirty="0">
                <a:solidFill>
                  <a:srgbClr val="00B050"/>
                </a:solidFill>
              </a:rPr>
              <a:t>4</a:t>
            </a:r>
            <a:r>
              <a:rPr lang="en-US" b="1" dirty="0">
                <a:solidFill>
                  <a:srgbClr val="00B050"/>
                </a:solidFill>
              </a:rPr>
              <a:t> = </a:t>
            </a:r>
            <a:r>
              <a:rPr lang="en-US" b="1" dirty="0" smtClean="0">
                <a:solidFill>
                  <a:srgbClr val="00B050"/>
                </a:solidFill>
              </a:rPr>
              <a:t>101</a:t>
            </a:r>
            <a:r>
              <a:rPr lang="en-US" dirty="0" smtClean="0"/>
              <a:t>.</a:t>
            </a:r>
          </a:p>
          <a:p>
            <a:r>
              <a:rPr lang="en-US" dirty="0" smtClean="0"/>
              <a:t>So …?</a:t>
            </a:r>
          </a:p>
          <a:p>
            <a:pPr lvl="1"/>
            <a:r>
              <a:rPr lang="en-US" dirty="0" smtClean="0"/>
              <a:t>AND </a:t>
            </a:r>
            <a:r>
              <a:rPr lang="en-US" b="1" dirty="0">
                <a:solidFill>
                  <a:srgbClr val="00B050"/>
                </a:solidFill>
              </a:rPr>
              <a:t>T</a:t>
            </a:r>
            <a:r>
              <a:rPr lang="en-US" b="1" baseline="-25000" dirty="0">
                <a:solidFill>
                  <a:srgbClr val="00B050"/>
                </a:solidFill>
              </a:rPr>
              <a:t>4 </a:t>
            </a:r>
            <a:r>
              <a:rPr lang="en-US" dirty="0" smtClean="0"/>
              <a:t>with </a:t>
            </a:r>
            <a:r>
              <a:rPr lang="en-US" b="1" dirty="0" smtClean="0">
                <a:solidFill>
                  <a:srgbClr val="00B050"/>
                </a:solidFill>
              </a:rPr>
              <a:t>C</a:t>
            </a:r>
            <a:r>
              <a:rPr lang="en-US" b="1" baseline="-25000" dirty="0" smtClean="0">
                <a:solidFill>
                  <a:srgbClr val="00B050"/>
                </a:solidFill>
              </a:rPr>
              <a:t>6</a:t>
            </a:r>
            <a:r>
              <a:rPr lang="en-US" b="1" dirty="0" smtClean="0">
                <a:solidFill>
                  <a:srgbClr val="00B050"/>
                </a:solidFill>
              </a:rPr>
              <a:t>C</a:t>
            </a:r>
            <a:r>
              <a:rPr lang="en-US" b="1" baseline="-25000" dirty="0" smtClean="0">
                <a:solidFill>
                  <a:srgbClr val="00B050"/>
                </a:solidFill>
              </a:rPr>
              <a:t>5</a:t>
            </a:r>
            <a:r>
              <a:rPr lang="en-US" b="1" dirty="0" smtClean="0">
                <a:solidFill>
                  <a:srgbClr val="00B050"/>
                </a:solidFill>
              </a:rPr>
              <a:t>’C</a:t>
            </a:r>
            <a:r>
              <a:rPr lang="en-US" b="1" baseline="-25000" dirty="0" smtClean="0">
                <a:solidFill>
                  <a:srgbClr val="00B050"/>
                </a:solidFill>
              </a:rPr>
              <a:t>4</a:t>
            </a:r>
            <a:r>
              <a:rPr lang="en-US" b="1" dirty="0" smtClean="0">
                <a:solidFill>
                  <a:srgbClr val="00B050"/>
                </a:solidFill>
              </a:rPr>
              <a:t>’</a:t>
            </a:r>
            <a:r>
              <a:rPr lang="en-US" dirty="0" smtClean="0"/>
              <a:t>,</a:t>
            </a:r>
            <a:endParaRPr lang="en-US" b="1" dirty="0" smtClean="0">
              <a:solidFill>
                <a:srgbClr val="00B050"/>
              </a:solidFill>
            </a:endParaRPr>
          </a:p>
          <a:p>
            <a:pPr lvl="1"/>
            <a:r>
              <a:rPr lang="en-US" dirty="0" smtClean="0"/>
              <a:t>AND </a:t>
            </a:r>
            <a:r>
              <a:rPr lang="en-US" b="1" dirty="0" smtClean="0">
                <a:solidFill>
                  <a:srgbClr val="00B050"/>
                </a:solidFill>
              </a:rPr>
              <a:t>T</a:t>
            </a:r>
            <a:r>
              <a:rPr lang="en-US" b="1" baseline="-25000" dirty="0">
                <a:solidFill>
                  <a:srgbClr val="00B050"/>
                </a:solidFill>
              </a:rPr>
              <a:t>5</a:t>
            </a:r>
            <a:r>
              <a:rPr lang="en-US" b="1" baseline="-25000" dirty="0" smtClean="0">
                <a:solidFill>
                  <a:srgbClr val="00B050"/>
                </a:solidFill>
              </a:rPr>
              <a:t> </a:t>
            </a:r>
            <a:r>
              <a:rPr lang="en-US" dirty="0" smtClean="0"/>
              <a:t>with </a:t>
            </a:r>
            <a:r>
              <a:rPr lang="en-US" b="1" dirty="0" smtClean="0">
                <a:solidFill>
                  <a:srgbClr val="00B050"/>
                </a:solidFill>
              </a:rPr>
              <a:t>C</a:t>
            </a:r>
            <a:r>
              <a:rPr lang="en-US" b="1" baseline="-25000" dirty="0" smtClean="0">
                <a:solidFill>
                  <a:srgbClr val="00B050"/>
                </a:solidFill>
              </a:rPr>
              <a:t>6</a:t>
            </a:r>
            <a:r>
              <a:rPr lang="en-US" b="1" dirty="0" smtClean="0">
                <a:solidFill>
                  <a:srgbClr val="00B050"/>
                </a:solidFill>
              </a:rPr>
              <a:t>C</a:t>
            </a:r>
            <a:r>
              <a:rPr lang="en-US" b="1" baseline="-25000" dirty="0" smtClean="0">
                <a:solidFill>
                  <a:srgbClr val="00B050"/>
                </a:solidFill>
              </a:rPr>
              <a:t>5</a:t>
            </a:r>
            <a:r>
              <a:rPr lang="en-US" b="1" dirty="0" smtClean="0">
                <a:solidFill>
                  <a:srgbClr val="00B050"/>
                </a:solidFill>
              </a:rPr>
              <a:t>’C</a:t>
            </a:r>
            <a:r>
              <a:rPr lang="en-US" b="1" baseline="-25000" dirty="0" smtClean="0">
                <a:solidFill>
                  <a:srgbClr val="00B050"/>
                </a:solidFill>
              </a:rPr>
              <a:t>4</a:t>
            </a:r>
            <a:r>
              <a:rPr lang="en-US" dirty="0" smtClean="0"/>
              <a:t>, and</a:t>
            </a:r>
            <a:endParaRPr lang="en-US" b="1" dirty="0" smtClean="0">
              <a:solidFill>
                <a:srgbClr val="00B050"/>
              </a:solidFill>
            </a:endParaRPr>
          </a:p>
          <a:p>
            <a:pPr lvl="1"/>
            <a:r>
              <a:rPr lang="en-US" dirty="0" smtClean="0"/>
              <a:t>OR the results together.</a:t>
            </a:r>
          </a:p>
        </p:txBody>
      </p:sp>
    </p:spTree>
    <p:extLst>
      <p:ext uri="{BB962C8B-B14F-4D97-AF65-F5344CB8AC3E}">
        <p14:creationId xmlns:p14="http://schemas.microsoft.com/office/powerpoint/2010/main" val="411800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left)">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wipe(left)">
                                      <p:cBhvr>
                                        <p:cTn id="12" dur="500"/>
                                        <p:tgtEl>
                                          <p:spTgt spid="6">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wipe(left)">
                                      <p:cBhvr>
                                        <p:cTn id="1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Good Solution, But Maybe We Can Do Less Work?</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42</a:t>
            </a:fld>
            <a:endParaRPr lang="en-US" dirty="0"/>
          </a:p>
        </p:txBody>
      </p:sp>
      <p:sp>
        <p:nvSpPr>
          <p:cNvPr id="6" name="Content Placeholder 5"/>
          <p:cNvSpPr>
            <a:spLocks noGrp="1"/>
          </p:cNvSpPr>
          <p:nvPr>
            <p:ph idx="1"/>
          </p:nvPr>
        </p:nvSpPr>
        <p:spPr/>
        <p:txBody>
          <a:bodyPr>
            <a:normAutofit/>
          </a:bodyPr>
          <a:lstStyle/>
          <a:p>
            <a:r>
              <a:rPr lang="en-US" dirty="0" smtClean="0"/>
              <a:t>So</a:t>
            </a:r>
            <a:r>
              <a:rPr lang="en-US" b="1" dirty="0">
                <a:solidFill>
                  <a:srgbClr val="00B050"/>
                </a:solidFill>
              </a:rPr>
              <a:t> </a:t>
            </a:r>
            <a:r>
              <a:rPr lang="en-US" b="1" dirty="0" smtClean="0">
                <a:solidFill>
                  <a:srgbClr val="0070C0"/>
                </a:solidFill>
              </a:rPr>
              <a:t>U(C) = C</a:t>
            </a:r>
            <a:r>
              <a:rPr lang="en-US" b="1" baseline="-25000" dirty="0" smtClean="0">
                <a:solidFill>
                  <a:srgbClr val="0070C0"/>
                </a:solidFill>
              </a:rPr>
              <a:t>6</a:t>
            </a:r>
            <a:r>
              <a:rPr lang="en-US" b="1" dirty="0" smtClean="0">
                <a:solidFill>
                  <a:srgbClr val="0070C0"/>
                </a:solidFill>
              </a:rPr>
              <a:t>C</a:t>
            </a:r>
            <a:r>
              <a:rPr lang="en-US" b="1" baseline="-25000" dirty="0" smtClean="0">
                <a:solidFill>
                  <a:srgbClr val="0070C0"/>
                </a:solidFill>
              </a:rPr>
              <a:t>5</a:t>
            </a:r>
            <a:r>
              <a:rPr lang="en-US" b="1" dirty="0" smtClean="0">
                <a:solidFill>
                  <a:srgbClr val="0070C0"/>
                </a:solidFill>
              </a:rPr>
              <a:t>’C</a:t>
            </a:r>
            <a:r>
              <a:rPr lang="en-US" b="1" baseline="-25000" dirty="0" smtClean="0">
                <a:solidFill>
                  <a:srgbClr val="0070C0"/>
                </a:solidFill>
              </a:rPr>
              <a:t>4</a:t>
            </a:r>
            <a:r>
              <a:rPr lang="en-US" b="1" dirty="0" smtClean="0">
                <a:solidFill>
                  <a:srgbClr val="0070C0"/>
                </a:solidFill>
              </a:rPr>
              <a:t>’</a:t>
            </a:r>
            <a:r>
              <a:rPr lang="en-US" b="1" dirty="0">
                <a:solidFill>
                  <a:srgbClr val="0070C0"/>
                </a:solidFill>
              </a:rPr>
              <a:t> (C</a:t>
            </a:r>
            <a:r>
              <a:rPr lang="en-US" b="1" baseline="-25000" dirty="0">
                <a:solidFill>
                  <a:srgbClr val="0070C0"/>
                </a:solidFill>
              </a:rPr>
              <a:t>3</a:t>
            </a:r>
            <a:r>
              <a:rPr lang="en-US" b="1" dirty="0">
                <a:solidFill>
                  <a:srgbClr val="0070C0"/>
                </a:solidFill>
              </a:rPr>
              <a:t> + C</a:t>
            </a:r>
            <a:r>
              <a:rPr lang="en-US" b="1" baseline="-25000" dirty="0">
                <a:solidFill>
                  <a:srgbClr val="0070C0"/>
                </a:solidFill>
              </a:rPr>
              <a:t>2</a:t>
            </a:r>
            <a:r>
              <a:rPr lang="en-US" b="1" dirty="0">
                <a:solidFill>
                  <a:srgbClr val="0070C0"/>
                </a:solidFill>
              </a:rPr>
              <a:t> + C</a:t>
            </a:r>
            <a:r>
              <a:rPr lang="en-US" b="1" baseline="-25000" dirty="0">
                <a:solidFill>
                  <a:srgbClr val="0070C0"/>
                </a:solidFill>
              </a:rPr>
              <a:t>1</a:t>
            </a:r>
            <a:r>
              <a:rPr lang="en-US" b="1" dirty="0">
                <a:solidFill>
                  <a:srgbClr val="0070C0"/>
                </a:solidFill>
              </a:rPr>
              <a:t> + C</a:t>
            </a:r>
            <a:r>
              <a:rPr lang="en-US" b="1" baseline="-25000" dirty="0">
                <a:solidFill>
                  <a:srgbClr val="0070C0"/>
                </a:solidFill>
              </a:rPr>
              <a:t>0</a:t>
            </a:r>
            <a:r>
              <a:rPr lang="en-US" b="1" dirty="0" smtClean="0">
                <a:solidFill>
                  <a:srgbClr val="0070C0"/>
                </a:solidFill>
              </a:rPr>
              <a:t>) +</a:t>
            </a:r>
            <a:br>
              <a:rPr lang="en-US" b="1" dirty="0" smtClean="0">
                <a:solidFill>
                  <a:srgbClr val="0070C0"/>
                </a:solidFill>
              </a:rPr>
            </a:br>
            <a:r>
              <a:rPr lang="en-US" b="1" dirty="0" smtClean="0">
                <a:solidFill>
                  <a:srgbClr val="0070C0"/>
                </a:solidFill>
              </a:rPr>
              <a:t>	         C</a:t>
            </a:r>
            <a:r>
              <a:rPr lang="en-US" b="1" baseline="-25000" dirty="0" smtClean="0">
                <a:solidFill>
                  <a:srgbClr val="0070C0"/>
                </a:solidFill>
              </a:rPr>
              <a:t>6</a:t>
            </a:r>
            <a:r>
              <a:rPr lang="en-US" b="1" dirty="0" smtClean="0">
                <a:solidFill>
                  <a:srgbClr val="0070C0"/>
                </a:solidFill>
              </a:rPr>
              <a:t>C</a:t>
            </a:r>
            <a:r>
              <a:rPr lang="en-US" b="1" baseline="-25000" dirty="0" smtClean="0">
                <a:solidFill>
                  <a:srgbClr val="0070C0"/>
                </a:solidFill>
              </a:rPr>
              <a:t>5</a:t>
            </a:r>
            <a:r>
              <a:rPr lang="en-US" b="1" dirty="0" smtClean="0">
                <a:solidFill>
                  <a:srgbClr val="0070C0"/>
                </a:solidFill>
              </a:rPr>
              <a:t>’C</a:t>
            </a:r>
            <a:r>
              <a:rPr lang="en-US" b="1" baseline="-25000" dirty="0" smtClean="0">
                <a:solidFill>
                  <a:srgbClr val="0070C0"/>
                </a:solidFill>
              </a:rPr>
              <a:t>4 </a:t>
            </a:r>
            <a:r>
              <a:rPr lang="en-US" b="1" dirty="0" smtClean="0">
                <a:solidFill>
                  <a:srgbClr val="0070C0"/>
                </a:solidFill>
              </a:rPr>
              <a:t>(</a:t>
            </a:r>
            <a:r>
              <a:rPr lang="en-US" b="1" dirty="0">
                <a:solidFill>
                  <a:srgbClr val="0070C0"/>
                </a:solidFill>
              </a:rPr>
              <a:t>C</a:t>
            </a:r>
            <a:r>
              <a:rPr lang="en-US" b="1" baseline="-25000" dirty="0">
                <a:solidFill>
                  <a:srgbClr val="0070C0"/>
                </a:solidFill>
              </a:rPr>
              <a:t>3</a:t>
            </a:r>
            <a:r>
              <a:rPr lang="en-US" b="1" dirty="0">
                <a:solidFill>
                  <a:srgbClr val="0070C0"/>
                </a:solidFill>
              </a:rPr>
              <a:t>’ + C</a:t>
            </a:r>
            <a:r>
              <a:rPr lang="en-US" b="1" baseline="-25000" dirty="0">
                <a:solidFill>
                  <a:srgbClr val="0070C0"/>
                </a:solidFill>
              </a:rPr>
              <a:t>2</a:t>
            </a:r>
            <a:r>
              <a:rPr lang="en-US" b="1" dirty="0" smtClean="0">
                <a:solidFill>
                  <a:srgbClr val="0070C0"/>
                </a:solidFill>
              </a:rPr>
              <a:t>’)(</a:t>
            </a:r>
            <a:r>
              <a:rPr lang="en-US" b="1" dirty="0">
                <a:solidFill>
                  <a:srgbClr val="0070C0"/>
                </a:solidFill>
              </a:rPr>
              <a:t>C</a:t>
            </a:r>
            <a:r>
              <a:rPr lang="en-US" b="1" baseline="-25000" dirty="0">
                <a:solidFill>
                  <a:srgbClr val="0070C0"/>
                </a:solidFill>
              </a:rPr>
              <a:t>3</a:t>
            </a:r>
            <a:r>
              <a:rPr lang="en-US" b="1" dirty="0">
                <a:solidFill>
                  <a:srgbClr val="0070C0"/>
                </a:solidFill>
              </a:rPr>
              <a:t>’ + C</a:t>
            </a:r>
            <a:r>
              <a:rPr lang="en-US" b="1" baseline="-25000" dirty="0">
                <a:solidFill>
                  <a:srgbClr val="0070C0"/>
                </a:solidFill>
              </a:rPr>
              <a:t>1</a:t>
            </a:r>
            <a:r>
              <a:rPr lang="en-US" b="1" dirty="0">
                <a:solidFill>
                  <a:srgbClr val="0070C0"/>
                </a:solidFill>
              </a:rPr>
              <a:t>’ + C</a:t>
            </a:r>
            <a:r>
              <a:rPr lang="en-US" b="1" baseline="-25000" dirty="0">
                <a:solidFill>
                  <a:srgbClr val="0070C0"/>
                </a:solidFill>
              </a:rPr>
              <a:t>0</a:t>
            </a:r>
            <a:r>
              <a:rPr lang="en-US" b="1" dirty="0">
                <a:solidFill>
                  <a:srgbClr val="0070C0"/>
                </a:solidFill>
              </a:rPr>
              <a:t>’)</a:t>
            </a:r>
          </a:p>
          <a:p>
            <a:r>
              <a:rPr lang="en-US" dirty="0" smtClean="0"/>
              <a:t>That’s a pretty small and fast solution.</a:t>
            </a:r>
          </a:p>
          <a:p>
            <a:r>
              <a:rPr lang="en-US" dirty="0" smtClean="0"/>
              <a:t>But we still had to do a fair bit of work.</a:t>
            </a:r>
          </a:p>
          <a:p>
            <a:pPr algn="ctr"/>
            <a:r>
              <a:rPr lang="en-US" b="1" dirty="0" smtClean="0">
                <a:solidFill>
                  <a:srgbClr val="0070C0"/>
                </a:solidFill>
              </a:rPr>
              <a:t>Is there an easier way?</a:t>
            </a:r>
          </a:p>
          <a:p>
            <a:r>
              <a:rPr lang="en-US" dirty="0" smtClean="0"/>
              <a:t>Consider the following: to </a:t>
            </a:r>
            <a:r>
              <a:rPr lang="en-US" dirty="0"/>
              <a:t>check for an </a:t>
            </a:r>
            <a:r>
              <a:rPr lang="en-US" dirty="0" smtClean="0"/>
              <a:t/>
            </a:r>
            <a:br>
              <a:rPr lang="en-US" dirty="0" smtClean="0"/>
            </a:br>
            <a:r>
              <a:rPr lang="en-US" dirty="0" smtClean="0"/>
              <a:t>upper-case </a:t>
            </a:r>
            <a:r>
              <a:rPr lang="en-US" dirty="0"/>
              <a:t>letter, we need to know whether</a:t>
            </a:r>
          </a:p>
          <a:p>
            <a:pPr algn="ctr"/>
            <a:r>
              <a:rPr lang="en-US" b="1" dirty="0">
                <a:solidFill>
                  <a:srgbClr val="0070C0"/>
                </a:solidFill>
              </a:rPr>
              <a:t>C ≥ 1000001  AND  C ≤ 1011010</a:t>
            </a:r>
          </a:p>
          <a:p>
            <a:endParaRPr lang="en-US" dirty="0" smtClean="0"/>
          </a:p>
        </p:txBody>
      </p:sp>
    </p:spTree>
    <p:extLst>
      <p:ext uri="{BB962C8B-B14F-4D97-AF65-F5344CB8AC3E}">
        <p14:creationId xmlns:p14="http://schemas.microsoft.com/office/powerpoint/2010/main" val="288061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 calcmode="lin" valueType="num">
                                      <p:cBhvr additive="base">
                                        <p:cTn id="12"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Two Comparators to Calculate U(C)</a:t>
            </a:r>
            <a:endParaRPr lang="en-US" dirty="0"/>
          </a:p>
        </p:txBody>
      </p:sp>
      <p:sp>
        <p:nvSpPr>
          <p:cNvPr id="11" name="Content Placeholder 10"/>
          <p:cNvSpPr>
            <a:spLocks noGrp="1"/>
          </p:cNvSpPr>
          <p:nvPr>
            <p:ph idx="1"/>
          </p:nvPr>
        </p:nvSpPr>
        <p:spPr/>
        <p:txBody>
          <a:bodyPr/>
          <a:lstStyle/>
          <a:p>
            <a:r>
              <a:rPr lang="en-US" dirty="0" smtClean="0"/>
              <a:t>What about this approach?</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43</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959" y="2297169"/>
            <a:ext cx="6803667" cy="3571925"/>
          </a:xfrm>
          <a:prstGeom prst="rect">
            <a:avLst/>
          </a:prstGeom>
        </p:spPr>
      </p:pic>
      <p:sp>
        <p:nvSpPr>
          <p:cNvPr id="12" name="TextBox 11"/>
          <p:cNvSpPr txBox="1"/>
          <p:nvPr/>
        </p:nvSpPr>
        <p:spPr>
          <a:xfrm>
            <a:off x="2411743" y="4353786"/>
            <a:ext cx="1231427" cy="1015663"/>
          </a:xfrm>
          <a:prstGeom prst="rect">
            <a:avLst/>
          </a:prstGeom>
          <a:noFill/>
        </p:spPr>
        <p:txBody>
          <a:bodyPr wrap="none" rtlCol="0">
            <a:spAutoFit/>
          </a:bodyPr>
          <a:lstStyle/>
          <a:p>
            <a:pPr algn="ctr"/>
            <a:r>
              <a:rPr lang="en-US" sz="2000" b="1" dirty="0" smtClean="0">
                <a:solidFill>
                  <a:srgbClr val="00B050"/>
                </a:solidFill>
                <a:latin typeface="Arial" panose="020B0604020202020204" pitchFamily="34" charset="0"/>
                <a:cs typeface="Arial" panose="020B0604020202020204" pitchFamily="34" charset="0"/>
              </a:rPr>
              <a:t>Z</a:t>
            </a:r>
            <a:r>
              <a:rPr lang="en-US" sz="2000" b="1" baseline="-25000" dirty="0" smtClean="0">
                <a:solidFill>
                  <a:srgbClr val="00B050"/>
                </a:solidFill>
                <a:latin typeface="Arial" panose="020B0604020202020204" pitchFamily="34" charset="0"/>
                <a:cs typeface="Arial" panose="020B0604020202020204" pitchFamily="34" charset="0"/>
              </a:rPr>
              <a:t>0</a:t>
            </a:r>
            <a:r>
              <a:rPr lang="en-US" sz="2000" b="1" dirty="0" smtClean="0">
                <a:solidFill>
                  <a:srgbClr val="00B050"/>
                </a:solidFill>
                <a:latin typeface="Arial" panose="020B0604020202020204" pitchFamily="34" charset="0"/>
                <a:cs typeface="Arial" panose="020B0604020202020204" pitchFamily="34" charset="0"/>
              </a:rPr>
              <a:t> = 1</a:t>
            </a:r>
          </a:p>
          <a:p>
            <a:pPr algn="ctr"/>
            <a:r>
              <a:rPr lang="en-US" sz="2000" b="1" dirty="0">
                <a:solidFill>
                  <a:srgbClr val="00B050"/>
                </a:solidFill>
                <a:latin typeface="Arial" panose="020B0604020202020204" pitchFamily="34" charset="0"/>
                <a:cs typeface="Arial" panose="020B0604020202020204" pitchFamily="34" charset="0"/>
              </a:rPr>
              <a:t>i</a:t>
            </a:r>
            <a:r>
              <a:rPr lang="en-US" sz="2000" b="1" dirty="0" smtClean="0">
                <a:solidFill>
                  <a:srgbClr val="00B050"/>
                </a:solidFill>
                <a:latin typeface="Arial" panose="020B0604020202020204" pitchFamily="34" charset="0"/>
                <a:cs typeface="Arial" panose="020B0604020202020204" pitchFamily="34" charset="0"/>
              </a:rPr>
              <a:t>mplies</a:t>
            </a:r>
          </a:p>
          <a:p>
            <a:pPr algn="ctr"/>
            <a:r>
              <a:rPr lang="en-US" sz="2000" b="1" dirty="0" smtClean="0">
                <a:solidFill>
                  <a:srgbClr val="00B050"/>
                </a:solidFill>
                <a:latin typeface="Arial" panose="020B0604020202020204" pitchFamily="34" charset="0"/>
                <a:cs typeface="Arial" panose="020B0604020202020204" pitchFamily="34" charset="0"/>
              </a:rPr>
              <a:t>C &lt; 0x41</a:t>
            </a:r>
            <a:endParaRPr lang="en-US" sz="2000" b="1" dirty="0">
              <a:solidFill>
                <a:srgbClr val="00B050"/>
              </a:solidFill>
              <a:latin typeface="Arial" panose="020B0604020202020204" pitchFamily="34" charset="0"/>
              <a:cs typeface="Arial" panose="020B0604020202020204" pitchFamily="34" charset="0"/>
            </a:endParaRPr>
          </a:p>
        </p:txBody>
      </p:sp>
      <p:sp>
        <p:nvSpPr>
          <p:cNvPr id="14" name="TextBox 13"/>
          <p:cNvSpPr txBox="1"/>
          <p:nvPr/>
        </p:nvSpPr>
        <p:spPr>
          <a:xfrm>
            <a:off x="6006437" y="4353786"/>
            <a:ext cx="1274709" cy="1015663"/>
          </a:xfrm>
          <a:prstGeom prst="rect">
            <a:avLst/>
          </a:prstGeom>
          <a:noFill/>
        </p:spPr>
        <p:txBody>
          <a:bodyPr wrap="none" rtlCol="0">
            <a:spAutoFit/>
          </a:bodyPr>
          <a:lstStyle/>
          <a:p>
            <a:pPr algn="ctr"/>
            <a:r>
              <a:rPr lang="en-US" sz="2000" b="1" dirty="0" smtClean="0">
                <a:solidFill>
                  <a:srgbClr val="00B050"/>
                </a:solidFill>
                <a:latin typeface="Arial" panose="020B0604020202020204" pitchFamily="34" charset="0"/>
                <a:cs typeface="Arial" panose="020B0604020202020204" pitchFamily="34" charset="0"/>
              </a:rPr>
              <a:t>Z</a:t>
            </a:r>
            <a:r>
              <a:rPr lang="en-US" sz="2000" b="1" baseline="-25000" dirty="0">
                <a:solidFill>
                  <a:srgbClr val="00B050"/>
                </a:solidFill>
                <a:latin typeface="Arial" panose="020B0604020202020204" pitchFamily="34" charset="0"/>
                <a:cs typeface="Arial" panose="020B0604020202020204" pitchFamily="34" charset="0"/>
              </a:rPr>
              <a:t>1</a:t>
            </a:r>
            <a:r>
              <a:rPr lang="en-US" sz="2000" b="1" dirty="0" smtClean="0">
                <a:solidFill>
                  <a:srgbClr val="00B050"/>
                </a:solidFill>
                <a:latin typeface="Arial" panose="020B0604020202020204" pitchFamily="34" charset="0"/>
                <a:cs typeface="Arial" panose="020B0604020202020204" pitchFamily="34" charset="0"/>
              </a:rPr>
              <a:t> = 1</a:t>
            </a:r>
          </a:p>
          <a:p>
            <a:pPr algn="ctr"/>
            <a:r>
              <a:rPr lang="en-US" sz="2000" b="1" dirty="0">
                <a:solidFill>
                  <a:srgbClr val="00B050"/>
                </a:solidFill>
                <a:latin typeface="Arial" panose="020B0604020202020204" pitchFamily="34" charset="0"/>
                <a:cs typeface="Arial" panose="020B0604020202020204" pitchFamily="34" charset="0"/>
              </a:rPr>
              <a:t>i</a:t>
            </a:r>
            <a:r>
              <a:rPr lang="en-US" sz="2000" b="1" dirty="0" smtClean="0">
                <a:solidFill>
                  <a:srgbClr val="00B050"/>
                </a:solidFill>
                <a:latin typeface="Arial" panose="020B0604020202020204" pitchFamily="34" charset="0"/>
                <a:cs typeface="Arial" panose="020B0604020202020204" pitchFamily="34" charset="0"/>
              </a:rPr>
              <a:t>mplies</a:t>
            </a:r>
          </a:p>
          <a:p>
            <a:pPr algn="ctr"/>
            <a:r>
              <a:rPr lang="en-US" sz="2000" b="1" dirty="0" smtClean="0">
                <a:solidFill>
                  <a:srgbClr val="00B050"/>
                </a:solidFill>
                <a:latin typeface="Arial" panose="020B0604020202020204" pitchFamily="34" charset="0"/>
                <a:cs typeface="Arial" panose="020B0604020202020204" pitchFamily="34" charset="0"/>
              </a:rPr>
              <a:t>C &gt; 0x5A</a:t>
            </a:r>
            <a:endParaRPr lang="en-US" sz="20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1564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Use Two Adders to Calculate U(C)</a:t>
            </a:r>
            <a:endParaRPr lang="en-US" dirty="0"/>
          </a:p>
        </p:txBody>
      </p:sp>
      <p:sp>
        <p:nvSpPr>
          <p:cNvPr id="11" name="Content Placeholder 10"/>
          <p:cNvSpPr>
            <a:spLocks noGrp="1"/>
          </p:cNvSpPr>
          <p:nvPr>
            <p:ph idx="1"/>
          </p:nvPr>
        </p:nvSpPr>
        <p:spPr/>
        <p:txBody>
          <a:bodyPr/>
          <a:lstStyle/>
          <a:p>
            <a:r>
              <a:rPr lang="en-US" dirty="0" smtClean="0"/>
              <a:t>Or this</a:t>
            </a:r>
            <a:br>
              <a:rPr lang="en-US" dirty="0" smtClean="0"/>
            </a:br>
            <a:r>
              <a:rPr lang="en-US" dirty="0" smtClean="0"/>
              <a:t>approach?</a:t>
            </a:r>
          </a:p>
          <a:p>
            <a:endParaRPr lang="en-US" dirty="0"/>
          </a:p>
          <a:p>
            <a:r>
              <a:rPr lang="en-US" dirty="0" smtClean="0"/>
              <a:t>Note that the</a:t>
            </a:r>
            <a:br>
              <a:rPr lang="en-US" dirty="0" smtClean="0"/>
            </a:br>
            <a:r>
              <a:rPr lang="en-US" dirty="0" smtClean="0"/>
              <a:t>adders are</a:t>
            </a:r>
            <a:br>
              <a:rPr lang="en-US" dirty="0" smtClean="0"/>
            </a:br>
            <a:r>
              <a:rPr lang="en-US" dirty="0" smtClean="0"/>
              <a:t>performing</a:t>
            </a:r>
            <a:br>
              <a:rPr lang="en-US" dirty="0" smtClean="0"/>
            </a:br>
            <a:r>
              <a:rPr lang="en-US" dirty="0" smtClean="0"/>
              <a:t>subtractions.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423" y="1630017"/>
            <a:ext cx="5270204" cy="4239077"/>
          </a:xfrm>
          <a:prstGeom prst="rect">
            <a:avLst/>
          </a:prstGeom>
        </p:spPr>
      </p:pic>
    </p:spTree>
    <p:extLst>
      <p:ext uri="{BB962C8B-B14F-4D97-AF65-F5344CB8AC3E}">
        <p14:creationId xmlns:p14="http://schemas.microsoft.com/office/powerpoint/2010/main" val="24028932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Inefficient, But Simple to Design</a:t>
            </a:r>
            <a:endParaRPr lang="en-US" dirty="0"/>
          </a:p>
        </p:txBody>
      </p:sp>
      <p:sp>
        <p:nvSpPr>
          <p:cNvPr id="11" name="Content Placeholder 10"/>
          <p:cNvSpPr>
            <a:spLocks noGrp="1"/>
          </p:cNvSpPr>
          <p:nvPr>
            <p:ph idx="1"/>
          </p:nvPr>
        </p:nvSpPr>
        <p:spPr/>
        <p:txBody>
          <a:bodyPr>
            <a:normAutofit/>
          </a:bodyPr>
          <a:lstStyle/>
          <a:p>
            <a:r>
              <a:rPr lang="en-US" dirty="0" smtClean="0"/>
              <a:t>Quite large and slow compared with our</a:t>
            </a:r>
            <a:br>
              <a:rPr lang="en-US" dirty="0" smtClean="0"/>
            </a:br>
            <a:r>
              <a:rPr lang="en-US" dirty="0" smtClean="0"/>
              <a:t>first solution?</a:t>
            </a:r>
            <a:endParaRPr lang="en-US" dirty="0"/>
          </a:p>
          <a:p>
            <a:r>
              <a:rPr lang="en-US" dirty="0" smtClean="0"/>
              <a:t>Consider two arguments:</a:t>
            </a:r>
          </a:p>
          <a:p>
            <a:pPr marL="806958" lvl="1" indent="-514350">
              <a:buFont typeface="+mj-lt"/>
              <a:buAutoNum type="arabicPeriod"/>
            </a:pPr>
            <a:r>
              <a:rPr lang="en-US" dirty="0" smtClean="0"/>
              <a:t>CAD tools can optimize away much of the extra overhead.</a:t>
            </a:r>
          </a:p>
          <a:p>
            <a:pPr marL="806958" lvl="1" indent="-514350">
              <a:buFont typeface="+mj-lt"/>
              <a:buAutoNum type="arabicPeriod"/>
            </a:pPr>
            <a:r>
              <a:rPr lang="en-US" dirty="0" smtClean="0"/>
              <a:t>Software executing on data center servers around the world executes the adder design even less efficiently, but it’s constantly in use on hundreds of thousands of machines.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45</a:t>
            </a:fld>
            <a:endParaRPr lang="en-US" dirty="0"/>
          </a:p>
        </p:txBody>
      </p:sp>
    </p:spTree>
    <p:extLst>
      <p:ext uri="{BB962C8B-B14F-4D97-AF65-F5344CB8AC3E}">
        <p14:creationId xmlns:p14="http://schemas.microsoft.com/office/powerpoint/2010/main" val="2291584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Inductive Step, We Must Know Whether all Bits are 0</a:t>
            </a:r>
            <a:endParaRPr lang="en-US" dirty="0"/>
          </a:p>
        </p:txBody>
      </p:sp>
      <p:sp>
        <p:nvSpPr>
          <p:cNvPr id="12" name="Content Placeholder 11"/>
          <p:cNvSpPr>
            <a:spLocks noGrp="1"/>
          </p:cNvSpPr>
          <p:nvPr>
            <p:ph idx="1"/>
          </p:nvPr>
        </p:nvSpPr>
        <p:spPr/>
        <p:txBody>
          <a:bodyPr>
            <a:normAutofit/>
          </a:bodyPr>
          <a:lstStyle/>
          <a:p>
            <a:r>
              <a:rPr lang="en-US" dirty="0" smtClean="0"/>
              <a:t>Imagine that we have completed </a:t>
            </a:r>
            <a:r>
              <a:rPr lang="en-US" b="1" dirty="0" smtClean="0">
                <a:solidFill>
                  <a:srgbClr val="00B050"/>
                </a:solidFill>
              </a:rPr>
              <a:t>N-1</a:t>
            </a:r>
            <a:r>
              <a:rPr lang="en-US" dirty="0" smtClean="0"/>
              <a:t> bits.</a:t>
            </a:r>
          </a:p>
          <a:p>
            <a:r>
              <a:rPr lang="en-US" dirty="0" smtClean="0"/>
              <a:t>Under what conditions can number </a:t>
            </a:r>
            <a:r>
              <a:rPr lang="en-US" b="1" dirty="0" smtClean="0">
                <a:solidFill>
                  <a:srgbClr val="00B050"/>
                </a:solidFill>
              </a:rPr>
              <a:t>A</a:t>
            </a:r>
            <a:r>
              <a:rPr lang="en-US" dirty="0" smtClean="0"/>
              <a:t> be a power of two?</a:t>
            </a:r>
          </a:p>
          <a:p>
            <a:pPr marL="806958" lvl="1" indent="-514350">
              <a:buFont typeface="+mj-lt"/>
              <a:buAutoNum type="arabicPeriod"/>
            </a:pPr>
            <a:r>
              <a:rPr lang="en-US" b="1" dirty="0" smtClean="0">
                <a:solidFill>
                  <a:srgbClr val="00B050"/>
                </a:solidFill>
              </a:rPr>
              <a:t>a</a:t>
            </a:r>
            <a:r>
              <a:rPr lang="en-US" b="1" baseline="-25000" dirty="0" smtClean="0">
                <a:solidFill>
                  <a:srgbClr val="00B050"/>
                </a:solidFill>
              </a:rPr>
              <a:t>N-1</a:t>
            </a:r>
            <a:r>
              <a:rPr lang="en-US" b="1" dirty="0" smtClean="0">
                <a:solidFill>
                  <a:srgbClr val="00B050"/>
                </a:solidFill>
              </a:rPr>
              <a:t> = 1 </a:t>
            </a:r>
            <a:r>
              <a:rPr lang="en-US" dirty="0" smtClean="0"/>
              <a:t>and the rest is all 0s, or</a:t>
            </a:r>
          </a:p>
          <a:p>
            <a:pPr marL="806958" lvl="1" indent="-514350">
              <a:buFont typeface="+mj-lt"/>
              <a:buAutoNum type="arabicPeriod"/>
            </a:pPr>
            <a:r>
              <a:rPr lang="en-US" b="1" dirty="0" smtClean="0">
                <a:solidFill>
                  <a:srgbClr val="00B050"/>
                </a:solidFill>
              </a:rPr>
              <a:t>a</a:t>
            </a:r>
            <a:r>
              <a:rPr lang="en-US" b="1" baseline="-25000" dirty="0" smtClean="0">
                <a:solidFill>
                  <a:srgbClr val="00B050"/>
                </a:solidFill>
              </a:rPr>
              <a:t>N-1</a:t>
            </a:r>
            <a:r>
              <a:rPr lang="en-US" b="1" dirty="0" smtClean="0">
                <a:solidFill>
                  <a:srgbClr val="00B050"/>
                </a:solidFill>
              </a:rPr>
              <a:t> = 0 </a:t>
            </a:r>
            <a:r>
              <a:rPr lang="en-US" dirty="0" smtClean="0"/>
              <a:t>and the rest is a power of two.</a:t>
            </a:r>
          </a:p>
          <a:p>
            <a:r>
              <a:rPr lang="en-US" dirty="0" smtClean="0"/>
              <a:t>For #2, we need to </a:t>
            </a:r>
            <a:r>
              <a:rPr lang="en-US" b="1" dirty="0" smtClean="0">
                <a:solidFill>
                  <a:srgbClr val="0070C0"/>
                </a:solidFill>
              </a:rPr>
              <a:t>know</a:t>
            </a:r>
            <a:r>
              <a:rPr lang="en-US" dirty="0" smtClean="0">
                <a:solidFill>
                  <a:srgbClr val="0070C0"/>
                </a:solidFill>
              </a:rPr>
              <a:t> </a:t>
            </a:r>
            <a:r>
              <a:rPr lang="en-US" b="1" dirty="0" smtClean="0">
                <a:solidFill>
                  <a:srgbClr val="0070C0"/>
                </a:solidFill>
              </a:rPr>
              <a:t>whether the rest of the bits form a power of two</a:t>
            </a:r>
            <a:r>
              <a:rPr lang="en-US" dirty="0" smtClean="0"/>
              <a:t>.</a:t>
            </a:r>
          </a:p>
          <a:p>
            <a:r>
              <a:rPr lang="en-US" dirty="0" smtClean="0"/>
              <a:t>But for #1, we also need to </a:t>
            </a:r>
            <a:r>
              <a:rPr lang="en-US" b="1" dirty="0" smtClean="0">
                <a:solidFill>
                  <a:srgbClr val="0070C0"/>
                </a:solidFill>
              </a:rPr>
              <a:t>know whether the rest of the bits are all 0</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5</a:t>
            </a:fld>
            <a:endParaRPr lang="en-US" dirty="0"/>
          </a:p>
        </p:txBody>
      </p:sp>
    </p:spTree>
    <p:extLst>
      <p:ext uri="{BB962C8B-B14F-4D97-AF65-F5344CB8AC3E}">
        <p14:creationId xmlns:p14="http://schemas.microsoft.com/office/powerpoint/2010/main" val="3074644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Three Possible Messages between Bit Slices</a:t>
            </a:r>
            <a:endParaRPr lang="en-US" dirty="0"/>
          </a:p>
        </p:txBody>
      </p:sp>
      <p:sp>
        <p:nvSpPr>
          <p:cNvPr id="12" name="Content Placeholder 11"/>
          <p:cNvSpPr>
            <a:spLocks noGrp="1"/>
          </p:cNvSpPr>
          <p:nvPr>
            <p:ph idx="1"/>
          </p:nvPr>
        </p:nvSpPr>
        <p:spPr/>
        <p:txBody>
          <a:bodyPr>
            <a:normAutofit/>
          </a:bodyPr>
          <a:lstStyle/>
          <a:p>
            <a:r>
              <a:rPr lang="en-US" dirty="0" smtClean="0"/>
              <a:t>The “yes” cases for #1 and #2 do not overlap:</a:t>
            </a:r>
            <a:br>
              <a:rPr lang="en-US" dirty="0" smtClean="0"/>
            </a:br>
            <a:r>
              <a:rPr lang="en-US" dirty="0" smtClean="0"/>
              <a:t>all 0 bits is not a power of two.</a:t>
            </a:r>
          </a:p>
          <a:p>
            <a:r>
              <a:rPr lang="en-US" dirty="0" smtClean="0"/>
              <a:t>The “no” cases need not be further separated:</a:t>
            </a:r>
          </a:p>
          <a:p>
            <a:pPr lvl="1"/>
            <a:r>
              <a:rPr lang="en-US" dirty="0" smtClean="0"/>
              <a:t>all 0s means </a:t>
            </a:r>
            <a:r>
              <a:rPr lang="en-US" b="1" dirty="0" smtClean="0">
                <a:solidFill>
                  <a:srgbClr val="0070C0"/>
                </a:solidFill>
              </a:rPr>
              <a:t>no 1 bits</a:t>
            </a:r>
          </a:p>
          <a:p>
            <a:pPr lvl="1"/>
            <a:r>
              <a:rPr lang="en-US" dirty="0" smtClean="0"/>
              <a:t>a power of two means </a:t>
            </a:r>
            <a:r>
              <a:rPr lang="en-US" b="1" dirty="0" smtClean="0">
                <a:solidFill>
                  <a:srgbClr val="0070C0"/>
                </a:solidFill>
              </a:rPr>
              <a:t>one 1 bit</a:t>
            </a:r>
          </a:p>
          <a:p>
            <a:pPr lvl="1"/>
            <a:r>
              <a:rPr lang="en-US" b="1" dirty="0" smtClean="0">
                <a:solidFill>
                  <a:srgbClr val="0070C0"/>
                </a:solidFill>
              </a:rPr>
              <a:t>more than one 1 bit </a:t>
            </a:r>
            <a:r>
              <a:rPr lang="en-US" dirty="0" smtClean="0"/>
              <a:t>means</a:t>
            </a:r>
            <a:br>
              <a:rPr lang="en-US" dirty="0" smtClean="0"/>
            </a:br>
            <a:r>
              <a:rPr lang="en-US" dirty="0" smtClean="0"/>
              <a:t>“no” to both questions</a:t>
            </a:r>
          </a:p>
          <a:p>
            <a:r>
              <a:rPr lang="en-US" dirty="0" smtClean="0"/>
              <a:t>That’s all we need to know. </a:t>
            </a:r>
            <a:r>
              <a:rPr lang="en-US" b="1" dirty="0" smtClean="0">
                <a:solidFill>
                  <a:srgbClr val="0070C0"/>
                </a:solidFill>
              </a:rPr>
              <a:t>Three possible messages</a:t>
            </a:r>
            <a:r>
              <a:rPr lang="en-US" dirty="0" smtClean="0"/>
              <a:t> between slices, </a:t>
            </a:r>
            <a:r>
              <a:rPr lang="en-US" b="1" dirty="0" smtClean="0">
                <a:solidFill>
                  <a:srgbClr val="0070C0"/>
                </a:solidFill>
              </a:rPr>
              <a:t>so two bits</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6</a:t>
            </a:fld>
            <a:endParaRPr lang="en-US" dirty="0"/>
          </a:p>
        </p:txBody>
      </p:sp>
    </p:spTree>
    <p:extLst>
      <p:ext uri="{BB962C8B-B14F-4D97-AF65-F5344CB8AC3E}">
        <p14:creationId xmlns:p14="http://schemas.microsoft.com/office/powerpoint/2010/main" val="1294077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Need a Representation for Answers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7</a:t>
            </a:fld>
            <a:endParaRPr lang="en-US" dirty="0"/>
          </a:p>
        </p:txBody>
      </p:sp>
      <p:sp>
        <p:nvSpPr>
          <p:cNvPr id="6" name="Content Placeholder 5"/>
          <p:cNvSpPr>
            <a:spLocks noGrp="1"/>
          </p:cNvSpPr>
          <p:nvPr>
            <p:ph idx="1"/>
          </p:nvPr>
        </p:nvSpPr>
        <p:spPr/>
        <p:txBody>
          <a:bodyPr>
            <a:normAutofit/>
          </a:bodyPr>
          <a:lstStyle/>
          <a:p>
            <a:r>
              <a:rPr lang="en-US" dirty="0" smtClean="0"/>
              <a:t>I’ll use the following representation.</a:t>
            </a:r>
          </a:p>
          <a:p>
            <a:r>
              <a:rPr lang="en-US" dirty="0" smtClean="0"/>
              <a:t>Others may be </a:t>
            </a:r>
            <a:br>
              <a:rPr lang="en-US" dirty="0" smtClean="0"/>
            </a:br>
            <a:r>
              <a:rPr lang="en-US" dirty="0" smtClean="0"/>
              <a:t>better.</a:t>
            </a:r>
          </a:p>
          <a:p>
            <a:endParaRPr lang="en-US" dirty="0" smtClean="0"/>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1098734524"/>
              </p:ext>
            </p:extLst>
          </p:nvPr>
        </p:nvGraphicFramePr>
        <p:xfrm>
          <a:off x="4341735" y="2529194"/>
          <a:ext cx="4046892" cy="3339900"/>
        </p:xfrm>
        <a:graphic>
          <a:graphicData uri="http://schemas.openxmlformats.org/drawingml/2006/table">
            <a:tbl>
              <a:tblPr firstRow="1" bandRow="1">
                <a:tableStyleId>{5C22544A-7EE6-4342-B048-85BDC9FD1C3A}</a:tableStyleId>
              </a:tblPr>
              <a:tblGrid>
                <a:gridCol w="651846">
                  <a:extLst>
                    <a:ext uri="{9D8B030D-6E8A-4147-A177-3AD203B41FA5}">
                      <a16:colId xmlns:a16="http://schemas.microsoft.com/office/drawing/2014/main" val="20000"/>
                    </a:ext>
                  </a:extLst>
                </a:gridCol>
                <a:gridCol w="651846">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35740">
                <a:tc>
                  <a:txBody>
                    <a:bodyPr/>
                    <a:lstStyle/>
                    <a:p>
                      <a:pPr algn="ctr"/>
                      <a:r>
                        <a:rPr lang="en-US" sz="2800" dirty="0" smtClean="0">
                          <a:solidFill>
                            <a:schemeClr val="tx1"/>
                          </a:solidFill>
                        </a:rPr>
                        <a:t>C</a:t>
                      </a:r>
                      <a:r>
                        <a:rPr lang="en-US" sz="2800" baseline="-25000" dirty="0" smtClean="0">
                          <a:solidFill>
                            <a:schemeClr val="tx1"/>
                          </a:solidFill>
                        </a:rPr>
                        <a:t>1</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smtClean="0">
                          <a:solidFill>
                            <a:schemeClr val="tx1"/>
                          </a:solidFill>
                        </a:rPr>
                        <a:t>C</a:t>
                      </a:r>
                      <a:r>
                        <a:rPr lang="en-US" sz="2800" baseline="-25000" dirty="0" smtClean="0">
                          <a:solidFill>
                            <a:schemeClr val="tx1"/>
                          </a:solidFill>
                        </a:rPr>
                        <a:t>0</a:t>
                      </a:r>
                      <a:endParaRPr lang="en-US" sz="2800" baseline="-250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0" dirty="0" smtClean="0">
                          <a:solidFill>
                            <a:schemeClr val="tx1"/>
                          </a:solidFill>
                        </a:rPr>
                        <a:t>meaning</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no 1 bits</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one</a:t>
                      </a:r>
                      <a:r>
                        <a:rPr lang="en-US" sz="3200" b="1" baseline="0" dirty="0" smtClean="0">
                          <a:solidFill>
                            <a:schemeClr val="tx1"/>
                          </a:solidFill>
                          <a:latin typeface="Courier New" panose="02070309020205020404" pitchFamily="49" charset="0"/>
                          <a:cs typeface="Courier New" panose="02070309020205020404" pitchFamily="49" charset="0"/>
                        </a:rPr>
                        <a:t> 1 bit</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smtClean="0">
                          <a:solidFill>
                            <a:schemeClr val="tx1"/>
                          </a:solidFill>
                          <a:latin typeface="+mn-lt"/>
                          <a:cs typeface="Courier New" panose="02070309020205020404" pitchFamily="49" charset="0"/>
                        </a:rPr>
                        <a:t>not used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baseline="0" dirty="0" smtClean="0">
                          <a:solidFill>
                            <a:schemeClr val="tx1"/>
                          </a:solidFill>
                          <a:latin typeface="Courier New" panose="02070309020205020404" pitchFamily="49" charset="0"/>
                          <a:cs typeface="Courier New" panose="02070309020205020404" pitchFamily="49" charset="0"/>
                        </a:rPr>
                        <a:t>more than one 1 bit</a:t>
                      </a:r>
                      <a:endParaRPr lang="en-US" sz="3200" b="1" dirty="0" smtClean="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93836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 Need a Representation for Answers</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8</a:t>
            </a:fld>
            <a:endParaRPr lang="en-US" dirty="0"/>
          </a:p>
        </p:txBody>
      </p:sp>
      <p:sp>
        <p:nvSpPr>
          <p:cNvPr id="6" name="Content Placeholder 5"/>
          <p:cNvSpPr>
            <a:spLocks noGrp="1"/>
          </p:cNvSpPr>
          <p:nvPr>
            <p:ph idx="1"/>
          </p:nvPr>
        </p:nvSpPr>
        <p:spPr/>
        <p:txBody>
          <a:bodyPr>
            <a:normAutofit lnSpcReduction="10000"/>
          </a:bodyPr>
          <a:lstStyle/>
          <a:p>
            <a:r>
              <a:rPr lang="en-US" dirty="0" smtClean="0"/>
              <a:t>Let’s build a slice that </a:t>
            </a:r>
            <a:br>
              <a:rPr lang="en-US" dirty="0" smtClean="0"/>
            </a:br>
            <a:r>
              <a:rPr lang="en-US" dirty="0" smtClean="0"/>
              <a:t>operates on two bits of </a:t>
            </a:r>
            <a:r>
              <a:rPr lang="en-US" b="1" dirty="0" smtClean="0">
                <a:solidFill>
                  <a:srgbClr val="00B050"/>
                </a:solidFill>
              </a:rPr>
              <a:t>A</a:t>
            </a:r>
            <a:r>
              <a:rPr lang="en-US" dirty="0" smtClean="0"/>
              <a:t>.</a:t>
            </a:r>
          </a:p>
          <a:p>
            <a:r>
              <a:rPr lang="en-US" dirty="0" smtClean="0"/>
              <a:t>In the bit slice, we call them </a:t>
            </a:r>
            <a:r>
              <a:rPr lang="en-US" b="1" dirty="0" smtClean="0">
                <a:solidFill>
                  <a:srgbClr val="00B050"/>
                </a:solidFill>
              </a:rPr>
              <a:t>A</a:t>
            </a:r>
            <a:r>
              <a:rPr lang="en-US" dirty="0" smtClean="0">
                <a:solidFill>
                  <a:srgbClr val="00B050"/>
                </a:solidFill>
              </a:rPr>
              <a:t> </a:t>
            </a:r>
            <a:r>
              <a:rPr lang="en-US" dirty="0" smtClean="0"/>
              <a:t>and </a:t>
            </a:r>
            <a:r>
              <a:rPr lang="en-US" b="1" dirty="0" smtClean="0">
                <a:solidFill>
                  <a:srgbClr val="00B050"/>
                </a:solidFill>
              </a:rPr>
              <a:t>B</a:t>
            </a:r>
            <a:r>
              <a:rPr lang="en-US" dirty="0" smtClean="0"/>
              <a:t>.</a:t>
            </a:r>
            <a:endParaRPr lang="en-US" dirty="0"/>
          </a:p>
          <a:p>
            <a:r>
              <a:rPr lang="en-US" dirty="0" smtClean="0"/>
              <a:t>Inputs from the previous bit slice </a:t>
            </a:r>
            <a:br>
              <a:rPr lang="en-US" dirty="0" smtClean="0"/>
            </a:br>
            <a:r>
              <a:rPr lang="en-US" dirty="0" smtClean="0"/>
              <a:t>are </a:t>
            </a:r>
            <a:r>
              <a:rPr lang="en-US" b="1" dirty="0" smtClean="0">
                <a:solidFill>
                  <a:srgbClr val="00B050"/>
                </a:solidFill>
              </a:rPr>
              <a:t>C</a:t>
            </a:r>
            <a:r>
              <a:rPr lang="en-US" b="1" baseline="-25000" dirty="0" smtClean="0">
                <a:solidFill>
                  <a:srgbClr val="00B050"/>
                </a:solidFill>
              </a:rPr>
              <a:t>1</a:t>
            </a:r>
            <a:r>
              <a:rPr lang="en-US" dirty="0" smtClean="0"/>
              <a:t> and </a:t>
            </a:r>
            <a:r>
              <a:rPr lang="en-US" b="1" dirty="0" smtClean="0">
                <a:solidFill>
                  <a:srgbClr val="00B050"/>
                </a:solidFill>
              </a:rPr>
              <a:t>C</a:t>
            </a:r>
            <a:r>
              <a:rPr lang="en-US" b="1" baseline="-25000" dirty="0" smtClean="0">
                <a:solidFill>
                  <a:srgbClr val="00B050"/>
                </a:solidFill>
              </a:rPr>
              <a:t>0</a:t>
            </a:r>
            <a:r>
              <a:rPr lang="en-US" dirty="0" smtClean="0"/>
              <a:t>.</a:t>
            </a:r>
          </a:p>
          <a:p>
            <a:r>
              <a:rPr lang="en-US" dirty="0"/>
              <a:t>O</a:t>
            </a:r>
            <a:r>
              <a:rPr lang="en-US" dirty="0" smtClean="0"/>
              <a:t>utputs to the next bit slice </a:t>
            </a:r>
            <a:br>
              <a:rPr lang="en-US" dirty="0" smtClean="0"/>
            </a:br>
            <a:r>
              <a:rPr lang="en-US" dirty="0" smtClean="0"/>
              <a:t>are </a:t>
            </a:r>
            <a:r>
              <a:rPr lang="en-US" b="1" dirty="0" smtClean="0">
                <a:solidFill>
                  <a:srgbClr val="00B050"/>
                </a:solidFill>
              </a:rPr>
              <a:t>Z</a:t>
            </a:r>
            <a:r>
              <a:rPr lang="en-US" b="1" baseline="-25000" dirty="0" smtClean="0">
                <a:solidFill>
                  <a:srgbClr val="00B050"/>
                </a:solidFill>
              </a:rPr>
              <a:t>1</a:t>
            </a:r>
            <a:r>
              <a:rPr lang="en-US" dirty="0" smtClean="0"/>
              <a:t> and </a:t>
            </a:r>
            <a:r>
              <a:rPr lang="en-US" b="1" dirty="0">
                <a:solidFill>
                  <a:srgbClr val="00B050"/>
                </a:solidFill>
              </a:rPr>
              <a:t>Z</a:t>
            </a:r>
            <a:r>
              <a:rPr lang="en-US" b="1" baseline="-25000" dirty="0" smtClean="0">
                <a:solidFill>
                  <a:srgbClr val="00B050"/>
                </a:solidFill>
              </a:rPr>
              <a:t>0</a:t>
            </a:r>
            <a:r>
              <a:rPr lang="en-US" dirty="0" smtClean="0"/>
              <a:t>.</a:t>
            </a:r>
          </a:p>
          <a:p>
            <a:r>
              <a:rPr lang="en-US" dirty="0" smtClean="0"/>
              <a:t>Direction of our operation doesn’t matter.  Either will do.</a:t>
            </a:r>
          </a:p>
          <a:p>
            <a:endParaRPr lang="en-US" dirty="0" smtClean="0"/>
          </a:p>
        </p:txBody>
      </p:sp>
    </p:spTree>
    <p:extLst>
      <p:ext uri="{BB962C8B-B14F-4D97-AF65-F5344CB8AC3E}">
        <p14:creationId xmlns:p14="http://schemas.microsoft.com/office/powerpoint/2010/main" val="1618335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 Zeroes Do Not Change the Result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9</a:t>
            </a:fld>
            <a:endParaRPr lang="en-US" dirty="0"/>
          </a:p>
        </p:txBody>
      </p:sp>
      <p:sp>
        <p:nvSpPr>
          <p:cNvPr id="6" name="Content Placeholder 5"/>
          <p:cNvSpPr>
            <a:spLocks noGrp="1"/>
          </p:cNvSpPr>
          <p:nvPr>
            <p:ph idx="1"/>
          </p:nvPr>
        </p:nvSpPr>
        <p:spPr/>
        <p:txBody>
          <a:bodyPr>
            <a:normAutofit/>
          </a:bodyPr>
          <a:lstStyle/>
          <a:p>
            <a:r>
              <a:rPr lang="en-US" dirty="0" smtClean="0"/>
              <a:t>Let’s fill in a truth table.</a:t>
            </a:r>
          </a:p>
          <a:p>
            <a:r>
              <a:rPr lang="en-US" dirty="0" smtClean="0"/>
              <a:t>We’ll start with the case of </a:t>
            </a:r>
            <a:r>
              <a:rPr lang="en-US" b="1" dirty="0" smtClean="0">
                <a:solidFill>
                  <a:srgbClr val="00B050"/>
                </a:solidFill>
              </a:rPr>
              <a:t>A = 0</a:t>
            </a:r>
            <a:r>
              <a:rPr lang="en-US" dirty="0" smtClean="0"/>
              <a:t> and </a:t>
            </a:r>
            <a:r>
              <a:rPr lang="en-US" b="1" dirty="0" smtClean="0">
                <a:solidFill>
                  <a:srgbClr val="00B050"/>
                </a:solidFill>
              </a:rPr>
              <a:t>B = 0</a:t>
            </a:r>
            <a:r>
              <a:rPr lang="en-US" dirty="0" smtClean="0"/>
              <a:t>.</a:t>
            </a:r>
          </a:p>
          <a:p>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904847129"/>
              </p:ext>
            </p:extLst>
          </p:nvPr>
        </p:nvGraphicFramePr>
        <p:xfrm>
          <a:off x="926329" y="3034454"/>
          <a:ext cx="7132320" cy="283464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gridCol w="640080">
                  <a:extLst>
                    <a:ext uri="{9D8B030D-6E8A-4147-A177-3AD203B41FA5}">
                      <a16:colId xmlns:a16="http://schemas.microsoft.com/office/drawing/2014/main" val="20006"/>
                    </a:ext>
                  </a:extLst>
                </a:gridCol>
                <a:gridCol w="1828800">
                  <a:extLst>
                    <a:ext uri="{9D8B030D-6E8A-4147-A177-3AD203B41FA5}">
                      <a16:colId xmlns:a16="http://schemas.microsoft.com/office/drawing/2014/main" val="20007"/>
                    </a:ext>
                  </a:extLst>
                </a:gridCol>
              </a:tblGrid>
              <a:tr h="432141">
                <a:tc>
                  <a:txBody>
                    <a:bodyPr/>
                    <a:lstStyle/>
                    <a:p>
                      <a:pPr algn="ctr"/>
                      <a:r>
                        <a:rPr lang="en-US" sz="2800" baseline="0" dirty="0" smtClean="0">
                          <a:solidFill>
                            <a:schemeClr val="tx1"/>
                          </a:solidFill>
                        </a:rPr>
                        <a:t>A</a:t>
                      </a:r>
                      <a:endParaRPr lang="en-US" sz="2800" baseline="-2500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B</a:t>
                      </a:r>
                      <a:endParaRPr lang="en-US" sz="2800" baseline="-2500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solidFill>
                            <a:schemeClr val="tx1"/>
                          </a:solidFill>
                        </a:rPr>
                        <a:t>C</a:t>
                      </a:r>
                      <a:r>
                        <a:rPr lang="en-US" sz="2800" baseline="-25000" dirty="0" smtClean="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1</a:t>
                      </a:r>
                      <a:endParaRPr lang="en-US" sz="2800"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aseline="0" dirty="0" smtClean="0">
                          <a:solidFill>
                            <a:schemeClr val="tx1"/>
                          </a:solidFill>
                        </a:rPr>
                        <a:t>Z</a:t>
                      </a:r>
                      <a:r>
                        <a:rPr lang="en-US" sz="2800" baseline="-25000" dirty="0" smtClean="0">
                          <a:solidFill>
                            <a:schemeClr val="tx1"/>
                          </a:solidFill>
                        </a:rPr>
                        <a:t>0</a:t>
                      </a:r>
                      <a:endParaRPr lang="en-US" sz="2800" baseline="-25000" dirty="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baseline="0" dirty="0" smtClean="0">
                          <a:solidFill>
                            <a:schemeClr val="tx1"/>
                          </a:solidFill>
                        </a:rPr>
                        <a:t>meaning</a:t>
                      </a:r>
                      <a:endParaRPr lang="en-US" sz="2800" b="0" baseline="-25000" dirty="0" smtClean="0">
                        <a:solidFill>
                          <a:schemeClr val="tx1"/>
                        </a:solidFill>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no 1s</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one 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0" dirty="0" smtClean="0">
                          <a:solidFill>
                            <a:schemeClr val="tx1"/>
                          </a:solidFill>
                          <a:latin typeface="+mn-lt"/>
                          <a:cs typeface="Courier New" panose="02070309020205020404" pitchFamily="49" charset="0"/>
                        </a:rPr>
                        <a:t>???</a:t>
                      </a:r>
                      <a:r>
                        <a:rPr lang="en-US" sz="3200" b="1" dirty="0" smtClean="0">
                          <a:solidFill>
                            <a:schemeClr val="tx1"/>
                          </a:solidFill>
                          <a:latin typeface="Courier New" panose="02070309020205020404" pitchFamily="49" charset="0"/>
                          <a:cs typeface="Courier New" panose="02070309020205020404" pitchFamily="49" charset="0"/>
                        </a:rPr>
                        <a:t> </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9760">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0</a:t>
                      </a:r>
                      <a:endParaRPr lang="en-US" sz="3200" b="1"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smtClean="0">
                          <a:solidFill>
                            <a:schemeClr val="tx1"/>
                          </a:solidFill>
                          <a:latin typeface="Courier New" panose="02070309020205020404" pitchFamily="49" charset="0"/>
                          <a:cs typeface="Courier New" panose="02070309020205020404" pitchFamily="49" charset="0"/>
                        </a:rPr>
                        <a:t>1</a:t>
                      </a: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smtClean="0">
                          <a:solidFill>
                            <a:schemeClr val="tx1"/>
                          </a:solidFill>
                          <a:latin typeface="Courier New" panose="02070309020205020404" pitchFamily="49" charset="0"/>
                          <a:cs typeface="Courier New" panose="02070309020205020404" pitchFamily="49" charset="0"/>
                        </a:rPr>
                        <a:t>&gt;one 1</a:t>
                      </a:r>
                      <a:endParaRPr lang="en-US" sz="2800" b="1"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3200" b="1"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3" name="TextBox 2"/>
          <p:cNvSpPr txBox="1"/>
          <p:nvPr/>
        </p:nvSpPr>
        <p:spPr>
          <a:xfrm>
            <a:off x="6438753" y="3549203"/>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no 1s</a:t>
            </a:r>
            <a:endParaRPr lang="en-US" sz="3200" b="1" dirty="0">
              <a:latin typeface="Courier New" panose="02070309020205020404" pitchFamily="49" charset="0"/>
              <a:cs typeface="Courier New" panose="02070309020205020404" pitchFamily="49" charset="0"/>
            </a:endParaRPr>
          </a:p>
        </p:txBody>
      </p:sp>
      <p:sp>
        <p:nvSpPr>
          <p:cNvPr id="9" name="TextBox 8"/>
          <p:cNvSpPr txBox="1"/>
          <p:nvPr/>
        </p:nvSpPr>
        <p:spPr>
          <a:xfrm>
            <a:off x="6315322" y="5289119"/>
            <a:ext cx="1665841"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&gt;one 1</a:t>
            </a:r>
            <a:endParaRPr lang="en-US" sz="3200" b="1" dirty="0">
              <a:latin typeface="Courier New" panose="02070309020205020404" pitchFamily="49" charset="0"/>
              <a:cs typeface="Courier New" panose="02070309020205020404" pitchFamily="49" charset="0"/>
            </a:endParaRPr>
          </a:p>
        </p:txBody>
      </p:sp>
      <p:sp>
        <p:nvSpPr>
          <p:cNvPr id="10" name="TextBox 9"/>
          <p:cNvSpPr txBox="1"/>
          <p:nvPr/>
        </p:nvSpPr>
        <p:spPr>
          <a:xfrm>
            <a:off x="6438753" y="4118457"/>
            <a:ext cx="141897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one 1</a:t>
            </a:r>
            <a:endParaRPr lang="en-US" sz="3200" b="1" dirty="0">
              <a:latin typeface="Courier New" panose="02070309020205020404" pitchFamily="49" charset="0"/>
              <a:cs typeface="Courier New" panose="02070309020205020404" pitchFamily="49" charset="0"/>
            </a:endParaRPr>
          </a:p>
        </p:txBody>
      </p:sp>
      <p:sp>
        <p:nvSpPr>
          <p:cNvPr id="11" name="TextBox 10"/>
          <p:cNvSpPr txBox="1"/>
          <p:nvPr/>
        </p:nvSpPr>
        <p:spPr>
          <a:xfrm>
            <a:off x="6247996" y="4714796"/>
            <a:ext cx="1800493" cy="523220"/>
          </a:xfrm>
          <a:prstGeom prst="rect">
            <a:avLst/>
          </a:prstGeom>
          <a:noFill/>
        </p:spPr>
        <p:txBody>
          <a:bodyPr wrap="none" rtlCol="0">
            <a:spAutoFit/>
          </a:bodyPr>
          <a:lstStyle/>
          <a:p>
            <a:r>
              <a:rPr lang="en-US" sz="2800" dirty="0">
                <a:cs typeface="Courier New" panose="02070309020205020404" pitchFamily="49" charset="0"/>
              </a:rPr>
              <a:t>d</a:t>
            </a:r>
            <a:r>
              <a:rPr lang="en-US" sz="2800" dirty="0" smtClean="0">
                <a:cs typeface="Courier New" panose="02070309020205020404" pitchFamily="49" charset="0"/>
              </a:rPr>
              <a:t>on’t care</a:t>
            </a:r>
            <a:endParaRPr lang="en-US" sz="2800" dirty="0">
              <a:cs typeface="Courier New" panose="02070309020205020404" pitchFamily="49" charset="0"/>
            </a:endParaRPr>
          </a:p>
        </p:txBody>
      </p:sp>
      <p:grpSp>
        <p:nvGrpSpPr>
          <p:cNvPr id="8" name="Group 7"/>
          <p:cNvGrpSpPr/>
          <p:nvPr/>
        </p:nvGrpSpPr>
        <p:grpSpPr>
          <a:xfrm>
            <a:off x="5053108" y="3548644"/>
            <a:ext cx="1070386" cy="590133"/>
            <a:chOff x="5388388" y="3548644"/>
            <a:chExt cx="1070386" cy="590133"/>
          </a:xfrm>
        </p:grpSpPr>
        <p:sp>
          <p:nvSpPr>
            <p:cNvPr id="12" name="TextBox 11"/>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3" name="TextBox 12"/>
            <p:cNvSpPr txBox="1"/>
            <p:nvPr/>
          </p:nvSpPr>
          <p:spPr>
            <a:xfrm>
              <a:off x="6027246" y="355400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5053108" y="4130021"/>
            <a:ext cx="1070386" cy="590133"/>
            <a:chOff x="5388388" y="3548644"/>
            <a:chExt cx="1070386" cy="590133"/>
          </a:xfrm>
        </p:grpSpPr>
        <p:sp>
          <p:nvSpPr>
            <p:cNvPr id="16" name="TextBox 15"/>
            <p:cNvSpPr txBox="1"/>
            <p:nvPr/>
          </p:nvSpPr>
          <p:spPr>
            <a:xfrm>
              <a:off x="5388388" y="354864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3200" b="1" dirty="0">
                <a:latin typeface="Courier New" panose="02070309020205020404" pitchFamily="49" charset="0"/>
                <a:cs typeface="Courier New" panose="02070309020205020404" pitchFamily="49" charset="0"/>
              </a:endParaRPr>
            </a:p>
          </p:txBody>
        </p:sp>
        <p:sp>
          <p:nvSpPr>
            <p:cNvPr id="17" name="TextBox 16"/>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grpSp>
        <p:nvGrpSpPr>
          <p:cNvPr id="18" name="Group 17"/>
          <p:cNvGrpSpPr/>
          <p:nvPr/>
        </p:nvGrpSpPr>
        <p:grpSpPr>
          <a:xfrm>
            <a:off x="5053108" y="4699132"/>
            <a:ext cx="1070386" cy="590133"/>
            <a:chOff x="5388388" y="3548644"/>
            <a:chExt cx="1070386" cy="590133"/>
          </a:xfrm>
        </p:grpSpPr>
        <p:sp>
          <p:nvSpPr>
            <p:cNvPr id="19" name="TextBox 18"/>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sp>
          <p:nvSpPr>
            <p:cNvPr id="20" name="TextBox 19"/>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x</a:t>
              </a:r>
            </a:p>
          </p:txBody>
        </p:sp>
      </p:grpSp>
      <p:grpSp>
        <p:nvGrpSpPr>
          <p:cNvPr id="21" name="Group 20"/>
          <p:cNvGrpSpPr/>
          <p:nvPr/>
        </p:nvGrpSpPr>
        <p:grpSpPr>
          <a:xfrm>
            <a:off x="5053108" y="5285867"/>
            <a:ext cx="1070386" cy="590133"/>
            <a:chOff x="5388388" y="3548644"/>
            <a:chExt cx="1070386" cy="590133"/>
          </a:xfrm>
        </p:grpSpPr>
        <p:sp>
          <p:nvSpPr>
            <p:cNvPr id="22" name="TextBox 21"/>
            <p:cNvSpPr txBox="1"/>
            <p:nvPr/>
          </p:nvSpPr>
          <p:spPr>
            <a:xfrm>
              <a:off x="5388388" y="3548644"/>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sp>
          <p:nvSpPr>
            <p:cNvPr id="23" name="TextBox 22"/>
            <p:cNvSpPr txBox="1"/>
            <p:nvPr/>
          </p:nvSpPr>
          <p:spPr>
            <a:xfrm>
              <a:off x="6027246" y="3554002"/>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p>
          </p:txBody>
        </p:sp>
      </p:grpSp>
    </p:spTree>
    <p:extLst>
      <p:ext uri="{BB962C8B-B14F-4D97-AF65-F5344CB8AC3E}">
        <p14:creationId xmlns:p14="http://schemas.microsoft.com/office/powerpoint/2010/main" val="389908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4937</TotalTime>
  <Words>2916</Words>
  <Application>Microsoft Office PowerPoint</Application>
  <PresentationFormat>Widescreen</PresentationFormat>
  <Paragraphs>838</Paragraphs>
  <Slides>45</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Century Schoolbook</vt:lpstr>
      <vt:lpstr>Courier New</vt:lpstr>
      <vt:lpstr>Symbol</vt:lpstr>
      <vt:lpstr>Retrospect</vt:lpstr>
      <vt:lpstr>University of Illinois at Urbana-Champaign Dept. of Electrical and Computer Engineering  ECE 120: Introduction to Computing</vt:lpstr>
      <vt:lpstr>Powers of Two are Easy to Spot in Binary</vt:lpstr>
      <vt:lpstr>The Answers are Not Always Enough</vt:lpstr>
      <vt:lpstr>What Extra Information Do We Need?</vt:lpstr>
      <vt:lpstr>For Inductive Step, We Must Know Whether all Bits are 0</vt:lpstr>
      <vt:lpstr>There are Three Possible Messages between Bit Slices</vt:lpstr>
      <vt:lpstr>We Need a Representation for Answers</vt:lpstr>
      <vt:lpstr>We Need a Representation for Answers</vt:lpstr>
      <vt:lpstr>Two Zeroes Do Not Change the Result</vt:lpstr>
      <vt:lpstr>One 1 Input Increments the Count of 1 Bits</vt:lpstr>
      <vt:lpstr>One 1 Input Increments the Count of 1 Bits</vt:lpstr>
      <vt:lpstr>Two 1s in the Number Rules Out Powers of Two</vt:lpstr>
      <vt:lpstr>We Solve Z1 as a POS Expression</vt:lpstr>
      <vt:lpstr>We Solve Z0 as an SOP Expression</vt:lpstr>
      <vt:lpstr>We Can Reuse Some Factors with Algebra</vt:lpstr>
      <vt:lpstr>Area is 6N, and Delay is N Gate Delays for N Bits</vt:lpstr>
      <vt:lpstr>Need One More Gate Delay to Get the Answer</vt:lpstr>
      <vt:lpstr>University of Illinois at Urbana-Champaign Dept. of Electrical and Computer Engineering  ECE 120: Introduction to Computing</vt:lpstr>
      <vt:lpstr>Optimization at the Level of Gates is Always Possible</vt:lpstr>
      <vt:lpstr>But Optimization at Gate Level is Rarely Needed</vt:lpstr>
      <vt:lpstr>Tradeoffs are Always Made in Some Context</vt:lpstr>
      <vt:lpstr>But Optimization at Gate Level is Rarely Needed</vt:lpstr>
      <vt:lpstr>First Example: Subtraction</vt:lpstr>
      <vt:lpstr>Example: Subtraction of 5-Digit Numbers</vt:lpstr>
      <vt:lpstr>Example: Subtraction of 5-Digit Numbers</vt:lpstr>
      <vt:lpstr>Use an Adder to Implement a Subtractor</vt:lpstr>
      <vt:lpstr>Use an Adder to Implement a Subtractor</vt:lpstr>
      <vt:lpstr>Convert B to its 1’s Complement</vt:lpstr>
      <vt:lpstr>With Cin = 1, the Adder Produces A - B</vt:lpstr>
      <vt:lpstr>Calculate D to Understand the Carry Out Signal</vt:lpstr>
      <vt:lpstr>Carry Out Signal (Opposite Sense) Still Means Overflow</vt:lpstr>
      <vt:lpstr>Use a Control Signal to Select between Operations</vt:lpstr>
      <vt:lpstr>University of Illinois at Urbana-Champaign Dept. of Electrical and Computer Engineering  ECE 120: Introduction to Computing</vt:lpstr>
      <vt:lpstr>Task: Checking for an Upper-Case Letter</vt:lpstr>
      <vt:lpstr>We Will Need a BIG Truth Table!</vt:lpstr>
      <vt:lpstr>Let’s Break the Truth Table into Eight Pieces</vt:lpstr>
      <vt:lpstr>Some Functions are Quite Simple</vt:lpstr>
      <vt:lpstr>Only Two of Our Functions are Not the 0 Function</vt:lpstr>
      <vt:lpstr>Solve T4 Using a Single Loop</vt:lpstr>
      <vt:lpstr>Solve T5 as a POS Expression</vt:lpstr>
      <vt:lpstr>Combine T4 and T5 to find U(C)</vt:lpstr>
      <vt:lpstr>A Good Solution, But Maybe We Can Do Less Work?</vt:lpstr>
      <vt:lpstr>Use Two Comparators to Calculate U(C)</vt:lpstr>
      <vt:lpstr>Or Use Two Adders to Calculate U(C)</vt:lpstr>
      <vt:lpstr>Inefficient, But Simple to Design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Volodymyr Kindratenko</cp:lastModifiedBy>
  <cp:revision>620</cp:revision>
  <cp:lastPrinted>2016-09-25T19:35:04Z</cp:lastPrinted>
  <dcterms:created xsi:type="dcterms:W3CDTF">2015-04-21T10:43:03Z</dcterms:created>
  <dcterms:modified xsi:type="dcterms:W3CDTF">2018-10-01T11:48:27Z</dcterms:modified>
</cp:coreProperties>
</file>