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82" r:id="rId3"/>
    <p:sldId id="257" r:id="rId4"/>
    <p:sldId id="279" r:id="rId5"/>
    <p:sldId id="283" r:id="rId6"/>
    <p:sldId id="284" r:id="rId7"/>
    <p:sldId id="285" r:id="rId8"/>
    <p:sldId id="286" r:id="rId9"/>
    <p:sldId id="287" r:id="rId10"/>
    <p:sldId id="288" r:id="rId11"/>
    <p:sldId id="290" r:id="rId12"/>
    <p:sldId id="291" r:id="rId13"/>
    <p:sldId id="292" r:id="rId14"/>
    <p:sldId id="293" r:id="rId15"/>
    <p:sldId id="296" r:id="rId16"/>
    <p:sldId id="294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FFFF"/>
    <a:srgbClr val="C7E3EE"/>
    <a:srgbClr val="D09E00"/>
    <a:srgbClr val="F78DE3"/>
    <a:srgbClr val="FFFF00"/>
    <a:srgbClr val="FF3300"/>
    <a:srgbClr val="CCCCFF"/>
    <a:srgbClr val="777777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164" autoAdjust="0"/>
  </p:normalViewPr>
  <p:slideViewPr>
    <p:cSldViewPr snapToGrid="0">
      <p:cViewPr varScale="1">
        <p:scale>
          <a:sx n="76" d="100"/>
          <a:sy n="76" d="100"/>
        </p:scale>
        <p:origin x="61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ndratenko, V." userId="2a271c23-2044-4687-ab8d-927b3e402d14" providerId="ADAL" clId="{AA994DB6-8779-489B-84D2-A3935DCD7370}"/>
    <pc:docChg chg="custSel modSld">
      <pc:chgData name="Kindratenko, V." userId="2a271c23-2044-4687-ab8d-927b3e402d14" providerId="ADAL" clId="{AA994DB6-8779-489B-84D2-A3935DCD7370}" dt="2018-03-11T05:50:42.954" v="2" actId="478"/>
      <pc:docMkLst>
        <pc:docMk/>
      </pc:docMkLst>
      <pc:sldChg chg="modSp">
        <pc:chgData name="Kindratenko, V." userId="2a271c23-2044-4687-ab8d-927b3e402d14" providerId="ADAL" clId="{AA994DB6-8779-489B-84D2-A3935DCD7370}" dt="2018-03-11T05:50:03.060" v="1" actId="20577"/>
        <pc:sldMkLst>
          <pc:docMk/>
          <pc:sldMk cId="3262000865" sldId="256"/>
        </pc:sldMkLst>
        <pc:spChg chg="mod">
          <ac:chgData name="Kindratenko, V." userId="2a271c23-2044-4687-ab8d-927b3e402d14" providerId="ADAL" clId="{AA994DB6-8779-489B-84D2-A3935DCD7370}" dt="2018-03-11T05:50:03.060" v="1" actId="20577"/>
          <ac:spMkLst>
            <pc:docMk/>
            <pc:sldMk cId="3262000865" sldId="256"/>
            <ac:spMk id="3" creationId="{00000000-0000-0000-0000-000000000000}"/>
          </ac:spMkLst>
        </pc:spChg>
      </pc:sldChg>
      <pc:sldChg chg="delSp">
        <pc:chgData name="Kindratenko, V." userId="2a271c23-2044-4687-ab8d-927b3e402d14" providerId="ADAL" clId="{AA994DB6-8779-489B-84D2-A3935DCD7370}" dt="2018-03-11T05:50:42.954" v="2" actId="478"/>
        <pc:sldMkLst>
          <pc:docMk/>
          <pc:sldMk cId="609548046" sldId="298"/>
        </pc:sldMkLst>
        <pc:spChg chg="del">
          <ac:chgData name="Kindratenko, V." userId="2a271c23-2044-4687-ab8d-927b3e402d14" providerId="ADAL" clId="{AA994DB6-8779-489B-84D2-A3935DCD7370}" dt="2018-03-11T05:50:42.954" v="2" actId="478"/>
          <ac:spMkLst>
            <pc:docMk/>
            <pc:sldMk cId="609548046" sldId="298"/>
            <ac:spMk id="1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028440" cy="351737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2"/>
            <a:ext cx="4028440" cy="351737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r">
              <a:defRPr sz="1200"/>
            </a:lvl1pPr>
          </a:lstStyle>
          <a:p>
            <a:fld id="{B7B2EAB6-D689-4E05-BA69-3794AD24F7EB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6"/>
            <a:ext cx="4028440" cy="351736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6"/>
            <a:ext cx="4028440" cy="351736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r">
              <a:defRPr sz="1200"/>
            </a:lvl1pPr>
          </a:lstStyle>
          <a:p>
            <a:fld id="{5F190AE4-2089-4C9E-B5AB-3D3BAB8A73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96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4028440" cy="351737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2"/>
            <a:ext cx="4028440" cy="351737"/>
          </a:xfrm>
          <a:prstGeom prst="rect">
            <a:avLst/>
          </a:prstGeom>
        </p:spPr>
        <p:txBody>
          <a:bodyPr vert="horz" lIns="93164" tIns="46582" rIns="93164" bIns="46582" rtlCol="0"/>
          <a:lstStyle>
            <a:lvl1pPr algn="r">
              <a:defRPr sz="1200"/>
            </a:lvl1pPr>
          </a:lstStyle>
          <a:p>
            <a:fld id="{FCB7FEB2-7CC4-407B-823B-93A197C339A3}" type="datetimeFigureOut">
              <a:rPr lang="en-US" smtClean="0"/>
              <a:t>10/1/2018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4" tIns="46582" rIns="93164" bIns="4658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6"/>
            <a:ext cx="7437120" cy="2760345"/>
          </a:xfrm>
          <a:prstGeom prst="rect">
            <a:avLst/>
          </a:prstGeom>
        </p:spPr>
        <p:txBody>
          <a:bodyPr vert="horz" lIns="93164" tIns="46582" rIns="93164" bIns="4658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6"/>
            <a:ext cx="4028440" cy="351736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6"/>
            <a:ext cx="4028440" cy="351736"/>
          </a:xfrm>
          <a:prstGeom prst="rect">
            <a:avLst/>
          </a:prstGeom>
        </p:spPr>
        <p:txBody>
          <a:bodyPr vert="horz" lIns="93164" tIns="46582" rIns="93164" bIns="46582" rtlCol="0" anchor="b"/>
          <a:lstStyle>
            <a:lvl1pPr algn="r">
              <a:defRPr sz="1200"/>
            </a:lvl1pPr>
          </a:lstStyle>
          <a:p>
            <a:fld id="{C746901C-2F17-412D-8945-DF33E293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0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30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3388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87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2329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71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22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962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779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432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2063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99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617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… and homework.  What a motivation.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5886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941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0661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180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309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151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903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58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Explain the operation.  Either implied condition means that U(C) is false.  If both implied conditions are false, U(C) is true.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406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95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Talk about the full truth table before revealing the shortened version.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944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87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Fill in the K-map, then solve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633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91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6349" y="536714"/>
            <a:ext cx="7792278" cy="2494722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4000" spc="-50" baseline="0">
                <a:solidFill>
                  <a:schemeClr val="bg1">
                    <a:lumMod val="25000"/>
                  </a:schemeClr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6348" y="4455620"/>
            <a:ext cx="7792279" cy="168985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none" spc="2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6348" y="6459785"/>
            <a:ext cx="2973203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713474" cy="365125"/>
          </a:xfrm>
        </p:spPr>
        <p:txBody>
          <a:bodyPr/>
          <a:lstStyle>
            <a:lvl1pPr>
              <a:defRPr sz="1100" cap="none"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© 2016 Steven S. Lumetta.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 </a:t>
            </a:r>
            <a:fld id="{7A1E67A6-F3B4-42F5-9080-BEEF8C889EA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96348" y="3786808"/>
            <a:ext cx="7803311" cy="0"/>
          </a:xfrm>
          <a:prstGeom prst="line">
            <a:avLst/>
          </a:prstGeom>
          <a:ln w="25400">
            <a:solidFill>
              <a:srgbClr val="D09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44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120: Introduction to Computing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Steven S. Lumetta.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AFA-42BF-4D03-A2B2-0B96A0CF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62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120: Introduction to Computing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Steven S. Lumetta.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AFA-42BF-4D03-A2B2-0B96A0CF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9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49" y="536714"/>
            <a:ext cx="10982737" cy="64604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120: Introduction to Computing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2016 Steven S. Lumetta. 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z="1100"/>
              <a:t>slide </a:t>
            </a:r>
            <a:fld id="{DFCBF99B-FFDD-44A2-B92B-66EDED34A677}" type="slidenum">
              <a:rPr lang="en-US" sz="1100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9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120: Introduction to Computing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Steven S. Lumetta.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133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120: Introduction to Computing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Steven S. Lumetta.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6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120: Introduction to Computing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Steven S. Lumetta.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26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120: Introduction to Computing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Steven S. Lumetta.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2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120: Introduction to Computing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© 2016 Steven S. Lumetta.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36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ECE 120: Introduction to Computing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© 2016 Steven S. Lumetta.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BCAFA-42BF-4D03-A2B2-0B96A0CF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9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120: Introduction to Computing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Steven S. Lumetta.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AFA-42BF-4D03-A2B2-0B96A0CF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92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8594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350" y="536714"/>
            <a:ext cx="10972798" cy="6460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348" y="1540565"/>
            <a:ext cx="7792279" cy="432852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6348" y="6459785"/>
            <a:ext cx="2973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702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baseline="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/>
              <a:t>© 2016 Steven S. Lumetta.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sz="1100" dirty="0">
                <a:solidFill>
                  <a:schemeClr val="tx1"/>
                </a:solidFill>
              </a:rPr>
              <a:t>slide </a:t>
            </a:r>
            <a:fld id="{DFCBF99B-FFDD-44A2-B92B-66EDED34A677}" type="slidenum">
              <a:rPr lang="en-US" sz="1100" smtClean="0">
                <a:solidFill>
                  <a:schemeClr val="tx1"/>
                </a:solidFill>
              </a:rPr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96349" y="1300524"/>
            <a:ext cx="10972799" cy="0"/>
          </a:xfrm>
          <a:prstGeom prst="line">
            <a:avLst/>
          </a:prstGeom>
          <a:ln w="25400">
            <a:solidFill>
              <a:srgbClr val="D09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16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/>
              <a:t>University of Illinois at Urbana-Champaign</a:t>
            </a:r>
            <a:br>
              <a:rPr lang="en-US" sz="2800" dirty="0"/>
            </a:br>
            <a:r>
              <a:rPr lang="en-US" sz="2800" dirty="0"/>
              <a:t>Dept. of Electrical and Computer Engineering</a:t>
            </a:r>
            <a:br>
              <a:rPr lang="en-US" sz="2800" dirty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/>
              <a:t>ECE 120: Introduction to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Multiplexers (</a:t>
            </a:r>
            <a:r>
              <a:rPr lang="en-US" sz="2800" dirty="0" err="1">
                <a:solidFill>
                  <a:srgbClr val="0070C0"/>
                </a:solidFill>
              </a:rPr>
              <a:t>MUXes</a:t>
            </a:r>
            <a:r>
              <a:rPr lang="en-US" sz="28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/>
              <a:t>© 2016-2017 Steven S. </a:t>
            </a:r>
            <a:r>
              <a:rPr lang="en-US" dirty="0" err="1"/>
              <a:t>Lumetta</a:t>
            </a:r>
            <a:r>
              <a:rPr lang="en-US" dirty="0"/>
              <a:t>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7A1E67A6-F3B4-42F5-9080-BEEF8C889EA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00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and Symbolic Form of a 2-to-1 Mux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96350" y="1701732"/>
            <a:ext cx="7792278" cy="4239077"/>
          </a:xfrm>
        </p:spPr>
        <p:txBody>
          <a:bodyPr>
            <a:normAutofit/>
          </a:bodyPr>
          <a:lstStyle/>
          <a:p>
            <a:r>
              <a:rPr lang="en-US" dirty="0"/>
              <a:t>The circuit below shows a </a:t>
            </a:r>
            <a:r>
              <a:rPr lang="en-US" b="1" dirty="0">
                <a:solidFill>
                  <a:srgbClr val="0070C0"/>
                </a:solidFill>
              </a:rPr>
              <a:t>2-to-1 mux (multiplexer)</a:t>
            </a:r>
            <a:r>
              <a:rPr lang="en-US" dirty="0"/>
              <a:t>, for which the symbolic form appears to the right.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49970F0-D61B-4214-A65D-FD869E0D8E7F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400" y="3017618"/>
            <a:ext cx="7186178" cy="2923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26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from More than Two Expressions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96350" y="1701732"/>
            <a:ext cx="7792278" cy="423907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What if we want to select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between four expressions,</a:t>
            </a:r>
            <a:r>
              <a:rPr lang="en-US" dirty="0"/>
              <a:t> </a:t>
            </a:r>
            <a:br>
              <a:rPr lang="en-US" dirty="0"/>
            </a:br>
            <a:r>
              <a:rPr lang="en-US" b="1" dirty="0">
                <a:solidFill>
                  <a:srgbClr val="0070C0"/>
                </a:solidFill>
              </a:rPr>
              <a:t>D</a:t>
            </a:r>
            <a:r>
              <a:rPr lang="en-US" b="1" baseline="-25000" dirty="0">
                <a:solidFill>
                  <a:srgbClr val="0070C0"/>
                </a:solidFill>
              </a:rPr>
              <a:t>3</a:t>
            </a:r>
            <a:r>
              <a:rPr lang="en-US" b="1" dirty="0">
                <a:solidFill>
                  <a:srgbClr val="0070C0"/>
                </a:solidFill>
              </a:rPr>
              <a:t>, D</a:t>
            </a:r>
            <a:r>
              <a:rPr lang="en-US" b="1" baseline="-25000" dirty="0">
                <a:solidFill>
                  <a:srgbClr val="0070C0"/>
                </a:solidFill>
              </a:rPr>
              <a:t>2</a:t>
            </a:r>
            <a:r>
              <a:rPr lang="en-US" b="1" dirty="0">
                <a:solidFill>
                  <a:srgbClr val="0070C0"/>
                </a:solidFill>
              </a:rPr>
              <a:t>, D</a:t>
            </a:r>
            <a:r>
              <a:rPr lang="en-US" b="1" baseline="-25000" dirty="0">
                <a:solidFill>
                  <a:srgbClr val="0070C0"/>
                </a:solidFill>
              </a:rPr>
              <a:t>1</a:t>
            </a:r>
            <a:r>
              <a:rPr lang="en-US" b="1" dirty="0">
                <a:solidFill>
                  <a:srgbClr val="0070C0"/>
                </a:solidFill>
              </a:rPr>
              <a:t>, and D</a:t>
            </a:r>
            <a:r>
              <a:rPr lang="en-US" b="1" baseline="-25000" dirty="0">
                <a:solidFill>
                  <a:srgbClr val="0070C0"/>
                </a:solidFill>
              </a:rPr>
              <a:t>0</a:t>
            </a:r>
            <a:r>
              <a:rPr lang="en-US" b="1" dirty="0">
                <a:solidFill>
                  <a:srgbClr val="0070C0"/>
                </a:solidFill>
              </a:rPr>
              <a:t>?</a:t>
            </a:r>
          </a:p>
          <a:p>
            <a:r>
              <a:rPr lang="en-US" dirty="0"/>
              <a:t>One answer is to use </a:t>
            </a:r>
            <a:r>
              <a:rPr lang="en-US" dirty="0" err="1"/>
              <a:t>muxes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hierarchically:</a:t>
            </a:r>
          </a:p>
          <a:p>
            <a:pPr lvl="1"/>
            <a:r>
              <a:rPr lang="en-US" dirty="0"/>
              <a:t>start by using one </a:t>
            </a:r>
            <a:br>
              <a:rPr lang="en-US" dirty="0"/>
            </a:br>
            <a:r>
              <a:rPr lang="en-US" dirty="0"/>
              <a:t>2-to-1 mux (signal </a:t>
            </a:r>
            <a:r>
              <a:rPr lang="en-US" b="1" dirty="0">
                <a:solidFill>
                  <a:srgbClr val="00B050"/>
                </a:solidFill>
              </a:rPr>
              <a:t>S</a:t>
            </a:r>
            <a:r>
              <a:rPr lang="en-US" b="1" baseline="-25000" dirty="0">
                <a:solidFill>
                  <a:srgbClr val="00B050"/>
                </a:solidFill>
              </a:rPr>
              <a:t>1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 decide between </a:t>
            </a:r>
            <a:br>
              <a:rPr lang="en-US" dirty="0"/>
            </a:br>
            <a:r>
              <a:rPr lang="en-US" b="1" dirty="0">
                <a:solidFill>
                  <a:srgbClr val="00B050"/>
                </a:solidFill>
              </a:rPr>
              <a:t>D</a:t>
            </a:r>
            <a:r>
              <a:rPr lang="en-US" b="1" baseline="-25000" dirty="0">
                <a:solidFill>
                  <a:srgbClr val="00B050"/>
                </a:solidFill>
              </a:rPr>
              <a:t>3</a:t>
            </a:r>
            <a:r>
              <a:rPr lang="en-US" dirty="0"/>
              <a:t> or </a:t>
            </a:r>
            <a:r>
              <a:rPr lang="en-US" b="1" dirty="0">
                <a:solidFill>
                  <a:srgbClr val="00B050"/>
                </a:solidFill>
              </a:rPr>
              <a:t>D</a:t>
            </a:r>
            <a:r>
              <a:rPr lang="en-US" b="1" baseline="-25000" dirty="0">
                <a:solidFill>
                  <a:srgbClr val="00B050"/>
                </a:solidFill>
              </a:rPr>
              <a:t>2</a:t>
            </a:r>
            <a:r>
              <a:rPr lang="en-US" dirty="0"/>
              <a:t> and </a:t>
            </a:r>
            <a:r>
              <a:rPr lang="en-US" b="1" dirty="0">
                <a:solidFill>
                  <a:srgbClr val="00B050"/>
                </a:solidFill>
              </a:rPr>
              <a:t>D</a:t>
            </a:r>
            <a:r>
              <a:rPr lang="en-US" b="1" baseline="-25000" dirty="0">
                <a:solidFill>
                  <a:srgbClr val="00B050"/>
                </a:solidFill>
              </a:rPr>
              <a:t>1</a:t>
            </a:r>
            <a:r>
              <a:rPr lang="en-US" dirty="0"/>
              <a:t> or </a:t>
            </a:r>
            <a:r>
              <a:rPr lang="en-US" b="1" dirty="0">
                <a:solidFill>
                  <a:srgbClr val="00B050"/>
                </a:solidFill>
              </a:rPr>
              <a:t>D</a:t>
            </a:r>
            <a:r>
              <a:rPr lang="en-US" b="1" baseline="-25000" dirty="0">
                <a:solidFill>
                  <a:srgbClr val="00B050"/>
                </a:solidFill>
              </a:rPr>
              <a:t>0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49970F0-D61B-4214-A65D-FD869E0D8E7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19"/>
          <a:stretch/>
        </p:blipFill>
        <p:spPr>
          <a:xfrm>
            <a:off x="6736080" y="1701732"/>
            <a:ext cx="1652546" cy="42390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65428" y="3911600"/>
            <a:ext cx="1670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D</a:t>
            </a:r>
            <a:r>
              <a:rPr lang="en-US" sz="2800" b="1" baseline="-25000" dirty="0">
                <a:solidFill>
                  <a:srgbClr val="0070C0"/>
                </a:solidFill>
              </a:rPr>
              <a:t>3</a:t>
            </a:r>
            <a:r>
              <a:rPr lang="en-US" sz="2800" b="1" dirty="0">
                <a:solidFill>
                  <a:srgbClr val="0070C0"/>
                </a:solidFill>
              </a:rPr>
              <a:t> or D</a:t>
            </a:r>
            <a:r>
              <a:rPr lang="en-US" sz="2800" b="1" baseline="-25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065428" y="4402984"/>
            <a:ext cx="1670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D</a:t>
            </a:r>
            <a:r>
              <a:rPr lang="en-US" sz="2800" b="1" baseline="-25000" dirty="0">
                <a:solidFill>
                  <a:srgbClr val="0070C0"/>
                </a:solidFill>
              </a:rPr>
              <a:t>1</a:t>
            </a:r>
            <a:r>
              <a:rPr lang="en-US" sz="2800" b="1" dirty="0">
                <a:solidFill>
                  <a:srgbClr val="0070C0"/>
                </a:solidFill>
              </a:rPr>
              <a:t> or D</a:t>
            </a:r>
            <a:r>
              <a:rPr lang="en-US" sz="2800" b="1" baseline="-25000" dirty="0">
                <a:solidFill>
                  <a:srgbClr val="0070C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05492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019"/>
          <a:stretch/>
        </p:blipFill>
        <p:spPr>
          <a:xfrm>
            <a:off x="6736080" y="1701732"/>
            <a:ext cx="1652546" cy="423907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65428" y="3911600"/>
            <a:ext cx="1670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D</a:t>
            </a:r>
            <a:r>
              <a:rPr lang="en-US" sz="2800" b="1" baseline="-25000" dirty="0">
                <a:solidFill>
                  <a:srgbClr val="0070C0"/>
                </a:solidFill>
              </a:rPr>
              <a:t>3</a:t>
            </a:r>
            <a:r>
              <a:rPr lang="en-US" sz="2800" b="1" dirty="0">
                <a:solidFill>
                  <a:srgbClr val="0070C0"/>
                </a:solidFill>
              </a:rPr>
              <a:t> or D</a:t>
            </a:r>
            <a:r>
              <a:rPr lang="en-US" sz="2800" b="1" baseline="-25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65428" y="4402984"/>
            <a:ext cx="1670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D</a:t>
            </a:r>
            <a:r>
              <a:rPr lang="en-US" sz="2800" b="1" baseline="-25000" dirty="0">
                <a:solidFill>
                  <a:srgbClr val="0070C0"/>
                </a:solidFill>
              </a:rPr>
              <a:t>1</a:t>
            </a:r>
            <a:r>
              <a:rPr lang="en-US" sz="2800" b="1" dirty="0">
                <a:solidFill>
                  <a:srgbClr val="0070C0"/>
                </a:solidFill>
              </a:rPr>
              <a:t> or D</a:t>
            </a:r>
            <a:r>
              <a:rPr lang="en-US" sz="2800" b="1" baseline="-250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 Second Level, Use More </a:t>
            </a:r>
            <a:r>
              <a:rPr lang="en-US" dirty="0" err="1"/>
              <a:t>Muxes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96350" y="1701732"/>
            <a:ext cx="7792278" cy="423907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But how do we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deliver two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expressions to each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mux input?</a:t>
            </a:r>
          </a:p>
          <a:p>
            <a:r>
              <a:rPr lang="en-US" dirty="0"/>
              <a:t>Use more </a:t>
            </a:r>
            <a:r>
              <a:rPr lang="en-US" dirty="0" err="1"/>
              <a:t>muxes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(both controlled by </a:t>
            </a:r>
            <a:r>
              <a:rPr lang="en-US" b="1" dirty="0">
                <a:solidFill>
                  <a:srgbClr val="00B050"/>
                </a:solidFill>
              </a:rPr>
              <a:t>S</a:t>
            </a:r>
            <a:r>
              <a:rPr lang="en-US" b="1" baseline="-25000" dirty="0">
                <a:solidFill>
                  <a:srgbClr val="00B050"/>
                </a:solidFill>
              </a:rPr>
              <a:t>0</a:t>
            </a:r>
            <a:r>
              <a:rPr lang="en-US" dirty="0"/>
              <a:t>)!</a:t>
            </a:r>
          </a:p>
          <a:p>
            <a:r>
              <a:rPr lang="en-US" dirty="0"/>
              <a:t>Notice that </a:t>
            </a:r>
            <a:r>
              <a:rPr lang="en-US" b="1" dirty="0">
                <a:solidFill>
                  <a:srgbClr val="00B050"/>
                </a:solidFill>
              </a:rPr>
              <a:t>S</a:t>
            </a:r>
            <a:r>
              <a:rPr lang="en-US" b="1" baseline="-25000" dirty="0">
                <a:solidFill>
                  <a:srgbClr val="00B050"/>
                </a:solidFill>
              </a:rPr>
              <a:t>1</a:t>
            </a:r>
            <a:r>
              <a:rPr lang="en-US" b="1" dirty="0">
                <a:solidFill>
                  <a:srgbClr val="00B050"/>
                </a:solidFill>
              </a:rPr>
              <a:t>S</a:t>
            </a:r>
            <a:r>
              <a:rPr lang="en-US" b="1" baseline="-25000" dirty="0">
                <a:solidFill>
                  <a:srgbClr val="00B050"/>
                </a:solidFill>
              </a:rPr>
              <a:t>0</a:t>
            </a:r>
            <a:r>
              <a:rPr lang="en-US" dirty="0"/>
              <a:t> then</a:t>
            </a:r>
            <a:br>
              <a:rPr lang="en-US" dirty="0"/>
            </a:br>
            <a:r>
              <a:rPr lang="en-US" dirty="0"/>
              <a:t>allows us to choose</a:t>
            </a:r>
            <a:br>
              <a:rPr lang="en-US" dirty="0"/>
            </a:br>
            <a:r>
              <a:rPr lang="en-US" dirty="0"/>
              <a:t>from four expressions.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49970F0-D61B-4214-A65D-FD869E0D8E7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760" y="1701732"/>
            <a:ext cx="3673866" cy="423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08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AND Gates Represent </a:t>
            </a:r>
            <a:r>
              <a:rPr lang="en-US" dirty="0" err="1"/>
              <a:t>Minterms</a:t>
            </a:r>
            <a:r>
              <a:rPr lang="en-US" dirty="0"/>
              <a:t> </a:t>
            </a:r>
            <a:r>
              <a:rPr lang="en-US" dirty="0" err="1"/>
              <a:t>ANDed</a:t>
            </a:r>
            <a:r>
              <a:rPr lang="en-US" dirty="0"/>
              <a:t> with Data Inputs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something as</a:t>
            </a:r>
            <a:br>
              <a:rPr lang="en-US" dirty="0"/>
            </a:br>
            <a:r>
              <a:rPr lang="en-US" dirty="0"/>
              <a:t>common as a mux,</a:t>
            </a:r>
            <a:br>
              <a:rPr lang="en-US" dirty="0"/>
            </a:br>
            <a:r>
              <a:rPr lang="en-US" dirty="0"/>
              <a:t>we typically build</a:t>
            </a:r>
            <a:br>
              <a:rPr lang="en-US" dirty="0"/>
            </a:br>
            <a:r>
              <a:rPr lang="en-US" dirty="0"/>
              <a:t>directly from gates.</a:t>
            </a:r>
          </a:p>
          <a:p>
            <a:r>
              <a:rPr lang="en-US" dirty="0"/>
              <a:t>Notice that </a:t>
            </a:r>
            <a:br>
              <a:rPr lang="en-US" dirty="0"/>
            </a:br>
            <a:r>
              <a:rPr lang="en-US" b="1" dirty="0">
                <a:solidFill>
                  <a:srgbClr val="0070C0"/>
                </a:solidFill>
              </a:rPr>
              <a:t>each AND gate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produces a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 err="1">
                <a:solidFill>
                  <a:srgbClr val="0070C0"/>
                </a:solidFill>
              </a:rPr>
              <a:t>minterm</a:t>
            </a:r>
            <a:r>
              <a:rPr lang="en-US" b="1" dirty="0">
                <a:solidFill>
                  <a:srgbClr val="0070C0"/>
                </a:solidFill>
              </a:rPr>
              <a:t> of S</a:t>
            </a:r>
            <a:r>
              <a:rPr lang="en-US" b="1" baseline="-25000" dirty="0">
                <a:solidFill>
                  <a:srgbClr val="0070C0"/>
                </a:solidFill>
              </a:rPr>
              <a:t>1</a:t>
            </a:r>
            <a:r>
              <a:rPr lang="en-US" b="1" dirty="0">
                <a:solidFill>
                  <a:srgbClr val="0070C0"/>
                </a:solidFill>
              </a:rPr>
              <a:t>, S</a:t>
            </a:r>
            <a:r>
              <a:rPr lang="en-US" b="1" baseline="-25000" dirty="0">
                <a:solidFill>
                  <a:srgbClr val="0070C0"/>
                </a:solidFill>
              </a:rPr>
              <a:t>0</a:t>
            </a:r>
            <a:r>
              <a:rPr lang="en-US" b="1" dirty="0">
                <a:solidFill>
                  <a:srgbClr val="0070C0"/>
                </a:solidFill>
              </a:rPr>
              <a:t/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dirty="0" err="1"/>
              <a:t>ANDed</a:t>
            </a:r>
            <a:r>
              <a:rPr lang="en-US" dirty="0"/>
              <a:t> with the</a:t>
            </a:r>
            <a:br>
              <a:rPr lang="en-US" dirty="0"/>
            </a:br>
            <a:r>
              <a:rPr lang="en-US" dirty="0"/>
              <a:t>corresponding </a:t>
            </a:r>
            <a:r>
              <a:rPr lang="en-US" b="1" dirty="0">
                <a:solidFill>
                  <a:srgbClr val="00B050"/>
                </a:solidFill>
              </a:rPr>
              <a:t>D</a:t>
            </a:r>
            <a:r>
              <a:rPr lang="en-US" b="1" baseline="-25000" dirty="0">
                <a:solidFill>
                  <a:srgbClr val="00B050"/>
                </a:solidFill>
              </a:rPr>
              <a:t>i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49970F0-D61B-4214-A65D-FD869E0D8E7F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8133" y="1701732"/>
            <a:ext cx="4140493" cy="4239076"/>
          </a:xfrm>
          <a:prstGeom prst="rect">
            <a:avLst/>
          </a:prstGeom>
        </p:spPr>
      </p:pic>
      <p:grpSp>
        <p:nvGrpSpPr>
          <p:cNvPr id="22" name="Group 21"/>
          <p:cNvGrpSpPr/>
          <p:nvPr/>
        </p:nvGrpSpPr>
        <p:grpSpPr>
          <a:xfrm>
            <a:off x="5726176" y="2081965"/>
            <a:ext cx="1498862" cy="1716493"/>
            <a:chOff x="5726176" y="2081965"/>
            <a:chExt cx="1498862" cy="1716493"/>
          </a:xfrm>
        </p:grpSpPr>
        <p:sp>
          <p:nvSpPr>
            <p:cNvPr id="17" name="TextBox 16"/>
            <p:cNvSpPr txBox="1"/>
            <p:nvPr/>
          </p:nvSpPr>
          <p:spPr>
            <a:xfrm>
              <a:off x="5849340" y="2081965"/>
              <a:ext cx="137569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</a:rPr>
                <a:t>D</a:t>
              </a:r>
              <a:r>
                <a:rPr lang="en-US" sz="2800" b="1" baseline="-25000" dirty="0">
                  <a:solidFill>
                    <a:srgbClr val="0070C0"/>
                  </a:solidFill>
                </a:rPr>
                <a:t>3</a:t>
              </a:r>
              <a:r>
                <a:rPr lang="en-US" sz="2800" b="1" dirty="0">
                  <a:solidFill>
                    <a:srgbClr val="0070C0"/>
                  </a:solidFill>
                </a:rPr>
                <a:t>S</a:t>
              </a:r>
              <a:r>
                <a:rPr lang="en-US" sz="2800" b="1" baseline="-25000" dirty="0">
                  <a:solidFill>
                    <a:srgbClr val="0070C0"/>
                  </a:solidFill>
                </a:rPr>
                <a:t>1</a:t>
              </a:r>
              <a:r>
                <a:rPr lang="en-US" sz="2800" b="1" dirty="0">
                  <a:solidFill>
                    <a:srgbClr val="0070C0"/>
                  </a:solidFill>
                </a:rPr>
                <a:t>S</a:t>
              </a:r>
              <a:r>
                <a:rPr lang="en-US" sz="2800" b="1" baseline="-25000" dirty="0">
                  <a:solidFill>
                    <a:srgbClr val="0070C0"/>
                  </a:solidFill>
                </a:rPr>
                <a:t>0</a:t>
              </a:r>
              <a:endParaRPr lang="en-US" sz="2800" dirty="0">
                <a:solidFill>
                  <a:srgbClr val="0070C0"/>
                </a:solidFill>
              </a:endParaRPr>
            </a:p>
          </p:txBody>
        </p:sp>
        <p:sp>
          <p:nvSpPr>
            <p:cNvPr id="18" name="Oval 17"/>
            <p:cNvSpPr/>
            <p:nvPr/>
          </p:nvSpPr>
          <p:spPr>
            <a:xfrm>
              <a:off x="5726176" y="3251390"/>
              <a:ext cx="934720" cy="54706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17" idx="2"/>
              <a:endCxn id="18" idx="0"/>
            </p:cNvCxnSpPr>
            <p:nvPr/>
          </p:nvCxnSpPr>
          <p:spPr>
            <a:xfrm flipH="1">
              <a:off x="6193536" y="2605185"/>
              <a:ext cx="343653" cy="646205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726176" y="2521478"/>
            <a:ext cx="2386028" cy="1920080"/>
            <a:chOff x="5726176" y="1878378"/>
            <a:chExt cx="2386028" cy="1920080"/>
          </a:xfrm>
        </p:grpSpPr>
        <p:sp>
          <p:nvSpPr>
            <p:cNvPr id="34" name="TextBox 33"/>
            <p:cNvSpPr txBox="1"/>
            <p:nvPr/>
          </p:nvSpPr>
          <p:spPr>
            <a:xfrm>
              <a:off x="6649944" y="1878378"/>
              <a:ext cx="14622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</a:rPr>
                <a:t>D</a:t>
              </a:r>
              <a:r>
                <a:rPr lang="en-US" sz="2800" b="1" baseline="-25000" dirty="0">
                  <a:solidFill>
                    <a:srgbClr val="0070C0"/>
                  </a:solidFill>
                </a:rPr>
                <a:t>2</a:t>
              </a:r>
              <a:r>
                <a:rPr lang="en-US" sz="2800" b="1" dirty="0">
                  <a:solidFill>
                    <a:srgbClr val="0070C0"/>
                  </a:solidFill>
                </a:rPr>
                <a:t>S</a:t>
              </a:r>
              <a:r>
                <a:rPr lang="en-US" sz="2800" b="1" baseline="-25000" dirty="0">
                  <a:solidFill>
                    <a:srgbClr val="0070C0"/>
                  </a:solidFill>
                </a:rPr>
                <a:t>1</a:t>
              </a:r>
              <a:r>
                <a:rPr lang="en-US" sz="2800" b="1" dirty="0">
                  <a:solidFill>
                    <a:srgbClr val="0070C0"/>
                  </a:solidFill>
                </a:rPr>
                <a:t>S</a:t>
              </a:r>
              <a:r>
                <a:rPr lang="en-US" sz="2800" b="1" baseline="-25000" dirty="0">
                  <a:solidFill>
                    <a:srgbClr val="0070C0"/>
                  </a:solidFill>
                </a:rPr>
                <a:t>0</a:t>
              </a:r>
              <a:r>
                <a:rPr lang="en-US" sz="2800" b="1" dirty="0">
                  <a:solidFill>
                    <a:srgbClr val="0070C0"/>
                  </a:solidFill>
                </a:rPr>
                <a:t>’</a:t>
              </a:r>
              <a:endParaRPr lang="en-US" sz="2800" dirty="0">
                <a:solidFill>
                  <a:srgbClr val="0070C0"/>
                </a:solidFill>
              </a:endParaRPr>
            </a:p>
          </p:txBody>
        </p:sp>
        <p:sp>
          <p:nvSpPr>
            <p:cNvPr id="35" name="Oval 34"/>
            <p:cNvSpPr/>
            <p:nvPr/>
          </p:nvSpPr>
          <p:spPr>
            <a:xfrm>
              <a:off x="5726176" y="3251390"/>
              <a:ext cx="934720" cy="54706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>
              <a:stCxn id="34" idx="2"/>
              <a:endCxn id="35" idx="7"/>
            </p:cNvCxnSpPr>
            <p:nvPr/>
          </p:nvCxnSpPr>
          <p:spPr>
            <a:xfrm flipH="1">
              <a:off x="6524009" y="2401598"/>
              <a:ext cx="857065" cy="929908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725336" y="4520889"/>
            <a:ext cx="2718436" cy="796521"/>
            <a:chOff x="5726176" y="3251390"/>
            <a:chExt cx="2718436" cy="796521"/>
          </a:xfrm>
        </p:grpSpPr>
        <p:sp>
          <p:nvSpPr>
            <p:cNvPr id="42" name="TextBox 41"/>
            <p:cNvSpPr txBox="1"/>
            <p:nvPr/>
          </p:nvSpPr>
          <p:spPr>
            <a:xfrm>
              <a:off x="6982352" y="3524691"/>
              <a:ext cx="14622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</a:rPr>
                <a:t>D</a:t>
              </a:r>
              <a:r>
                <a:rPr lang="en-US" sz="2800" b="1" baseline="-25000" dirty="0">
                  <a:solidFill>
                    <a:srgbClr val="0070C0"/>
                  </a:solidFill>
                </a:rPr>
                <a:t>1</a:t>
              </a:r>
              <a:r>
                <a:rPr lang="en-US" sz="2800" b="1" dirty="0">
                  <a:solidFill>
                    <a:srgbClr val="0070C0"/>
                  </a:solidFill>
                </a:rPr>
                <a:t>S</a:t>
              </a:r>
              <a:r>
                <a:rPr lang="en-US" sz="2800" b="1" baseline="-25000" dirty="0">
                  <a:solidFill>
                    <a:srgbClr val="0070C0"/>
                  </a:solidFill>
                </a:rPr>
                <a:t>1</a:t>
              </a:r>
              <a:r>
                <a:rPr lang="en-US" sz="2800" b="1" dirty="0">
                  <a:solidFill>
                    <a:srgbClr val="0070C0"/>
                  </a:solidFill>
                </a:rPr>
                <a:t>’S</a:t>
              </a:r>
              <a:r>
                <a:rPr lang="en-US" sz="2800" b="1" baseline="-25000" dirty="0">
                  <a:solidFill>
                    <a:srgbClr val="0070C0"/>
                  </a:solidFill>
                </a:rPr>
                <a:t>0</a:t>
              </a:r>
              <a:endParaRPr lang="en-US" sz="2800" dirty="0">
                <a:solidFill>
                  <a:srgbClr val="0070C0"/>
                </a:solidFill>
              </a:endParaRPr>
            </a:p>
          </p:txBody>
        </p:sp>
        <p:sp>
          <p:nvSpPr>
            <p:cNvPr id="43" name="Oval 42"/>
            <p:cNvSpPr/>
            <p:nvPr/>
          </p:nvSpPr>
          <p:spPr>
            <a:xfrm>
              <a:off x="5726176" y="3251390"/>
              <a:ext cx="934720" cy="54706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/>
            <p:cNvCxnSpPr>
              <a:stCxn id="42" idx="1"/>
              <a:endCxn id="43" idx="5"/>
            </p:cNvCxnSpPr>
            <p:nvPr/>
          </p:nvCxnSpPr>
          <p:spPr>
            <a:xfrm flipH="1" flipV="1">
              <a:off x="6524009" y="3718342"/>
              <a:ext cx="458343" cy="67959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5725336" y="5173370"/>
            <a:ext cx="2701085" cy="701803"/>
            <a:chOff x="5726176" y="3251390"/>
            <a:chExt cx="2701085" cy="701803"/>
          </a:xfrm>
        </p:grpSpPr>
        <p:sp>
          <p:nvSpPr>
            <p:cNvPr id="49" name="TextBox 48"/>
            <p:cNvSpPr txBox="1"/>
            <p:nvPr/>
          </p:nvSpPr>
          <p:spPr>
            <a:xfrm>
              <a:off x="6878439" y="3429973"/>
              <a:ext cx="15488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solidFill>
                    <a:srgbClr val="0070C0"/>
                  </a:solidFill>
                </a:rPr>
                <a:t>D</a:t>
              </a:r>
              <a:r>
                <a:rPr lang="en-US" sz="2800" b="1" baseline="-25000" dirty="0">
                  <a:solidFill>
                    <a:srgbClr val="0070C0"/>
                  </a:solidFill>
                </a:rPr>
                <a:t>0</a:t>
              </a:r>
              <a:r>
                <a:rPr lang="en-US" sz="2800" b="1" dirty="0">
                  <a:solidFill>
                    <a:srgbClr val="0070C0"/>
                  </a:solidFill>
                </a:rPr>
                <a:t>S</a:t>
              </a:r>
              <a:r>
                <a:rPr lang="en-US" sz="2800" b="1" baseline="-25000" dirty="0">
                  <a:solidFill>
                    <a:srgbClr val="0070C0"/>
                  </a:solidFill>
                </a:rPr>
                <a:t>1</a:t>
              </a:r>
              <a:r>
                <a:rPr lang="en-US" sz="2800" b="1" dirty="0">
                  <a:solidFill>
                    <a:srgbClr val="0070C0"/>
                  </a:solidFill>
                </a:rPr>
                <a:t>’S</a:t>
              </a:r>
              <a:r>
                <a:rPr lang="en-US" sz="2800" b="1" baseline="-25000" dirty="0">
                  <a:solidFill>
                    <a:srgbClr val="0070C0"/>
                  </a:solidFill>
                </a:rPr>
                <a:t>0</a:t>
              </a:r>
              <a:r>
                <a:rPr lang="en-US" sz="2800" b="1" dirty="0">
                  <a:solidFill>
                    <a:srgbClr val="0070C0"/>
                  </a:solidFill>
                </a:rPr>
                <a:t>’</a:t>
              </a:r>
              <a:endParaRPr lang="en-US" sz="2800" dirty="0">
                <a:solidFill>
                  <a:srgbClr val="0070C0"/>
                </a:solidFill>
              </a:endParaRPr>
            </a:p>
          </p:txBody>
        </p:sp>
        <p:sp>
          <p:nvSpPr>
            <p:cNvPr id="50" name="Oval 49"/>
            <p:cNvSpPr/>
            <p:nvPr/>
          </p:nvSpPr>
          <p:spPr>
            <a:xfrm>
              <a:off x="5726176" y="3251390"/>
              <a:ext cx="934720" cy="547068"/>
            </a:xfrm>
            <a:prstGeom prst="ellipse">
              <a:avLst/>
            </a:prstGeom>
            <a:noFill/>
            <a:ln w="381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Connector 50"/>
            <p:cNvCxnSpPr>
              <a:stCxn id="49" idx="1"/>
              <a:endCxn id="50" idx="5"/>
            </p:cNvCxnSpPr>
            <p:nvPr/>
          </p:nvCxnSpPr>
          <p:spPr>
            <a:xfrm flipH="1">
              <a:off x="6524009" y="3691583"/>
              <a:ext cx="354430" cy="26759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3440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2</a:t>
            </a:r>
            <a:r>
              <a:rPr lang="en-US" baseline="30000" dirty="0"/>
              <a:t>N</a:t>
            </a:r>
            <a:r>
              <a:rPr lang="en-US" dirty="0"/>
              <a:t>-to-1 Mux Requires N Select Bits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>
            <a:normAutofit/>
          </a:bodyPr>
          <a:lstStyle/>
          <a:p>
            <a:r>
              <a:rPr lang="en-US" dirty="0"/>
              <a:t>The diagram to the right shows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symbolic form of a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4-to-1 mux</a:t>
            </a:r>
            <a:r>
              <a:rPr lang="en-US" dirty="0"/>
              <a:t>.</a:t>
            </a:r>
          </a:p>
          <a:p>
            <a:r>
              <a:rPr lang="en-US" dirty="0"/>
              <a:t>We can, of course, further extend</a:t>
            </a:r>
            <a:br>
              <a:rPr lang="en-US" dirty="0"/>
            </a:br>
            <a:r>
              <a:rPr lang="en-US" dirty="0"/>
              <a:t>this idea to build 8-to-1 </a:t>
            </a:r>
            <a:r>
              <a:rPr lang="en-US" dirty="0" err="1"/>
              <a:t>muxes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16-to-1 </a:t>
            </a:r>
            <a:r>
              <a:rPr lang="en-US" dirty="0" err="1"/>
              <a:t>muxes</a:t>
            </a:r>
            <a:r>
              <a:rPr lang="en-US" dirty="0"/>
              <a:t>, and so forth.</a:t>
            </a:r>
          </a:p>
          <a:p>
            <a:r>
              <a:rPr lang="en-US" dirty="0"/>
              <a:t>When selecting amongst </a:t>
            </a:r>
            <a:r>
              <a:rPr lang="en-US" b="1" dirty="0">
                <a:solidFill>
                  <a:srgbClr val="00B050"/>
                </a:solidFill>
              </a:rPr>
              <a:t>P = 2</a:t>
            </a:r>
            <a:r>
              <a:rPr lang="en-US" b="1" baseline="30000" dirty="0">
                <a:solidFill>
                  <a:srgbClr val="00B050"/>
                </a:solidFill>
              </a:rPr>
              <a:t>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inputs </a:t>
            </a:r>
            <a:r>
              <a:rPr lang="en-US" b="1" dirty="0">
                <a:solidFill>
                  <a:srgbClr val="00B050"/>
                </a:solidFill>
              </a:rPr>
              <a:t>D</a:t>
            </a:r>
            <a:r>
              <a:rPr lang="en-US" b="1" baseline="-25000" dirty="0">
                <a:solidFill>
                  <a:srgbClr val="00B050"/>
                </a:solidFill>
              </a:rPr>
              <a:t>P-1</a:t>
            </a:r>
            <a:r>
              <a:rPr lang="en-US" dirty="0"/>
              <a:t> …</a:t>
            </a:r>
            <a:r>
              <a:rPr lang="en-US" b="1" dirty="0">
                <a:solidFill>
                  <a:srgbClr val="00B050"/>
                </a:solidFill>
              </a:rPr>
              <a:t> D</a:t>
            </a:r>
            <a:r>
              <a:rPr lang="en-US" b="1" baseline="-25000" dirty="0">
                <a:solidFill>
                  <a:srgbClr val="00B050"/>
                </a:solidFill>
              </a:rPr>
              <a:t>0</a:t>
            </a:r>
            <a:r>
              <a:rPr lang="en-US" dirty="0"/>
              <a:t>  we need </a:t>
            </a:r>
            <a:r>
              <a:rPr lang="en-US" b="1" dirty="0">
                <a:solidFill>
                  <a:srgbClr val="00B050"/>
                </a:solidFill>
              </a:rPr>
              <a:t>N</a:t>
            </a:r>
            <a:r>
              <a:rPr lang="en-US" dirty="0"/>
              <a:t> bits</a:t>
            </a:r>
            <a:br>
              <a:rPr lang="en-US" dirty="0"/>
            </a:br>
            <a:r>
              <a:rPr lang="en-US" dirty="0"/>
              <a:t>of select input, </a:t>
            </a:r>
            <a:r>
              <a:rPr lang="en-US" b="1" dirty="0">
                <a:solidFill>
                  <a:srgbClr val="00B050"/>
                </a:solidFill>
              </a:rPr>
              <a:t>S</a:t>
            </a:r>
            <a:r>
              <a:rPr lang="en-US" b="1" baseline="-25000" dirty="0">
                <a:solidFill>
                  <a:srgbClr val="00B050"/>
                </a:solidFill>
              </a:rPr>
              <a:t>N-1</a:t>
            </a:r>
            <a:r>
              <a:rPr lang="en-US" dirty="0"/>
              <a:t> …</a:t>
            </a:r>
            <a:r>
              <a:rPr lang="en-US" b="1" dirty="0">
                <a:solidFill>
                  <a:srgbClr val="00B050"/>
                </a:solidFill>
              </a:rPr>
              <a:t> S</a:t>
            </a:r>
            <a:r>
              <a:rPr lang="en-US" b="1" baseline="-25000" dirty="0">
                <a:solidFill>
                  <a:srgbClr val="00B050"/>
                </a:solidFill>
              </a:rPr>
              <a:t>0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49970F0-D61B-4214-A65D-FD869E0D8E7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4627" y="1630017"/>
            <a:ext cx="1524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16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Can Use Sets of </a:t>
            </a:r>
            <a:r>
              <a:rPr lang="en-US" dirty="0" err="1"/>
              <a:t>Muxes</a:t>
            </a:r>
            <a:r>
              <a:rPr lang="en-US" dirty="0"/>
              <a:t> to Select Amongst Groups of Bits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We can also generalize the idea</a:t>
            </a:r>
            <a:br>
              <a:rPr lang="en-US" dirty="0"/>
            </a:br>
            <a:r>
              <a:rPr lang="en-US" dirty="0"/>
              <a:t>of multiplexers by </a:t>
            </a:r>
          </a:p>
          <a:p>
            <a:pPr lvl="1"/>
            <a:r>
              <a:rPr lang="en-US" dirty="0"/>
              <a:t>using a common control signal </a:t>
            </a:r>
          </a:p>
          <a:p>
            <a:pPr lvl="1"/>
            <a:r>
              <a:rPr lang="en-US" dirty="0"/>
              <a:t>to select between groups of inputs.</a:t>
            </a:r>
          </a:p>
          <a:p>
            <a:r>
              <a:rPr lang="en-US" dirty="0"/>
              <a:t>Generally,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an N-to-M multiplexer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represents M separate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(N/M)-to-1 </a:t>
            </a:r>
            <a:r>
              <a:rPr lang="en-US" b="1" dirty="0" err="1">
                <a:solidFill>
                  <a:srgbClr val="0070C0"/>
                </a:solidFill>
              </a:rPr>
              <a:t>muxes</a:t>
            </a:r>
            <a:endParaRPr lang="en-US" b="1" dirty="0">
              <a:solidFill>
                <a:srgbClr val="0070C0"/>
              </a:solidFill>
            </a:endParaRPr>
          </a:p>
          <a:p>
            <a:pPr lvl="1"/>
            <a:r>
              <a:rPr lang="en-US" dirty="0"/>
              <a:t>each with </a:t>
            </a:r>
            <a:r>
              <a:rPr lang="en-US" b="1" dirty="0">
                <a:solidFill>
                  <a:srgbClr val="00B050"/>
                </a:solidFill>
              </a:rPr>
              <a:t>log</a:t>
            </a:r>
            <a:r>
              <a:rPr lang="en-US" b="1" baseline="-25000" dirty="0">
                <a:solidFill>
                  <a:srgbClr val="00B050"/>
                </a:solidFill>
              </a:rPr>
              <a:t>2</a:t>
            </a:r>
            <a:r>
              <a:rPr lang="en-US" b="1" dirty="0">
                <a:solidFill>
                  <a:srgbClr val="00B050"/>
                </a:solidFill>
              </a:rPr>
              <a:t>(N/M) </a:t>
            </a:r>
            <a:r>
              <a:rPr lang="en-US" dirty="0"/>
              <a:t>select bit inputs</a:t>
            </a:r>
          </a:p>
          <a:p>
            <a:pPr lvl="1"/>
            <a:r>
              <a:rPr lang="en-US" dirty="0"/>
              <a:t>(typically </a:t>
            </a:r>
            <a:r>
              <a:rPr lang="en-US" b="1" dirty="0">
                <a:solidFill>
                  <a:srgbClr val="00B050"/>
                </a:solidFill>
              </a:rPr>
              <a:t>N/M = 2</a:t>
            </a:r>
            <a:r>
              <a:rPr lang="en-US" b="1" baseline="30000" dirty="0">
                <a:solidFill>
                  <a:srgbClr val="00B050"/>
                </a:solidFill>
              </a:rPr>
              <a:t>K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for some integer </a:t>
            </a:r>
            <a:r>
              <a:rPr lang="en-US" b="1" dirty="0">
                <a:solidFill>
                  <a:srgbClr val="00B050"/>
                </a:solidFill>
              </a:rPr>
              <a:t>K</a:t>
            </a:r>
            <a:r>
              <a:rPr lang="en-US" dirty="0"/>
              <a:t>).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49970F0-D61B-4214-A65D-FD869E0D8E7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757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Set of </a:t>
            </a:r>
            <a:r>
              <a:rPr lang="en-US" dirty="0" err="1"/>
              <a:t>Muxes</a:t>
            </a:r>
            <a:r>
              <a:rPr lang="en-US" dirty="0"/>
              <a:t> with Common Select Input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For example, recall the design of </a:t>
            </a:r>
            <a:br>
              <a:rPr lang="en-US" dirty="0"/>
            </a:br>
            <a:r>
              <a:rPr lang="en-US" dirty="0"/>
              <a:t>the </a:t>
            </a:r>
            <a:r>
              <a:rPr lang="en-US" b="1" dirty="0">
                <a:solidFill>
                  <a:srgbClr val="00B050"/>
                </a:solidFill>
              </a:rPr>
              <a:t>N-bit</a:t>
            </a:r>
            <a:r>
              <a:rPr lang="en-US" dirty="0"/>
              <a:t> adder and </a:t>
            </a:r>
            <a:r>
              <a:rPr lang="en-US" dirty="0" err="1"/>
              <a:t>subtractor</a:t>
            </a:r>
            <a:r>
              <a:rPr lang="en-US" dirty="0"/>
              <a:t>.</a:t>
            </a:r>
          </a:p>
          <a:p>
            <a:r>
              <a:rPr lang="en-US" dirty="0"/>
              <a:t>We could have used a </a:t>
            </a:r>
            <a:r>
              <a:rPr lang="en-US" b="1" dirty="0">
                <a:solidFill>
                  <a:srgbClr val="00B050"/>
                </a:solidFill>
              </a:rPr>
              <a:t>2N-to-N</a:t>
            </a:r>
            <a:r>
              <a:rPr lang="en-US" dirty="0"/>
              <a:t> mux</a:t>
            </a:r>
          </a:p>
          <a:p>
            <a:pPr lvl="1"/>
            <a:r>
              <a:rPr lang="en-US" dirty="0"/>
              <a:t>to choose between </a:t>
            </a:r>
            <a:r>
              <a:rPr lang="en-US" b="1" dirty="0">
                <a:solidFill>
                  <a:srgbClr val="00B050"/>
                </a:solidFill>
              </a:rPr>
              <a:t>B</a:t>
            </a:r>
            <a:r>
              <a:rPr lang="en-US" b="1" baseline="-25000" dirty="0">
                <a:solidFill>
                  <a:srgbClr val="00B050"/>
                </a:solidFill>
              </a:rPr>
              <a:t>i</a:t>
            </a:r>
            <a:r>
              <a:rPr lang="en-US" dirty="0"/>
              <a:t> and </a:t>
            </a:r>
            <a:r>
              <a:rPr lang="en-US" b="1" dirty="0">
                <a:solidFill>
                  <a:srgbClr val="00B050"/>
                </a:solidFill>
              </a:rPr>
              <a:t>B</a:t>
            </a:r>
            <a:r>
              <a:rPr lang="en-US" b="1" baseline="-25000" dirty="0">
                <a:solidFill>
                  <a:srgbClr val="00B050"/>
                </a:solidFill>
              </a:rPr>
              <a:t>i</a:t>
            </a:r>
            <a:r>
              <a:rPr lang="en-US" b="1" dirty="0">
                <a:solidFill>
                  <a:srgbClr val="00B050"/>
                </a:solidFill>
              </a:rPr>
              <a:t>’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for the adder’s </a:t>
            </a:r>
            <a:r>
              <a:rPr lang="en-US" b="1" dirty="0">
                <a:solidFill>
                  <a:srgbClr val="00B050"/>
                </a:solidFill>
              </a:rPr>
              <a:t>B</a:t>
            </a:r>
            <a:r>
              <a:rPr lang="en-US" dirty="0"/>
              <a:t> input</a:t>
            </a:r>
          </a:p>
          <a:p>
            <a:pPr lvl="1"/>
            <a:r>
              <a:rPr lang="en-US" dirty="0"/>
              <a:t>based on a common (one-bit) </a:t>
            </a:r>
            <a:br>
              <a:rPr lang="en-US" dirty="0"/>
            </a:br>
            <a:r>
              <a:rPr lang="en-US" dirty="0"/>
              <a:t>control signal </a:t>
            </a:r>
            <a:r>
              <a:rPr lang="en-US" b="1" dirty="0">
                <a:solidFill>
                  <a:srgbClr val="00B050"/>
                </a:solidFill>
              </a:rPr>
              <a:t>S</a:t>
            </a:r>
            <a:r>
              <a:rPr lang="en-US" dirty="0"/>
              <a:t>.</a:t>
            </a:r>
          </a:p>
          <a:p>
            <a:r>
              <a:rPr lang="en-US" dirty="0"/>
              <a:t>(Previously, we used the nature of the mux’ data inputs,</a:t>
            </a:r>
            <a:r>
              <a:rPr lang="en-US" b="1" dirty="0">
                <a:solidFill>
                  <a:srgbClr val="00B050"/>
                </a:solidFill>
              </a:rPr>
              <a:t> B</a:t>
            </a:r>
            <a:r>
              <a:rPr lang="en-US" b="1" baseline="-25000" dirty="0">
                <a:solidFill>
                  <a:srgbClr val="00B050"/>
                </a:solidFill>
              </a:rPr>
              <a:t>i</a:t>
            </a:r>
            <a:r>
              <a:rPr lang="en-US" dirty="0"/>
              <a:t> versus </a:t>
            </a:r>
            <a:r>
              <a:rPr lang="en-US" b="1" dirty="0">
                <a:solidFill>
                  <a:srgbClr val="00B050"/>
                </a:solidFill>
              </a:rPr>
              <a:t>B</a:t>
            </a:r>
            <a:r>
              <a:rPr lang="en-US" b="1" baseline="-25000" dirty="0">
                <a:solidFill>
                  <a:srgbClr val="00B050"/>
                </a:solidFill>
              </a:rPr>
              <a:t>i</a:t>
            </a:r>
            <a:r>
              <a:rPr lang="en-US" b="1" dirty="0">
                <a:solidFill>
                  <a:srgbClr val="00B050"/>
                </a:solidFill>
              </a:rPr>
              <a:t>’</a:t>
            </a:r>
            <a:r>
              <a:rPr lang="en-US" dirty="0"/>
              <a:t>, to simplify each mux’ logic to an XOR gate.)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49970F0-D61B-4214-A65D-FD869E0D8E7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800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Another Design Problem: Checking Four Types of ASCII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>
            <a:normAutofit/>
          </a:bodyPr>
          <a:lstStyle/>
          <a:p>
            <a:r>
              <a:rPr lang="en-US" dirty="0"/>
              <a:t>Now think again about our </a:t>
            </a:r>
            <a:r>
              <a:rPr lang="en-US" b="1" dirty="0">
                <a:solidFill>
                  <a:srgbClr val="00B050"/>
                </a:solidFill>
              </a:rPr>
              <a:t>ASCII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checker.</a:t>
            </a:r>
          </a:p>
          <a:p>
            <a:r>
              <a:rPr lang="en-US" dirty="0"/>
              <a:t>Say that we want four kinds of comparison:</a:t>
            </a:r>
          </a:p>
          <a:p>
            <a:pPr lvl="1"/>
            <a:r>
              <a:rPr lang="en-US" dirty="0"/>
              <a:t>control characters (0x00 to 0x1F),</a:t>
            </a:r>
          </a:p>
          <a:p>
            <a:pPr lvl="1"/>
            <a:r>
              <a:rPr lang="en-US" dirty="0"/>
              <a:t>lower-case letters (0x41 to 0x5A),</a:t>
            </a:r>
          </a:p>
          <a:p>
            <a:pPr lvl="1"/>
            <a:r>
              <a:rPr lang="en-US" dirty="0"/>
              <a:t>upper-case letters (0x61 to 0x7A), and</a:t>
            </a:r>
          </a:p>
          <a:p>
            <a:pPr lvl="1"/>
            <a:r>
              <a:rPr lang="en-US" dirty="0"/>
              <a:t>digits (0x30 to 0x39).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How can we design logic to check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for any of the four types?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2016-2017 Steven S. </a:t>
            </a:r>
            <a:r>
              <a:rPr lang="en-US" dirty="0" err="1"/>
              <a:t>Lumetta</a:t>
            </a:r>
            <a:r>
              <a:rPr lang="en-US" dirty="0"/>
              <a:t>.  All rights reserved.</a:t>
            </a:r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49970F0-D61B-4214-A65D-FD869E0D8E7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80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Answer?  Use </a:t>
            </a:r>
            <a:r>
              <a:rPr lang="en-US" dirty="0" err="1"/>
              <a:t>Muxes</a:t>
            </a:r>
            <a:r>
              <a:rPr lang="en-US" dirty="0"/>
              <a:t>!  Two 28-to-7 </a:t>
            </a:r>
            <a:r>
              <a:rPr lang="en-US" dirty="0" err="1"/>
              <a:t>Muxes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49970F0-D61B-4214-A65D-FD869E0D8E7F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269" y="1630017"/>
            <a:ext cx="6556440" cy="423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48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 smtClean="0"/>
              <a:t>University of Illinois at Urbana-Champaign</a:t>
            </a:r>
            <a:br>
              <a:rPr lang="en-US" sz="2800" dirty="0" smtClean="0"/>
            </a:br>
            <a:r>
              <a:rPr lang="en-US" sz="2800" dirty="0" smtClean="0"/>
              <a:t>Dept. of Electrical and Computer Engineering</a:t>
            </a:r>
            <a:br>
              <a:rPr lang="en-US" sz="28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ECE 120: Introduction to Computing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Decoders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7A1E67A6-F3B4-42F5-9080-BEEF8C889EA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084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Task: Checking for a Lower-Case Letter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if we also need logic to check whether an </a:t>
            </a:r>
            <a:br>
              <a:rPr lang="en-US" dirty="0"/>
            </a:br>
            <a:r>
              <a:rPr lang="en-US" b="1" dirty="0">
                <a:solidFill>
                  <a:srgbClr val="00B050"/>
                </a:solidFill>
              </a:rPr>
              <a:t>ASCII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character is a lower-case letter.</a:t>
            </a:r>
          </a:p>
          <a:p>
            <a:r>
              <a:rPr lang="en-US" dirty="0"/>
              <a:t>In </a:t>
            </a:r>
            <a:r>
              <a:rPr lang="en-US" b="1" dirty="0">
                <a:solidFill>
                  <a:srgbClr val="00B050"/>
                </a:solidFill>
              </a:rPr>
              <a:t>ASCII</a:t>
            </a:r>
            <a:r>
              <a:rPr lang="en-US" dirty="0"/>
              <a:t>, 'a' is </a:t>
            </a:r>
            <a:r>
              <a:rPr lang="en-US" b="1" dirty="0">
                <a:solidFill>
                  <a:srgbClr val="00B050"/>
                </a:solidFill>
              </a:rPr>
              <a:t>1100001</a:t>
            </a:r>
            <a:r>
              <a:rPr lang="en-US" dirty="0"/>
              <a:t> (0x61), </a:t>
            </a:r>
            <a:br>
              <a:rPr lang="en-US" dirty="0"/>
            </a:br>
            <a:r>
              <a:rPr lang="en-US" dirty="0"/>
              <a:t>and 'z' is </a:t>
            </a:r>
            <a:r>
              <a:rPr lang="en-US" b="1" dirty="0">
                <a:solidFill>
                  <a:srgbClr val="00B050"/>
                </a:solidFill>
              </a:rPr>
              <a:t>1111010</a:t>
            </a:r>
            <a:r>
              <a:rPr lang="en-US" dirty="0"/>
              <a:t> (0x7A).</a:t>
            </a:r>
          </a:p>
          <a:p>
            <a:r>
              <a:rPr lang="en-US" dirty="0"/>
              <a:t>Recall that 'A' is </a:t>
            </a:r>
            <a:r>
              <a:rPr lang="en-US" b="1" dirty="0">
                <a:solidFill>
                  <a:srgbClr val="00B050"/>
                </a:solidFill>
              </a:rPr>
              <a:t>1000001</a:t>
            </a:r>
            <a:r>
              <a:rPr lang="en-US" dirty="0"/>
              <a:t> (0x41), </a:t>
            </a:r>
            <a:br>
              <a:rPr lang="en-US" dirty="0"/>
            </a:br>
            <a:r>
              <a:rPr lang="en-US" dirty="0"/>
              <a:t>and 'Z' is </a:t>
            </a:r>
            <a:r>
              <a:rPr lang="en-US" b="1" dirty="0">
                <a:solidFill>
                  <a:srgbClr val="00B050"/>
                </a:solidFill>
              </a:rPr>
              <a:t>1011010</a:t>
            </a:r>
            <a:r>
              <a:rPr lang="en-US" dirty="0"/>
              <a:t> (0x5A).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Can we reuse our solutions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for upper-case letters?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Of course we can!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49970F0-D61B-4214-A65D-FD869E0D8E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159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Can We Decode a Representation?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What if we have</a:t>
            </a:r>
          </a:p>
          <a:p>
            <a:pPr lvl="1"/>
            <a:r>
              <a:rPr lang="en-US" dirty="0" smtClean="0"/>
              <a:t>designed a representation</a:t>
            </a:r>
            <a:r>
              <a:rPr lang="en-US" dirty="0"/>
              <a:t> </a:t>
            </a:r>
            <a:r>
              <a:rPr lang="en-US" dirty="0" smtClean="0"/>
              <a:t>using </a:t>
            </a:r>
            <a:r>
              <a:rPr lang="en-US" b="1" dirty="0" smtClean="0">
                <a:solidFill>
                  <a:srgbClr val="00B050"/>
                </a:solidFill>
              </a:rPr>
              <a:t>N</a:t>
            </a:r>
            <a:r>
              <a:rPr lang="en-US" dirty="0" smtClean="0"/>
              <a:t> bits,</a:t>
            </a:r>
          </a:p>
          <a:p>
            <a:pPr lvl="1"/>
            <a:r>
              <a:rPr lang="en-US" dirty="0" smtClean="0"/>
              <a:t>and have an </a:t>
            </a:r>
            <a:r>
              <a:rPr lang="en-US" b="1" dirty="0" smtClean="0">
                <a:solidFill>
                  <a:srgbClr val="00B050"/>
                </a:solidFill>
              </a:rPr>
              <a:t>N-bit </a:t>
            </a:r>
            <a:r>
              <a:rPr lang="en-US" dirty="0" smtClean="0"/>
              <a:t>value in that representation,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ut need separate signals for each of the</a:t>
            </a:r>
            <a:br>
              <a:rPr lang="en-US" dirty="0" smtClean="0"/>
            </a:br>
            <a:r>
              <a:rPr lang="en-US" b="1" dirty="0" smtClean="0">
                <a:solidFill>
                  <a:srgbClr val="00B050"/>
                </a:solidFill>
              </a:rPr>
              <a:t>2</a:t>
            </a:r>
            <a:r>
              <a:rPr lang="en-US" b="1" baseline="30000" dirty="0" smtClean="0">
                <a:solidFill>
                  <a:srgbClr val="00B050"/>
                </a:solidFill>
              </a:rPr>
              <a:t>N</a:t>
            </a:r>
            <a:r>
              <a:rPr lang="en-US" dirty="0" smtClean="0"/>
              <a:t> possible bit patterns? </a:t>
            </a:r>
          </a:p>
          <a:p>
            <a:r>
              <a:rPr lang="en-US" dirty="0" smtClean="0"/>
              <a:t>Applications include</a:t>
            </a:r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naming sets of bits</a:t>
            </a:r>
            <a:r>
              <a:rPr lang="en-US" dirty="0" smtClean="0"/>
              <a:t>, which we explore in</a:t>
            </a:r>
            <a:br>
              <a:rPr lang="en-US" dirty="0" smtClean="0"/>
            </a:br>
            <a:r>
              <a:rPr lang="en-US" dirty="0" smtClean="0"/>
              <a:t>3-4 weeks, when we examine memory, and</a:t>
            </a:r>
            <a:endParaRPr lang="en-US" dirty="0"/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generating arbitrary functions dynamically</a:t>
            </a:r>
            <a:r>
              <a:rPr lang="en-US" dirty="0" smtClean="0"/>
              <a:t>, a technique used for many years in reconfigurable hardware devices.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057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Decoder’s Outputs Have Exactly One 1 Bit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other words,</a:t>
            </a:r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g</a:t>
            </a:r>
            <a:r>
              <a:rPr lang="en-US" b="1" dirty="0" smtClean="0">
                <a:solidFill>
                  <a:srgbClr val="0070C0"/>
                </a:solidFill>
              </a:rPr>
              <a:t>iven a set of N bits</a:t>
            </a:r>
            <a:r>
              <a:rPr lang="en-US" dirty="0" smtClean="0"/>
              <a:t>,</a:t>
            </a:r>
          </a:p>
          <a:p>
            <a:pPr lvl="1"/>
            <a:r>
              <a:rPr lang="en-US" dirty="0" smtClean="0"/>
              <a:t>we want to </a:t>
            </a:r>
            <a:r>
              <a:rPr lang="en-US" b="1" dirty="0" smtClean="0">
                <a:solidFill>
                  <a:srgbClr val="0070C0"/>
                </a:solidFill>
              </a:rPr>
              <a:t>generate a signal for each possible combination </a:t>
            </a:r>
            <a:r>
              <a:rPr lang="en-US" dirty="0" smtClean="0"/>
              <a:t>of the </a:t>
            </a:r>
            <a:r>
              <a:rPr lang="en-US" b="1" dirty="0" smtClean="0">
                <a:solidFill>
                  <a:srgbClr val="00B050"/>
                </a:solidFill>
              </a:rPr>
              <a:t>N</a:t>
            </a:r>
            <a:r>
              <a:rPr lang="en-US" dirty="0" smtClean="0"/>
              <a:t> bits.</a:t>
            </a:r>
          </a:p>
          <a:p>
            <a:r>
              <a:rPr lang="en-US" dirty="0" smtClean="0"/>
              <a:t>These </a:t>
            </a:r>
            <a:r>
              <a:rPr lang="en-US" b="1" dirty="0" smtClean="0">
                <a:solidFill>
                  <a:srgbClr val="0070C0"/>
                </a:solidFill>
              </a:rPr>
              <a:t>signals correspond to the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err="1" smtClean="0">
                <a:solidFill>
                  <a:srgbClr val="0070C0"/>
                </a:solidFill>
              </a:rPr>
              <a:t>minterms</a:t>
            </a:r>
            <a:r>
              <a:rPr lang="en-US" dirty="0" smtClean="0"/>
              <a:t> on the </a:t>
            </a:r>
            <a:r>
              <a:rPr lang="en-US" b="1" dirty="0" smtClean="0">
                <a:solidFill>
                  <a:srgbClr val="00B050"/>
                </a:solidFill>
              </a:rPr>
              <a:t>N</a:t>
            </a:r>
            <a:r>
              <a:rPr lang="en-US" dirty="0" smtClean="0"/>
              <a:t> bits.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Exactly one </a:t>
            </a:r>
            <a:r>
              <a:rPr lang="en-US" dirty="0" smtClean="0"/>
              <a:t>of the resulting </a:t>
            </a:r>
            <a:br>
              <a:rPr lang="en-US" dirty="0" smtClean="0"/>
            </a:br>
            <a:r>
              <a:rPr lang="en-US" dirty="0" smtClean="0"/>
              <a:t>signals </a:t>
            </a:r>
            <a:r>
              <a:rPr lang="en-US" b="1" dirty="0" smtClean="0">
                <a:solidFill>
                  <a:srgbClr val="0070C0"/>
                </a:solidFill>
              </a:rPr>
              <a:t>has the value 1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604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 2-to-4 Decoder with Enable Produces Zero or One 1 Bit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call the logic</a:t>
            </a:r>
            <a:br>
              <a:rPr lang="en-US" dirty="0" smtClean="0"/>
            </a:br>
            <a:r>
              <a:rPr lang="en-US" dirty="0" smtClean="0"/>
              <a:t>to perform such a</a:t>
            </a:r>
            <a:br>
              <a:rPr lang="en-US" dirty="0" smtClean="0"/>
            </a:br>
            <a:r>
              <a:rPr lang="en-US" dirty="0" smtClean="0"/>
              <a:t>task a </a:t>
            </a:r>
            <a:r>
              <a:rPr lang="en-US" b="1" dirty="0" smtClean="0">
                <a:solidFill>
                  <a:srgbClr val="0070C0"/>
                </a:solidFill>
              </a:rPr>
              <a:t>decoder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 example of a</a:t>
            </a:r>
            <a:br>
              <a:rPr lang="en-US" dirty="0" smtClean="0"/>
            </a:br>
            <a:r>
              <a:rPr lang="en-US" b="1" dirty="0" smtClean="0">
                <a:solidFill>
                  <a:srgbClr val="0070C0"/>
                </a:solidFill>
              </a:rPr>
              <a:t>2-to-4 decoder </a:t>
            </a:r>
            <a:r>
              <a:rPr lang="en-US" dirty="0" smtClean="0"/>
              <a:t>is</a:t>
            </a:r>
            <a:br>
              <a:rPr lang="en-US" dirty="0" smtClean="0"/>
            </a:br>
            <a:r>
              <a:rPr lang="en-US" dirty="0" smtClean="0"/>
              <a:t>shown to the right.</a:t>
            </a:r>
          </a:p>
          <a:p>
            <a:r>
              <a:rPr lang="en-US" dirty="0" smtClean="0"/>
              <a:t>The decoder here</a:t>
            </a:r>
            <a:br>
              <a:rPr lang="en-US" dirty="0" smtClean="0"/>
            </a:br>
            <a:r>
              <a:rPr lang="en-US" dirty="0" smtClean="0"/>
              <a:t>has an enable signal.</a:t>
            </a:r>
            <a:br>
              <a:rPr lang="en-US" dirty="0" smtClean="0"/>
            </a:br>
            <a:r>
              <a:rPr lang="en-US" dirty="0" smtClean="0"/>
              <a:t>If </a:t>
            </a:r>
            <a:r>
              <a:rPr lang="en-US" b="1" dirty="0" smtClean="0">
                <a:solidFill>
                  <a:srgbClr val="00B050"/>
                </a:solidFill>
              </a:rPr>
              <a:t>EN = 0</a:t>
            </a:r>
            <a:r>
              <a:rPr lang="en-US" dirty="0" smtClean="0"/>
              <a:t>, all </a:t>
            </a:r>
            <a:br>
              <a:rPr lang="en-US" dirty="0" smtClean="0"/>
            </a:br>
            <a:r>
              <a:rPr lang="en-US" dirty="0" smtClean="0"/>
              <a:t>outputs</a:t>
            </a:r>
            <a:r>
              <a:rPr lang="en-US" dirty="0"/>
              <a:t> </a:t>
            </a:r>
            <a:r>
              <a:rPr lang="en-US" dirty="0" smtClean="0"/>
              <a:t>are 0.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54"/>
          <a:stretch/>
        </p:blipFill>
        <p:spPr>
          <a:xfrm>
            <a:off x="4257978" y="1630531"/>
            <a:ext cx="4130649" cy="423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429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Trapezoid that Widens Represents a Decoder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symbolic form for a decoder</a:t>
            </a:r>
            <a:br>
              <a:rPr lang="en-US" dirty="0" smtClean="0"/>
            </a:br>
            <a:r>
              <a:rPr lang="en-US" dirty="0" smtClean="0"/>
              <a:t>is a trapezoid.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 smtClean="0">
                <a:solidFill>
                  <a:srgbClr val="00B050"/>
                </a:solidFill>
              </a:rPr>
              <a:t>N-bit</a:t>
            </a:r>
            <a:r>
              <a:rPr lang="en-US" dirty="0" smtClean="0"/>
              <a:t> signal to be decoded </a:t>
            </a:r>
            <a:br>
              <a:rPr lang="en-US" dirty="0" smtClean="0"/>
            </a:br>
            <a:r>
              <a:rPr lang="en-US" dirty="0" smtClean="0"/>
              <a:t>enters</a:t>
            </a:r>
            <a:r>
              <a:rPr lang="en-US" dirty="0"/>
              <a:t> </a:t>
            </a:r>
            <a:r>
              <a:rPr lang="en-US" dirty="0" smtClean="0"/>
              <a:t>from the smaller side.</a:t>
            </a:r>
          </a:p>
          <a:p>
            <a:pPr lvl="1"/>
            <a:r>
              <a:rPr lang="en-US" dirty="0" smtClean="0"/>
              <a:t>The 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baseline="30000" dirty="0">
                <a:solidFill>
                  <a:srgbClr val="00B050"/>
                </a:solidFill>
              </a:rPr>
              <a:t>N </a:t>
            </a:r>
            <a:r>
              <a:rPr lang="en-US" dirty="0" smtClean="0"/>
              <a:t>outputs exit from the</a:t>
            </a:r>
            <a:br>
              <a:rPr lang="en-US" dirty="0" smtClean="0"/>
            </a:br>
            <a:r>
              <a:rPr lang="en-US" dirty="0" smtClean="0"/>
              <a:t>larger side.</a:t>
            </a:r>
          </a:p>
          <a:p>
            <a:r>
              <a:rPr lang="en-US" dirty="0" smtClean="0"/>
              <a:t>If the decoder has an enable signal, it is</a:t>
            </a:r>
            <a:br>
              <a:rPr lang="en-US" dirty="0" smtClean="0"/>
            </a:br>
            <a:r>
              <a:rPr lang="en-US" dirty="0" smtClean="0"/>
              <a:t>typically drawn on a small side of the trapezoid.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749" t="18591" b="27722"/>
          <a:stretch/>
        </p:blipFill>
        <p:spPr>
          <a:xfrm>
            <a:off x="6858000" y="1630017"/>
            <a:ext cx="1530627" cy="227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49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Decoders and </a:t>
            </a:r>
            <a:r>
              <a:rPr lang="en-US" dirty="0" err="1" smtClean="0"/>
              <a:t>Muxes</a:t>
            </a:r>
            <a:r>
              <a:rPr lang="en-US" dirty="0" smtClean="0"/>
              <a:t> Both Calculate All </a:t>
            </a:r>
            <a:r>
              <a:rPr lang="en-US" dirty="0" err="1" smtClean="0"/>
              <a:t>Minterms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Notice that the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internal structure</a:t>
            </a:r>
            <a:br>
              <a:rPr lang="en-US" dirty="0" smtClean="0"/>
            </a:br>
            <a:r>
              <a:rPr lang="en-US" dirty="0" smtClean="0"/>
              <a:t>of a decoder looks</a:t>
            </a:r>
            <a:br>
              <a:rPr lang="en-US" dirty="0" smtClean="0"/>
            </a:br>
            <a:r>
              <a:rPr lang="en-US" dirty="0" smtClean="0"/>
              <a:t>similar to that of</a:t>
            </a:r>
            <a:br>
              <a:rPr lang="en-US" dirty="0" smtClean="0"/>
            </a:br>
            <a:r>
              <a:rPr lang="en-US" dirty="0" smtClean="0"/>
              <a:t>a mux.</a:t>
            </a:r>
          </a:p>
          <a:p>
            <a:r>
              <a:rPr lang="en-US" dirty="0" smtClean="0"/>
              <a:t>In a mux, </a:t>
            </a:r>
            <a:r>
              <a:rPr lang="en-US" dirty="0" err="1" smtClean="0"/>
              <a:t>minterms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are</a:t>
            </a:r>
            <a:r>
              <a:rPr lang="en-US" dirty="0"/>
              <a:t> </a:t>
            </a:r>
            <a:r>
              <a:rPr lang="en-US" dirty="0" smtClean="0"/>
              <a:t>combined with </a:t>
            </a:r>
            <a:br>
              <a:rPr lang="en-US" dirty="0" smtClean="0"/>
            </a:br>
            <a:r>
              <a:rPr lang="en-US" dirty="0" smtClean="0"/>
              <a:t>per-</a:t>
            </a:r>
            <a:r>
              <a:rPr lang="en-US" dirty="0" err="1" smtClean="0"/>
              <a:t>minterm</a:t>
            </a:r>
            <a:r>
              <a:rPr lang="en-US" dirty="0" smtClean="0"/>
              <a:t> inputs </a:t>
            </a:r>
            <a:br>
              <a:rPr lang="en-US" dirty="0" smtClean="0"/>
            </a:br>
            <a:r>
              <a:rPr lang="en-US" dirty="0" smtClean="0"/>
              <a:t>and </a:t>
            </a:r>
            <a:r>
              <a:rPr lang="en-US" dirty="0" err="1" smtClean="0"/>
              <a:t>ORed</a:t>
            </a:r>
            <a:r>
              <a:rPr lang="en-US" dirty="0"/>
              <a:t> </a:t>
            </a:r>
            <a:r>
              <a:rPr lang="en-US" dirty="0" smtClean="0"/>
              <a:t>together </a:t>
            </a:r>
            <a:br>
              <a:rPr lang="en-US" dirty="0" smtClean="0"/>
            </a:br>
            <a:r>
              <a:rPr lang="en-US" dirty="0" smtClean="0"/>
              <a:t>in a single output.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54"/>
          <a:stretch/>
        </p:blipFill>
        <p:spPr>
          <a:xfrm>
            <a:off x="4257978" y="1630531"/>
            <a:ext cx="4130649" cy="423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6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Decoder Outputs Allow Separate Use of Each </a:t>
            </a:r>
            <a:r>
              <a:rPr lang="en-US" dirty="0" err="1" smtClean="0"/>
              <a:t>Minterm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decoder allows</a:t>
            </a:r>
            <a:br>
              <a:rPr lang="en-US" dirty="0" smtClean="0"/>
            </a:br>
            <a:r>
              <a:rPr lang="en-US" dirty="0" smtClean="0"/>
              <a:t>the </a:t>
            </a:r>
            <a:r>
              <a:rPr lang="en-US" dirty="0" err="1" smtClean="0"/>
              <a:t>minterm</a:t>
            </a:r>
            <a:r>
              <a:rPr lang="en-US" dirty="0" smtClean="0"/>
              <a:t> signals</a:t>
            </a:r>
            <a:br>
              <a:rPr lang="en-US" dirty="0" smtClean="0"/>
            </a:br>
            <a:r>
              <a:rPr lang="en-US" dirty="0" smtClean="0"/>
              <a:t>to be used </a:t>
            </a:r>
            <a:br>
              <a:rPr lang="en-US" dirty="0" smtClean="0"/>
            </a:br>
            <a:r>
              <a:rPr lang="en-US" dirty="0" smtClean="0"/>
              <a:t>separately.</a:t>
            </a:r>
          </a:p>
          <a:p>
            <a:r>
              <a:rPr lang="en-US" dirty="0" smtClean="0"/>
              <a:t>For example, each</a:t>
            </a:r>
            <a:br>
              <a:rPr lang="en-US" dirty="0" smtClean="0"/>
            </a:br>
            <a:r>
              <a:rPr lang="en-US" dirty="0" smtClean="0"/>
              <a:t>decoder output</a:t>
            </a:r>
            <a:br>
              <a:rPr lang="en-US" dirty="0" smtClean="0"/>
            </a:br>
            <a:r>
              <a:rPr lang="en-US" dirty="0" smtClean="0"/>
              <a:t>might control the</a:t>
            </a:r>
            <a:br>
              <a:rPr lang="en-US" dirty="0" smtClean="0"/>
            </a:br>
            <a:r>
              <a:rPr lang="en-US" dirty="0" smtClean="0"/>
              <a:t>mechanical release</a:t>
            </a:r>
            <a:br>
              <a:rPr lang="en-US" dirty="0" smtClean="0"/>
            </a:br>
            <a:r>
              <a:rPr lang="en-US" dirty="0" smtClean="0"/>
              <a:t>for a different</a:t>
            </a:r>
            <a:br>
              <a:rPr lang="en-US" dirty="0" smtClean="0"/>
            </a:br>
            <a:r>
              <a:rPr lang="en-US" dirty="0" smtClean="0"/>
              <a:t>product in a vending</a:t>
            </a:r>
            <a:br>
              <a:rPr lang="en-US" dirty="0" smtClean="0"/>
            </a:br>
            <a:r>
              <a:rPr lang="en-US" dirty="0" smtClean="0"/>
              <a:t>machine.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554"/>
          <a:stretch/>
        </p:blipFill>
        <p:spPr>
          <a:xfrm>
            <a:off x="4257978" y="1630531"/>
            <a:ext cx="4130649" cy="423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99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Early Reconfigurable Hardware Used Decoders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Or we can use a decoder </a:t>
            </a:r>
          </a:p>
          <a:p>
            <a:pPr lvl="1"/>
            <a:r>
              <a:rPr lang="en-US" dirty="0" smtClean="0"/>
              <a:t>to compose arbitrary functions on the inputs</a:t>
            </a:r>
          </a:p>
          <a:p>
            <a:pPr lvl="1"/>
            <a:r>
              <a:rPr lang="en-US" dirty="0" smtClean="0"/>
              <a:t>by </a:t>
            </a:r>
            <a:r>
              <a:rPr lang="en-US" dirty="0" err="1" smtClean="0"/>
              <a:t>ORing</a:t>
            </a:r>
            <a:r>
              <a:rPr lang="en-US" dirty="0" smtClean="0"/>
              <a:t> together the right set of </a:t>
            </a:r>
            <a:r>
              <a:rPr lang="en-US" dirty="0" err="1" smtClean="0"/>
              <a:t>minterms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Doing so is equivalent to composing a function with a mux by connecting 0s and 1s to its inputs.</a:t>
            </a:r>
          </a:p>
          <a:p>
            <a:r>
              <a:rPr lang="en-US" dirty="0" smtClean="0"/>
              <a:t>But a single decoder</a:t>
            </a:r>
            <a:r>
              <a:rPr lang="en-US" dirty="0"/>
              <a:t> </a:t>
            </a:r>
            <a:r>
              <a:rPr lang="en-US" dirty="0" smtClean="0"/>
              <a:t>can be used construct many functions, while the mux allows only one function.</a:t>
            </a:r>
          </a:p>
          <a:p>
            <a:r>
              <a:rPr lang="en-US" dirty="0" smtClean="0"/>
              <a:t>Such an approach allowed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rogrammable logic arrays (PLAs)</a:t>
            </a:r>
          </a:p>
          <a:p>
            <a:pPr lvl="1"/>
            <a:r>
              <a:rPr lang="en-US" dirty="0" smtClean="0"/>
              <a:t>to dynamically produce arbitrary functions,</a:t>
            </a:r>
          </a:p>
          <a:p>
            <a:pPr lvl="1"/>
            <a:r>
              <a:rPr lang="en-US" dirty="0" smtClean="0"/>
              <a:t>thus providing reconfigurable hardware.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572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34640" y="5120640"/>
            <a:ext cx="41656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2346960" y="4775200"/>
            <a:ext cx="416560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endParaRPr lang="en-US" sz="16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 C</a:t>
            </a:r>
            <a:r>
              <a:rPr lang="en-US" baseline="-25000" dirty="0"/>
              <a:t>5</a:t>
            </a:r>
            <a:r>
              <a:rPr lang="en-US" dirty="0"/>
              <a:t>’ to C</a:t>
            </a:r>
            <a:r>
              <a:rPr lang="en-US" baseline="-25000" dirty="0"/>
              <a:t>5</a:t>
            </a:r>
            <a:r>
              <a:rPr lang="en-US" dirty="0"/>
              <a:t> to Obtain L(C) from U(C)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Let’s again say that the </a:t>
            </a:r>
            <a:r>
              <a:rPr lang="en-US" b="1" dirty="0">
                <a:solidFill>
                  <a:srgbClr val="00B050"/>
                </a:solidFill>
              </a:rPr>
              <a:t>ASCII</a:t>
            </a:r>
            <a:r>
              <a:rPr lang="en-US" dirty="0"/>
              <a:t> character </a:t>
            </a:r>
            <a:br>
              <a:rPr lang="en-US" dirty="0"/>
            </a:br>
            <a:r>
              <a:rPr lang="en-US" dirty="0"/>
              <a:t>is in </a:t>
            </a:r>
            <a:r>
              <a:rPr lang="en-US" b="1" dirty="0">
                <a:solidFill>
                  <a:srgbClr val="00B050"/>
                </a:solidFill>
              </a:rPr>
              <a:t>C = C</a:t>
            </a:r>
            <a:r>
              <a:rPr lang="en-US" b="1" baseline="-25000" dirty="0">
                <a:solidFill>
                  <a:srgbClr val="00B050"/>
                </a:solidFill>
              </a:rPr>
              <a:t>6</a:t>
            </a:r>
            <a:r>
              <a:rPr lang="en-US" b="1" dirty="0">
                <a:solidFill>
                  <a:srgbClr val="00B050"/>
                </a:solidFill>
              </a:rPr>
              <a:t>C</a:t>
            </a:r>
            <a:r>
              <a:rPr lang="en-US" b="1" baseline="-25000" dirty="0">
                <a:solidFill>
                  <a:srgbClr val="00B050"/>
                </a:solidFill>
              </a:rPr>
              <a:t>5</a:t>
            </a:r>
            <a:r>
              <a:rPr lang="en-US" b="1" dirty="0">
                <a:solidFill>
                  <a:srgbClr val="00B050"/>
                </a:solidFill>
              </a:rPr>
              <a:t>C</a:t>
            </a:r>
            <a:r>
              <a:rPr lang="en-US" b="1" baseline="-25000" dirty="0">
                <a:solidFill>
                  <a:srgbClr val="00B050"/>
                </a:solidFill>
              </a:rPr>
              <a:t>4</a:t>
            </a:r>
            <a:r>
              <a:rPr lang="en-US" b="1" dirty="0">
                <a:solidFill>
                  <a:srgbClr val="00B050"/>
                </a:solidFill>
              </a:rPr>
              <a:t>C</a:t>
            </a:r>
            <a:r>
              <a:rPr lang="en-US" b="1" baseline="-25000" dirty="0">
                <a:solidFill>
                  <a:srgbClr val="00B050"/>
                </a:solidFill>
              </a:rPr>
              <a:t>3</a:t>
            </a:r>
            <a:r>
              <a:rPr lang="en-US" b="1" dirty="0">
                <a:solidFill>
                  <a:srgbClr val="00B050"/>
                </a:solidFill>
              </a:rPr>
              <a:t>C</a:t>
            </a:r>
            <a:r>
              <a:rPr lang="en-US" b="1" baseline="-25000" dirty="0">
                <a:solidFill>
                  <a:srgbClr val="00B050"/>
                </a:solidFill>
              </a:rPr>
              <a:t>2</a:t>
            </a:r>
            <a:r>
              <a:rPr lang="en-US" b="1" dirty="0">
                <a:solidFill>
                  <a:srgbClr val="00B050"/>
                </a:solidFill>
              </a:rPr>
              <a:t>C</a:t>
            </a:r>
            <a:r>
              <a:rPr lang="en-US" b="1" baseline="-25000" dirty="0">
                <a:solidFill>
                  <a:srgbClr val="00B050"/>
                </a:solidFill>
              </a:rPr>
              <a:t>1</a:t>
            </a:r>
            <a:r>
              <a:rPr lang="en-US" b="1" dirty="0">
                <a:solidFill>
                  <a:srgbClr val="00B050"/>
                </a:solidFill>
              </a:rPr>
              <a:t>C</a:t>
            </a:r>
            <a:r>
              <a:rPr lang="en-US" b="1" baseline="-25000" dirty="0">
                <a:solidFill>
                  <a:srgbClr val="00B050"/>
                </a:solidFill>
              </a:rPr>
              <a:t>0</a:t>
            </a:r>
            <a:r>
              <a:rPr lang="en-US" dirty="0"/>
              <a:t>.</a:t>
            </a:r>
          </a:p>
          <a:p>
            <a:r>
              <a:rPr lang="en-US" dirty="0"/>
              <a:t>By breaking up the truth table, we obtained</a:t>
            </a:r>
          </a:p>
          <a:p>
            <a:r>
              <a:rPr lang="en-US" b="1" dirty="0">
                <a:solidFill>
                  <a:srgbClr val="00B050"/>
                </a:solidFill>
              </a:rPr>
              <a:t>U(C) = C</a:t>
            </a:r>
            <a:r>
              <a:rPr lang="en-US" b="1" baseline="-25000" dirty="0">
                <a:solidFill>
                  <a:srgbClr val="00B050"/>
                </a:solidFill>
              </a:rPr>
              <a:t>6</a:t>
            </a:r>
            <a:r>
              <a:rPr lang="en-US" b="1" dirty="0">
                <a:solidFill>
                  <a:srgbClr val="00B050"/>
                </a:solidFill>
              </a:rPr>
              <a:t>C</a:t>
            </a:r>
            <a:r>
              <a:rPr lang="en-US" b="1" baseline="-25000" dirty="0">
                <a:solidFill>
                  <a:srgbClr val="00B050"/>
                </a:solidFill>
              </a:rPr>
              <a:t>5</a:t>
            </a:r>
            <a:r>
              <a:rPr lang="en-US" b="1" dirty="0">
                <a:solidFill>
                  <a:srgbClr val="00B050"/>
                </a:solidFill>
              </a:rPr>
              <a:t>’C</a:t>
            </a:r>
            <a:r>
              <a:rPr lang="en-US" b="1" baseline="-25000" dirty="0">
                <a:solidFill>
                  <a:srgbClr val="00B050"/>
                </a:solidFill>
              </a:rPr>
              <a:t>4</a:t>
            </a:r>
            <a:r>
              <a:rPr lang="en-US" b="1" dirty="0">
                <a:solidFill>
                  <a:srgbClr val="00B050"/>
                </a:solidFill>
              </a:rPr>
              <a:t>’ (C</a:t>
            </a:r>
            <a:r>
              <a:rPr lang="en-US" b="1" baseline="-25000" dirty="0">
                <a:solidFill>
                  <a:srgbClr val="00B050"/>
                </a:solidFill>
              </a:rPr>
              <a:t>3</a:t>
            </a:r>
            <a:r>
              <a:rPr lang="en-US" b="1" dirty="0">
                <a:solidFill>
                  <a:srgbClr val="00B050"/>
                </a:solidFill>
              </a:rPr>
              <a:t> + C</a:t>
            </a:r>
            <a:r>
              <a:rPr lang="en-US" b="1" baseline="-25000" dirty="0">
                <a:solidFill>
                  <a:srgbClr val="00B050"/>
                </a:solidFill>
              </a:rPr>
              <a:t>2</a:t>
            </a:r>
            <a:r>
              <a:rPr lang="en-US" b="1" dirty="0">
                <a:solidFill>
                  <a:srgbClr val="00B050"/>
                </a:solidFill>
              </a:rPr>
              <a:t> + C</a:t>
            </a:r>
            <a:r>
              <a:rPr lang="en-US" b="1" baseline="-25000" dirty="0">
                <a:solidFill>
                  <a:srgbClr val="00B050"/>
                </a:solidFill>
              </a:rPr>
              <a:t>1</a:t>
            </a:r>
            <a:r>
              <a:rPr lang="en-US" b="1" dirty="0">
                <a:solidFill>
                  <a:srgbClr val="00B050"/>
                </a:solidFill>
              </a:rPr>
              <a:t> + C</a:t>
            </a:r>
            <a:r>
              <a:rPr lang="en-US" b="1" baseline="-25000" dirty="0">
                <a:solidFill>
                  <a:srgbClr val="00B050"/>
                </a:solidFill>
              </a:rPr>
              <a:t>0</a:t>
            </a:r>
            <a:r>
              <a:rPr lang="en-US" b="1" dirty="0">
                <a:solidFill>
                  <a:srgbClr val="00B050"/>
                </a:solidFill>
              </a:rPr>
              <a:t>) +</a:t>
            </a:r>
            <a:br>
              <a:rPr lang="en-US" b="1" dirty="0">
                <a:solidFill>
                  <a:srgbClr val="00B050"/>
                </a:solidFill>
              </a:rPr>
            </a:br>
            <a:r>
              <a:rPr lang="en-US" b="1" dirty="0">
                <a:solidFill>
                  <a:srgbClr val="00B050"/>
                </a:solidFill>
              </a:rPr>
              <a:t>	         C</a:t>
            </a:r>
            <a:r>
              <a:rPr lang="en-US" b="1" baseline="-25000" dirty="0">
                <a:solidFill>
                  <a:srgbClr val="00B050"/>
                </a:solidFill>
              </a:rPr>
              <a:t>6</a:t>
            </a:r>
            <a:r>
              <a:rPr lang="en-US" b="1" dirty="0">
                <a:solidFill>
                  <a:srgbClr val="00B050"/>
                </a:solidFill>
              </a:rPr>
              <a:t>C</a:t>
            </a:r>
            <a:r>
              <a:rPr lang="en-US" b="1" baseline="-25000" dirty="0">
                <a:solidFill>
                  <a:srgbClr val="00B050"/>
                </a:solidFill>
              </a:rPr>
              <a:t>5</a:t>
            </a:r>
            <a:r>
              <a:rPr lang="en-US" b="1" dirty="0">
                <a:solidFill>
                  <a:srgbClr val="00B050"/>
                </a:solidFill>
              </a:rPr>
              <a:t>’C</a:t>
            </a:r>
            <a:r>
              <a:rPr lang="en-US" b="1" baseline="-25000" dirty="0">
                <a:solidFill>
                  <a:srgbClr val="00B050"/>
                </a:solidFill>
              </a:rPr>
              <a:t>4 </a:t>
            </a:r>
            <a:r>
              <a:rPr lang="en-US" b="1" dirty="0">
                <a:solidFill>
                  <a:srgbClr val="00B050"/>
                </a:solidFill>
              </a:rPr>
              <a:t>(C</a:t>
            </a:r>
            <a:r>
              <a:rPr lang="en-US" b="1" baseline="-25000" dirty="0">
                <a:solidFill>
                  <a:srgbClr val="00B050"/>
                </a:solidFill>
              </a:rPr>
              <a:t>3</a:t>
            </a:r>
            <a:r>
              <a:rPr lang="en-US" b="1" dirty="0">
                <a:solidFill>
                  <a:srgbClr val="00B050"/>
                </a:solidFill>
              </a:rPr>
              <a:t>’ + C</a:t>
            </a:r>
            <a:r>
              <a:rPr lang="en-US" b="1" baseline="-25000" dirty="0">
                <a:solidFill>
                  <a:srgbClr val="00B050"/>
                </a:solidFill>
              </a:rPr>
              <a:t>2</a:t>
            </a:r>
            <a:r>
              <a:rPr lang="en-US" b="1" dirty="0">
                <a:solidFill>
                  <a:srgbClr val="00B050"/>
                </a:solidFill>
              </a:rPr>
              <a:t>’)(C</a:t>
            </a:r>
            <a:r>
              <a:rPr lang="en-US" b="1" baseline="-25000" dirty="0">
                <a:solidFill>
                  <a:srgbClr val="00B050"/>
                </a:solidFill>
              </a:rPr>
              <a:t>3</a:t>
            </a:r>
            <a:r>
              <a:rPr lang="en-US" b="1" dirty="0">
                <a:solidFill>
                  <a:srgbClr val="00B050"/>
                </a:solidFill>
              </a:rPr>
              <a:t>’ + C</a:t>
            </a:r>
            <a:r>
              <a:rPr lang="en-US" b="1" baseline="-25000" dirty="0">
                <a:solidFill>
                  <a:srgbClr val="00B050"/>
                </a:solidFill>
              </a:rPr>
              <a:t>1</a:t>
            </a:r>
            <a:r>
              <a:rPr lang="en-US" b="1" dirty="0">
                <a:solidFill>
                  <a:srgbClr val="00B050"/>
                </a:solidFill>
              </a:rPr>
              <a:t>’ + C</a:t>
            </a:r>
            <a:r>
              <a:rPr lang="en-US" b="1" baseline="-25000" dirty="0">
                <a:solidFill>
                  <a:srgbClr val="00B050"/>
                </a:solidFill>
              </a:rPr>
              <a:t>0</a:t>
            </a:r>
            <a:r>
              <a:rPr lang="en-US" b="1" dirty="0">
                <a:solidFill>
                  <a:srgbClr val="00B050"/>
                </a:solidFill>
              </a:rPr>
              <a:t>’)</a:t>
            </a:r>
          </a:p>
          <a:p>
            <a:r>
              <a:rPr lang="en-US" dirty="0"/>
              <a:t>But lower-case characters are only different from upper-case in </a:t>
            </a:r>
            <a:r>
              <a:rPr lang="en-US" b="1" dirty="0">
                <a:solidFill>
                  <a:srgbClr val="00B050"/>
                </a:solidFill>
              </a:rPr>
              <a:t>C</a:t>
            </a:r>
            <a:r>
              <a:rPr lang="en-US" b="1" baseline="-25000" dirty="0">
                <a:solidFill>
                  <a:srgbClr val="00B050"/>
                </a:solidFill>
              </a:rPr>
              <a:t>5</a:t>
            </a:r>
            <a:r>
              <a:rPr lang="en-US" dirty="0"/>
              <a:t>, which is 1 instead of 0.</a:t>
            </a:r>
          </a:p>
          <a:p>
            <a:r>
              <a:rPr lang="en-US" b="1" dirty="0">
                <a:solidFill>
                  <a:srgbClr val="0070C0"/>
                </a:solidFill>
              </a:rPr>
              <a:t>L(C) = C</a:t>
            </a:r>
            <a:r>
              <a:rPr lang="en-US" b="1" baseline="-25000" dirty="0">
                <a:solidFill>
                  <a:srgbClr val="0070C0"/>
                </a:solidFill>
              </a:rPr>
              <a:t>6</a:t>
            </a:r>
            <a:r>
              <a:rPr lang="en-US" b="1" dirty="0">
                <a:solidFill>
                  <a:srgbClr val="0070C0"/>
                </a:solidFill>
              </a:rPr>
              <a:t>C</a:t>
            </a:r>
            <a:r>
              <a:rPr lang="en-US" b="1" baseline="-25000" dirty="0">
                <a:solidFill>
                  <a:srgbClr val="0070C0"/>
                </a:solidFill>
              </a:rPr>
              <a:t>5</a:t>
            </a:r>
            <a:r>
              <a:rPr lang="en-US" b="1" dirty="0">
                <a:solidFill>
                  <a:srgbClr val="0070C0"/>
                </a:solidFill>
              </a:rPr>
              <a:t>C</a:t>
            </a:r>
            <a:r>
              <a:rPr lang="en-US" b="1" baseline="-25000" dirty="0">
                <a:solidFill>
                  <a:srgbClr val="0070C0"/>
                </a:solidFill>
              </a:rPr>
              <a:t>4</a:t>
            </a:r>
            <a:r>
              <a:rPr lang="en-US" b="1" dirty="0">
                <a:solidFill>
                  <a:srgbClr val="0070C0"/>
                </a:solidFill>
              </a:rPr>
              <a:t>’ (C</a:t>
            </a:r>
            <a:r>
              <a:rPr lang="en-US" b="1" baseline="-25000" dirty="0">
                <a:solidFill>
                  <a:srgbClr val="0070C0"/>
                </a:solidFill>
              </a:rPr>
              <a:t>3</a:t>
            </a:r>
            <a:r>
              <a:rPr lang="en-US" b="1" dirty="0">
                <a:solidFill>
                  <a:srgbClr val="0070C0"/>
                </a:solidFill>
              </a:rPr>
              <a:t> + C</a:t>
            </a:r>
            <a:r>
              <a:rPr lang="en-US" b="1" baseline="-25000" dirty="0">
                <a:solidFill>
                  <a:srgbClr val="0070C0"/>
                </a:solidFill>
              </a:rPr>
              <a:t>2</a:t>
            </a:r>
            <a:r>
              <a:rPr lang="en-US" b="1" dirty="0">
                <a:solidFill>
                  <a:srgbClr val="0070C0"/>
                </a:solidFill>
              </a:rPr>
              <a:t> + C</a:t>
            </a:r>
            <a:r>
              <a:rPr lang="en-US" b="1" baseline="-25000" dirty="0">
                <a:solidFill>
                  <a:srgbClr val="0070C0"/>
                </a:solidFill>
              </a:rPr>
              <a:t>1</a:t>
            </a:r>
            <a:r>
              <a:rPr lang="en-US" b="1" dirty="0">
                <a:solidFill>
                  <a:srgbClr val="0070C0"/>
                </a:solidFill>
              </a:rPr>
              <a:t> + C</a:t>
            </a:r>
            <a:r>
              <a:rPr lang="en-US" b="1" baseline="-25000" dirty="0">
                <a:solidFill>
                  <a:srgbClr val="0070C0"/>
                </a:solidFill>
              </a:rPr>
              <a:t>0</a:t>
            </a:r>
            <a:r>
              <a:rPr lang="en-US" b="1" dirty="0">
                <a:solidFill>
                  <a:srgbClr val="0070C0"/>
                </a:solidFill>
              </a:rPr>
              <a:t>) +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	         C</a:t>
            </a:r>
            <a:r>
              <a:rPr lang="en-US" b="1" baseline="-25000" dirty="0">
                <a:solidFill>
                  <a:srgbClr val="0070C0"/>
                </a:solidFill>
              </a:rPr>
              <a:t>6</a:t>
            </a:r>
            <a:r>
              <a:rPr lang="en-US" b="1" dirty="0">
                <a:solidFill>
                  <a:srgbClr val="0070C0"/>
                </a:solidFill>
              </a:rPr>
              <a:t>C</a:t>
            </a:r>
            <a:r>
              <a:rPr lang="en-US" b="1" baseline="-25000" dirty="0">
                <a:solidFill>
                  <a:srgbClr val="0070C0"/>
                </a:solidFill>
              </a:rPr>
              <a:t>5</a:t>
            </a:r>
            <a:r>
              <a:rPr lang="en-US" b="1" dirty="0">
                <a:solidFill>
                  <a:srgbClr val="0070C0"/>
                </a:solidFill>
              </a:rPr>
              <a:t>C</a:t>
            </a:r>
            <a:r>
              <a:rPr lang="en-US" b="1" baseline="-25000" dirty="0">
                <a:solidFill>
                  <a:srgbClr val="0070C0"/>
                </a:solidFill>
              </a:rPr>
              <a:t>4 </a:t>
            </a:r>
            <a:r>
              <a:rPr lang="en-US" b="1" dirty="0">
                <a:solidFill>
                  <a:srgbClr val="0070C0"/>
                </a:solidFill>
              </a:rPr>
              <a:t>(C</a:t>
            </a:r>
            <a:r>
              <a:rPr lang="en-US" b="1" baseline="-25000" dirty="0">
                <a:solidFill>
                  <a:srgbClr val="0070C0"/>
                </a:solidFill>
              </a:rPr>
              <a:t>3</a:t>
            </a:r>
            <a:r>
              <a:rPr lang="en-US" b="1" dirty="0">
                <a:solidFill>
                  <a:srgbClr val="0070C0"/>
                </a:solidFill>
              </a:rPr>
              <a:t>’ + C</a:t>
            </a:r>
            <a:r>
              <a:rPr lang="en-US" b="1" baseline="-25000" dirty="0">
                <a:solidFill>
                  <a:srgbClr val="0070C0"/>
                </a:solidFill>
              </a:rPr>
              <a:t>2</a:t>
            </a:r>
            <a:r>
              <a:rPr lang="en-US" b="1" dirty="0">
                <a:solidFill>
                  <a:srgbClr val="0070C0"/>
                </a:solidFill>
              </a:rPr>
              <a:t>’)(C</a:t>
            </a:r>
            <a:r>
              <a:rPr lang="en-US" b="1" baseline="-25000" dirty="0">
                <a:solidFill>
                  <a:srgbClr val="0070C0"/>
                </a:solidFill>
              </a:rPr>
              <a:t>3</a:t>
            </a:r>
            <a:r>
              <a:rPr lang="en-US" b="1" dirty="0">
                <a:solidFill>
                  <a:srgbClr val="0070C0"/>
                </a:solidFill>
              </a:rPr>
              <a:t>’ + C</a:t>
            </a:r>
            <a:r>
              <a:rPr lang="en-US" b="1" baseline="-25000" dirty="0">
                <a:solidFill>
                  <a:srgbClr val="0070C0"/>
                </a:solidFill>
              </a:rPr>
              <a:t>1</a:t>
            </a:r>
            <a:r>
              <a:rPr lang="en-US" b="1" dirty="0">
                <a:solidFill>
                  <a:srgbClr val="0070C0"/>
                </a:solidFill>
              </a:rPr>
              <a:t>’ + C</a:t>
            </a:r>
            <a:r>
              <a:rPr lang="en-US" b="1" baseline="-25000" dirty="0">
                <a:solidFill>
                  <a:srgbClr val="0070C0"/>
                </a:solidFill>
              </a:rPr>
              <a:t>0</a:t>
            </a:r>
            <a:r>
              <a:rPr lang="en-US" b="1" dirty="0">
                <a:solidFill>
                  <a:srgbClr val="0070C0"/>
                </a:solidFill>
              </a:rPr>
              <a:t>’)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49970F0-D61B-4214-A65D-FD869E0D8E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98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Comparator Input to Calculate L(C)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 just change the comparators’ inputs.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49970F0-D61B-4214-A65D-FD869E0D8E7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59" y="2297169"/>
            <a:ext cx="6803667" cy="357192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411743" y="4353786"/>
            <a:ext cx="12314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000" b="1" baseline="-25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pPr algn="ctr"/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implies</a:t>
            </a:r>
          </a:p>
          <a:p>
            <a:pPr algn="ctr"/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&lt; 0x41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06437" y="4353786"/>
            <a:ext cx="127470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</a:t>
            </a:r>
            <a:r>
              <a:rPr lang="en-US" sz="2000" b="1" baseline="-250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pPr algn="ctr"/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implies</a:t>
            </a:r>
          </a:p>
          <a:p>
            <a:pPr algn="ctr"/>
            <a:r>
              <a:rPr lang="en-US" sz="20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&gt; 0x5A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024302" y="5095129"/>
            <a:ext cx="959727" cy="505268"/>
            <a:chOff x="3024302" y="5095129"/>
            <a:chExt cx="959727" cy="505268"/>
          </a:xfrm>
        </p:grpSpPr>
        <p:cxnSp>
          <p:nvCxnSpPr>
            <p:cNvPr id="15" name="Straight Connector 14"/>
            <p:cNvCxnSpPr/>
            <p:nvPr/>
          </p:nvCxnSpPr>
          <p:spPr>
            <a:xfrm flipV="1">
              <a:off x="3024302" y="5095129"/>
              <a:ext cx="545249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228693" y="5200287"/>
              <a:ext cx="7553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0x61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579711" y="2297169"/>
            <a:ext cx="1102758" cy="369332"/>
            <a:chOff x="3579711" y="2297169"/>
            <a:chExt cx="1102758" cy="369332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3579711" y="2387600"/>
              <a:ext cx="545249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036138" y="2297169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0x61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812513" y="5465257"/>
            <a:ext cx="464373" cy="369332"/>
            <a:chOff x="3616287" y="2466964"/>
            <a:chExt cx="464373" cy="369332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3616287" y="2471429"/>
              <a:ext cx="189938" cy="9905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3742105" y="2466964"/>
              <a:ext cx="338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631599" y="4969339"/>
            <a:ext cx="1333123" cy="400110"/>
            <a:chOff x="3024302" y="4981531"/>
            <a:chExt cx="1333123" cy="400110"/>
          </a:xfrm>
        </p:grpSpPr>
        <p:cxnSp>
          <p:nvCxnSpPr>
            <p:cNvPr id="22" name="Straight Connector 21"/>
            <p:cNvCxnSpPr/>
            <p:nvPr/>
          </p:nvCxnSpPr>
          <p:spPr>
            <a:xfrm flipV="1">
              <a:off x="3024302" y="5095129"/>
              <a:ext cx="545249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3558808" y="4981531"/>
              <a:ext cx="79861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0x7A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836316" y="2297169"/>
            <a:ext cx="1128406" cy="369332"/>
            <a:chOff x="3579711" y="2297169"/>
            <a:chExt cx="1128406" cy="369332"/>
          </a:xfrm>
        </p:grpSpPr>
        <p:cxnSp>
          <p:nvCxnSpPr>
            <p:cNvPr id="26" name="Straight Connector 25"/>
            <p:cNvCxnSpPr/>
            <p:nvPr/>
          </p:nvCxnSpPr>
          <p:spPr>
            <a:xfrm flipV="1">
              <a:off x="3579711" y="2387600"/>
              <a:ext cx="545249" cy="18288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4010490" y="2297169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0x7A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0677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Logic to Choose Between Two Signals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if we want one design to check for </a:t>
            </a:r>
            <a:br>
              <a:rPr lang="en-US" dirty="0"/>
            </a:br>
            <a:r>
              <a:rPr lang="en-US" dirty="0"/>
              <a:t>either upper-case or lower-case letters?</a:t>
            </a:r>
          </a:p>
          <a:p>
            <a:r>
              <a:rPr lang="en-US" dirty="0"/>
              <a:t>In a few examples, </a:t>
            </a:r>
          </a:p>
          <a:p>
            <a:pPr lvl="1"/>
            <a:r>
              <a:rPr lang="en-US" dirty="0"/>
              <a:t>we added a control signal </a:t>
            </a:r>
            <a:r>
              <a:rPr lang="en-US" dirty="0">
                <a:solidFill>
                  <a:srgbClr val="00B050"/>
                </a:solidFill>
              </a:rPr>
              <a:t>S </a:t>
            </a:r>
          </a:p>
          <a:p>
            <a:pPr lvl="1"/>
            <a:r>
              <a:rPr lang="en-US" dirty="0"/>
              <a:t>to select between functions.</a:t>
            </a:r>
          </a:p>
          <a:p>
            <a:r>
              <a:rPr lang="en-US" dirty="0"/>
              <a:t>Can we design logic</a:t>
            </a:r>
          </a:p>
          <a:p>
            <a:pPr lvl="1"/>
            <a:r>
              <a:rPr lang="en-US" dirty="0"/>
              <a:t>that uses a control signal </a:t>
            </a:r>
            <a:r>
              <a:rPr lang="en-US" dirty="0">
                <a:solidFill>
                  <a:srgbClr val="00B050"/>
                </a:solidFill>
              </a:rPr>
              <a:t>S </a:t>
            </a:r>
            <a:r>
              <a:rPr lang="en-US" dirty="0"/>
              <a:t>to select </a:t>
            </a:r>
          </a:p>
          <a:p>
            <a:pPr lvl="1"/>
            <a:r>
              <a:rPr lang="en-US" dirty="0"/>
              <a:t>between two arbitrary signals,</a:t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1</a:t>
            </a:r>
            <a:r>
              <a:rPr lang="en-US" dirty="0"/>
              <a:t> (when </a:t>
            </a:r>
            <a:r>
              <a:rPr lang="en-US" dirty="0">
                <a:solidFill>
                  <a:srgbClr val="00B050"/>
                </a:solidFill>
              </a:rPr>
              <a:t>S = 1</a:t>
            </a:r>
            <a:r>
              <a:rPr lang="en-US" dirty="0"/>
              <a:t>) and </a:t>
            </a:r>
            <a:r>
              <a:rPr lang="en-US" dirty="0">
                <a:solidFill>
                  <a:srgbClr val="00B050"/>
                </a:solidFill>
              </a:rPr>
              <a:t>D</a:t>
            </a:r>
            <a:r>
              <a:rPr lang="en-US" baseline="-25000" dirty="0">
                <a:solidFill>
                  <a:srgbClr val="00B050"/>
                </a:solidFill>
              </a:rPr>
              <a:t>0</a:t>
            </a:r>
            <a:r>
              <a:rPr lang="en-US" dirty="0"/>
              <a:t> (when </a:t>
            </a:r>
            <a:r>
              <a:rPr lang="en-US" dirty="0">
                <a:solidFill>
                  <a:srgbClr val="00B050"/>
                </a:solidFill>
              </a:rPr>
              <a:t>S = 0</a:t>
            </a:r>
            <a:r>
              <a:rPr lang="en-US" dirty="0"/>
              <a:t>)?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49970F0-D61B-4214-A65D-FD869E0D8E7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911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Tables for a 2-to-1 Multiplexer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full truth table for such </a:t>
            </a:r>
            <a:br>
              <a:rPr lang="en-US" dirty="0"/>
            </a:br>
            <a:r>
              <a:rPr lang="en-US" dirty="0"/>
              <a:t>logic appears to the right.</a:t>
            </a:r>
          </a:p>
          <a:p>
            <a:r>
              <a:rPr lang="en-US" dirty="0"/>
              <a:t>But we could shorten it as</a:t>
            </a:r>
            <a:br>
              <a:rPr lang="en-US" dirty="0"/>
            </a:br>
            <a:r>
              <a:rPr lang="en-US" dirty="0"/>
              <a:t>shown below…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49970F0-D61B-4214-A65D-FD869E0D8E7F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227930"/>
              </p:ext>
            </p:extLst>
          </p:nvPr>
        </p:nvGraphicFramePr>
        <p:xfrm>
          <a:off x="6194069" y="1501000"/>
          <a:ext cx="219456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14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28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28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Q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65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4584445"/>
              </p:ext>
            </p:extLst>
          </p:nvPr>
        </p:nvGraphicFramePr>
        <p:xfrm>
          <a:off x="596348" y="3573640"/>
          <a:ext cx="219456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14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28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28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Q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1143500" y="3458715"/>
            <a:ext cx="4516688" cy="2699688"/>
            <a:chOff x="1143500" y="3458715"/>
            <a:chExt cx="4516688" cy="2699688"/>
          </a:xfrm>
        </p:grpSpPr>
        <p:sp>
          <p:nvSpPr>
            <p:cNvPr id="3" name="TextBox 2"/>
            <p:cNvSpPr txBox="1"/>
            <p:nvPr/>
          </p:nvSpPr>
          <p:spPr>
            <a:xfrm>
              <a:off x="3569551" y="3458715"/>
              <a:ext cx="2090637" cy="224676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Unselected</a:t>
              </a:r>
              <a:br>
                <a:rPr lang="en-US" sz="2800" dirty="0"/>
              </a:br>
              <a:r>
                <a:rPr lang="en-US" sz="2800" dirty="0"/>
                <a:t>inputs do</a:t>
              </a:r>
            </a:p>
            <a:p>
              <a:pPr algn="ctr"/>
              <a:r>
                <a:rPr lang="en-US" sz="2800" dirty="0"/>
                <a:t>not matter</a:t>
              </a:r>
              <a:br>
                <a:rPr lang="en-US" sz="2800" dirty="0"/>
              </a:br>
              <a:r>
                <a:rPr lang="en-US" sz="2800" dirty="0"/>
                <a:t>(marked </a:t>
              </a:r>
            </a:p>
            <a:p>
              <a:pPr algn="ctr"/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en-US" sz="2800" dirty="0"/>
                <a:t> “x”).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1143500" y="4130432"/>
              <a:ext cx="457200" cy="45720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143500" y="4652722"/>
              <a:ext cx="457200" cy="45720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/>
            <p:cNvSpPr/>
            <p:nvPr/>
          </p:nvSpPr>
          <p:spPr>
            <a:xfrm>
              <a:off x="1788750" y="5701203"/>
              <a:ext cx="457200" cy="45720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1788750" y="5183294"/>
              <a:ext cx="457200" cy="45720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/>
            <p:cNvCxnSpPr>
              <a:stCxn id="3" idx="1"/>
              <a:endCxn id="6" idx="5"/>
            </p:cNvCxnSpPr>
            <p:nvPr/>
          </p:nvCxnSpPr>
          <p:spPr>
            <a:xfrm flipH="1" flipV="1">
              <a:off x="1533745" y="4520677"/>
              <a:ext cx="2035806" cy="6142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3" idx="1"/>
              <a:endCxn id="11" idx="7"/>
            </p:cNvCxnSpPr>
            <p:nvPr/>
          </p:nvCxnSpPr>
          <p:spPr>
            <a:xfrm flipH="1">
              <a:off x="1533745" y="4582100"/>
              <a:ext cx="2035806" cy="137577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endCxn id="14" idx="7"/>
            </p:cNvCxnSpPr>
            <p:nvPr/>
          </p:nvCxnSpPr>
          <p:spPr>
            <a:xfrm flipH="1">
              <a:off x="2178995" y="5069772"/>
              <a:ext cx="1390555" cy="180477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endCxn id="13" idx="7"/>
            </p:cNvCxnSpPr>
            <p:nvPr/>
          </p:nvCxnSpPr>
          <p:spPr>
            <a:xfrm flipH="1">
              <a:off x="2178995" y="5405858"/>
              <a:ext cx="1390555" cy="36230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529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 Normally Use the Most Compact Truth Table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case, we can even write outputs</a:t>
            </a:r>
            <a:br>
              <a:rPr lang="en-US" dirty="0"/>
            </a:br>
            <a:r>
              <a:rPr lang="en-US" dirty="0"/>
              <a:t>in terms of other inputs, as shown here.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49970F0-D61B-4214-A65D-FD869E0D8E7F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84995"/>
              </p:ext>
            </p:extLst>
          </p:nvPr>
        </p:nvGraphicFramePr>
        <p:xfrm>
          <a:off x="6245828" y="2660904"/>
          <a:ext cx="100584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14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Q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2800" b="1" baseline="-25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2800" b="1" baseline="-25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545031"/>
              </p:ext>
            </p:extLst>
          </p:nvPr>
        </p:nvGraphicFramePr>
        <p:xfrm>
          <a:off x="596348" y="3573640"/>
          <a:ext cx="219456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14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28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28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Q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1143500" y="3458715"/>
            <a:ext cx="4516688" cy="2699688"/>
            <a:chOff x="1143500" y="3458715"/>
            <a:chExt cx="4516688" cy="2699688"/>
          </a:xfrm>
        </p:grpSpPr>
        <p:sp>
          <p:nvSpPr>
            <p:cNvPr id="23" name="TextBox 22"/>
            <p:cNvSpPr txBox="1"/>
            <p:nvPr/>
          </p:nvSpPr>
          <p:spPr>
            <a:xfrm>
              <a:off x="3569551" y="3458715"/>
              <a:ext cx="2090637" cy="2246769"/>
            </a:xfrm>
            <a:prstGeom prst="rect">
              <a:avLst/>
            </a:prstGeom>
            <a:solidFill>
              <a:srgbClr val="92D050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Unselected</a:t>
              </a:r>
              <a:br>
                <a:rPr lang="en-US" sz="2800" dirty="0"/>
              </a:br>
              <a:r>
                <a:rPr lang="en-US" sz="2800" dirty="0"/>
                <a:t>inputs do</a:t>
              </a:r>
            </a:p>
            <a:p>
              <a:pPr algn="ctr"/>
              <a:r>
                <a:rPr lang="en-US" sz="2800" dirty="0"/>
                <a:t>not matter</a:t>
              </a:r>
              <a:br>
                <a:rPr lang="en-US" sz="2800" dirty="0"/>
              </a:br>
              <a:r>
                <a:rPr lang="en-US" sz="2800" dirty="0"/>
                <a:t>(marked </a:t>
              </a:r>
            </a:p>
            <a:p>
              <a:pPr algn="ctr"/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with</a:t>
              </a:r>
              <a:r>
                <a:rPr lang="en-US" sz="2800" dirty="0"/>
                <a:t> “x”).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1143500" y="4130432"/>
              <a:ext cx="457200" cy="45720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1143500" y="4652722"/>
              <a:ext cx="457200" cy="45720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788750" y="5701203"/>
              <a:ext cx="457200" cy="45720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/>
            <p:cNvSpPr/>
            <p:nvPr/>
          </p:nvSpPr>
          <p:spPr>
            <a:xfrm>
              <a:off x="1788750" y="5183294"/>
              <a:ext cx="457200" cy="457200"/>
            </a:xfrm>
            <a:prstGeom prst="ellipse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stCxn id="23" idx="1"/>
              <a:endCxn id="26" idx="5"/>
            </p:cNvCxnSpPr>
            <p:nvPr/>
          </p:nvCxnSpPr>
          <p:spPr>
            <a:xfrm flipH="1" flipV="1">
              <a:off x="1533745" y="4520677"/>
              <a:ext cx="2035806" cy="6142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23" idx="1"/>
              <a:endCxn id="27" idx="7"/>
            </p:cNvCxnSpPr>
            <p:nvPr/>
          </p:nvCxnSpPr>
          <p:spPr>
            <a:xfrm flipH="1">
              <a:off x="1533745" y="4582100"/>
              <a:ext cx="2035806" cy="137577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endCxn id="29" idx="7"/>
            </p:cNvCxnSpPr>
            <p:nvPr/>
          </p:nvCxnSpPr>
          <p:spPr>
            <a:xfrm flipH="1">
              <a:off x="2178995" y="5069772"/>
              <a:ext cx="1390555" cy="180477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endCxn id="28" idx="7"/>
            </p:cNvCxnSpPr>
            <p:nvPr/>
          </p:nvCxnSpPr>
          <p:spPr>
            <a:xfrm flipH="1">
              <a:off x="2178995" y="5405858"/>
              <a:ext cx="1390555" cy="36230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4147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for a 2-to-1 Multiplexer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Let’s solve with a K-map.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    Q = S’D</a:t>
            </a:r>
            <a:r>
              <a:rPr lang="en-US" b="1" baseline="-25000" dirty="0">
                <a:solidFill>
                  <a:srgbClr val="0070C0"/>
                </a:solidFill>
              </a:rPr>
              <a:t>0</a:t>
            </a:r>
            <a:r>
              <a:rPr lang="en-US" b="1" dirty="0">
                <a:solidFill>
                  <a:srgbClr val="0070C0"/>
                </a:solidFill>
              </a:rPr>
              <a:t> + SD</a:t>
            </a:r>
            <a:r>
              <a:rPr lang="en-US" b="1" baseline="-25000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49970F0-D61B-4214-A65D-FD869E0D8E7F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194069" y="1501000"/>
          <a:ext cx="219456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214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28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sz="2800" baseline="-250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Q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652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137700"/>
              </p:ext>
            </p:extLst>
          </p:nvPr>
        </p:nvGraphicFramePr>
        <p:xfrm>
          <a:off x="596348" y="3644054"/>
          <a:ext cx="3582353" cy="222504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47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6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</a:t>
                      </a:r>
                      <a:endParaRPr lang="en-US" sz="2400" baseline="-25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2400" baseline="-25000" dirty="0">
                          <a:latin typeface="+mn-lt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2400" dirty="0">
                          <a:latin typeface="+mn-lt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2400" baseline="-25000" dirty="0">
                          <a:latin typeface="+mn-lt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 gridSpan="2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00</a:t>
                      </a:r>
                    </a:p>
                  </a:txBody>
                  <a:tcPr anchor="b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 rowSpan="2">
                  <a:txBody>
                    <a:bodyPr/>
                    <a:lstStyle/>
                    <a:p>
                      <a:pPr algn="r"/>
                      <a:r>
                        <a:rPr lang="en-US" sz="2400" b="1" baseline="0" dirty="0"/>
                        <a:t>S</a:t>
                      </a:r>
                      <a:endParaRPr lang="en-US" sz="2400" b="1" baseline="-25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258027" y="457435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58027" y="526523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952298" y="457435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640921" y="457435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72079" y="457435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945727" y="526523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34350" y="526523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565508" y="526523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 rot="5400000">
            <a:off x="2554362" y="4222385"/>
            <a:ext cx="497840" cy="1227165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 rot="5400000">
            <a:off x="3244944" y="4905345"/>
            <a:ext cx="497840" cy="1227165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9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  <p:bldP spid="26" grpId="0"/>
      <p:bldP spid="27" grpId="0"/>
      <p:bldP spid="28" grpId="0"/>
      <p:bldP spid="29" grpId="0"/>
      <p:bldP spid="30" grpId="0"/>
      <p:bldP spid="31" grpId="0"/>
      <p:bldP spid="32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for a 2-to-1 Multiplexer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But </a:t>
            </a:r>
            <a:r>
              <a:rPr lang="en-US" b="1" dirty="0">
                <a:solidFill>
                  <a:srgbClr val="00B050"/>
                </a:solidFill>
              </a:rPr>
              <a:t>Q</a:t>
            </a:r>
            <a:r>
              <a:rPr lang="en-US" dirty="0"/>
              <a:t> just selects </a:t>
            </a:r>
            <a:r>
              <a:rPr lang="en-US" b="1" dirty="0">
                <a:solidFill>
                  <a:srgbClr val="00B050"/>
                </a:solidFill>
              </a:rPr>
              <a:t>D</a:t>
            </a:r>
            <a:r>
              <a:rPr lang="en-US" b="1" baseline="-25000" dirty="0">
                <a:solidFill>
                  <a:srgbClr val="00B050"/>
                </a:solidFill>
              </a:rPr>
              <a:t>0</a:t>
            </a:r>
            <a:r>
              <a:rPr lang="en-US" dirty="0"/>
              <a:t> or </a:t>
            </a:r>
            <a:r>
              <a:rPr lang="en-US" b="1" dirty="0">
                <a:solidFill>
                  <a:srgbClr val="00B050"/>
                </a:solidFill>
              </a:rPr>
              <a:t>D</a:t>
            </a:r>
            <a:r>
              <a:rPr lang="en-US" b="1" baseline="-25000" dirty="0">
                <a:solidFill>
                  <a:srgbClr val="00B050"/>
                </a:solidFill>
              </a:rPr>
              <a:t>1</a:t>
            </a:r>
            <a:r>
              <a:rPr lang="en-US" dirty="0"/>
              <a:t> (as desired)!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  <a:r>
              <a:rPr lang="en-US" b="1" dirty="0">
                <a:solidFill>
                  <a:srgbClr val="0070C0"/>
                </a:solidFill>
              </a:rPr>
              <a:t>    Q = S’D</a:t>
            </a:r>
            <a:r>
              <a:rPr lang="en-US" b="1" baseline="-25000" dirty="0">
                <a:solidFill>
                  <a:srgbClr val="0070C0"/>
                </a:solidFill>
              </a:rPr>
              <a:t>0</a:t>
            </a:r>
            <a:r>
              <a:rPr lang="en-US" b="1" dirty="0">
                <a:solidFill>
                  <a:srgbClr val="0070C0"/>
                </a:solidFill>
              </a:rPr>
              <a:t> + SD</a:t>
            </a:r>
            <a:r>
              <a:rPr lang="en-US" b="1" baseline="-25000" dirty="0">
                <a:solidFill>
                  <a:srgbClr val="0070C0"/>
                </a:solidFill>
              </a:rPr>
              <a:t>1</a:t>
            </a:r>
          </a:p>
          <a:p>
            <a:endParaRPr lang="en-US" b="1" baseline="-25000" dirty="0">
              <a:solidFill>
                <a:srgbClr val="0070C0"/>
              </a:solidFill>
            </a:endParaRPr>
          </a:p>
          <a:p>
            <a:r>
              <a:rPr lang="en-US" dirty="0"/>
              <a:t>Could we have just written</a:t>
            </a:r>
            <a:br>
              <a:rPr lang="en-US" dirty="0"/>
            </a:br>
            <a:r>
              <a:rPr lang="en-US" dirty="0"/>
              <a:t>this expression using the table</a:t>
            </a:r>
            <a:br>
              <a:rPr lang="en-US" dirty="0"/>
            </a:br>
            <a:r>
              <a:rPr lang="en-US" dirty="0"/>
              <a:t>to the right?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>
                <a:solidFill>
                  <a:srgbClr val="00B050"/>
                </a:solidFill>
              </a:rPr>
              <a:t>Q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is </a:t>
            </a:r>
            <a:r>
              <a:rPr lang="en-US" b="1" dirty="0">
                <a:solidFill>
                  <a:srgbClr val="00B050"/>
                </a:solidFill>
              </a:rPr>
              <a:t>D</a:t>
            </a:r>
            <a:r>
              <a:rPr lang="en-US" b="1" baseline="-25000" dirty="0">
                <a:solidFill>
                  <a:srgbClr val="00B050"/>
                </a:solidFill>
              </a:rPr>
              <a:t>0</a:t>
            </a:r>
            <a:r>
              <a:rPr lang="en-US" dirty="0"/>
              <a:t> when </a:t>
            </a:r>
            <a:r>
              <a:rPr lang="en-US" b="1" dirty="0">
                <a:solidFill>
                  <a:srgbClr val="00B050"/>
                </a:solidFill>
              </a:rPr>
              <a:t>S = 0</a:t>
            </a:r>
            <a:r>
              <a:rPr lang="en-US" dirty="0"/>
              <a:t>, and </a:t>
            </a:r>
            <a:r>
              <a:rPr lang="en-US" b="1" dirty="0">
                <a:solidFill>
                  <a:srgbClr val="00B050"/>
                </a:solidFill>
              </a:rPr>
              <a:t>D</a:t>
            </a:r>
            <a:r>
              <a:rPr lang="en-US" b="1" baseline="-25000" dirty="0">
                <a:solidFill>
                  <a:srgbClr val="00B050"/>
                </a:solidFill>
              </a:rPr>
              <a:t>1</a:t>
            </a:r>
            <a:r>
              <a:rPr lang="en-US" dirty="0"/>
              <a:t> when </a:t>
            </a:r>
            <a:r>
              <a:rPr lang="en-US" b="1" dirty="0">
                <a:solidFill>
                  <a:srgbClr val="00B050"/>
                </a:solidFill>
              </a:rPr>
              <a:t>S = 1</a:t>
            </a:r>
            <a:r>
              <a:rPr lang="en-US" dirty="0"/>
              <a:t>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949970F0-D61B-4214-A65D-FD869E0D8E7F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299850"/>
              </p:ext>
            </p:extLst>
          </p:nvPr>
        </p:nvGraphicFramePr>
        <p:xfrm>
          <a:off x="6245828" y="2660904"/>
          <a:ext cx="100584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141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Q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2800" b="1" baseline="-25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76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2800" b="1" baseline="-250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en-US" sz="28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364216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120 theme">
      <a:dk1>
        <a:srgbClr val="000000"/>
      </a:dk1>
      <a:lt1>
        <a:srgbClr val="DCF3FD"/>
      </a:lt1>
      <a:dk2>
        <a:srgbClr val="000000"/>
      </a:dk2>
      <a:lt2>
        <a:srgbClr val="DCF3FD"/>
      </a:lt2>
      <a:accent1>
        <a:srgbClr val="0070C0"/>
      </a:accent1>
      <a:accent2>
        <a:srgbClr val="DCF3FD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37A76F"/>
      </a:hlink>
      <a:folHlink>
        <a:srgbClr val="37A76F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5288</TotalTime>
  <Words>1308</Words>
  <Application>Microsoft Office PowerPoint</Application>
  <PresentationFormat>Widescreen</PresentationFormat>
  <Paragraphs>402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Century Schoolbook</vt:lpstr>
      <vt:lpstr>Courier New</vt:lpstr>
      <vt:lpstr>Symbol</vt:lpstr>
      <vt:lpstr>Times New Roman</vt:lpstr>
      <vt:lpstr>Retrospect</vt:lpstr>
      <vt:lpstr>University of Illinois at Urbana-Champaign Dept. of Electrical and Computer Engineering  ECE 120: Introduction to Computing</vt:lpstr>
      <vt:lpstr>Task: Checking for a Lower-Case Letter</vt:lpstr>
      <vt:lpstr>Change C5’ to C5 to Obtain L(C) from U(C)</vt:lpstr>
      <vt:lpstr>Change Comparator Input to Calculate L(C)</vt:lpstr>
      <vt:lpstr>Want Logic to Choose Between Two Signals</vt:lpstr>
      <vt:lpstr>Truth Tables for a 2-to-1 Multiplexer</vt:lpstr>
      <vt:lpstr>We Normally Use the Most Compact Truth Table</vt:lpstr>
      <vt:lpstr>Expression for a 2-to-1 Multiplexer</vt:lpstr>
      <vt:lpstr>Expression for a 2-to-1 Multiplexer</vt:lpstr>
      <vt:lpstr>Implementation and Symbolic Form of a 2-to-1 Mux</vt:lpstr>
      <vt:lpstr>Selecting from More than Two Expressions</vt:lpstr>
      <vt:lpstr>For the Second Level, Use More Muxes</vt:lpstr>
      <vt:lpstr>AND Gates Represent Minterms ANDed with Data Inputs</vt:lpstr>
      <vt:lpstr>A 2N-to-1 Mux Requires N Select Bits</vt:lpstr>
      <vt:lpstr>Can Use Sets of Muxes to Select Amongst Groups of Bits</vt:lpstr>
      <vt:lpstr>Example of a Set of Muxes with Common Select Input</vt:lpstr>
      <vt:lpstr>Another Design Problem: Checking Four Types of ASCII</vt:lpstr>
      <vt:lpstr>The Answer?  Use Muxes!  Two 28-to-7 Muxes</vt:lpstr>
      <vt:lpstr>University of Illinois at Urbana-Champaign Dept. of Electrical and Computer Engineering  ECE 120: Introduction to Computing</vt:lpstr>
      <vt:lpstr>How Can We Decode a Representation?</vt:lpstr>
      <vt:lpstr>A Decoder’s Outputs Have Exactly One 1 Bit</vt:lpstr>
      <vt:lpstr>A 2-to-4 Decoder with Enable Produces Zero or One 1 Bit</vt:lpstr>
      <vt:lpstr>A Trapezoid that Widens Represents a Decoder</vt:lpstr>
      <vt:lpstr>Decoders and Muxes Both Calculate All Minterms</vt:lpstr>
      <vt:lpstr>Decoder Outputs Allow Separate Use of Each Minterm</vt:lpstr>
      <vt:lpstr>Early Reconfigurable Hardware Used Decoders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Volodymyr Kindratenko</cp:lastModifiedBy>
  <cp:revision>663</cp:revision>
  <cp:lastPrinted>2017-03-06T03:52:46Z</cp:lastPrinted>
  <dcterms:created xsi:type="dcterms:W3CDTF">2015-04-21T10:43:03Z</dcterms:created>
  <dcterms:modified xsi:type="dcterms:W3CDTF">2018-10-01T11:51:29Z</dcterms:modified>
</cp:coreProperties>
</file>