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7" r:id="rId3"/>
    <p:sldId id="308" r:id="rId4"/>
    <p:sldId id="290" r:id="rId5"/>
    <p:sldId id="291" r:id="rId6"/>
    <p:sldId id="292" r:id="rId7"/>
    <p:sldId id="293" r:id="rId8"/>
    <p:sldId id="289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FF"/>
    <a:srgbClr val="C7E3EE"/>
    <a:srgbClr val="D09E00"/>
    <a:srgbClr val="F78DE3"/>
    <a:srgbClr val="FFFF00"/>
    <a:srgbClr val="FF3300"/>
    <a:srgbClr val="CCCCFF"/>
    <a:srgbClr val="777777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64" autoAdjust="0"/>
  </p:normalViewPr>
  <p:slideViewPr>
    <p:cSldViewPr snapToGrid="0">
      <p:cViewPr varScale="1">
        <p:scale>
          <a:sx n="67" d="100"/>
          <a:sy n="67" d="100"/>
        </p:scale>
        <p:origin x="6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2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B7B2EAB6-D689-4E05-BA69-3794AD24F7E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5F190AE4-2089-4C9E-B5AB-3D3BAB8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96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2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FCB7FEB2-7CC4-407B-823B-93A197C339A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6"/>
            <a:ext cx="7437120" cy="2760345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C746901C-2F17-412D-8945-DF33E293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0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30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15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Patient: My head hurts whenever I touch it!</a:t>
            </a:r>
          </a:p>
          <a:p>
            <a:r>
              <a:rPr lang="en-US" baseline="0" dirty="0" smtClean="0"/>
              <a:t>Doctor: So stop touching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49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5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59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17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59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04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50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6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5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Gate structures: NOT is the same as a 1-input NAND or a 1-input NOR.  Simply reduce the parallel/serial constructs to a single transistor 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56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20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01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2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63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109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653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Start on the left and explain.  D actually rises in the second cycle but falls again before the rising clock edge.</a:t>
            </a:r>
          </a:p>
          <a:p>
            <a:r>
              <a:rPr lang="en-US" baseline="0" dirty="0" smtClean="0"/>
              <a:t>Be sure that the students understand: since D is copied to X while the clock is low, the value of D *just before* the rising edge is copied from X to Q and held for one full clock cycle.  In reality, of course, the edges are not sharp, and we need some time for D to propagate to X, and for X to propagate to Q.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829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9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all circuits are stable.  If we connect three inverters in a loop, we get a ring oscillator.  Beyond the scope of the class, but easy to understand why.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9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64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Let the students think about it before continuing.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95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40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26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7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6349" y="536714"/>
            <a:ext cx="7792278" cy="2494722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4000" spc="-50" baseline="0">
                <a:solidFill>
                  <a:schemeClr val="bg1">
                    <a:lumMod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6348" y="4455620"/>
            <a:ext cx="7792279" cy="168985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297320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13474" cy="365125"/>
          </a:xfrm>
        </p:spPr>
        <p:txBody>
          <a:bodyPr/>
          <a:lstStyle>
            <a:lvl1pPr>
              <a:defRPr sz="1100" cap="none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slide </a:t>
            </a:r>
            <a:fld id="{7A1E67A6-F3B4-42F5-9080-BEEF8C889EA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96348" y="3786808"/>
            <a:ext cx="7803311" cy="0"/>
          </a:xfrm>
          <a:prstGeom prst="line">
            <a:avLst/>
          </a:prstGeom>
          <a:ln w="25400">
            <a:solidFill>
              <a:srgbClr val="D0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48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6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3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49" y="536714"/>
            <a:ext cx="10982737" cy="6460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z="1100" smtClean="0"/>
              <a:t>slide </a:t>
            </a:r>
            <a:fld id="{DFCBF99B-FFDD-44A2-B92B-66EDED34A677}" type="slidenum">
              <a:rPr lang="en-US" sz="11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9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3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2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25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3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3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9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8594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350" y="536714"/>
            <a:ext cx="10972798" cy="646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348" y="1540565"/>
            <a:ext cx="7792279" cy="43285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6348" y="6459785"/>
            <a:ext cx="2973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702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baseline="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sz="1100" dirty="0" smtClean="0">
                <a:solidFill>
                  <a:schemeClr val="tx1"/>
                </a:solidFill>
              </a:rPr>
              <a:t>slide </a:t>
            </a:r>
            <a:fld id="{DFCBF99B-FFDD-44A2-B92B-66EDED34A677}" type="slidenum">
              <a:rPr lang="en-US" sz="1100" smtClean="0">
                <a:solidFill>
                  <a:schemeClr val="tx1"/>
                </a:solidFill>
              </a:rPr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96349" y="1300524"/>
            <a:ext cx="10972799" cy="0"/>
          </a:xfrm>
          <a:prstGeom prst="line">
            <a:avLst/>
          </a:prstGeom>
          <a:ln w="25400">
            <a:solidFill>
              <a:srgbClr val="D0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6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University of Illinois at Urbana-Champaign</a:t>
            </a:r>
            <a:br>
              <a:rPr lang="en-US" sz="2800" dirty="0" smtClean="0"/>
            </a:br>
            <a:r>
              <a:rPr lang="en-US" sz="2800" dirty="0" smtClean="0"/>
              <a:t>Dept. of Electrical and Computer Engineering</a:t>
            </a:r>
            <a:br>
              <a:rPr lang="en-US" sz="28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ECE 120: Introduction to Computing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Storing a Bit: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the Gated D Latch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© 2016-2017 Steven S. </a:t>
            </a:r>
            <a:r>
              <a:rPr lang="en-US" dirty="0" err="1" smtClean="0"/>
              <a:t>Lumetta</a:t>
            </a:r>
            <a:r>
              <a:rPr lang="en-US" dirty="0" smtClean="0"/>
              <a:t>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A1E67A6-F3B4-42F5-9080-BEEF8C889EA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Resetting Q to 0?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/>
          <a:p>
            <a:r>
              <a:rPr lang="en-US" dirty="0" smtClean="0"/>
              <a:t>So we can set </a:t>
            </a:r>
            <a:r>
              <a:rPr lang="en-US" b="1" dirty="0" smtClean="0">
                <a:solidFill>
                  <a:srgbClr val="00B050"/>
                </a:solidFill>
              </a:rPr>
              <a:t>Q = 1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… what if we </a:t>
            </a:r>
            <a:br>
              <a:rPr lang="en-US" dirty="0" smtClean="0"/>
            </a:br>
            <a:r>
              <a:rPr lang="en-US" dirty="0" smtClean="0"/>
              <a:t>want </a:t>
            </a:r>
            <a:r>
              <a:rPr lang="en-US" b="1" dirty="0" smtClean="0">
                <a:solidFill>
                  <a:srgbClr val="00B050"/>
                </a:solidFill>
              </a:rPr>
              <a:t>Q = 0</a:t>
            </a:r>
            <a:r>
              <a:rPr lang="en-US" dirty="0" smtClean="0"/>
              <a:t>?</a:t>
            </a:r>
          </a:p>
          <a:p>
            <a:r>
              <a:rPr lang="en-US" dirty="0" smtClean="0"/>
              <a:t>Keep flipping the power</a:t>
            </a:r>
            <a:br>
              <a:rPr lang="en-US" dirty="0" smtClean="0"/>
            </a:br>
            <a:r>
              <a:rPr lang="en-US" dirty="0" smtClean="0"/>
              <a:t>on and off until we get lucky?</a:t>
            </a:r>
          </a:p>
          <a:p>
            <a:r>
              <a:rPr lang="en-US" dirty="0" smtClean="0"/>
              <a:t>(Maybe not.)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Any ideas?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157785" y="1630017"/>
            <a:ext cx="2230842" cy="1628687"/>
            <a:chOff x="7759453" y="1866014"/>
            <a:chExt cx="2230842" cy="1628687"/>
          </a:xfrm>
        </p:grpSpPr>
        <p:grpSp>
          <p:nvGrpSpPr>
            <p:cNvPr id="20" name="Group 19"/>
            <p:cNvGrpSpPr/>
            <p:nvPr/>
          </p:nvGrpSpPr>
          <p:grpSpPr>
            <a:xfrm>
              <a:off x="7769898" y="1866014"/>
              <a:ext cx="2220397" cy="519113"/>
              <a:chOff x="10306327" y="5591694"/>
              <a:chExt cx="2220397" cy="519113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0306327" y="5591694"/>
                <a:ext cx="1778992" cy="519113"/>
                <a:chOff x="5381903" y="3143363"/>
                <a:chExt cx="1778992" cy="519113"/>
              </a:xfrm>
            </p:grpSpPr>
            <p:sp>
              <p:nvSpPr>
                <p:cNvPr id="26" name="AutoShape 68"/>
                <p:cNvSpPr>
                  <a:spLocks noChangeAspect="1" noChangeArrowheads="1"/>
                </p:cNvSpPr>
                <p:nvPr/>
              </p:nvSpPr>
              <p:spPr bwMode="auto">
                <a:xfrm>
                  <a:off x="5717287" y="3143363"/>
                  <a:ext cx="690563" cy="519113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 flipH="1" flipV="1">
                  <a:off x="5381903" y="3564968"/>
                  <a:ext cx="335384" cy="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oup 27"/>
                <p:cNvGrpSpPr/>
                <p:nvPr/>
              </p:nvGrpSpPr>
              <p:grpSpPr>
                <a:xfrm>
                  <a:off x="6407851" y="3336915"/>
                  <a:ext cx="753044" cy="132008"/>
                  <a:chOff x="6407851" y="3353072"/>
                  <a:chExt cx="753044" cy="132008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 flipH="1">
                    <a:off x="6407851" y="3419077"/>
                    <a:ext cx="753044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Oval 13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6415653" y="3353072"/>
                    <a:ext cx="132008" cy="1320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</p:grpSp>
          <p:sp>
            <p:nvSpPr>
              <p:cNvPr id="25" name="TextBox 24"/>
              <p:cNvSpPr txBox="1"/>
              <p:nvPr/>
            </p:nvSpPr>
            <p:spPr>
              <a:xfrm>
                <a:off x="12103210" y="5611165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759453" y="2975588"/>
              <a:ext cx="2186733" cy="519113"/>
              <a:chOff x="10306327" y="5591694"/>
              <a:chExt cx="2186733" cy="51911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06327" y="5591694"/>
                <a:ext cx="1778992" cy="519113"/>
                <a:chOff x="5381903" y="3143363"/>
                <a:chExt cx="1778992" cy="519113"/>
              </a:xfrm>
            </p:grpSpPr>
            <p:sp>
              <p:nvSpPr>
                <p:cNvPr id="37" name="AutoShape 68"/>
                <p:cNvSpPr>
                  <a:spLocks noChangeAspect="1" noChangeArrowheads="1"/>
                </p:cNvSpPr>
                <p:nvPr/>
              </p:nvSpPr>
              <p:spPr bwMode="auto">
                <a:xfrm>
                  <a:off x="5717287" y="3143363"/>
                  <a:ext cx="690563" cy="519113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5381903" y="3240869"/>
                  <a:ext cx="33538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 38"/>
                <p:cNvGrpSpPr/>
                <p:nvPr/>
              </p:nvGrpSpPr>
              <p:grpSpPr>
                <a:xfrm>
                  <a:off x="6407851" y="3336915"/>
                  <a:ext cx="753044" cy="132008"/>
                  <a:chOff x="6407851" y="3353072"/>
                  <a:chExt cx="753044" cy="132008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 flipH="1">
                    <a:off x="6407851" y="3419077"/>
                    <a:ext cx="753044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Oval 13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6415653" y="3353072"/>
                    <a:ext cx="132008" cy="1320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12103210" y="561116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>
              <a:off x="7769898" y="2833370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9172367" y="2116317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13"/>
            <p:cNvSpPr>
              <a:spLocks noChangeAspect="1" noChangeArrowheads="1"/>
            </p:cNvSpPr>
            <p:nvPr/>
          </p:nvSpPr>
          <p:spPr bwMode="auto">
            <a:xfrm rot="5400000">
              <a:off x="9125514" y="2079179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9172367" y="2993653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13"/>
            <p:cNvSpPr>
              <a:spLocks noChangeAspect="1" noChangeArrowheads="1"/>
            </p:cNvSpPr>
            <p:nvPr/>
          </p:nvSpPr>
          <p:spPr bwMode="auto">
            <a:xfrm rot="5400000">
              <a:off x="9125514" y="3185886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7769898" y="2267920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7765031" y="2354897"/>
              <a:ext cx="1409915" cy="4993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765031" y="2507974"/>
              <a:ext cx="1409915" cy="4993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83644" y="1496690"/>
            <a:ext cx="1229368" cy="461665"/>
            <a:chOff x="5295836" y="1496690"/>
            <a:chExt cx="1229368" cy="461665"/>
          </a:xfrm>
        </p:grpSpPr>
        <p:cxnSp>
          <p:nvCxnSpPr>
            <p:cNvPr id="53" name="Straight Connector 52"/>
            <p:cNvCxnSpPr/>
            <p:nvPr/>
          </p:nvCxnSpPr>
          <p:spPr>
            <a:xfrm flipH="1">
              <a:off x="5650230" y="1727522"/>
              <a:ext cx="874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5295836" y="1496690"/>
              <a:ext cx="389850" cy="461665"/>
              <a:chOff x="8879394" y="2656210"/>
              <a:chExt cx="389850" cy="461665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879394" y="2656210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>
                <a:off x="8952439" y="2732819"/>
                <a:ext cx="2437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586262"/>
              </p:ext>
            </p:extLst>
          </p:nvPr>
        </p:nvGraphicFramePr>
        <p:xfrm>
          <a:off x="6468387" y="3607121"/>
          <a:ext cx="192024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4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an Extra Input to Reset the Bit Q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Another input?  Sure.</a:t>
            </a:r>
          </a:p>
          <a:p>
            <a:r>
              <a:rPr lang="en-US" dirty="0" smtClean="0"/>
              <a:t>We will call it </a:t>
            </a:r>
            <a:r>
              <a:rPr lang="en-US" b="1" dirty="0" smtClean="0">
                <a:solidFill>
                  <a:srgbClr val="00B050"/>
                </a:solidFill>
              </a:rPr>
              <a:t>R’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What happens when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R’ is 1?</a:t>
            </a:r>
          </a:p>
          <a:p>
            <a:r>
              <a:rPr lang="en-US" dirty="0" smtClean="0"/>
              <a:t>The new input has no effect!</a:t>
            </a:r>
            <a:br>
              <a:rPr lang="en-US" dirty="0" smtClean="0"/>
            </a:br>
            <a:r>
              <a:rPr lang="en-US" dirty="0" smtClean="0"/>
              <a:t>(green is the previous table)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What if R’ = 0 and S’ = 1?</a:t>
            </a:r>
          </a:p>
          <a:p>
            <a:r>
              <a:rPr lang="en-US" b="1" dirty="0">
                <a:solidFill>
                  <a:srgbClr val="00B050"/>
                </a:solidFill>
              </a:rPr>
              <a:t>P</a:t>
            </a:r>
            <a:r>
              <a:rPr lang="en-US" b="1" dirty="0" smtClean="0">
                <a:solidFill>
                  <a:srgbClr val="00B050"/>
                </a:solidFill>
              </a:rPr>
              <a:t> = 1</a:t>
            </a:r>
            <a:r>
              <a:rPr lang="en-US" dirty="0" smtClean="0"/>
              <a:t>!  And </a:t>
            </a:r>
            <a:r>
              <a:rPr lang="en-US" b="1" dirty="0">
                <a:solidFill>
                  <a:srgbClr val="00B050"/>
                </a:solidFill>
              </a:rPr>
              <a:t>Q</a:t>
            </a:r>
            <a:r>
              <a:rPr lang="en-US" b="1" dirty="0" smtClean="0">
                <a:solidFill>
                  <a:srgbClr val="00B050"/>
                </a:solidFill>
              </a:rPr>
              <a:t> = 0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</a:t>
            </a:r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dirty="0" smtClean="0">
                <a:solidFill>
                  <a:srgbClr val="0070C0"/>
                </a:solidFill>
              </a:rPr>
              <a:t>’ Resets the bit Q to 0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83644" y="1496690"/>
            <a:ext cx="3104983" cy="1762014"/>
            <a:chOff x="5283644" y="1496690"/>
            <a:chExt cx="3104983" cy="1762014"/>
          </a:xfrm>
        </p:grpSpPr>
        <p:grpSp>
          <p:nvGrpSpPr>
            <p:cNvPr id="16" name="Group 15"/>
            <p:cNvGrpSpPr/>
            <p:nvPr/>
          </p:nvGrpSpPr>
          <p:grpSpPr>
            <a:xfrm>
              <a:off x="6157785" y="1630017"/>
              <a:ext cx="2230842" cy="1628687"/>
              <a:chOff x="7759453" y="1866014"/>
              <a:chExt cx="2230842" cy="1628687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769898" y="1866014"/>
                <a:ext cx="2220397" cy="519113"/>
                <a:chOff x="10306327" y="5591694"/>
                <a:chExt cx="2220397" cy="519113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0306327" y="5591694"/>
                  <a:ext cx="1778992" cy="519113"/>
                  <a:chOff x="5381903" y="3143363"/>
                  <a:chExt cx="1778992" cy="519113"/>
                </a:xfrm>
              </p:grpSpPr>
              <p:sp>
                <p:nvSpPr>
                  <p:cNvPr id="26" name="AutoShape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717287" y="3143363"/>
                    <a:ext cx="690563" cy="519113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 flipH="1" flipV="1">
                    <a:off x="5381903" y="3564968"/>
                    <a:ext cx="335384" cy="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6407851" y="3336915"/>
                    <a:ext cx="753044" cy="132008"/>
                    <a:chOff x="6407851" y="3353072"/>
                    <a:chExt cx="753044" cy="132008"/>
                  </a:xfrm>
                </p:grpSpPr>
                <p:cxnSp>
                  <p:nvCxnSpPr>
                    <p:cNvPr id="29" name="Straight Connector 28"/>
                    <p:cNvCxnSpPr/>
                    <p:nvPr/>
                  </p:nvCxnSpPr>
                  <p:spPr>
                    <a:xfrm flipH="1">
                      <a:off x="6407851" y="3419077"/>
                      <a:ext cx="753044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Oval 13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6415653" y="3353072"/>
                      <a:ext cx="132008" cy="13200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</p:grpSp>
            <p:sp>
              <p:nvSpPr>
                <p:cNvPr id="25" name="TextBox 24"/>
                <p:cNvSpPr txBox="1"/>
                <p:nvPr/>
              </p:nvSpPr>
              <p:spPr>
                <a:xfrm>
                  <a:off x="12103210" y="5611165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Q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7759453" y="2975588"/>
                <a:ext cx="2186733" cy="519113"/>
                <a:chOff x="10306327" y="5591694"/>
                <a:chExt cx="2186733" cy="519113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10306327" y="5591694"/>
                  <a:ext cx="1778992" cy="519113"/>
                  <a:chOff x="5381903" y="3143363"/>
                  <a:chExt cx="1778992" cy="519113"/>
                </a:xfrm>
              </p:grpSpPr>
              <p:sp>
                <p:nvSpPr>
                  <p:cNvPr id="37" name="AutoShape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717287" y="3143363"/>
                    <a:ext cx="690563" cy="519113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cxnSp>
                <p:nvCxnSpPr>
                  <p:cNvPr id="42" name="Straight Connector 41"/>
                  <p:cNvCxnSpPr/>
                  <p:nvPr/>
                </p:nvCxnSpPr>
                <p:spPr>
                  <a:xfrm flipH="1">
                    <a:off x="5381903" y="3240869"/>
                    <a:ext cx="335384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6407851" y="3336915"/>
                    <a:ext cx="753044" cy="132008"/>
                    <a:chOff x="6407851" y="3353072"/>
                    <a:chExt cx="753044" cy="132008"/>
                  </a:xfrm>
                </p:grpSpPr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 flipH="1">
                      <a:off x="6407851" y="3419077"/>
                      <a:ext cx="753044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Oval 13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6415653" y="3353072"/>
                      <a:ext cx="132008" cy="13200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12103210" y="5611165"/>
                  <a:ext cx="3898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3" name="Straight Connector 32"/>
              <p:cNvCxnSpPr/>
              <p:nvPr/>
            </p:nvCxnSpPr>
            <p:spPr>
              <a:xfrm>
                <a:off x="7769898" y="2833370"/>
                <a:ext cx="1" cy="2587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172367" y="2116317"/>
                <a:ext cx="1" cy="2587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9125514" y="207917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9172367" y="2993653"/>
                <a:ext cx="1" cy="2587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9125514" y="318588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7769898" y="2267920"/>
                <a:ext cx="1" cy="2587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7765031" y="2354897"/>
                <a:ext cx="1409915" cy="4993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7765031" y="2507974"/>
                <a:ext cx="1409915" cy="4993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283644" y="1496690"/>
              <a:ext cx="1229368" cy="461665"/>
              <a:chOff x="5295836" y="1496690"/>
              <a:chExt cx="1229368" cy="461665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H="1">
                <a:off x="5650230" y="1727522"/>
                <a:ext cx="8749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5295836" y="1496690"/>
                <a:ext cx="389850" cy="461665"/>
                <a:chOff x="8879394" y="2656210"/>
                <a:chExt cx="389850" cy="461665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8879394" y="2656210"/>
                  <a:ext cx="3898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8952439" y="2732819"/>
                  <a:ext cx="2437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9" name="Group 58"/>
          <p:cNvGrpSpPr/>
          <p:nvPr/>
        </p:nvGrpSpPr>
        <p:grpSpPr>
          <a:xfrm>
            <a:off x="5283644" y="2918173"/>
            <a:ext cx="1229368" cy="461665"/>
            <a:chOff x="5295836" y="1496690"/>
            <a:chExt cx="1229368" cy="461665"/>
          </a:xfrm>
        </p:grpSpPr>
        <p:cxnSp>
          <p:nvCxnSpPr>
            <p:cNvPr id="60" name="Straight Connector 59"/>
            <p:cNvCxnSpPr/>
            <p:nvPr/>
          </p:nvCxnSpPr>
          <p:spPr>
            <a:xfrm flipH="1">
              <a:off x="5650230" y="1727522"/>
              <a:ext cx="874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5295836" y="1496690"/>
              <a:ext cx="407484" cy="461665"/>
              <a:chOff x="8879394" y="2656210"/>
              <a:chExt cx="407484" cy="461665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8879394" y="2656210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H="1">
                <a:off x="8952439" y="2732819"/>
                <a:ext cx="2437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5932231" y="4464001"/>
            <a:ext cx="439571" cy="1748894"/>
            <a:chOff x="5932231" y="4464001"/>
            <a:chExt cx="439571" cy="1748894"/>
          </a:xfrm>
        </p:grpSpPr>
        <p:sp>
          <p:nvSpPr>
            <p:cNvPr id="66" name="TextBox 65"/>
            <p:cNvSpPr txBox="1"/>
            <p:nvPr/>
          </p:nvSpPr>
          <p:spPr>
            <a:xfrm>
              <a:off x="5932231" y="5055442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932231" y="5628120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940274" y="446400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467685" y="4462290"/>
            <a:ext cx="1933134" cy="1750580"/>
            <a:chOff x="6467685" y="4462290"/>
            <a:chExt cx="1933134" cy="1750580"/>
          </a:xfrm>
        </p:grpSpPr>
        <p:sp>
          <p:nvSpPr>
            <p:cNvPr id="23" name="TextBox 22"/>
            <p:cNvSpPr txBox="1"/>
            <p:nvPr/>
          </p:nvSpPr>
          <p:spPr>
            <a:xfrm>
              <a:off x="6467685" y="4464002"/>
              <a:ext cx="1933134" cy="1740016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6584362" y="5050660"/>
              <a:ext cx="431528" cy="1157453"/>
              <a:chOff x="6572170" y="4709284"/>
              <a:chExt cx="431528" cy="1157453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6572170" y="4709284"/>
                <a:ext cx="4315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572170" y="5281962"/>
                <a:ext cx="4315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6585366" y="4469886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7218554" y="4462290"/>
              <a:ext cx="1082686" cy="590545"/>
              <a:chOff x="7206362" y="4120914"/>
              <a:chExt cx="1082686" cy="59054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7857520" y="4120914"/>
                <a:ext cx="4315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206362" y="4126684"/>
                <a:ext cx="4315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7224332" y="5048709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867570" y="5048709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868822" y="5628095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24332" y="5628095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741808"/>
              </p:ext>
            </p:extLst>
          </p:nvPr>
        </p:nvGraphicFramePr>
        <p:xfrm>
          <a:off x="5828306" y="3372938"/>
          <a:ext cx="256032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940274" y="3896921"/>
            <a:ext cx="1068495" cy="585157"/>
            <a:chOff x="5940274" y="3896921"/>
            <a:chExt cx="1068495" cy="585157"/>
          </a:xfrm>
        </p:grpSpPr>
        <p:sp>
          <p:nvSpPr>
            <p:cNvPr id="76" name="TextBox 75"/>
            <p:cNvSpPr txBox="1"/>
            <p:nvPr/>
          </p:nvSpPr>
          <p:spPr>
            <a:xfrm>
              <a:off x="5940274" y="389730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577241" y="389692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17292" y="3890435"/>
            <a:ext cx="1070490" cy="591261"/>
            <a:chOff x="7217292" y="3890435"/>
            <a:chExt cx="1070490" cy="591261"/>
          </a:xfrm>
        </p:grpSpPr>
        <p:sp>
          <p:nvSpPr>
            <p:cNvPr id="77" name="TextBox 76"/>
            <p:cNvSpPr txBox="1"/>
            <p:nvPr/>
          </p:nvSpPr>
          <p:spPr>
            <a:xfrm>
              <a:off x="7217292" y="3890435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856254" y="389692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42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R’-S’ Latch Consists of Two NAND Gates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circuit has a name!</a:t>
            </a:r>
            <a:endParaRPr lang="en-US" dirty="0"/>
          </a:p>
          <a:p>
            <a:r>
              <a:rPr lang="en-US" dirty="0" smtClean="0"/>
              <a:t>It’s an </a:t>
            </a:r>
            <a:r>
              <a:rPr lang="en-US" b="1" dirty="0" smtClean="0">
                <a:solidFill>
                  <a:srgbClr val="0070C0"/>
                </a:solidFill>
              </a:rPr>
              <a:t>R’-S’ latch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dirty="0" smtClean="0"/>
              <a:t>(“R bar, S bar latch”).</a:t>
            </a:r>
          </a:p>
          <a:p>
            <a:r>
              <a:rPr lang="en-US" dirty="0" smtClean="0"/>
              <a:t>Store a </a:t>
            </a:r>
            <a:r>
              <a:rPr lang="en-US" b="1" dirty="0" smtClean="0">
                <a:solidFill>
                  <a:srgbClr val="00B050"/>
                </a:solidFill>
              </a:rPr>
              <a:t>1 bit </a:t>
            </a:r>
            <a:r>
              <a:rPr lang="en-US" dirty="0" smtClean="0"/>
              <a:t>by </a:t>
            </a:r>
            <a:br>
              <a:rPr lang="en-US" dirty="0" smtClean="0"/>
            </a:br>
            <a:r>
              <a:rPr lang="en-US" dirty="0" smtClean="0"/>
              <a:t>lowering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S’</a:t>
            </a:r>
            <a:r>
              <a:rPr lang="en-US" dirty="0" smtClean="0"/>
              <a:t> to 0.</a:t>
            </a:r>
          </a:p>
          <a:p>
            <a:r>
              <a:rPr lang="en-US" dirty="0" smtClean="0"/>
              <a:t>Store a </a:t>
            </a:r>
            <a:r>
              <a:rPr lang="en-US" b="1" dirty="0" smtClean="0">
                <a:solidFill>
                  <a:srgbClr val="00B050"/>
                </a:solidFill>
              </a:rPr>
              <a:t>0 bit</a:t>
            </a:r>
            <a:r>
              <a:rPr lang="en-US" dirty="0" smtClean="0"/>
              <a:t> by </a:t>
            </a:r>
            <a:br>
              <a:rPr lang="en-US" dirty="0" smtClean="0"/>
            </a:br>
            <a:r>
              <a:rPr lang="en-US" dirty="0" smtClean="0"/>
              <a:t>lowering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R’</a:t>
            </a:r>
            <a:r>
              <a:rPr lang="en-US" dirty="0" smtClean="0"/>
              <a:t> to 0’.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83644" y="1496690"/>
            <a:ext cx="3104983" cy="1762014"/>
            <a:chOff x="5283644" y="1496690"/>
            <a:chExt cx="3104983" cy="1762014"/>
          </a:xfrm>
        </p:grpSpPr>
        <p:grpSp>
          <p:nvGrpSpPr>
            <p:cNvPr id="16" name="Group 15"/>
            <p:cNvGrpSpPr/>
            <p:nvPr/>
          </p:nvGrpSpPr>
          <p:grpSpPr>
            <a:xfrm>
              <a:off x="6157785" y="1630017"/>
              <a:ext cx="2230842" cy="1628687"/>
              <a:chOff x="7759453" y="1866014"/>
              <a:chExt cx="2230842" cy="1628687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769898" y="1866014"/>
                <a:ext cx="2220397" cy="519113"/>
                <a:chOff x="10306327" y="5591694"/>
                <a:chExt cx="2220397" cy="519113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0306327" y="5591694"/>
                  <a:ext cx="1778992" cy="519113"/>
                  <a:chOff x="5381903" y="3143363"/>
                  <a:chExt cx="1778992" cy="519113"/>
                </a:xfrm>
              </p:grpSpPr>
              <p:sp>
                <p:nvSpPr>
                  <p:cNvPr id="26" name="AutoShape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717287" y="3143363"/>
                    <a:ext cx="690563" cy="519113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 flipH="1" flipV="1">
                    <a:off x="5381903" y="3564968"/>
                    <a:ext cx="335384" cy="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6407851" y="3336915"/>
                    <a:ext cx="753044" cy="132008"/>
                    <a:chOff x="6407851" y="3353072"/>
                    <a:chExt cx="753044" cy="132008"/>
                  </a:xfrm>
                </p:grpSpPr>
                <p:cxnSp>
                  <p:nvCxnSpPr>
                    <p:cNvPr id="29" name="Straight Connector 28"/>
                    <p:cNvCxnSpPr/>
                    <p:nvPr/>
                  </p:nvCxnSpPr>
                  <p:spPr>
                    <a:xfrm flipH="1">
                      <a:off x="6407851" y="3419077"/>
                      <a:ext cx="753044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Oval 13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6415653" y="3353072"/>
                      <a:ext cx="132008" cy="13200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</p:grpSp>
            <p:sp>
              <p:nvSpPr>
                <p:cNvPr id="25" name="TextBox 24"/>
                <p:cNvSpPr txBox="1"/>
                <p:nvPr/>
              </p:nvSpPr>
              <p:spPr>
                <a:xfrm>
                  <a:off x="12103210" y="5611165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Q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7759453" y="2975588"/>
                <a:ext cx="2186733" cy="519113"/>
                <a:chOff x="10306327" y="5591694"/>
                <a:chExt cx="2186733" cy="519113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10306327" y="5591694"/>
                  <a:ext cx="1778992" cy="519113"/>
                  <a:chOff x="5381903" y="3143363"/>
                  <a:chExt cx="1778992" cy="519113"/>
                </a:xfrm>
              </p:grpSpPr>
              <p:sp>
                <p:nvSpPr>
                  <p:cNvPr id="37" name="AutoShape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717287" y="3143363"/>
                    <a:ext cx="690563" cy="519113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cxnSp>
                <p:nvCxnSpPr>
                  <p:cNvPr id="42" name="Straight Connector 41"/>
                  <p:cNvCxnSpPr/>
                  <p:nvPr/>
                </p:nvCxnSpPr>
                <p:spPr>
                  <a:xfrm flipH="1">
                    <a:off x="5381903" y="3240869"/>
                    <a:ext cx="335384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6407851" y="3336915"/>
                    <a:ext cx="753044" cy="132008"/>
                    <a:chOff x="6407851" y="3353072"/>
                    <a:chExt cx="753044" cy="132008"/>
                  </a:xfrm>
                </p:grpSpPr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 flipH="1">
                      <a:off x="6407851" y="3419077"/>
                      <a:ext cx="753044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Oval 13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6415653" y="3353072"/>
                      <a:ext cx="132008" cy="13200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12103210" y="5611165"/>
                  <a:ext cx="3898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3" name="Straight Connector 32"/>
              <p:cNvCxnSpPr/>
              <p:nvPr/>
            </p:nvCxnSpPr>
            <p:spPr>
              <a:xfrm>
                <a:off x="7769898" y="2833370"/>
                <a:ext cx="1" cy="2587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172367" y="2116317"/>
                <a:ext cx="1" cy="2587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9125514" y="207917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9172367" y="2993653"/>
                <a:ext cx="1" cy="2587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9125514" y="318588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7769898" y="2267920"/>
                <a:ext cx="1" cy="2587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7765031" y="2354897"/>
                <a:ext cx="1409915" cy="4993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7765031" y="2507974"/>
                <a:ext cx="1409915" cy="4993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283644" y="1496690"/>
              <a:ext cx="1229368" cy="461665"/>
              <a:chOff x="5295836" y="1496690"/>
              <a:chExt cx="1229368" cy="461665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H="1">
                <a:off x="5650230" y="1727522"/>
                <a:ext cx="8749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5295836" y="1496690"/>
                <a:ext cx="389850" cy="461665"/>
                <a:chOff x="8879394" y="2656210"/>
                <a:chExt cx="389850" cy="461665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8879394" y="2656210"/>
                  <a:ext cx="3898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8952439" y="2732819"/>
                  <a:ext cx="2437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9" name="Group 58"/>
          <p:cNvGrpSpPr/>
          <p:nvPr/>
        </p:nvGrpSpPr>
        <p:grpSpPr>
          <a:xfrm>
            <a:off x="5283644" y="2918173"/>
            <a:ext cx="1229368" cy="461665"/>
            <a:chOff x="5295836" y="1496690"/>
            <a:chExt cx="1229368" cy="461665"/>
          </a:xfrm>
        </p:grpSpPr>
        <p:cxnSp>
          <p:nvCxnSpPr>
            <p:cNvPr id="60" name="Straight Connector 59"/>
            <p:cNvCxnSpPr/>
            <p:nvPr/>
          </p:nvCxnSpPr>
          <p:spPr>
            <a:xfrm flipH="1">
              <a:off x="5650230" y="1727522"/>
              <a:ext cx="874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5295836" y="1496690"/>
              <a:ext cx="407484" cy="461665"/>
              <a:chOff x="8879394" y="2656210"/>
              <a:chExt cx="407484" cy="461665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8879394" y="2656210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H="1">
                <a:off x="8952439" y="2732819"/>
                <a:ext cx="2437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957714"/>
              </p:ext>
            </p:extLst>
          </p:nvPr>
        </p:nvGraphicFramePr>
        <p:xfrm>
          <a:off x="5828306" y="3372938"/>
          <a:ext cx="256032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1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Setting Both S’ and R’ to 0 Simultaneously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if we set both </a:t>
            </a:r>
            <a:r>
              <a:rPr lang="en-US" b="1" dirty="0" smtClean="0">
                <a:solidFill>
                  <a:srgbClr val="00B050"/>
                </a:solidFill>
              </a:rPr>
              <a:t>S’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b="1" dirty="0" smtClean="0">
                <a:solidFill>
                  <a:srgbClr val="00B050"/>
                </a:solidFill>
              </a:rPr>
              <a:t>R’</a:t>
            </a:r>
            <a:r>
              <a:rPr lang="en-US" dirty="0" smtClean="0"/>
              <a:t> to 0 at the same</a:t>
            </a:r>
            <a:br>
              <a:rPr lang="en-US" dirty="0" smtClean="0"/>
            </a:br>
            <a:r>
              <a:rPr lang="en-US" dirty="0" smtClean="0"/>
              <a:t>time?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Q = 1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B050"/>
                </a:solidFill>
              </a:rPr>
              <a:t>P = 1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when we raise the</a:t>
            </a:r>
            <a:br>
              <a:rPr lang="en-US" dirty="0" smtClean="0"/>
            </a:br>
            <a:r>
              <a:rPr lang="en-US" dirty="0" smtClean="0"/>
              <a:t>inputs, we may leave the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stored bit in either state.</a:t>
            </a:r>
          </a:p>
          <a:p>
            <a:r>
              <a:rPr lang="en-US" dirty="0" smtClean="0"/>
              <a:t>Or, worse, the loop may</a:t>
            </a:r>
            <a:br>
              <a:rPr lang="en-US" dirty="0" smtClean="0"/>
            </a:br>
            <a:r>
              <a:rPr lang="en-US" dirty="0" smtClean="0"/>
              <a:t>not settle into digital </a:t>
            </a:r>
            <a:br>
              <a:rPr lang="en-US" dirty="0" smtClean="0"/>
            </a:br>
            <a:r>
              <a:rPr lang="en-US" dirty="0" smtClean="0"/>
              <a:t>voltages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70C0"/>
                </a:solidFill>
              </a:rPr>
              <a:t>metastable</a:t>
            </a:r>
            <a:r>
              <a:rPr lang="en-US" dirty="0" smtClean="0"/>
              <a:t>).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Do NOT lower both at once!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83644" y="1496690"/>
            <a:ext cx="3104983" cy="1762014"/>
            <a:chOff x="5283644" y="1496690"/>
            <a:chExt cx="3104983" cy="1762014"/>
          </a:xfrm>
        </p:grpSpPr>
        <p:grpSp>
          <p:nvGrpSpPr>
            <p:cNvPr id="16" name="Group 15"/>
            <p:cNvGrpSpPr/>
            <p:nvPr/>
          </p:nvGrpSpPr>
          <p:grpSpPr>
            <a:xfrm>
              <a:off x="6157785" y="1630017"/>
              <a:ext cx="2230842" cy="1628687"/>
              <a:chOff x="7759453" y="1866014"/>
              <a:chExt cx="2230842" cy="1628687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769898" y="1866014"/>
                <a:ext cx="2220397" cy="519113"/>
                <a:chOff x="10306327" y="5591694"/>
                <a:chExt cx="2220397" cy="519113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0306327" y="5591694"/>
                  <a:ext cx="1778992" cy="519113"/>
                  <a:chOff x="5381903" y="3143363"/>
                  <a:chExt cx="1778992" cy="519113"/>
                </a:xfrm>
              </p:grpSpPr>
              <p:sp>
                <p:nvSpPr>
                  <p:cNvPr id="26" name="AutoShape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717287" y="3143363"/>
                    <a:ext cx="690563" cy="519113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 flipH="1" flipV="1">
                    <a:off x="5381903" y="3564968"/>
                    <a:ext cx="335384" cy="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6407851" y="3336915"/>
                    <a:ext cx="753044" cy="132008"/>
                    <a:chOff x="6407851" y="3353072"/>
                    <a:chExt cx="753044" cy="132008"/>
                  </a:xfrm>
                </p:grpSpPr>
                <p:cxnSp>
                  <p:nvCxnSpPr>
                    <p:cNvPr id="29" name="Straight Connector 28"/>
                    <p:cNvCxnSpPr/>
                    <p:nvPr/>
                  </p:nvCxnSpPr>
                  <p:spPr>
                    <a:xfrm flipH="1">
                      <a:off x="6407851" y="3419077"/>
                      <a:ext cx="753044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Oval 13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6415653" y="3353072"/>
                      <a:ext cx="132008" cy="13200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</p:grpSp>
            <p:sp>
              <p:nvSpPr>
                <p:cNvPr id="25" name="TextBox 24"/>
                <p:cNvSpPr txBox="1"/>
                <p:nvPr/>
              </p:nvSpPr>
              <p:spPr>
                <a:xfrm>
                  <a:off x="12103210" y="5611165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Q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7759453" y="2975588"/>
                <a:ext cx="2186733" cy="519113"/>
                <a:chOff x="10306327" y="5591694"/>
                <a:chExt cx="2186733" cy="519113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10306327" y="5591694"/>
                  <a:ext cx="1778992" cy="519113"/>
                  <a:chOff x="5381903" y="3143363"/>
                  <a:chExt cx="1778992" cy="519113"/>
                </a:xfrm>
              </p:grpSpPr>
              <p:sp>
                <p:nvSpPr>
                  <p:cNvPr id="37" name="AutoShape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717287" y="3143363"/>
                    <a:ext cx="690563" cy="519113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cxnSp>
                <p:nvCxnSpPr>
                  <p:cNvPr id="42" name="Straight Connector 41"/>
                  <p:cNvCxnSpPr/>
                  <p:nvPr/>
                </p:nvCxnSpPr>
                <p:spPr>
                  <a:xfrm flipH="1">
                    <a:off x="5381903" y="3240869"/>
                    <a:ext cx="335384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6407851" y="3336915"/>
                    <a:ext cx="753044" cy="132008"/>
                    <a:chOff x="6407851" y="3353072"/>
                    <a:chExt cx="753044" cy="132008"/>
                  </a:xfrm>
                </p:grpSpPr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 flipH="1">
                      <a:off x="6407851" y="3419077"/>
                      <a:ext cx="753044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Oval 13"/>
                    <p:cNvSpPr>
                      <a:spLocks noChangeAspect="1" noChangeArrowheads="1"/>
                    </p:cNvSpPr>
                    <p:nvPr/>
                  </p:nvSpPr>
                  <p:spPr bwMode="auto">
                    <a:xfrm rot="5400000">
                      <a:off x="6415653" y="3353072"/>
                      <a:ext cx="132008" cy="13200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800"/>
                    </a:p>
                  </p:txBody>
                </p:sp>
              </p:grp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12103210" y="5611165"/>
                  <a:ext cx="3898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3" name="Straight Connector 32"/>
              <p:cNvCxnSpPr/>
              <p:nvPr/>
            </p:nvCxnSpPr>
            <p:spPr>
              <a:xfrm>
                <a:off x="7769898" y="2833370"/>
                <a:ext cx="1" cy="2587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9172367" y="2116317"/>
                <a:ext cx="1" cy="2587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9125514" y="207917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9172367" y="2993653"/>
                <a:ext cx="1" cy="2587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9125514" y="318588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7769898" y="2267920"/>
                <a:ext cx="1" cy="2587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7765031" y="2354897"/>
                <a:ext cx="1409915" cy="4993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7765031" y="2507974"/>
                <a:ext cx="1409915" cy="4993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283644" y="1496690"/>
              <a:ext cx="1229368" cy="461665"/>
              <a:chOff x="5295836" y="1496690"/>
              <a:chExt cx="1229368" cy="461665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H="1">
                <a:off x="5650230" y="1727522"/>
                <a:ext cx="8749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5295836" y="1496690"/>
                <a:ext cx="389850" cy="461665"/>
                <a:chOff x="8879394" y="2656210"/>
                <a:chExt cx="389850" cy="461665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8879394" y="2656210"/>
                  <a:ext cx="3898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sz="16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8952439" y="2732819"/>
                  <a:ext cx="2437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9" name="Group 58"/>
          <p:cNvGrpSpPr/>
          <p:nvPr/>
        </p:nvGrpSpPr>
        <p:grpSpPr>
          <a:xfrm>
            <a:off x="5283644" y="2918173"/>
            <a:ext cx="1229368" cy="461665"/>
            <a:chOff x="5295836" y="1496690"/>
            <a:chExt cx="1229368" cy="461665"/>
          </a:xfrm>
        </p:grpSpPr>
        <p:cxnSp>
          <p:nvCxnSpPr>
            <p:cNvPr id="60" name="Straight Connector 59"/>
            <p:cNvCxnSpPr/>
            <p:nvPr/>
          </p:nvCxnSpPr>
          <p:spPr>
            <a:xfrm flipH="1">
              <a:off x="5650230" y="1727522"/>
              <a:ext cx="874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5295836" y="1496690"/>
              <a:ext cx="407484" cy="461665"/>
              <a:chOff x="8879394" y="2656210"/>
              <a:chExt cx="407484" cy="461665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8879394" y="2656210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H="1">
                <a:off x="8952439" y="2732819"/>
                <a:ext cx="2437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5828306" y="3372938"/>
          <a:ext cx="256032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3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5203100" y="4967662"/>
            <a:ext cx="2532327" cy="1144568"/>
            <a:chOff x="5263900" y="4966150"/>
            <a:chExt cx="2532327" cy="1144568"/>
          </a:xfrm>
        </p:grpSpPr>
        <p:sp>
          <p:nvSpPr>
            <p:cNvPr id="38" name="TextBox 37"/>
            <p:cNvSpPr txBox="1"/>
            <p:nvPr/>
          </p:nvSpPr>
          <p:spPr>
            <a:xfrm>
              <a:off x="5263900" y="4966150"/>
              <a:ext cx="632367" cy="1144568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163860" y="4966150"/>
              <a:ext cx="632367" cy="1144568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 Gates Prevent the Forbidden Input Combination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sz="2400" dirty="0" smtClean="0"/>
          </a:p>
          <a:p>
            <a:endParaRPr lang="en-US" sz="1200" dirty="0"/>
          </a:p>
          <a:p>
            <a:r>
              <a:rPr lang="en-US" dirty="0" smtClean="0"/>
              <a:t>We can add a couple more NAND gates to</a:t>
            </a:r>
            <a:br>
              <a:rPr lang="en-US" dirty="0" smtClean="0"/>
            </a:br>
            <a:r>
              <a:rPr lang="en-US" dirty="0" smtClean="0"/>
              <a:t>prevent setting both </a:t>
            </a:r>
            <a:r>
              <a:rPr lang="en-US" b="1" dirty="0" smtClean="0">
                <a:solidFill>
                  <a:srgbClr val="00B050"/>
                </a:solidFill>
              </a:rPr>
              <a:t>S’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R’</a:t>
            </a:r>
            <a:r>
              <a:rPr lang="en-US" dirty="0" smtClean="0"/>
              <a:t> to 0.</a:t>
            </a:r>
          </a:p>
          <a:p>
            <a:r>
              <a:rPr lang="en-US" dirty="0" smtClean="0"/>
              <a:t>Let’s check the truth table.</a:t>
            </a:r>
          </a:p>
          <a:p>
            <a:r>
              <a:rPr lang="en-US" dirty="0" smtClean="0"/>
              <a:t>So </a:t>
            </a:r>
            <a:r>
              <a:rPr lang="en-US" b="1" dirty="0" smtClean="0">
                <a:solidFill>
                  <a:srgbClr val="00B050"/>
                </a:solidFill>
              </a:rPr>
              <a:t>Q</a:t>
            </a:r>
            <a:r>
              <a:rPr lang="en-US" dirty="0" smtClean="0"/>
              <a:t> stores </a:t>
            </a:r>
            <a:r>
              <a:rPr lang="en-US" b="1" dirty="0" smtClean="0">
                <a:solidFill>
                  <a:srgbClr val="00B050"/>
                </a:solidFill>
              </a:rPr>
              <a:t>D</a:t>
            </a:r>
            <a:r>
              <a:rPr lang="en-US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579463" y="1311783"/>
            <a:ext cx="2809164" cy="2298887"/>
            <a:chOff x="5579463" y="1311783"/>
            <a:chExt cx="2809164" cy="2298887"/>
          </a:xfrm>
        </p:grpSpPr>
        <p:grpSp>
          <p:nvGrpSpPr>
            <p:cNvPr id="21" name="Group 20"/>
            <p:cNvGrpSpPr/>
            <p:nvPr/>
          </p:nvGrpSpPr>
          <p:grpSpPr>
            <a:xfrm>
              <a:off x="6168230" y="1630017"/>
              <a:ext cx="1778992" cy="519113"/>
              <a:chOff x="5381903" y="3143363"/>
              <a:chExt cx="1778992" cy="519113"/>
            </a:xfrm>
          </p:grpSpPr>
          <p:sp>
            <p:nvSpPr>
              <p:cNvPr id="26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5717287" y="3143363"/>
                <a:ext cx="690563" cy="519113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5381903" y="3564968"/>
                <a:ext cx="335384" cy="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6407851" y="3336915"/>
                <a:ext cx="753044" cy="132008"/>
                <a:chOff x="6407851" y="3353072"/>
                <a:chExt cx="753044" cy="132008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6407851" y="3419077"/>
                  <a:ext cx="7530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1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6415653" y="3353072"/>
                  <a:ext cx="132008" cy="13200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7965113" y="1649488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6157785" y="2739591"/>
              <a:ext cx="1778992" cy="519113"/>
              <a:chOff x="5381903" y="3143363"/>
              <a:chExt cx="1778992" cy="519113"/>
            </a:xfrm>
          </p:grpSpPr>
          <p:sp>
            <p:nvSpPr>
              <p:cNvPr id="37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5717287" y="3143363"/>
                <a:ext cx="690563" cy="519113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H="1">
                <a:off x="5381903" y="3240869"/>
                <a:ext cx="335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/>
              <p:cNvGrpSpPr/>
              <p:nvPr/>
            </p:nvGrpSpPr>
            <p:grpSpPr>
              <a:xfrm>
                <a:off x="6407851" y="3336915"/>
                <a:ext cx="753044" cy="132008"/>
                <a:chOff x="6407851" y="3353072"/>
                <a:chExt cx="753044" cy="132008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6407851" y="3419077"/>
                  <a:ext cx="7530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1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6415653" y="3353072"/>
                  <a:ext cx="132008" cy="13200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sp>
          <p:nvSpPr>
            <p:cNvPr id="36" name="TextBox 35"/>
            <p:cNvSpPr txBox="1"/>
            <p:nvPr/>
          </p:nvSpPr>
          <p:spPr>
            <a:xfrm>
              <a:off x="7954668" y="2759062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168230" y="2597373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570699" y="1880320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13"/>
            <p:cNvSpPr>
              <a:spLocks noChangeAspect="1" noChangeArrowheads="1"/>
            </p:cNvSpPr>
            <p:nvPr/>
          </p:nvSpPr>
          <p:spPr bwMode="auto">
            <a:xfrm rot="5400000">
              <a:off x="7523846" y="1843182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7570699" y="2757656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13"/>
            <p:cNvSpPr>
              <a:spLocks noChangeAspect="1" noChangeArrowheads="1"/>
            </p:cNvSpPr>
            <p:nvPr/>
          </p:nvSpPr>
          <p:spPr bwMode="auto">
            <a:xfrm rot="5400000">
              <a:off x="7523846" y="2949889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6168230" y="2031923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163363" y="2118900"/>
              <a:ext cx="1409915" cy="4993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163363" y="2271977"/>
              <a:ext cx="1409915" cy="4993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38038" y="1727522"/>
              <a:ext cx="874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579463" y="1311783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5652508" y="1388392"/>
              <a:ext cx="24376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38038" y="3149005"/>
              <a:ext cx="874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579463" y="3149005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5652508" y="3225614"/>
              <a:ext cx="24376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546476" y="1323767"/>
            <a:ext cx="3490930" cy="2084794"/>
            <a:chOff x="2546476" y="1323767"/>
            <a:chExt cx="3490930" cy="2084794"/>
          </a:xfrm>
        </p:grpSpPr>
        <p:cxnSp>
          <p:nvCxnSpPr>
            <p:cNvPr id="57" name="Straight Connector 56"/>
            <p:cNvCxnSpPr/>
            <p:nvPr/>
          </p:nvCxnSpPr>
          <p:spPr>
            <a:xfrm flipH="1">
              <a:off x="5131893" y="1727522"/>
              <a:ext cx="874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4433527" y="1467965"/>
              <a:ext cx="830374" cy="519113"/>
              <a:chOff x="6376232" y="3663569"/>
              <a:chExt cx="830374" cy="519113"/>
            </a:xfrm>
          </p:grpSpPr>
          <p:sp>
            <p:nvSpPr>
              <p:cNvPr id="55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6376232" y="3663569"/>
                <a:ext cx="690563" cy="519113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6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7074598" y="3857121"/>
                <a:ext cx="132008" cy="13200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 flipH="1">
              <a:off x="5162432" y="3149005"/>
              <a:ext cx="874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4433527" y="2889448"/>
              <a:ext cx="830374" cy="519113"/>
              <a:chOff x="6376232" y="3663569"/>
              <a:chExt cx="830374" cy="519113"/>
            </a:xfrm>
          </p:grpSpPr>
          <p:sp>
            <p:nvSpPr>
              <p:cNvPr id="61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6376232" y="3663569"/>
                <a:ext cx="690563" cy="519113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5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7074598" y="3857121"/>
                <a:ext cx="132008" cy="13200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325310" y="2819313"/>
              <a:ext cx="1092948" cy="353594"/>
              <a:chOff x="2816386" y="2293778"/>
              <a:chExt cx="1092948" cy="353594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2816386" y="2458383"/>
                <a:ext cx="3923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3638099" y="2468726"/>
                <a:ext cx="2712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AutoShape 12"/>
              <p:cNvSpPr>
                <a:spLocks noChangeAspect="1" noChangeArrowheads="1"/>
              </p:cNvSpPr>
              <p:nvPr/>
            </p:nvSpPr>
            <p:spPr bwMode="auto">
              <a:xfrm rot="5400000">
                <a:off x="3182177" y="2317351"/>
                <a:ext cx="353594" cy="30644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1" name="AutoShape 14"/>
              <p:cNvSpPr>
                <a:spLocks noChangeAspect="1" noChangeArrowheads="1"/>
              </p:cNvSpPr>
              <p:nvPr/>
            </p:nvSpPr>
            <p:spPr bwMode="auto">
              <a:xfrm rot="5400000">
                <a:off x="3182177" y="2317351"/>
                <a:ext cx="353594" cy="30644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2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3512198" y="2404571"/>
                <a:ext cx="132008" cy="13200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cxnSp>
          <p:nvCxnSpPr>
            <p:cNvPr id="73" name="Straight Connector 72"/>
            <p:cNvCxnSpPr/>
            <p:nvPr/>
          </p:nvCxnSpPr>
          <p:spPr>
            <a:xfrm>
              <a:off x="3325310" y="1563257"/>
              <a:ext cx="0" cy="14310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2905760" y="1563257"/>
              <a:ext cx="15124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13"/>
            <p:cNvSpPr>
              <a:spLocks noChangeAspect="1" noChangeArrowheads="1"/>
            </p:cNvSpPr>
            <p:nvPr/>
          </p:nvSpPr>
          <p:spPr bwMode="auto">
            <a:xfrm rot="5400000">
              <a:off x="3269430" y="1517536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546476" y="1323767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878099"/>
              </p:ext>
            </p:extLst>
          </p:nvPr>
        </p:nvGraphicFramePr>
        <p:xfrm>
          <a:off x="5188227" y="4452251"/>
          <a:ext cx="32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6566539" y="49703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858221" y="49703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13804" y="555403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939228" y="555403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939228" y="49703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566539" y="555403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13804" y="49703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858221" y="555403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18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Simplify the Design to Copy D to Q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sz="2400" dirty="0" smtClean="0"/>
          </a:p>
          <a:p>
            <a:endParaRPr lang="en-US" sz="1200" dirty="0"/>
          </a:p>
          <a:p>
            <a:r>
              <a:rPr lang="en-US" b="1" dirty="0" smtClean="0">
                <a:solidFill>
                  <a:srgbClr val="0070C0"/>
                </a:solidFill>
              </a:rPr>
              <a:t>There’s an easier way </a:t>
            </a:r>
            <a:r>
              <a:rPr lang="en-US" dirty="0" smtClean="0"/>
              <a:t>to implement </a:t>
            </a:r>
            <a:br>
              <a:rPr lang="en-US" dirty="0" smtClean="0"/>
            </a:br>
            <a:r>
              <a:rPr lang="en-US" dirty="0" smtClean="0"/>
              <a:t>such a circuit, though…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So </a:t>
            </a:r>
            <a:r>
              <a:rPr lang="en-US" b="1" dirty="0" smtClean="0">
                <a:solidFill>
                  <a:srgbClr val="00B050"/>
                </a:solidFill>
              </a:rPr>
              <a:t>Q</a:t>
            </a:r>
            <a:r>
              <a:rPr lang="en-US" dirty="0" smtClean="0"/>
              <a:t> stores </a:t>
            </a:r>
            <a:r>
              <a:rPr lang="en-US" b="1" dirty="0" smtClean="0">
                <a:solidFill>
                  <a:srgbClr val="00B050"/>
                </a:solidFill>
              </a:rPr>
              <a:t>D</a:t>
            </a:r>
            <a:r>
              <a:rPr lang="en-US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65113" y="1649488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05760" y="1311783"/>
            <a:ext cx="5438758" cy="2298887"/>
            <a:chOff x="2905760" y="1311783"/>
            <a:chExt cx="5438758" cy="2298887"/>
          </a:xfrm>
        </p:grpSpPr>
        <p:grpSp>
          <p:nvGrpSpPr>
            <p:cNvPr id="21" name="Group 20"/>
            <p:cNvGrpSpPr/>
            <p:nvPr/>
          </p:nvGrpSpPr>
          <p:grpSpPr>
            <a:xfrm>
              <a:off x="6168230" y="1630017"/>
              <a:ext cx="1778992" cy="519113"/>
              <a:chOff x="5381903" y="3143363"/>
              <a:chExt cx="1778992" cy="519113"/>
            </a:xfrm>
          </p:grpSpPr>
          <p:sp>
            <p:nvSpPr>
              <p:cNvPr id="26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5717287" y="3143363"/>
                <a:ext cx="690563" cy="519113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5381903" y="3564968"/>
                <a:ext cx="335384" cy="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6407851" y="3336915"/>
                <a:ext cx="753044" cy="132008"/>
                <a:chOff x="6407851" y="3353072"/>
                <a:chExt cx="753044" cy="132008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6407851" y="3419077"/>
                  <a:ext cx="7530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1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6415653" y="3353072"/>
                  <a:ext cx="132008" cy="13200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grpSp>
          <p:nvGrpSpPr>
            <p:cNvPr id="35" name="Group 34"/>
            <p:cNvGrpSpPr/>
            <p:nvPr/>
          </p:nvGrpSpPr>
          <p:grpSpPr>
            <a:xfrm>
              <a:off x="6157785" y="2739591"/>
              <a:ext cx="1778992" cy="519113"/>
              <a:chOff x="5381903" y="3143363"/>
              <a:chExt cx="1778992" cy="519113"/>
            </a:xfrm>
          </p:grpSpPr>
          <p:sp>
            <p:nvSpPr>
              <p:cNvPr id="37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5717287" y="3143363"/>
                <a:ext cx="690563" cy="519113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H="1">
                <a:off x="5381903" y="3240869"/>
                <a:ext cx="335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/>
              <p:cNvGrpSpPr/>
              <p:nvPr/>
            </p:nvGrpSpPr>
            <p:grpSpPr>
              <a:xfrm>
                <a:off x="6407851" y="3336915"/>
                <a:ext cx="753044" cy="132008"/>
                <a:chOff x="6407851" y="3353072"/>
                <a:chExt cx="753044" cy="132008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6407851" y="3419077"/>
                  <a:ext cx="7530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1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6415653" y="3353072"/>
                  <a:ext cx="132008" cy="13200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sp>
          <p:nvSpPr>
            <p:cNvPr id="36" name="TextBox 35"/>
            <p:cNvSpPr txBox="1"/>
            <p:nvPr/>
          </p:nvSpPr>
          <p:spPr>
            <a:xfrm>
              <a:off x="7954668" y="2759062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168230" y="2597373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570699" y="1880320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13"/>
            <p:cNvSpPr>
              <a:spLocks noChangeAspect="1" noChangeArrowheads="1"/>
            </p:cNvSpPr>
            <p:nvPr/>
          </p:nvSpPr>
          <p:spPr bwMode="auto">
            <a:xfrm rot="5400000">
              <a:off x="7523846" y="1843182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7570699" y="2757656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13"/>
            <p:cNvSpPr>
              <a:spLocks noChangeAspect="1" noChangeArrowheads="1"/>
            </p:cNvSpPr>
            <p:nvPr/>
          </p:nvSpPr>
          <p:spPr bwMode="auto">
            <a:xfrm rot="5400000">
              <a:off x="7523846" y="2949889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6168230" y="2031923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163363" y="2118900"/>
              <a:ext cx="1409915" cy="4993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163363" y="2271977"/>
              <a:ext cx="1409915" cy="4993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38038" y="1727522"/>
              <a:ext cx="874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579463" y="1311783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5652508" y="1388392"/>
              <a:ext cx="24376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38038" y="3149005"/>
              <a:ext cx="874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579463" y="3149005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5652508" y="3225614"/>
              <a:ext cx="24376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131893" y="1727522"/>
              <a:ext cx="874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4433527" y="1467965"/>
              <a:ext cx="830374" cy="519113"/>
              <a:chOff x="6376232" y="3663569"/>
              <a:chExt cx="830374" cy="519113"/>
            </a:xfrm>
          </p:grpSpPr>
          <p:sp>
            <p:nvSpPr>
              <p:cNvPr id="55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6376232" y="3663569"/>
                <a:ext cx="690563" cy="519113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6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7074598" y="3857121"/>
                <a:ext cx="132008" cy="13200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 flipH="1">
              <a:off x="5162432" y="3149005"/>
              <a:ext cx="874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4433527" y="2889448"/>
              <a:ext cx="830374" cy="519113"/>
              <a:chOff x="6376232" y="3663569"/>
              <a:chExt cx="830374" cy="519113"/>
            </a:xfrm>
          </p:grpSpPr>
          <p:sp>
            <p:nvSpPr>
              <p:cNvPr id="61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6376232" y="3663569"/>
                <a:ext cx="690563" cy="519113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5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7074598" y="3857121"/>
                <a:ext cx="132008" cy="13200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325310" y="2819313"/>
              <a:ext cx="1092948" cy="353594"/>
              <a:chOff x="2816386" y="2293778"/>
              <a:chExt cx="1092948" cy="353594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2816386" y="2458383"/>
                <a:ext cx="3923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3638099" y="2468726"/>
                <a:ext cx="2712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AutoShape 12"/>
              <p:cNvSpPr>
                <a:spLocks noChangeAspect="1" noChangeArrowheads="1"/>
              </p:cNvSpPr>
              <p:nvPr/>
            </p:nvSpPr>
            <p:spPr bwMode="auto">
              <a:xfrm rot="5400000">
                <a:off x="3182177" y="2317351"/>
                <a:ext cx="353594" cy="30644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1" name="AutoShape 14"/>
              <p:cNvSpPr>
                <a:spLocks noChangeAspect="1" noChangeArrowheads="1"/>
              </p:cNvSpPr>
              <p:nvPr/>
            </p:nvSpPr>
            <p:spPr bwMode="auto">
              <a:xfrm rot="5400000">
                <a:off x="3182177" y="2317351"/>
                <a:ext cx="353594" cy="30644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2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3512198" y="2404571"/>
                <a:ext cx="132008" cy="13200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cxnSp>
          <p:nvCxnSpPr>
            <p:cNvPr id="73" name="Straight Connector 72"/>
            <p:cNvCxnSpPr/>
            <p:nvPr/>
          </p:nvCxnSpPr>
          <p:spPr>
            <a:xfrm>
              <a:off x="3325310" y="1563257"/>
              <a:ext cx="0" cy="14310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2905760" y="1563257"/>
              <a:ext cx="15124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13"/>
            <p:cNvSpPr>
              <a:spLocks noChangeAspect="1" noChangeArrowheads="1"/>
            </p:cNvSpPr>
            <p:nvPr/>
          </p:nvSpPr>
          <p:spPr bwMode="auto">
            <a:xfrm rot="5400000">
              <a:off x="3269430" y="1517536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546476" y="132376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41710"/>
              </p:ext>
            </p:extLst>
          </p:nvPr>
        </p:nvGraphicFramePr>
        <p:xfrm>
          <a:off x="5188227" y="4451593"/>
          <a:ext cx="32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7" name="Straight Connector 86"/>
          <p:cNvCxnSpPr>
            <a:stCxn id="25" idx="1"/>
            <a:endCxn id="76" idx="3"/>
          </p:cNvCxnSpPr>
          <p:nvPr/>
        </p:nvCxnSpPr>
        <p:spPr>
          <a:xfrm flipH="1" flipV="1">
            <a:off x="2953960" y="1554600"/>
            <a:ext cx="5011153" cy="3257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09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 Inputs Control Copying of D to Q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sz="2400" dirty="0" smtClean="0"/>
          </a:p>
          <a:p>
            <a:endParaRPr lang="en-US" sz="1200" dirty="0"/>
          </a:p>
          <a:p>
            <a:r>
              <a:rPr lang="en-US" dirty="0" smtClean="0"/>
              <a:t>Let’s add more inputs to the new gates, too.</a:t>
            </a:r>
          </a:p>
          <a:p>
            <a:r>
              <a:rPr lang="en-US" dirty="0" smtClean="0"/>
              <a:t>Now our design only</a:t>
            </a:r>
            <a:br>
              <a:rPr lang="en-US" dirty="0" smtClean="0"/>
            </a:br>
            <a:r>
              <a:rPr lang="en-US" dirty="0" smtClean="0"/>
              <a:t>copies </a:t>
            </a:r>
            <a:r>
              <a:rPr lang="en-US" b="1" dirty="0" smtClean="0">
                <a:solidFill>
                  <a:srgbClr val="00B050"/>
                </a:solidFill>
              </a:rPr>
              <a:t>D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00B050"/>
                </a:solidFill>
              </a:rPr>
              <a:t>Q</a:t>
            </a:r>
            <a:r>
              <a:rPr lang="en-US" dirty="0" smtClean="0"/>
              <a:t> when</a:t>
            </a:r>
            <a:br>
              <a:rPr lang="en-US" dirty="0" smtClean="0"/>
            </a:br>
            <a:r>
              <a:rPr lang="en-US" b="1" dirty="0" smtClean="0">
                <a:solidFill>
                  <a:srgbClr val="00B050"/>
                </a:solidFill>
              </a:rPr>
              <a:t>WE = 1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546476" y="1311783"/>
            <a:ext cx="5842151" cy="2298887"/>
            <a:chOff x="2546476" y="1311783"/>
            <a:chExt cx="5842151" cy="2298887"/>
          </a:xfrm>
        </p:grpSpPr>
        <p:grpSp>
          <p:nvGrpSpPr>
            <p:cNvPr id="27" name="Group 26"/>
            <p:cNvGrpSpPr/>
            <p:nvPr/>
          </p:nvGrpSpPr>
          <p:grpSpPr>
            <a:xfrm>
              <a:off x="5579463" y="1311783"/>
              <a:ext cx="2809164" cy="2298887"/>
              <a:chOff x="5579463" y="1311783"/>
              <a:chExt cx="2809164" cy="229888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6168230" y="1630017"/>
                <a:ext cx="1778992" cy="519113"/>
                <a:chOff x="5381903" y="3143363"/>
                <a:chExt cx="1778992" cy="519113"/>
              </a:xfrm>
            </p:grpSpPr>
            <p:sp>
              <p:nvSpPr>
                <p:cNvPr id="26" name="AutoShape 68"/>
                <p:cNvSpPr>
                  <a:spLocks noChangeAspect="1" noChangeArrowheads="1"/>
                </p:cNvSpPr>
                <p:nvPr/>
              </p:nvSpPr>
              <p:spPr bwMode="auto">
                <a:xfrm>
                  <a:off x="5717287" y="3143363"/>
                  <a:ext cx="690563" cy="519113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 flipH="1" flipV="1">
                  <a:off x="5381903" y="3564968"/>
                  <a:ext cx="335384" cy="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oup 27"/>
                <p:cNvGrpSpPr/>
                <p:nvPr/>
              </p:nvGrpSpPr>
              <p:grpSpPr>
                <a:xfrm>
                  <a:off x="6407851" y="3336915"/>
                  <a:ext cx="753044" cy="132008"/>
                  <a:chOff x="6407851" y="3353072"/>
                  <a:chExt cx="753044" cy="132008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 flipH="1">
                    <a:off x="6407851" y="3419077"/>
                    <a:ext cx="753044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Oval 13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6415653" y="3353072"/>
                    <a:ext cx="132008" cy="1320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</p:grpSp>
          <p:sp>
            <p:nvSpPr>
              <p:cNvPr id="25" name="TextBox 24"/>
              <p:cNvSpPr txBox="1"/>
              <p:nvPr/>
            </p:nvSpPr>
            <p:spPr>
              <a:xfrm>
                <a:off x="7965113" y="1649488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6157785" y="2739591"/>
                <a:ext cx="1778992" cy="519113"/>
                <a:chOff x="5381903" y="3143363"/>
                <a:chExt cx="1778992" cy="519113"/>
              </a:xfrm>
            </p:grpSpPr>
            <p:sp>
              <p:nvSpPr>
                <p:cNvPr id="37" name="AutoShape 68"/>
                <p:cNvSpPr>
                  <a:spLocks noChangeAspect="1" noChangeArrowheads="1"/>
                </p:cNvSpPr>
                <p:nvPr/>
              </p:nvSpPr>
              <p:spPr bwMode="auto">
                <a:xfrm>
                  <a:off x="5717287" y="3143363"/>
                  <a:ext cx="690563" cy="519113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5381903" y="3240869"/>
                  <a:ext cx="33538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 38"/>
                <p:cNvGrpSpPr/>
                <p:nvPr/>
              </p:nvGrpSpPr>
              <p:grpSpPr>
                <a:xfrm>
                  <a:off x="6407851" y="3336915"/>
                  <a:ext cx="753044" cy="132008"/>
                  <a:chOff x="6407851" y="3353072"/>
                  <a:chExt cx="753044" cy="132008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 flipH="1">
                    <a:off x="6407851" y="3419077"/>
                    <a:ext cx="753044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Oval 13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6415653" y="3353072"/>
                    <a:ext cx="132008" cy="1320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7954668" y="2759062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168230" y="2597373"/>
                <a:ext cx="1" cy="2587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570699" y="1880320"/>
                <a:ext cx="1" cy="2587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7523846" y="184318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7570699" y="2757656"/>
                <a:ext cx="1" cy="2587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7523846" y="294988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6168230" y="2031923"/>
                <a:ext cx="1" cy="2587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6163363" y="2118900"/>
                <a:ext cx="1409915" cy="4993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163363" y="2271977"/>
                <a:ext cx="1409915" cy="4993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5638038" y="1727522"/>
                <a:ext cx="8749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5579463" y="13117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>
                <a:off x="5652508" y="1388392"/>
                <a:ext cx="2437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5638038" y="3149005"/>
                <a:ext cx="8749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5579463" y="3149005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H="1">
                <a:off x="5652508" y="3225614"/>
                <a:ext cx="2437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2546476" y="1323767"/>
              <a:ext cx="3490930" cy="2084794"/>
              <a:chOff x="2546476" y="1323767"/>
              <a:chExt cx="3490930" cy="2084794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H="1">
                <a:off x="5131893" y="1727522"/>
                <a:ext cx="8749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4433527" y="1467965"/>
                <a:ext cx="830374" cy="519113"/>
                <a:chOff x="6376232" y="3663569"/>
                <a:chExt cx="830374" cy="519113"/>
              </a:xfrm>
            </p:grpSpPr>
            <p:sp>
              <p:nvSpPr>
                <p:cNvPr id="55" name="AutoShape 68"/>
                <p:cNvSpPr>
                  <a:spLocks noChangeAspect="1" noChangeArrowheads="1"/>
                </p:cNvSpPr>
                <p:nvPr/>
              </p:nvSpPr>
              <p:spPr bwMode="auto">
                <a:xfrm>
                  <a:off x="6376232" y="3663569"/>
                  <a:ext cx="690563" cy="519113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56" name="Oval 1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7074598" y="3857121"/>
                  <a:ext cx="132008" cy="13200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cxnSp>
            <p:nvCxnSpPr>
              <p:cNvPr id="66" name="Straight Connector 65"/>
              <p:cNvCxnSpPr/>
              <p:nvPr/>
            </p:nvCxnSpPr>
            <p:spPr>
              <a:xfrm flipH="1">
                <a:off x="5162432" y="3149005"/>
                <a:ext cx="8749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/>
              <p:cNvGrpSpPr/>
              <p:nvPr/>
            </p:nvGrpSpPr>
            <p:grpSpPr>
              <a:xfrm>
                <a:off x="4433527" y="2889448"/>
                <a:ext cx="830374" cy="519113"/>
                <a:chOff x="6376232" y="3663569"/>
                <a:chExt cx="830374" cy="519113"/>
              </a:xfrm>
            </p:grpSpPr>
            <p:sp>
              <p:nvSpPr>
                <p:cNvPr id="61" name="AutoShape 68"/>
                <p:cNvSpPr>
                  <a:spLocks noChangeAspect="1" noChangeArrowheads="1"/>
                </p:cNvSpPr>
                <p:nvPr/>
              </p:nvSpPr>
              <p:spPr bwMode="auto">
                <a:xfrm>
                  <a:off x="6376232" y="3663569"/>
                  <a:ext cx="690563" cy="519113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65" name="Oval 1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7074598" y="3857121"/>
                  <a:ext cx="132008" cy="13200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3325310" y="2819313"/>
                <a:ext cx="1092948" cy="353594"/>
                <a:chOff x="2816386" y="2293778"/>
                <a:chExt cx="1092948" cy="353594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2816386" y="2458383"/>
                  <a:ext cx="39234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3638099" y="2468726"/>
                  <a:ext cx="27123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AutoShape 12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3182177" y="2317351"/>
                  <a:ext cx="353594" cy="306448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71" name="AutoShape 14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3182177" y="2317351"/>
                  <a:ext cx="353594" cy="306448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72" name="Oval 1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3512198" y="2404571"/>
                  <a:ext cx="132008" cy="13200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cxnSp>
            <p:nvCxnSpPr>
              <p:cNvPr id="73" name="Straight Connector 72"/>
              <p:cNvCxnSpPr/>
              <p:nvPr/>
            </p:nvCxnSpPr>
            <p:spPr>
              <a:xfrm>
                <a:off x="3325310" y="1563257"/>
                <a:ext cx="0" cy="14310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2905760" y="1563257"/>
                <a:ext cx="15124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3269430" y="151753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546476" y="1323767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273874" y="1865239"/>
            <a:ext cx="2154831" cy="1661837"/>
            <a:chOff x="2273874" y="1865239"/>
            <a:chExt cx="2154831" cy="1661837"/>
          </a:xfrm>
        </p:grpSpPr>
        <p:cxnSp>
          <p:nvCxnSpPr>
            <p:cNvPr id="93" name="Straight Connector 92"/>
            <p:cNvCxnSpPr/>
            <p:nvPr/>
          </p:nvCxnSpPr>
          <p:spPr>
            <a:xfrm flipV="1">
              <a:off x="3157376" y="1865239"/>
              <a:ext cx="0" cy="14310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96" idx="3"/>
            </p:cNvCxnSpPr>
            <p:nvPr/>
          </p:nvCxnSpPr>
          <p:spPr>
            <a:xfrm flipH="1">
              <a:off x="2953868" y="3296244"/>
              <a:ext cx="14643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13"/>
            <p:cNvSpPr>
              <a:spLocks noChangeAspect="1" noChangeArrowheads="1"/>
            </p:cNvSpPr>
            <p:nvPr/>
          </p:nvSpPr>
          <p:spPr bwMode="auto">
            <a:xfrm rot="16200000" flipV="1">
              <a:off x="3101496" y="3250525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73874" y="3065411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H="1">
              <a:off x="3172646" y="1879415"/>
              <a:ext cx="1256059" cy="4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8413"/>
              </p:ext>
            </p:extLst>
          </p:nvPr>
        </p:nvGraphicFramePr>
        <p:xfrm>
          <a:off x="4278237" y="4450883"/>
          <a:ext cx="41148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WE</a:t>
                      </a:r>
                      <a:endParaRPr lang="en-US" sz="2800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06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Circuit Can Also Store a Bit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What happens when WE = 0?</a:t>
            </a:r>
          </a:p>
          <a:p>
            <a:r>
              <a:rPr lang="en-US" dirty="0" smtClean="0"/>
              <a:t>The circuit stores the last bit from </a:t>
            </a:r>
            <a:r>
              <a:rPr lang="en-US" b="1" dirty="0" smtClean="0">
                <a:solidFill>
                  <a:srgbClr val="00B050"/>
                </a:solidFill>
              </a:rPr>
              <a:t>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(same truth table</a:t>
            </a:r>
            <a:br>
              <a:rPr lang="en-US" dirty="0" smtClean="0"/>
            </a:br>
            <a:r>
              <a:rPr lang="en-US" dirty="0" smtClean="0"/>
              <a:t>as before!).</a:t>
            </a:r>
          </a:p>
          <a:p>
            <a:r>
              <a:rPr lang="en-US" dirty="0" smtClean="0"/>
              <a:t>This circuit is</a:t>
            </a:r>
            <a:br>
              <a:rPr lang="en-US" dirty="0" smtClean="0"/>
            </a:br>
            <a:r>
              <a:rPr lang="en-US" dirty="0" smtClean="0"/>
              <a:t>called a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solidFill>
                  <a:srgbClr val="0070C0"/>
                </a:solidFill>
              </a:rPr>
              <a:t>gated D latch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91582"/>
              </p:ext>
            </p:extLst>
          </p:nvPr>
        </p:nvGraphicFramePr>
        <p:xfrm>
          <a:off x="3569551" y="2983071"/>
          <a:ext cx="41148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WE</a:t>
                      </a:r>
                      <a:endParaRPr lang="en-US" sz="2800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31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Design is Called a Gated D Latch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sz="2400" dirty="0" smtClean="0"/>
          </a:p>
          <a:p>
            <a:endParaRPr lang="en-US" sz="2200" dirty="0"/>
          </a:p>
          <a:p>
            <a:r>
              <a:rPr lang="en-US" dirty="0" smtClean="0"/>
              <a:t>Symbolically, a </a:t>
            </a:r>
            <a:r>
              <a:rPr lang="en-US" b="1" dirty="0" smtClean="0">
                <a:solidFill>
                  <a:srgbClr val="00B050"/>
                </a:solidFill>
              </a:rPr>
              <a:t>gated D latch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drawn as shown here.</a:t>
            </a:r>
          </a:p>
          <a:p>
            <a:r>
              <a:rPr lang="en-US" dirty="0" smtClean="0"/>
              <a:t>Notice that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P</a:t>
            </a:r>
            <a:r>
              <a:rPr lang="en-US" dirty="0" smtClean="0"/>
              <a:t> has been replaced 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b="1" dirty="0" smtClean="0">
                <a:solidFill>
                  <a:srgbClr val="00B050"/>
                </a:solidFill>
              </a:rPr>
              <a:t>Q’</a:t>
            </a:r>
            <a:r>
              <a:rPr lang="en-US" dirty="0" smtClean="0"/>
              <a:t>, since they are always </a:t>
            </a:r>
            <a:br>
              <a:rPr lang="en-US" dirty="0" smtClean="0"/>
            </a:br>
            <a:r>
              <a:rPr lang="en-US" dirty="0" smtClean="0"/>
              <a:t>complements of one another.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546476" y="1311783"/>
            <a:ext cx="5842151" cy="2298887"/>
            <a:chOff x="2546476" y="1311783"/>
            <a:chExt cx="5842151" cy="2298887"/>
          </a:xfrm>
        </p:grpSpPr>
        <p:grpSp>
          <p:nvGrpSpPr>
            <p:cNvPr id="27" name="Group 26"/>
            <p:cNvGrpSpPr/>
            <p:nvPr/>
          </p:nvGrpSpPr>
          <p:grpSpPr>
            <a:xfrm>
              <a:off x="5579463" y="1311783"/>
              <a:ext cx="2809164" cy="2298887"/>
              <a:chOff x="5579463" y="1311783"/>
              <a:chExt cx="2809164" cy="229888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6168230" y="1630017"/>
                <a:ext cx="1778992" cy="519113"/>
                <a:chOff x="5381903" y="3143363"/>
                <a:chExt cx="1778992" cy="519113"/>
              </a:xfrm>
            </p:grpSpPr>
            <p:sp>
              <p:nvSpPr>
                <p:cNvPr id="26" name="AutoShape 68"/>
                <p:cNvSpPr>
                  <a:spLocks noChangeAspect="1" noChangeArrowheads="1"/>
                </p:cNvSpPr>
                <p:nvPr/>
              </p:nvSpPr>
              <p:spPr bwMode="auto">
                <a:xfrm>
                  <a:off x="5717287" y="3143363"/>
                  <a:ext cx="690563" cy="519113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 flipH="1" flipV="1">
                  <a:off x="5381903" y="3564968"/>
                  <a:ext cx="335384" cy="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oup 27"/>
                <p:cNvGrpSpPr/>
                <p:nvPr/>
              </p:nvGrpSpPr>
              <p:grpSpPr>
                <a:xfrm>
                  <a:off x="6407851" y="3336915"/>
                  <a:ext cx="753044" cy="132008"/>
                  <a:chOff x="6407851" y="3353072"/>
                  <a:chExt cx="753044" cy="132008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 flipH="1">
                    <a:off x="6407851" y="3419077"/>
                    <a:ext cx="753044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Oval 13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6415653" y="3353072"/>
                    <a:ext cx="132008" cy="1320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</p:grpSp>
          <p:sp>
            <p:nvSpPr>
              <p:cNvPr id="25" name="TextBox 24"/>
              <p:cNvSpPr txBox="1"/>
              <p:nvPr/>
            </p:nvSpPr>
            <p:spPr>
              <a:xfrm>
                <a:off x="7965113" y="1649488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6157785" y="2739591"/>
                <a:ext cx="1778992" cy="519113"/>
                <a:chOff x="5381903" y="3143363"/>
                <a:chExt cx="1778992" cy="519113"/>
              </a:xfrm>
            </p:grpSpPr>
            <p:sp>
              <p:nvSpPr>
                <p:cNvPr id="37" name="AutoShape 68"/>
                <p:cNvSpPr>
                  <a:spLocks noChangeAspect="1" noChangeArrowheads="1"/>
                </p:cNvSpPr>
                <p:nvPr/>
              </p:nvSpPr>
              <p:spPr bwMode="auto">
                <a:xfrm>
                  <a:off x="5717287" y="3143363"/>
                  <a:ext cx="690563" cy="519113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5381903" y="3240869"/>
                  <a:ext cx="33538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 38"/>
                <p:cNvGrpSpPr/>
                <p:nvPr/>
              </p:nvGrpSpPr>
              <p:grpSpPr>
                <a:xfrm>
                  <a:off x="6407851" y="3336915"/>
                  <a:ext cx="753044" cy="132008"/>
                  <a:chOff x="6407851" y="3353072"/>
                  <a:chExt cx="753044" cy="132008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 flipH="1">
                    <a:off x="6407851" y="3419077"/>
                    <a:ext cx="753044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Oval 13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6415653" y="3353072"/>
                    <a:ext cx="132008" cy="1320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7954668" y="2759062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168230" y="2597373"/>
                <a:ext cx="1" cy="2587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570699" y="1880320"/>
                <a:ext cx="1" cy="2587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7523846" y="184318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7570699" y="2757656"/>
                <a:ext cx="1" cy="2587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7523846" y="2949889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6168230" y="2031923"/>
                <a:ext cx="1" cy="2587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6163363" y="2118900"/>
                <a:ext cx="1409915" cy="4993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163363" y="2271977"/>
                <a:ext cx="1409915" cy="4993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5638038" y="1727522"/>
                <a:ext cx="8749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5579463" y="13117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>
                <a:off x="5652508" y="1388392"/>
                <a:ext cx="2437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5638038" y="3149005"/>
                <a:ext cx="8749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5579463" y="3149005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H="1">
                <a:off x="5652508" y="3225614"/>
                <a:ext cx="2437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2546476" y="1323767"/>
              <a:ext cx="3490930" cy="2084794"/>
              <a:chOff x="2546476" y="1323767"/>
              <a:chExt cx="3490930" cy="2084794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H="1">
                <a:off x="5131893" y="1727522"/>
                <a:ext cx="8749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4433527" y="1467965"/>
                <a:ext cx="830374" cy="519113"/>
                <a:chOff x="6376232" y="3663569"/>
                <a:chExt cx="830374" cy="519113"/>
              </a:xfrm>
            </p:grpSpPr>
            <p:sp>
              <p:nvSpPr>
                <p:cNvPr id="55" name="AutoShape 68"/>
                <p:cNvSpPr>
                  <a:spLocks noChangeAspect="1" noChangeArrowheads="1"/>
                </p:cNvSpPr>
                <p:nvPr/>
              </p:nvSpPr>
              <p:spPr bwMode="auto">
                <a:xfrm>
                  <a:off x="6376232" y="3663569"/>
                  <a:ext cx="690563" cy="519113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56" name="Oval 1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7074598" y="3857121"/>
                  <a:ext cx="132008" cy="13200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cxnSp>
            <p:nvCxnSpPr>
              <p:cNvPr id="66" name="Straight Connector 65"/>
              <p:cNvCxnSpPr/>
              <p:nvPr/>
            </p:nvCxnSpPr>
            <p:spPr>
              <a:xfrm flipH="1">
                <a:off x="5162432" y="3149005"/>
                <a:ext cx="8749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/>
              <p:cNvGrpSpPr/>
              <p:nvPr/>
            </p:nvGrpSpPr>
            <p:grpSpPr>
              <a:xfrm>
                <a:off x="4433527" y="2889448"/>
                <a:ext cx="830374" cy="519113"/>
                <a:chOff x="6376232" y="3663569"/>
                <a:chExt cx="830374" cy="519113"/>
              </a:xfrm>
            </p:grpSpPr>
            <p:sp>
              <p:nvSpPr>
                <p:cNvPr id="61" name="AutoShape 68"/>
                <p:cNvSpPr>
                  <a:spLocks noChangeAspect="1" noChangeArrowheads="1"/>
                </p:cNvSpPr>
                <p:nvPr/>
              </p:nvSpPr>
              <p:spPr bwMode="auto">
                <a:xfrm>
                  <a:off x="6376232" y="3663569"/>
                  <a:ext cx="690563" cy="519113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65" name="Oval 1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7074598" y="3857121"/>
                  <a:ext cx="132008" cy="13200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3325310" y="2819313"/>
                <a:ext cx="1092948" cy="353594"/>
                <a:chOff x="2816386" y="2293778"/>
                <a:chExt cx="1092948" cy="353594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2816386" y="2458383"/>
                  <a:ext cx="39234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3638099" y="2468726"/>
                  <a:ext cx="27123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AutoShape 12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3182177" y="2317351"/>
                  <a:ext cx="353594" cy="306448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71" name="AutoShape 14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3182177" y="2317351"/>
                  <a:ext cx="353594" cy="306448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72" name="Oval 13"/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3512198" y="2404571"/>
                  <a:ext cx="132008" cy="13200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cxnSp>
            <p:nvCxnSpPr>
              <p:cNvPr id="73" name="Straight Connector 72"/>
              <p:cNvCxnSpPr/>
              <p:nvPr/>
            </p:nvCxnSpPr>
            <p:spPr>
              <a:xfrm>
                <a:off x="3325310" y="1563257"/>
                <a:ext cx="0" cy="14310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2905760" y="1563257"/>
                <a:ext cx="15124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3269430" y="151753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546476" y="1323767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273874" y="1865239"/>
            <a:ext cx="2154831" cy="1661837"/>
            <a:chOff x="2273874" y="1865239"/>
            <a:chExt cx="2154831" cy="1661837"/>
          </a:xfrm>
        </p:grpSpPr>
        <p:cxnSp>
          <p:nvCxnSpPr>
            <p:cNvPr id="93" name="Straight Connector 92"/>
            <p:cNvCxnSpPr/>
            <p:nvPr/>
          </p:nvCxnSpPr>
          <p:spPr>
            <a:xfrm flipV="1">
              <a:off x="3157376" y="1865239"/>
              <a:ext cx="0" cy="14310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96" idx="3"/>
            </p:cNvCxnSpPr>
            <p:nvPr/>
          </p:nvCxnSpPr>
          <p:spPr>
            <a:xfrm flipH="1">
              <a:off x="2953868" y="3296244"/>
              <a:ext cx="14643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13"/>
            <p:cNvSpPr>
              <a:spLocks noChangeAspect="1" noChangeArrowheads="1"/>
            </p:cNvSpPr>
            <p:nvPr/>
          </p:nvSpPr>
          <p:spPr bwMode="auto">
            <a:xfrm rot="16200000" flipV="1">
              <a:off x="3101496" y="3250525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73874" y="3065411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H="1">
              <a:off x="3172646" y="1879415"/>
              <a:ext cx="1256059" cy="4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60" y="3782131"/>
            <a:ext cx="1950967" cy="161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1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University of Illinois at Urbana-Champaign</a:t>
            </a:r>
            <a:br>
              <a:rPr lang="en-US" sz="2800" dirty="0" smtClean="0"/>
            </a:br>
            <a:r>
              <a:rPr lang="en-US" sz="2800" dirty="0" smtClean="0"/>
              <a:t>Dept. of Electrical and Computer Engineering</a:t>
            </a:r>
            <a:br>
              <a:rPr lang="en-US" sz="28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ECE 120: Introduction to Computing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The Clock Abstraction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A1E67A6-F3B4-42F5-9080-BEEF8C889EA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So Far Has Been Combinational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far, we have talked only about </a:t>
            </a:r>
            <a:r>
              <a:rPr lang="en-US" b="1" dirty="0" smtClean="0">
                <a:solidFill>
                  <a:srgbClr val="0070C0"/>
                </a:solidFill>
              </a:rPr>
              <a:t>combinational logic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Combinational logic allows us to solve the following type of problem: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iven a set of bits as input, </a:t>
            </a:r>
          </a:p>
          <a:p>
            <a:pPr lvl="1"/>
            <a:r>
              <a:rPr lang="en-US" dirty="0" smtClean="0"/>
              <a:t>how can we combine them to produce other sets of bits (Boolean expressions)?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But where do the input bits come from?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© 2016-2017 Steven S. </a:t>
            </a:r>
            <a:r>
              <a:rPr lang="en-US" dirty="0" err="1" smtClean="0"/>
              <a:t>Lumetta</a:t>
            </a:r>
            <a:r>
              <a:rPr lang="en-US" dirty="0" smtClean="0"/>
              <a:t>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 smtClean="0"/>
              <a:t>slide </a:t>
            </a:r>
            <a:fld id="{DFCBF99B-FFDD-44A2-B92B-66EDED34A677}" type="slidenum">
              <a:rPr lang="en-US" sz="1100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5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Latches Can be Used Directly for Sequential Systems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high-speed designs are based on latches.</a:t>
            </a:r>
          </a:p>
          <a:p>
            <a:r>
              <a:rPr lang="en-US" dirty="0" smtClean="0"/>
              <a:t>A set of latches serves as input to combinational logic.</a:t>
            </a:r>
          </a:p>
          <a:p>
            <a:r>
              <a:rPr lang="en-US" dirty="0" smtClean="0"/>
              <a:t>The outputs are stored in latches.</a:t>
            </a:r>
          </a:p>
          <a:p>
            <a:r>
              <a:rPr lang="en-US" dirty="0" smtClean="0"/>
              <a:t>And so forth.  (Eventually making a loop.)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596348" y="4253654"/>
            <a:ext cx="2190294" cy="1615440"/>
            <a:chOff x="596348" y="4253654"/>
            <a:chExt cx="2190294" cy="1615440"/>
          </a:xfrm>
        </p:grpSpPr>
        <p:sp>
          <p:nvSpPr>
            <p:cNvPr id="10" name="Rectangle 9"/>
            <p:cNvSpPr/>
            <p:nvPr/>
          </p:nvSpPr>
          <p:spPr>
            <a:xfrm>
              <a:off x="909175" y="4253654"/>
              <a:ext cx="1564640" cy="1615440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78695" y="4385734"/>
              <a:ext cx="720069" cy="1370590"/>
              <a:chOff x="5252720" y="2499360"/>
              <a:chExt cx="720069" cy="137059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52720" y="2499360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D</a:t>
                </a:r>
                <a:endParaRPr lang="en-US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252720" y="3408285"/>
                <a:ext cx="7200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WE</a:t>
                </a:r>
                <a:endParaRPr lang="en-US" b="1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042829" y="4390199"/>
              <a:ext cx="441146" cy="1359200"/>
              <a:chOff x="6427014" y="2503825"/>
              <a:chExt cx="441146" cy="13592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6427014" y="2503825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Q</a:t>
                </a:r>
                <a:endParaRPr lang="en-US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427014" y="3401360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Q</a:t>
                </a:r>
                <a:endParaRPr lang="en-US" b="1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6509836" y="3459085"/>
                <a:ext cx="27550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H="1">
              <a:off x="596348" y="4603558"/>
              <a:ext cx="3128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96348" y="5525491"/>
              <a:ext cx="3128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2473815" y="4621030"/>
              <a:ext cx="3128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473815" y="5542963"/>
              <a:ext cx="3128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786640" y="4274859"/>
            <a:ext cx="2852419" cy="1573030"/>
            <a:chOff x="2786640" y="4274859"/>
            <a:chExt cx="2852419" cy="1573030"/>
          </a:xfrm>
        </p:grpSpPr>
        <p:sp>
          <p:nvSpPr>
            <p:cNvPr id="23" name="Rectangle 22"/>
            <p:cNvSpPr/>
            <p:nvPr/>
          </p:nvSpPr>
          <p:spPr>
            <a:xfrm>
              <a:off x="2786640" y="4274859"/>
              <a:ext cx="2852419" cy="157303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87285" y="4605526"/>
              <a:ext cx="254268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c</a:t>
              </a:r>
              <a:r>
                <a:rPr lang="en-US" sz="2800" dirty="0" smtClean="0"/>
                <a:t>ombinational</a:t>
              </a:r>
            </a:p>
            <a:p>
              <a:pPr algn="ctr"/>
              <a:r>
                <a:rPr lang="en-US" sz="2800" dirty="0" smtClean="0"/>
                <a:t>logic</a:t>
              </a:r>
              <a:endParaRPr lang="en-US" sz="28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9059" y="4253654"/>
            <a:ext cx="2190294" cy="1720426"/>
            <a:chOff x="5639059" y="4253654"/>
            <a:chExt cx="2190294" cy="1720426"/>
          </a:xfrm>
        </p:grpSpPr>
        <p:grpSp>
          <p:nvGrpSpPr>
            <p:cNvPr id="70" name="Group 69"/>
            <p:cNvGrpSpPr/>
            <p:nvPr/>
          </p:nvGrpSpPr>
          <p:grpSpPr>
            <a:xfrm>
              <a:off x="5639059" y="4253654"/>
              <a:ext cx="2190294" cy="1615440"/>
              <a:chOff x="596348" y="4253654"/>
              <a:chExt cx="2190294" cy="161544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909175" y="4253654"/>
                <a:ext cx="1564640" cy="1615440"/>
              </a:xfrm>
              <a:prstGeom prst="rect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878695" y="4385734"/>
                <a:ext cx="720069" cy="1370590"/>
                <a:chOff x="5252720" y="2499360"/>
                <a:chExt cx="720069" cy="1370590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5252720" y="2499360"/>
                  <a:ext cx="4411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D</a:t>
                  </a:r>
                  <a:endParaRPr lang="en-US" b="1" dirty="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5252720" y="3408285"/>
                  <a:ext cx="7200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WE</a:t>
                  </a:r>
                  <a:endParaRPr lang="en-US" b="1" dirty="0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2042829" y="4390199"/>
                <a:ext cx="441146" cy="1359200"/>
                <a:chOff x="6427014" y="2503825"/>
                <a:chExt cx="441146" cy="1359200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6427014" y="2503825"/>
                  <a:ext cx="4411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Q</a:t>
                  </a:r>
                  <a:endParaRPr lang="en-US" b="1" dirty="0"/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6427014" y="3401360"/>
                  <a:ext cx="4411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Q</a:t>
                  </a:r>
                  <a:endParaRPr lang="en-US" b="1" dirty="0"/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>
                <a:xfrm flipH="1">
                  <a:off x="6509836" y="3459085"/>
                  <a:ext cx="27550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/>
              <p:cNvCxnSpPr/>
              <p:nvPr/>
            </p:nvCxnSpPr>
            <p:spPr>
              <a:xfrm flipH="1">
                <a:off x="596348" y="4603558"/>
                <a:ext cx="31282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736297" y="5525491"/>
                <a:ext cx="17288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473815" y="4621030"/>
                <a:ext cx="31282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2473815" y="5542963"/>
                <a:ext cx="31282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113"/>
            <p:cNvCxnSpPr/>
            <p:nvPr/>
          </p:nvCxnSpPr>
          <p:spPr>
            <a:xfrm flipV="1">
              <a:off x="5791200" y="5523057"/>
              <a:ext cx="0" cy="4510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267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Complemented Inputs are Usually “Free”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can understand why </a:t>
            </a:r>
            <a:r>
              <a:rPr lang="en-US" b="1" dirty="0" smtClean="0">
                <a:solidFill>
                  <a:srgbClr val="0070C0"/>
                </a:solidFill>
              </a:rPr>
              <a:t>complemented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inputs are usually “free” </a:t>
            </a:r>
            <a:r>
              <a:rPr lang="en-US" dirty="0" smtClean="0"/>
              <a:t>(do not require inverters to generate).</a:t>
            </a:r>
          </a:p>
          <a:p>
            <a:r>
              <a:rPr lang="en-US" dirty="0" smtClean="0"/>
              <a:t>If inputs come from latches, we can simply connect wires to the </a:t>
            </a:r>
            <a:r>
              <a:rPr lang="en-US" b="1" dirty="0" smtClean="0">
                <a:solidFill>
                  <a:srgbClr val="00B050"/>
                </a:solidFill>
              </a:rPr>
              <a:t>Q</a:t>
            </a:r>
            <a:r>
              <a:rPr lang="en-US" dirty="0" smtClean="0"/>
              <a:t> or to the </a:t>
            </a:r>
            <a:r>
              <a:rPr lang="en-US" b="1" dirty="0" smtClean="0">
                <a:solidFill>
                  <a:srgbClr val="00B050"/>
                </a:solidFill>
              </a:rPr>
              <a:t>Q’</a:t>
            </a:r>
            <a:r>
              <a:rPr lang="en-US" dirty="0" smtClean="0"/>
              <a:t> outputs.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596348" y="4253654"/>
            <a:ext cx="2190294" cy="1615440"/>
            <a:chOff x="596348" y="4253654"/>
            <a:chExt cx="2190294" cy="1615440"/>
          </a:xfrm>
        </p:grpSpPr>
        <p:sp>
          <p:nvSpPr>
            <p:cNvPr id="10" name="Rectangle 9"/>
            <p:cNvSpPr/>
            <p:nvPr/>
          </p:nvSpPr>
          <p:spPr>
            <a:xfrm>
              <a:off x="909175" y="4253654"/>
              <a:ext cx="1564640" cy="1615440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78695" y="4385734"/>
              <a:ext cx="720069" cy="1370590"/>
              <a:chOff x="5252720" y="2499360"/>
              <a:chExt cx="720069" cy="137059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52720" y="2499360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D</a:t>
                </a:r>
                <a:endParaRPr lang="en-US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252720" y="3408285"/>
                <a:ext cx="7200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WE</a:t>
                </a:r>
                <a:endParaRPr lang="en-US" b="1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042829" y="4390199"/>
              <a:ext cx="441146" cy="1359200"/>
              <a:chOff x="6427014" y="2503825"/>
              <a:chExt cx="441146" cy="13592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6427014" y="2503825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Q</a:t>
                </a:r>
                <a:endParaRPr lang="en-US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427014" y="3401360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Q</a:t>
                </a:r>
                <a:endParaRPr lang="en-US" b="1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6509836" y="3459085"/>
                <a:ext cx="27550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H="1">
              <a:off x="596348" y="4603558"/>
              <a:ext cx="3128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96348" y="5525491"/>
              <a:ext cx="3128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2473815" y="4621030"/>
              <a:ext cx="3128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473815" y="5542963"/>
              <a:ext cx="3128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786640" y="4274859"/>
            <a:ext cx="2852419" cy="1573030"/>
            <a:chOff x="2786640" y="4274859"/>
            <a:chExt cx="2852419" cy="1573030"/>
          </a:xfrm>
        </p:grpSpPr>
        <p:sp>
          <p:nvSpPr>
            <p:cNvPr id="23" name="Rectangle 22"/>
            <p:cNvSpPr/>
            <p:nvPr/>
          </p:nvSpPr>
          <p:spPr>
            <a:xfrm>
              <a:off x="2786640" y="4274859"/>
              <a:ext cx="2852419" cy="157303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87285" y="4605526"/>
              <a:ext cx="254268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c</a:t>
              </a:r>
              <a:r>
                <a:rPr lang="en-US" sz="2800" dirty="0" smtClean="0"/>
                <a:t>ombinational</a:t>
              </a:r>
            </a:p>
            <a:p>
              <a:pPr algn="ctr"/>
              <a:r>
                <a:rPr lang="en-US" sz="2800" dirty="0" smtClean="0"/>
                <a:t>logic</a:t>
              </a:r>
              <a:endParaRPr lang="en-US" sz="28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9059" y="4253654"/>
            <a:ext cx="2190294" cy="1720426"/>
            <a:chOff x="5639059" y="4253654"/>
            <a:chExt cx="2190294" cy="1720426"/>
          </a:xfrm>
        </p:grpSpPr>
        <p:grpSp>
          <p:nvGrpSpPr>
            <p:cNvPr id="70" name="Group 69"/>
            <p:cNvGrpSpPr/>
            <p:nvPr/>
          </p:nvGrpSpPr>
          <p:grpSpPr>
            <a:xfrm>
              <a:off x="5639059" y="4253654"/>
              <a:ext cx="2190294" cy="1615440"/>
              <a:chOff x="596348" y="4253654"/>
              <a:chExt cx="2190294" cy="161544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909175" y="4253654"/>
                <a:ext cx="1564640" cy="1615440"/>
              </a:xfrm>
              <a:prstGeom prst="rect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878695" y="4385734"/>
                <a:ext cx="720069" cy="1370590"/>
                <a:chOff x="5252720" y="2499360"/>
                <a:chExt cx="720069" cy="1370590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5252720" y="2499360"/>
                  <a:ext cx="4411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D</a:t>
                  </a:r>
                  <a:endParaRPr lang="en-US" b="1" dirty="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5252720" y="3408285"/>
                  <a:ext cx="7200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WE</a:t>
                  </a:r>
                  <a:endParaRPr lang="en-US" b="1" dirty="0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2042829" y="4390199"/>
                <a:ext cx="441146" cy="1359200"/>
                <a:chOff x="6427014" y="2503825"/>
                <a:chExt cx="441146" cy="1359200"/>
              </a:xfrm>
            </p:grpSpPr>
            <p:sp>
              <p:nvSpPr>
                <p:cNvPr id="78" name="TextBox 77"/>
                <p:cNvSpPr txBox="1"/>
                <p:nvPr/>
              </p:nvSpPr>
              <p:spPr>
                <a:xfrm>
                  <a:off x="6427014" y="2503825"/>
                  <a:ext cx="4411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Q</a:t>
                  </a:r>
                  <a:endParaRPr lang="en-US" b="1" dirty="0"/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6427014" y="3401360"/>
                  <a:ext cx="4411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Q</a:t>
                  </a:r>
                  <a:endParaRPr lang="en-US" b="1" dirty="0"/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>
                <a:xfrm flipH="1">
                  <a:off x="6509836" y="3459085"/>
                  <a:ext cx="27550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/>
              <p:cNvCxnSpPr/>
              <p:nvPr/>
            </p:nvCxnSpPr>
            <p:spPr>
              <a:xfrm flipH="1">
                <a:off x="596348" y="4603558"/>
                <a:ext cx="31282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736297" y="5525491"/>
                <a:ext cx="17288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473815" y="4621030"/>
                <a:ext cx="31282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2473815" y="5542963"/>
                <a:ext cx="31282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113"/>
            <p:cNvCxnSpPr/>
            <p:nvPr/>
          </p:nvCxnSpPr>
          <p:spPr>
            <a:xfrm flipV="1">
              <a:off x="5791200" y="5523057"/>
              <a:ext cx="0" cy="4510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50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Clock Signal is Idealized as a Square Wave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clock signal</a:t>
            </a:r>
            <a:r>
              <a:rPr lang="en-US" dirty="0" smtClean="0"/>
              <a:t> is used to drive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WE</a:t>
            </a:r>
            <a:r>
              <a:rPr lang="en-US" dirty="0" smtClean="0"/>
              <a:t> inputs of the latches.</a:t>
            </a:r>
          </a:p>
          <a:p>
            <a:r>
              <a:rPr lang="en-US" dirty="0" smtClean="0"/>
              <a:t>The clock is (ideally) a </a:t>
            </a:r>
            <a:r>
              <a:rPr lang="en-US" b="1" dirty="0" smtClean="0">
                <a:solidFill>
                  <a:srgbClr val="0070C0"/>
                </a:solidFill>
              </a:rPr>
              <a:t>square wave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a </a:t>
            </a:r>
            <a:r>
              <a:rPr lang="en-US" b="1" dirty="0" smtClean="0">
                <a:solidFill>
                  <a:srgbClr val="00B050"/>
                </a:solidFill>
              </a:rPr>
              <a:t>4 GHz</a:t>
            </a:r>
            <a:r>
              <a:rPr lang="en-US" dirty="0" smtClean="0"/>
              <a:t> clock repeats: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0.125 nanoseconds at 0V</a:t>
            </a:r>
            <a:r>
              <a:rPr lang="en-US" dirty="0" smtClean="0"/>
              <a:t>,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0.125</a:t>
            </a:r>
            <a:r>
              <a:rPr lang="en-US" b="1" dirty="0" smtClean="0">
                <a:solidFill>
                  <a:srgbClr val="00B050"/>
                </a:solidFill>
              </a:rPr>
              <a:t> nanoseconds at </a:t>
            </a:r>
            <a:r>
              <a:rPr lang="en-US" b="1" dirty="0" err="1" smtClean="0">
                <a:solidFill>
                  <a:srgbClr val="00B05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dd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0321" y="5159432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970772" y="4408121"/>
            <a:ext cx="3608832" cy="534180"/>
            <a:chOff x="2970772" y="4408121"/>
            <a:chExt cx="3608832" cy="534180"/>
          </a:xfrm>
        </p:grpSpPr>
        <p:sp>
          <p:nvSpPr>
            <p:cNvPr id="47" name="TextBox 46"/>
            <p:cNvSpPr txBox="1"/>
            <p:nvPr/>
          </p:nvSpPr>
          <p:spPr>
            <a:xfrm>
              <a:off x="5642521" y="4408121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970772" y="4930109"/>
              <a:ext cx="3608832" cy="121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8582" y="5199095"/>
            <a:ext cx="5707814" cy="487366"/>
            <a:chOff x="1638582" y="5199095"/>
            <a:chExt cx="5707814" cy="487366"/>
          </a:xfrm>
        </p:grpSpPr>
        <p:grpSp>
          <p:nvGrpSpPr>
            <p:cNvPr id="18" name="Group 17"/>
            <p:cNvGrpSpPr/>
            <p:nvPr/>
          </p:nvGrpSpPr>
          <p:grpSpPr>
            <a:xfrm>
              <a:off x="1638582" y="5199095"/>
              <a:ext cx="1904167" cy="487366"/>
              <a:chOff x="2478885" y="5419272"/>
              <a:chExt cx="1904167" cy="48736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478885" y="5419272"/>
                <a:ext cx="957038" cy="487366"/>
                <a:chOff x="2478885" y="5419272"/>
                <a:chExt cx="957038" cy="487366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2478885" y="5902829"/>
                  <a:ext cx="48377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6200000">
                  <a:off x="2716251" y="5664753"/>
                  <a:ext cx="48377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2952152" y="5419272"/>
                  <a:ext cx="48377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rot="5400000" flipV="1">
                  <a:off x="3189135" y="5661158"/>
                  <a:ext cx="48377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3426014" y="5419272"/>
                <a:ext cx="957038" cy="487366"/>
                <a:chOff x="2478885" y="5419272"/>
                <a:chExt cx="957038" cy="487366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2478885" y="5902829"/>
                  <a:ext cx="48377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rot="16200000">
                  <a:off x="2716251" y="5664753"/>
                  <a:ext cx="48377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2952152" y="5419272"/>
                  <a:ext cx="48377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rot="5400000" flipV="1">
                  <a:off x="3189135" y="5661158"/>
                  <a:ext cx="48377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Group 63"/>
            <p:cNvGrpSpPr/>
            <p:nvPr/>
          </p:nvGrpSpPr>
          <p:grpSpPr>
            <a:xfrm>
              <a:off x="3532078" y="5199095"/>
              <a:ext cx="1904167" cy="487366"/>
              <a:chOff x="2478885" y="5419272"/>
              <a:chExt cx="1904167" cy="487366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2478885" y="5419272"/>
                <a:ext cx="957038" cy="487366"/>
                <a:chOff x="2478885" y="5419272"/>
                <a:chExt cx="957038" cy="487366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2478885" y="5902829"/>
                  <a:ext cx="48377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16200000">
                  <a:off x="2716251" y="5664753"/>
                  <a:ext cx="48377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2952152" y="5419272"/>
                  <a:ext cx="48377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rot="5400000" flipV="1">
                  <a:off x="3189135" y="5661158"/>
                  <a:ext cx="48377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3426014" y="5419272"/>
                <a:ext cx="957038" cy="487366"/>
                <a:chOff x="2478885" y="5419272"/>
                <a:chExt cx="957038" cy="487366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478885" y="5902829"/>
                  <a:ext cx="48377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rot="16200000">
                  <a:off x="2716251" y="5664753"/>
                  <a:ext cx="48377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V="1">
                  <a:off x="2952152" y="5419272"/>
                  <a:ext cx="48377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5400000" flipV="1">
                  <a:off x="3189135" y="5661158"/>
                  <a:ext cx="48377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0" name="Group 89"/>
            <p:cNvGrpSpPr/>
            <p:nvPr/>
          </p:nvGrpSpPr>
          <p:grpSpPr>
            <a:xfrm>
              <a:off x="5442229" y="5199095"/>
              <a:ext cx="1904167" cy="487366"/>
              <a:chOff x="2478885" y="5419272"/>
              <a:chExt cx="1904167" cy="487366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2478885" y="5419272"/>
                <a:ext cx="957038" cy="487366"/>
                <a:chOff x="2478885" y="5419272"/>
                <a:chExt cx="957038" cy="487366"/>
              </a:xfrm>
            </p:grpSpPr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2478885" y="5902829"/>
                  <a:ext cx="48377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rot="16200000">
                  <a:off x="2716251" y="5664753"/>
                  <a:ext cx="48377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flipV="1">
                  <a:off x="2952152" y="5419272"/>
                  <a:ext cx="48377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rot="5400000" flipV="1">
                  <a:off x="3189135" y="5661158"/>
                  <a:ext cx="48377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/>
            </p:nvGrpSpPr>
            <p:grpSpPr>
              <a:xfrm>
                <a:off x="3426014" y="5419272"/>
                <a:ext cx="957038" cy="487366"/>
                <a:chOff x="2478885" y="5419272"/>
                <a:chExt cx="957038" cy="487366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478885" y="5902829"/>
                  <a:ext cx="48377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rot="16200000">
                  <a:off x="2716251" y="5664753"/>
                  <a:ext cx="48377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V="1">
                  <a:off x="2952152" y="5419272"/>
                  <a:ext cx="48377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rot="5400000" flipV="1">
                  <a:off x="3189135" y="5661158"/>
                  <a:ext cx="48377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0779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of Latches Alternate Write Enable Sense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lternating sets of latches accept input in alternating clock phases (low and high).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596348" y="2863766"/>
            <a:ext cx="2190294" cy="1615440"/>
            <a:chOff x="596348" y="4253654"/>
            <a:chExt cx="2190294" cy="1615440"/>
          </a:xfrm>
        </p:grpSpPr>
        <p:sp>
          <p:nvSpPr>
            <p:cNvPr id="10" name="Rectangle 9"/>
            <p:cNvSpPr/>
            <p:nvPr/>
          </p:nvSpPr>
          <p:spPr>
            <a:xfrm>
              <a:off x="909175" y="4253654"/>
              <a:ext cx="1564640" cy="1615440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78695" y="4385734"/>
              <a:ext cx="720069" cy="1370590"/>
              <a:chOff x="5252720" y="2499360"/>
              <a:chExt cx="720069" cy="137059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52720" y="2499360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D</a:t>
                </a:r>
                <a:endParaRPr lang="en-US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252720" y="3408285"/>
                <a:ext cx="7200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WE</a:t>
                </a:r>
                <a:endParaRPr lang="en-US" b="1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042829" y="4390199"/>
              <a:ext cx="441146" cy="1359200"/>
              <a:chOff x="6427014" y="2503825"/>
              <a:chExt cx="441146" cy="13592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6427014" y="2503825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Q</a:t>
                </a:r>
                <a:endParaRPr lang="en-US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427014" y="3401360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Q</a:t>
                </a:r>
                <a:endParaRPr lang="en-US" b="1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6509836" y="3459085"/>
                <a:ext cx="27550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H="1">
              <a:off x="596348" y="4603558"/>
              <a:ext cx="3128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96348" y="5525491"/>
              <a:ext cx="3128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2473815" y="4621030"/>
              <a:ext cx="3128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473815" y="5542963"/>
              <a:ext cx="3128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786640" y="2884971"/>
            <a:ext cx="2852419" cy="1573030"/>
            <a:chOff x="2786640" y="4274859"/>
            <a:chExt cx="2852419" cy="1573030"/>
          </a:xfrm>
        </p:grpSpPr>
        <p:sp>
          <p:nvSpPr>
            <p:cNvPr id="23" name="Rectangle 22"/>
            <p:cNvSpPr/>
            <p:nvPr/>
          </p:nvSpPr>
          <p:spPr>
            <a:xfrm>
              <a:off x="2786640" y="4274859"/>
              <a:ext cx="2852419" cy="157303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87285" y="4605526"/>
              <a:ext cx="254268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c</a:t>
              </a:r>
              <a:r>
                <a:rPr lang="en-US" sz="2800" dirty="0" smtClean="0"/>
                <a:t>ombinational</a:t>
              </a:r>
            </a:p>
            <a:p>
              <a:pPr algn="ctr"/>
              <a:r>
                <a:rPr lang="en-US" sz="2800" dirty="0" smtClean="0"/>
                <a:t>logic</a:t>
              </a:r>
              <a:endParaRPr lang="en-US" sz="28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639059" y="2863766"/>
            <a:ext cx="2190294" cy="1615440"/>
            <a:chOff x="596348" y="4253654"/>
            <a:chExt cx="2190294" cy="1615440"/>
          </a:xfrm>
        </p:grpSpPr>
        <p:sp>
          <p:nvSpPr>
            <p:cNvPr id="71" name="Rectangle 70"/>
            <p:cNvSpPr/>
            <p:nvPr/>
          </p:nvSpPr>
          <p:spPr>
            <a:xfrm>
              <a:off x="909175" y="4253654"/>
              <a:ext cx="1564640" cy="1615440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878695" y="4385734"/>
              <a:ext cx="720069" cy="1370590"/>
              <a:chOff x="5252720" y="2499360"/>
              <a:chExt cx="720069" cy="137059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252720" y="2499360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D</a:t>
                </a:r>
                <a:endParaRPr lang="en-US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252720" y="3408285"/>
                <a:ext cx="7200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WE</a:t>
                </a:r>
                <a:endParaRPr lang="en-US" b="1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042829" y="4390199"/>
              <a:ext cx="441146" cy="1359200"/>
              <a:chOff x="6427014" y="2503825"/>
              <a:chExt cx="441146" cy="135920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6427014" y="2503825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Q</a:t>
                </a:r>
                <a:endParaRPr lang="en-US" b="1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427014" y="3401360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Q</a:t>
                </a:r>
                <a:endParaRPr lang="en-US" b="1" dirty="0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flipH="1">
                <a:off x="6509836" y="3459085"/>
                <a:ext cx="27550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/>
            <p:cNvCxnSpPr/>
            <p:nvPr/>
          </p:nvCxnSpPr>
          <p:spPr>
            <a:xfrm flipH="1">
              <a:off x="596348" y="4603558"/>
              <a:ext cx="3128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752761" y="5525491"/>
              <a:ext cx="1564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2473815" y="4621030"/>
              <a:ext cx="3128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2473815" y="5542963"/>
              <a:ext cx="3128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/>
          <p:cNvCxnSpPr/>
          <p:nvPr/>
        </p:nvCxnSpPr>
        <p:spPr>
          <a:xfrm flipV="1">
            <a:off x="5795472" y="4118947"/>
            <a:ext cx="0" cy="417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5577" y="5143438"/>
            <a:ext cx="2127505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copies D to Q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hen CLK 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95577" y="4118946"/>
            <a:ext cx="5479533" cy="940409"/>
            <a:chOff x="595577" y="4118946"/>
            <a:chExt cx="5479533" cy="940409"/>
          </a:xfrm>
        </p:grpSpPr>
        <p:grpSp>
          <p:nvGrpSpPr>
            <p:cNvPr id="89" name="Group 88"/>
            <p:cNvGrpSpPr/>
            <p:nvPr/>
          </p:nvGrpSpPr>
          <p:grpSpPr>
            <a:xfrm flipH="1">
              <a:off x="600356" y="4616163"/>
              <a:ext cx="4551103" cy="353594"/>
              <a:chOff x="-641769" y="2415698"/>
              <a:chExt cx="4551103" cy="353594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 flipH="1">
                <a:off x="-641769" y="2580303"/>
                <a:ext cx="38504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3638099" y="2590646"/>
                <a:ext cx="2712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AutoShape 12"/>
              <p:cNvSpPr>
                <a:spLocks noChangeAspect="1" noChangeArrowheads="1"/>
              </p:cNvSpPr>
              <p:nvPr/>
            </p:nvSpPr>
            <p:spPr bwMode="auto">
              <a:xfrm rot="5400000">
                <a:off x="3182177" y="2439271"/>
                <a:ext cx="353594" cy="30644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8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3512198" y="2526491"/>
                <a:ext cx="132008" cy="13200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5151459" y="4536135"/>
              <a:ext cx="923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595577" y="4118946"/>
              <a:ext cx="0" cy="6934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670453" y="5143438"/>
            <a:ext cx="2127505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copies D to Q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hen CLK = 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16047" y="5023521"/>
            <a:ext cx="2393604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Clock frequency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 limited by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logic delay.</a:t>
            </a:r>
          </a:p>
        </p:txBody>
      </p:sp>
    </p:spTree>
    <p:extLst>
      <p:ext uri="{BB962C8B-B14F-4D97-AF65-F5344CB8AC3E}">
        <p14:creationId xmlns:p14="http://schemas.microsoft.com/office/powerpoint/2010/main" val="70740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9" grpId="0" animBg="1"/>
      <p:bldP spid="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is Substantially More Challenging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Ideally, the clock</a:t>
            </a:r>
            <a:endParaRPr lang="en-US" dirty="0"/>
          </a:p>
          <a:p>
            <a:pPr lvl="1"/>
            <a:r>
              <a:rPr lang="en-US" dirty="0" smtClean="0"/>
              <a:t>is a square wave, and</a:t>
            </a:r>
          </a:p>
          <a:p>
            <a:pPr lvl="1"/>
            <a:r>
              <a:rPr lang="en-US" dirty="0" smtClean="0"/>
              <a:t>edges arrive at all latches at the same time.</a:t>
            </a:r>
          </a:p>
          <a:p>
            <a:r>
              <a:rPr lang="en-US" dirty="0" smtClean="0"/>
              <a:t>In the real world,</a:t>
            </a:r>
          </a:p>
          <a:p>
            <a:pPr lvl="1"/>
            <a:r>
              <a:rPr lang="en-US" dirty="0" smtClean="0"/>
              <a:t>there are </a:t>
            </a:r>
            <a:r>
              <a:rPr lang="en-US" b="1" dirty="0" smtClean="0">
                <a:solidFill>
                  <a:srgbClr val="0070C0"/>
                </a:solidFill>
              </a:rPr>
              <a:t>no square waves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“at the </a:t>
            </a:r>
            <a:r>
              <a:rPr lang="en-US" b="1" dirty="0" smtClean="0">
                <a:solidFill>
                  <a:srgbClr val="0070C0"/>
                </a:solidFill>
              </a:rPr>
              <a:t>same time</a:t>
            </a:r>
            <a:r>
              <a:rPr lang="en-US" dirty="0" smtClean="0"/>
              <a:t>” is </a:t>
            </a:r>
            <a:r>
              <a:rPr lang="en-US" b="1" dirty="0" smtClean="0">
                <a:solidFill>
                  <a:srgbClr val="0070C0"/>
                </a:solidFill>
              </a:rPr>
              <a:t>not meaningful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(an effect of special relativity).</a:t>
            </a:r>
          </a:p>
          <a:p>
            <a:r>
              <a:rPr lang="en-US" dirty="0"/>
              <a:t>W</a:t>
            </a:r>
            <a:r>
              <a:rPr lang="en-US" dirty="0" smtClean="0"/>
              <a:t>e will use a simpler abstraction.</a:t>
            </a:r>
          </a:p>
          <a:p>
            <a:r>
              <a:rPr lang="en-US" dirty="0" smtClean="0"/>
              <a:t>And leave the problem of </a:t>
            </a:r>
            <a:r>
              <a:rPr lang="en-US" b="1" dirty="0" smtClean="0">
                <a:solidFill>
                  <a:srgbClr val="0070C0"/>
                </a:solidFill>
              </a:rPr>
              <a:t>clock skew </a:t>
            </a:r>
            <a:r>
              <a:rPr lang="en-US" dirty="0" smtClean="0"/>
              <a:t>(timing </a:t>
            </a:r>
            <a:br>
              <a:rPr lang="en-US" dirty="0" smtClean="0"/>
            </a:br>
            <a:r>
              <a:rPr lang="en-US" dirty="0" smtClean="0"/>
              <a:t>of clock edges) to the circuit designers.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Assume Flip-Flops and a Common Clock in Our Class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/>
          <a:p>
            <a:r>
              <a:rPr lang="en-US" dirty="0" smtClean="0"/>
              <a:t>In particular, we</a:t>
            </a:r>
            <a:r>
              <a:rPr lang="en-US" dirty="0"/>
              <a:t> </a:t>
            </a:r>
            <a:r>
              <a:rPr lang="en-US" dirty="0" smtClean="0"/>
              <a:t>combine consecutive sets of latches into “flip-flops” (as shown below),</a:t>
            </a:r>
          </a:p>
          <a:p>
            <a:r>
              <a:rPr lang="en-US" dirty="0" smtClean="0"/>
              <a:t>and only allow combinational logic between</a:t>
            </a:r>
            <a:br>
              <a:rPr lang="en-US" dirty="0" smtClean="0"/>
            </a:br>
            <a:r>
              <a:rPr lang="en-US" dirty="0" smtClean="0"/>
              <a:t>flip-flops.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00" y="4129524"/>
            <a:ext cx="6023379" cy="200779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556586" y="3465419"/>
            <a:ext cx="4567276" cy="1651218"/>
            <a:chOff x="2556586" y="3152430"/>
            <a:chExt cx="4567276" cy="1651218"/>
          </a:xfrm>
        </p:grpSpPr>
        <p:sp>
          <p:nvSpPr>
            <p:cNvPr id="6" name="Oval 5"/>
            <p:cNvSpPr/>
            <p:nvPr/>
          </p:nvSpPr>
          <p:spPr>
            <a:xfrm>
              <a:off x="4840224" y="3861300"/>
              <a:ext cx="963168" cy="942348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56586" y="3152430"/>
              <a:ext cx="4567276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 combinational logic here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0"/>
            <p:cNvCxnSpPr>
              <a:stCxn id="6" idx="7"/>
            </p:cNvCxnSpPr>
            <p:nvPr/>
          </p:nvCxnSpPr>
          <p:spPr>
            <a:xfrm flipV="1">
              <a:off x="5662339" y="3606648"/>
              <a:ext cx="287357" cy="39265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444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Class Uses only One Type of Flip-Flop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esign below (symbol to right) shows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master-slave implementation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(using two gated D latches) of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positive-edge-triggered D flip-flop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Note the use of a triangle for the clock input.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00" y="4129524"/>
            <a:ext cx="6023379" cy="2007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39" y="1630018"/>
            <a:ext cx="1439187" cy="1242934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949437" y="2357267"/>
            <a:ext cx="961040" cy="1182803"/>
            <a:chOff x="6949437" y="2357267"/>
            <a:chExt cx="961040" cy="1182803"/>
          </a:xfrm>
        </p:grpSpPr>
        <p:sp>
          <p:nvSpPr>
            <p:cNvPr id="16" name="Oval 15"/>
            <p:cNvSpPr/>
            <p:nvPr/>
          </p:nvSpPr>
          <p:spPr>
            <a:xfrm>
              <a:off x="6949437" y="2357267"/>
              <a:ext cx="490468" cy="479866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endCxn id="16" idx="6"/>
            </p:cNvCxnSpPr>
            <p:nvPr/>
          </p:nvCxnSpPr>
          <p:spPr>
            <a:xfrm flipH="1" flipV="1">
              <a:off x="7439905" y="2597200"/>
              <a:ext cx="470571" cy="56240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7669032" y="3159602"/>
              <a:ext cx="241445" cy="38046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99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the Name Mean?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/>
          <a:p>
            <a:r>
              <a:rPr lang="en-US" dirty="0" smtClean="0"/>
              <a:t>A “</a:t>
            </a:r>
            <a:r>
              <a:rPr lang="en-US" b="1" dirty="0" smtClean="0">
                <a:solidFill>
                  <a:srgbClr val="0070C0"/>
                </a:solidFill>
              </a:rPr>
              <a:t>flip-flop</a:t>
            </a:r>
            <a:r>
              <a:rPr lang="en-US" dirty="0" smtClean="0"/>
              <a:t>” stores one bit, and </a:t>
            </a:r>
            <a:br>
              <a:rPr lang="en-US" dirty="0" smtClean="0"/>
            </a:br>
            <a:r>
              <a:rPr lang="en-US" dirty="0" smtClean="0"/>
              <a:t>changes value </a:t>
            </a:r>
            <a:r>
              <a:rPr lang="en-US" b="1" dirty="0" smtClean="0">
                <a:solidFill>
                  <a:srgbClr val="0070C0"/>
                </a:solidFill>
              </a:rPr>
              <a:t>once each clock cycle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“</a:t>
            </a:r>
            <a:r>
              <a:rPr lang="en-US" b="1" dirty="0" smtClean="0">
                <a:solidFill>
                  <a:srgbClr val="0070C0"/>
                </a:solidFill>
              </a:rPr>
              <a:t>D flip-flop</a:t>
            </a:r>
            <a:r>
              <a:rPr lang="en-US" dirty="0" smtClean="0"/>
              <a:t>” accepts the bit </a:t>
            </a:r>
            <a:br>
              <a:rPr lang="en-US" dirty="0" smtClean="0"/>
            </a:br>
            <a:r>
              <a:rPr lang="en-US" dirty="0" smtClean="0"/>
              <a:t>to store </a:t>
            </a:r>
            <a:r>
              <a:rPr lang="en-US" b="1" dirty="0" smtClean="0">
                <a:solidFill>
                  <a:srgbClr val="0070C0"/>
                </a:solidFill>
              </a:rPr>
              <a:t>using a D(</a:t>
            </a:r>
            <a:r>
              <a:rPr lang="en-US" b="1" dirty="0" err="1" smtClean="0">
                <a:solidFill>
                  <a:srgbClr val="0070C0"/>
                </a:solidFill>
              </a:rPr>
              <a:t>ata</a:t>
            </a:r>
            <a:r>
              <a:rPr lang="en-US" b="1" dirty="0" smtClean="0">
                <a:solidFill>
                  <a:srgbClr val="0070C0"/>
                </a:solidFill>
              </a:rPr>
              <a:t>) input</a:t>
            </a:r>
            <a:r>
              <a:rPr lang="en-US" dirty="0" smtClean="0"/>
              <a:t>.   </a:t>
            </a:r>
          </a:p>
          <a:p>
            <a:r>
              <a:rPr lang="en-US" dirty="0" smtClean="0"/>
              <a:t>“</a:t>
            </a:r>
            <a:r>
              <a:rPr lang="en-US" b="1" dirty="0" smtClean="0">
                <a:solidFill>
                  <a:srgbClr val="0070C0"/>
                </a:solidFill>
              </a:rPr>
              <a:t>Positive-edge-triggered</a:t>
            </a:r>
            <a:r>
              <a:rPr lang="en-US" dirty="0" smtClean="0"/>
              <a:t>” means that the flip-flop’s value </a:t>
            </a:r>
            <a:r>
              <a:rPr lang="en-US" b="1" dirty="0" smtClean="0">
                <a:solidFill>
                  <a:srgbClr val="0070C0"/>
                </a:solidFill>
              </a:rPr>
              <a:t>changes on the rising edge</a:t>
            </a:r>
            <a:r>
              <a:rPr lang="en-US" dirty="0" smtClean="0"/>
              <a:t> (low to high) of the clock signal.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Simplifying Assumptions Imply Discrete Time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So what does our use of flip-flops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and ignoring clock skew imply?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Discrete time!</a:t>
            </a:r>
          </a:p>
          <a:p>
            <a:r>
              <a:rPr lang="en-US" dirty="0" smtClean="0"/>
              <a:t>Time is an integer.</a:t>
            </a:r>
            <a:endParaRPr lang="en-US" dirty="0"/>
          </a:p>
          <a:p>
            <a:r>
              <a:rPr lang="en-US" dirty="0" smtClean="0"/>
              <a:t>Each clock cycle is one unit of time.</a:t>
            </a:r>
          </a:p>
          <a:p>
            <a:r>
              <a:rPr lang="en-US" dirty="0" smtClean="0"/>
              <a:t>Flip-flops copy their </a:t>
            </a:r>
            <a:r>
              <a:rPr lang="en-US" b="1" dirty="0" smtClean="0">
                <a:solidFill>
                  <a:srgbClr val="00B050"/>
                </a:solidFill>
              </a:rPr>
              <a:t>D</a:t>
            </a:r>
            <a:r>
              <a:rPr lang="en-US" dirty="0" smtClean="0"/>
              <a:t> inputs to their </a:t>
            </a:r>
            <a:r>
              <a:rPr lang="en-US" dirty="0" smtClean="0">
                <a:solidFill>
                  <a:srgbClr val="00B050"/>
                </a:solidFill>
              </a:rPr>
              <a:t>Q</a:t>
            </a:r>
            <a:r>
              <a:rPr lang="en-US" dirty="0" smtClean="0"/>
              <a:t> outputs on the rising edge of the clock.</a:t>
            </a:r>
          </a:p>
          <a:p>
            <a:r>
              <a:rPr lang="en-US" dirty="0" smtClean="0"/>
              <a:t>Between integer values of time, </a:t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we assume that nothing changes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6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Flip-Flop Stores a New Bit on Each Rising Clock Edge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see how our flip-flop works internally.</a:t>
            </a:r>
            <a:br>
              <a:rPr lang="en-US" dirty="0" smtClean="0"/>
            </a:br>
            <a:r>
              <a:rPr lang="en-US" dirty="0" smtClean="0"/>
              <a:t>Remember that </a:t>
            </a:r>
            <a:r>
              <a:rPr lang="en-US" b="1" dirty="0" smtClean="0">
                <a:solidFill>
                  <a:srgbClr val="00B050"/>
                </a:solidFill>
              </a:rPr>
              <a:t>X</a:t>
            </a:r>
            <a:r>
              <a:rPr lang="en-US" dirty="0" smtClean="0"/>
              <a:t> is between the two latches.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8" y="2579021"/>
            <a:ext cx="7792279" cy="329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4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Let’s Look at Sequential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Today, we will start to look at</a:t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sequential logic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Sequential logic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stores bits as state</a:t>
            </a:r>
            <a:r>
              <a:rPr lang="en-US" dirty="0" smtClean="0"/>
              <a:t>, and </a:t>
            </a:r>
          </a:p>
          <a:p>
            <a:pPr lvl="1"/>
            <a:r>
              <a:rPr lang="en-US" dirty="0" smtClean="0"/>
              <a:t>its </a:t>
            </a:r>
            <a:r>
              <a:rPr lang="en-US" b="1" dirty="0" smtClean="0">
                <a:solidFill>
                  <a:srgbClr val="0070C0"/>
                </a:solidFill>
              </a:rPr>
              <a:t>behavior depends on the state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(the values of the stored bits),</a:t>
            </a:r>
          </a:p>
          <a:p>
            <a:pPr lvl="1"/>
            <a:r>
              <a:rPr lang="en-US" dirty="0" smtClean="0"/>
              <a:t>just like the </a:t>
            </a:r>
            <a:r>
              <a:rPr lang="en-US" smtClean="0"/>
              <a:t>behavior of a </a:t>
            </a:r>
            <a:r>
              <a:rPr lang="en-US" dirty="0" smtClean="0"/>
              <a:t>C program can depend on the current values of variables.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© 2016-2017 Steven S. </a:t>
            </a:r>
            <a:r>
              <a:rPr lang="en-US" dirty="0" err="1" smtClean="0"/>
              <a:t>Lumetta</a:t>
            </a:r>
            <a:r>
              <a:rPr lang="en-US" dirty="0" smtClean="0"/>
              <a:t>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 smtClean="0"/>
              <a:t>slide </a:t>
            </a:r>
            <a:fld id="{DFCBF99B-FFDD-44A2-B92B-66EDED34A677}" type="slidenum">
              <a:rPr lang="en-US" sz="1100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7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Flip-Flop Stores a New Bit on Each Rising Clock Edge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our class, all of your designs for sequential systems will be </a:t>
            </a:r>
            <a:r>
              <a:rPr lang="en-US" b="1" dirty="0" smtClean="0">
                <a:solidFill>
                  <a:srgbClr val="0070C0"/>
                </a:solidFill>
              </a:rPr>
              <a:t>clocked </a:t>
            </a:r>
            <a:r>
              <a:rPr lang="en-US" b="1" dirty="0">
                <a:solidFill>
                  <a:srgbClr val="0070C0"/>
                </a:solidFill>
              </a:rPr>
              <a:t>synchronous sequential circuits</a:t>
            </a:r>
            <a:r>
              <a:rPr lang="en-US" dirty="0"/>
              <a:t>.  </a:t>
            </a:r>
            <a:r>
              <a:rPr lang="en-US" dirty="0" smtClean="0"/>
              <a:t>These assume use of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lip-flops (for us, positive-edge-triggered </a:t>
            </a:r>
            <a:br>
              <a:rPr lang="en-US" dirty="0" smtClean="0"/>
            </a:br>
            <a:r>
              <a:rPr lang="en-US" dirty="0" smtClean="0"/>
              <a:t>D flip-flops) and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common (synchronous) clock signal.</a:t>
            </a:r>
          </a:p>
          <a:p>
            <a:r>
              <a:rPr lang="en-US" dirty="0" smtClean="0"/>
              <a:t>Components such as latches and flip-flops are examples of </a:t>
            </a:r>
            <a:r>
              <a:rPr lang="en-US" b="1" dirty="0" smtClean="0">
                <a:solidFill>
                  <a:srgbClr val="0070C0"/>
                </a:solidFill>
              </a:rPr>
              <a:t>sequential feedback circuits</a:t>
            </a:r>
            <a:r>
              <a:rPr lang="en-US" dirty="0" smtClean="0"/>
              <a:t>.  You should understand how they work, but we don’t expect you to design any.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Dual “Inverter” Loop Serves a Specific Purpose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What is a 1-input NAND </a:t>
            </a: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gate</a:t>
            </a:r>
            <a:r>
              <a:rPr lang="en-US" b="1" dirty="0">
                <a:solidFill>
                  <a:srgbClr val="0070C0"/>
                </a:solidFill>
              </a:rPr>
              <a:t>?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An inverter / NOT.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Remember the gate 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structures?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What does the circuit here do?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It has no inputs!</a:t>
            </a:r>
          </a:p>
          <a:p>
            <a:r>
              <a:rPr lang="en-US" b="1" dirty="0">
                <a:solidFill>
                  <a:srgbClr val="00B050"/>
                </a:solidFill>
              </a:rPr>
              <a:t>How can we analyze it</a:t>
            </a:r>
            <a:r>
              <a:rPr lang="en-US" b="1" dirty="0" smtClean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157785" y="1630017"/>
            <a:ext cx="2230842" cy="1628687"/>
            <a:chOff x="7759453" y="1866014"/>
            <a:chExt cx="2230842" cy="1628687"/>
          </a:xfrm>
        </p:grpSpPr>
        <p:grpSp>
          <p:nvGrpSpPr>
            <p:cNvPr id="20" name="Group 19"/>
            <p:cNvGrpSpPr/>
            <p:nvPr/>
          </p:nvGrpSpPr>
          <p:grpSpPr>
            <a:xfrm>
              <a:off x="7769898" y="1866014"/>
              <a:ext cx="2220397" cy="519113"/>
              <a:chOff x="10306327" y="5591694"/>
              <a:chExt cx="2220397" cy="519113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0306327" y="5591694"/>
                <a:ext cx="1778992" cy="519113"/>
                <a:chOff x="5381903" y="3143363"/>
                <a:chExt cx="1778992" cy="519113"/>
              </a:xfrm>
            </p:grpSpPr>
            <p:sp>
              <p:nvSpPr>
                <p:cNvPr id="26" name="AutoShape 68"/>
                <p:cNvSpPr>
                  <a:spLocks noChangeAspect="1" noChangeArrowheads="1"/>
                </p:cNvSpPr>
                <p:nvPr/>
              </p:nvSpPr>
              <p:spPr bwMode="auto">
                <a:xfrm>
                  <a:off x="5717287" y="3143363"/>
                  <a:ext cx="690563" cy="519113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 flipH="1" flipV="1">
                  <a:off x="5381903" y="3564968"/>
                  <a:ext cx="335384" cy="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oup 27"/>
                <p:cNvGrpSpPr/>
                <p:nvPr/>
              </p:nvGrpSpPr>
              <p:grpSpPr>
                <a:xfrm>
                  <a:off x="6407851" y="3336915"/>
                  <a:ext cx="753044" cy="132008"/>
                  <a:chOff x="6407851" y="3353072"/>
                  <a:chExt cx="753044" cy="132008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 flipH="1">
                    <a:off x="6407851" y="3419077"/>
                    <a:ext cx="753044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Oval 13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6415653" y="3353072"/>
                    <a:ext cx="132008" cy="1320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</p:grpSp>
          <p:sp>
            <p:nvSpPr>
              <p:cNvPr id="25" name="TextBox 24"/>
              <p:cNvSpPr txBox="1"/>
              <p:nvPr/>
            </p:nvSpPr>
            <p:spPr>
              <a:xfrm>
                <a:off x="12103210" y="5611165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759453" y="2975588"/>
              <a:ext cx="2186733" cy="519113"/>
              <a:chOff x="10306327" y="5591694"/>
              <a:chExt cx="2186733" cy="51911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06327" y="5591694"/>
                <a:ext cx="1778992" cy="519113"/>
                <a:chOff x="5381903" y="3143363"/>
                <a:chExt cx="1778992" cy="519113"/>
              </a:xfrm>
            </p:grpSpPr>
            <p:sp>
              <p:nvSpPr>
                <p:cNvPr id="37" name="AutoShape 68"/>
                <p:cNvSpPr>
                  <a:spLocks noChangeAspect="1" noChangeArrowheads="1"/>
                </p:cNvSpPr>
                <p:nvPr/>
              </p:nvSpPr>
              <p:spPr bwMode="auto">
                <a:xfrm>
                  <a:off x="5717287" y="3143363"/>
                  <a:ext cx="690563" cy="519113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5381903" y="3240869"/>
                  <a:ext cx="33538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 38"/>
                <p:cNvGrpSpPr/>
                <p:nvPr/>
              </p:nvGrpSpPr>
              <p:grpSpPr>
                <a:xfrm>
                  <a:off x="6407851" y="3336915"/>
                  <a:ext cx="753044" cy="132008"/>
                  <a:chOff x="6407851" y="3353072"/>
                  <a:chExt cx="753044" cy="132008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 flipH="1">
                    <a:off x="6407851" y="3419077"/>
                    <a:ext cx="753044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Oval 13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6415653" y="3353072"/>
                    <a:ext cx="132008" cy="1320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12103210" y="561116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>
              <a:off x="7769898" y="2833370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9172367" y="2116317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13"/>
            <p:cNvSpPr>
              <a:spLocks noChangeAspect="1" noChangeArrowheads="1"/>
            </p:cNvSpPr>
            <p:nvPr/>
          </p:nvSpPr>
          <p:spPr bwMode="auto">
            <a:xfrm rot="5400000">
              <a:off x="9125514" y="2079179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9172367" y="2993653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13"/>
            <p:cNvSpPr>
              <a:spLocks noChangeAspect="1" noChangeArrowheads="1"/>
            </p:cNvSpPr>
            <p:nvPr/>
          </p:nvSpPr>
          <p:spPr bwMode="auto">
            <a:xfrm rot="5400000">
              <a:off x="9125514" y="3185886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7769898" y="2267920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7765031" y="2354897"/>
              <a:ext cx="1409915" cy="4993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765031" y="2507974"/>
              <a:ext cx="1409915" cy="4993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359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Solving by Picking a Value for Some Variable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/>
          <a:lstStyle/>
          <a:p>
            <a:r>
              <a:rPr lang="en-US" dirty="0" smtClean="0"/>
              <a:t>First, </a:t>
            </a:r>
            <a:r>
              <a:rPr lang="en-US" b="1" dirty="0" smtClean="0">
                <a:solidFill>
                  <a:srgbClr val="0070C0"/>
                </a:solidFill>
              </a:rPr>
              <a:t>write a truth table.</a:t>
            </a:r>
          </a:p>
          <a:p>
            <a:r>
              <a:rPr lang="en-US" dirty="0" smtClean="0"/>
              <a:t>Then </a:t>
            </a:r>
            <a:r>
              <a:rPr lang="en-US" b="1" dirty="0" smtClean="0">
                <a:solidFill>
                  <a:srgbClr val="0070C0"/>
                </a:solidFill>
              </a:rPr>
              <a:t>pick a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Say </a:t>
            </a:r>
            <a:r>
              <a:rPr lang="en-US" b="1" dirty="0">
                <a:solidFill>
                  <a:srgbClr val="00B050"/>
                </a:solidFill>
              </a:rPr>
              <a:t>Q</a:t>
            </a:r>
            <a:r>
              <a:rPr lang="en-US" b="1" dirty="0" smtClean="0">
                <a:solidFill>
                  <a:srgbClr val="00B050"/>
                </a:solidFill>
              </a:rPr>
              <a:t> = 0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Which implies what about P?</a:t>
            </a:r>
          </a:p>
          <a:p>
            <a:r>
              <a:rPr lang="en-US" b="1" dirty="0">
                <a:solidFill>
                  <a:srgbClr val="00B050"/>
                </a:solidFill>
              </a:rPr>
              <a:t>P</a:t>
            </a:r>
            <a:r>
              <a:rPr lang="en-US" b="1" dirty="0" smtClean="0">
                <a:solidFill>
                  <a:srgbClr val="00B050"/>
                </a:solidFill>
              </a:rPr>
              <a:t> = 1.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Which implies what about Q?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Q</a:t>
            </a:r>
            <a:r>
              <a:rPr lang="en-US" b="1" dirty="0" smtClean="0">
                <a:solidFill>
                  <a:srgbClr val="00B050"/>
                </a:solidFill>
              </a:rPr>
              <a:t> = 0 (be sure to check!).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157785" y="1630017"/>
            <a:ext cx="2230842" cy="1628687"/>
            <a:chOff x="7759453" y="1866014"/>
            <a:chExt cx="2230842" cy="1628687"/>
          </a:xfrm>
        </p:grpSpPr>
        <p:grpSp>
          <p:nvGrpSpPr>
            <p:cNvPr id="20" name="Group 19"/>
            <p:cNvGrpSpPr/>
            <p:nvPr/>
          </p:nvGrpSpPr>
          <p:grpSpPr>
            <a:xfrm>
              <a:off x="7769898" y="1866014"/>
              <a:ext cx="2220397" cy="519113"/>
              <a:chOff x="10306327" y="5591694"/>
              <a:chExt cx="2220397" cy="519113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0306327" y="5591694"/>
                <a:ext cx="1778992" cy="519113"/>
                <a:chOff x="5381903" y="3143363"/>
                <a:chExt cx="1778992" cy="519113"/>
              </a:xfrm>
            </p:grpSpPr>
            <p:sp>
              <p:nvSpPr>
                <p:cNvPr id="26" name="AutoShape 68"/>
                <p:cNvSpPr>
                  <a:spLocks noChangeAspect="1" noChangeArrowheads="1"/>
                </p:cNvSpPr>
                <p:nvPr/>
              </p:nvSpPr>
              <p:spPr bwMode="auto">
                <a:xfrm>
                  <a:off x="5717287" y="3143363"/>
                  <a:ext cx="690563" cy="519113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 flipH="1" flipV="1">
                  <a:off x="5381903" y="3564968"/>
                  <a:ext cx="335384" cy="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oup 27"/>
                <p:cNvGrpSpPr/>
                <p:nvPr/>
              </p:nvGrpSpPr>
              <p:grpSpPr>
                <a:xfrm>
                  <a:off x="6407851" y="3336915"/>
                  <a:ext cx="753044" cy="132008"/>
                  <a:chOff x="6407851" y="3353072"/>
                  <a:chExt cx="753044" cy="132008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 flipH="1">
                    <a:off x="6407851" y="3419077"/>
                    <a:ext cx="753044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Oval 13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6415653" y="3353072"/>
                    <a:ext cx="132008" cy="1320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</p:grpSp>
          <p:sp>
            <p:nvSpPr>
              <p:cNvPr id="25" name="TextBox 24"/>
              <p:cNvSpPr txBox="1"/>
              <p:nvPr/>
            </p:nvSpPr>
            <p:spPr>
              <a:xfrm>
                <a:off x="12103210" y="5611165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759453" y="2975588"/>
              <a:ext cx="2186733" cy="519113"/>
              <a:chOff x="10306327" y="5591694"/>
              <a:chExt cx="2186733" cy="51911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06327" y="5591694"/>
                <a:ext cx="1778992" cy="519113"/>
                <a:chOff x="5381903" y="3143363"/>
                <a:chExt cx="1778992" cy="519113"/>
              </a:xfrm>
            </p:grpSpPr>
            <p:sp>
              <p:nvSpPr>
                <p:cNvPr id="37" name="AutoShape 68"/>
                <p:cNvSpPr>
                  <a:spLocks noChangeAspect="1" noChangeArrowheads="1"/>
                </p:cNvSpPr>
                <p:nvPr/>
              </p:nvSpPr>
              <p:spPr bwMode="auto">
                <a:xfrm>
                  <a:off x="5717287" y="3143363"/>
                  <a:ext cx="690563" cy="519113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5381903" y="3240869"/>
                  <a:ext cx="33538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 38"/>
                <p:cNvGrpSpPr/>
                <p:nvPr/>
              </p:nvGrpSpPr>
              <p:grpSpPr>
                <a:xfrm>
                  <a:off x="6407851" y="3336915"/>
                  <a:ext cx="753044" cy="132008"/>
                  <a:chOff x="6407851" y="3353072"/>
                  <a:chExt cx="753044" cy="132008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 flipH="1">
                    <a:off x="6407851" y="3419077"/>
                    <a:ext cx="753044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Oval 13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6415653" y="3353072"/>
                    <a:ext cx="132008" cy="1320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12103210" y="561116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>
              <a:off x="7769898" y="2833370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9172367" y="2116317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13"/>
            <p:cNvSpPr>
              <a:spLocks noChangeAspect="1" noChangeArrowheads="1"/>
            </p:cNvSpPr>
            <p:nvPr/>
          </p:nvSpPr>
          <p:spPr bwMode="auto">
            <a:xfrm rot="5400000">
              <a:off x="9125514" y="2079179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9172367" y="2993653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13"/>
            <p:cNvSpPr>
              <a:spLocks noChangeAspect="1" noChangeArrowheads="1"/>
            </p:cNvSpPr>
            <p:nvPr/>
          </p:nvSpPr>
          <p:spPr bwMode="auto">
            <a:xfrm rot="5400000">
              <a:off x="9125514" y="3185886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7769898" y="2267920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7765031" y="2354897"/>
              <a:ext cx="1409915" cy="4993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765031" y="2507974"/>
              <a:ext cx="1409915" cy="4993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80728"/>
              </p:ext>
            </p:extLst>
          </p:nvPr>
        </p:nvGraphicFramePr>
        <p:xfrm>
          <a:off x="7108468" y="4192694"/>
          <a:ext cx="128016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212140" y="470733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55378" y="470733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28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Logic Values to Find Stable States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say that this state (</a:t>
            </a:r>
            <a:r>
              <a:rPr lang="en-US" b="1" dirty="0">
                <a:solidFill>
                  <a:srgbClr val="00B050"/>
                </a:solidFill>
              </a:rPr>
              <a:t>Q</a:t>
            </a:r>
            <a:r>
              <a:rPr lang="en-US" b="1" dirty="0" smtClean="0">
                <a:solidFill>
                  <a:srgbClr val="00B050"/>
                </a:solidFill>
              </a:rPr>
              <a:t> = 0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b="1" dirty="0">
                <a:solidFill>
                  <a:srgbClr val="00B050"/>
                </a:solidFill>
              </a:rPr>
              <a:t>P</a:t>
            </a:r>
            <a:r>
              <a:rPr lang="en-US" b="1" dirty="0" smtClean="0">
                <a:solidFill>
                  <a:srgbClr val="00B050"/>
                </a:solidFill>
              </a:rPr>
              <a:t> = 1</a:t>
            </a:r>
            <a:r>
              <a:rPr lang="en-US" dirty="0" smtClean="0"/>
              <a:t>, as shown in the</a:t>
            </a:r>
            <a:br>
              <a:rPr lang="en-US" dirty="0" smtClean="0"/>
            </a:br>
            <a:r>
              <a:rPr lang="en-US" dirty="0" smtClean="0"/>
              <a:t>truth table) is </a:t>
            </a:r>
            <a:r>
              <a:rPr lang="en-US" b="1" dirty="0" smtClean="0">
                <a:solidFill>
                  <a:srgbClr val="0070C0"/>
                </a:solidFill>
              </a:rPr>
              <a:t>stable</a:t>
            </a:r>
            <a:r>
              <a:rPr lang="en-US" dirty="0"/>
              <a:t> </a:t>
            </a:r>
            <a:r>
              <a:rPr lang="en-US" dirty="0" smtClean="0"/>
              <a:t>because</a:t>
            </a:r>
            <a:br>
              <a:rPr lang="en-US" dirty="0" smtClean="0"/>
            </a:br>
            <a:r>
              <a:rPr lang="en-US" dirty="0" smtClean="0"/>
              <a:t>the values do not continue to</a:t>
            </a:r>
            <a:br>
              <a:rPr lang="en-US" dirty="0" smtClean="0"/>
            </a:br>
            <a:r>
              <a:rPr lang="en-US" dirty="0" smtClean="0"/>
              <a:t>change forever.</a:t>
            </a:r>
          </a:p>
          <a:p>
            <a:r>
              <a:rPr lang="en-US" dirty="0" smtClean="0"/>
              <a:t>What if we instead pick </a:t>
            </a:r>
            <a:r>
              <a:rPr lang="en-US" b="1" dirty="0">
                <a:solidFill>
                  <a:srgbClr val="00B050"/>
                </a:solidFill>
              </a:rPr>
              <a:t>Q</a:t>
            </a:r>
            <a:r>
              <a:rPr lang="en-US" b="1" dirty="0" smtClean="0">
                <a:solidFill>
                  <a:srgbClr val="00B050"/>
                </a:solidFill>
              </a:rPr>
              <a:t> = 1</a:t>
            </a:r>
            <a:r>
              <a:rPr lang="en-US" dirty="0" smtClean="0"/>
              <a:t>?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In that case, what is P?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And what does P = 0 imply for Q?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Again, be sure to check stability.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157785" y="1630017"/>
            <a:ext cx="2230842" cy="1628687"/>
            <a:chOff x="7759453" y="1866014"/>
            <a:chExt cx="2230842" cy="1628687"/>
          </a:xfrm>
        </p:grpSpPr>
        <p:grpSp>
          <p:nvGrpSpPr>
            <p:cNvPr id="20" name="Group 19"/>
            <p:cNvGrpSpPr/>
            <p:nvPr/>
          </p:nvGrpSpPr>
          <p:grpSpPr>
            <a:xfrm>
              <a:off x="7769898" y="1866014"/>
              <a:ext cx="2220397" cy="519113"/>
              <a:chOff x="10306327" y="5591694"/>
              <a:chExt cx="2220397" cy="519113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0306327" y="5591694"/>
                <a:ext cx="1778992" cy="519113"/>
                <a:chOff x="5381903" y="3143363"/>
                <a:chExt cx="1778992" cy="519113"/>
              </a:xfrm>
            </p:grpSpPr>
            <p:sp>
              <p:nvSpPr>
                <p:cNvPr id="26" name="AutoShape 68"/>
                <p:cNvSpPr>
                  <a:spLocks noChangeAspect="1" noChangeArrowheads="1"/>
                </p:cNvSpPr>
                <p:nvPr/>
              </p:nvSpPr>
              <p:spPr bwMode="auto">
                <a:xfrm>
                  <a:off x="5717287" y="3143363"/>
                  <a:ext cx="690563" cy="519113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 flipH="1" flipV="1">
                  <a:off x="5381903" y="3564968"/>
                  <a:ext cx="335384" cy="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oup 27"/>
                <p:cNvGrpSpPr/>
                <p:nvPr/>
              </p:nvGrpSpPr>
              <p:grpSpPr>
                <a:xfrm>
                  <a:off x="6407851" y="3336915"/>
                  <a:ext cx="753044" cy="132008"/>
                  <a:chOff x="6407851" y="3353072"/>
                  <a:chExt cx="753044" cy="132008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 flipH="1">
                    <a:off x="6407851" y="3419077"/>
                    <a:ext cx="753044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Oval 13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6415653" y="3353072"/>
                    <a:ext cx="132008" cy="1320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</p:grpSp>
          <p:sp>
            <p:nvSpPr>
              <p:cNvPr id="25" name="TextBox 24"/>
              <p:cNvSpPr txBox="1"/>
              <p:nvPr/>
            </p:nvSpPr>
            <p:spPr>
              <a:xfrm>
                <a:off x="12103210" y="5611165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759453" y="2975588"/>
              <a:ext cx="2186733" cy="519113"/>
              <a:chOff x="10306327" y="5591694"/>
              <a:chExt cx="2186733" cy="51911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06327" y="5591694"/>
                <a:ext cx="1778992" cy="519113"/>
                <a:chOff x="5381903" y="3143363"/>
                <a:chExt cx="1778992" cy="519113"/>
              </a:xfrm>
            </p:grpSpPr>
            <p:sp>
              <p:nvSpPr>
                <p:cNvPr id="37" name="AutoShape 68"/>
                <p:cNvSpPr>
                  <a:spLocks noChangeAspect="1" noChangeArrowheads="1"/>
                </p:cNvSpPr>
                <p:nvPr/>
              </p:nvSpPr>
              <p:spPr bwMode="auto">
                <a:xfrm>
                  <a:off x="5717287" y="3143363"/>
                  <a:ext cx="690563" cy="519113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5381903" y="3240869"/>
                  <a:ext cx="33538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 38"/>
                <p:cNvGrpSpPr/>
                <p:nvPr/>
              </p:nvGrpSpPr>
              <p:grpSpPr>
                <a:xfrm>
                  <a:off x="6407851" y="3336915"/>
                  <a:ext cx="753044" cy="132008"/>
                  <a:chOff x="6407851" y="3353072"/>
                  <a:chExt cx="753044" cy="132008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 flipH="1">
                    <a:off x="6407851" y="3419077"/>
                    <a:ext cx="753044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Oval 13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6415653" y="3353072"/>
                    <a:ext cx="132008" cy="1320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12103210" y="561116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>
              <a:off x="7769898" y="2833370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9172367" y="2116317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13"/>
            <p:cNvSpPr>
              <a:spLocks noChangeAspect="1" noChangeArrowheads="1"/>
            </p:cNvSpPr>
            <p:nvPr/>
          </p:nvSpPr>
          <p:spPr bwMode="auto">
            <a:xfrm rot="5400000">
              <a:off x="9125514" y="2079179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9172367" y="2993653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13"/>
            <p:cNvSpPr>
              <a:spLocks noChangeAspect="1" noChangeArrowheads="1"/>
            </p:cNvSpPr>
            <p:nvPr/>
          </p:nvSpPr>
          <p:spPr bwMode="auto">
            <a:xfrm rot="5400000">
              <a:off x="9125514" y="3185886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7769898" y="2267920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7765031" y="2354897"/>
              <a:ext cx="1409915" cy="4993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765031" y="2507974"/>
              <a:ext cx="1409915" cy="4993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185361"/>
              </p:ext>
            </p:extLst>
          </p:nvPr>
        </p:nvGraphicFramePr>
        <p:xfrm>
          <a:off x="7108468" y="4192694"/>
          <a:ext cx="128016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856630" y="5286719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12140" y="5286719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7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Dual-Inverter Loop Stores One Bit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/>
          <a:p>
            <a:r>
              <a:rPr lang="en-US" dirty="0" smtClean="0"/>
              <a:t>We say that this circuit is</a:t>
            </a:r>
            <a:br>
              <a:rPr lang="en-US" dirty="0" smtClean="0"/>
            </a:br>
            <a:r>
              <a:rPr lang="en-US" b="1" dirty="0" err="1" smtClean="0">
                <a:solidFill>
                  <a:srgbClr val="0070C0"/>
                </a:solidFill>
              </a:rPr>
              <a:t>bistable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because it has </a:t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two stable states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(bi- = two).</a:t>
            </a:r>
          </a:p>
          <a:p>
            <a:r>
              <a:rPr lang="en-US" dirty="0" smtClean="0"/>
              <a:t>Bits on a chip are typically</a:t>
            </a:r>
            <a:br>
              <a:rPr lang="en-US" dirty="0" smtClean="0"/>
            </a:br>
            <a:r>
              <a:rPr lang="en-US" dirty="0" smtClean="0"/>
              <a:t>stored using this kind of</a:t>
            </a:r>
            <a:br>
              <a:rPr lang="en-US" dirty="0" smtClean="0"/>
            </a:br>
            <a:r>
              <a:rPr lang="en-US" dirty="0" smtClean="0"/>
              <a:t>dual-inverter loop.</a:t>
            </a:r>
          </a:p>
          <a:p>
            <a:r>
              <a:rPr lang="en-US" dirty="0" smtClean="0"/>
              <a:t>But</a:t>
            </a:r>
            <a:r>
              <a:rPr lang="en-US" dirty="0"/>
              <a:t> </a:t>
            </a:r>
            <a:r>
              <a:rPr lang="en-US" dirty="0" smtClean="0"/>
              <a:t>… </a:t>
            </a:r>
            <a:r>
              <a:rPr lang="en-US" b="1" dirty="0" smtClean="0">
                <a:solidFill>
                  <a:srgbClr val="0070C0"/>
                </a:solidFill>
              </a:rPr>
              <a:t>how do we set a value?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157785" y="1630017"/>
            <a:ext cx="2230842" cy="1628687"/>
            <a:chOff x="7759453" y="1866014"/>
            <a:chExt cx="2230842" cy="1628687"/>
          </a:xfrm>
        </p:grpSpPr>
        <p:grpSp>
          <p:nvGrpSpPr>
            <p:cNvPr id="20" name="Group 19"/>
            <p:cNvGrpSpPr/>
            <p:nvPr/>
          </p:nvGrpSpPr>
          <p:grpSpPr>
            <a:xfrm>
              <a:off x="7769898" y="1866014"/>
              <a:ext cx="2220397" cy="519113"/>
              <a:chOff x="10306327" y="5591694"/>
              <a:chExt cx="2220397" cy="519113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0306327" y="5591694"/>
                <a:ext cx="1778992" cy="519113"/>
                <a:chOff x="5381903" y="3143363"/>
                <a:chExt cx="1778992" cy="519113"/>
              </a:xfrm>
            </p:grpSpPr>
            <p:sp>
              <p:nvSpPr>
                <p:cNvPr id="26" name="AutoShape 68"/>
                <p:cNvSpPr>
                  <a:spLocks noChangeAspect="1" noChangeArrowheads="1"/>
                </p:cNvSpPr>
                <p:nvPr/>
              </p:nvSpPr>
              <p:spPr bwMode="auto">
                <a:xfrm>
                  <a:off x="5717287" y="3143363"/>
                  <a:ext cx="690563" cy="519113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 flipH="1" flipV="1">
                  <a:off x="5381903" y="3564968"/>
                  <a:ext cx="335384" cy="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oup 27"/>
                <p:cNvGrpSpPr/>
                <p:nvPr/>
              </p:nvGrpSpPr>
              <p:grpSpPr>
                <a:xfrm>
                  <a:off x="6407851" y="3336915"/>
                  <a:ext cx="753044" cy="132008"/>
                  <a:chOff x="6407851" y="3353072"/>
                  <a:chExt cx="753044" cy="132008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 flipH="1">
                    <a:off x="6407851" y="3419077"/>
                    <a:ext cx="753044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Oval 13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6415653" y="3353072"/>
                    <a:ext cx="132008" cy="1320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</p:grpSp>
          <p:sp>
            <p:nvSpPr>
              <p:cNvPr id="25" name="TextBox 24"/>
              <p:cNvSpPr txBox="1"/>
              <p:nvPr/>
            </p:nvSpPr>
            <p:spPr>
              <a:xfrm>
                <a:off x="12103210" y="5611165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759453" y="2975588"/>
              <a:ext cx="2186733" cy="519113"/>
              <a:chOff x="10306327" y="5591694"/>
              <a:chExt cx="2186733" cy="51911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06327" y="5591694"/>
                <a:ext cx="1778992" cy="519113"/>
                <a:chOff x="5381903" y="3143363"/>
                <a:chExt cx="1778992" cy="519113"/>
              </a:xfrm>
            </p:grpSpPr>
            <p:sp>
              <p:nvSpPr>
                <p:cNvPr id="37" name="AutoShape 68"/>
                <p:cNvSpPr>
                  <a:spLocks noChangeAspect="1" noChangeArrowheads="1"/>
                </p:cNvSpPr>
                <p:nvPr/>
              </p:nvSpPr>
              <p:spPr bwMode="auto">
                <a:xfrm>
                  <a:off x="5717287" y="3143363"/>
                  <a:ext cx="690563" cy="519113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5381903" y="3240869"/>
                  <a:ext cx="33538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 38"/>
                <p:cNvGrpSpPr/>
                <p:nvPr/>
              </p:nvGrpSpPr>
              <p:grpSpPr>
                <a:xfrm>
                  <a:off x="6407851" y="3336915"/>
                  <a:ext cx="753044" cy="132008"/>
                  <a:chOff x="6407851" y="3353072"/>
                  <a:chExt cx="753044" cy="132008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 flipH="1">
                    <a:off x="6407851" y="3419077"/>
                    <a:ext cx="753044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Oval 13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6415653" y="3353072"/>
                    <a:ext cx="132008" cy="1320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12103210" y="561116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>
              <a:off x="7769898" y="2833370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9172367" y="2116317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13"/>
            <p:cNvSpPr>
              <a:spLocks noChangeAspect="1" noChangeArrowheads="1"/>
            </p:cNvSpPr>
            <p:nvPr/>
          </p:nvSpPr>
          <p:spPr bwMode="auto">
            <a:xfrm rot="5400000">
              <a:off x="9125514" y="2079179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9172367" y="2993653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13"/>
            <p:cNvSpPr>
              <a:spLocks noChangeAspect="1" noChangeArrowheads="1"/>
            </p:cNvSpPr>
            <p:nvPr/>
          </p:nvSpPr>
          <p:spPr bwMode="auto">
            <a:xfrm rot="5400000">
              <a:off x="9125514" y="3185886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7769898" y="2267920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7765031" y="2354897"/>
              <a:ext cx="1409915" cy="4993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765031" y="2507974"/>
              <a:ext cx="1409915" cy="4993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876374"/>
              </p:ext>
            </p:extLst>
          </p:nvPr>
        </p:nvGraphicFramePr>
        <p:xfrm>
          <a:off x="7108468" y="4192694"/>
          <a:ext cx="128016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an Extra Input to Set the Bit Q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/>
          <a:p>
            <a:r>
              <a:rPr lang="en-US" dirty="0" smtClean="0"/>
              <a:t>Let’s add an input.</a:t>
            </a:r>
          </a:p>
          <a:p>
            <a:r>
              <a:rPr lang="en-US" dirty="0" smtClean="0"/>
              <a:t>We will call it </a:t>
            </a:r>
            <a:r>
              <a:rPr lang="en-US" b="1" dirty="0" smtClean="0">
                <a:solidFill>
                  <a:srgbClr val="00B050"/>
                </a:solidFill>
              </a:rPr>
              <a:t>S’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What happens when S’ is 1?</a:t>
            </a:r>
          </a:p>
          <a:p>
            <a:r>
              <a:rPr lang="en-US" dirty="0" smtClean="0"/>
              <a:t>The new input has no effect!</a:t>
            </a:r>
            <a:br>
              <a:rPr lang="en-US" dirty="0" smtClean="0"/>
            </a:br>
            <a:r>
              <a:rPr lang="en-US" dirty="0" smtClean="0"/>
              <a:t>(green is the previous truth table)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What if S’ = 0?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Q = 1</a:t>
            </a:r>
            <a:r>
              <a:rPr lang="en-US" dirty="0" smtClean="0"/>
              <a:t>!  And </a:t>
            </a:r>
            <a:r>
              <a:rPr lang="en-US" b="1" dirty="0" smtClean="0">
                <a:solidFill>
                  <a:srgbClr val="00B050"/>
                </a:solidFill>
              </a:rPr>
              <a:t>P = 0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</a:t>
            </a:r>
            <a:r>
              <a:rPr lang="en-US" b="1" dirty="0" smtClean="0">
                <a:solidFill>
                  <a:srgbClr val="0070C0"/>
                </a:solidFill>
              </a:rPr>
              <a:t>S’ Sets the bit Q to 1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157785" y="1630017"/>
            <a:ext cx="2230842" cy="1628687"/>
            <a:chOff x="7759453" y="1866014"/>
            <a:chExt cx="2230842" cy="1628687"/>
          </a:xfrm>
        </p:grpSpPr>
        <p:grpSp>
          <p:nvGrpSpPr>
            <p:cNvPr id="20" name="Group 19"/>
            <p:cNvGrpSpPr/>
            <p:nvPr/>
          </p:nvGrpSpPr>
          <p:grpSpPr>
            <a:xfrm>
              <a:off x="7769898" y="1866014"/>
              <a:ext cx="2220397" cy="519113"/>
              <a:chOff x="10306327" y="5591694"/>
              <a:chExt cx="2220397" cy="519113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0306327" y="5591694"/>
                <a:ext cx="1778992" cy="519113"/>
                <a:chOff x="5381903" y="3143363"/>
                <a:chExt cx="1778992" cy="519113"/>
              </a:xfrm>
            </p:grpSpPr>
            <p:sp>
              <p:nvSpPr>
                <p:cNvPr id="26" name="AutoShape 68"/>
                <p:cNvSpPr>
                  <a:spLocks noChangeAspect="1" noChangeArrowheads="1"/>
                </p:cNvSpPr>
                <p:nvPr/>
              </p:nvSpPr>
              <p:spPr bwMode="auto">
                <a:xfrm>
                  <a:off x="5717287" y="3143363"/>
                  <a:ext cx="690563" cy="519113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 flipH="1" flipV="1">
                  <a:off x="5381903" y="3564968"/>
                  <a:ext cx="335384" cy="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oup 27"/>
                <p:cNvGrpSpPr/>
                <p:nvPr/>
              </p:nvGrpSpPr>
              <p:grpSpPr>
                <a:xfrm>
                  <a:off x="6407851" y="3336915"/>
                  <a:ext cx="753044" cy="132008"/>
                  <a:chOff x="6407851" y="3353072"/>
                  <a:chExt cx="753044" cy="132008"/>
                </a:xfrm>
              </p:grpSpPr>
              <p:cxnSp>
                <p:nvCxnSpPr>
                  <p:cNvPr id="29" name="Straight Connector 28"/>
                  <p:cNvCxnSpPr/>
                  <p:nvPr/>
                </p:nvCxnSpPr>
                <p:spPr>
                  <a:xfrm flipH="1">
                    <a:off x="6407851" y="3419077"/>
                    <a:ext cx="753044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Oval 13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6415653" y="3353072"/>
                    <a:ext cx="132008" cy="1320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</p:grpSp>
          <p:sp>
            <p:nvSpPr>
              <p:cNvPr id="25" name="TextBox 24"/>
              <p:cNvSpPr txBox="1"/>
              <p:nvPr/>
            </p:nvSpPr>
            <p:spPr>
              <a:xfrm>
                <a:off x="12103210" y="5611165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759453" y="2975588"/>
              <a:ext cx="2186733" cy="519113"/>
              <a:chOff x="10306327" y="5591694"/>
              <a:chExt cx="2186733" cy="51911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0306327" y="5591694"/>
                <a:ext cx="1778992" cy="519113"/>
                <a:chOff x="5381903" y="3143363"/>
                <a:chExt cx="1778992" cy="519113"/>
              </a:xfrm>
            </p:grpSpPr>
            <p:sp>
              <p:nvSpPr>
                <p:cNvPr id="37" name="AutoShape 68"/>
                <p:cNvSpPr>
                  <a:spLocks noChangeAspect="1" noChangeArrowheads="1"/>
                </p:cNvSpPr>
                <p:nvPr/>
              </p:nvSpPr>
              <p:spPr bwMode="auto">
                <a:xfrm>
                  <a:off x="5717287" y="3143363"/>
                  <a:ext cx="690563" cy="519113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5381903" y="3240869"/>
                  <a:ext cx="33538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 38"/>
                <p:cNvGrpSpPr/>
                <p:nvPr/>
              </p:nvGrpSpPr>
              <p:grpSpPr>
                <a:xfrm>
                  <a:off x="6407851" y="3336915"/>
                  <a:ext cx="753044" cy="132008"/>
                  <a:chOff x="6407851" y="3353072"/>
                  <a:chExt cx="753044" cy="132008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 flipH="1">
                    <a:off x="6407851" y="3419077"/>
                    <a:ext cx="753044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Oval 13"/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6415653" y="3353072"/>
                    <a:ext cx="132008" cy="1320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12103210" y="561116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>
              <a:off x="7769898" y="2833370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9172367" y="2116317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13"/>
            <p:cNvSpPr>
              <a:spLocks noChangeAspect="1" noChangeArrowheads="1"/>
            </p:cNvSpPr>
            <p:nvPr/>
          </p:nvSpPr>
          <p:spPr bwMode="auto">
            <a:xfrm rot="5400000">
              <a:off x="9125514" y="2079179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9172367" y="2993653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13"/>
            <p:cNvSpPr>
              <a:spLocks noChangeAspect="1" noChangeArrowheads="1"/>
            </p:cNvSpPr>
            <p:nvPr/>
          </p:nvSpPr>
          <p:spPr bwMode="auto">
            <a:xfrm rot="5400000">
              <a:off x="9125514" y="3185886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7769898" y="2267920"/>
              <a:ext cx="1" cy="2587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7765031" y="2354897"/>
              <a:ext cx="1409915" cy="4993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765031" y="2507974"/>
              <a:ext cx="1409915" cy="4993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83644" y="1496690"/>
            <a:ext cx="1229368" cy="461665"/>
            <a:chOff x="5295836" y="1496690"/>
            <a:chExt cx="1229368" cy="461665"/>
          </a:xfrm>
        </p:grpSpPr>
        <p:cxnSp>
          <p:nvCxnSpPr>
            <p:cNvPr id="53" name="Straight Connector 52"/>
            <p:cNvCxnSpPr/>
            <p:nvPr/>
          </p:nvCxnSpPr>
          <p:spPr>
            <a:xfrm flipH="1">
              <a:off x="5650230" y="1727522"/>
              <a:ext cx="87497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5295836" y="1496690"/>
              <a:ext cx="389850" cy="461665"/>
              <a:chOff x="8879394" y="2656210"/>
              <a:chExt cx="389850" cy="461665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879394" y="2656210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>
                <a:off x="8952439" y="2732819"/>
                <a:ext cx="2437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/>
          <p:cNvGrpSpPr/>
          <p:nvPr/>
        </p:nvGrpSpPr>
        <p:grpSpPr>
          <a:xfrm>
            <a:off x="7100933" y="4707333"/>
            <a:ext cx="1287693" cy="1164161"/>
            <a:chOff x="7100933" y="4707333"/>
            <a:chExt cx="1287693" cy="1164161"/>
          </a:xfrm>
        </p:grpSpPr>
        <p:sp>
          <p:nvSpPr>
            <p:cNvPr id="23" name="TextBox 22"/>
            <p:cNvSpPr txBox="1"/>
            <p:nvPr/>
          </p:nvSpPr>
          <p:spPr>
            <a:xfrm>
              <a:off x="7100933" y="4716695"/>
              <a:ext cx="1287693" cy="1145946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212140" y="470733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855378" y="470733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856630" y="5286719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12140" y="5286719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60582"/>
              </p:ext>
            </p:extLst>
          </p:nvPr>
        </p:nvGraphicFramePr>
        <p:xfrm>
          <a:off x="6468387" y="3607121"/>
          <a:ext cx="192024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0" name="Group 69"/>
          <p:cNvGrpSpPr/>
          <p:nvPr/>
        </p:nvGrpSpPr>
        <p:grpSpPr>
          <a:xfrm>
            <a:off x="6572170" y="4709284"/>
            <a:ext cx="431528" cy="1157453"/>
            <a:chOff x="6572170" y="4709284"/>
            <a:chExt cx="431528" cy="1157453"/>
          </a:xfrm>
        </p:grpSpPr>
        <p:sp>
          <p:nvSpPr>
            <p:cNvPr id="68" name="TextBox 67"/>
            <p:cNvSpPr txBox="1"/>
            <p:nvPr/>
          </p:nvSpPr>
          <p:spPr>
            <a:xfrm>
              <a:off x="6572170" y="47092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572170" y="5281962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573174" y="412851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7206362" y="4120914"/>
            <a:ext cx="1082686" cy="590545"/>
            <a:chOff x="7206362" y="4120914"/>
            <a:chExt cx="1082686" cy="590545"/>
          </a:xfrm>
        </p:grpSpPr>
        <p:sp>
          <p:nvSpPr>
            <p:cNvPr id="72" name="TextBox 71"/>
            <p:cNvSpPr txBox="1"/>
            <p:nvPr/>
          </p:nvSpPr>
          <p:spPr>
            <a:xfrm>
              <a:off x="7857520" y="412091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206362" y="412668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33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Low Inputs are Named with “Bar” (NOT)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did we call the input </a:t>
            </a:r>
            <a:r>
              <a:rPr lang="en-US" b="1" dirty="0" smtClean="0">
                <a:solidFill>
                  <a:srgbClr val="00B050"/>
                </a:solidFill>
              </a:rPr>
              <a:t>S’</a:t>
            </a:r>
            <a:r>
              <a:rPr lang="en-US" dirty="0" smtClean="0"/>
              <a:t>?</a:t>
            </a:r>
          </a:p>
          <a:p>
            <a:r>
              <a:rPr lang="en-US" dirty="0" smtClean="0"/>
              <a:t>(Call it “S bar,” by the way.)</a:t>
            </a:r>
          </a:p>
          <a:p>
            <a:r>
              <a:rPr lang="en-US" dirty="0" smtClean="0"/>
              <a:t>The action induced by </a:t>
            </a:r>
            <a:r>
              <a:rPr lang="en-US" b="1" dirty="0" smtClean="0">
                <a:solidFill>
                  <a:srgbClr val="00B050"/>
                </a:solidFill>
              </a:rPr>
              <a:t>S’</a:t>
            </a:r>
            <a:r>
              <a:rPr lang="en-US" dirty="0" smtClean="0"/>
              <a:t>,</a:t>
            </a:r>
            <a:endParaRPr lang="en-US" dirty="0"/>
          </a:p>
          <a:p>
            <a:pPr lvl="1"/>
            <a:r>
              <a:rPr lang="en-US" dirty="0" smtClean="0"/>
              <a:t>to </a:t>
            </a:r>
            <a:r>
              <a:rPr lang="en-US" b="1" dirty="0" smtClean="0">
                <a:solidFill>
                  <a:srgbClr val="00B050"/>
                </a:solidFill>
              </a:rPr>
              <a:t>S(et) the bit Q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occurs when </a:t>
            </a:r>
            <a:r>
              <a:rPr lang="en-US" b="1" dirty="0" smtClean="0">
                <a:solidFill>
                  <a:srgbClr val="00B050"/>
                </a:solidFill>
              </a:rPr>
              <a:t>S’ = 0 </a:t>
            </a:r>
            <a:r>
              <a:rPr lang="en-US" dirty="0" smtClean="0"/>
              <a:t>(S’ is low).</a:t>
            </a:r>
          </a:p>
          <a:p>
            <a:r>
              <a:rPr lang="en-US" dirty="0" smtClean="0"/>
              <a:t>We say that the input S’ is </a:t>
            </a:r>
            <a:r>
              <a:rPr lang="en-US" b="1" dirty="0" smtClean="0">
                <a:solidFill>
                  <a:srgbClr val="0070C0"/>
                </a:solidFill>
              </a:rPr>
              <a:t>active 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we name it </a:t>
            </a:r>
            <a:r>
              <a:rPr lang="en-US" b="1" dirty="0" smtClean="0">
                <a:solidFill>
                  <a:srgbClr val="00B050"/>
                </a:solidFill>
              </a:rPr>
              <a:t>S’</a:t>
            </a:r>
            <a:r>
              <a:rPr lang="en-US" dirty="0" smtClean="0"/>
              <a:t> instead of </a:t>
            </a:r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to </a:t>
            </a:r>
            <a:br>
              <a:rPr lang="en-US" dirty="0" smtClean="0"/>
            </a:br>
            <a:r>
              <a:rPr lang="en-US" dirty="0" smtClean="0"/>
              <a:t>indicate how the input should be used.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120 theme">
      <a:dk1>
        <a:srgbClr val="000000"/>
      </a:dk1>
      <a:lt1>
        <a:srgbClr val="DCF3FD"/>
      </a:lt1>
      <a:dk2>
        <a:srgbClr val="000000"/>
      </a:dk2>
      <a:lt2>
        <a:srgbClr val="DCF3FD"/>
      </a:lt2>
      <a:accent1>
        <a:srgbClr val="0070C0"/>
      </a:accent1>
      <a:accent2>
        <a:srgbClr val="DCF3FD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37A76F"/>
      </a:hlink>
      <a:folHlink>
        <a:srgbClr val="37A7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5681</TotalTime>
  <Words>1836</Words>
  <Application>Microsoft Office PowerPoint</Application>
  <PresentationFormat>Widescreen</PresentationFormat>
  <Paragraphs>559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Schoolbook</vt:lpstr>
      <vt:lpstr>Courier New</vt:lpstr>
      <vt:lpstr>Retrospect</vt:lpstr>
      <vt:lpstr>University of Illinois at Urbana-Champaign Dept. of Electrical and Computer Engineering  ECE 120: Introduction to Computing</vt:lpstr>
      <vt:lpstr>Everything So Far Has Been Combinational Logic</vt:lpstr>
      <vt:lpstr>Now Let’s Look at Sequential Logic</vt:lpstr>
      <vt:lpstr>A Dual “Inverter” Loop Serves a Specific Purpose</vt:lpstr>
      <vt:lpstr>Start Solving by Picking a Value for Some Variable</vt:lpstr>
      <vt:lpstr>Trace Logic Values to Find Stable States</vt:lpstr>
      <vt:lpstr>The Dual-Inverter Loop Stores One Bit</vt:lpstr>
      <vt:lpstr>Use an Extra Input to Set the Bit Q</vt:lpstr>
      <vt:lpstr>Active Low Inputs are Named with “Bar” (NOT)</vt:lpstr>
      <vt:lpstr>What About Resetting Q to 0?</vt:lpstr>
      <vt:lpstr>Use an Extra Input to Reset the Bit Q</vt:lpstr>
      <vt:lpstr>An R’-S’ Latch Consists of Two NAND Gates</vt:lpstr>
      <vt:lpstr>Avoid Setting Both S’ and R’ to 0 Simultaneously</vt:lpstr>
      <vt:lpstr>Extra Gates Prevent the Forbidden Input Combination</vt:lpstr>
      <vt:lpstr>We Can Simplify the Design to Copy D to Q</vt:lpstr>
      <vt:lpstr>Extra Inputs Control Copying of D to Q</vt:lpstr>
      <vt:lpstr>The Circuit Can Also Store a Bit</vt:lpstr>
      <vt:lpstr>This Design is Called a Gated D Latch</vt:lpstr>
      <vt:lpstr>University of Illinois at Urbana-Champaign Dept. of Electrical and Computer Engineering  ECE 120: Introduction to Computing</vt:lpstr>
      <vt:lpstr>Latches Can be Used Directly for Sequential Systems</vt:lpstr>
      <vt:lpstr>Complemented Inputs are Usually “Free”</vt:lpstr>
      <vt:lpstr>A Clock Signal is Idealized as a Square Wave</vt:lpstr>
      <vt:lpstr>Sets of Latches Alternate Write Enable Sense</vt:lpstr>
      <vt:lpstr>Reality is Substantially More Challenging</vt:lpstr>
      <vt:lpstr>Assume Flip-Flops and a Common Clock in Our Class</vt:lpstr>
      <vt:lpstr>Our Class Uses only One Type of Flip-Flop</vt:lpstr>
      <vt:lpstr>What Does the Name Mean?</vt:lpstr>
      <vt:lpstr>Our Simplifying Assumptions Imply Discrete Time</vt:lpstr>
      <vt:lpstr>Our Flip-Flop Stores a New Bit on Each Rising Clock Edge</vt:lpstr>
      <vt:lpstr>Our Flip-Flop Stores a New Bit on Each Rising Clock Edge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Volodymyr Kindratenko</cp:lastModifiedBy>
  <cp:revision>699</cp:revision>
  <cp:lastPrinted>2016-09-25T19:35:04Z</cp:lastPrinted>
  <dcterms:created xsi:type="dcterms:W3CDTF">2015-04-21T10:43:03Z</dcterms:created>
  <dcterms:modified xsi:type="dcterms:W3CDTF">2018-10-08T13:19:57Z</dcterms:modified>
</cp:coreProperties>
</file>