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8" r:id="rId1"/>
  </p:sldMasterIdLst>
  <p:notesMasterIdLst>
    <p:notesMasterId r:id="rId30"/>
  </p:notesMasterIdLst>
  <p:handoutMasterIdLst>
    <p:handoutMasterId r:id="rId31"/>
  </p:handoutMasterIdLst>
  <p:sldIdLst>
    <p:sldId id="256" r:id="rId2"/>
    <p:sldId id="290" r:id="rId3"/>
    <p:sldId id="291"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Lst>
  <p:sldSz cx="12192000" cy="68580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CCCFF"/>
    <a:srgbClr val="92D050"/>
    <a:srgbClr val="C7E3EE"/>
    <a:srgbClr val="D09E00"/>
    <a:srgbClr val="F78DE3"/>
    <a:srgbClr val="FFFF00"/>
    <a:srgbClr val="FF3300"/>
    <a:srgbClr val="777777"/>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164" autoAdjust="0"/>
  </p:normalViewPr>
  <p:slideViewPr>
    <p:cSldViewPr snapToGrid="0">
      <p:cViewPr varScale="1">
        <p:scale>
          <a:sx n="52" d="100"/>
          <a:sy n="52" d="100"/>
        </p:scale>
        <p:origin x="320" y="60"/>
      </p:cViewPr>
      <p:guideLst/>
    </p:cSldViewPr>
  </p:slideViewPr>
  <p:notesTextViewPr>
    <p:cViewPr>
      <p:scale>
        <a:sx n="1" d="1"/>
        <a:sy n="1" d="1"/>
      </p:scale>
      <p:origin x="0" y="0"/>
    </p:cViewPr>
  </p:notesTextViewPr>
  <p:sorterViewPr>
    <p:cViewPr>
      <p:scale>
        <a:sx n="100" d="100"/>
        <a:sy n="100" d="100"/>
      </p:scale>
      <p:origin x="0" y="-169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028440" cy="351737"/>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sz="quarter" idx="1"/>
          </p:nvPr>
        </p:nvSpPr>
        <p:spPr>
          <a:xfrm>
            <a:off x="5265809" y="2"/>
            <a:ext cx="4028440" cy="351737"/>
          </a:xfrm>
          <a:prstGeom prst="rect">
            <a:avLst/>
          </a:prstGeom>
        </p:spPr>
        <p:txBody>
          <a:bodyPr vert="horz" lIns="93164" tIns="46582" rIns="93164" bIns="46582" rtlCol="0"/>
          <a:lstStyle>
            <a:lvl1pPr algn="r">
              <a:defRPr sz="1200"/>
            </a:lvl1pPr>
          </a:lstStyle>
          <a:p>
            <a:fld id="{B7B2EAB6-D689-4E05-BA69-3794AD24F7EB}" type="datetimeFigureOut">
              <a:rPr lang="en-US" smtClean="0"/>
              <a:t>10/9/2018</a:t>
            </a:fld>
            <a:endParaRPr lang="en-US"/>
          </a:p>
        </p:txBody>
      </p:sp>
      <p:sp>
        <p:nvSpPr>
          <p:cNvPr id="4" name="Footer Placeholder 3"/>
          <p:cNvSpPr>
            <a:spLocks noGrp="1"/>
          </p:cNvSpPr>
          <p:nvPr>
            <p:ph type="ftr" sz="quarter" idx="2"/>
          </p:nvPr>
        </p:nvSpPr>
        <p:spPr>
          <a:xfrm>
            <a:off x="0" y="6658666"/>
            <a:ext cx="4028440" cy="351736"/>
          </a:xfrm>
          <a:prstGeom prst="rect">
            <a:avLst/>
          </a:prstGeom>
        </p:spPr>
        <p:txBody>
          <a:bodyPr vert="horz" lIns="93164" tIns="46582" rIns="93164" bIns="46582"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6"/>
            <a:ext cx="4028440" cy="351736"/>
          </a:xfrm>
          <a:prstGeom prst="rect">
            <a:avLst/>
          </a:prstGeom>
        </p:spPr>
        <p:txBody>
          <a:bodyPr vert="horz" lIns="93164" tIns="46582" rIns="93164" bIns="46582" rtlCol="0" anchor="b"/>
          <a:lstStyle>
            <a:lvl1pPr algn="r">
              <a:defRPr sz="1200"/>
            </a:lvl1pPr>
          </a:lstStyle>
          <a:p>
            <a:fld id="{5F190AE4-2089-4C9E-B5AB-3D3BAB8A73D4}" type="slidenum">
              <a:rPr lang="en-US" smtClean="0"/>
              <a:t>‹#›</a:t>
            </a:fld>
            <a:endParaRPr lang="en-US"/>
          </a:p>
        </p:txBody>
      </p:sp>
    </p:spTree>
    <p:extLst>
      <p:ext uri="{BB962C8B-B14F-4D97-AF65-F5344CB8AC3E}">
        <p14:creationId xmlns:p14="http://schemas.microsoft.com/office/powerpoint/2010/main" val="2058496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028440" cy="351737"/>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5265809" y="2"/>
            <a:ext cx="4028440" cy="351737"/>
          </a:xfrm>
          <a:prstGeom prst="rect">
            <a:avLst/>
          </a:prstGeom>
        </p:spPr>
        <p:txBody>
          <a:bodyPr vert="horz" lIns="93164" tIns="46582" rIns="93164" bIns="46582" rtlCol="0"/>
          <a:lstStyle>
            <a:lvl1pPr algn="r">
              <a:defRPr sz="1200"/>
            </a:lvl1pPr>
          </a:lstStyle>
          <a:p>
            <a:fld id="{FCB7FEB2-7CC4-407B-823B-93A197C339A3}" type="datetimeFigureOut">
              <a:rPr lang="en-US" smtClean="0"/>
              <a:t>10/9/2018</a:t>
            </a:fld>
            <a:endParaRPr lang="en-US"/>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929640" y="3373756"/>
            <a:ext cx="7437120" cy="2760345"/>
          </a:xfrm>
          <a:prstGeom prst="rect">
            <a:avLst/>
          </a:prstGeom>
        </p:spPr>
        <p:txBody>
          <a:bodyPr vert="horz" lIns="93164" tIns="46582" rIns="93164" bIns="4658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6"/>
            <a:ext cx="4028440" cy="351736"/>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6"/>
            <a:ext cx="4028440" cy="351736"/>
          </a:xfrm>
          <a:prstGeom prst="rect">
            <a:avLst/>
          </a:prstGeom>
        </p:spPr>
        <p:txBody>
          <a:bodyPr vert="horz" lIns="93164" tIns="46582" rIns="93164" bIns="46582" rtlCol="0" anchor="b"/>
          <a:lstStyle>
            <a:lvl1pPr algn="r">
              <a:defRPr sz="1200"/>
            </a:lvl1pPr>
          </a:lstStyle>
          <a:p>
            <a:fld id="{C746901C-2F17-412D-8945-DF33E2930D4B}" type="slidenum">
              <a:rPr lang="en-US" smtClean="0"/>
              <a:t>‹#›</a:t>
            </a:fld>
            <a:endParaRPr lang="en-US"/>
          </a:p>
        </p:txBody>
      </p:sp>
    </p:spTree>
    <p:extLst>
      <p:ext uri="{BB962C8B-B14F-4D97-AF65-F5344CB8AC3E}">
        <p14:creationId xmlns:p14="http://schemas.microsoft.com/office/powerpoint/2010/main" val="2241008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material is NOT REQUIRED LEARNING, but it’s good for them to have some idea of the complexities</a:t>
            </a:r>
            <a:r>
              <a:rPr lang="en-US" baseline="0" dirty="0" smtClean="0"/>
              <a:t> of timing that are swept under the rug in ECE120.  They will need to deal with more of the complexity in ECE385, and should have some amount of knowledge before they head off for any kind of hardware-related internship.</a:t>
            </a:r>
            <a:endParaRPr lang="en-US" dirty="0" smtClean="0"/>
          </a:p>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a:t>
            </a:fld>
            <a:endParaRPr lang="en-US"/>
          </a:p>
        </p:txBody>
      </p:sp>
    </p:spTree>
    <p:extLst>
      <p:ext uri="{BB962C8B-B14F-4D97-AF65-F5344CB8AC3E}">
        <p14:creationId xmlns:p14="http://schemas.microsoft.com/office/powerpoint/2010/main" val="3520230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students probably can’t answer, but it may be interesting to let them try.</a:t>
            </a:r>
          </a:p>
        </p:txBody>
      </p:sp>
      <p:sp>
        <p:nvSpPr>
          <p:cNvPr id="4" name="Slide Number Placeholder 3"/>
          <p:cNvSpPr>
            <a:spLocks noGrp="1"/>
          </p:cNvSpPr>
          <p:nvPr>
            <p:ph type="sldNum" sz="quarter" idx="10"/>
          </p:nvPr>
        </p:nvSpPr>
        <p:spPr/>
        <p:txBody>
          <a:bodyPr/>
          <a:lstStyle/>
          <a:p>
            <a:fld id="{C746901C-2F17-412D-8945-DF33E2930D4B}" type="slidenum">
              <a:rPr lang="en-US" smtClean="0"/>
              <a:t>10</a:t>
            </a:fld>
            <a:endParaRPr lang="en-US"/>
          </a:p>
        </p:txBody>
      </p:sp>
    </p:spTree>
    <p:extLst>
      <p:ext uri="{BB962C8B-B14F-4D97-AF65-F5344CB8AC3E}">
        <p14:creationId xmlns:p14="http://schemas.microsoft.com/office/powerpoint/2010/main" val="1629998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Ask the students.</a:t>
            </a:r>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11</a:t>
            </a:fld>
            <a:endParaRPr lang="en-US"/>
          </a:p>
        </p:txBody>
      </p:sp>
    </p:spTree>
    <p:extLst>
      <p:ext uri="{BB962C8B-B14F-4D97-AF65-F5344CB8AC3E}">
        <p14:creationId xmlns:p14="http://schemas.microsoft.com/office/powerpoint/2010/main" val="3598595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12</a:t>
            </a:fld>
            <a:endParaRPr lang="en-US"/>
          </a:p>
        </p:txBody>
      </p:sp>
    </p:spTree>
    <p:extLst>
      <p:ext uri="{BB962C8B-B14F-4D97-AF65-F5344CB8AC3E}">
        <p14:creationId xmlns:p14="http://schemas.microsoft.com/office/powerpoint/2010/main" val="116106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13</a:t>
            </a:fld>
            <a:endParaRPr lang="en-US"/>
          </a:p>
        </p:txBody>
      </p:sp>
    </p:spTree>
    <p:extLst>
      <p:ext uri="{BB962C8B-B14F-4D97-AF65-F5344CB8AC3E}">
        <p14:creationId xmlns:p14="http://schemas.microsoft.com/office/powerpoint/2010/main" val="2759643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14</a:t>
            </a:fld>
            <a:endParaRPr lang="en-US"/>
          </a:p>
        </p:txBody>
      </p:sp>
    </p:spTree>
    <p:extLst>
      <p:ext uri="{BB962C8B-B14F-4D97-AF65-F5344CB8AC3E}">
        <p14:creationId xmlns:p14="http://schemas.microsoft.com/office/powerpoint/2010/main" val="1360781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15</a:t>
            </a:fld>
            <a:endParaRPr lang="en-US"/>
          </a:p>
        </p:txBody>
      </p:sp>
    </p:spTree>
    <p:extLst>
      <p:ext uri="{BB962C8B-B14F-4D97-AF65-F5344CB8AC3E}">
        <p14:creationId xmlns:p14="http://schemas.microsoft.com/office/powerpoint/2010/main" val="4025047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16</a:t>
            </a:fld>
            <a:endParaRPr lang="en-US"/>
          </a:p>
        </p:txBody>
      </p:sp>
    </p:spTree>
    <p:extLst>
      <p:ext uri="{BB962C8B-B14F-4D97-AF65-F5344CB8AC3E}">
        <p14:creationId xmlns:p14="http://schemas.microsoft.com/office/powerpoint/2010/main" val="2248284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17</a:t>
            </a:fld>
            <a:endParaRPr lang="en-US"/>
          </a:p>
        </p:txBody>
      </p:sp>
    </p:spTree>
    <p:extLst>
      <p:ext uri="{BB962C8B-B14F-4D97-AF65-F5344CB8AC3E}">
        <p14:creationId xmlns:p14="http://schemas.microsoft.com/office/powerpoint/2010/main" val="1892073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Ask the students.  After showing the design, be sure that the students understand the operation of the mux: when LOAD = 0, Q goes back to D, so the register holds its stored bit indefinitely.  When LOAD = 1, the bit provided on IN is copied into the flip-flop’s stored bit (on the rising edge of the clock).</a:t>
            </a:r>
          </a:p>
        </p:txBody>
      </p:sp>
      <p:sp>
        <p:nvSpPr>
          <p:cNvPr id="4" name="Slide Number Placeholder 3"/>
          <p:cNvSpPr>
            <a:spLocks noGrp="1"/>
          </p:cNvSpPr>
          <p:nvPr>
            <p:ph type="sldNum" sz="quarter" idx="10"/>
          </p:nvPr>
        </p:nvSpPr>
        <p:spPr/>
        <p:txBody>
          <a:bodyPr/>
          <a:lstStyle/>
          <a:p>
            <a:fld id="{C746901C-2F17-412D-8945-DF33E2930D4B}" type="slidenum">
              <a:rPr lang="en-US" smtClean="0"/>
              <a:t>18</a:t>
            </a:fld>
            <a:endParaRPr lang="en-US"/>
          </a:p>
        </p:txBody>
      </p:sp>
    </p:spTree>
    <p:extLst>
      <p:ext uri="{BB962C8B-B14F-4D97-AF65-F5344CB8AC3E}">
        <p14:creationId xmlns:p14="http://schemas.microsoft.com/office/powerpoint/2010/main" val="2581779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Ask the students.</a:t>
            </a:r>
          </a:p>
        </p:txBody>
      </p:sp>
      <p:sp>
        <p:nvSpPr>
          <p:cNvPr id="4" name="Slide Number Placeholder 3"/>
          <p:cNvSpPr>
            <a:spLocks noGrp="1"/>
          </p:cNvSpPr>
          <p:nvPr>
            <p:ph type="sldNum" sz="quarter" idx="10"/>
          </p:nvPr>
        </p:nvSpPr>
        <p:spPr/>
        <p:txBody>
          <a:bodyPr/>
          <a:lstStyle/>
          <a:p>
            <a:fld id="{C746901C-2F17-412D-8945-DF33E2930D4B}" type="slidenum">
              <a:rPr lang="en-US" smtClean="0"/>
              <a:t>19</a:t>
            </a:fld>
            <a:endParaRPr lang="en-US"/>
          </a:p>
        </p:txBody>
      </p:sp>
    </p:spTree>
    <p:extLst>
      <p:ext uri="{BB962C8B-B14F-4D97-AF65-F5344CB8AC3E}">
        <p14:creationId xmlns:p14="http://schemas.microsoft.com/office/powerpoint/2010/main" val="3819096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2</a:t>
            </a:fld>
            <a:endParaRPr lang="en-US"/>
          </a:p>
        </p:txBody>
      </p:sp>
    </p:spTree>
    <p:extLst>
      <p:ext uri="{BB962C8B-B14F-4D97-AF65-F5344CB8AC3E}">
        <p14:creationId xmlns:p14="http://schemas.microsoft.com/office/powerpoint/2010/main" val="37381566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Talk about the use of a single LOAD input to control the loading.  Remind them of the common clock and that the LOAD signal is only actually used at the rising clock edge.  These are positive-edge-triggered flip-flops.</a:t>
            </a:r>
          </a:p>
        </p:txBody>
      </p:sp>
      <p:sp>
        <p:nvSpPr>
          <p:cNvPr id="4" name="Slide Number Placeholder 3"/>
          <p:cNvSpPr>
            <a:spLocks noGrp="1"/>
          </p:cNvSpPr>
          <p:nvPr>
            <p:ph type="sldNum" sz="quarter" idx="10"/>
          </p:nvPr>
        </p:nvSpPr>
        <p:spPr/>
        <p:txBody>
          <a:bodyPr/>
          <a:lstStyle/>
          <a:p>
            <a:fld id="{C746901C-2F17-412D-8945-DF33E2930D4B}" type="slidenum">
              <a:rPr lang="en-US" smtClean="0"/>
              <a:t>20</a:t>
            </a:fld>
            <a:endParaRPr lang="en-US"/>
          </a:p>
        </p:txBody>
      </p:sp>
    </p:spTree>
    <p:extLst>
      <p:ext uri="{BB962C8B-B14F-4D97-AF65-F5344CB8AC3E}">
        <p14:creationId xmlns:p14="http://schemas.microsoft.com/office/powerpoint/2010/main" val="3313555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21</a:t>
            </a:fld>
            <a:endParaRPr lang="en-US"/>
          </a:p>
        </p:txBody>
      </p:sp>
    </p:spTree>
    <p:extLst>
      <p:ext uri="{BB962C8B-B14F-4D97-AF65-F5344CB8AC3E}">
        <p14:creationId xmlns:p14="http://schemas.microsoft.com/office/powerpoint/2010/main" val="22468856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22</a:t>
            </a:fld>
            <a:endParaRPr lang="en-US"/>
          </a:p>
        </p:txBody>
      </p:sp>
    </p:spTree>
    <p:extLst>
      <p:ext uri="{BB962C8B-B14F-4D97-AF65-F5344CB8AC3E}">
        <p14:creationId xmlns:p14="http://schemas.microsoft.com/office/powerpoint/2010/main" val="28982259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23</a:t>
            </a:fld>
            <a:endParaRPr lang="en-US"/>
          </a:p>
        </p:txBody>
      </p:sp>
    </p:spTree>
    <p:extLst>
      <p:ext uri="{BB962C8B-B14F-4D97-AF65-F5344CB8AC3E}">
        <p14:creationId xmlns:p14="http://schemas.microsoft.com/office/powerpoint/2010/main" val="3430263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24</a:t>
            </a:fld>
            <a:endParaRPr lang="en-US"/>
          </a:p>
        </p:txBody>
      </p:sp>
    </p:spTree>
    <p:extLst>
      <p:ext uri="{BB962C8B-B14F-4D97-AF65-F5344CB8AC3E}">
        <p14:creationId xmlns:p14="http://schemas.microsoft.com/office/powerpoint/2010/main" val="38004854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25</a:t>
            </a:fld>
            <a:endParaRPr lang="en-US"/>
          </a:p>
        </p:txBody>
      </p:sp>
    </p:spTree>
    <p:extLst>
      <p:ext uri="{BB962C8B-B14F-4D97-AF65-F5344CB8AC3E}">
        <p14:creationId xmlns:p14="http://schemas.microsoft.com/office/powerpoint/2010/main" val="28634609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26</a:t>
            </a:fld>
            <a:endParaRPr lang="en-US"/>
          </a:p>
        </p:txBody>
      </p:sp>
    </p:spTree>
    <p:extLst>
      <p:ext uri="{BB962C8B-B14F-4D97-AF65-F5344CB8AC3E}">
        <p14:creationId xmlns:p14="http://schemas.microsoft.com/office/powerpoint/2010/main" val="7583149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Ask the students.</a:t>
            </a:r>
          </a:p>
        </p:txBody>
      </p:sp>
      <p:sp>
        <p:nvSpPr>
          <p:cNvPr id="4" name="Slide Number Placeholder 3"/>
          <p:cNvSpPr>
            <a:spLocks noGrp="1"/>
          </p:cNvSpPr>
          <p:nvPr>
            <p:ph type="sldNum" sz="quarter" idx="10"/>
          </p:nvPr>
        </p:nvSpPr>
        <p:spPr/>
        <p:txBody>
          <a:bodyPr/>
          <a:lstStyle/>
          <a:p>
            <a:fld id="{C746901C-2F17-412D-8945-DF33E2930D4B}" type="slidenum">
              <a:rPr lang="en-US" smtClean="0"/>
              <a:t>27</a:t>
            </a:fld>
            <a:endParaRPr lang="en-US"/>
          </a:p>
        </p:txBody>
      </p:sp>
    </p:spTree>
    <p:extLst>
      <p:ext uri="{BB962C8B-B14F-4D97-AF65-F5344CB8AC3E}">
        <p14:creationId xmlns:p14="http://schemas.microsoft.com/office/powerpoint/2010/main" val="2213895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Walk through the four options: 0 = hold value, 1 = shift low to high, 2 = parallel load, 3 = shift high to low.</a:t>
            </a:r>
            <a:br>
              <a:rPr lang="en-US" baseline="0" dirty="0" smtClean="0"/>
            </a:br>
            <a:r>
              <a:rPr lang="en-US" baseline="0" dirty="0" smtClean="0"/>
              <a:t>For the shifts, we can add logic at SI/SO to handle whichever types of left/right shifts we want to produce.</a:t>
            </a:r>
          </a:p>
        </p:txBody>
      </p:sp>
      <p:sp>
        <p:nvSpPr>
          <p:cNvPr id="4" name="Slide Number Placeholder 3"/>
          <p:cNvSpPr>
            <a:spLocks noGrp="1"/>
          </p:cNvSpPr>
          <p:nvPr>
            <p:ph type="sldNum" sz="quarter" idx="10"/>
          </p:nvPr>
        </p:nvSpPr>
        <p:spPr/>
        <p:txBody>
          <a:bodyPr/>
          <a:lstStyle/>
          <a:p>
            <a:fld id="{C746901C-2F17-412D-8945-DF33E2930D4B}" type="slidenum">
              <a:rPr lang="en-US" smtClean="0"/>
              <a:t>28</a:t>
            </a:fld>
            <a:endParaRPr lang="en-US"/>
          </a:p>
        </p:txBody>
      </p:sp>
    </p:spTree>
    <p:extLst>
      <p:ext uri="{BB962C8B-B14F-4D97-AF65-F5344CB8AC3E}">
        <p14:creationId xmlns:p14="http://schemas.microsoft.com/office/powerpoint/2010/main" val="1571417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3</a:t>
            </a:fld>
            <a:endParaRPr lang="en-US"/>
          </a:p>
        </p:txBody>
      </p:sp>
    </p:spTree>
    <p:extLst>
      <p:ext uri="{BB962C8B-B14F-4D97-AF65-F5344CB8AC3E}">
        <p14:creationId xmlns:p14="http://schemas.microsoft.com/office/powerpoint/2010/main" val="2395616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4</a:t>
            </a:fld>
            <a:endParaRPr lang="en-US"/>
          </a:p>
        </p:txBody>
      </p:sp>
    </p:spTree>
    <p:extLst>
      <p:ext uri="{BB962C8B-B14F-4D97-AF65-F5344CB8AC3E}">
        <p14:creationId xmlns:p14="http://schemas.microsoft.com/office/powerpoint/2010/main" val="1629186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5</a:t>
            </a:fld>
            <a:endParaRPr lang="en-US"/>
          </a:p>
        </p:txBody>
      </p:sp>
    </p:spTree>
    <p:extLst>
      <p:ext uri="{BB962C8B-B14F-4D97-AF65-F5344CB8AC3E}">
        <p14:creationId xmlns:p14="http://schemas.microsoft.com/office/powerpoint/2010/main" val="4233062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6</a:t>
            </a:fld>
            <a:endParaRPr lang="en-US"/>
          </a:p>
        </p:txBody>
      </p:sp>
    </p:spTree>
    <p:extLst>
      <p:ext uri="{BB962C8B-B14F-4D97-AF65-F5344CB8AC3E}">
        <p14:creationId xmlns:p14="http://schemas.microsoft.com/office/powerpoint/2010/main" val="1639777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Ask the students.</a:t>
            </a:r>
          </a:p>
        </p:txBody>
      </p:sp>
      <p:sp>
        <p:nvSpPr>
          <p:cNvPr id="4" name="Slide Number Placeholder 3"/>
          <p:cNvSpPr>
            <a:spLocks noGrp="1"/>
          </p:cNvSpPr>
          <p:nvPr>
            <p:ph type="sldNum" sz="quarter" idx="10"/>
          </p:nvPr>
        </p:nvSpPr>
        <p:spPr/>
        <p:txBody>
          <a:bodyPr/>
          <a:lstStyle/>
          <a:p>
            <a:fld id="{C746901C-2F17-412D-8945-DF33E2930D4B}" type="slidenum">
              <a:rPr lang="en-US" smtClean="0"/>
              <a:t>7</a:t>
            </a:fld>
            <a:endParaRPr lang="en-US"/>
          </a:p>
        </p:txBody>
      </p:sp>
    </p:spTree>
    <p:extLst>
      <p:ext uri="{BB962C8B-B14F-4D97-AF65-F5344CB8AC3E}">
        <p14:creationId xmlns:p14="http://schemas.microsoft.com/office/powerpoint/2010/main" val="3708481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8</a:t>
            </a:fld>
            <a:endParaRPr lang="en-US"/>
          </a:p>
        </p:txBody>
      </p:sp>
    </p:spTree>
    <p:extLst>
      <p:ext uri="{BB962C8B-B14F-4D97-AF65-F5344CB8AC3E}">
        <p14:creationId xmlns:p14="http://schemas.microsoft.com/office/powerpoint/2010/main" val="1193519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9</a:t>
            </a:fld>
            <a:endParaRPr lang="en-US"/>
          </a:p>
        </p:txBody>
      </p:sp>
    </p:spTree>
    <p:extLst>
      <p:ext uri="{BB962C8B-B14F-4D97-AF65-F5344CB8AC3E}">
        <p14:creationId xmlns:p14="http://schemas.microsoft.com/office/powerpoint/2010/main" val="3732026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596349" y="536714"/>
            <a:ext cx="7792278" cy="2494722"/>
          </a:xfrm>
        </p:spPr>
        <p:txBody>
          <a:bodyPr anchor="b">
            <a:noAutofit/>
          </a:bodyPr>
          <a:lstStyle>
            <a:lvl1pPr algn="ctr">
              <a:lnSpc>
                <a:spcPct val="85000"/>
              </a:lnSpc>
              <a:defRPr sz="4000" spc="-50" baseline="0">
                <a:solidFill>
                  <a:schemeClr val="bg1">
                    <a:lumMod val="25000"/>
                  </a:schemeClr>
                </a:solidFill>
              </a:defRPr>
            </a:lvl1pPr>
          </a:lstStyle>
          <a:p>
            <a:r>
              <a:rPr lang="en-US" dirty="0" smtClean="0"/>
              <a:t>title</a:t>
            </a:r>
            <a:endParaRPr lang="en-US" dirty="0"/>
          </a:p>
        </p:txBody>
      </p:sp>
      <p:sp>
        <p:nvSpPr>
          <p:cNvPr id="3" name="Subtitle 2"/>
          <p:cNvSpPr>
            <a:spLocks noGrp="1"/>
          </p:cNvSpPr>
          <p:nvPr>
            <p:ph type="subTitle" idx="1" hasCustomPrompt="1"/>
          </p:nvPr>
        </p:nvSpPr>
        <p:spPr>
          <a:xfrm>
            <a:off x="596348" y="4455620"/>
            <a:ext cx="7792279" cy="1689851"/>
          </a:xfrm>
        </p:spPr>
        <p:txBody>
          <a:bodyPr lIns="91440" rIns="91440">
            <a:normAutofit/>
          </a:bodyPr>
          <a:lstStyle>
            <a:lvl1pPr marL="0" indent="0" algn="ctr">
              <a:buNone/>
              <a:defRPr sz="2400" cap="none" spc="200" baseline="0">
                <a:solidFill>
                  <a:schemeClr val="tx2"/>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596348" y="6459785"/>
            <a:ext cx="2973203" cy="365125"/>
          </a:xfrm>
        </p:spPr>
        <p:txBody>
          <a:bodyPr/>
          <a:lstStyle>
            <a:lvl1pPr>
              <a:defRPr sz="1100">
                <a:solidFill>
                  <a:schemeClr val="tx1"/>
                </a:solidFill>
              </a:defRPr>
            </a:lvl1pPr>
          </a:lstStyle>
          <a:p>
            <a:r>
              <a:rPr lang="en-US" smtClean="0"/>
              <a:t>ECE 120: Introduction to Computing</a:t>
            </a:r>
            <a:endParaRPr lang="en-US" dirty="0"/>
          </a:p>
        </p:txBody>
      </p:sp>
      <p:sp>
        <p:nvSpPr>
          <p:cNvPr id="5" name="Footer Placeholder 4"/>
          <p:cNvSpPr>
            <a:spLocks noGrp="1"/>
          </p:cNvSpPr>
          <p:nvPr>
            <p:ph type="ftr" sz="quarter" idx="11"/>
          </p:nvPr>
        </p:nvSpPr>
        <p:spPr>
          <a:xfrm>
            <a:off x="3686185" y="6459785"/>
            <a:ext cx="4713474" cy="365125"/>
          </a:xfrm>
        </p:spPr>
        <p:txBody>
          <a:bodyPr/>
          <a:lstStyle>
            <a:lvl1pPr>
              <a:defRPr sz="1100" cap="none">
                <a:solidFill>
                  <a:schemeClr val="tx1"/>
                </a:solidFill>
              </a:defRPr>
            </a:lvl1pPr>
          </a:lstStyle>
          <a:p>
            <a:pPr algn="r"/>
            <a:r>
              <a:rPr lang="en-US" smtClean="0"/>
              <a:t>© 2016 Steven S. Lumetta.  All rights reserved.</a:t>
            </a:r>
            <a:endParaRPr lang="en-US" dirty="0"/>
          </a:p>
        </p:txBody>
      </p:sp>
      <p:sp>
        <p:nvSpPr>
          <p:cNvPr id="6" name="Slide Number Placeholder 5"/>
          <p:cNvSpPr>
            <a:spLocks noGrp="1"/>
          </p:cNvSpPr>
          <p:nvPr>
            <p:ph type="sldNum" sz="quarter" idx="12"/>
          </p:nvPr>
        </p:nvSpPr>
        <p:spPr/>
        <p:txBody>
          <a:bodyPr/>
          <a:lstStyle>
            <a:lvl1pPr>
              <a:defRPr sz="1100">
                <a:solidFill>
                  <a:schemeClr val="tx1"/>
                </a:solidFill>
              </a:defRPr>
            </a:lvl1pPr>
          </a:lstStyle>
          <a:p>
            <a:r>
              <a:rPr lang="en-US" dirty="0" smtClean="0"/>
              <a:t>slide </a:t>
            </a:r>
            <a:fld id="{7A1E67A6-F3B4-42F5-9080-BEEF8C889EA2}" type="slidenum">
              <a:rPr lang="en-US" smtClean="0"/>
              <a:pPr/>
              <a:t>‹#›</a:t>
            </a:fld>
            <a:endParaRPr lang="en-US" dirty="0"/>
          </a:p>
        </p:txBody>
      </p:sp>
      <p:cxnSp>
        <p:nvCxnSpPr>
          <p:cNvPr id="9" name="Straight Connector 8"/>
          <p:cNvCxnSpPr/>
          <p:nvPr userDrawn="1"/>
        </p:nvCxnSpPr>
        <p:spPr>
          <a:xfrm>
            <a:off x="596348" y="3786808"/>
            <a:ext cx="7803311" cy="0"/>
          </a:xfrm>
          <a:prstGeom prst="line">
            <a:avLst/>
          </a:prstGeom>
          <a:ln w="25400">
            <a:solidFill>
              <a:srgbClr val="D09E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4485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a:p>
        </p:txBody>
      </p:sp>
      <p:sp>
        <p:nvSpPr>
          <p:cNvPr id="5" name="Footer Placeholder 4"/>
          <p:cNvSpPr>
            <a:spLocks noGrp="1"/>
          </p:cNvSpPr>
          <p:nvPr>
            <p:ph type="ftr" sz="quarter" idx="11"/>
          </p:nvPr>
        </p:nvSpPr>
        <p:spPr/>
        <p:txBody>
          <a:bodyPr/>
          <a:lstStyle/>
          <a:p>
            <a:r>
              <a:rPr lang="en-US" smtClean="0"/>
              <a:t>© 2016 Steven S. Lumetta.  All rights reserved.</a:t>
            </a:r>
            <a:endParaRPr lang="en-US"/>
          </a:p>
        </p:txBody>
      </p:sp>
      <p:sp>
        <p:nvSpPr>
          <p:cNvPr id="6" name="Slide Number Placeholder 5"/>
          <p:cNvSpPr>
            <a:spLocks noGrp="1"/>
          </p:cNvSpPr>
          <p:nvPr>
            <p:ph type="sldNum" sz="quarter" idx="12"/>
          </p:nvPr>
        </p:nvSpPr>
        <p:spPr/>
        <p:txBody>
          <a:bodyPr/>
          <a:lstStyle/>
          <a:p>
            <a:fld id="{53BBCAFA-42BF-4D03-A2B2-0B96A0CF4F81}" type="slidenum">
              <a:rPr lang="en-US" smtClean="0"/>
              <a:t>‹#›</a:t>
            </a:fld>
            <a:endParaRPr lang="en-US"/>
          </a:p>
        </p:txBody>
      </p:sp>
    </p:spTree>
    <p:extLst>
      <p:ext uri="{BB962C8B-B14F-4D97-AF65-F5344CB8AC3E}">
        <p14:creationId xmlns:p14="http://schemas.microsoft.com/office/powerpoint/2010/main" val="294666210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a:p>
        </p:txBody>
      </p:sp>
      <p:sp>
        <p:nvSpPr>
          <p:cNvPr id="5" name="Footer Placeholder 4"/>
          <p:cNvSpPr>
            <a:spLocks noGrp="1"/>
          </p:cNvSpPr>
          <p:nvPr>
            <p:ph type="ftr" sz="quarter" idx="11"/>
          </p:nvPr>
        </p:nvSpPr>
        <p:spPr/>
        <p:txBody>
          <a:bodyPr/>
          <a:lstStyle/>
          <a:p>
            <a:r>
              <a:rPr lang="en-US" smtClean="0"/>
              <a:t>© 2016 Steven S. Lumetta.  All rights reserved.</a:t>
            </a:r>
            <a:endParaRPr lang="en-US"/>
          </a:p>
        </p:txBody>
      </p:sp>
      <p:sp>
        <p:nvSpPr>
          <p:cNvPr id="6" name="Slide Number Placeholder 5"/>
          <p:cNvSpPr>
            <a:spLocks noGrp="1"/>
          </p:cNvSpPr>
          <p:nvPr>
            <p:ph type="sldNum" sz="quarter" idx="12"/>
          </p:nvPr>
        </p:nvSpPr>
        <p:spPr/>
        <p:txBody>
          <a:bodyPr/>
          <a:lstStyle/>
          <a:p>
            <a:fld id="{53BBCAFA-42BF-4D03-A2B2-0B96A0CF4F81}" type="slidenum">
              <a:rPr lang="en-US" smtClean="0"/>
              <a:t>‹#›</a:t>
            </a:fld>
            <a:endParaRPr lang="en-US"/>
          </a:p>
        </p:txBody>
      </p:sp>
    </p:spTree>
    <p:extLst>
      <p:ext uri="{BB962C8B-B14F-4D97-AF65-F5344CB8AC3E}">
        <p14:creationId xmlns:p14="http://schemas.microsoft.com/office/powerpoint/2010/main" val="9313936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6349" y="536714"/>
            <a:ext cx="10982737" cy="646043"/>
          </a:xfrm>
        </p:spPr>
        <p:txBody>
          <a:bodyPr>
            <a:normAutofit/>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596350" y="1630017"/>
            <a:ext cx="7792278" cy="4239077"/>
          </a:xfrm>
        </p:spPr>
        <p:txBody>
          <a:bodyPr>
            <a:normAutofit/>
          </a:bodyPr>
          <a:lstStyle>
            <a:lvl1pPr>
              <a:defRPr sz="2800"/>
            </a:lvl1pPr>
            <a:lvl2pPr>
              <a:defRPr sz="2800"/>
            </a:lvl2pPr>
            <a:lvl3pPr>
              <a:defRPr sz="2800"/>
            </a:lvl3pPr>
            <a:lvl4pPr>
              <a:defRPr sz="2800"/>
            </a:lvl4pPr>
            <a:lvl5pPr>
              <a:defRPr sz="2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r>
              <a:rPr lang="en-US" smtClean="0"/>
              <a:t>ECE 120: Introduction to Computing</a:t>
            </a:r>
            <a:endParaRPr lang="en-US" dirty="0"/>
          </a:p>
        </p:txBody>
      </p:sp>
      <p:sp>
        <p:nvSpPr>
          <p:cNvPr id="8" name="Footer Placeholder 7"/>
          <p:cNvSpPr>
            <a:spLocks noGrp="1"/>
          </p:cNvSpPr>
          <p:nvPr>
            <p:ph type="ftr" sz="quarter" idx="11"/>
          </p:nvPr>
        </p:nvSpPr>
        <p:spPr/>
        <p:txBody>
          <a:bodyPr/>
          <a:lstStyle/>
          <a:p>
            <a:pPr algn="r"/>
            <a:r>
              <a:rPr lang="en-US" smtClean="0"/>
              <a:t>© 2016 Steven S. Lumetta.  All rights reserved.</a:t>
            </a:r>
            <a:endParaRPr lang="en-US" dirty="0"/>
          </a:p>
        </p:txBody>
      </p:sp>
      <p:sp>
        <p:nvSpPr>
          <p:cNvPr id="9" name="Slide Number Placeholder 8"/>
          <p:cNvSpPr>
            <a:spLocks noGrp="1"/>
          </p:cNvSpPr>
          <p:nvPr>
            <p:ph type="sldNum" sz="quarter" idx="12"/>
          </p:nvPr>
        </p:nvSpPr>
        <p:spPr/>
        <p:txBody>
          <a:bodyPr/>
          <a:lstStyle>
            <a:lvl1pPr>
              <a:defRPr b="0">
                <a:solidFill>
                  <a:schemeClr val="tx1"/>
                </a:solidFill>
              </a:defRPr>
            </a:lvl1pPr>
          </a:lstStyle>
          <a:p>
            <a:r>
              <a:rPr lang="en-US" sz="1100" smtClean="0"/>
              <a:t>slide </a:t>
            </a:r>
            <a:fld id="{DFCBF99B-FFDD-44A2-B92B-66EDED34A677}" type="slidenum">
              <a:rPr lang="en-US" sz="1100" smtClean="0"/>
              <a:pPr/>
              <a:t>‹#›</a:t>
            </a:fld>
            <a:endParaRPr lang="en-US" dirty="0"/>
          </a:p>
        </p:txBody>
      </p:sp>
    </p:spTree>
    <p:extLst>
      <p:ext uri="{BB962C8B-B14F-4D97-AF65-F5344CB8AC3E}">
        <p14:creationId xmlns:p14="http://schemas.microsoft.com/office/powerpoint/2010/main" val="29626990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ECE 120: Introduction to Computing</a:t>
            </a:r>
            <a:endParaRPr lang="en-US"/>
          </a:p>
        </p:txBody>
      </p:sp>
      <p:sp>
        <p:nvSpPr>
          <p:cNvPr id="5" name="Footer Placeholder 4"/>
          <p:cNvSpPr>
            <a:spLocks noGrp="1"/>
          </p:cNvSpPr>
          <p:nvPr>
            <p:ph type="ftr" sz="quarter" idx="11"/>
          </p:nvPr>
        </p:nvSpPr>
        <p:spPr/>
        <p:txBody>
          <a:bodyPr/>
          <a:lstStyle/>
          <a:p>
            <a:r>
              <a:rPr lang="en-US" smtClean="0"/>
              <a:t>© 2016 Steven S. Lumetta.  All rights reserved.</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1330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ECE 120: Introduction to Computing</a:t>
            </a:r>
            <a:endParaRPr lang="en-US"/>
          </a:p>
        </p:txBody>
      </p:sp>
      <p:sp>
        <p:nvSpPr>
          <p:cNvPr id="6" name="Footer Placeholder 5"/>
          <p:cNvSpPr>
            <a:spLocks noGrp="1"/>
          </p:cNvSpPr>
          <p:nvPr>
            <p:ph type="ftr" sz="quarter" idx="11"/>
          </p:nvPr>
        </p:nvSpPr>
        <p:spPr/>
        <p:txBody>
          <a:bodyPr/>
          <a:lstStyle/>
          <a:p>
            <a:r>
              <a:rPr lang="en-US" smtClean="0"/>
              <a:t>© 2016 Steven S. Lumetta.  All rights reserved.</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29588621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ECE 120: Introduction to Computing</a:t>
            </a:r>
            <a:endParaRPr lang="en-US"/>
          </a:p>
        </p:txBody>
      </p:sp>
      <p:sp>
        <p:nvSpPr>
          <p:cNvPr id="8" name="Footer Placeholder 7"/>
          <p:cNvSpPr>
            <a:spLocks noGrp="1"/>
          </p:cNvSpPr>
          <p:nvPr>
            <p:ph type="ftr" sz="quarter" idx="11"/>
          </p:nvPr>
        </p:nvSpPr>
        <p:spPr/>
        <p:txBody>
          <a:bodyPr/>
          <a:lstStyle/>
          <a:p>
            <a:r>
              <a:rPr lang="en-US" smtClean="0"/>
              <a:t>© 2016 Steven S. Lumetta.  All rights reserved.</a:t>
            </a:r>
            <a:endParaRPr lang="en-US"/>
          </a:p>
        </p:txBody>
      </p:sp>
      <p:sp>
        <p:nvSpPr>
          <p:cNvPr id="9" name="Slide Number Placeholder 8"/>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38284264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ECE 120: Introduction to Computing</a:t>
            </a:r>
            <a:endParaRPr lang="en-US"/>
          </a:p>
        </p:txBody>
      </p:sp>
      <p:sp>
        <p:nvSpPr>
          <p:cNvPr id="4" name="Footer Placeholder 3"/>
          <p:cNvSpPr>
            <a:spLocks noGrp="1"/>
          </p:cNvSpPr>
          <p:nvPr>
            <p:ph type="ftr" sz="quarter" idx="11"/>
          </p:nvPr>
        </p:nvSpPr>
        <p:spPr/>
        <p:txBody>
          <a:bodyPr/>
          <a:lstStyle/>
          <a:p>
            <a:r>
              <a:rPr lang="en-US" smtClean="0"/>
              <a:t>© 2016 Steven S. Lumetta.  All rights reserved.</a:t>
            </a:r>
            <a:endParaRPr lang="en-US"/>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26386252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smtClean="0"/>
              <a:t>ECE 120: Introduction to Computing</a:t>
            </a: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 2016 Steven S. Lumetta.  All rights reserved.</a:t>
            </a:r>
            <a:endParaRPr lang="en-US"/>
          </a:p>
        </p:txBody>
      </p:sp>
      <p:sp>
        <p:nvSpPr>
          <p:cNvPr id="9" name="Slide Number Placeholder 8"/>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6458366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smtClean="0"/>
              <a:t>ECE 120: Introduction to Computing</a:t>
            </a:r>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 2016 Steven S. Lumetta.  All rights reserved.</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3BBCAFA-42BF-4D03-A2B2-0B96A0CF4F81}" type="slidenum">
              <a:rPr lang="en-US" smtClean="0"/>
              <a:t>‹#›</a:t>
            </a:fld>
            <a:endParaRPr lang="en-US"/>
          </a:p>
        </p:txBody>
      </p:sp>
    </p:spTree>
    <p:extLst>
      <p:ext uri="{BB962C8B-B14F-4D97-AF65-F5344CB8AC3E}">
        <p14:creationId xmlns:p14="http://schemas.microsoft.com/office/powerpoint/2010/main" val="116219322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ECE 120: Introduction to Computing</a:t>
            </a:r>
            <a:endParaRPr lang="en-US"/>
          </a:p>
        </p:txBody>
      </p:sp>
      <p:sp>
        <p:nvSpPr>
          <p:cNvPr id="6" name="Footer Placeholder 5"/>
          <p:cNvSpPr>
            <a:spLocks noGrp="1"/>
          </p:cNvSpPr>
          <p:nvPr>
            <p:ph type="ftr" sz="quarter" idx="11"/>
          </p:nvPr>
        </p:nvSpPr>
        <p:spPr/>
        <p:txBody>
          <a:bodyPr/>
          <a:lstStyle/>
          <a:p>
            <a:r>
              <a:rPr lang="en-US" smtClean="0"/>
              <a:t>© 2016 Steven S. Lumetta.  All rights reserved.</a:t>
            </a:r>
            <a:endParaRPr lang="en-US"/>
          </a:p>
        </p:txBody>
      </p:sp>
      <p:sp>
        <p:nvSpPr>
          <p:cNvPr id="7" name="Slide Number Placeholder 6"/>
          <p:cNvSpPr>
            <a:spLocks noGrp="1"/>
          </p:cNvSpPr>
          <p:nvPr>
            <p:ph type="sldNum" sz="quarter" idx="12"/>
          </p:nvPr>
        </p:nvSpPr>
        <p:spPr/>
        <p:txBody>
          <a:bodyPr/>
          <a:lstStyle/>
          <a:p>
            <a:fld id="{53BBCAFA-42BF-4D03-A2B2-0B96A0CF4F81}" type="slidenum">
              <a:rPr lang="en-US" smtClean="0"/>
              <a:t>‹#›</a:t>
            </a:fld>
            <a:endParaRPr lang="en-US"/>
          </a:p>
        </p:txBody>
      </p:sp>
    </p:spTree>
    <p:extLst>
      <p:ext uri="{BB962C8B-B14F-4D97-AF65-F5344CB8AC3E}">
        <p14:creationId xmlns:p14="http://schemas.microsoft.com/office/powerpoint/2010/main" val="160049298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58594"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96350" y="536714"/>
            <a:ext cx="10972798" cy="646043"/>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96348" y="1540565"/>
            <a:ext cx="7792279" cy="4328529"/>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96348" y="6459785"/>
            <a:ext cx="2973203" cy="365125"/>
          </a:xfrm>
          <a:prstGeom prst="rect">
            <a:avLst/>
          </a:prstGeom>
        </p:spPr>
        <p:txBody>
          <a:bodyPr vert="horz" lIns="91440" tIns="45720" rIns="91440" bIns="45720" rtlCol="0" anchor="ctr"/>
          <a:lstStyle>
            <a:lvl1pPr algn="l">
              <a:defRPr sz="1100">
                <a:solidFill>
                  <a:schemeClr val="tx1"/>
                </a:solidFill>
              </a:defRPr>
            </a:lvl1pPr>
          </a:lstStyle>
          <a:p>
            <a:r>
              <a:rPr lang="en-US" smtClean="0"/>
              <a:t>ECE 120: Introduction to Computing</a:t>
            </a:r>
            <a:endParaRPr lang="en-US" dirty="0"/>
          </a:p>
        </p:txBody>
      </p:sp>
      <p:sp>
        <p:nvSpPr>
          <p:cNvPr id="5" name="Footer Placeholder 4"/>
          <p:cNvSpPr>
            <a:spLocks noGrp="1"/>
          </p:cNvSpPr>
          <p:nvPr>
            <p:ph type="ftr" sz="quarter" idx="3"/>
          </p:nvPr>
        </p:nvSpPr>
        <p:spPr>
          <a:xfrm>
            <a:off x="3686185" y="6459785"/>
            <a:ext cx="4702442" cy="365125"/>
          </a:xfrm>
          <a:prstGeom prst="rect">
            <a:avLst/>
          </a:prstGeom>
        </p:spPr>
        <p:txBody>
          <a:bodyPr vert="horz" lIns="91440" tIns="45720" rIns="91440" bIns="45720" rtlCol="0" anchor="ctr"/>
          <a:lstStyle>
            <a:lvl1pPr algn="ctr">
              <a:defRPr sz="1100" cap="none" baseline="0">
                <a:solidFill>
                  <a:schemeClr val="tx1"/>
                </a:solidFill>
              </a:defRPr>
            </a:lvl1pPr>
          </a:lstStyle>
          <a:p>
            <a:pPr algn="r"/>
            <a:r>
              <a:rPr lang="en-US" smtClean="0"/>
              <a:t>© 2016 Steven S. Lumetta.  All rights reserved.</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r>
              <a:rPr lang="en-US" sz="1100" dirty="0" smtClean="0">
                <a:solidFill>
                  <a:schemeClr val="tx1"/>
                </a:solidFill>
              </a:rPr>
              <a:t>slide </a:t>
            </a:r>
            <a:fld id="{DFCBF99B-FFDD-44A2-B92B-66EDED34A677}" type="slidenum">
              <a:rPr lang="en-US" sz="1100" smtClean="0">
                <a:solidFill>
                  <a:schemeClr val="tx1"/>
                </a:solidFill>
              </a:rPr>
              <a:pPr/>
              <a:t>‹#›</a:t>
            </a:fld>
            <a:endParaRPr lang="en-US" dirty="0"/>
          </a:p>
        </p:txBody>
      </p:sp>
      <p:cxnSp>
        <p:nvCxnSpPr>
          <p:cNvPr id="10" name="Straight Connector 9"/>
          <p:cNvCxnSpPr/>
          <p:nvPr/>
        </p:nvCxnSpPr>
        <p:spPr>
          <a:xfrm>
            <a:off x="596349" y="1300524"/>
            <a:ext cx="10972799" cy="0"/>
          </a:xfrm>
          <a:prstGeom prst="line">
            <a:avLst/>
          </a:prstGeom>
          <a:ln w="25400">
            <a:solidFill>
              <a:srgbClr val="D09E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6165096"/>
      </p:ext>
    </p:extLst>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Lst>
  <p:timing>
    <p:tnLst>
      <p:par>
        <p:cTn id="1" dur="indefinite" restart="never" nodeType="tmRoot"/>
      </p:par>
    </p:tnLst>
  </p:timing>
  <p:hf hdr="0"/>
  <p:txStyles>
    <p:titleStyle>
      <a:lvl1pPr algn="l" defTabSz="914400" rtl="0" eaLnBrk="1" latinLnBrk="0" hangingPunct="1">
        <a:lnSpc>
          <a:spcPct val="85000"/>
        </a:lnSpc>
        <a:spcBef>
          <a:spcPct val="0"/>
        </a:spcBef>
        <a:buNone/>
        <a:defRPr sz="3600" kern="1200" spc="-50" baseline="0">
          <a:solidFill>
            <a:srgbClr val="0070C0"/>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spcAft>
                <a:spcPts val="600"/>
              </a:spcAft>
            </a:pPr>
            <a:r>
              <a:rPr lang="en-US" sz="2800" dirty="0" smtClean="0"/>
              <a:t>University of Illinois at Urbana-Champaign</a:t>
            </a:r>
            <a:br>
              <a:rPr lang="en-US" sz="2800" dirty="0" smtClean="0"/>
            </a:br>
            <a:r>
              <a:rPr lang="en-US" sz="2800" dirty="0" smtClean="0"/>
              <a:t>Dept. of Electrical and Computer Engineering</a:t>
            </a:r>
            <a:br>
              <a:rPr lang="en-US" sz="2800" dirty="0" smtClean="0"/>
            </a:br>
            <a:r>
              <a:rPr lang="en-US" sz="3600" dirty="0" smtClean="0"/>
              <a:t/>
            </a:r>
            <a:br>
              <a:rPr lang="en-US" sz="3600" dirty="0" smtClean="0"/>
            </a:br>
            <a:r>
              <a:rPr lang="en-US" sz="3600" dirty="0" smtClean="0"/>
              <a:t>ECE 120: Introduction to Computing</a:t>
            </a:r>
            <a:endParaRPr lang="en-US" sz="3600" dirty="0"/>
          </a:p>
        </p:txBody>
      </p:sp>
      <p:sp>
        <p:nvSpPr>
          <p:cNvPr id="3" name="Subtitle 2"/>
          <p:cNvSpPr>
            <a:spLocks noGrp="1"/>
          </p:cNvSpPr>
          <p:nvPr>
            <p:ph type="subTitle" idx="1"/>
          </p:nvPr>
        </p:nvSpPr>
        <p:spPr/>
        <p:txBody>
          <a:bodyPr>
            <a:normAutofit/>
          </a:bodyPr>
          <a:lstStyle/>
          <a:p>
            <a:r>
              <a:rPr lang="en-US" sz="2800" dirty="0" smtClean="0">
                <a:solidFill>
                  <a:srgbClr val="0070C0"/>
                </a:solidFill>
              </a:rPr>
              <a:t>Static Hazards*</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pPr algn="r"/>
            <a:r>
              <a:rPr lang="en-US" smtClean="0"/>
              <a:t>© 2016 Steven S. Lumetta.  All rights reserved.</a:t>
            </a:r>
            <a:endParaRPr lang="en-US" dirty="0"/>
          </a:p>
        </p:txBody>
      </p:sp>
      <p:sp>
        <p:nvSpPr>
          <p:cNvPr id="7" name="Slide Number Placeholder 6"/>
          <p:cNvSpPr>
            <a:spLocks noGrp="1"/>
          </p:cNvSpPr>
          <p:nvPr>
            <p:ph type="sldNum" sz="quarter" idx="12"/>
          </p:nvPr>
        </p:nvSpPr>
        <p:spPr/>
        <p:txBody>
          <a:bodyPr/>
          <a:lstStyle/>
          <a:p>
            <a:r>
              <a:rPr lang="en-US" smtClean="0"/>
              <a:t>slide </a:t>
            </a:r>
            <a:fld id="{7A1E67A6-F3B4-42F5-9080-BEEF8C889EA2}" type="slidenum">
              <a:rPr lang="en-US" smtClean="0"/>
              <a:pPr/>
              <a:t>1</a:t>
            </a:fld>
            <a:endParaRPr lang="en-US" dirty="0"/>
          </a:p>
        </p:txBody>
      </p:sp>
    </p:spTree>
    <p:extLst>
      <p:ext uri="{BB962C8B-B14F-4D97-AF65-F5344CB8AC3E}">
        <p14:creationId xmlns:p14="http://schemas.microsoft.com/office/powerpoint/2010/main" val="3262000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 Static Hazards by Adding More Gates</a:t>
            </a:r>
            <a:endParaRPr lang="en-US" dirty="0"/>
          </a:p>
        </p:txBody>
      </p:sp>
      <p:sp>
        <p:nvSpPr>
          <p:cNvPr id="10" name="Content Placeholder 9"/>
          <p:cNvSpPr>
            <a:spLocks noGrp="1"/>
          </p:cNvSpPr>
          <p:nvPr>
            <p:ph idx="1"/>
          </p:nvPr>
        </p:nvSpPr>
        <p:spPr/>
        <p:txBody>
          <a:bodyPr>
            <a:normAutofit lnSpcReduction="10000"/>
          </a:bodyPr>
          <a:lstStyle/>
          <a:p>
            <a:pPr algn="ctr"/>
            <a:r>
              <a:rPr lang="en-US" b="1" dirty="0" smtClean="0">
                <a:solidFill>
                  <a:srgbClr val="0070C0"/>
                </a:solidFill>
              </a:rPr>
              <a:t>What can we do?</a:t>
            </a:r>
          </a:p>
          <a:p>
            <a:r>
              <a:rPr lang="en-US" dirty="0" smtClean="0"/>
              <a:t>Take a look at the K-map.</a:t>
            </a:r>
          </a:p>
          <a:p>
            <a:r>
              <a:rPr lang="en-US" dirty="0" smtClean="0"/>
              <a:t>The loops represent </a:t>
            </a:r>
            <a:br>
              <a:rPr lang="en-US" dirty="0" smtClean="0"/>
            </a:br>
            <a:r>
              <a:rPr lang="en-US" dirty="0" smtClean="0"/>
              <a:t>the AND gates.</a:t>
            </a:r>
          </a:p>
          <a:p>
            <a:r>
              <a:rPr lang="en-US" b="1" dirty="0" smtClean="0">
                <a:solidFill>
                  <a:srgbClr val="00B050"/>
                </a:solidFill>
              </a:rPr>
              <a:t>ABC = 110 </a:t>
            </a:r>
            <a:r>
              <a:rPr lang="en-US" dirty="0" smtClean="0"/>
              <a:t>to </a:t>
            </a:r>
            <a:r>
              <a:rPr lang="en-US" b="1" dirty="0" smtClean="0">
                <a:solidFill>
                  <a:srgbClr val="00B050"/>
                </a:solidFill>
              </a:rPr>
              <a:t>100</a:t>
            </a:r>
            <a:br>
              <a:rPr lang="en-US" b="1" dirty="0" smtClean="0">
                <a:solidFill>
                  <a:srgbClr val="00B050"/>
                </a:solidFill>
              </a:rPr>
            </a:br>
            <a:r>
              <a:rPr lang="en-US" dirty="0" smtClean="0"/>
              <a:t>moves</a:t>
            </a:r>
            <a:r>
              <a:rPr lang="en-US" dirty="0"/>
              <a:t> </a:t>
            </a:r>
            <a:r>
              <a:rPr lang="en-US" dirty="0" smtClean="0"/>
              <a:t>between loops.</a:t>
            </a:r>
          </a:p>
          <a:p>
            <a:r>
              <a:rPr lang="en-US" dirty="0" smtClean="0"/>
              <a:t>Let’s add a </a:t>
            </a:r>
            <a:r>
              <a:rPr lang="en-US" b="1" dirty="0" smtClean="0">
                <a:solidFill>
                  <a:srgbClr val="7030A0"/>
                </a:solidFill>
              </a:rPr>
              <a:t>new loop</a:t>
            </a:r>
            <a:r>
              <a:rPr lang="en-US" dirty="0" smtClean="0"/>
              <a:t/>
            </a:r>
            <a:br>
              <a:rPr lang="en-US" dirty="0" smtClean="0"/>
            </a:br>
            <a:r>
              <a:rPr lang="en-US" dirty="0" smtClean="0"/>
              <a:t>(and a new AND gate).</a:t>
            </a:r>
          </a:p>
          <a:p>
            <a:pPr algn="ctr"/>
            <a:r>
              <a:rPr lang="en-US" b="1" dirty="0" smtClean="0">
                <a:solidFill>
                  <a:srgbClr val="0070C0"/>
                </a:solidFill>
              </a:rPr>
              <a:t>The new AND gate will stay at 1.</a:t>
            </a:r>
            <a:endParaRPr lang="en-US" b="1" dirty="0">
              <a:solidFill>
                <a:srgbClr val="0070C0"/>
              </a:solidFill>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10</a:t>
            </a:fld>
            <a:endParaRPr lang="en-US" dirty="0"/>
          </a:p>
        </p:txBody>
      </p:sp>
      <p:sp>
        <p:nvSpPr>
          <p:cNvPr id="7" name="TextBox 6"/>
          <p:cNvSpPr txBox="1"/>
          <p:nvPr/>
        </p:nvSpPr>
        <p:spPr>
          <a:xfrm>
            <a:off x="522514" y="261616"/>
            <a:ext cx="11349582" cy="584775"/>
          </a:xfrm>
          <a:prstGeom prst="rect">
            <a:avLst/>
          </a:prstGeom>
          <a:noFill/>
        </p:spPr>
        <p:txBody>
          <a:bodyPr wrap="none" rtlCol="0">
            <a:spAutoFit/>
          </a:bodyPr>
          <a:lstStyle/>
          <a:p>
            <a:r>
              <a:rPr lang="en-US" sz="3200" dirty="0"/>
              <a:t>* * * * * * * * * * * * * * </a:t>
            </a:r>
            <a:r>
              <a:rPr lang="en-US" sz="3200" dirty="0" smtClean="0"/>
              <a:t>* * </a:t>
            </a:r>
            <a:r>
              <a:rPr lang="en-US" sz="3200" dirty="0"/>
              <a:t>* * * * * * * * * * * * * </a:t>
            </a:r>
            <a:r>
              <a:rPr lang="en-US" sz="3200" dirty="0" smtClean="0"/>
              <a:t>*</a:t>
            </a:r>
            <a:r>
              <a:rPr lang="en-US" sz="3200" dirty="0"/>
              <a:t> </a:t>
            </a:r>
            <a:r>
              <a:rPr lang="en-US" sz="3200" dirty="0" smtClean="0"/>
              <a:t>* * * * *</a:t>
            </a:r>
            <a:endParaRPr lang="en-US" sz="3200" dirty="0"/>
          </a:p>
        </p:txBody>
      </p:sp>
      <p:graphicFrame>
        <p:nvGraphicFramePr>
          <p:cNvPr id="14" name="Table 13"/>
          <p:cNvGraphicFramePr>
            <a:graphicFrameLocks noGrp="1"/>
          </p:cNvGraphicFramePr>
          <p:nvPr>
            <p:extLst>
              <p:ext uri="{D42A27DB-BD31-4B8C-83A1-F6EECF244321}">
                <p14:modId xmlns:p14="http://schemas.microsoft.com/office/powerpoint/2010/main" val="3209585810"/>
              </p:ext>
            </p:extLst>
          </p:nvPr>
        </p:nvGraphicFramePr>
        <p:xfrm>
          <a:off x="4806274" y="2540568"/>
          <a:ext cx="3582353" cy="2225040"/>
        </p:xfrm>
        <a:graphic>
          <a:graphicData uri="http://schemas.openxmlformats.org/drawingml/2006/table">
            <a:tbl>
              <a:tblPr firstRow="1" bandRow="1">
                <a:tableStyleId>{0E3FDE45-AF77-4B5C-9715-49D594BDF05E}</a:tableStyleId>
              </a:tblPr>
              <a:tblGrid>
                <a:gridCol w="473393">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tblGrid>
              <a:tr h="365760">
                <a:tc rowSpan="2" gridSpan="2">
                  <a:txBody>
                    <a:bodyPr/>
                    <a:lstStyle/>
                    <a:p>
                      <a:pPr algn="ctr"/>
                      <a:r>
                        <a:rPr lang="en-US" sz="2400" baseline="0" dirty="0" smtClean="0"/>
                        <a:t>S</a:t>
                      </a:r>
                      <a:endParaRPr lang="en-US" sz="2400" baseline="-25000" dirty="0"/>
                    </a:p>
                  </a:txBody>
                  <a:tcPr anchor="ctr">
                    <a:lnL>
                      <a:noFill/>
                    </a:lnL>
                    <a:lnR>
                      <a:noFill/>
                    </a:lnR>
                    <a:lnT w="12700" cmpd="sng">
                      <a:noFill/>
                    </a:lnT>
                    <a:lnB w="12700" cmpd="sng">
                      <a:noFill/>
                    </a:lnB>
                    <a:lnTlToBr w="12700" cmpd="sng">
                      <a:noFill/>
                      <a:prstDash val="solid"/>
                    </a:lnTlToBr>
                    <a:lnBlToTr w="12700" cmpd="sng">
                      <a:noFill/>
                      <a:prstDash val="solid"/>
                    </a:lnBlToTr>
                  </a:tcPr>
                </a:tc>
                <a:tc rowSpan="2"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latin typeface="+mn-lt"/>
                          <a:cs typeface="Arial" panose="020B0604020202020204" pitchFamily="34" charset="0"/>
                        </a:rPr>
                        <a:t>BC</a:t>
                      </a:r>
                      <a:endParaRPr lang="en-US" sz="2400" baseline="-25000" dirty="0" smtClean="0">
                        <a:latin typeface="+mn-lt"/>
                        <a:cs typeface="Arial" panose="020B0604020202020204" pitchFamily="34" charset="0"/>
                      </a:endParaRPr>
                    </a:p>
                  </a:txBody>
                  <a:tcPr anchor="b">
                    <a:lnL>
                      <a:noFill/>
                    </a:lnL>
                    <a:lnR>
                      <a:noFill/>
                    </a:lnR>
                    <a:lnT w="12700" cmpd="sng">
                      <a:noFill/>
                    </a:lnT>
                    <a:lnB w="12700" cmpd="sng">
                      <a:noFill/>
                    </a:lnB>
                    <a:lnTlToBr w="12700" cmpd="sng">
                      <a:noFill/>
                      <a:prstDash val="solid"/>
                    </a:lnTlToBr>
                    <a:lnBlToTr w="12700" cmpd="sng">
                      <a:noFill/>
                      <a:prstDash val="solid"/>
                    </a:lnBlToTr>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65760">
                <a:tc gridSpan="2" vMerge="1">
                  <a:txBody>
                    <a:bodyPr/>
                    <a:lstStyle/>
                    <a:p>
                      <a:endParaRPr lang="en-US" dirty="0"/>
                    </a:p>
                  </a:txBody>
                  <a:tcPr>
                    <a:noFill/>
                  </a:tcPr>
                </a:tc>
                <a:tc hMerge="1" vMerge="1">
                  <a:txBody>
                    <a:bodyPr/>
                    <a:lstStyle/>
                    <a:p>
                      <a:endParaRPr lang="en-US" dirty="0"/>
                    </a:p>
                  </a:txBody>
                  <a:tcPr>
                    <a:noFill/>
                  </a:tcPr>
                </a:tc>
                <a:tc>
                  <a:txBody>
                    <a:bodyPr/>
                    <a:lstStyle/>
                    <a:p>
                      <a:pPr algn="ctr"/>
                      <a:r>
                        <a:rPr lang="en-US" sz="2000" b="1" dirty="0" smtClean="0">
                          <a:latin typeface="Arial" panose="020B0604020202020204" pitchFamily="34" charset="0"/>
                          <a:cs typeface="Arial" panose="020B0604020202020204" pitchFamily="34" charset="0"/>
                        </a:rPr>
                        <a:t>00</a:t>
                      </a:r>
                      <a:endParaRPr lang="en-US" sz="2000" b="1" dirty="0">
                        <a:latin typeface="Arial" panose="020B0604020202020204" pitchFamily="34" charset="0"/>
                        <a:cs typeface="Arial" panose="020B0604020202020204" pitchFamily="34" charset="0"/>
                      </a:endParaRPr>
                    </a:p>
                  </a:txBody>
                  <a:tcPr anchor="b">
                    <a:lnL w="12700" cmpd="sng">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latin typeface="Arial" panose="020B0604020202020204" pitchFamily="34" charset="0"/>
                          <a:cs typeface="Arial" panose="020B0604020202020204" pitchFamily="34" charset="0"/>
                        </a:rPr>
                        <a:t>01</a:t>
                      </a:r>
                      <a:endParaRPr lang="en-US" sz="2000" b="1" dirty="0">
                        <a:latin typeface="Arial" panose="020B0604020202020204" pitchFamily="34" charset="0"/>
                        <a:cs typeface="Arial" panose="020B0604020202020204" pitchFamily="34" charset="0"/>
                      </a:endParaRPr>
                    </a:p>
                  </a:txBody>
                  <a:tcPr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latin typeface="Arial" panose="020B0604020202020204" pitchFamily="34" charset="0"/>
                          <a:cs typeface="Arial" panose="020B0604020202020204" pitchFamily="34" charset="0"/>
                        </a:rPr>
                        <a:t>11</a:t>
                      </a:r>
                      <a:endParaRPr lang="en-US" sz="2000" b="1" dirty="0">
                        <a:latin typeface="Arial" panose="020B0604020202020204" pitchFamily="34" charset="0"/>
                        <a:cs typeface="Arial" panose="020B0604020202020204" pitchFamily="34" charset="0"/>
                      </a:endParaRPr>
                    </a:p>
                  </a:txBody>
                  <a:tcPr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latin typeface="Arial" panose="020B0604020202020204" pitchFamily="34" charset="0"/>
                          <a:cs typeface="Arial" panose="020B0604020202020204" pitchFamily="34" charset="0"/>
                        </a:rPr>
                        <a:t>10</a:t>
                      </a:r>
                      <a:endParaRPr lang="en-US" sz="2000" b="1" dirty="0">
                        <a:latin typeface="Arial" panose="020B0604020202020204" pitchFamily="34" charset="0"/>
                        <a:cs typeface="Arial" panose="020B0604020202020204" pitchFamily="34" charset="0"/>
                      </a:endParaRPr>
                    </a:p>
                  </a:txBody>
                  <a:tcPr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85800">
                <a:tc rowSpan="2">
                  <a:txBody>
                    <a:bodyPr/>
                    <a:lstStyle/>
                    <a:p>
                      <a:pPr algn="r"/>
                      <a:r>
                        <a:rPr lang="en-US" sz="2400" b="1" baseline="0" dirty="0" smtClean="0"/>
                        <a:t>A</a:t>
                      </a:r>
                      <a:endParaRPr lang="en-US" sz="2400" b="1" baseline="-25000" dirty="0"/>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r>
                        <a:rPr lang="en-US" sz="2000" b="1" dirty="0" smtClean="0">
                          <a:latin typeface="Arial" panose="020B0604020202020204" pitchFamily="34" charset="0"/>
                          <a:cs typeface="Arial" panose="020B0604020202020204" pitchFamily="34" charset="0"/>
                        </a:rPr>
                        <a:t>0</a:t>
                      </a:r>
                      <a:endParaRPr lang="en-US" sz="2000" b="1" dirty="0">
                        <a:latin typeface="Arial" panose="020B0604020202020204" pitchFamily="34" charset="0"/>
                        <a:cs typeface="Arial" panose="020B0604020202020204" pitchFamily="34" charset="0"/>
                      </a:endParaRPr>
                    </a:p>
                  </a:txBody>
                  <a:tcPr anchor="ctr">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smtClean="0">
                          <a:latin typeface="Arial" panose="020B0604020202020204" pitchFamily="34" charset="0"/>
                          <a:cs typeface="Arial" panose="020B0604020202020204" pitchFamily="34" charset="0"/>
                        </a:rPr>
                        <a:t>0</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smtClean="0">
                          <a:latin typeface="Arial" panose="020B0604020202020204" pitchFamily="34" charset="0"/>
                          <a:cs typeface="Arial" panose="020B0604020202020204" pitchFamily="34" charset="0"/>
                        </a:rPr>
                        <a:t>0</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smtClean="0">
                          <a:latin typeface="Arial" panose="020B0604020202020204" pitchFamily="34" charset="0"/>
                          <a:cs typeface="Arial" panose="020B0604020202020204" pitchFamily="34" charset="0"/>
                        </a:rPr>
                        <a:t>0</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85800">
                <a:tc vMerge="1">
                  <a:txBody>
                    <a:bodyPr/>
                    <a:lstStyle/>
                    <a:p>
                      <a:endParaRPr lang="en-US" dirty="0"/>
                    </a:p>
                  </a:txBody>
                  <a:tcPr>
                    <a:noFill/>
                  </a:tcPr>
                </a:tc>
                <a:tc>
                  <a:txBody>
                    <a:bodyPr/>
                    <a:lstStyle/>
                    <a:p>
                      <a:pPr algn="r"/>
                      <a:r>
                        <a:rPr lang="en-US" sz="2000" b="1" dirty="0" smtClean="0">
                          <a:latin typeface="Arial" panose="020B0604020202020204" pitchFamily="34" charset="0"/>
                          <a:cs typeface="Arial" panose="020B0604020202020204" pitchFamily="34" charset="0"/>
                        </a:rPr>
                        <a:t>1</a:t>
                      </a:r>
                      <a:endParaRPr lang="en-US" sz="2000" b="1" dirty="0">
                        <a:latin typeface="Arial" panose="020B0604020202020204" pitchFamily="34" charset="0"/>
                        <a:cs typeface="Arial" panose="020B0604020202020204" pitchFamily="34" charset="0"/>
                      </a:endParaRPr>
                    </a:p>
                  </a:txBody>
                  <a:tcPr anchor="ctr">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0</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 </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23" name="Rounded Rectangle 22"/>
          <p:cNvSpPr/>
          <p:nvPr/>
        </p:nvSpPr>
        <p:spPr>
          <a:xfrm rot="10800000">
            <a:off x="5723706" y="3449389"/>
            <a:ext cx="497840" cy="1227165"/>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rot="5400000">
            <a:off x="7454870" y="3801859"/>
            <a:ext cx="497840" cy="1227165"/>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5638347" y="4133088"/>
            <a:ext cx="2749749" cy="558551"/>
            <a:chOff x="5638347" y="4133088"/>
            <a:chExt cx="2749749" cy="558551"/>
          </a:xfrm>
        </p:grpSpPr>
        <p:sp>
          <p:nvSpPr>
            <p:cNvPr id="9" name="Freeform 8"/>
            <p:cNvSpPr/>
            <p:nvPr/>
          </p:nvSpPr>
          <p:spPr>
            <a:xfrm>
              <a:off x="7804896" y="4133088"/>
              <a:ext cx="583200" cy="558551"/>
            </a:xfrm>
            <a:custGeom>
              <a:avLst/>
              <a:gdLst>
                <a:gd name="connsiteX0" fmla="*/ 518245 w 579205"/>
                <a:gd name="connsiteY0" fmla="*/ 0 h 558551"/>
                <a:gd name="connsiteX1" fmla="*/ 54949 w 579205"/>
                <a:gd name="connsiteY1" fmla="*/ 97536 h 558551"/>
                <a:gd name="connsiteX2" fmla="*/ 67141 w 579205"/>
                <a:gd name="connsiteY2" fmla="*/ 512064 h 558551"/>
                <a:gd name="connsiteX3" fmla="*/ 579205 w 579205"/>
                <a:gd name="connsiteY3" fmla="*/ 548640 h 558551"/>
                <a:gd name="connsiteX0" fmla="*/ 583200 w 583200"/>
                <a:gd name="connsiteY0" fmla="*/ 0 h 558551"/>
                <a:gd name="connsiteX1" fmla="*/ 58944 w 583200"/>
                <a:gd name="connsiteY1" fmla="*/ 97536 h 558551"/>
                <a:gd name="connsiteX2" fmla="*/ 71136 w 583200"/>
                <a:gd name="connsiteY2" fmla="*/ 512064 h 558551"/>
                <a:gd name="connsiteX3" fmla="*/ 583200 w 583200"/>
                <a:gd name="connsiteY3" fmla="*/ 548640 h 558551"/>
              </a:gdLst>
              <a:ahLst/>
              <a:cxnLst>
                <a:cxn ang="0">
                  <a:pos x="connsiteX0" y="connsiteY0"/>
                </a:cxn>
                <a:cxn ang="0">
                  <a:pos x="connsiteX1" y="connsiteY1"/>
                </a:cxn>
                <a:cxn ang="0">
                  <a:pos x="connsiteX2" y="connsiteY2"/>
                </a:cxn>
                <a:cxn ang="0">
                  <a:pos x="connsiteX3" y="connsiteY3"/>
                </a:cxn>
              </a:cxnLst>
              <a:rect l="l" t="t" r="r" b="b"/>
              <a:pathLst>
                <a:path w="583200" h="558551">
                  <a:moveTo>
                    <a:pt x="583200" y="0"/>
                  </a:moveTo>
                  <a:cubicBezTo>
                    <a:pt x="389144" y="6096"/>
                    <a:pt x="144288" y="12192"/>
                    <a:pt x="58944" y="97536"/>
                  </a:cubicBezTo>
                  <a:cubicBezTo>
                    <a:pt x="-26400" y="182880"/>
                    <a:pt x="-16240" y="436880"/>
                    <a:pt x="71136" y="512064"/>
                  </a:cubicBezTo>
                  <a:cubicBezTo>
                    <a:pt x="158512" y="587248"/>
                    <a:pt x="583200" y="548640"/>
                    <a:pt x="583200" y="548640"/>
                  </a:cubicBezTo>
                </a:path>
              </a:pathLst>
            </a:cu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flipH="1">
              <a:off x="5638347" y="4133088"/>
              <a:ext cx="583200" cy="558551"/>
            </a:xfrm>
            <a:custGeom>
              <a:avLst/>
              <a:gdLst>
                <a:gd name="connsiteX0" fmla="*/ 518245 w 579205"/>
                <a:gd name="connsiteY0" fmla="*/ 0 h 558551"/>
                <a:gd name="connsiteX1" fmla="*/ 54949 w 579205"/>
                <a:gd name="connsiteY1" fmla="*/ 97536 h 558551"/>
                <a:gd name="connsiteX2" fmla="*/ 67141 w 579205"/>
                <a:gd name="connsiteY2" fmla="*/ 512064 h 558551"/>
                <a:gd name="connsiteX3" fmla="*/ 579205 w 579205"/>
                <a:gd name="connsiteY3" fmla="*/ 548640 h 558551"/>
                <a:gd name="connsiteX0" fmla="*/ 583200 w 583200"/>
                <a:gd name="connsiteY0" fmla="*/ 0 h 558551"/>
                <a:gd name="connsiteX1" fmla="*/ 58944 w 583200"/>
                <a:gd name="connsiteY1" fmla="*/ 97536 h 558551"/>
                <a:gd name="connsiteX2" fmla="*/ 71136 w 583200"/>
                <a:gd name="connsiteY2" fmla="*/ 512064 h 558551"/>
                <a:gd name="connsiteX3" fmla="*/ 583200 w 583200"/>
                <a:gd name="connsiteY3" fmla="*/ 548640 h 558551"/>
              </a:gdLst>
              <a:ahLst/>
              <a:cxnLst>
                <a:cxn ang="0">
                  <a:pos x="connsiteX0" y="connsiteY0"/>
                </a:cxn>
                <a:cxn ang="0">
                  <a:pos x="connsiteX1" y="connsiteY1"/>
                </a:cxn>
                <a:cxn ang="0">
                  <a:pos x="connsiteX2" y="connsiteY2"/>
                </a:cxn>
                <a:cxn ang="0">
                  <a:pos x="connsiteX3" y="connsiteY3"/>
                </a:cxn>
              </a:cxnLst>
              <a:rect l="l" t="t" r="r" b="b"/>
              <a:pathLst>
                <a:path w="583200" h="558551">
                  <a:moveTo>
                    <a:pt x="583200" y="0"/>
                  </a:moveTo>
                  <a:cubicBezTo>
                    <a:pt x="389144" y="6096"/>
                    <a:pt x="144288" y="12192"/>
                    <a:pt x="58944" y="97536"/>
                  </a:cubicBezTo>
                  <a:cubicBezTo>
                    <a:pt x="-26400" y="182880"/>
                    <a:pt x="-16240" y="436880"/>
                    <a:pt x="71136" y="512064"/>
                  </a:cubicBezTo>
                  <a:cubicBezTo>
                    <a:pt x="158512" y="587248"/>
                    <a:pt x="583200" y="548640"/>
                    <a:pt x="583200" y="548640"/>
                  </a:cubicBezTo>
                </a:path>
              </a:pathLst>
            </a:cu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Arc 7"/>
          <p:cNvSpPr/>
          <p:nvPr/>
        </p:nvSpPr>
        <p:spPr>
          <a:xfrm>
            <a:off x="6037406" y="4082533"/>
            <a:ext cx="2033698" cy="806459"/>
          </a:xfrm>
          <a:prstGeom prst="arc">
            <a:avLst>
              <a:gd name="adj1" fmla="val 418095"/>
              <a:gd name="adj2" fmla="val 10318974"/>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8001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wipe(left)">
                                      <p:cBhvr>
                                        <p:cTn id="7" dur="500"/>
                                        <p:tgtEl>
                                          <p:spTgt spid="10">
                                            <p:txEl>
                                              <p:pRg st="1" end="1"/>
                                            </p:txEl>
                                          </p:spTgt>
                                        </p:tgtEl>
                                      </p:cBhvr>
                                    </p:animEffect>
                                  </p:childTnLst>
                                </p:cTn>
                              </p:par>
                            </p:childTnLst>
                          </p:cTn>
                        </p:par>
                        <p:par>
                          <p:cTn id="8" fill="hold">
                            <p:stCondLst>
                              <p:cond delay="500"/>
                            </p:stCondLst>
                            <p:childTnLst>
                              <p:par>
                                <p:cTn id="9" presetID="2" presetClass="entr" presetSubtype="4" fill="hold" nodeType="afterEffect">
                                  <p:stCondLst>
                                    <p:cond delay="50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par>
                          <p:cTn id="13" fill="hold">
                            <p:stCondLst>
                              <p:cond delay="1500"/>
                            </p:stCondLst>
                            <p:childTnLst>
                              <p:par>
                                <p:cTn id="14" presetID="22" presetClass="entr" presetSubtype="1"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1000"/>
                                        <p:tgtEl>
                                          <p:spTgt spid="23"/>
                                        </p:tgtEl>
                                      </p:cBhvr>
                                    </p:animEffect>
                                  </p:childTnLst>
                                </p:cTn>
                              </p:par>
                            </p:childTnLst>
                          </p:cTn>
                        </p:par>
                        <p:par>
                          <p:cTn id="17" fill="hold">
                            <p:stCondLst>
                              <p:cond delay="2500"/>
                            </p:stCondLst>
                            <p:childTnLst>
                              <p:par>
                                <p:cTn id="18" presetID="22" presetClass="entr" presetSubtype="8"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left)">
                                      <p:cBhvr>
                                        <p:cTn id="20" dur="1000"/>
                                        <p:tgtEl>
                                          <p:spTgt spid="25"/>
                                        </p:tgtEl>
                                      </p:cBhvr>
                                    </p:animEffect>
                                  </p:childTnLst>
                                </p:cTn>
                              </p:par>
                            </p:childTnLst>
                          </p:cTn>
                        </p:par>
                        <p:par>
                          <p:cTn id="21" fill="hold">
                            <p:stCondLst>
                              <p:cond delay="3500"/>
                            </p:stCondLst>
                            <p:childTnLst>
                              <p:par>
                                <p:cTn id="22" presetID="22" presetClass="entr" presetSubtype="8" fill="hold" nodeType="afterEffect">
                                  <p:stCondLst>
                                    <p:cond delay="500"/>
                                  </p:stCondLst>
                                  <p:childTnLst>
                                    <p:set>
                                      <p:cBhvr>
                                        <p:cTn id="23" dur="1" fill="hold">
                                          <p:stCondLst>
                                            <p:cond delay="0"/>
                                          </p:stCondLst>
                                        </p:cTn>
                                        <p:tgtEl>
                                          <p:spTgt spid="10">
                                            <p:txEl>
                                              <p:pRg st="2" end="2"/>
                                            </p:txEl>
                                          </p:spTgt>
                                        </p:tgtEl>
                                        <p:attrNameLst>
                                          <p:attrName>style.visibility</p:attrName>
                                        </p:attrNameLst>
                                      </p:cBhvr>
                                      <p:to>
                                        <p:strVal val="visible"/>
                                      </p:to>
                                    </p:set>
                                    <p:animEffect transition="in" filter="wipe(left)">
                                      <p:cBhvr>
                                        <p:cTn id="24" dur="500"/>
                                        <p:tgtEl>
                                          <p:spTgt spid="10">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0">
                                            <p:txEl>
                                              <p:pRg st="3" end="3"/>
                                            </p:txEl>
                                          </p:spTgt>
                                        </p:tgtEl>
                                        <p:attrNameLst>
                                          <p:attrName>style.visibility</p:attrName>
                                        </p:attrNameLst>
                                      </p:cBhvr>
                                      <p:to>
                                        <p:strVal val="visible"/>
                                      </p:to>
                                    </p:set>
                                    <p:animEffect transition="in" filter="wipe(left)">
                                      <p:cBhvr>
                                        <p:cTn id="29" dur="500"/>
                                        <p:tgtEl>
                                          <p:spTgt spid="10">
                                            <p:txEl>
                                              <p:pRg st="3" end="3"/>
                                            </p:txEl>
                                          </p:spTgt>
                                        </p:tgtEl>
                                      </p:cBhvr>
                                    </p:animEffect>
                                  </p:childTnLst>
                                </p:cTn>
                              </p:par>
                            </p:childTnLst>
                          </p:cTn>
                        </p:par>
                        <p:par>
                          <p:cTn id="30" fill="hold">
                            <p:stCondLst>
                              <p:cond delay="500"/>
                            </p:stCondLst>
                            <p:childTnLst>
                              <p:par>
                                <p:cTn id="31" presetID="22" presetClass="entr" presetSubtype="2"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right)">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0">
                                            <p:txEl>
                                              <p:pRg st="4" end="4"/>
                                            </p:txEl>
                                          </p:spTgt>
                                        </p:tgtEl>
                                        <p:attrNameLst>
                                          <p:attrName>style.visibility</p:attrName>
                                        </p:attrNameLst>
                                      </p:cBhvr>
                                      <p:to>
                                        <p:strVal val="visible"/>
                                      </p:to>
                                    </p:set>
                                    <p:animEffect transition="in" filter="wipe(left)">
                                      <p:cBhvr>
                                        <p:cTn id="38" dur="500"/>
                                        <p:tgtEl>
                                          <p:spTgt spid="10">
                                            <p:txEl>
                                              <p:pRg st="4" end="4"/>
                                            </p:txEl>
                                          </p:spTgt>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0">
                                            <p:txEl>
                                              <p:pRg st="5" end="5"/>
                                            </p:txEl>
                                          </p:spTgt>
                                        </p:tgtEl>
                                        <p:attrNameLst>
                                          <p:attrName>style.visibility</p:attrName>
                                        </p:attrNameLst>
                                      </p:cBhvr>
                                      <p:to>
                                        <p:strVal val="visible"/>
                                      </p:to>
                                    </p:set>
                                    <p:anim calcmode="lin" valueType="num">
                                      <p:cBhvr additive="base">
                                        <p:cTn id="47"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the Notes for More Information</a:t>
            </a:r>
            <a:endParaRPr lang="en-US" dirty="0"/>
          </a:p>
        </p:txBody>
      </p:sp>
      <p:sp>
        <p:nvSpPr>
          <p:cNvPr id="10" name="Content Placeholder 9"/>
          <p:cNvSpPr>
            <a:spLocks noGrp="1"/>
          </p:cNvSpPr>
          <p:nvPr>
            <p:ph idx="1"/>
          </p:nvPr>
        </p:nvSpPr>
        <p:spPr/>
        <p:txBody>
          <a:bodyPr>
            <a:normAutofit/>
          </a:bodyPr>
          <a:lstStyle/>
          <a:p>
            <a:endParaRPr lang="en-US" dirty="0" smtClean="0"/>
          </a:p>
          <a:p>
            <a:endParaRPr lang="en-US" dirty="0"/>
          </a:p>
          <a:p>
            <a:pPr marL="0" indent="0">
              <a:buNone/>
            </a:pPr>
            <a:endParaRPr lang="en-US" dirty="0"/>
          </a:p>
          <a:p>
            <a:pPr algn="ctr"/>
            <a:r>
              <a:rPr lang="en-US" dirty="0" smtClean="0"/>
              <a:t>See Notes Sections 2.6.3* through 2.6.6*</a:t>
            </a:r>
            <a:br>
              <a:rPr lang="en-US" dirty="0" smtClean="0"/>
            </a:br>
            <a:r>
              <a:rPr lang="en-US" dirty="0" smtClean="0"/>
              <a:t>if you want to learn more.</a:t>
            </a:r>
          </a:p>
          <a:p>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11</a:t>
            </a:fld>
            <a:endParaRPr lang="en-US" dirty="0"/>
          </a:p>
        </p:txBody>
      </p:sp>
      <p:sp>
        <p:nvSpPr>
          <p:cNvPr id="7" name="TextBox 6"/>
          <p:cNvSpPr txBox="1"/>
          <p:nvPr/>
        </p:nvSpPr>
        <p:spPr>
          <a:xfrm>
            <a:off x="522514" y="261616"/>
            <a:ext cx="11349582" cy="584775"/>
          </a:xfrm>
          <a:prstGeom prst="rect">
            <a:avLst/>
          </a:prstGeom>
          <a:noFill/>
        </p:spPr>
        <p:txBody>
          <a:bodyPr wrap="none" rtlCol="0">
            <a:spAutoFit/>
          </a:bodyPr>
          <a:lstStyle/>
          <a:p>
            <a:r>
              <a:rPr lang="en-US" sz="3200" dirty="0"/>
              <a:t>* * * * * * * * * * * * * * </a:t>
            </a:r>
            <a:r>
              <a:rPr lang="en-US" sz="3200" dirty="0" smtClean="0"/>
              <a:t>* * </a:t>
            </a:r>
            <a:r>
              <a:rPr lang="en-US" sz="3200" dirty="0"/>
              <a:t>* * * * * * * * * * * * * </a:t>
            </a:r>
            <a:r>
              <a:rPr lang="en-US" sz="3200" dirty="0" smtClean="0"/>
              <a:t>*</a:t>
            </a:r>
            <a:r>
              <a:rPr lang="en-US" sz="3200" dirty="0"/>
              <a:t> </a:t>
            </a:r>
            <a:r>
              <a:rPr lang="en-US" sz="3200" dirty="0" smtClean="0"/>
              <a:t>* * * * *</a:t>
            </a:r>
            <a:endParaRPr lang="en-US" sz="3200" dirty="0"/>
          </a:p>
        </p:txBody>
      </p:sp>
    </p:spTree>
    <p:extLst>
      <p:ext uri="{BB962C8B-B14F-4D97-AF65-F5344CB8AC3E}">
        <p14:creationId xmlns:p14="http://schemas.microsoft.com/office/powerpoint/2010/main" val="29990554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spcAft>
                <a:spcPts val="600"/>
              </a:spcAft>
            </a:pPr>
            <a:r>
              <a:rPr lang="en-US" sz="2800" dirty="0" smtClean="0"/>
              <a:t>University of Illinois at Urbana-Champaign</a:t>
            </a:r>
            <a:br>
              <a:rPr lang="en-US" sz="2800" dirty="0" smtClean="0"/>
            </a:br>
            <a:r>
              <a:rPr lang="en-US" sz="2800" dirty="0" smtClean="0"/>
              <a:t>Dept. of Electrical and Computer Engineering</a:t>
            </a:r>
            <a:br>
              <a:rPr lang="en-US" sz="2800" dirty="0" smtClean="0"/>
            </a:br>
            <a:r>
              <a:rPr lang="en-US" sz="3600" dirty="0" smtClean="0"/>
              <a:t/>
            </a:r>
            <a:br>
              <a:rPr lang="en-US" sz="3600" dirty="0" smtClean="0"/>
            </a:br>
            <a:r>
              <a:rPr lang="en-US" sz="3600" dirty="0" smtClean="0"/>
              <a:t>ECE 120: Introduction to Computing</a:t>
            </a:r>
            <a:endParaRPr lang="en-US" sz="3600" dirty="0"/>
          </a:p>
        </p:txBody>
      </p:sp>
      <p:sp>
        <p:nvSpPr>
          <p:cNvPr id="3" name="Subtitle 2"/>
          <p:cNvSpPr>
            <a:spLocks noGrp="1"/>
          </p:cNvSpPr>
          <p:nvPr>
            <p:ph type="subTitle" idx="1"/>
          </p:nvPr>
        </p:nvSpPr>
        <p:spPr/>
        <p:txBody>
          <a:bodyPr>
            <a:normAutofit/>
          </a:bodyPr>
          <a:lstStyle/>
          <a:p>
            <a:r>
              <a:rPr lang="en-US" sz="2800" dirty="0" smtClean="0">
                <a:solidFill>
                  <a:srgbClr val="0070C0"/>
                </a:solidFill>
              </a:rPr>
              <a:t>Registers</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pPr algn="r"/>
            <a:r>
              <a:rPr lang="en-US" smtClean="0"/>
              <a:t>© 2016-2017 Steven S. </a:t>
            </a:r>
            <a:r>
              <a:rPr lang="en-US" dirty="0" err="1" smtClean="0"/>
              <a:t>Lumetta</a:t>
            </a:r>
            <a:r>
              <a:rPr lang="en-US" dirty="0" smtClean="0"/>
              <a:t>.  All rights reserved.</a:t>
            </a:r>
            <a:endParaRPr lang="en-US" dirty="0"/>
          </a:p>
        </p:txBody>
      </p:sp>
      <p:sp>
        <p:nvSpPr>
          <p:cNvPr id="7" name="Slide Number Placeholder 6"/>
          <p:cNvSpPr>
            <a:spLocks noGrp="1"/>
          </p:cNvSpPr>
          <p:nvPr>
            <p:ph type="sldNum" sz="quarter" idx="12"/>
          </p:nvPr>
        </p:nvSpPr>
        <p:spPr/>
        <p:txBody>
          <a:bodyPr/>
          <a:lstStyle/>
          <a:p>
            <a:r>
              <a:rPr lang="en-US" smtClean="0"/>
              <a:t>slide </a:t>
            </a:r>
            <a:fld id="{7A1E67A6-F3B4-42F5-9080-BEEF8C889EA2}" type="slidenum">
              <a:rPr lang="en-US" smtClean="0"/>
              <a:pPr/>
              <a:t>12</a:t>
            </a:fld>
            <a:endParaRPr lang="en-US" dirty="0"/>
          </a:p>
        </p:txBody>
      </p:sp>
    </p:spTree>
    <p:extLst>
      <p:ext uri="{BB962C8B-B14F-4D97-AF65-F5344CB8AC3E}">
        <p14:creationId xmlns:p14="http://schemas.microsoft.com/office/powerpoint/2010/main" val="26381103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Register Stores a Set of Bits</a:t>
            </a:r>
            <a:endParaRPr lang="en-US" dirty="0"/>
          </a:p>
        </p:txBody>
      </p:sp>
      <p:sp>
        <p:nvSpPr>
          <p:cNvPr id="12" name="Content Placeholder 11"/>
          <p:cNvSpPr>
            <a:spLocks noGrp="1"/>
          </p:cNvSpPr>
          <p:nvPr>
            <p:ph idx="1"/>
          </p:nvPr>
        </p:nvSpPr>
        <p:spPr/>
        <p:txBody>
          <a:bodyPr>
            <a:normAutofit fontScale="92500" lnSpcReduction="10000"/>
          </a:bodyPr>
          <a:lstStyle/>
          <a:p>
            <a:r>
              <a:rPr lang="en-US" dirty="0" smtClean="0"/>
              <a:t>Most of our representations use sets of bits: </a:t>
            </a:r>
            <a:r>
              <a:rPr lang="en-US" b="1" dirty="0" smtClean="0">
                <a:solidFill>
                  <a:srgbClr val="00B050"/>
                </a:solidFill>
              </a:rPr>
              <a:t>unsigned</a:t>
            </a:r>
            <a:r>
              <a:rPr lang="en-US" dirty="0" smtClean="0"/>
              <a:t>, </a:t>
            </a:r>
            <a:r>
              <a:rPr lang="en-US" b="1" dirty="0" smtClean="0">
                <a:solidFill>
                  <a:srgbClr val="00B050"/>
                </a:solidFill>
              </a:rPr>
              <a:t>2’s complement</a:t>
            </a:r>
            <a:r>
              <a:rPr lang="en-US" dirty="0" smtClean="0"/>
              <a:t>, </a:t>
            </a:r>
            <a:r>
              <a:rPr lang="en-US" b="1" dirty="0" smtClean="0">
                <a:solidFill>
                  <a:srgbClr val="00B050"/>
                </a:solidFill>
              </a:rPr>
              <a:t>floating-point</a:t>
            </a:r>
            <a:r>
              <a:rPr lang="en-US" dirty="0" smtClean="0"/>
              <a:t>, </a:t>
            </a:r>
            <a:r>
              <a:rPr lang="en-US" b="1" dirty="0" smtClean="0">
                <a:solidFill>
                  <a:srgbClr val="00B050"/>
                </a:solidFill>
              </a:rPr>
              <a:t>ASCII</a:t>
            </a:r>
            <a:r>
              <a:rPr lang="en-US" dirty="0" smtClean="0"/>
              <a:t>.</a:t>
            </a:r>
          </a:p>
          <a:p>
            <a:r>
              <a:rPr lang="en-US" dirty="0" smtClean="0"/>
              <a:t>Even messages between bit slices often require more than one bit to convey a given meaning.</a:t>
            </a:r>
          </a:p>
          <a:p>
            <a:r>
              <a:rPr lang="en-US" dirty="0" smtClean="0"/>
              <a:t>A flip-flop stores a single bit.</a:t>
            </a:r>
          </a:p>
          <a:p>
            <a:r>
              <a:rPr lang="en-US" dirty="0" smtClean="0"/>
              <a:t>A </a:t>
            </a:r>
            <a:r>
              <a:rPr lang="en-US" b="1" dirty="0" smtClean="0">
                <a:solidFill>
                  <a:srgbClr val="0070C0"/>
                </a:solidFill>
              </a:rPr>
              <a:t>register</a:t>
            </a:r>
            <a:r>
              <a:rPr lang="en-US" dirty="0" smtClean="0">
                <a:solidFill>
                  <a:srgbClr val="0070C0"/>
                </a:solidFill>
              </a:rPr>
              <a:t> </a:t>
            </a:r>
            <a:r>
              <a:rPr lang="en-US" dirty="0" smtClean="0"/>
              <a:t>is </a:t>
            </a:r>
          </a:p>
          <a:p>
            <a:pPr lvl="1"/>
            <a:r>
              <a:rPr lang="en-US" dirty="0" smtClean="0"/>
              <a:t>a storage element </a:t>
            </a:r>
          </a:p>
          <a:p>
            <a:pPr lvl="1"/>
            <a:r>
              <a:rPr lang="en-US" b="1" dirty="0" smtClean="0">
                <a:solidFill>
                  <a:srgbClr val="0070C0"/>
                </a:solidFill>
              </a:rPr>
              <a:t>composed from one or more flip-flops </a:t>
            </a:r>
          </a:p>
          <a:p>
            <a:pPr lvl="1"/>
            <a:r>
              <a:rPr lang="en-US" b="1" dirty="0" smtClean="0">
                <a:solidFill>
                  <a:srgbClr val="0070C0"/>
                </a:solidFill>
              </a:rPr>
              <a:t>operating on a common clock</a:t>
            </a:r>
            <a:r>
              <a:rPr lang="en-US" dirty="0" smtClean="0"/>
              <a:t>.</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13</a:t>
            </a:fld>
            <a:endParaRPr lang="en-US" dirty="0"/>
          </a:p>
        </p:txBody>
      </p:sp>
    </p:spTree>
    <p:extLst>
      <p:ext uri="{BB962C8B-B14F-4D97-AF65-F5344CB8AC3E}">
        <p14:creationId xmlns:p14="http://schemas.microsoft.com/office/powerpoint/2010/main" val="26929121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 an Input to Control Changing a Register’s Bits</a:t>
            </a:r>
            <a:endParaRPr lang="en-US" dirty="0"/>
          </a:p>
        </p:txBody>
      </p:sp>
      <p:sp>
        <p:nvSpPr>
          <p:cNvPr id="12" name="Content Placeholder 11"/>
          <p:cNvSpPr>
            <a:spLocks noGrp="1"/>
          </p:cNvSpPr>
          <p:nvPr>
            <p:ph idx="1"/>
          </p:nvPr>
        </p:nvSpPr>
        <p:spPr/>
        <p:txBody>
          <a:bodyPr>
            <a:normAutofit/>
          </a:bodyPr>
          <a:lstStyle/>
          <a:p>
            <a:r>
              <a:rPr lang="en-US" dirty="0" smtClean="0"/>
              <a:t>A flip-flop stores a new bit every cycle.</a:t>
            </a:r>
          </a:p>
          <a:p>
            <a:r>
              <a:rPr lang="en-US" dirty="0" smtClean="0"/>
              <a:t>With registers, we want to control </a:t>
            </a:r>
            <a:br>
              <a:rPr lang="en-US" dirty="0" smtClean="0"/>
            </a:br>
            <a:r>
              <a:rPr lang="en-US" dirty="0" smtClean="0"/>
              <a:t>when the bits change value.</a:t>
            </a:r>
          </a:p>
          <a:p>
            <a:r>
              <a:rPr lang="en-US" dirty="0" smtClean="0"/>
              <a:t>So we </a:t>
            </a:r>
            <a:r>
              <a:rPr lang="en-US" b="1" dirty="0" smtClean="0">
                <a:solidFill>
                  <a:srgbClr val="0070C0"/>
                </a:solidFill>
              </a:rPr>
              <a:t>add a LOAD </a:t>
            </a:r>
            <a:r>
              <a:rPr lang="en-US" dirty="0" smtClean="0"/>
              <a:t>(or LD) </a:t>
            </a:r>
            <a:r>
              <a:rPr lang="en-US" b="1" dirty="0" smtClean="0">
                <a:solidFill>
                  <a:srgbClr val="0070C0"/>
                </a:solidFill>
              </a:rPr>
              <a:t>input</a:t>
            </a:r>
            <a:r>
              <a:rPr lang="en-US" dirty="0" smtClean="0"/>
              <a:t>.</a:t>
            </a:r>
          </a:p>
          <a:p>
            <a:r>
              <a:rPr lang="en-US" dirty="0" smtClean="0"/>
              <a:t>When </a:t>
            </a:r>
            <a:r>
              <a:rPr lang="en-US" b="1" dirty="0" smtClean="0">
                <a:solidFill>
                  <a:srgbClr val="0070C0"/>
                </a:solidFill>
              </a:rPr>
              <a:t>LOAD = 1 on a rising clock edge</a:t>
            </a:r>
            <a:r>
              <a:rPr lang="en-US" dirty="0" smtClean="0"/>
              <a:t>, the </a:t>
            </a:r>
            <a:r>
              <a:rPr lang="en-US" b="1" dirty="0" smtClean="0">
                <a:solidFill>
                  <a:srgbClr val="0070C0"/>
                </a:solidFill>
              </a:rPr>
              <a:t>register stores a new set of bits</a:t>
            </a:r>
            <a:r>
              <a:rPr lang="en-US" dirty="0" smtClean="0"/>
              <a:t>.</a:t>
            </a:r>
          </a:p>
          <a:p>
            <a:r>
              <a:rPr lang="en-US" dirty="0" smtClean="0"/>
              <a:t>When </a:t>
            </a:r>
            <a:r>
              <a:rPr lang="en-US" b="1" dirty="0" smtClean="0">
                <a:solidFill>
                  <a:srgbClr val="0070C0"/>
                </a:solidFill>
              </a:rPr>
              <a:t>LOAD = 0</a:t>
            </a:r>
            <a:r>
              <a:rPr lang="en-US" dirty="0" smtClean="0"/>
              <a:t>, the </a:t>
            </a:r>
            <a:br>
              <a:rPr lang="en-US" dirty="0" smtClean="0"/>
            </a:br>
            <a:r>
              <a:rPr lang="en-US" b="1" dirty="0" smtClean="0">
                <a:solidFill>
                  <a:srgbClr val="0070C0"/>
                </a:solidFill>
              </a:rPr>
              <a:t>register retains its currently stored bits</a:t>
            </a:r>
            <a:r>
              <a:rPr lang="en-US" dirty="0" smtClean="0"/>
              <a:t>.</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14</a:t>
            </a:fld>
            <a:endParaRPr lang="en-US" dirty="0"/>
          </a:p>
        </p:txBody>
      </p:sp>
    </p:spTree>
    <p:extLst>
      <p:ext uri="{BB962C8B-B14F-4D97-AF65-F5344CB8AC3E}">
        <p14:creationId xmlns:p14="http://schemas.microsoft.com/office/powerpoint/2010/main" val="9858973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Clock Gating Uses Extra Gates to Hide the Clock Signal</a:t>
            </a:r>
            <a:endParaRPr lang="en-US" dirty="0"/>
          </a:p>
        </p:txBody>
      </p:sp>
      <p:sp>
        <p:nvSpPr>
          <p:cNvPr id="12" name="Content Placeholder 11"/>
          <p:cNvSpPr>
            <a:spLocks noGrp="1"/>
          </p:cNvSpPr>
          <p:nvPr>
            <p:ph idx="1"/>
          </p:nvPr>
        </p:nvSpPr>
        <p:spPr/>
        <p:txBody>
          <a:bodyPr>
            <a:normAutofit/>
          </a:bodyPr>
          <a:lstStyle/>
          <a:p>
            <a:r>
              <a:rPr lang="en-US" dirty="0" smtClean="0"/>
              <a:t>How should we implement the </a:t>
            </a:r>
            <a:r>
              <a:rPr lang="en-US" b="1" dirty="0" smtClean="0">
                <a:solidFill>
                  <a:srgbClr val="00B050"/>
                </a:solidFill>
              </a:rPr>
              <a:t>LOAD</a:t>
            </a:r>
            <a:r>
              <a:rPr lang="en-US" dirty="0" smtClean="0">
                <a:solidFill>
                  <a:srgbClr val="00B050"/>
                </a:solidFill>
              </a:rPr>
              <a:t> </a:t>
            </a:r>
            <a:r>
              <a:rPr lang="en-US" dirty="0" smtClean="0"/>
              <a:t>input?</a:t>
            </a:r>
          </a:p>
          <a:p>
            <a:r>
              <a:rPr lang="en-US" dirty="0" smtClean="0"/>
              <a:t>The approach below may seem attractive.</a:t>
            </a:r>
          </a:p>
          <a:p>
            <a:r>
              <a:rPr lang="en-US" dirty="0" smtClean="0"/>
              <a:t>It’s called </a:t>
            </a:r>
            <a:r>
              <a:rPr lang="en-US" b="1" dirty="0" smtClean="0">
                <a:solidFill>
                  <a:srgbClr val="0070C0"/>
                </a:solidFill>
              </a:rPr>
              <a:t>clock gating</a:t>
            </a:r>
            <a:r>
              <a:rPr lang="en-US" dirty="0" smtClean="0"/>
              <a:t>.</a:t>
            </a:r>
          </a:p>
          <a:p>
            <a:r>
              <a:rPr lang="en-US" dirty="0" smtClean="0"/>
              <a:t>Generally, you should avoid this technique.</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15</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347" y="3885604"/>
            <a:ext cx="7792279" cy="1983489"/>
          </a:xfrm>
          <a:prstGeom prst="rect">
            <a:avLst/>
          </a:prstGeom>
        </p:spPr>
      </p:pic>
    </p:spTree>
    <p:extLst>
      <p:ext uri="{BB962C8B-B14F-4D97-AF65-F5344CB8AC3E}">
        <p14:creationId xmlns:p14="http://schemas.microsoft.com/office/powerpoint/2010/main" val="1175604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Changes to LOAD Must be Timed Carefully</a:t>
            </a:r>
            <a:endParaRPr lang="en-US" dirty="0"/>
          </a:p>
        </p:txBody>
      </p:sp>
      <p:sp>
        <p:nvSpPr>
          <p:cNvPr id="12" name="Content Placeholder 11"/>
          <p:cNvSpPr>
            <a:spLocks noGrp="1"/>
          </p:cNvSpPr>
          <p:nvPr>
            <p:ph idx="1"/>
          </p:nvPr>
        </p:nvSpPr>
        <p:spPr/>
        <p:txBody>
          <a:bodyPr>
            <a:normAutofit/>
          </a:bodyPr>
          <a:lstStyle/>
          <a:p>
            <a:endParaRPr lang="en-US" dirty="0" smtClean="0"/>
          </a:p>
          <a:p>
            <a:pPr algn="ctr"/>
            <a:r>
              <a:rPr lang="en-US" dirty="0" smtClean="0"/>
              <a:t>From previous figure, </a:t>
            </a:r>
            <a:r>
              <a:rPr lang="en-US" b="1" dirty="0" smtClean="0">
                <a:solidFill>
                  <a:srgbClr val="00B050"/>
                </a:solidFill>
              </a:rPr>
              <a:t>c = LOAD’ + CLK</a:t>
            </a:r>
            <a:r>
              <a:rPr lang="en-US" dirty="0" smtClean="0"/>
              <a:t>.</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16</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347" y="2920664"/>
            <a:ext cx="7792279" cy="2948430"/>
          </a:xfrm>
          <a:prstGeom prst="rect">
            <a:avLst/>
          </a:prstGeom>
        </p:spPr>
      </p:pic>
    </p:spTree>
    <p:extLst>
      <p:ext uri="{BB962C8B-B14F-4D97-AF65-F5344CB8AC3E}">
        <p14:creationId xmlns:p14="http://schemas.microsoft.com/office/powerpoint/2010/main" val="9655953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Gating Contributes to Clock Skew</a:t>
            </a:r>
            <a:endParaRPr lang="en-US" dirty="0"/>
          </a:p>
        </p:txBody>
      </p:sp>
      <p:sp>
        <p:nvSpPr>
          <p:cNvPr id="12" name="Content Placeholder 11"/>
          <p:cNvSpPr>
            <a:spLocks noGrp="1"/>
          </p:cNvSpPr>
          <p:nvPr>
            <p:ph idx="1"/>
          </p:nvPr>
        </p:nvSpPr>
        <p:spPr/>
        <p:txBody>
          <a:bodyPr>
            <a:normAutofit lnSpcReduction="10000"/>
          </a:bodyPr>
          <a:lstStyle/>
          <a:p>
            <a:r>
              <a:rPr lang="en-US" dirty="0" smtClean="0"/>
              <a:t>More importantly,</a:t>
            </a:r>
          </a:p>
          <a:p>
            <a:pPr lvl="1"/>
            <a:r>
              <a:rPr lang="en-US" dirty="0" smtClean="0"/>
              <a:t>the </a:t>
            </a:r>
            <a:r>
              <a:rPr lang="en-US" b="1" dirty="0" smtClean="0">
                <a:solidFill>
                  <a:srgbClr val="0070C0"/>
                </a:solidFill>
              </a:rPr>
              <a:t>extra gates </a:t>
            </a:r>
            <a:r>
              <a:rPr lang="en-US" dirty="0" smtClean="0"/>
              <a:t>in front of CLK</a:t>
            </a:r>
          </a:p>
          <a:p>
            <a:pPr lvl="1"/>
            <a:r>
              <a:rPr lang="en-US" b="1" dirty="0" smtClean="0">
                <a:solidFill>
                  <a:srgbClr val="0070C0"/>
                </a:solidFill>
              </a:rPr>
              <a:t>contribute to clock skew</a:t>
            </a:r>
            <a:r>
              <a:rPr lang="en-US" dirty="0" smtClean="0"/>
              <a:t>!</a:t>
            </a:r>
          </a:p>
          <a:p>
            <a:r>
              <a:rPr lang="en-US" dirty="0" smtClean="0"/>
              <a:t>So clock gating adds further complexity</a:t>
            </a:r>
            <a:br>
              <a:rPr lang="en-US" dirty="0" smtClean="0"/>
            </a:br>
            <a:r>
              <a:rPr lang="en-US" dirty="0" smtClean="0"/>
              <a:t>to the problem of distributing the clock</a:t>
            </a:r>
            <a:br>
              <a:rPr lang="en-US" dirty="0" smtClean="0"/>
            </a:br>
            <a:r>
              <a:rPr lang="en-US" dirty="0" smtClean="0"/>
              <a:t>signal to all of the flip-flops.</a:t>
            </a:r>
          </a:p>
          <a:p>
            <a:r>
              <a:rPr lang="en-US" dirty="0" smtClean="0"/>
              <a:t>Except for one application (ripple counters, in a couple of weeks), you should always use and assume a common clock signal in our class (no clock gating).</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17</a:t>
            </a:fld>
            <a:endParaRPr lang="en-US" dirty="0"/>
          </a:p>
        </p:txBody>
      </p:sp>
    </p:spTree>
    <p:extLst>
      <p:ext uri="{BB962C8B-B14F-4D97-AF65-F5344CB8AC3E}">
        <p14:creationId xmlns:p14="http://schemas.microsoft.com/office/powerpoint/2010/main" val="10608636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LOAD Controls Whether a Register Loads a New Value</a:t>
            </a:r>
            <a:endParaRPr lang="en-US" dirty="0"/>
          </a:p>
        </p:txBody>
      </p:sp>
      <p:sp>
        <p:nvSpPr>
          <p:cNvPr id="12" name="Content Placeholder 11"/>
          <p:cNvSpPr>
            <a:spLocks noGrp="1"/>
          </p:cNvSpPr>
          <p:nvPr>
            <p:ph idx="1"/>
          </p:nvPr>
        </p:nvSpPr>
        <p:spPr>
          <a:xfrm>
            <a:off x="596350" y="1630017"/>
            <a:ext cx="7792278" cy="4239077"/>
          </a:xfrm>
        </p:spPr>
        <p:txBody>
          <a:bodyPr>
            <a:normAutofit/>
          </a:bodyPr>
          <a:lstStyle/>
          <a:p>
            <a:r>
              <a:rPr lang="en-US" dirty="0" smtClean="0"/>
              <a:t>So the question remains: </a:t>
            </a:r>
            <a:r>
              <a:rPr lang="en-US" b="1" dirty="0" smtClean="0">
                <a:solidFill>
                  <a:srgbClr val="0070C0"/>
                </a:solidFill>
              </a:rPr>
              <a:t>How should we implement the LOAD input?</a:t>
            </a:r>
          </a:p>
          <a:p>
            <a:pPr algn="ctr"/>
            <a:r>
              <a:rPr lang="en-US" b="1" dirty="0" smtClean="0">
                <a:solidFill>
                  <a:srgbClr val="00B050"/>
                </a:solidFill>
              </a:rPr>
              <a:t>Use a mux!</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18</a:t>
            </a:fld>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068" y="3353137"/>
            <a:ext cx="5958843" cy="2515956"/>
          </a:xfrm>
          <a:prstGeom prst="rect">
            <a:avLst/>
          </a:prstGeom>
        </p:spPr>
      </p:pic>
    </p:spTree>
    <p:extLst>
      <p:ext uri="{BB962C8B-B14F-4D97-AF65-F5344CB8AC3E}">
        <p14:creationId xmlns:p14="http://schemas.microsoft.com/office/powerpoint/2010/main" val="776433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50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1-Bit Register with a LOAD Input</a:t>
            </a:r>
            <a:endParaRPr lang="en-US" dirty="0"/>
          </a:p>
        </p:txBody>
      </p:sp>
      <p:sp>
        <p:nvSpPr>
          <p:cNvPr id="11" name="Content Placeholder 10"/>
          <p:cNvSpPr>
            <a:spLocks noGrp="1"/>
          </p:cNvSpPr>
          <p:nvPr>
            <p:ph idx="1"/>
          </p:nvPr>
        </p:nvSpPr>
        <p:spPr>
          <a:xfrm>
            <a:off x="596350" y="1630017"/>
            <a:ext cx="7792278" cy="4239077"/>
          </a:xfrm>
        </p:spPr>
        <p:txBody>
          <a:bodyPr/>
          <a:lstStyle/>
          <a:p>
            <a:r>
              <a:rPr lang="en-US" dirty="0" smtClean="0"/>
              <a:t>The design below is a </a:t>
            </a:r>
            <a:r>
              <a:rPr lang="en-US" b="1" dirty="0" smtClean="0">
                <a:solidFill>
                  <a:srgbClr val="00B050"/>
                </a:solidFill>
              </a:rPr>
              <a:t>1-bit register</a:t>
            </a:r>
            <a:r>
              <a:rPr lang="en-US" dirty="0" smtClean="0"/>
              <a:t>.</a:t>
            </a:r>
          </a:p>
          <a:p>
            <a:pPr algn="ctr"/>
            <a:r>
              <a:rPr lang="en-US" b="1" dirty="0" smtClean="0">
                <a:solidFill>
                  <a:srgbClr val="0070C0"/>
                </a:solidFill>
              </a:rPr>
              <a:t>How can we create an N-bit register?</a:t>
            </a:r>
          </a:p>
          <a:p>
            <a:pPr algn="ctr"/>
            <a:r>
              <a:rPr lang="en-US" b="1" dirty="0" smtClean="0">
                <a:solidFill>
                  <a:srgbClr val="00B050"/>
                </a:solidFill>
              </a:rPr>
              <a:t>Use this design as a bit slice.</a:t>
            </a:r>
            <a:endParaRPr lang="en-US" b="1" dirty="0">
              <a:solidFill>
                <a:srgbClr val="00B050"/>
              </a:solidFill>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19</a:t>
            </a:fld>
            <a:endParaRPr lang="en-US"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068" y="3353137"/>
            <a:ext cx="5958843" cy="2515956"/>
          </a:xfrm>
          <a:prstGeom prst="rect">
            <a:avLst/>
          </a:prstGeom>
        </p:spPr>
      </p:pic>
    </p:spTree>
    <p:extLst>
      <p:ext uri="{BB962C8B-B14F-4D97-AF65-F5344CB8AC3E}">
        <p14:creationId xmlns:p14="http://schemas.microsoft.com/office/powerpoint/2010/main" val="406302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fade">
                                      <p:cBhvr>
                                        <p:cTn id="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Circuit Timing Can Cause Problems with Functionality</a:t>
            </a:r>
            <a:endParaRPr lang="en-US" dirty="0"/>
          </a:p>
        </p:txBody>
      </p:sp>
      <p:sp>
        <p:nvSpPr>
          <p:cNvPr id="12" name="Content Placeholder 11"/>
          <p:cNvSpPr>
            <a:spLocks noGrp="1"/>
          </p:cNvSpPr>
          <p:nvPr>
            <p:ph idx="1"/>
          </p:nvPr>
        </p:nvSpPr>
        <p:spPr/>
        <p:txBody>
          <a:bodyPr>
            <a:normAutofit/>
          </a:bodyPr>
          <a:lstStyle/>
          <a:p>
            <a:r>
              <a:rPr lang="en-US" dirty="0" smtClean="0"/>
              <a:t>For our class, you need understand only the basics of timing:</a:t>
            </a:r>
          </a:p>
          <a:p>
            <a:pPr lvl="1"/>
            <a:r>
              <a:rPr lang="en-US" b="1" dirty="0" smtClean="0">
                <a:solidFill>
                  <a:srgbClr val="0070C0"/>
                </a:solidFill>
              </a:rPr>
              <a:t>how to estimate delay </a:t>
            </a:r>
            <a:r>
              <a:rPr lang="en-US" dirty="0" smtClean="0"/>
              <a:t>(as gate delays),</a:t>
            </a:r>
          </a:p>
          <a:p>
            <a:pPr lvl="1"/>
            <a:r>
              <a:rPr lang="en-US" dirty="0" smtClean="0"/>
              <a:t>and </a:t>
            </a:r>
            <a:r>
              <a:rPr lang="en-US" b="1" dirty="0" smtClean="0">
                <a:solidFill>
                  <a:srgbClr val="0070C0"/>
                </a:solidFill>
              </a:rPr>
              <a:t>how to check for stable states </a:t>
            </a:r>
            <a:br>
              <a:rPr lang="en-US" b="1" dirty="0" smtClean="0">
                <a:solidFill>
                  <a:srgbClr val="0070C0"/>
                </a:solidFill>
              </a:rPr>
            </a:br>
            <a:r>
              <a:rPr lang="en-US" dirty="0" smtClean="0"/>
              <a:t>(trace changes until nothing changes).</a:t>
            </a:r>
          </a:p>
          <a:p>
            <a:r>
              <a:rPr lang="en-US" dirty="0" smtClean="0"/>
              <a:t>In later classes, you will need to understand timing more deeply.</a:t>
            </a:r>
          </a:p>
          <a:p>
            <a:r>
              <a:rPr lang="en-US" dirty="0" smtClean="0"/>
              <a:t>So let’s take a look at how timing matters,</a:t>
            </a:r>
            <a:br>
              <a:rPr lang="en-US" dirty="0" smtClean="0"/>
            </a:br>
            <a:r>
              <a:rPr lang="en-US" dirty="0" smtClean="0"/>
              <a:t>just as a preview.</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a:t>
            </a:fld>
            <a:endParaRPr lang="en-US" dirty="0"/>
          </a:p>
        </p:txBody>
      </p:sp>
      <p:sp>
        <p:nvSpPr>
          <p:cNvPr id="7" name="TextBox 6"/>
          <p:cNvSpPr txBox="1"/>
          <p:nvPr/>
        </p:nvSpPr>
        <p:spPr>
          <a:xfrm>
            <a:off x="522514" y="261616"/>
            <a:ext cx="11349582" cy="584775"/>
          </a:xfrm>
          <a:prstGeom prst="rect">
            <a:avLst/>
          </a:prstGeom>
          <a:noFill/>
        </p:spPr>
        <p:txBody>
          <a:bodyPr wrap="none" rtlCol="0">
            <a:spAutoFit/>
          </a:bodyPr>
          <a:lstStyle/>
          <a:p>
            <a:r>
              <a:rPr lang="en-US" sz="3200" dirty="0"/>
              <a:t>* * * * * * * * * * * * * * </a:t>
            </a:r>
            <a:r>
              <a:rPr lang="en-US" sz="3200" dirty="0" smtClean="0"/>
              <a:t>* * </a:t>
            </a:r>
            <a:r>
              <a:rPr lang="en-US" sz="3200" dirty="0"/>
              <a:t>* * * * * * * * * * * * * </a:t>
            </a:r>
            <a:r>
              <a:rPr lang="en-US" sz="3200" dirty="0" smtClean="0"/>
              <a:t>*</a:t>
            </a:r>
            <a:r>
              <a:rPr lang="en-US" sz="3200" dirty="0"/>
              <a:t> </a:t>
            </a:r>
            <a:r>
              <a:rPr lang="en-US" sz="3200" dirty="0" smtClean="0"/>
              <a:t>* * * * *</a:t>
            </a:r>
            <a:endParaRPr lang="en-US" sz="3200" dirty="0"/>
          </a:p>
        </p:txBody>
      </p:sp>
    </p:spTree>
    <p:extLst>
      <p:ext uri="{BB962C8B-B14F-4D97-AF65-F5344CB8AC3E}">
        <p14:creationId xmlns:p14="http://schemas.microsoft.com/office/powerpoint/2010/main" val="19835957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LOAD Signal Controls All Bits of the Register</a:t>
            </a:r>
            <a:endParaRPr lang="en-US" dirty="0"/>
          </a:p>
        </p:txBody>
      </p:sp>
      <p:sp>
        <p:nvSpPr>
          <p:cNvPr id="10" name="Content Placeholder 9"/>
          <p:cNvSpPr>
            <a:spLocks noGrp="1"/>
          </p:cNvSpPr>
          <p:nvPr>
            <p:ph idx="1"/>
          </p:nvPr>
        </p:nvSpPr>
        <p:spPr/>
        <p:txBody>
          <a:bodyPr/>
          <a:lstStyle/>
          <a:p>
            <a:pPr algn="ctr"/>
            <a:r>
              <a:rPr lang="en-US" dirty="0" smtClean="0"/>
              <a:t>A 4-bit register with </a:t>
            </a:r>
            <a:r>
              <a:rPr lang="en-US" b="1" dirty="0" smtClean="0">
                <a:solidFill>
                  <a:srgbClr val="0070C0"/>
                </a:solidFill>
              </a:rPr>
              <a:t>parallel load</a:t>
            </a:r>
            <a:r>
              <a:rPr lang="en-US" dirty="0" smtClean="0"/>
              <a:t>.</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20</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347" y="2301544"/>
            <a:ext cx="7792279" cy="3567550"/>
          </a:xfrm>
          <a:prstGeom prst="rect">
            <a:avLst/>
          </a:prstGeom>
        </p:spPr>
      </p:pic>
    </p:spTree>
    <p:extLst>
      <p:ext uri="{BB962C8B-B14F-4D97-AF65-F5344CB8AC3E}">
        <p14:creationId xmlns:p14="http://schemas.microsoft.com/office/powerpoint/2010/main" val="16644659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Shift Register Shifts Bits from Flip-Flop to Flip-Flop</a:t>
            </a:r>
            <a:endParaRPr lang="en-US" dirty="0"/>
          </a:p>
        </p:txBody>
      </p:sp>
      <p:sp>
        <p:nvSpPr>
          <p:cNvPr id="10" name="Content Placeholder 9"/>
          <p:cNvSpPr>
            <a:spLocks noGrp="1"/>
          </p:cNvSpPr>
          <p:nvPr>
            <p:ph idx="1"/>
          </p:nvPr>
        </p:nvSpPr>
        <p:spPr/>
        <p:txBody>
          <a:bodyPr>
            <a:normAutofit/>
          </a:bodyPr>
          <a:lstStyle/>
          <a:p>
            <a:r>
              <a:rPr lang="en-US" dirty="0" smtClean="0"/>
              <a:t>If we need to load registers one bit at a time, we can construct a </a:t>
            </a:r>
            <a:r>
              <a:rPr lang="en-US" b="1" dirty="0" smtClean="0">
                <a:solidFill>
                  <a:srgbClr val="0070C0"/>
                </a:solidFill>
              </a:rPr>
              <a:t>shift register</a:t>
            </a:r>
            <a:r>
              <a:rPr lang="en-US" dirty="0" smtClean="0"/>
              <a:t>, as shown below (this one is a </a:t>
            </a:r>
            <a:r>
              <a:rPr lang="en-US" b="1" dirty="0" smtClean="0">
                <a:solidFill>
                  <a:srgbClr val="0070C0"/>
                </a:solidFill>
              </a:rPr>
              <a:t>right shift register</a:t>
            </a:r>
            <a:r>
              <a:rPr lang="en-US" dirty="0" smtClean="0"/>
              <a:t>).</a:t>
            </a:r>
          </a:p>
          <a:p>
            <a:r>
              <a:rPr lang="en-US" dirty="0" smtClean="0"/>
              <a:t>In every cycle, bits shift in from serial input </a:t>
            </a:r>
            <a:r>
              <a:rPr lang="en-US" b="1" dirty="0" smtClean="0">
                <a:solidFill>
                  <a:srgbClr val="00B050"/>
                </a:solidFill>
              </a:rPr>
              <a:t>SI</a:t>
            </a:r>
            <a:r>
              <a:rPr lang="en-US" dirty="0" smtClean="0"/>
              <a:t> and shift out through serial output </a:t>
            </a:r>
            <a:r>
              <a:rPr lang="en-US" b="1" dirty="0" smtClean="0">
                <a:solidFill>
                  <a:srgbClr val="00B050"/>
                </a:solidFill>
              </a:rPr>
              <a:t>SO</a:t>
            </a:r>
            <a:r>
              <a:rPr lang="en-US" dirty="0" smtClean="0"/>
              <a:t>.</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21</a:t>
            </a:fld>
            <a:endParaRPr lang="en-US"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347" y="3921024"/>
            <a:ext cx="7792279" cy="1948070"/>
          </a:xfrm>
          <a:prstGeom prst="rect">
            <a:avLst/>
          </a:prstGeom>
        </p:spPr>
      </p:pic>
    </p:spTree>
    <p:extLst>
      <p:ext uri="{BB962C8B-B14F-4D97-AF65-F5344CB8AC3E}">
        <p14:creationId xmlns:p14="http://schemas.microsoft.com/office/powerpoint/2010/main" val="21688324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Simple Shift Registers Have Many Applications</a:t>
            </a:r>
            <a:endParaRPr lang="en-US" dirty="0"/>
          </a:p>
        </p:txBody>
      </p:sp>
      <p:sp>
        <p:nvSpPr>
          <p:cNvPr id="10" name="Content Placeholder 9"/>
          <p:cNvSpPr>
            <a:spLocks noGrp="1"/>
          </p:cNvSpPr>
          <p:nvPr>
            <p:ph idx="1"/>
          </p:nvPr>
        </p:nvSpPr>
        <p:spPr/>
        <p:txBody>
          <a:bodyPr>
            <a:normAutofit/>
          </a:bodyPr>
          <a:lstStyle/>
          <a:p>
            <a:r>
              <a:rPr lang="en-US" dirty="0" smtClean="0"/>
              <a:t>For example, optical networks can transmit bits at rates above </a:t>
            </a:r>
            <a:r>
              <a:rPr lang="en-US" b="1" dirty="0" smtClean="0">
                <a:solidFill>
                  <a:srgbClr val="00B050"/>
                </a:solidFill>
              </a:rPr>
              <a:t>100 × 10</a:t>
            </a:r>
            <a:r>
              <a:rPr lang="en-US" b="1" baseline="30000" dirty="0" smtClean="0">
                <a:solidFill>
                  <a:srgbClr val="00B050"/>
                </a:solidFill>
              </a:rPr>
              <a:t>9</a:t>
            </a:r>
            <a:r>
              <a:rPr lang="en-US" b="1" dirty="0" smtClean="0">
                <a:solidFill>
                  <a:srgbClr val="00B050"/>
                </a:solidFill>
              </a:rPr>
              <a:t> / second</a:t>
            </a:r>
            <a:r>
              <a:rPr lang="en-US" dirty="0" smtClean="0"/>
              <a:t/>
            </a:r>
            <a:br>
              <a:rPr lang="en-US" dirty="0" smtClean="0"/>
            </a:br>
            <a:r>
              <a:rPr lang="en-US" dirty="0" smtClean="0"/>
              <a:t>(</a:t>
            </a:r>
            <a:r>
              <a:rPr lang="en-US" b="1" dirty="0" smtClean="0">
                <a:solidFill>
                  <a:srgbClr val="00B050"/>
                </a:solidFill>
              </a:rPr>
              <a:t>100 </a:t>
            </a:r>
            <a:r>
              <a:rPr lang="en-US" b="1" dirty="0" err="1" smtClean="0">
                <a:solidFill>
                  <a:srgbClr val="00B050"/>
                </a:solidFill>
              </a:rPr>
              <a:t>Gbps</a:t>
            </a:r>
            <a:r>
              <a:rPr lang="en-US" dirty="0" smtClean="0"/>
              <a:t>), but CMOS clock speeds rarely exceed </a:t>
            </a:r>
            <a:r>
              <a:rPr lang="en-US" b="1" dirty="0" smtClean="0">
                <a:solidFill>
                  <a:srgbClr val="00B050"/>
                </a:solidFill>
              </a:rPr>
              <a:t>4-5 GHz</a:t>
            </a:r>
            <a:r>
              <a:rPr lang="en-US" dirty="0" smtClean="0"/>
              <a:t>.</a:t>
            </a:r>
          </a:p>
          <a:p>
            <a:r>
              <a:rPr lang="en-US" b="1" dirty="0" smtClean="0">
                <a:solidFill>
                  <a:srgbClr val="0070C0"/>
                </a:solidFill>
              </a:rPr>
              <a:t>Deserialization</a:t>
            </a:r>
            <a:r>
              <a:rPr lang="en-US" dirty="0" smtClean="0">
                <a:solidFill>
                  <a:srgbClr val="0070C0"/>
                </a:solidFill>
              </a:rPr>
              <a:t> </a:t>
            </a:r>
            <a:r>
              <a:rPr lang="en-US" dirty="0" smtClean="0"/>
              <a:t>(and </a:t>
            </a:r>
            <a:r>
              <a:rPr lang="en-US" b="1" dirty="0" smtClean="0">
                <a:solidFill>
                  <a:srgbClr val="0070C0"/>
                </a:solidFill>
              </a:rPr>
              <a:t>serialization</a:t>
            </a:r>
            <a:r>
              <a:rPr lang="en-US" dirty="0" smtClean="0"/>
              <a:t>, </a:t>
            </a:r>
            <a:r>
              <a:rPr lang="en-US" b="1" dirty="0" smtClean="0">
                <a:solidFill>
                  <a:srgbClr val="0070C0"/>
                </a:solidFill>
              </a:rPr>
              <a:t>SERDES</a:t>
            </a:r>
            <a:r>
              <a:rPr lang="en-US" dirty="0" smtClean="0"/>
              <a:t>) can be done with shift registers:</a:t>
            </a:r>
          </a:p>
          <a:p>
            <a:pPr lvl="1"/>
            <a:r>
              <a:rPr lang="en-US" dirty="0" smtClean="0"/>
              <a:t>shift into a </a:t>
            </a:r>
            <a:r>
              <a:rPr lang="en-US" b="1" dirty="0" smtClean="0">
                <a:solidFill>
                  <a:srgbClr val="00B050"/>
                </a:solidFill>
              </a:rPr>
              <a:t>25-bit shift register </a:t>
            </a:r>
            <a:r>
              <a:rPr lang="en-US" dirty="0" smtClean="0"/>
              <a:t>at </a:t>
            </a:r>
            <a:br>
              <a:rPr lang="en-US" dirty="0" smtClean="0"/>
            </a:br>
            <a:r>
              <a:rPr lang="en-US" b="1" dirty="0" smtClean="0">
                <a:solidFill>
                  <a:srgbClr val="00B050"/>
                </a:solidFill>
              </a:rPr>
              <a:t>100 GHz</a:t>
            </a:r>
            <a:r>
              <a:rPr lang="en-US" dirty="0"/>
              <a:t>,</a:t>
            </a:r>
            <a:endParaRPr lang="en-US" dirty="0" smtClean="0"/>
          </a:p>
          <a:p>
            <a:pPr lvl="1"/>
            <a:r>
              <a:rPr lang="en-US" dirty="0" smtClean="0"/>
              <a:t>then read </a:t>
            </a:r>
            <a:r>
              <a:rPr lang="en-US" b="1" dirty="0" smtClean="0">
                <a:solidFill>
                  <a:srgbClr val="00B050"/>
                </a:solidFill>
              </a:rPr>
              <a:t>25 bits </a:t>
            </a:r>
            <a:r>
              <a:rPr lang="en-US" dirty="0" smtClean="0"/>
              <a:t>out in parallel at </a:t>
            </a:r>
            <a:r>
              <a:rPr lang="en-US" b="1" dirty="0" smtClean="0">
                <a:solidFill>
                  <a:srgbClr val="00B050"/>
                </a:solidFill>
              </a:rPr>
              <a:t>4 GHz</a:t>
            </a:r>
            <a:r>
              <a:rPr lang="en-US" dirty="0" smtClean="0"/>
              <a:t>.</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22</a:t>
            </a:fld>
            <a:endParaRPr lang="en-US" dirty="0"/>
          </a:p>
        </p:txBody>
      </p:sp>
    </p:spTree>
    <p:extLst>
      <p:ext uri="{BB962C8B-B14F-4D97-AF65-F5344CB8AC3E}">
        <p14:creationId xmlns:p14="http://schemas.microsoft.com/office/powerpoint/2010/main" val="11799419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Shift Registers Provide Fixed Delay</a:t>
            </a:r>
            <a:endParaRPr lang="en-US" dirty="0"/>
          </a:p>
        </p:txBody>
      </p:sp>
      <p:sp>
        <p:nvSpPr>
          <p:cNvPr id="10" name="Content Placeholder 9"/>
          <p:cNvSpPr>
            <a:spLocks noGrp="1"/>
          </p:cNvSpPr>
          <p:nvPr>
            <p:ph idx="1"/>
          </p:nvPr>
        </p:nvSpPr>
        <p:spPr/>
        <p:txBody>
          <a:bodyPr>
            <a:normAutofit/>
          </a:bodyPr>
          <a:lstStyle/>
          <a:p>
            <a:r>
              <a:rPr lang="en-US" dirty="0" smtClean="0"/>
              <a:t>An example:</a:t>
            </a:r>
          </a:p>
          <a:p>
            <a:r>
              <a:rPr lang="en-US" dirty="0" smtClean="0"/>
              <a:t>Data arrive from memory in a block (in a single cycle),</a:t>
            </a:r>
            <a:r>
              <a:rPr lang="en-US" dirty="0"/>
              <a:t> </a:t>
            </a:r>
            <a:r>
              <a:rPr lang="en-US" dirty="0" smtClean="0"/>
              <a:t>but different parts of the data are needed in different cycles.</a:t>
            </a:r>
          </a:p>
          <a:p>
            <a:r>
              <a:rPr lang="en-US" dirty="0" smtClean="0"/>
              <a:t>Solution?  Use shift registers to deliver </a:t>
            </a:r>
            <a:br>
              <a:rPr lang="en-US" dirty="0" smtClean="0"/>
            </a:br>
            <a:r>
              <a:rPr lang="en-US" dirty="0" smtClean="0"/>
              <a:t>each part of the data to the computation elements in the correct cycle.</a:t>
            </a:r>
          </a:p>
          <a:p>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23</a:t>
            </a:fld>
            <a:endParaRPr lang="en-US" dirty="0"/>
          </a:p>
        </p:txBody>
      </p:sp>
    </p:spTree>
    <p:extLst>
      <p:ext uri="{BB962C8B-B14F-4D97-AF65-F5344CB8AC3E}">
        <p14:creationId xmlns:p14="http://schemas.microsoft.com/office/powerpoint/2010/main" val="31423999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Shift Registers Can Also Be Designed to Stop Shifting</a:t>
            </a:r>
            <a:endParaRPr lang="en-US" dirty="0"/>
          </a:p>
        </p:txBody>
      </p:sp>
      <p:sp>
        <p:nvSpPr>
          <p:cNvPr id="10" name="Content Placeholder 9"/>
          <p:cNvSpPr>
            <a:spLocks noGrp="1"/>
          </p:cNvSpPr>
          <p:nvPr>
            <p:ph idx="1"/>
          </p:nvPr>
        </p:nvSpPr>
        <p:spPr/>
        <p:txBody>
          <a:bodyPr/>
          <a:lstStyle/>
          <a:p>
            <a:r>
              <a:rPr lang="en-US" dirty="0"/>
              <a:t>A</a:t>
            </a:r>
            <a:r>
              <a:rPr lang="en-US" dirty="0" smtClean="0"/>
              <a:t> shift register need not shift in every cycle.  Below, we use the </a:t>
            </a:r>
            <a:r>
              <a:rPr lang="en-US" b="1" dirty="0" smtClean="0">
                <a:solidFill>
                  <a:srgbClr val="00B050"/>
                </a:solidFill>
              </a:rPr>
              <a:t>SHIFT</a:t>
            </a:r>
            <a:r>
              <a:rPr lang="en-US" dirty="0" smtClean="0">
                <a:solidFill>
                  <a:srgbClr val="00B050"/>
                </a:solidFill>
              </a:rPr>
              <a:t> </a:t>
            </a:r>
            <a:r>
              <a:rPr lang="en-US" dirty="0" smtClean="0"/>
              <a:t>input to make the register hold its current value (</a:t>
            </a:r>
            <a:r>
              <a:rPr lang="en-US" b="1" dirty="0" smtClean="0">
                <a:solidFill>
                  <a:srgbClr val="00B050"/>
                </a:solidFill>
              </a:rPr>
              <a:t>SHIFT = 0</a:t>
            </a:r>
            <a:r>
              <a:rPr lang="en-US" dirty="0" smtClean="0"/>
              <a:t>).</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24</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347" y="3124086"/>
            <a:ext cx="7792279" cy="2745007"/>
          </a:xfrm>
          <a:prstGeom prst="rect">
            <a:avLst/>
          </a:prstGeom>
        </p:spPr>
      </p:pic>
    </p:spTree>
    <p:extLst>
      <p:ext uri="{BB962C8B-B14F-4D97-AF65-F5344CB8AC3E}">
        <p14:creationId xmlns:p14="http://schemas.microsoft.com/office/powerpoint/2010/main" val="23592456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Shift Registers Also Require Fewer Wires</a:t>
            </a:r>
            <a:endParaRPr lang="en-US" dirty="0"/>
          </a:p>
        </p:txBody>
      </p:sp>
      <p:sp>
        <p:nvSpPr>
          <p:cNvPr id="10" name="Content Placeholder 9"/>
          <p:cNvSpPr>
            <a:spLocks noGrp="1"/>
          </p:cNvSpPr>
          <p:nvPr>
            <p:ph idx="1"/>
          </p:nvPr>
        </p:nvSpPr>
        <p:spPr/>
        <p:txBody>
          <a:bodyPr>
            <a:normAutofit fontScale="92500" lnSpcReduction="10000"/>
          </a:bodyPr>
          <a:lstStyle/>
          <a:p>
            <a:r>
              <a:rPr lang="en-US" b="1" dirty="0" smtClean="0">
                <a:solidFill>
                  <a:srgbClr val="0070C0"/>
                </a:solidFill>
              </a:rPr>
              <a:t>Serial load</a:t>
            </a:r>
            <a:r>
              <a:rPr lang="en-US" dirty="0" smtClean="0"/>
              <a:t> (shift registers) is also useful</a:t>
            </a:r>
          </a:p>
          <a:p>
            <a:pPr lvl="1"/>
            <a:r>
              <a:rPr lang="en-US" dirty="0" smtClean="0"/>
              <a:t>when wires are the limiting resource,</a:t>
            </a:r>
          </a:p>
          <a:p>
            <a:pPr lvl="1"/>
            <a:r>
              <a:rPr lang="en-US" dirty="0" smtClean="0"/>
              <a:t>as is usually the case with pins on a chip.</a:t>
            </a:r>
          </a:p>
          <a:p>
            <a:pPr lvl="1"/>
            <a:r>
              <a:rPr lang="en-US" dirty="0" smtClean="0"/>
              <a:t>Recall that parallel load of an </a:t>
            </a:r>
            <a:r>
              <a:rPr lang="en-US" b="1" dirty="0" smtClean="0">
                <a:solidFill>
                  <a:srgbClr val="00B050"/>
                </a:solidFill>
              </a:rPr>
              <a:t>N-bit register </a:t>
            </a:r>
            <a:r>
              <a:rPr lang="en-US" dirty="0" smtClean="0"/>
              <a:t>requires </a:t>
            </a:r>
            <a:r>
              <a:rPr lang="en-US" b="1" dirty="0" smtClean="0">
                <a:solidFill>
                  <a:srgbClr val="00B050"/>
                </a:solidFill>
              </a:rPr>
              <a:t>N</a:t>
            </a:r>
            <a:r>
              <a:rPr lang="en-US" dirty="0" smtClean="0"/>
              <a:t> input wires (not counting </a:t>
            </a:r>
            <a:r>
              <a:rPr lang="en-US" b="1" dirty="0" smtClean="0">
                <a:solidFill>
                  <a:srgbClr val="00B050"/>
                </a:solidFill>
              </a:rPr>
              <a:t>LOAD</a:t>
            </a:r>
            <a:r>
              <a:rPr lang="en-US" dirty="0" smtClean="0"/>
              <a:t>).</a:t>
            </a:r>
          </a:p>
          <a:p>
            <a:r>
              <a:rPr lang="en-US" dirty="0" smtClean="0"/>
              <a:t>Examples of such applications include</a:t>
            </a:r>
          </a:p>
          <a:p>
            <a:pPr lvl="1"/>
            <a:r>
              <a:rPr lang="en-US" b="1" dirty="0" smtClean="0">
                <a:solidFill>
                  <a:srgbClr val="0070C0"/>
                </a:solidFill>
              </a:rPr>
              <a:t>configuration of reconfigurable hardware </a:t>
            </a:r>
            <a:r>
              <a:rPr lang="en-US" dirty="0" smtClean="0"/>
              <a:t>such as Field-Programmable Gate Arrays</a:t>
            </a:r>
            <a:br>
              <a:rPr lang="en-US" dirty="0" smtClean="0"/>
            </a:br>
            <a:r>
              <a:rPr lang="en-US" dirty="0" smtClean="0"/>
              <a:t>(FPGAs, which you will use in ECE385),</a:t>
            </a:r>
          </a:p>
          <a:p>
            <a:pPr lvl="1"/>
            <a:r>
              <a:rPr lang="en-US" dirty="0" smtClean="0"/>
              <a:t>and </a:t>
            </a:r>
            <a:r>
              <a:rPr lang="en-US" b="1" dirty="0" smtClean="0">
                <a:solidFill>
                  <a:srgbClr val="0070C0"/>
                </a:solidFill>
              </a:rPr>
              <a:t>testing of digital systems </a:t>
            </a:r>
            <a:r>
              <a:rPr lang="en-US" dirty="0" smtClean="0"/>
              <a:t>(shift bits in,</a:t>
            </a:r>
            <a:br>
              <a:rPr lang="en-US" dirty="0" smtClean="0"/>
            </a:br>
            <a:r>
              <a:rPr lang="en-US" dirty="0" smtClean="0"/>
              <a:t>run for a cycle, shift bits out for testing).</a:t>
            </a:r>
          </a:p>
          <a:p>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25</a:t>
            </a:fld>
            <a:endParaRPr lang="en-US" dirty="0"/>
          </a:p>
        </p:txBody>
      </p:sp>
    </p:spTree>
    <p:extLst>
      <p:ext uri="{BB962C8B-B14F-4D97-AF65-F5344CB8AC3E}">
        <p14:creationId xmlns:p14="http://schemas.microsoft.com/office/powerpoint/2010/main" val="18020674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Many Options for the Design of Shift Registers</a:t>
            </a:r>
            <a:endParaRPr lang="en-US" dirty="0"/>
          </a:p>
        </p:txBody>
      </p:sp>
      <p:sp>
        <p:nvSpPr>
          <p:cNvPr id="10" name="Content Placeholder 9"/>
          <p:cNvSpPr>
            <a:spLocks noGrp="1"/>
          </p:cNvSpPr>
          <p:nvPr>
            <p:ph idx="1"/>
          </p:nvPr>
        </p:nvSpPr>
        <p:spPr/>
        <p:txBody>
          <a:bodyPr>
            <a:normAutofit fontScale="92500" lnSpcReduction="10000"/>
          </a:bodyPr>
          <a:lstStyle/>
          <a:p>
            <a:r>
              <a:rPr lang="en-US" dirty="0"/>
              <a:t>d</a:t>
            </a:r>
            <a:r>
              <a:rPr lang="en-US" dirty="0" smtClean="0"/>
              <a:t>irection (meaningful for some representations):</a:t>
            </a:r>
          </a:p>
          <a:p>
            <a:pPr lvl="1"/>
            <a:r>
              <a:rPr lang="en-US" b="1" dirty="0" smtClean="0">
                <a:solidFill>
                  <a:srgbClr val="0070C0"/>
                </a:solidFill>
              </a:rPr>
              <a:t>right</a:t>
            </a:r>
            <a:r>
              <a:rPr lang="en-US" dirty="0" smtClean="0"/>
              <a:t>: from most significant bit (MSB) to least significant bit (LSB)</a:t>
            </a:r>
          </a:p>
          <a:p>
            <a:pPr lvl="1"/>
            <a:r>
              <a:rPr lang="en-US" b="1" dirty="0" smtClean="0">
                <a:solidFill>
                  <a:srgbClr val="0070C0"/>
                </a:solidFill>
              </a:rPr>
              <a:t>left</a:t>
            </a:r>
            <a:r>
              <a:rPr lang="en-US" dirty="0" smtClean="0"/>
              <a:t>: from LSB to MSB.</a:t>
            </a:r>
          </a:p>
          <a:p>
            <a:r>
              <a:rPr lang="en-US" dirty="0"/>
              <a:t>b</a:t>
            </a:r>
            <a:r>
              <a:rPr lang="en-US" dirty="0" smtClean="0"/>
              <a:t>oundaries: how to manage serial input</a:t>
            </a:r>
          </a:p>
          <a:p>
            <a:pPr lvl="1"/>
            <a:r>
              <a:rPr lang="en-US" dirty="0" smtClean="0"/>
              <a:t>exposed: input signal for serial input </a:t>
            </a:r>
            <a:r>
              <a:rPr lang="en-US" b="1" dirty="0">
                <a:solidFill>
                  <a:srgbClr val="00B050"/>
                </a:solidFill>
              </a:rPr>
              <a:t>SI</a:t>
            </a:r>
            <a:endParaRPr lang="en-US" dirty="0" smtClean="0"/>
          </a:p>
          <a:p>
            <a:pPr lvl="1"/>
            <a:r>
              <a:rPr lang="en-US" b="1" dirty="0" smtClean="0">
                <a:solidFill>
                  <a:srgbClr val="0070C0"/>
                </a:solidFill>
              </a:rPr>
              <a:t>logical</a:t>
            </a:r>
            <a:r>
              <a:rPr lang="en-US" dirty="0" smtClean="0"/>
              <a:t>: shift in 0s (serial input)</a:t>
            </a:r>
          </a:p>
          <a:p>
            <a:pPr lvl="1"/>
            <a:r>
              <a:rPr lang="en-US" b="1" dirty="0" smtClean="0">
                <a:solidFill>
                  <a:srgbClr val="0070C0"/>
                </a:solidFill>
              </a:rPr>
              <a:t>arithmetic</a:t>
            </a:r>
            <a:r>
              <a:rPr lang="en-US" dirty="0" smtClean="0"/>
              <a:t>: shift based on 2’s complement</a:t>
            </a:r>
          </a:p>
          <a:p>
            <a:pPr lvl="1"/>
            <a:r>
              <a:rPr lang="en-US" b="1" dirty="0" smtClean="0">
                <a:solidFill>
                  <a:srgbClr val="0070C0"/>
                </a:solidFill>
              </a:rPr>
              <a:t>cyclic</a:t>
            </a:r>
            <a:r>
              <a:rPr lang="en-US" dirty="0" smtClean="0"/>
              <a:t>: connect </a:t>
            </a:r>
            <a:r>
              <a:rPr lang="en-US" b="1" dirty="0" smtClean="0">
                <a:solidFill>
                  <a:srgbClr val="00B050"/>
                </a:solidFill>
              </a:rPr>
              <a:t>SO</a:t>
            </a:r>
            <a:r>
              <a:rPr lang="en-US" dirty="0" smtClean="0"/>
              <a:t> back to </a:t>
            </a:r>
            <a:r>
              <a:rPr lang="en-US" b="1" dirty="0" smtClean="0">
                <a:solidFill>
                  <a:srgbClr val="00B050"/>
                </a:solidFill>
              </a:rPr>
              <a:t>SI</a:t>
            </a:r>
            <a:r>
              <a:rPr lang="en-US" dirty="0" smtClean="0"/>
              <a:t>, possibly through another register (allows building of bigger shifts from smaller ones).</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dirty="0" smtClean="0"/>
              <a:t>© 2016-2017 Steven S. </a:t>
            </a:r>
            <a:r>
              <a:rPr lang="en-US" dirty="0" err="1" smtClean="0"/>
              <a:t>Lumetta</a:t>
            </a:r>
            <a:r>
              <a:rPr lang="en-US" dirty="0" smtClean="0"/>
              <a:t>.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26</a:t>
            </a:fld>
            <a:endParaRPr lang="en-US" dirty="0"/>
          </a:p>
        </p:txBody>
      </p:sp>
    </p:spTree>
    <p:extLst>
      <p:ext uri="{BB962C8B-B14F-4D97-AF65-F5344CB8AC3E}">
        <p14:creationId xmlns:p14="http://schemas.microsoft.com/office/powerpoint/2010/main" val="25789057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 Can Combine Several Types</a:t>
            </a:r>
            <a:endParaRPr lang="en-US" dirty="0"/>
          </a:p>
        </p:txBody>
      </p:sp>
      <p:sp>
        <p:nvSpPr>
          <p:cNvPr id="10" name="Content Placeholder 9"/>
          <p:cNvSpPr>
            <a:spLocks noGrp="1"/>
          </p:cNvSpPr>
          <p:nvPr>
            <p:ph idx="1"/>
          </p:nvPr>
        </p:nvSpPr>
        <p:spPr/>
        <p:txBody>
          <a:bodyPr>
            <a:normAutofit/>
          </a:bodyPr>
          <a:lstStyle/>
          <a:p>
            <a:r>
              <a:rPr lang="en-US" dirty="0" smtClean="0"/>
              <a:t>But we don’t have to pick one design.</a:t>
            </a:r>
          </a:p>
          <a:p>
            <a:r>
              <a:rPr lang="en-US" dirty="0" smtClean="0"/>
              <a:t>Let’s build one register that performs one of four distinct operations based on control inputs </a:t>
            </a:r>
            <a:r>
              <a:rPr lang="en-US" b="1" dirty="0" smtClean="0">
                <a:solidFill>
                  <a:srgbClr val="00B050"/>
                </a:solidFill>
              </a:rPr>
              <a:t>C</a:t>
            </a:r>
            <a:r>
              <a:rPr lang="en-US" b="1" baseline="-25000" dirty="0" smtClean="0">
                <a:solidFill>
                  <a:srgbClr val="00B050"/>
                </a:solidFill>
              </a:rPr>
              <a:t>1</a:t>
            </a:r>
            <a:r>
              <a:rPr lang="en-US" b="1" dirty="0" smtClean="0">
                <a:solidFill>
                  <a:srgbClr val="00B050"/>
                </a:solidFill>
              </a:rPr>
              <a:t>C</a:t>
            </a:r>
            <a:r>
              <a:rPr lang="en-US" b="1" baseline="-25000" dirty="0" smtClean="0">
                <a:solidFill>
                  <a:srgbClr val="00B050"/>
                </a:solidFill>
              </a:rPr>
              <a:t>0</a:t>
            </a:r>
            <a:r>
              <a:rPr lang="en-US" dirty="0" smtClean="0"/>
              <a:t>.</a:t>
            </a:r>
          </a:p>
          <a:p>
            <a:r>
              <a:rPr lang="en-US" dirty="0" smtClean="0"/>
              <a:t>For example…</a:t>
            </a:r>
          </a:p>
          <a:p>
            <a:r>
              <a:rPr lang="en-US" b="1" dirty="0" smtClean="0">
                <a:solidFill>
                  <a:srgbClr val="0070C0"/>
                </a:solidFill>
              </a:rPr>
              <a:t>How can we</a:t>
            </a:r>
            <a:br>
              <a:rPr lang="en-US" b="1" dirty="0" smtClean="0">
                <a:solidFill>
                  <a:srgbClr val="0070C0"/>
                </a:solidFill>
              </a:rPr>
            </a:br>
            <a:r>
              <a:rPr lang="en-US" b="1" dirty="0" smtClean="0">
                <a:solidFill>
                  <a:srgbClr val="0070C0"/>
                </a:solidFill>
              </a:rPr>
              <a:t>    build it?</a:t>
            </a:r>
          </a:p>
          <a:p>
            <a:r>
              <a:rPr lang="en-US" b="1" dirty="0" smtClean="0">
                <a:solidFill>
                  <a:srgbClr val="00B050"/>
                </a:solidFill>
              </a:rPr>
              <a:t>With a mux!</a:t>
            </a:r>
            <a:endParaRPr lang="en-US" b="1" dirty="0">
              <a:solidFill>
                <a:srgbClr val="00B050"/>
              </a:solidFill>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27</a:t>
            </a:fld>
            <a:endParaRPr lang="en-US" dirty="0"/>
          </a:p>
        </p:txBody>
      </p:sp>
      <p:graphicFrame>
        <p:nvGraphicFramePr>
          <p:cNvPr id="3" name="Table 2"/>
          <p:cNvGraphicFramePr>
            <a:graphicFrameLocks noGrp="1"/>
          </p:cNvGraphicFramePr>
          <p:nvPr>
            <p:extLst/>
          </p:nvPr>
        </p:nvGraphicFramePr>
        <p:xfrm>
          <a:off x="3633747" y="3339254"/>
          <a:ext cx="4754880" cy="252984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3840480">
                  <a:extLst>
                    <a:ext uri="{9D8B030D-6E8A-4147-A177-3AD203B41FA5}">
                      <a16:colId xmlns:a16="http://schemas.microsoft.com/office/drawing/2014/main" val="20001"/>
                    </a:ext>
                  </a:extLst>
                </a:gridCol>
              </a:tblGrid>
              <a:tr h="306908">
                <a:tc>
                  <a:txBody>
                    <a:bodyPr/>
                    <a:lstStyle/>
                    <a:p>
                      <a:pPr algn="ctr"/>
                      <a:r>
                        <a:rPr lang="en-US" sz="2400" b="1" dirty="0" smtClean="0">
                          <a:solidFill>
                            <a:schemeClr val="tx1"/>
                          </a:solidFill>
                        </a:rPr>
                        <a:t>C</a:t>
                      </a:r>
                      <a:r>
                        <a:rPr lang="en-US" sz="2400" b="1" baseline="-25000" dirty="0" smtClean="0">
                          <a:solidFill>
                            <a:schemeClr val="tx1"/>
                          </a:solidFill>
                        </a:rPr>
                        <a:t>1</a:t>
                      </a:r>
                      <a:r>
                        <a:rPr lang="en-US" sz="2400" b="1" dirty="0" smtClean="0">
                          <a:solidFill>
                            <a:schemeClr val="tx1"/>
                          </a:solidFill>
                        </a:rPr>
                        <a:t>C</a:t>
                      </a:r>
                      <a:r>
                        <a:rPr lang="en-US" sz="2400" b="1" baseline="-25000" dirty="0" smtClean="0">
                          <a:solidFill>
                            <a:schemeClr val="tx1"/>
                          </a:solidFill>
                        </a:rPr>
                        <a:t>0</a:t>
                      </a:r>
                      <a:endParaRPr lang="en-US" sz="24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dirty="0" smtClean="0">
                          <a:solidFill>
                            <a:schemeClr val="tx1"/>
                          </a:solidFill>
                        </a:rPr>
                        <a:t>meaning</a:t>
                      </a:r>
                      <a:endParaRPr lang="en-US" sz="2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06908">
                <a:tc>
                  <a:txBody>
                    <a:bodyPr/>
                    <a:lstStyle/>
                    <a:p>
                      <a:pPr algn="ctr"/>
                      <a:r>
                        <a:rPr lang="en-US" sz="2800" b="1" dirty="0" smtClean="0">
                          <a:latin typeface="Courier New" panose="02070309020205020404" pitchFamily="49" charset="0"/>
                          <a:cs typeface="Courier New" panose="02070309020205020404" pitchFamily="49" charset="0"/>
                        </a:rPr>
                        <a:t>00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2400" dirty="0" smtClean="0"/>
                        <a:t>retain</a:t>
                      </a:r>
                      <a:r>
                        <a:rPr lang="en-US" sz="2400" baseline="0" dirty="0" smtClean="0"/>
                        <a:t> current value</a:t>
                      </a:r>
                      <a:endParaRPr lang="en-US" sz="24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3069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smtClean="0">
                          <a:latin typeface="Courier New" panose="02070309020205020404" pitchFamily="49" charset="0"/>
                          <a:cs typeface="Courier New" panose="02070309020205020404" pitchFamily="49" charset="0"/>
                        </a:rPr>
                        <a:t>01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2400" dirty="0" smtClean="0"/>
                        <a:t>shift left (low to high)</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306908">
                <a:tc>
                  <a:txBody>
                    <a:bodyPr/>
                    <a:lstStyle/>
                    <a:p>
                      <a:pPr algn="ctr"/>
                      <a:r>
                        <a:rPr lang="en-US" sz="2800" b="1" dirty="0" smtClean="0">
                          <a:latin typeface="Courier New" panose="02070309020205020404" pitchFamily="49" charset="0"/>
                          <a:cs typeface="Courier New" panose="02070309020205020404" pitchFamily="49" charset="0"/>
                        </a:rPr>
                        <a:t>10</a:t>
                      </a:r>
                      <a:endParaRPr lang="en-US" sz="2800" b="1" dirty="0">
                        <a:latin typeface="Courier New" panose="02070309020205020404" pitchFamily="49" charset="0"/>
                        <a:cs typeface="Courier New" panose="02070309020205020404" pitchFamily="49"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2400" dirty="0" smtClean="0"/>
                        <a:t>load</a:t>
                      </a:r>
                      <a:r>
                        <a:rPr lang="en-US" sz="2400" baseline="0" dirty="0" smtClean="0"/>
                        <a:t> new value (from </a:t>
                      </a:r>
                      <a:r>
                        <a:rPr lang="en-US" sz="2400" b="1" baseline="0" dirty="0" err="1" smtClean="0">
                          <a:solidFill>
                            <a:srgbClr val="00B050"/>
                          </a:solidFill>
                        </a:rPr>
                        <a:t>IN</a:t>
                      </a:r>
                      <a:r>
                        <a:rPr lang="en-US" sz="2400" b="1" baseline="-25000" dirty="0" err="1" smtClean="0">
                          <a:solidFill>
                            <a:srgbClr val="00B050"/>
                          </a:solidFill>
                        </a:rPr>
                        <a:t>i</a:t>
                      </a:r>
                      <a:r>
                        <a:rPr lang="en-US" sz="2400" baseline="0" dirty="0" smtClean="0"/>
                        <a:t>)</a:t>
                      </a:r>
                      <a:endParaRPr lang="en-US" sz="24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r h="306908">
                <a:tc>
                  <a:txBody>
                    <a:bodyPr/>
                    <a:lstStyle/>
                    <a:p>
                      <a:pPr algn="ctr"/>
                      <a:r>
                        <a:rPr lang="en-US" sz="2800" b="1" dirty="0" smtClean="0">
                          <a:latin typeface="Courier New" panose="02070309020205020404" pitchFamily="49" charset="0"/>
                          <a:cs typeface="Courier New" panose="02070309020205020404" pitchFamily="49" charset="0"/>
                        </a:rPr>
                        <a:t>11</a:t>
                      </a:r>
                      <a:endParaRPr lang="en-US" sz="2800" b="1" dirty="0">
                        <a:latin typeface="Courier New" panose="02070309020205020404" pitchFamily="49" charset="0"/>
                        <a:cs typeface="Courier New" panose="02070309020205020404" pitchFamily="49"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2400" dirty="0" smtClean="0"/>
                        <a:t>shift right (high to low)</a:t>
                      </a:r>
                      <a:endParaRPr lang="en-US" sz="24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96797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wipe(left)">
                                      <p:cBhvr>
                                        <p:cTn id="7" dur="500"/>
                                        <p:tgtEl>
                                          <p:spTgt spid="10">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2000"/>
                                  </p:stCondLst>
                                  <p:childTnLst>
                                    <p:set>
                                      <p:cBhvr>
                                        <p:cTn id="10" dur="1" fill="hold">
                                          <p:stCondLst>
                                            <p:cond delay="0"/>
                                          </p:stCondLst>
                                        </p:cTn>
                                        <p:tgtEl>
                                          <p:spTgt spid="10">
                                            <p:txEl>
                                              <p:pRg st="2" end="2"/>
                                            </p:txEl>
                                          </p:spTgt>
                                        </p:tgtEl>
                                        <p:attrNameLst>
                                          <p:attrName>style.visibility</p:attrName>
                                        </p:attrNameLst>
                                      </p:cBhvr>
                                      <p:to>
                                        <p:strVal val="visible"/>
                                      </p:to>
                                    </p:set>
                                    <p:animEffect transition="in" filter="wipe(left)">
                                      <p:cBhvr>
                                        <p:cTn id="11" dur="500"/>
                                        <p:tgtEl>
                                          <p:spTgt spid="10">
                                            <p:txEl>
                                              <p:pRg st="2" end="2"/>
                                            </p:txEl>
                                          </p:spTgt>
                                        </p:tgtEl>
                                      </p:cBhvr>
                                    </p:animEffect>
                                  </p:childTnLst>
                                </p:cTn>
                              </p:par>
                            </p:childTnLst>
                          </p:cTn>
                        </p:par>
                        <p:par>
                          <p:cTn id="12" fill="hold">
                            <p:stCondLst>
                              <p:cond delay="3000"/>
                            </p:stCondLst>
                            <p:childTnLst>
                              <p:par>
                                <p:cTn id="13" presetID="22" presetClass="entr" presetSubtype="1" fill="hold" nodeType="afterEffect">
                                  <p:stCondLst>
                                    <p:cond delay="50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1500"/>
                                        <p:tgtEl>
                                          <p:spTgt spid="3"/>
                                        </p:tgtEl>
                                      </p:cBhvr>
                                    </p:animEffect>
                                  </p:childTnLst>
                                </p:cTn>
                              </p:par>
                            </p:childTnLst>
                          </p:cTn>
                        </p:par>
                        <p:par>
                          <p:cTn id="16" fill="hold">
                            <p:stCondLst>
                              <p:cond delay="5000"/>
                            </p:stCondLst>
                            <p:childTnLst>
                              <p:par>
                                <p:cTn id="17" presetID="2" presetClass="entr" presetSubtype="4" fill="hold" nodeType="afterEffect">
                                  <p:stCondLst>
                                    <p:cond delay="100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 calcmode="lin" valueType="num">
                                      <p:cBhvr additive="base">
                                        <p:cTn id="25"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 Can Combine Several Types</a:t>
            </a:r>
            <a:endParaRPr lang="en-US" dirty="0"/>
          </a:p>
        </p:txBody>
      </p:sp>
      <p:sp>
        <p:nvSpPr>
          <p:cNvPr id="10" name="Content Placeholder 9"/>
          <p:cNvSpPr>
            <a:spLocks noGrp="1"/>
          </p:cNvSpPr>
          <p:nvPr>
            <p:ph idx="1"/>
          </p:nvPr>
        </p:nvSpPr>
        <p:spPr/>
        <p:txBody>
          <a:bodyPr>
            <a:normAutofit/>
          </a:bodyPr>
          <a:lstStyle/>
          <a:p>
            <a:r>
              <a:rPr lang="en-US" dirty="0" smtClean="0"/>
              <a:t>Each bit of the register uses a </a:t>
            </a:r>
            <a:r>
              <a:rPr lang="en-US" b="1" dirty="0" smtClean="0">
                <a:solidFill>
                  <a:srgbClr val="00B050"/>
                </a:solidFill>
              </a:rPr>
              <a:t>4-to-1 mux</a:t>
            </a:r>
            <a:r>
              <a:rPr lang="en-US" dirty="0" smtClean="0"/>
              <a:t>.</a:t>
            </a:r>
            <a:endParaRPr lang="en-US" b="1" dirty="0">
              <a:solidFill>
                <a:srgbClr val="00B050"/>
              </a:solidFill>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28</a:t>
            </a:fld>
            <a:endParaRPr lang="en-US" dirty="0"/>
          </a:p>
        </p:txBody>
      </p:sp>
      <p:graphicFrame>
        <p:nvGraphicFramePr>
          <p:cNvPr id="3" name="Table 2"/>
          <p:cNvGraphicFramePr>
            <a:graphicFrameLocks noGrp="1"/>
          </p:cNvGraphicFramePr>
          <p:nvPr/>
        </p:nvGraphicFramePr>
        <p:xfrm>
          <a:off x="3633747" y="3339254"/>
          <a:ext cx="4754880" cy="252984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3840480">
                  <a:extLst>
                    <a:ext uri="{9D8B030D-6E8A-4147-A177-3AD203B41FA5}">
                      <a16:colId xmlns:a16="http://schemas.microsoft.com/office/drawing/2014/main" val="20001"/>
                    </a:ext>
                  </a:extLst>
                </a:gridCol>
              </a:tblGrid>
              <a:tr h="306908">
                <a:tc>
                  <a:txBody>
                    <a:bodyPr/>
                    <a:lstStyle/>
                    <a:p>
                      <a:pPr algn="ctr"/>
                      <a:r>
                        <a:rPr lang="en-US" sz="2400" b="1" dirty="0" smtClean="0">
                          <a:solidFill>
                            <a:schemeClr val="tx1"/>
                          </a:solidFill>
                        </a:rPr>
                        <a:t>C</a:t>
                      </a:r>
                      <a:r>
                        <a:rPr lang="en-US" sz="2400" b="1" baseline="-25000" dirty="0" smtClean="0">
                          <a:solidFill>
                            <a:schemeClr val="tx1"/>
                          </a:solidFill>
                        </a:rPr>
                        <a:t>1</a:t>
                      </a:r>
                      <a:r>
                        <a:rPr lang="en-US" sz="2400" b="1" dirty="0" smtClean="0">
                          <a:solidFill>
                            <a:schemeClr val="tx1"/>
                          </a:solidFill>
                        </a:rPr>
                        <a:t>C</a:t>
                      </a:r>
                      <a:r>
                        <a:rPr lang="en-US" sz="2400" b="1" baseline="-25000" dirty="0" smtClean="0">
                          <a:solidFill>
                            <a:schemeClr val="tx1"/>
                          </a:solidFill>
                        </a:rPr>
                        <a:t>0</a:t>
                      </a:r>
                      <a:endParaRPr lang="en-US" sz="24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dirty="0" smtClean="0">
                          <a:solidFill>
                            <a:schemeClr val="tx1"/>
                          </a:solidFill>
                        </a:rPr>
                        <a:t>meaning</a:t>
                      </a:r>
                      <a:endParaRPr lang="en-US" sz="2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06908">
                <a:tc>
                  <a:txBody>
                    <a:bodyPr/>
                    <a:lstStyle/>
                    <a:p>
                      <a:pPr algn="ctr"/>
                      <a:r>
                        <a:rPr lang="en-US" sz="2800" b="1" dirty="0" smtClean="0">
                          <a:latin typeface="Courier New" panose="02070309020205020404" pitchFamily="49" charset="0"/>
                          <a:cs typeface="Courier New" panose="02070309020205020404" pitchFamily="49" charset="0"/>
                        </a:rPr>
                        <a:t>00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2400" dirty="0" smtClean="0"/>
                        <a:t>retain</a:t>
                      </a:r>
                      <a:r>
                        <a:rPr lang="en-US" sz="2400" baseline="0" dirty="0" smtClean="0"/>
                        <a:t> current value</a:t>
                      </a:r>
                      <a:endParaRPr lang="en-US" sz="24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3069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smtClean="0">
                          <a:latin typeface="Courier New" panose="02070309020205020404" pitchFamily="49" charset="0"/>
                          <a:cs typeface="Courier New" panose="02070309020205020404" pitchFamily="49" charset="0"/>
                        </a:rPr>
                        <a:t>01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2400" dirty="0" smtClean="0"/>
                        <a:t>shift left (low to high)</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306908">
                <a:tc>
                  <a:txBody>
                    <a:bodyPr/>
                    <a:lstStyle/>
                    <a:p>
                      <a:pPr algn="ctr"/>
                      <a:r>
                        <a:rPr lang="en-US" sz="2800" b="1" dirty="0" smtClean="0">
                          <a:latin typeface="Courier New" panose="02070309020205020404" pitchFamily="49" charset="0"/>
                          <a:cs typeface="Courier New" panose="02070309020205020404" pitchFamily="49" charset="0"/>
                        </a:rPr>
                        <a:t>10</a:t>
                      </a:r>
                      <a:endParaRPr lang="en-US" sz="2800" b="1" dirty="0">
                        <a:latin typeface="Courier New" panose="02070309020205020404" pitchFamily="49" charset="0"/>
                        <a:cs typeface="Courier New" panose="02070309020205020404" pitchFamily="49"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2400" dirty="0" smtClean="0"/>
                        <a:t>load</a:t>
                      </a:r>
                      <a:r>
                        <a:rPr lang="en-US" sz="2400" baseline="0" dirty="0" smtClean="0"/>
                        <a:t> new value (from </a:t>
                      </a:r>
                      <a:r>
                        <a:rPr lang="en-US" sz="2400" b="1" baseline="0" dirty="0" err="1" smtClean="0">
                          <a:solidFill>
                            <a:srgbClr val="00B050"/>
                          </a:solidFill>
                        </a:rPr>
                        <a:t>IN</a:t>
                      </a:r>
                      <a:r>
                        <a:rPr lang="en-US" sz="2400" b="1" baseline="-25000" dirty="0" err="1" smtClean="0">
                          <a:solidFill>
                            <a:srgbClr val="00B050"/>
                          </a:solidFill>
                        </a:rPr>
                        <a:t>i</a:t>
                      </a:r>
                      <a:r>
                        <a:rPr lang="en-US" sz="2400" baseline="0" dirty="0" smtClean="0"/>
                        <a:t>)</a:t>
                      </a:r>
                      <a:endParaRPr lang="en-US" sz="24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r h="306908">
                <a:tc>
                  <a:txBody>
                    <a:bodyPr/>
                    <a:lstStyle/>
                    <a:p>
                      <a:pPr algn="ctr"/>
                      <a:r>
                        <a:rPr lang="en-US" sz="2800" b="1" dirty="0" smtClean="0">
                          <a:latin typeface="Courier New" panose="02070309020205020404" pitchFamily="49" charset="0"/>
                          <a:cs typeface="Courier New" panose="02070309020205020404" pitchFamily="49" charset="0"/>
                        </a:rPr>
                        <a:t>11</a:t>
                      </a:r>
                      <a:endParaRPr lang="en-US" sz="2800" b="1" dirty="0">
                        <a:latin typeface="Courier New" panose="02070309020205020404" pitchFamily="49" charset="0"/>
                        <a:cs typeface="Courier New" panose="02070309020205020404" pitchFamily="49"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2400" dirty="0" smtClean="0"/>
                        <a:t>shift right (high to low)</a:t>
                      </a:r>
                      <a:endParaRPr lang="en-US" sz="24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5027" y="2363894"/>
            <a:ext cx="5943600" cy="3505200"/>
          </a:xfrm>
          <a:prstGeom prst="rect">
            <a:avLst/>
          </a:prstGeom>
        </p:spPr>
      </p:pic>
    </p:spTree>
    <p:extLst>
      <p:ext uri="{BB962C8B-B14F-4D97-AF65-F5344CB8AC3E}">
        <p14:creationId xmlns:p14="http://schemas.microsoft.com/office/powerpoint/2010/main" val="1661677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Hazards, Glitches, and Errors</a:t>
            </a:r>
            <a:endParaRPr lang="en-US" dirty="0"/>
          </a:p>
        </p:txBody>
      </p:sp>
      <p:sp>
        <p:nvSpPr>
          <p:cNvPr id="12" name="Content Placeholder 11"/>
          <p:cNvSpPr>
            <a:spLocks noGrp="1"/>
          </p:cNvSpPr>
          <p:nvPr>
            <p:ph idx="1"/>
          </p:nvPr>
        </p:nvSpPr>
        <p:spPr/>
        <p:txBody>
          <a:bodyPr>
            <a:normAutofit lnSpcReduction="10000"/>
          </a:bodyPr>
          <a:lstStyle/>
          <a:p>
            <a:r>
              <a:rPr lang="en-US" dirty="0" smtClean="0"/>
              <a:t>When a circuit </a:t>
            </a:r>
            <a:r>
              <a:rPr lang="en-US" b="1" dirty="0" smtClean="0">
                <a:solidFill>
                  <a:srgbClr val="0070C0"/>
                </a:solidFill>
              </a:rPr>
              <a:t>may have a problem </a:t>
            </a:r>
            <a:r>
              <a:rPr lang="en-US" dirty="0" smtClean="0"/>
              <a:t>due to timing, we say that the circuit has a </a:t>
            </a:r>
            <a:r>
              <a:rPr lang="en-US" b="1" dirty="0" smtClean="0">
                <a:solidFill>
                  <a:srgbClr val="0070C0"/>
                </a:solidFill>
              </a:rPr>
              <a:t>hazard</a:t>
            </a:r>
            <a:r>
              <a:rPr lang="en-US" dirty="0" smtClean="0"/>
              <a:t>.</a:t>
            </a:r>
          </a:p>
          <a:p>
            <a:r>
              <a:rPr lang="en-US" dirty="0" smtClean="0"/>
              <a:t>If a combinational circuit’s output is temporarily incorrect, we say that its output exhibits a </a:t>
            </a:r>
            <a:r>
              <a:rPr lang="en-US" b="1" dirty="0" smtClean="0">
                <a:solidFill>
                  <a:srgbClr val="0070C0"/>
                </a:solidFill>
              </a:rPr>
              <a:t>glitch</a:t>
            </a:r>
            <a:r>
              <a:rPr lang="en-US" dirty="0" smtClean="0"/>
              <a:t>.</a:t>
            </a:r>
          </a:p>
          <a:p>
            <a:r>
              <a:rPr lang="en-US" dirty="0" smtClean="0"/>
              <a:t>When a sequential circuit enters a state (a set of stored bits) that it should not enter by design, we say that the circuit has an </a:t>
            </a:r>
            <a:r>
              <a:rPr lang="en-US" b="1" dirty="0" smtClean="0">
                <a:solidFill>
                  <a:srgbClr val="0070C0"/>
                </a:solidFill>
              </a:rPr>
              <a:t>error</a:t>
            </a:r>
            <a:r>
              <a:rPr lang="en-US" dirty="0" smtClean="0"/>
              <a:t>.</a:t>
            </a:r>
          </a:p>
          <a:p>
            <a:r>
              <a:rPr lang="en-US" dirty="0" smtClean="0"/>
              <a:t>Typically, an error implies a glitch, which in turn implies a hazard, but not vice-versa.</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a:t>
            </a:fld>
            <a:endParaRPr lang="en-US" dirty="0"/>
          </a:p>
        </p:txBody>
      </p:sp>
      <p:sp>
        <p:nvSpPr>
          <p:cNvPr id="7" name="TextBox 6"/>
          <p:cNvSpPr txBox="1"/>
          <p:nvPr/>
        </p:nvSpPr>
        <p:spPr>
          <a:xfrm>
            <a:off x="522514" y="261616"/>
            <a:ext cx="11349582" cy="584775"/>
          </a:xfrm>
          <a:prstGeom prst="rect">
            <a:avLst/>
          </a:prstGeom>
          <a:noFill/>
        </p:spPr>
        <p:txBody>
          <a:bodyPr wrap="none" rtlCol="0">
            <a:spAutoFit/>
          </a:bodyPr>
          <a:lstStyle/>
          <a:p>
            <a:r>
              <a:rPr lang="en-US" sz="3200" dirty="0"/>
              <a:t>* * * * * * * * * * * * * * </a:t>
            </a:r>
            <a:r>
              <a:rPr lang="en-US" sz="3200" dirty="0" smtClean="0"/>
              <a:t>* * </a:t>
            </a:r>
            <a:r>
              <a:rPr lang="en-US" sz="3200" dirty="0"/>
              <a:t>* * * * * * * * * * * * * </a:t>
            </a:r>
            <a:r>
              <a:rPr lang="en-US" sz="3200" dirty="0" smtClean="0"/>
              <a:t>*</a:t>
            </a:r>
            <a:r>
              <a:rPr lang="en-US" sz="3200" dirty="0"/>
              <a:t> </a:t>
            </a:r>
            <a:r>
              <a:rPr lang="en-US" sz="3200" dirty="0" smtClean="0"/>
              <a:t>* * * * *</a:t>
            </a:r>
            <a:endParaRPr lang="en-US" sz="3200" dirty="0"/>
          </a:p>
        </p:txBody>
      </p:sp>
    </p:spTree>
    <p:extLst>
      <p:ext uri="{BB962C8B-B14F-4D97-AF65-F5344CB8AC3E}">
        <p14:creationId xmlns:p14="http://schemas.microsoft.com/office/powerpoint/2010/main" val="25895300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Static Hazards Allow for Change in Constant Output</a:t>
            </a:r>
            <a:endParaRPr lang="en-US" dirty="0"/>
          </a:p>
        </p:txBody>
      </p:sp>
      <p:sp>
        <p:nvSpPr>
          <p:cNvPr id="12" name="Content Placeholder 11"/>
          <p:cNvSpPr>
            <a:spLocks noGrp="1"/>
          </p:cNvSpPr>
          <p:nvPr>
            <p:ph idx="1"/>
          </p:nvPr>
        </p:nvSpPr>
        <p:spPr/>
        <p:txBody>
          <a:bodyPr>
            <a:normAutofit lnSpcReduction="10000"/>
          </a:bodyPr>
          <a:lstStyle/>
          <a:p>
            <a:r>
              <a:rPr lang="en-US" dirty="0" smtClean="0"/>
              <a:t>The notes (Section 2.6.3* and following) discuss three types of hazards.</a:t>
            </a:r>
          </a:p>
          <a:p>
            <a:r>
              <a:rPr lang="en-US" b="1" dirty="0" smtClean="0">
                <a:solidFill>
                  <a:srgbClr val="0070C0"/>
                </a:solidFill>
              </a:rPr>
              <a:t>Static hazards</a:t>
            </a:r>
            <a:r>
              <a:rPr lang="en-US" dirty="0" smtClean="0"/>
              <a:t> </a:t>
            </a:r>
          </a:p>
          <a:p>
            <a:pPr lvl="2"/>
            <a:r>
              <a:rPr lang="en-US" dirty="0" smtClean="0"/>
              <a:t>allow a combinational circuit’s output to change when moving between input combinations that should produce </a:t>
            </a:r>
            <a:br>
              <a:rPr lang="en-US" dirty="0" smtClean="0"/>
            </a:br>
            <a:r>
              <a:rPr lang="en-US" dirty="0" smtClean="0"/>
              <a:t>the same output.</a:t>
            </a:r>
          </a:p>
          <a:p>
            <a:pPr lvl="2"/>
            <a:r>
              <a:rPr lang="en-US" dirty="0" smtClean="0"/>
              <a:t>With a </a:t>
            </a:r>
            <a:r>
              <a:rPr lang="en-US" b="1" dirty="0" smtClean="0">
                <a:solidFill>
                  <a:srgbClr val="0070C0"/>
                </a:solidFill>
              </a:rPr>
              <a:t>static-1 hazard</a:t>
            </a:r>
            <a:r>
              <a:rPr lang="en-US" dirty="0" smtClean="0"/>
              <a:t>, for example, both input combinations </a:t>
            </a:r>
            <a:r>
              <a:rPr lang="en-US" b="1" dirty="0" smtClean="0">
                <a:solidFill>
                  <a:srgbClr val="0070C0"/>
                </a:solidFill>
              </a:rPr>
              <a:t>should</a:t>
            </a:r>
            <a:r>
              <a:rPr lang="en-US" dirty="0" smtClean="0">
                <a:solidFill>
                  <a:srgbClr val="0070C0"/>
                </a:solidFill>
              </a:rPr>
              <a:t> </a:t>
            </a:r>
            <a:r>
              <a:rPr lang="en-US" b="1" dirty="0" smtClean="0">
                <a:solidFill>
                  <a:srgbClr val="0070C0"/>
                </a:solidFill>
              </a:rPr>
              <a:t>produce a constant output of 1</a:t>
            </a:r>
            <a:r>
              <a:rPr lang="en-US" dirty="0" smtClean="0"/>
              <a:t>, but the </a:t>
            </a:r>
            <a:r>
              <a:rPr lang="en-US" b="1" dirty="0" smtClean="0">
                <a:solidFill>
                  <a:srgbClr val="0070C0"/>
                </a:solidFill>
              </a:rPr>
              <a:t>output may drop to 0</a:t>
            </a:r>
            <a:r>
              <a:rPr lang="en-US" dirty="0" smtClean="0"/>
              <a:t> briefly because of timing.</a:t>
            </a:r>
          </a:p>
          <a:p>
            <a:pPr lvl="1"/>
            <a:endParaRPr lang="en-US" dirty="0" smtClean="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4</a:t>
            </a:fld>
            <a:endParaRPr lang="en-US" dirty="0"/>
          </a:p>
        </p:txBody>
      </p:sp>
      <p:sp>
        <p:nvSpPr>
          <p:cNvPr id="7" name="TextBox 6"/>
          <p:cNvSpPr txBox="1"/>
          <p:nvPr/>
        </p:nvSpPr>
        <p:spPr>
          <a:xfrm>
            <a:off x="522514" y="261616"/>
            <a:ext cx="11349582" cy="584775"/>
          </a:xfrm>
          <a:prstGeom prst="rect">
            <a:avLst/>
          </a:prstGeom>
          <a:noFill/>
        </p:spPr>
        <p:txBody>
          <a:bodyPr wrap="none" rtlCol="0">
            <a:spAutoFit/>
          </a:bodyPr>
          <a:lstStyle/>
          <a:p>
            <a:r>
              <a:rPr lang="en-US" sz="3200" dirty="0"/>
              <a:t>* * * * * * * * * * * * * * </a:t>
            </a:r>
            <a:r>
              <a:rPr lang="en-US" sz="3200" dirty="0" smtClean="0"/>
              <a:t>* * </a:t>
            </a:r>
            <a:r>
              <a:rPr lang="en-US" sz="3200" dirty="0"/>
              <a:t>* * * * * * * * * * * * * </a:t>
            </a:r>
            <a:r>
              <a:rPr lang="en-US" sz="3200" dirty="0" smtClean="0"/>
              <a:t>*</a:t>
            </a:r>
            <a:r>
              <a:rPr lang="en-US" sz="3200" dirty="0"/>
              <a:t> </a:t>
            </a:r>
            <a:r>
              <a:rPr lang="en-US" sz="3200" dirty="0" smtClean="0"/>
              <a:t>* * * * *</a:t>
            </a:r>
            <a:endParaRPr lang="en-US" sz="3200" dirty="0"/>
          </a:p>
        </p:txBody>
      </p:sp>
    </p:spTree>
    <p:extLst>
      <p:ext uri="{BB962C8B-B14F-4D97-AF65-F5344CB8AC3E}">
        <p14:creationId xmlns:p14="http://schemas.microsoft.com/office/powerpoint/2010/main" val="2760291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Dynamic Hazards Allow Bouncing in Changing Output</a:t>
            </a:r>
            <a:endParaRPr lang="en-US" dirty="0"/>
          </a:p>
        </p:txBody>
      </p:sp>
      <p:sp>
        <p:nvSpPr>
          <p:cNvPr id="12" name="Content Placeholder 11"/>
          <p:cNvSpPr>
            <a:spLocks noGrp="1"/>
          </p:cNvSpPr>
          <p:nvPr>
            <p:ph idx="1"/>
          </p:nvPr>
        </p:nvSpPr>
        <p:spPr/>
        <p:txBody>
          <a:bodyPr>
            <a:normAutofit/>
          </a:bodyPr>
          <a:lstStyle/>
          <a:p>
            <a:r>
              <a:rPr lang="en-US" b="1" dirty="0" smtClean="0">
                <a:solidFill>
                  <a:srgbClr val="0070C0"/>
                </a:solidFill>
              </a:rPr>
              <a:t>Dynamic hazards</a:t>
            </a:r>
            <a:r>
              <a:rPr lang="en-US" dirty="0" smtClean="0"/>
              <a:t> </a:t>
            </a:r>
          </a:p>
          <a:p>
            <a:pPr lvl="1"/>
            <a:r>
              <a:rPr lang="en-US" dirty="0" smtClean="0"/>
              <a:t>occur when an input combination changes from one that should produce an output of 0 to a combination that should produce an output of 1 (or vice-versa).</a:t>
            </a:r>
          </a:p>
          <a:p>
            <a:pPr lvl="1"/>
            <a:r>
              <a:rPr lang="en-US" dirty="0" smtClean="0"/>
              <a:t>In these cases, the </a:t>
            </a:r>
            <a:r>
              <a:rPr lang="en-US" b="1" dirty="0" smtClean="0">
                <a:solidFill>
                  <a:srgbClr val="0070C0"/>
                </a:solidFill>
              </a:rPr>
              <a:t>output should change exactly once</a:t>
            </a:r>
            <a:r>
              <a:rPr lang="en-US" dirty="0" smtClean="0"/>
              <a:t>.</a:t>
            </a:r>
          </a:p>
          <a:p>
            <a:pPr lvl="1"/>
            <a:r>
              <a:rPr lang="en-US" dirty="0" smtClean="0"/>
              <a:t>If a dynamic hazard is present, the </a:t>
            </a:r>
            <a:r>
              <a:rPr lang="en-US" b="1" dirty="0" smtClean="0">
                <a:solidFill>
                  <a:srgbClr val="0070C0"/>
                </a:solidFill>
              </a:rPr>
              <a:t>output may bounce between 0 and 1 </a:t>
            </a:r>
            <a:r>
              <a:rPr lang="en-US" dirty="0" smtClean="0"/>
              <a:t>before settling to its final value.</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5</a:t>
            </a:fld>
            <a:endParaRPr lang="en-US" dirty="0"/>
          </a:p>
        </p:txBody>
      </p:sp>
      <p:sp>
        <p:nvSpPr>
          <p:cNvPr id="7" name="TextBox 6"/>
          <p:cNvSpPr txBox="1"/>
          <p:nvPr/>
        </p:nvSpPr>
        <p:spPr>
          <a:xfrm>
            <a:off x="522514" y="261616"/>
            <a:ext cx="11349582" cy="584775"/>
          </a:xfrm>
          <a:prstGeom prst="rect">
            <a:avLst/>
          </a:prstGeom>
          <a:noFill/>
        </p:spPr>
        <p:txBody>
          <a:bodyPr wrap="none" rtlCol="0">
            <a:spAutoFit/>
          </a:bodyPr>
          <a:lstStyle/>
          <a:p>
            <a:r>
              <a:rPr lang="en-US" sz="3200" dirty="0"/>
              <a:t>* * * * * * * * * * * * * * </a:t>
            </a:r>
            <a:r>
              <a:rPr lang="en-US" sz="3200" dirty="0" smtClean="0"/>
              <a:t>* * </a:t>
            </a:r>
            <a:r>
              <a:rPr lang="en-US" sz="3200" dirty="0"/>
              <a:t>* * * * * * * * * * * * * </a:t>
            </a:r>
            <a:r>
              <a:rPr lang="en-US" sz="3200" dirty="0" smtClean="0"/>
              <a:t>*</a:t>
            </a:r>
            <a:r>
              <a:rPr lang="en-US" sz="3200" dirty="0"/>
              <a:t> </a:t>
            </a:r>
            <a:r>
              <a:rPr lang="en-US" sz="3200" dirty="0" smtClean="0"/>
              <a:t>* * * * *</a:t>
            </a:r>
            <a:endParaRPr lang="en-US" sz="3200" dirty="0"/>
          </a:p>
        </p:txBody>
      </p:sp>
    </p:spTree>
    <p:extLst>
      <p:ext uri="{BB962C8B-B14F-4D97-AF65-F5344CB8AC3E}">
        <p14:creationId xmlns:p14="http://schemas.microsoft.com/office/powerpoint/2010/main" val="863431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Essential Hazards Cannot be Eliminated</a:t>
            </a:r>
            <a:endParaRPr lang="en-US" dirty="0"/>
          </a:p>
        </p:txBody>
      </p:sp>
      <p:sp>
        <p:nvSpPr>
          <p:cNvPr id="12" name="Content Placeholder 11"/>
          <p:cNvSpPr>
            <a:spLocks noGrp="1"/>
          </p:cNvSpPr>
          <p:nvPr>
            <p:ph idx="1"/>
          </p:nvPr>
        </p:nvSpPr>
        <p:spPr/>
        <p:txBody>
          <a:bodyPr>
            <a:normAutofit/>
          </a:bodyPr>
          <a:lstStyle/>
          <a:p>
            <a:r>
              <a:rPr lang="en-US" b="1" dirty="0" smtClean="0">
                <a:solidFill>
                  <a:srgbClr val="0070C0"/>
                </a:solidFill>
              </a:rPr>
              <a:t>Essential hazards</a:t>
            </a:r>
            <a:r>
              <a:rPr lang="en-US" dirty="0" smtClean="0"/>
              <a:t> </a:t>
            </a:r>
          </a:p>
          <a:p>
            <a:pPr lvl="1"/>
            <a:r>
              <a:rPr lang="en-US" dirty="0" smtClean="0"/>
              <a:t>are </a:t>
            </a:r>
            <a:r>
              <a:rPr lang="en-US" b="1" dirty="0" smtClean="0">
                <a:solidFill>
                  <a:srgbClr val="0070C0"/>
                </a:solidFill>
              </a:rPr>
              <a:t>related to the function implemented </a:t>
            </a:r>
            <a:r>
              <a:rPr lang="en-US" dirty="0" smtClean="0"/>
              <a:t>by the circuit.</a:t>
            </a:r>
          </a:p>
          <a:p>
            <a:pPr lvl="1"/>
            <a:r>
              <a:rPr lang="en-US" dirty="0" smtClean="0"/>
              <a:t>Unlike static and dynamic hazards, </a:t>
            </a:r>
            <a:br>
              <a:rPr lang="en-US" dirty="0" smtClean="0"/>
            </a:br>
            <a:r>
              <a:rPr lang="en-US" b="1" dirty="0" smtClean="0">
                <a:solidFill>
                  <a:srgbClr val="0070C0"/>
                </a:solidFill>
              </a:rPr>
              <a:t>they cannot be eliminated</a:t>
            </a:r>
            <a:r>
              <a:rPr lang="en-US" dirty="0" smtClean="0"/>
              <a:t>.</a:t>
            </a:r>
          </a:p>
          <a:p>
            <a:pPr lvl="1"/>
            <a:endParaRPr lang="en-US" dirty="0" smtClean="0"/>
          </a:p>
          <a:p>
            <a:r>
              <a:rPr lang="en-US" dirty="0" smtClean="0"/>
              <a:t>In clocked synchronous sequential circuits</a:t>
            </a:r>
            <a:br>
              <a:rPr lang="en-US" dirty="0" smtClean="0"/>
            </a:br>
            <a:r>
              <a:rPr lang="en-US" dirty="0" smtClean="0"/>
              <a:t>(and, thus, in the designs in our class), all essential hazards are mapped to </a:t>
            </a:r>
            <a:r>
              <a:rPr lang="en-US" b="1" dirty="0" smtClean="0">
                <a:solidFill>
                  <a:srgbClr val="0070C0"/>
                </a:solidFill>
              </a:rPr>
              <a:t>clock skew</a:t>
            </a:r>
            <a:r>
              <a:rPr lang="en-US" dirty="0" smtClean="0"/>
              <a:t>.</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6</a:t>
            </a:fld>
            <a:endParaRPr lang="en-US" dirty="0"/>
          </a:p>
        </p:txBody>
      </p:sp>
      <p:sp>
        <p:nvSpPr>
          <p:cNvPr id="7" name="TextBox 6"/>
          <p:cNvSpPr txBox="1"/>
          <p:nvPr/>
        </p:nvSpPr>
        <p:spPr>
          <a:xfrm>
            <a:off x="522514" y="261616"/>
            <a:ext cx="11349582" cy="584775"/>
          </a:xfrm>
          <a:prstGeom prst="rect">
            <a:avLst/>
          </a:prstGeom>
          <a:noFill/>
        </p:spPr>
        <p:txBody>
          <a:bodyPr wrap="none" rtlCol="0">
            <a:spAutoFit/>
          </a:bodyPr>
          <a:lstStyle/>
          <a:p>
            <a:r>
              <a:rPr lang="en-US" sz="3200" dirty="0"/>
              <a:t>* * * * * * * * * * * * * * </a:t>
            </a:r>
            <a:r>
              <a:rPr lang="en-US" sz="3200" dirty="0" smtClean="0"/>
              <a:t>* * </a:t>
            </a:r>
            <a:r>
              <a:rPr lang="en-US" sz="3200" dirty="0"/>
              <a:t>* * * * * * * * * * * * * </a:t>
            </a:r>
            <a:r>
              <a:rPr lang="en-US" sz="3200" dirty="0" smtClean="0"/>
              <a:t>*</a:t>
            </a:r>
            <a:r>
              <a:rPr lang="en-US" sz="3200" dirty="0"/>
              <a:t> </a:t>
            </a:r>
            <a:r>
              <a:rPr lang="en-US" sz="3200" dirty="0" smtClean="0"/>
              <a:t>* * * * *</a:t>
            </a:r>
            <a:endParaRPr lang="en-US" sz="3200" dirty="0"/>
          </a:p>
        </p:txBody>
      </p:sp>
    </p:spTree>
    <p:extLst>
      <p:ext uri="{BB962C8B-B14F-4D97-AF65-F5344CB8AC3E}">
        <p14:creationId xmlns:p14="http://schemas.microsoft.com/office/powerpoint/2010/main" val="1436011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Removing Static Hazards</a:t>
            </a:r>
            <a:endParaRPr lang="en-US" dirty="0"/>
          </a:p>
        </p:txBody>
      </p:sp>
      <p:sp>
        <p:nvSpPr>
          <p:cNvPr id="10" name="Content Placeholder 9"/>
          <p:cNvSpPr>
            <a:spLocks noGrp="1"/>
          </p:cNvSpPr>
          <p:nvPr>
            <p:ph idx="1"/>
          </p:nvPr>
        </p:nvSpPr>
        <p:spPr/>
        <p:txBody>
          <a:bodyPr/>
          <a:lstStyle/>
          <a:p>
            <a:r>
              <a:rPr lang="en-US" dirty="0" smtClean="0"/>
              <a:t>If glitches in a circuit’s output can cause problems, one can eliminate all static hazards.</a:t>
            </a:r>
          </a:p>
          <a:p>
            <a:r>
              <a:rPr lang="en-US" dirty="0" smtClean="0"/>
              <a:t>Consider the circuit below.  </a:t>
            </a:r>
            <a:r>
              <a:rPr lang="en-US" b="1" dirty="0" smtClean="0">
                <a:solidFill>
                  <a:srgbClr val="0070C0"/>
                </a:solidFill>
              </a:rPr>
              <a:t>What is S?</a:t>
            </a:r>
          </a:p>
          <a:p>
            <a:r>
              <a:rPr lang="en-US" b="1" dirty="0" smtClean="0">
                <a:solidFill>
                  <a:srgbClr val="0070C0"/>
                </a:solidFill>
              </a:rPr>
              <a:t>S = AB + B’C’</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7</a:t>
            </a:fld>
            <a:endParaRPr lang="en-US" dirty="0"/>
          </a:p>
        </p:txBody>
      </p:sp>
      <p:sp>
        <p:nvSpPr>
          <p:cNvPr id="7" name="TextBox 6"/>
          <p:cNvSpPr txBox="1"/>
          <p:nvPr/>
        </p:nvSpPr>
        <p:spPr>
          <a:xfrm>
            <a:off x="522514" y="261616"/>
            <a:ext cx="11349582" cy="584775"/>
          </a:xfrm>
          <a:prstGeom prst="rect">
            <a:avLst/>
          </a:prstGeom>
          <a:noFill/>
        </p:spPr>
        <p:txBody>
          <a:bodyPr wrap="none" rtlCol="0">
            <a:spAutoFit/>
          </a:bodyPr>
          <a:lstStyle/>
          <a:p>
            <a:r>
              <a:rPr lang="en-US" sz="3200" dirty="0"/>
              <a:t>* * * * * * * * * * * * * * </a:t>
            </a:r>
            <a:r>
              <a:rPr lang="en-US" sz="3200" dirty="0" smtClean="0"/>
              <a:t>* * </a:t>
            </a:r>
            <a:r>
              <a:rPr lang="en-US" sz="3200" dirty="0"/>
              <a:t>* * * * * * * * * * * * * </a:t>
            </a:r>
            <a:r>
              <a:rPr lang="en-US" sz="3200" dirty="0" smtClean="0"/>
              <a:t>*</a:t>
            </a:r>
            <a:r>
              <a:rPr lang="en-US" sz="3200" dirty="0"/>
              <a:t> </a:t>
            </a:r>
            <a:r>
              <a:rPr lang="en-US" sz="3200" dirty="0" smtClean="0"/>
              <a:t>* * * * *</a:t>
            </a:r>
            <a:endParaRPr lang="en-US" sz="3200"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7199" y="3574870"/>
            <a:ext cx="5391426" cy="2294224"/>
          </a:xfrm>
          <a:prstGeom prst="rect">
            <a:avLst/>
          </a:prstGeom>
        </p:spPr>
      </p:pic>
    </p:spTree>
    <p:extLst>
      <p:ext uri="{BB962C8B-B14F-4D97-AF65-F5344CB8AC3E}">
        <p14:creationId xmlns:p14="http://schemas.microsoft.com/office/powerpoint/2010/main" val="3863643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wipe(left)">
                                      <p:cBhvr>
                                        <p:cTn id="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Output S Should Stay at 1 </a:t>
            </a:r>
            <a:endParaRPr lang="en-US" dirty="0"/>
          </a:p>
        </p:txBody>
      </p:sp>
      <p:sp>
        <p:nvSpPr>
          <p:cNvPr id="10" name="Content Placeholder 9"/>
          <p:cNvSpPr>
            <a:spLocks noGrp="1"/>
          </p:cNvSpPr>
          <p:nvPr>
            <p:ph idx="1"/>
          </p:nvPr>
        </p:nvSpPr>
        <p:spPr/>
        <p:txBody>
          <a:bodyPr/>
          <a:lstStyle/>
          <a:p>
            <a:r>
              <a:rPr lang="en-US" dirty="0" smtClean="0"/>
              <a:t>So </a:t>
            </a:r>
            <a:r>
              <a:rPr lang="en-US" b="1" dirty="0" smtClean="0">
                <a:solidFill>
                  <a:srgbClr val="00B050"/>
                </a:solidFill>
              </a:rPr>
              <a:t>S = AB + B’C’</a:t>
            </a:r>
            <a:r>
              <a:rPr lang="en-US" dirty="0" smtClean="0"/>
              <a:t>.</a:t>
            </a:r>
          </a:p>
          <a:p>
            <a:r>
              <a:rPr lang="en-US" dirty="0" smtClean="0"/>
              <a:t>Let’s see what happens when we move from </a:t>
            </a:r>
            <a:r>
              <a:rPr lang="en-US" b="1" dirty="0" smtClean="0">
                <a:solidFill>
                  <a:srgbClr val="00B050"/>
                </a:solidFill>
              </a:rPr>
              <a:t>ABC = 110 </a:t>
            </a:r>
            <a:r>
              <a:rPr lang="en-US" dirty="0" smtClean="0"/>
              <a:t>to </a:t>
            </a:r>
            <a:r>
              <a:rPr lang="en-US" b="1" dirty="0" smtClean="0">
                <a:solidFill>
                  <a:srgbClr val="00B050"/>
                </a:solidFill>
              </a:rPr>
              <a:t>ABC = 100</a:t>
            </a:r>
            <a:r>
              <a:rPr lang="en-US" dirty="0" smtClean="0"/>
              <a:t>.</a:t>
            </a:r>
          </a:p>
          <a:p>
            <a:r>
              <a:rPr lang="en-US" dirty="0" smtClean="0"/>
              <a:t>Both should produce </a:t>
            </a:r>
            <a:r>
              <a:rPr lang="en-US" b="1" dirty="0" smtClean="0">
                <a:solidFill>
                  <a:srgbClr val="00B050"/>
                </a:solidFill>
              </a:rPr>
              <a:t>S = 1</a:t>
            </a:r>
            <a:r>
              <a:rPr lang="en-US" dirty="0" smtClean="0"/>
              <a:t>.</a:t>
            </a:r>
          </a:p>
          <a:p>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8</a:t>
            </a:fld>
            <a:endParaRPr lang="en-US" dirty="0"/>
          </a:p>
        </p:txBody>
      </p:sp>
      <p:sp>
        <p:nvSpPr>
          <p:cNvPr id="7" name="TextBox 6"/>
          <p:cNvSpPr txBox="1"/>
          <p:nvPr/>
        </p:nvSpPr>
        <p:spPr>
          <a:xfrm>
            <a:off x="522514" y="261616"/>
            <a:ext cx="11349582" cy="584775"/>
          </a:xfrm>
          <a:prstGeom prst="rect">
            <a:avLst/>
          </a:prstGeom>
          <a:noFill/>
        </p:spPr>
        <p:txBody>
          <a:bodyPr wrap="none" rtlCol="0">
            <a:spAutoFit/>
          </a:bodyPr>
          <a:lstStyle/>
          <a:p>
            <a:r>
              <a:rPr lang="en-US" sz="3200" dirty="0"/>
              <a:t>* * * * * * * * * * * * * * </a:t>
            </a:r>
            <a:r>
              <a:rPr lang="en-US" sz="3200" dirty="0" smtClean="0"/>
              <a:t>* * </a:t>
            </a:r>
            <a:r>
              <a:rPr lang="en-US" sz="3200" dirty="0"/>
              <a:t>* * * * * * * * * * * * * </a:t>
            </a:r>
            <a:r>
              <a:rPr lang="en-US" sz="3200" dirty="0" smtClean="0"/>
              <a:t>*</a:t>
            </a:r>
            <a:r>
              <a:rPr lang="en-US" sz="3200" dirty="0"/>
              <a:t> </a:t>
            </a:r>
            <a:r>
              <a:rPr lang="en-US" sz="3200" dirty="0" smtClean="0"/>
              <a:t>* * * * *</a:t>
            </a:r>
            <a:endParaRPr lang="en-US" sz="3200"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7199" y="3574870"/>
            <a:ext cx="5391426" cy="2294224"/>
          </a:xfrm>
          <a:prstGeom prst="rect">
            <a:avLst/>
          </a:prstGeom>
        </p:spPr>
      </p:pic>
      <p:grpSp>
        <p:nvGrpSpPr>
          <p:cNvPr id="20" name="Group 19"/>
          <p:cNvGrpSpPr/>
          <p:nvPr/>
        </p:nvGrpSpPr>
        <p:grpSpPr>
          <a:xfrm>
            <a:off x="5843242" y="2629640"/>
            <a:ext cx="2100896" cy="1421688"/>
            <a:chOff x="722602" y="4592320"/>
            <a:chExt cx="2100896" cy="1421688"/>
          </a:xfrm>
        </p:grpSpPr>
        <p:sp>
          <p:nvSpPr>
            <p:cNvPr id="14" name="TextBox 13"/>
            <p:cNvSpPr txBox="1"/>
            <p:nvPr/>
          </p:nvSpPr>
          <p:spPr>
            <a:xfrm>
              <a:off x="722602" y="4592320"/>
              <a:ext cx="2100896" cy="830997"/>
            </a:xfrm>
            <a:prstGeom prst="rect">
              <a:avLst/>
            </a:prstGeom>
            <a:solidFill>
              <a:srgbClr val="92D050"/>
            </a:solidFill>
          </p:spPr>
          <p:txBody>
            <a:bodyPr wrap="none" rtlCol="0">
              <a:spAutoFit/>
            </a:bodyPr>
            <a:lstStyle/>
            <a:p>
              <a:r>
                <a:rPr lang="en-US" sz="2400" dirty="0">
                  <a:latin typeface="Arial" panose="020B0604020202020204" pitchFamily="34" charset="0"/>
                  <a:cs typeface="Arial" panose="020B0604020202020204" pitchFamily="34" charset="0"/>
                </a:rPr>
                <a:t>2</a:t>
              </a:r>
              <a:r>
                <a:rPr lang="en-US" sz="2400" dirty="0" smtClean="0">
                  <a:latin typeface="Arial" panose="020B0604020202020204" pitchFamily="34" charset="0"/>
                  <a:cs typeface="Arial" panose="020B0604020202020204" pitchFamily="34" charset="0"/>
                </a:rPr>
                <a:t>. AND output</a:t>
              </a:r>
            </a:p>
            <a:p>
              <a:r>
                <a:rPr lang="en-US" sz="2400" dirty="0" smtClean="0">
                  <a:latin typeface="Arial" panose="020B0604020202020204" pitchFamily="34" charset="0"/>
                  <a:cs typeface="Arial" panose="020B0604020202020204" pitchFamily="34" charset="0"/>
                </a:rPr>
                <a:t>    drops</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to 0.</a:t>
              </a:r>
              <a:endParaRPr lang="en-US" sz="2400" dirty="0">
                <a:latin typeface="Arial" panose="020B0604020202020204" pitchFamily="34" charset="0"/>
                <a:cs typeface="Arial" panose="020B0604020202020204" pitchFamily="34" charset="0"/>
              </a:endParaRPr>
            </a:p>
          </p:txBody>
        </p:sp>
        <p:cxnSp>
          <p:nvCxnSpPr>
            <p:cNvPr id="16" name="Straight Connector 15"/>
            <p:cNvCxnSpPr/>
            <p:nvPr/>
          </p:nvCxnSpPr>
          <p:spPr>
            <a:xfrm>
              <a:off x="963484" y="5347060"/>
              <a:ext cx="276036" cy="666948"/>
            </a:xfrm>
            <a:prstGeom prst="line">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875002" y="4622801"/>
            <a:ext cx="2846949" cy="952916"/>
            <a:chOff x="722602" y="4470401"/>
            <a:chExt cx="2846949" cy="952916"/>
          </a:xfrm>
        </p:grpSpPr>
        <p:sp>
          <p:nvSpPr>
            <p:cNvPr id="25" name="TextBox 24"/>
            <p:cNvSpPr txBox="1"/>
            <p:nvPr/>
          </p:nvSpPr>
          <p:spPr>
            <a:xfrm>
              <a:off x="722602" y="4592320"/>
              <a:ext cx="2148345" cy="830997"/>
            </a:xfrm>
            <a:prstGeom prst="rect">
              <a:avLst/>
            </a:prstGeom>
            <a:solidFill>
              <a:srgbClr val="92D050"/>
            </a:solidFill>
          </p:spPr>
          <p:txBody>
            <a:bodyPr wrap="none" rtlCol="0">
              <a:spAutoFit/>
            </a:bodyPr>
            <a:lstStyle/>
            <a:p>
              <a:r>
                <a:rPr lang="en-US" sz="2400" dirty="0" smtClean="0">
                  <a:latin typeface="Arial" panose="020B0604020202020204" pitchFamily="34" charset="0"/>
                  <a:cs typeface="Arial" panose="020B0604020202020204" pitchFamily="34" charset="0"/>
                </a:rPr>
                <a:t>1. B changes </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from 1 to 0.</a:t>
              </a:r>
              <a:endParaRPr lang="en-US" sz="2400" dirty="0">
                <a:latin typeface="Arial" panose="020B0604020202020204" pitchFamily="34" charset="0"/>
                <a:cs typeface="Arial" panose="020B0604020202020204" pitchFamily="34" charset="0"/>
              </a:endParaRPr>
            </a:p>
          </p:txBody>
        </p:sp>
        <p:cxnSp>
          <p:nvCxnSpPr>
            <p:cNvPr id="26" name="Straight Connector 25"/>
            <p:cNvCxnSpPr/>
            <p:nvPr/>
          </p:nvCxnSpPr>
          <p:spPr>
            <a:xfrm flipV="1">
              <a:off x="2692400" y="4470401"/>
              <a:ext cx="877151" cy="537417"/>
            </a:xfrm>
            <a:prstGeom prst="line">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3527929" y="5160218"/>
            <a:ext cx="2110706" cy="1419720"/>
            <a:chOff x="722602" y="4003597"/>
            <a:chExt cx="2110706" cy="1419720"/>
          </a:xfrm>
        </p:grpSpPr>
        <p:sp>
          <p:nvSpPr>
            <p:cNvPr id="29" name="TextBox 28"/>
            <p:cNvSpPr txBox="1"/>
            <p:nvPr/>
          </p:nvSpPr>
          <p:spPr>
            <a:xfrm>
              <a:off x="722602" y="4592320"/>
              <a:ext cx="2110706" cy="830997"/>
            </a:xfrm>
            <a:prstGeom prst="rect">
              <a:avLst/>
            </a:prstGeom>
            <a:solidFill>
              <a:srgbClr val="92D050"/>
            </a:solidFill>
          </p:spPr>
          <p:txBody>
            <a:bodyPr wrap="none" rtlCol="0">
              <a:spAutoFit/>
            </a:bodyPr>
            <a:lstStyle/>
            <a:p>
              <a:r>
                <a:rPr lang="en-US" sz="2400" dirty="0">
                  <a:latin typeface="Arial" panose="020B0604020202020204" pitchFamily="34" charset="0"/>
                  <a:cs typeface="Arial" panose="020B0604020202020204" pitchFamily="34" charset="0"/>
                </a:rPr>
                <a:t>2</a:t>
              </a:r>
              <a:r>
                <a:rPr lang="en-US" sz="2400" dirty="0" smtClean="0">
                  <a:latin typeface="Arial" panose="020B0604020202020204" pitchFamily="34" charset="0"/>
                  <a:cs typeface="Arial" panose="020B0604020202020204" pitchFamily="34" charset="0"/>
                </a:rPr>
                <a:t>. NOT output</a:t>
              </a:r>
            </a:p>
            <a:p>
              <a:r>
                <a:rPr lang="en-US" sz="2400" dirty="0" smtClean="0">
                  <a:latin typeface="Arial" panose="020B0604020202020204" pitchFamily="34" charset="0"/>
                  <a:cs typeface="Arial" panose="020B0604020202020204" pitchFamily="34" charset="0"/>
                </a:rPr>
                <a:t>    rises to 1.</a:t>
              </a:r>
              <a:endParaRPr lang="en-US" sz="2400" dirty="0">
                <a:latin typeface="Arial" panose="020B0604020202020204" pitchFamily="34" charset="0"/>
                <a:cs typeface="Arial" panose="020B0604020202020204" pitchFamily="34" charset="0"/>
              </a:endParaRPr>
            </a:p>
          </p:txBody>
        </p:sp>
        <p:cxnSp>
          <p:nvCxnSpPr>
            <p:cNvPr id="30" name="Straight Connector 29"/>
            <p:cNvCxnSpPr/>
            <p:nvPr/>
          </p:nvCxnSpPr>
          <p:spPr>
            <a:xfrm flipH="1" flipV="1">
              <a:off x="2061314" y="4003597"/>
              <a:ext cx="20319" cy="588723"/>
            </a:xfrm>
            <a:prstGeom prst="line">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6224625" y="4772270"/>
            <a:ext cx="2202847" cy="1754105"/>
            <a:chOff x="502841" y="4003597"/>
            <a:chExt cx="2202847" cy="1754105"/>
          </a:xfrm>
        </p:grpSpPr>
        <p:sp>
          <p:nvSpPr>
            <p:cNvPr id="35" name="TextBox 34"/>
            <p:cNvSpPr txBox="1"/>
            <p:nvPr/>
          </p:nvSpPr>
          <p:spPr>
            <a:xfrm>
              <a:off x="502841" y="4557373"/>
              <a:ext cx="2202847" cy="1200329"/>
            </a:xfrm>
            <a:prstGeom prst="rect">
              <a:avLst/>
            </a:prstGeom>
            <a:solidFill>
              <a:srgbClr val="92D050"/>
            </a:solidFill>
          </p:spPr>
          <p:txBody>
            <a:bodyPr wrap="none" rtlCol="0">
              <a:spAutoFit/>
            </a:bodyPr>
            <a:lstStyle/>
            <a:p>
              <a:r>
                <a:rPr lang="en-US" sz="2400" dirty="0" smtClean="0">
                  <a:latin typeface="Arial" panose="020B0604020202020204" pitchFamily="34" charset="0"/>
                  <a:cs typeface="Arial" panose="020B0604020202020204" pitchFamily="34" charset="0"/>
                </a:rPr>
                <a:t>3. OR output</a:t>
              </a:r>
            </a:p>
            <a:p>
              <a:r>
                <a:rPr lang="en-US" sz="2400" dirty="0" smtClean="0">
                  <a:latin typeface="Arial" panose="020B0604020202020204" pitchFamily="34" charset="0"/>
                  <a:cs typeface="Arial" panose="020B0604020202020204" pitchFamily="34" charset="0"/>
                </a:rPr>
                <a:t>    drops briefly</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to 0.</a:t>
              </a:r>
              <a:endParaRPr lang="en-US" sz="2400" dirty="0">
                <a:latin typeface="Arial" panose="020B0604020202020204" pitchFamily="34" charset="0"/>
                <a:cs typeface="Arial" panose="020B0604020202020204" pitchFamily="34" charset="0"/>
              </a:endParaRPr>
            </a:p>
          </p:txBody>
        </p:sp>
        <p:cxnSp>
          <p:nvCxnSpPr>
            <p:cNvPr id="36" name="Straight Connector 35"/>
            <p:cNvCxnSpPr/>
            <p:nvPr/>
          </p:nvCxnSpPr>
          <p:spPr>
            <a:xfrm flipH="1" flipV="1">
              <a:off x="2061314" y="4003597"/>
              <a:ext cx="20319" cy="588723"/>
            </a:xfrm>
            <a:prstGeom prst="line">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84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down)">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down)">
                                      <p:cBhvr>
                                        <p:cTn id="2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Output S Drops to 0 </a:t>
            </a:r>
            <a:endParaRPr lang="en-US" dirty="0"/>
          </a:p>
        </p:txBody>
      </p:sp>
      <p:sp>
        <p:nvSpPr>
          <p:cNvPr id="10" name="Content Placeholder 9"/>
          <p:cNvSpPr>
            <a:spLocks noGrp="1"/>
          </p:cNvSpPr>
          <p:nvPr>
            <p:ph idx="1"/>
          </p:nvPr>
        </p:nvSpPr>
        <p:spPr/>
        <p:txBody>
          <a:bodyPr/>
          <a:lstStyle/>
          <a:p>
            <a:r>
              <a:rPr lang="en-US" dirty="0" smtClean="0"/>
              <a:t>The output glitches because the inverter for </a:t>
            </a:r>
            <a:r>
              <a:rPr lang="en-US" b="1" dirty="0" smtClean="0">
                <a:solidFill>
                  <a:srgbClr val="00B050"/>
                </a:solidFill>
              </a:rPr>
              <a:t>B</a:t>
            </a:r>
            <a:r>
              <a:rPr lang="en-US" dirty="0" smtClean="0"/>
              <a:t> delays the change in the lower AND gate.</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9</a:t>
            </a:fld>
            <a:endParaRPr lang="en-US" dirty="0"/>
          </a:p>
        </p:txBody>
      </p:sp>
      <p:sp>
        <p:nvSpPr>
          <p:cNvPr id="7" name="TextBox 6"/>
          <p:cNvSpPr txBox="1"/>
          <p:nvPr/>
        </p:nvSpPr>
        <p:spPr>
          <a:xfrm>
            <a:off x="522514" y="261616"/>
            <a:ext cx="11349582" cy="584775"/>
          </a:xfrm>
          <a:prstGeom prst="rect">
            <a:avLst/>
          </a:prstGeom>
          <a:noFill/>
        </p:spPr>
        <p:txBody>
          <a:bodyPr wrap="none" rtlCol="0">
            <a:spAutoFit/>
          </a:bodyPr>
          <a:lstStyle/>
          <a:p>
            <a:r>
              <a:rPr lang="en-US" sz="3200" dirty="0"/>
              <a:t>* * * * * * * * * * * * * * </a:t>
            </a:r>
            <a:r>
              <a:rPr lang="en-US" sz="3200" dirty="0" smtClean="0"/>
              <a:t>* * </a:t>
            </a:r>
            <a:r>
              <a:rPr lang="en-US" sz="3200" dirty="0"/>
              <a:t>* * * * * * * * * * * * * </a:t>
            </a:r>
            <a:r>
              <a:rPr lang="en-US" sz="3200" dirty="0" smtClean="0"/>
              <a:t>*</a:t>
            </a:r>
            <a:r>
              <a:rPr lang="en-US" sz="3200" dirty="0"/>
              <a:t> </a:t>
            </a:r>
            <a:r>
              <a:rPr lang="en-US" sz="3200" dirty="0" smtClean="0"/>
              <a:t>* * * * *</a:t>
            </a:r>
            <a:endParaRPr lang="en-US" sz="3200" dirty="0"/>
          </a:p>
        </p:txBody>
      </p:sp>
      <p:grpSp>
        <p:nvGrpSpPr>
          <p:cNvPr id="6" name="Group 5"/>
          <p:cNvGrpSpPr/>
          <p:nvPr/>
        </p:nvGrpSpPr>
        <p:grpSpPr>
          <a:xfrm>
            <a:off x="3149600" y="2560237"/>
            <a:ext cx="5239024" cy="3308857"/>
            <a:chOff x="3149600" y="2560237"/>
            <a:chExt cx="5239024" cy="3308857"/>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9600" y="2560237"/>
              <a:ext cx="5239024" cy="3308857"/>
            </a:xfrm>
            <a:prstGeom prst="rect">
              <a:avLst/>
            </a:prstGeom>
          </p:spPr>
        </p:pic>
        <p:sp>
          <p:nvSpPr>
            <p:cNvPr id="3" name="TextBox 2"/>
            <p:cNvSpPr txBox="1"/>
            <p:nvPr/>
          </p:nvSpPr>
          <p:spPr>
            <a:xfrm>
              <a:off x="4522969" y="4815840"/>
              <a:ext cx="719591" cy="492443"/>
            </a:xfrm>
            <a:prstGeom prst="rect">
              <a:avLst/>
            </a:prstGeom>
            <a:solidFill>
              <a:srgbClr val="FFFFFF"/>
            </a:solidFill>
          </p:spPr>
          <p:txBody>
            <a:bodyPr wrap="square" lIns="0" tIns="0" rIns="0" bIns="0" rtlCol="0">
              <a:spAutoFit/>
            </a:bodyPr>
            <a:lstStyle/>
            <a:p>
              <a:r>
                <a:rPr lang="en-US" sz="3200" dirty="0" smtClean="0">
                  <a:solidFill>
                    <a:schemeClr val="tx1">
                      <a:lumMod val="85000"/>
                      <a:lumOff val="15000"/>
                    </a:schemeClr>
                  </a:solidFill>
                  <a:latin typeface="Times New Roman" panose="02020603050405020304" pitchFamily="18" charset="0"/>
                  <a:cs typeface="Times New Roman" panose="02020603050405020304" pitchFamily="18" charset="0"/>
                </a:rPr>
                <a:t>low</a:t>
              </a:r>
              <a:endParaRPr lang="en-US" sz="32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7597913" y="4815840"/>
              <a:ext cx="790711" cy="492443"/>
            </a:xfrm>
            <a:prstGeom prst="rect">
              <a:avLst/>
            </a:prstGeom>
            <a:solidFill>
              <a:srgbClr val="FFFFFF"/>
            </a:solidFill>
          </p:spPr>
          <p:txBody>
            <a:bodyPr wrap="square" lIns="0" tIns="0" rIns="0" bIns="0" rtlCol="0">
              <a:spAutoFit/>
            </a:bodyPr>
            <a:lstStyle/>
            <a:p>
              <a:r>
                <a:rPr lang="en-US" sz="3200" dirty="0" smtClean="0">
                  <a:solidFill>
                    <a:schemeClr val="tx1">
                      <a:lumMod val="85000"/>
                      <a:lumOff val="15000"/>
                    </a:schemeClr>
                  </a:solidFill>
                  <a:latin typeface="Times New Roman" panose="02020603050405020304" pitchFamily="18" charset="0"/>
                  <a:cs typeface="Times New Roman" panose="02020603050405020304" pitchFamily="18" charset="0"/>
                </a:rPr>
                <a:t>high</a:t>
              </a:r>
              <a:endParaRPr lang="en-US" sz="32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02763272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120 theme">
      <a:dk1>
        <a:srgbClr val="000000"/>
      </a:dk1>
      <a:lt1>
        <a:srgbClr val="DCF3FD"/>
      </a:lt1>
      <a:dk2>
        <a:srgbClr val="000000"/>
      </a:dk2>
      <a:lt2>
        <a:srgbClr val="DCF3FD"/>
      </a:lt2>
      <a:accent1>
        <a:srgbClr val="0070C0"/>
      </a:accent1>
      <a:accent2>
        <a:srgbClr val="DCF3FD"/>
      </a:accent2>
      <a:accent3>
        <a:srgbClr val="37A76F"/>
      </a:accent3>
      <a:accent4>
        <a:srgbClr val="44C1A3"/>
      </a:accent4>
      <a:accent5>
        <a:srgbClr val="4EB3CF"/>
      </a:accent5>
      <a:accent6>
        <a:srgbClr val="51C3F9"/>
      </a:accent6>
      <a:hlink>
        <a:srgbClr val="37A76F"/>
      </a:hlink>
      <a:folHlink>
        <a:srgbClr val="37A76F"/>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5871</TotalTime>
  <Words>2272</Words>
  <Application>Microsoft Office PowerPoint</Application>
  <PresentationFormat>Widescreen</PresentationFormat>
  <Paragraphs>306</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Century Schoolbook</vt:lpstr>
      <vt:lpstr>Courier New</vt:lpstr>
      <vt:lpstr>Times New Roman</vt:lpstr>
      <vt:lpstr>Retrospect</vt:lpstr>
      <vt:lpstr>University of Illinois at Urbana-Champaign Dept. of Electrical and Computer Engineering  ECE 120: Introduction to Computing</vt:lpstr>
      <vt:lpstr>Circuit Timing Can Cause Problems with Functionality</vt:lpstr>
      <vt:lpstr>Hazards, Glitches, and Errors</vt:lpstr>
      <vt:lpstr>Static Hazards Allow for Change in Constant Output</vt:lpstr>
      <vt:lpstr>Dynamic Hazards Allow Bouncing in Changing Output</vt:lpstr>
      <vt:lpstr>Essential Hazards Cannot be Eliminated</vt:lpstr>
      <vt:lpstr>Removing Static Hazards</vt:lpstr>
      <vt:lpstr>The Output S Should Stay at 1 </vt:lpstr>
      <vt:lpstr>The Output S Drops to 0 </vt:lpstr>
      <vt:lpstr>Fix Static Hazards by Adding More Gates</vt:lpstr>
      <vt:lpstr>Read the Notes for More Information</vt:lpstr>
      <vt:lpstr>University of Illinois at Urbana-Champaign Dept. of Electrical and Computer Engineering  ECE 120: Introduction to Computing</vt:lpstr>
      <vt:lpstr>A Register Stores a Set of Bits</vt:lpstr>
      <vt:lpstr>Add an Input to Control Changing a Register’s Bits</vt:lpstr>
      <vt:lpstr>Clock Gating Uses Extra Gates to Hide the Clock Signal</vt:lpstr>
      <vt:lpstr>Changes to LOAD Must be Timed Carefully</vt:lpstr>
      <vt:lpstr>Clock Gating Contributes to Clock Skew</vt:lpstr>
      <vt:lpstr>LOAD Controls Whether a Register Loads a New Value</vt:lpstr>
      <vt:lpstr>A 1-Bit Register with a LOAD Input</vt:lpstr>
      <vt:lpstr>The LOAD Signal Controls All Bits of the Register</vt:lpstr>
      <vt:lpstr>A Shift Register Shifts Bits from Flip-Flop to Flip-Flop</vt:lpstr>
      <vt:lpstr>Simple Shift Registers Have Many Applications</vt:lpstr>
      <vt:lpstr>Shift Registers Provide Fixed Delay</vt:lpstr>
      <vt:lpstr>Shift Registers Can Also Be Designed to Stop Shifting</vt:lpstr>
      <vt:lpstr>Shift Registers Also Require Fewer Wires</vt:lpstr>
      <vt:lpstr>Many Options for the Design of Shift Registers</vt:lpstr>
      <vt:lpstr>We Can Combine Several Types</vt:lpstr>
      <vt:lpstr>We Can Combine Several Types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Volodymyr Kindratenko</cp:lastModifiedBy>
  <cp:revision>727</cp:revision>
  <cp:lastPrinted>2016-09-25T19:35:04Z</cp:lastPrinted>
  <dcterms:created xsi:type="dcterms:W3CDTF">2015-04-21T10:43:03Z</dcterms:created>
  <dcterms:modified xsi:type="dcterms:W3CDTF">2018-10-09T18:45:53Z</dcterms:modified>
</cp:coreProperties>
</file>