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90" r:id="rId3"/>
    <p:sldId id="292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2D050"/>
    <a:srgbClr val="FFFFFF"/>
    <a:srgbClr val="C7E3EE"/>
    <a:srgbClr val="D09E00"/>
    <a:srgbClr val="F78DE3"/>
    <a:srgbClr val="FFFF00"/>
    <a:srgbClr val="FF3300"/>
    <a:srgbClr val="77777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4" autoAdjust="0"/>
  </p:normalViewPr>
  <p:slideViewPr>
    <p:cSldViewPr snapToGrid="0">
      <p:cViewPr varScale="1">
        <p:scale>
          <a:sx n="67" d="100"/>
          <a:sy n="67" d="100"/>
        </p:scale>
        <p:origin x="6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B7B2EAB6-D689-4E05-BA69-3794AD24F7E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5F190AE4-2089-4C9E-B5AB-3D3BAB8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6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5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 is overloaded.  The M in the bit slice refers to the numbers of the external variables, not to the M in the bit slice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4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Ask the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75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Walk through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36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cycle 0, be sure that they understand why C1 and C0 are 0 (because F=1, so B1/B0 don’t matter).  Also remind them that low bits are first, otherwise the Z1/Z0 outputs won’t make any sense.</a:t>
            </a:r>
          </a:p>
          <a:p>
            <a:r>
              <a:rPr lang="en-US" baseline="0" dirty="0" smtClean="0"/>
              <a:t>Also point out that the answer is only available in cycle 4, even though all of the bits of A and B have been delivered to the comparator in cycle 3.  The question marks are unknowns (not don’t cares).  We could start processing a second set of 4-bit numbers in cycle 4—doing so will NOT interfere with B1 and B0 (until cycle 5), which drive the output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3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39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4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23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3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56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3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2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9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41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 sure that the students understand: the unit is now GATE DELAYS, not cycles.</a:t>
            </a:r>
          </a:p>
          <a:p>
            <a:r>
              <a:rPr lang="en-US" baseline="0" dirty="0" smtClean="0"/>
              <a:t>We assume that F, Ai, and Bi come from flip-flops, so we pay 4 gate delays for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8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Old slide modified slightly.</a:t>
            </a:r>
          </a:p>
          <a:p>
            <a:r>
              <a:rPr lang="en-US" baseline="0" dirty="0" smtClean="0"/>
              <a:t>Note that we assumed that A, B, and F come from flip-flops (and paid 4 gate delays to get them!), so we can assume that A’ and B’ are also available at t=4.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39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A/B to Z1/Z0 is +3, so 4 + 3 = 7.  C1/C1 to Z1/Z0 is +2, so 5 + 2 = 7 also.</a:t>
            </a:r>
            <a:br>
              <a:rPr lang="en-US" baseline="0" dirty="0" smtClean="0"/>
            </a:br>
            <a:r>
              <a:rPr lang="en-US" baseline="0" dirty="0" smtClean="0"/>
              <a:t>The flip-flops need another 4 gate delays (by assumption) to store the bits on the rising 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0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1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66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3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40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7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44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</a:t>
            </a:r>
            <a:r>
              <a:rPr lang="en-US" baseline="0" smtClean="0"/>
              <a:t>power-of-2 checker design </a:t>
            </a:r>
            <a:r>
              <a:rPr lang="en-US" baseline="0" dirty="0" smtClean="0"/>
              <a:t>from before processed TWO bits per bit slice instead of one.</a:t>
            </a:r>
          </a:p>
          <a:p>
            <a:r>
              <a:rPr lang="en-US" baseline="0" dirty="0" smtClean="0"/>
              <a:t>M is overloaded.  The M in the bit slice refers to the numbers of the external variables, not to the M in the bit slice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4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Ask the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53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Walk through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8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cycle 0, be sure that they understand why C1 and C0 are 0 (because F=1, so B1/B0 don’t matter).  Also remind them that low bits are first, otherwise the Z1/Z0 outputs won’t make any sense.</a:t>
            </a:r>
          </a:p>
          <a:p>
            <a:r>
              <a:rPr lang="en-US" baseline="0" dirty="0" smtClean="0"/>
              <a:t>Also point out that the answer is only available in cycle 4, even though all of the bits of A and B have been delivered to the comparator in cycle 3.  The question marks are unknowns (not don’t cares).  We could start processing a second set of 4-bit numbers in cycle 4—doing so will NOT interfere with B1 and B0 (until cycle 5), which drive the output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68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411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16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56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54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 sure that the students understand: the unit is now GATE DELAYS, not cycles.</a:t>
            </a:r>
          </a:p>
          <a:p>
            <a:r>
              <a:rPr lang="en-US" baseline="0" dirty="0" smtClean="0"/>
              <a:t>We assume that F, Ai, and Bi come from flip-flops, so we pay 4 gate delays for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72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Old slide reused in 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A/B to Z1/Z0 is +2, and 4 + 2 = 6.  But C1/C0 to Z1/Z0 is also+2, so 5 + 2 = 7.</a:t>
            </a:r>
            <a:br>
              <a:rPr lang="en-US" baseline="0" dirty="0" smtClean="0"/>
            </a:br>
            <a:r>
              <a:rPr lang="en-US" baseline="0" dirty="0" smtClean="0"/>
              <a:t>The flip-flops need another 4 gate delays (by assumption) to store the bits on the rising 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0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5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“</a:t>
            </a:r>
            <a:r>
              <a:rPr lang="en-US" baseline="0" dirty="0" err="1" smtClean="0"/>
              <a:t>Muxes</a:t>
            </a:r>
            <a:r>
              <a:rPr lang="en-US" baseline="0" dirty="0" smtClean="0"/>
              <a:t>” is a good answer to the last question.  In the next slide, we’ll do more optimized implementations for 0s and 1s (the typical input).</a:t>
            </a:r>
          </a:p>
          <a:p>
            <a:r>
              <a:rPr lang="en-US" baseline="0" dirty="0" smtClean="0"/>
              <a:t>May want to talk about use of flip-flops to store Q bits of output.  These will be available in the next cycle, not immediately (when inputs are applied).</a:t>
            </a:r>
            <a:br>
              <a:rPr lang="en-US" baseline="0" dirty="0" smtClean="0"/>
            </a:br>
            <a:r>
              <a:rPr lang="en-US" baseline="0" dirty="0" smtClean="0"/>
              <a:t>Similarly, output results from design are available in the cycle AFTER the last bits are fed into the bit slice.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46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4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 smtClean="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 smtClean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Serialization of Bit-Sliced Designs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General Bit-Slice Model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General model parameters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operands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bits of input from operands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bits of output produced</a:t>
            </a:r>
          </a:p>
          <a:p>
            <a:r>
              <a:rPr lang="en-US" b="1" dirty="0">
                <a:solidFill>
                  <a:srgbClr val="00B050"/>
                </a:solidFill>
              </a:rPr>
              <a:t>M</a:t>
            </a:r>
            <a:r>
              <a:rPr lang="en-US" dirty="0"/>
              <a:t> bits between bit slices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R</a:t>
            </a:r>
            <a:r>
              <a:rPr lang="en-US" dirty="0" smtClean="0"/>
              <a:t> bits of final output (not</a:t>
            </a:r>
            <a:br>
              <a:rPr lang="en-US" dirty="0" smtClean="0"/>
            </a:br>
            <a:r>
              <a:rPr lang="en-US" dirty="0" smtClean="0"/>
              <a:t>shown; produced by output </a:t>
            </a:r>
            <a:br>
              <a:rPr lang="en-US" dirty="0" smtClean="0"/>
            </a:br>
            <a:r>
              <a:rPr lang="en-US" dirty="0" smtClean="0"/>
              <a:t>logic operating on </a:t>
            </a:r>
            <a:r>
              <a:rPr lang="en-US" b="1" dirty="0" smtClean="0">
                <a:solidFill>
                  <a:srgbClr val="00B050"/>
                </a:solidFill>
              </a:rPr>
              <a:t>M</a:t>
            </a:r>
            <a:r>
              <a:rPr lang="en-US" dirty="0" smtClean="0"/>
              <a:t> bits from last bit slice).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81" y="1630017"/>
            <a:ext cx="2497846" cy="29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N-bit Bit-Slice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8686798" cy="4239077"/>
          </a:xfrm>
        </p:spPr>
        <p:txBody>
          <a:bodyPr/>
          <a:lstStyle/>
          <a:p>
            <a:r>
              <a:rPr lang="en-US" b="1" u="sng" dirty="0"/>
              <a:t>Comparator parameters</a:t>
            </a:r>
          </a:p>
          <a:p>
            <a:r>
              <a:rPr lang="en-US" b="1" dirty="0">
                <a:solidFill>
                  <a:srgbClr val="00B050"/>
                </a:solidFill>
              </a:rPr>
              <a:t>N-bit</a:t>
            </a:r>
            <a:r>
              <a:rPr lang="en-US" dirty="0"/>
              <a:t> </a:t>
            </a:r>
            <a:r>
              <a:rPr lang="en-US" dirty="0" smtClean="0"/>
              <a:t>operands A</a:t>
            </a:r>
            <a:r>
              <a:rPr lang="en-US" baseline="-25000" dirty="0" smtClean="0"/>
              <a:t>N-1</a:t>
            </a:r>
            <a:r>
              <a:rPr lang="en-US" dirty="0" smtClean="0"/>
              <a:t>A</a:t>
            </a:r>
            <a:r>
              <a:rPr lang="en-US" baseline="-25000" dirty="0" smtClean="0"/>
              <a:t>N-2</a:t>
            </a:r>
            <a:r>
              <a:rPr lang="en-US" dirty="0" smtClean="0"/>
              <a:t>…A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and B</a:t>
            </a:r>
            <a:r>
              <a:rPr lang="en-US" baseline="-25000" dirty="0" smtClean="0"/>
              <a:t>N-1</a:t>
            </a:r>
            <a:r>
              <a:rPr lang="en-US" dirty="0" smtClean="0"/>
              <a:t>B</a:t>
            </a:r>
            <a:r>
              <a:rPr lang="en-US" baseline="-25000" dirty="0" smtClean="0"/>
              <a:t>N-2</a:t>
            </a:r>
            <a:r>
              <a:rPr lang="en-US" dirty="0" smtClean="0"/>
              <a:t>…B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P = 2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Q = 0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M = 2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R = 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smtClean="0"/>
              <a:t>slide </a:t>
            </a:r>
            <a:fld id="{DFCBF99B-FFDD-44A2-B92B-66EDED34A677}" type="slidenum">
              <a:rPr lang="en-US" sz="1100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44" y="3262934"/>
            <a:ext cx="8636069" cy="21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Values for a Serial Comparator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Comparator parameters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operands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 = 2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Q = 0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M = 2</a:t>
            </a:r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R =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20" y="2702245"/>
            <a:ext cx="5320307" cy="31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Initialization of a Serial Comparator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comparator bit slice uses the representation shown here to pass </a:t>
            </a:r>
            <a:br>
              <a:rPr lang="en-US" dirty="0" smtClean="0"/>
            </a:br>
            <a:r>
              <a:rPr lang="en-US" dirty="0" smtClean="0"/>
              <a:t>information between slices.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What values should be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passed to the first bit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slice?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 = B, so C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b="1" baseline="-25000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00B050"/>
                </a:solidFill>
              </a:rPr>
              <a:t> = 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56135" y="3035100"/>
          <a:ext cx="313249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not used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8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Serial Comparator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1" y="2316480"/>
            <a:ext cx="7796015" cy="35526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08693" y="2072640"/>
            <a:ext cx="2052165" cy="2346960"/>
            <a:chOff x="1208693" y="2072640"/>
            <a:chExt cx="2052165" cy="2346960"/>
          </a:xfrm>
        </p:grpSpPr>
        <p:sp>
          <p:nvSpPr>
            <p:cNvPr id="11" name="TextBox 10"/>
            <p:cNvSpPr txBox="1"/>
            <p:nvPr/>
          </p:nvSpPr>
          <p:spPr>
            <a:xfrm>
              <a:off x="1208693" y="2072640"/>
              <a:ext cx="2052165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initialized to 0</a:t>
              </a: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when F =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499360" y="2824480"/>
              <a:ext cx="254000" cy="73152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275415" y="2864059"/>
              <a:ext cx="477945" cy="1555541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20812" y="1412364"/>
            <a:ext cx="1949573" cy="1412116"/>
            <a:chOff x="6120812" y="1412364"/>
            <a:chExt cx="1949573" cy="1412116"/>
          </a:xfrm>
        </p:grpSpPr>
        <p:sp>
          <p:nvSpPr>
            <p:cNvPr id="19" name="TextBox 18"/>
            <p:cNvSpPr txBox="1"/>
            <p:nvPr/>
          </p:nvSpPr>
          <p:spPr>
            <a:xfrm>
              <a:off x="6120812" y="1412364"/>
              <a:ext cx="1949573" cy="120032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logic</a:t>
              </a: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does nothing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 = 2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834151" y="2458720"/>
              <a:ext cx="254000" cy="36576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037406" y="3958203"/>
            <a:ext cx="2213539" cy="2125825"/>
            <a:chOff x="2550494" y="3655693"/>
            <a:chExt cx="2213539" cy="2125825"/>
          </a:xfrm>
        </p:grpSpPr>
        <p:grpSp>
          <p:nvGrpSpPr>
            <p:cNvPr id="23" name="Group 22"/>
            <p:cNvGrpSpPr/>
            <p:nvPr/>
          </p:nvGrpSpPr>
          <p:grpSpPr>
            <a:xfrm>
              <a:off x="2792017" y="3655693"/>
              <a:ext cx="1972016" cy="2125825"/>
              <a:chOff x="5992417" y="605471"/>
              <a:chExt cx="1972016" cy="212582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92418" y="1900299"/>
                <a:ext cx="1972015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two flip-flops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(since </a:t>
                </a: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 = 2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5992417" y="605471"/>
                <a:ext cx="555222" cy="1387241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 flipV="1">
              <a:off x="2550494" y="4950521"/>
              <a:ext cx="283677" cy="3223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595134" y="4751511"/>
            <a:ext cx="2529860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flip-flops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(since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569551" y="1462181"/>
            <a:ext cx="2223686" cy="1421688"/>
            <a:chOff x="1092059" y="1923578"/>
            <a:chExt cx="2223686" cy="1421688"/>
          </a:xfrm>
        </p:grpSpPr>
        <p:sp>
          <p:nvSpPr>
            <p:cNvPr id="37" name="TextBox 36"/>
            <p:cNvSpPr txBox="1"/>
            <p:nvPr/>
          </p:nvSpPr>
          <p:spPr>
            <a:xfrm>
              <a:off x="1092059" y="1923578"/>
              <a:ext cx="2223686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operands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2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1844972" y="2554357"/>
              <a:ext cx="231930" cy="73152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1194631" y="2461856"/>
              <a:ext cx="127104" cy="88341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9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Time Implies Delayed Results: N =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56551" y="1314437"/>
            <a:ext cx="24320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(green = bit </a:t>
            </a:r>
            <a:br>
              <a:rPr lang="en-US" sz="2800" b="1" dirty="0" smtClean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00B050"/>
                </a:solidFill>
              </a:rPr>
              <a:t>slice labels)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16227" y="2272454"/>
          <a:ext cx="77724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cycle #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A</a:t>
                      </a:r>
                      <a:endParaRPr lang="en-US" sz="28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B</a:t>
                      </a:r>
                      <a:endParaRPr lang="en-US" sz="28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1</a:t>
                      </a:r>
                      <a:endParaRPr lang="en-US" sz="28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0</a:t>
                      </a:r>
                      <a:endParaRPr lang="en-US" sz="28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Z</a:t>
                      </a:r>
                      <a:r>
                        <a:rPr lang="en-US" sz="2800" baseline="-250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1</a:t>
                      </a:r>
                      <a:endParaRPr lang="en-US" sz="28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Z</a:t>
                      </a:r>
                      <a:r>
                        <a:rPr lang="en-US" sz="2800" baseline="-250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0</a:t>
                      </a:r>
                      <a:endParaRPr lang="en-US" sz="28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3462528" y="2797803"/>
            <a:ext cx="2368616" cy="584776"/>
            <a:chOff x="3462528" y="2980683"/>
            <a:chExt cx="2368616" cy="584776"/>
          </a:xfrm>
        </p:grpSpPr>
        <p:sp>
          <p:nvSpPr>
            <p:cNvPr id="22" name="TextBox 21"/>
            <p:cNvSpPr txBox="1"/>
            <p:nvPr/>
          </p:nvSpPr>
          <p:spPr>
            <a:xfrm>
              <a:off x="3462528" y="2980684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bits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59028" y="2980683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bits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34394" y="2797803"/>
            <a:ext cx="1070155" cy="584776"/>
            <a:chOff x="3462528" y="2980683"/>
            <a:chExt cx="1070155" cy="584776"/>
          </a:xfrm>
        </p:grpSpPr>
        <p:sp>
          <p:nvSpPr>
            <p:cNvPr id="41" name="TextBox 40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11648" y="2797803"/>
            <a:ext cx="1070155" cy="584776"/>
            <a:chOff x="3462528" y="2980683"/>
            <a:chExt cx="1070155" cy="584776"/>
          </a:xfrm>
        </p:grpSpPr>
        <p:sp>
          <p:nvSpPr>
            <p:cNvPr id="44" name="TextBox 43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834384" y="3364731"/>
            <a:ext cx="1615836" cy="584776"/>
            <a:chOff x="3474720" y="2980683"/>
            <a:chExt cx="1615836" cy="584776"/>
          </a:xfrm>
        </p:grpSpPr>
        <p:sp>
          <p:nvSpPr>
            <p:cNvPr id="47" name="TextBox 46"/>
            <p:cNvSpPr txBox="1"/>
            <p:nvPr/>
          </p:nvSpPr>
          <p:spPr>
            <a:xfrm>
              <a:off x="3474720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59028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40490" y="3364731"/>
            <a:ext cx="1070155" cy="584776"/>
            <a:chOff x="3462528" y="2980683"/>
            <a:chExt cx="1070155" cy="584776"/>
          </a:xfrm>
        </p:grpSpPr>
        <p:sp>
          <p:nvSpPr>
            <p:cNvPr id="50" name="TextBox 49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17744" y="3364731"/>
            <a:ext cx="1070155" cy="584776"/>
            <a:chOff x="3462528" y="2980683"/>
            <a:chExt cx="1070155" cy="584776"/>
          </a:xfrm>
        </p:grpSpPr>
        <p:sp>
          <p:nvSpPr>
            <p:cNvPr id="53" name="TextBox 52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99532" y="3369505"/>
            <a:ext cx="1338612" cy="585657"/>
            <a:chOff x="2099532" y="3552385"/>
            <a:chExt cx="1338612" cy="585657"/>
          </a:xfrm>
        </p:grpSpPr>
        <p:sp>
          <p:nvSpPr>
            <p:cNvPr id="56" name="TextBox 55"/>
            <p:cNvSpPr txBox="1"/>
            <p:nvPr/>
          </p:nvSpPr>
          <p:spPr>
            <a:xfrm>
              <a:off x="2099532" y="355238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50060" y="355300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06616" y="3553267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828288" y="3948885"/>
            <a:ext cx="1615836" cy="584776"/>
            <a:chOff x="3474720" y="2980683"/>
            <a:chExt cx="1615836" cy="584776"/>
          </a:xfrm>
        </p:grpSpPr>
        <p:sp>
          <p:nvSpPr>
            <p:cNvPr id="62" name="TextBox 61"/>
            <p:cNvSpPr txBox="1"/>
            <p:nvPr/>
          </p:nvSpPr>
          <p:spPr>
            <a:xfrm>
              <a:off x="3474720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59028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934394" y="3948885"/>
            <a:ext cx="1070155" cy="584776"/>
            <a:chOff x="3462528" y="2980683"/>
            <a:chExt cx="1070155" cy="584776"/>
          </a:xfrm>
        </p:grpSpPr>
        <p:sp>
          <p:nvSpPr>
            <p:cNvPr id="65" name="TextBox 64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211648" y="3948885"/>
            <a:ext cx="1070155" cy="584776"/>
            <a:chOff x="3462528" y="2980683"/>
            <a:chExt cx="1070155" cy="584776"/>
          </a:xfrm>
        </p:grpSpPr>
        <p:sp>
          <p:nvSpPr>
            <p:cNvPr id="68" name="TextBox 67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093436" y="3953659"/>
            <a:ext cx="1338612" cy="585657"/>
            <a:chOff x="2099532" y="3552385"/>
            <a:chExt cx="1338612" cy="585657"/>
          </a:xfrm>
        </p:grpSpPr>
        <p:sp>
          <p:nvSpPr>
            <p:cNvPr id="71" name="TextBox 70"/>
            <p:cNvSpPr txBox="1"/>
            <p:nvPr/>
          </p:nvSpPr>
          <p:spPr>
            <a:xfrm>
              <a:off x="2099532" y="355238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50060" y="355300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06616" y="3553267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834384" y="4520405"/>
            <a:ext cx="1615836" cy="584776"/>
            <a:chOff x="3474720" y="2980683"/>
            <a:chExt cx="1615836" cy="584776"/>
          </a:xfrm>
        </p:grpSpPr>
        <p:sp>
          <p:nvSpPr>
            <p:cNvPr id="75" name="TextBox 74"/>
            <p:cNvSpPr txBox="1"/>
            <p:nvPr/>
          </p:nvSpPr>
          <p:spPr>
            <a:xfrm>
              <a:off x="3474720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59028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940490" y="4520405"/>
            <a:ext cx="1070155" cy="584776"/>
            <a:chOff x="3462528" y="2980683"/>
            <a:chExt cx="1070155" cy="584776"/>
          </a:xfrm>
        </p:grpSpPr>
        <p:sp>
          <p:nvSpPr>
            <p:cNvPr id="78" name="TextBox 77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17744" y="4520405"/>
            <a:ext cx="1070155" cy="584776"/>
            <a:chOff x="3462528" y="2980683"/>
            <a:chExt cx="1070155" cy="584776"/>
          </a:xfrm>
        </p:grpSpPr>
        <p:sp>
          <p:nvSpPr>
            <p:cNvPr id="81" name="TextBox 80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99532" y="4525179"/>
            <a:ext cx="1338612" cy="585657"/>
            <a:chOff x="2099532" y="3552385"/>
            <a:chExt cx="1338612" cy="585657"/>
          </a:xfrm>
        </p:grpSpPr>
        <p:sp>
          <p:nvSpPr>
            <p:cNvPr id="84" name="TextBox 83"/>
            <p:cNvSpPr txBox="1"/>
            <p:nvPr/>
          </p:nvSpPr>
          <p:spPr>
            <a:xfrm>
              <a:off x="2099532" y="355238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50060" y="355300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06616" y="3553267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28288" y="5109514"/>
            <a:ext cx="1615836" cy="584776"/>
            <a:chOff x="3474720" y="2980683"/>
            <a:chExt cx="1615836" cy="584776"/>
          </a:xfrm>
        </p:grpSpPr>
        <p:sp>
          <p:nvSpPr>
            <p:cNvPr id="88" name="TextBox 87"/>
            <p:cNvSpPr txBox="1"/>
            <p:nvPr/>
          </p:nvSpPr>
          <p:spPr>
            <a:xfrm>
              <a:off x="3474720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59028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934394" y="5109514"/>
            <a:ext cx="1070155" cy="584776"/>
            <a:chOff x="3462528" y="2980683"/>
            <a:chExt cx="1070155" cy="584776"/>
          </a:xfrm>
        </p:grpSpPr>
        <p:sp>
          <p:nvSpPr>
            <p:cNvPr id="91" name="TextBox 90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211648" y="5109514"/>
            <a:ext cx="1070155" cy="584776"/>
            <a:chOff x="3462528" y="2980683"/>
            <a:chExt cx="1070155" cy="584776"/>
          </a:xfrm>
        </p:grpSpPr>
        <p:sp>
          <p:nvSpPr>
            <p:cNvPr id="94" name="TextBox 93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093436" y="5114288"/>
            <a:ext cx="1338612" cy="585657"/>
            <a:chOff x="2099532" y="3552385"/>
            <a:chExt cx="1338612" cy="585657"/>
          </a:xfrm>
        </p:grpSpPr>
        <p:sp>
          <p:nvSpPr>
            <p:cNvPr id="97" name="TextBox 96"/>
            <p:cNvSpPr txBox="1"/>
            <p:nvPr/>
          </p:nvSpPr>
          <p:spPr>
            <a:xfrm>
              <a:off x="2099532" y="355238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50060" y="355300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6616" y="3553267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426028" y="1705526"/>
            <a:ext cx="261802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yellow =</a:t>
            </a:r>
            <a:r>
              <a:rPr lang="en-US" sz="2400" b="1" dirty="0"/>
              <a:t> </a:t>
            </a:r>
            <a:r>
              <a:rPr lang="en-US" sz="2400" b="1" dirty="0" smtClean="0"/>
              <a:t>inputs</a:t>
            </a:r>
            <a:endParaRPr lang="en-US" sz="2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411052" y="5771930"/>
            <a:ext cx="2475358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blue = outputs</a:t>
            </a:r>
            <a:endParaRPr lang="en-US" sz="24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444124" y="3235043"/>
            <a:ext cx="1767524" cy="32502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5444124" y="3814079"/>
            <a:ext cx="1767524" cy="32502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5444124" y="4416275"/>
            <a:ext cx="1767524" cy="32502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444124" y="5008547"/>
            <a:ext cx="1767524" cy="32502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693" y="3495102"/>
            <a:ext cx="3499342" cy="2492388"/>
          </a:xfrm>
          <a:prstGeom prst="rect">
            <a:avLst/>
          </a:prstGeom>
        </p:spPr>
      </p:pic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9873945" y="1613035"/>
          <a:ext cx="218905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 B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 B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not used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0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Serial Comparator Consists of Three Parts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analyze the area of a serial comparator.</a:t>
            </a:r>
          </a:p>
          <a:p>
            <a:r>
              <a:rPr lang="en-US" dirty="0" smtClean="0"/>
              <a:t>We have:</a:t>
            </a:r>
          </a:p>
          <a:p>
            <a:pPr lvl="1"/>
            <a:r>
              <a:rPr lang="en-US" dirty="0" smtClean="0"/>
              <a:t>one bit slice,</a:t>
            </a:r>
          </a:p>
          <a:p>
            <a:pPr lvl="1"/>
            <a:r>
              <a:rPr lang="en-US" dirty="0" smtClean="0"/>
              <a:t>two flip-flops, and</a:t>
            </a:r>
          </a:p>
          <a:p>
            <a:pPr lvl="1"/>
            <a:r>
              <a:rPr lang="en-US" dirty="0" smtClean="0"/>
              <a:t>two 2-input NOR </a:t>
            </a:r>
            <a:br>
              <a:rPr lang="en-US" dirty="0" smtClean="0"/>
            </a:br>
            <a:r>
              <a:rPr lang="en-US" dirty="0" smtClean="0"/>
              <a:t>gates (selection logic).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11" y="2517291"/>
            <a:ext cx="6772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Serial Comparator Contains One Bit Slice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the smaller version of the bit slice.  </a:t>
            </a:r>
            <a:br>
              <a:rPr lang="en-US" dirty="0" smtClean="0"/>
            </a:br>
            <a:r>
              <a:rPr lang="en-US" dirty="0" smtClean="0"/>
              <a:t>So we need </a:t>
            </a:r>
            <a:r>
              <a:rPr lang="en-US" b="1" dirty="0" smtClean="0">
                <a:solidFill>
                  <a:srgbClr val="0070C0"/>
                </a:solidFill>
              </a:rPr>
              <a:t>six 2-input NAND gates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two inverters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3068562"/>
            <a:ext cx="7792279" cy="2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Serial Comparator Consists of Three Parts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analyze the area of a serial comparator.</a:t>
            </a:r>
          </a:p>
          <a:p>
            <a:r>
              <a:rPr lang="en-US" dirty="0"/>
              <a:t>We have:</a:t>
            </a:r>
          </a:p>
          <a:p>
            <a:pPr lvl="1"/>
            <a:r>
              <a:rPr lang="en-US" dirty="0" smtClean="0"/>
              <a:t>one bit slice,</a:t>
            </a:r>
          </a:p>
          <a:p>
            <a:pPr lvl="1"/>
            <a:r>
              <a:rPr lang="en-US" dirty="0" smtClean="0"/>
              <a:t>two flip-flops, and</a:t>
            </a:r>
          </a:p>
          <a:p>
            <a:pPr lvl="1"/>
            <a:r>
              <a:rPr lang="en-US" dirty="0" smtClean="0"/>
              <a:t>two 2-input NOR </a:t>
            </a:r>
            <a:br>
              <a:rPr lang="en-US" dirty="0" smtClean="0"/>
            </a:br>
            <a:r>
              <a:rPr lang="en-US" dirty="0" smtClean="0"/>
              <a:t>gates (selection logic).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60192" y="2206752"/>
            <a:ext cx="4194902" cy="954107"/>
            <a:chOff x="3060192" y="2206752"/>
            <a:chExt cx="4194902" cy="954107"/>
          </a:xfrm>
        </p:grpSpPr>
        <p:sp>
          <p:nvSpPr>
            <p:cNvPr id="3" name="TextBox 2"/>
            <p:cNvSpPr txBox="1"/>
            <p:nvPr/>
          </p:nvSpPr>
          <p:spPr>
            <a:xfrm>
              <a:off x="4313263" y="2206752"/>
              <a:ext cx="2941831" cy="95410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six 2-input NAND</a:t>
              </a:r>
              <a:b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two inverters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060192" y="2706624"/>
              <a:ext cx="1146048" cy="18288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777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Serial Comparator Uses Two Flip-Flops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flip-flop is two latches and an inverter.</a:t>
            </a:r>
          </a:p>
          <a:p>
            <a:r>
              <a:rPr lang="en-US" dirty="0"/>
              <a:t>I</a:t>
            </a:r>
            <a:r>
              <a:rPr lang="en-US" dirty="0" smtClean="0"/>
              <a:t>f we use NOR gates for the first latch, </a:t>
            </a:r>
            <a:br>
              <a:rPr lang="en-US" dirty="0" smtClean="0"/>
            </a:br>
            <a:r>
              <a:rPr lang="en-US" dirty="0" smtClean="0"/>
              <a:t>we don’t need the extra inverter.*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solidFill>
                  <a:srgbClr val="0070C0"/>
                </a:solidFill>
              </a:rPr>
              <a:t>eight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2-input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gates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two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inverters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dirty="0" smtClean="0"/>
              <a:t>(each).</a:t>
            </a:r>
          </a:p>
          <a:p>
            <a:pPr algn="ctr">
              <a:spcBef>
                <a:spcPts val="2200"/>
              </a:spcBef>
            </a:pPr>
            <a:r>
              <a:rPr lang="en-US" sz="2000" dirty="0" smtClean="0"/>
              <a:t>*And real designs, optimized at the </a:t>
            </a:r>
            <a:br>
              <a:rPr lang="en-US" sz="2000" dirty="0" smtClean="0"/>
            </a:br>
            <a:r>
              <a:rPr lang="en-US" sz="2000" dirty="0" smtClean="0"/>
              <a:t>transistor level, are even smaller.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48" y="2959092"/>
            <a:ext cx="6023379" cy="20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 Model of a Bit Slice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bit-sliced design.</a:t>
            </a:r>
          </a:p>
          <a:p>
            <a:r>
              <a:rPr lang="en-US" dirty="0" smtClean="0"/>
              <a:t>Each bit slice computes a </a:t>
            </a:r>
            <a:br>
              <a:rPr lang="en-US" dirty="0" smtClean="0"/>
            </a:br>
            <a:r>
              <a:rPr lang="en-US" dirty="0" smtClean="0"/>
              <a:t>function of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input bits, and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</a:t>
            </a:r>
            <a:r>
              <a:rPr lang="en-US" dirty="0" smtClean="0"/>
              <a:t> bits from the previous </a:t>
            </a:r>
            <a:br>
              <a:rPr lang="en-US" dirty="0" smtClean="0"/>
            </a:br>
            <a:r>
              <a:rPr lang="en-US" dirty="0" smtClean="0"/>
              <a:t>bit slice.</a:t>
            </a:r>
            <a:endParaRPr lang="en-US" dirty="0"/>
          </a:p>
          <a:p>
            <a:r>
              <a:rPr lang="en-US" dirty="0" smtClean="0"/>
              <a:t>And each bit slice produces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output bits, and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</a:t>
            </a:r>
            <a:r>
              <a:rPr lang="en-US" dirty="0"/>
              <a:t> </a:t>
            </a:r>
            <a:r>
              <a:rPr lang="en-US" dirty="0" smtClean="0"/>
              <a:t>bits for the next bit slice.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81" y="2292478"/>
            <a:ext cx="2497846" cy="29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Serial Comparator Consists of Three Parts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analyze the area of a serial comparator.</a:t>
            </a:r>
          </a:p>
          <a:p>
            <a:r>
              <a:rPr lang="en-US" dirty="0"/>
              <a:t>We have:</a:t>
            </a:r>
          </a:p>
          <a:p>
            <a:pPr lvl="1"/>
            <a:r>
              <a:rPr lang="en-US" dirty="0" smtClean="0"/>
              <a:t>one bit slice,</a:t>
            </a:r>
          </a:p>
          <a:p>
            <a:pPr lvl="1"/>
            <a:r>
              <a:rPr lang="en-US" dirty="0" smtClean="0"/>
              <a:t>two flip-flops, and</a:t>
            </a:r>
          </a:p>
          <a:p>
            <a:pPr lvl="1"/>
            <a:r>
              <a:rPr lang="en-US" dirty="0" smtClean="0"/>
              <a:t>two 2-input NOR </a:t>
            </a:r>
            <a:br>
              <a:rPr lang="en-US" dirty="0" smtClean="0"/>
            </a:br>
            <a:r>
              <a:rPr lang="en-US" dirty="0" smtClean="0"/>
              <a:t>gates (selection logic).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Total: 6+16+2 = </a:t>
            </a:r>
            <a:r>
              <a:rPr lang="en-US" b="1" dirty="0" smtClean="0">
                <a:solidFill>
                  <a:srgbClr val="0070C0"/>
                </a:solidFill>
              </a:rPr>
              <a:t>24 2-input gates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	  2+4 = </a:t>
            </a:r>
            <a:r>
              <a:rPr lang="en-US" b="1" dirty="0" smtClean="0">
                <a:solidFill>
                  <a:srgbClr val="0070C0"/>
                </a:solidFill>
              </a:rPr>
              <a:t>6 inverters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60192" y="2206752"/>
            <a:ext cx="4194902" cy="954107"/>
            <a:chOff x="3060192" y="2206752"/>
            <a:chExt cx="4194902" cy="954107"/>
          </a:xfrm>
        </p:grpSpPr>
        <p:sp>
          <p:nvSpPr>
            <p:cNvPr id="3" name="TextBox 2"/>
            <p:cNvSpPr txBox="1"/>
            <p:nvPr/>
          </p:nvSpPr>
          <p:spPr>
            <a:xfrm>
              <a:off x="4313263" y="2206752"/>
              <a:ext cx="2941831" cy="95410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six 2-input NAND</a:t>
              </a:r>
              <a:b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two inverters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060192" y="2706624"/>
              <a:ext cx="1146048" cy="18288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167215" y="3509704"/>
            <a:ext cx="4961726" cy="954107"/>
            <a:chOff x="3014815" y="3357304"/>
            <a:chExt cx="4961726" cy="954107"/>
          </a:xfrm>
        </p:grpSpPr>
        <p:sp>
          <p:nvSpPr>
            <p:cNvPr id="11" name="TextBox 10"/>
            <p:cNvSpPr txBox="1"/>
            <p:nvPr/>
          </p:nvSpPr>
          <p:spPr>
            <a:xfrm>
              <a:off x="4991428" y="3357304"/>
              <a:ext cx="2985113" cy="95410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 2-input gates</a:t>
              </a:r>
              <a:b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four inverters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014815" y="3367244"/>
              <a:ext cx="1976613" cy="174532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3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Design is Smaller for N ≥ 4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handle </a:t>
            </a:r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operands, </a:t>
            </a:r>
            <a:br>
              <a:rPr lang="en-US" dirty="0" smtClean="0"/>
            </a:br>
            <a:r>
              <a:rPr lang="en-US" dirty="0" smtClean="0"/>
              <a:t>a bit-sliced design requires: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6N 2-input gates</a:t>
            </a:r>
            <a:r>
              <a:rPr lang="en-US" dirty="0" smtClean="0"/>
              <a:t>, and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2N inverters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serial design (independent of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) requires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24 2-input gates</a:t>
            </a:r>
            <a:r>
              <a:rPr lang="en-US" dirty="0" smtClean="0"/>
              <a:t>, and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6 inverters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The serial design is smaller for N ≥ 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Designs are Slower than Bit-Sliced Designs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The tradeoff?  Serial designs are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slower</a:t>
            </a:r>
            <a:r>
              <a:rPr lang="en-US" dirty="0" smtClean="0"/>
              <a:t> than bit-sliced designs.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Why?</a:t>
            </a:r>
          </a:p>
          <a:p>
            <a:r>
              <a:rPr lang="en-US" dirty="0" smtClean="0"/>
              <a:t>There are three reasons: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All paths matter.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Selection logic and flip-flops add to delay.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Other logic may further reduce the speed of the common clock.</a:t>
            </a:r>
            <a:endParaRPr lang="en-US" dirty="0"/>
          </a:p>
          <a:p>
            <a:r>
              <a:rPr lang="en-US" dirty="0" smtClean="0"/>
              <a:t>Let’s look at each in more detail.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Paths Matter in a Serial Design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an </a:t>
            </a:r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bit-sliced design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All external inputs appear at time 0,</a:t>
            </a:r>
          </a:p>
          <a:p>
            <a:pPr lvl="1"/>
            <a:r>
              <a:rPr lang="en-US" dirty="0" smtClean="0"/>
              <a:t>So only the </a:t>
            </a:r>
            <a:r>
              <a:rPr lang="en-US" b="1" dirty="0" smtClean="0">
                <a:solidFill>
                  <a:srgbClr val="0070C0"/>
                </a:solidFill>
              </a:rPr>
              <a:t>slice-to-slice paths</a:t>
            </a:r>
            <a:r>
              <a:rPr lang="en-US" dirty="0" smtClean="0"/>
              <a:t> in the bit slice </a:t>
            </a:r>
            <a:r>
              <a:rPr lang="en-US" b="1" dirty="0" smtClean="0">
                <a:solidFill>
                  <a:srgbClr val="0070C0"/>
                </a:solidFill>
              </a:rPr>
              <a:t>contribute to the multiplier on 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Other paths contribute only constant time </a:t>
            </a:r>
            <a:r>
              <a:rPr lang="en-US" dirty="0" smtClean="0"/>
              <a:t>to the overall delay in the design.</a:t>
            </a:r>
          </a:p>
          <a:p>
            <a:r>
              <a:rPr lang="en-US" dirty="0" smtClean="0"/>
              <a:t>In a </a:t>
            </a:r>
            <a:r>
              <a:rPr lang="en-US" b="1" dirty="0" smtClean="0">
                <a:solidFill>
                  <a:srgbClr val="00B050"/>
                </a:solidFill>
              </a:rPr>
              <a:t>serial design</a:t>
            </a:r>
            <a:r>
              <a:rPr lang="en-US" dirty="0" smtClean="0"/>
              <a:t>, all paths matter.</a:t>
            </a:r>
          </a:p>
          <a:p>
            <a:pPr lvl="1"/>
            <a:r>
              <a:rPr lang="en-US" dirty="0" smtClean="0"/>
              <a:t>All input bits arrive in the cycle </a:t>
            </a:r>
            <a:br>
              <a:rPr lang="en-US" dirty="0" smtClean="0"/>
            </a:br>
            <a:r>
              <a:rPr lang="en-US" dirty="0" smtClean="0"/>
              <a:t>in which they are consumed, so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long paths from any input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can slow down the design </a:t>
            </a:r>
            <a:r>
              <a:rPr lang="en-US" dirty="0" smtClean="0"/>
              <a:t>overall.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Flip-Flops and Selection Logic Add to Delay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Flip-flops take time</a:t>
            </a:r>
          </a:p>
          <a:p>
            <a:pPr lvl="1"/>
            <a:r>
              <a:rPr lang="en-US" dirty="0" smtClean="0"/>
              <a:t>To store values,</a:t>
            </a:r>
          </a:p>
          <a:p>
            <a:pPr lvl="1"/>
            <a:r>
              <a:rPr lang="en-US" dirty="0" smtClean="0"/>
              <a:t>To produce values.</a:t>
            </a:r>
          </a:p>
          <a:p>
            <a:r>
              <a:rPr lang="en-US" dirty="0" smtClean="0"/>
              <a:t>And the selection logic sits between the </a:t>
            </a:r>
            <a:br>
              <a:rPr lang="en-US" dirty="0" smtClean="0"/>
            </a:br>
            <a:r>
              <a:rPr lang="en-US" dirty="0" smtClean="0"/>
              <a:t>flip-flops and the bit-slice inputs.</a:t>
            </a:r>
          </a:p>
          <a:p>
            <a:r>
              <a:rPr lang="en-US" dirty="0" smtClean="0"/>
              <a:t>The clock cycle </a:t>
            </a:r>
          </a:p>
          <a:p>
            <a:pPr lvl="1"/>
            <a:r>
              <a:rPr lang="en-US" dirty="0" smtClean="0"/>
              <a:t>must be long enough </a:t>
            </a:r>
          </a:p>
          <a:p>
            <a:pPr lvl="1"/>
            <a:r>
              <a:rPr lang="en-US" dirty="0" smtClean="0"/>
              <a:t>to account for all of these delays.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Speed is Determined by the Slowest Logic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longest path through combinational logic determines the speed of the common clock.</a:t>
            </a:r>
          </a:p>
          <a:p>
            <a:r>
              <a:rPr lang="en-US" dirty="0" smtClean="0"/>
              <a:t>In practice,</a:t>
            </a:r>
          </a:p>
          <a:p>
            <a:pPr lvl="1"/>
            <a:r>
              <a:rPr lang="en-US" dirty="0" smtClean="0"/>
              <a:t>engineers identify complex and/or important elements and </a:t>
            </a:r>
          </a:p>
          <a:p>
            <a:pPr lvl="1"/>
            <a:r>
              <a:rPr lang="en-US" dirty="0" smtClean="0"/>
              <a:t>work hard to make them fast or </a:t>
            </a:r>
          </a:p>
          <a:p>
            <a:pPr lvl="1"/>
            <a:r>
              <a:rPr lang="en-US" dirty="0" smtClean="0"/>
              <a:t>to split them into several cycles.</a:t>
            </a:r>
          </a:p>
          <a:p>
            <a:r>
              <a:rPr lang="en-US" dirty="0"/>
              <a:t>E</a:t>
            </a:r>
            <a:r>
              <a:rPr lang="en-US" dirty="0" smtClean="0"/>
              <a:t>ven if a serial design’s logic needs only </a:t>
            </a:r>
            <a:br>
              <a:rPr lang="en-US" dirty="0" smtClean="0"/>
            </a:br>
            <a:r>
              <a:rPr lang="en-US" dirty="0" smtClean="0"/>
              <a:t>0.1 clock cycles, operating on </a:t>
            </a:r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operands </a:t>
            </a:r>
            <a:br>
              <a:rPr lang="en-US" dirty="0" smtClean="0"/>
            </a:br>
            <a:r>
              <a:rPr lang="en-US" dirty="0" smtClean="0"/>
              <a:t>still takes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clock cycles.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Assume Four Gate Delays On Either Side of Clock Edge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et’s analyze the delay of a serial comparator.</a:t>
            </a:r>
          </a:p>
          <a:p>
            <a:r>
              <a:rPr lang="en-US" dirty="0" smtClean="0"/>
              <a:t>We can count gate delays</a:t>
            </a:r>
          </a:p>
          <a:p>
            <a:pPr lvl="1"/>
            <a:r>
              <a:rPr lang="en-US" dirty="0" smtClean="0"/>
              <a:t>in the bit slice, and</a:t>
            </a:r>
          </a:p>
          <a:p>
            <a:pPr lvl="1"/>
            <a:r>
              <a:rPr lang="en-US" dirty="0" smtClean="0"/>
              <a:t>for the selection logic.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What about the flip-flops?</a:t>
            </a:r>
          </a:p>
          <a:p>
            <a:r>
              <a:rPr lang="en-US" dirty="0" smtClean="0"/>
              <a:t>Let’s assume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four gate delays </a:t>
            </a:r>
            <a:r>
              <a:rPr lang="en-US" dirty="0" smtClean="0"/>
              <a:t>of stable D input </a:t>
            </a:r>
            <a:br>
              <a:rPr lang="en-US" dirty="0" smtClean="0"/>
            </a:br>
            <a:r>
              <a:rPr lang="en-US" dirty="0" smtClean="0"/>
              <a:t>needed </a:t>
            </a:r>
            <a:r>
              <a:rPr lang="en-US" b="1" dirty="0" smtClean="0">
                <a:solidFill>
                  <a:srgbClr val="0070C0"/>
                </a:solidFill>
              </a:rPr>
              <a:t>before the rising edge</a:t>
            </a:r>
            <a:r>
              <a:rPr lang="en-US" dirty="0" smtClean="0"/>
              <a:t>, and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four gate delays after the rising edge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Are Inputs Available?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rising edge arrives at t = 0 (gate delays).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1" y="2316480"/>
            <a:ext cx="7796015" cy="3552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1360" y="2316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067313" y="2845303"/>
            <a:ext cx="2166311" cy="3078919"/>
            <a:chOff x="6067313" y="2845303"/>
            <a:chExt cx="2166311" cy="3078919"/>
          </a:xfrm>
        </p:grpSpPr>
        <p:grpSp>
          <p:nvGrpSpPr>
            <p:cNvPr id="9" name="Group 8"/>
            <p:cNvGrpSpPr/>
            <p:nvPr/>
          </p:nvGrpSpPr>
          <p:grpSpPr>
            <a:xfrm>
              <a:off x="6443784" y="4974891"/>
              <a:ext cx="1789840" cy="949331"/>
              <a:chOff x="5204264" y="3308651"/>
              <a:chExt cx="1789840" cy="94933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591156" y="3426985"/>
                <a:ext cx="1402948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vailable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4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6" idx="5"/>
              </p:cNvCxnSpPr>
              <p:nvPr/>
            </p:nvCxnSpPr>
            <p:spPr>
              <a:xfrm>
                <a:off x="5204264" y="3308651"/>
                <a:ext cx="570202" cy="156507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067313" y="2845303"/>
              <a:ext cx="441063" cy="2494968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9468" y="2334396"/>
            <a:ext cx="3598989" cy="908810"/>
            <a:chOff x="899468" y="2334396"/>
            <a:chExt cx="3598989" cy="908810"/>
          </a:xfrm>
        </p:grpSpPr>
        <p:grpSp>
          <p:nvGrpSpPr>
            <p:cNvPr id="18" name="Group 17"/>
            <p:cNvGrpSpPr/>
            <p:nvPr/>
          </p:nvGrpSpPr>
          <p:grpSpPr>
            <a:xfrm>
              <a:off x="1188765" y="2354674"/>
              <a:ext cx="3309692" cy="888532"/>
              <a:chOff x="3931215" y="2354674"/>
              <a:chExt cx="3309692" cy="8885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931215" y="2412209"/>
                <a:ext cx="2306820" cy="830997"/>
                <a:chOff x="2691695" y="745969"/>
                <a:chExt cx="2306820" cy="830997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691695" y="745969"/>
                  <a:ext cx="2053767" cy="830997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also available</a:t>
                  </a:r>
                  <a:b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at t = 4</a:t>
                  </a:r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" name="Straight Arrow Connector 21"/>
                <p:cNvCxnSpPr>
                  <a:stCxn id="20" idx="3"/>
                  <a:endCxn id="21" idx="3"/>
                </p:cNvCxnSpPr>
                <p:nvPr/>
              </p:nvCxnSpPr>
              <p:spPr>
                <a:xfrm flipH="1">
                  <a:off x="4745462" y="1038427"/>
                  <a:ext cx="253053" cy="123041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/>
              <p:cNvSpPr/>
              <p:nvPr/>
            </p:nvSpPr>
            <p:spPr>
              <a:xfrm>
                <a:off x="6065969" y="2354674"/>
                <a:ext cx="1174938" cy="410042"/>
              </a:xfrm>
              <a:prstGeom prst="ellips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899468" y="2334396"/>
              <a:ext cx="227288" cy="4100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9" idx="5"/>
              <a:endCxn id="21" idx="1"/>
            </p:cNvCxnSpPr>
            <p:nvPr/>
          </p:nvCxnSpPr>
          <p:spPr>
            <a:xfrm>
              <a:off x="1093470" y="2684389"/>
              <a:ext cx="95295" cy="143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141117" y="3338935"/>
            <a:ext cx="2198238" cy="2625888"/>
            <a:chOff x="2733017" y="996338"/>
            <a:chExt cx="2198238" cy="2625888"/>
          </a:xfrm>
        </p:grpSpPr>
        <p:grpSp>
          <p:nvGrpSpPr>
            <p:cNvPr id="38" name="Group 37"/>
            <p:cNvGrpSpPr/>
            <p:nvPr/>
          </p:nvGrpSpPr>
          <p:grpSpPr>
            <a:xfrm>
              <a:off x="2733017" y="2204859"/>
              <a:ext cx="1705048" cy="1417367"/>
              <a:chOff x="1493497" y="538619"/>
              <a:chExt cx="1705048" cy="141736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493497" y="1124989"/>
                <a:ext cx="1402948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available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5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Straight Arrow Connector 40"/>
              <p:cNvCxnSpPr>
                <a:stCxn id="39" idx="3"/>
                <a:endCxn id="40" idx="3"/>
              </p:cNvCxnSpPr>
              <p:nvPr/>
            </p:nvCxnSpPr>
            <p:spPr>
              <a:xfrm flipH="1">
                <a:off x="2896445" y="538619"/>
                <a:ext cx="302100" cy="1001869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>
              <a:off x="4353447" y="996338"/>
              <a:ext cx="577808" cy="1415871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1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Delay Analysis for the Bit Slice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3300210"/>
            <a:ext cx="7792279" cy="256888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to </a:t>
            </a:r>
            <a:r>
              <a:rPr lang="en-US" b="1" dirty="0" smtClean="0">
                <a:solidFill>
                  <a:srgbClr val="0070C0"/>
                </a:solidFill>
              </a:rPr>
              <a:t>Z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to Z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B </a:t>
            </a:r>
            <a:r>
              <a:rPr lang="en-US" b="1" dirty="0">
                <a:solidFill>
                  <a:srgbClr val="7030A0"/>
                </a:solidFill>
              </a:rPr>
              <a:t>to Z</a:t>
            </a:r>
            <a:r>
              <a:rPr lang="en-US" b="1" baseline="-25000" dirty="0">
                <a:solidFill>
                  <a:srgbClr val="7030A0"/>
                </a:solidFill>
              </a:rPr>
              <a:t>1</a:t>
            </a:r>
            <a:r>
              <a:rPr lang="en-US" b="1" dirty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76568" y="1566324"/>
            <a:ext cx="55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  <a:r>
              <a:rPr lang="en-US" sz="2800" b="1" dirty="0" smtClean="0">
                <a:solidFill>
                  <a:srgbClr val="0070C0"/>
                </a:solidFill>
              </a:rPr>
              <a:t> gate delays </a:t>
            </a:r>
            <a:r>
              <a:rPr lang="en-US" sz="2800" b="1" dirty="0" smtClean="0">
                <a:solidFill>
                  <a:srgbClr val="00B050"/>
                </a:solidFill>
              </a:rPr>
              <a:t>(ignoring NOT)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6567" y="2144823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 gate delays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6567" y="2718870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3</a:t>
            </a:r>
            <a:r>
              <a:rPr lang="en-US" sz="2800" b="1" dirty="0" smtClean="0">
                <a:solidFill>
                  <a:srgbClr val="7030A0"/>
                </a:solidFill>
              </a:rPr>
              <a:t> gate delays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011936" y="3760952"/>
            <a:ext cx="7022592" cy="1192393"/>
          </a:xfrm>
          <a:custGeom>
            <a:avLst/>
            <a:gdLst>
              <a:gd name="connsiteX0" fmla="*/ 0 w 7022592"/>
              <a:gd name="connsiteY0" fmla="*/ 274600 h 1192393"/>
              <a:gd name="connsiteX1" fmla="*/ 548640 w 7022592"/>
              <a:gd name="connsiteY1" fmla="*/ 408712 h 1192393"/>
              <a:gd name="connsiteX2" fmla="*/ 658368 w 7022592"/>
              <a:gd name="connsiteY2" fmla="*/ 1006120 h 1192393"/>
              <a:gd name="connsiteX3" fmla="*/ 2218944 w 7022592"/>
              <a:gd name="connsiteY3" fmla="*/ 1128040 h 1192393"/>
              <a:gd name="connsiteX4" fmla="*/ 2791968 w 7022592"/>
              <a:gd name="connsiteY4" fmla="*/ 1115848 h 1192393"/>
              <a:gd name="connsiteX5" fmla="*/ 2865120 w 7022592"/>
              <a:gd name="connsiteY5" fmla="*/ 201448 h 1192393"/>
              <a:gd name="connsiteX6" fmla="*/ 3328416 w 7022592"/>
              <a:gd name="connsiteY6" fmla="*/ 55144 h 1192393"/>
              <a:gd name="connsiteX7" fmla="*/ 4596384 w 7022592"/>
              <a:gd name="connsiteY7" fmla="*/ 42952 h 1192393"/>
              <a:gd name="connsiteX8" fmla="*/ 5279136 w 7022592"/>
              <a:gd name="connsiteY8" fmla="*/ 6376 h 1192393"/>
              <a:gd name="connsiteX9" fmla="*/ 5974080 w 7022592"/>
              <a:gd name="connsiteY9" fmla="*/ 189256 h 1192393"/>
              <a:gd name="connsiteX10" fmla="*/ 7022592 w 7022592"/>
              <a:gd name="connsiteY10" fmla="*/ 262408 h 119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22592" h="1192393">
                <a:moveTo>
                  <a:pt x="0" y="274600"/>
                </a:moveTo>
                <a:cubicBezTo>
                  <a:pt x="219456" y="280696"/>
                  <a:pt x="438912" y="286792"/>
                  <a:pt x="548640" y="408712"/>
                </a:cubicBezTo>
                <a:cubicBezTo>
                  <a:pt x="658368" y="530632"/>
                  <a:pt x="379984" y="886232"/>
                  <a:pt x="658368" y="1006120"/>
                </a:cubicBezTo>
                <a:cubicBezTo>
                  <a:pt x="936752" y="1126008"/>
                  <a:pt x="1863344" y="1109752"/>
                  <a:pt x="2218944" y="1128040"/>
                </a:cubicBezTo>
                <a:cubicBezTo>
                  <a:pt x="2574544" y="1146328"/>
                  <a:pt x="2684272" y="1270280"/>
                  <a:pt x="2791968" y="1115848"/>
                </a:cubicBezTo>
                <a:cubicBezTo>
                  <a:pt x="2899664" y="961416"/>
                  <a:pt x="2775712" y="378232"/>
                  <a:pt x="2865120" y="201448"/>
                </a:cubicBezTo>
                <a:cubicBezTo>
                  <a:pt x="2954528" y="24664"/>
                  <a:pt x="3039872" y="81560"/>
                  <a:pt x="3328416" y="55144"/>
                </a:cubicBezTo>
                <a:cubicBezTo>
                  <a:pt x="3616960" y="28728"/>
                  <a:pt x="4271264" y="51080"/>
                  <a:pt x="4596384" y="42952"/>
                </a:cubicBezTo>
                <a:cubicBezTo>
                  <a:pt x="4921504" y="34824"/>
                  <a:pt x="5049520" y="-18008"/>
                  <a:pt x="5279136" y="6376"/>
                </a:cubicBezTo>
                <a:cubicBezTo>
                  <a:pt x="5508752" y="30760"/>
                  <a:pt x="5683504" y="146584"/>
                  <a:pt x="5974080" y="189256"/>
                </a:cubicBezTo>
                <a:cubicBezTo>
                  <a:pt x="6264656" y="231928"/>
                  <a:pt x="6643624" y="247168"/>
                  <a:pt x="7022592" y="262408"/>
                </a:cubicBez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963168" y="3486912"/>
            <a:ext cx="7046976" cy="487680"/>
          </a:xfrm>
          <a:custGeom>
            <a:avLst/>
            <a:gdLst>
              <a:gd name="connsiteX0" fmla="*/ 0 w 7046976"/>
              <a:gd name="connsiteY0" fmla="*/ 0 h 487680"/>
              <a:gd name="connsiteX1" fmla="*/ 4315968 w 7046976"/>
              <a:gd name="connsiteY1" fmla="*/ 12192 h 487680"/>
              <a:gd name="connsiteX2" fmla="*/ 5632704 w 7046976"/>
              <a:gd name="connsiteY2" fmla="*/ 219456 h 487680"/>
              <a:gd name="connsiteX3" fmla="*/ 6217920 w 7046976"/>
              <a:gd name="connsiteY3" fmla="*/ 426720 h 487680"/>
              <a:gd name="connsiteX4" fmla="*/ 7046976 w 7046976"/>
              <a:gd name="connsiteY4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6976" h="487680">
                <a:moveTo>
                  <a:pt x="0" y="0"/>
                </a:moveTo>
                <a:lnTo>
                  <a:pt x="4315968" y="12192"/>
                </a:lnTo>
                <a:cubicBezTo>
                  <a:pt x="5254752" y="48768"/>
                  <a:pt x="5315712" y="150368"/>
                  <a:pt x="5632704" y="219456"/>
                </a:cubicBezTo>
                <a:cubicBezTo>
                  <a:pt x="5949696" y="288544"/>
                  <a:pt x="5982208" y="382016"/>
                  <a:pt x="6217920" y="426720"/>
                </a:cubicBezTo>
                <a:cubicBezTo>
                  <a:pt x="6453632" y="471424"/>
                  <a:pt x="6750304" y="479552"/>
                  <a:pt x="7046976" y="48768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38784" y="3800342"/>
            <a:ext cx="7059168" cy="1332490"/>
          </a:xfrm>
          <a:custGeom>
            <a:avLst/>
            <a:gdLst>
              <a:gd name="connsiteX0" fmla="*/ 0 w 7059168"/>
              <a:gd name="connsiteY0" fmla="*/ 1332490 h 1332490"/>
              <a:gd name="connsiteX1" fmla="*/ 1877568 w 7059168"/>
              <a:gd name="connsiteY1" fmla="*/ 1234954 h 1332490"/>
              <a:gd name="connsiteX2" fmla="*/ 2913888 w 7059168"/>
              <a:gd name="connsiteY2" fmla="*/ 1210570 h 1332490"/>
              <a:gd name="connsiteX3" fmla="*/ 2999232 w 7059168"/>
              <a:gd name="connsiteY3" fmla="*/ 479050 h 1332490"/>
              <a:gd name="connsiteX4" fmla="*/ 3084576 w 7059168"/>
              <a:gd name="connsiteY4" fmla="*/ 113290 h 1332490"/>
              <a:gd name="connsiteX5" fmla="*/ 3730752 w 7059168"/>
              <a:gd name="connsiteY5" fmla="*/ 88906 h 1332490"/>
              <a:gd name="connsiteX6" fmla="*/ 5230368 w 7059168"/>
              <a:gd name="connsiteY6" fmla="*/ 3562 h 1332490"/>
              <a:gd name="connsiteX7" fmla="*/ 5974080 w 7059168"/>
              <a:gd name="connsiteY7" fmla="*/ 223018 h 1332490"/>
              <a:gd name="connsiteX8" fmla="*/ 6547104 w 7059168"/>
              <a:gd name="connsiteY8" fmla="*/ 332746 h 1332490"/>
              <a:gd name="connsiteX9" fmla="*/ 7059168 w 7059168"/>
              <a:gd name="connsiteY9" fmla="*/ 296170 h 133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9168" h="1332490">
                <a:moveTo>
                  <a:pt x="0" y="1332490"/>
                </a:moveTo>
                <a:lnTo>
                  <a:pt x="1877568" y="1234954"/>
                </a:lnTo>
                <a:cubicBezTo>
                  <a:pt x="2363216" y="1214634"/>
                  <a:pt x="2726944" y="1336554"/>
                  <a:pt x="2913888" y="1210570"/>
                </a:cubicBezTo>
                <a:cubicBezTo>
                  <a:pt x="3100832" y="1084586"/>
                  <a:pt x="2970784" y="661930"/>
                  <a:pt x="2999232" y="479050"/>
                </a:cubicBezTo>
                <a:cubicBezTo>
                  <a:pt x="3027680" y="296170"/>
                  <a:pt x="2962656" y="178314"/>
                  <a:pt x="3084576" y="113290"/>
                </a:cubicBezTo>
                <a:cubicBezTo>
                  <a:pt x="3206496" y="48266"/>
                  <a:pt x="3730752" y="88906"/>
                  <a:pt x="3730752" y="88906"/>
                </a:cubicBezTo>
                <a:cubicBezTo>
                  <a:pt x="4088384" y="70618"/>
                  <a:pt x="4856480" y="-18790"/>
                  <a:pt x="5230368" y="3562"/>
                </a:cubicBezTo>
                <a:cubicBezTo>
                  <a:pt x="5604256" y="25914"/>
                  <a:pt x="5754624" y="168154"/>
                  <a:pt x="5974080" y="223018"/>
                </a:cubicBezTo>
                <a:cubicBezTo>
                  <a:pt x="6193536" y="277882"/>
                  <a:pt x="6366256" y="320554"/>
                  <a:pt x="6547104" y="332746"/>
                </a:cubicBezTo>
                <a:cubicBezTo>
                  <a:pt x="6727952" y="344938"/>
                  <a:pt x="6893560" y="320554"/>
                  <a:pt x="7059168" y="296170"/>
                </a:cubicBezTo>
              </a:path>
            </a:pathLst>
          </a:cu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28591" y="2153237"/>
            <a:ext cx="3260035" cy="95410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3000"/>
              </a:spcBef>
              <a:spcAft>
                <a:spcPts val="3000"/>
              </a:spcAft>
            </a:pPr>
            <a:r>
              <a:rPr lang="en-US" sz="28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 4 gate delays for flip-flops.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Are Results Stored?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rising edge arrives at t = 0 (gate delays).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1" y="2316480"/>
            <a:ext cx="7796015" cy="3552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1360" y="2316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067313" y="2845303"/>
            <a:ext cx="2166311" cy="3078919"/>
            <a:chOff x="6067313" y="2845303"/>
            <a:chExt cx="2166311" cy="3078919"/>
          </a:xfrm>
        </p:grpSpPr>
        <p:grpSp>
          <p:nvGrpSpPr>
            <p:cNvPr id="9" name="Group 8"/>
            <p:cNvGrpSpPr/>
            <p:nvPr/>
          </p:nvGrpSpPr>
          <p:grpSpPr>
            <a:xfrm>
              <a:off x="6443784" y="4974891"/>
              <a:ext cx="1789840" cy="949331"/>
              <a:chOff x="5204264" y="3308651"/>
              <a:chExt cx="1789840" cy="94933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591156" y="3426985"/>
                <a:ext cx="1402948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vailable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4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6" idx="5"/>
              </p:cNvCxnSpPr>
              <p:nvPr/>
            </p:nvCxnSpPr>
            <p:spPr>
              <a:xfrm>
                <a:off x="5204264" y="3308651"/>
                <a:ext cx="570202" cy="156507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067313" y="2845303"/>
              <a:ext cx="441063" cy="2494968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9468" y="2334396"/>
            <a:ext cx="3598989" cy="908810"/>
            <a:chOff x="899468" y="2334396"/>
            <a:chExt cx="3598989" cy="908810"/>
          </a:xfrm>
        </p:grpSpPr>
        <p:grpSp>
          <p:nvGrpSpPr>
            <p:cNvPr id="18" name="Group 17"/>
            <p:cNvGrpSpPr/>
            <p:nvPr/>
          </p:nvGrpSpPr>
          <p:grpSpPr>
            <a:xfrm>
              <a:off x="1188765" y="2354674"/>
              <a:ext cx="3309692" cy="888532"/>
              <a:chOff x="3931215" y="2354674"/>
              <a:chExt cx="3309692" cy="8885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931215" y="2412209"/>
                <a:ext cx="2306820" cy="830997"/>
                <a:chOff x="2691695" y="745969"/>
                <a:chExt cx="2306820" cy="830997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691695" y="745969"/>
                  <a:ext cx="2053767" cy="830997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also available</a:t>
                  </a:r>
                  <a:b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at t = 4</a:t>
                  </a:r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" name="Straight Arrow Connector 21"/>
                <p:cNvCxnSpPr>
                  <a:stCxn id="20" idx="3"/>
                  <a:endCxn id="21" idx="3"/>
                </p:cNvCxnSpPr>
                <p:nvPr/>
              </p:nvCxnSpPr>
              <p:spPr>
                <a:xfrm flipH="1">
                  <a:off x="4745462" y="1038427"/>
                  <a:ext cx="253053" cy="123041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/>
              <p:cNvSpPr/>
              <p:nvPr/>
            </p:nvSpPr>
            <p:spPr>
              <a:xfrm>
                <a:off x="6065969" y="2354674"/>
                <a:ext cx="1174938" cy="410042"/>
              </a:xfrm>
              <a:prstGeom prst="ellips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899468" y="2334396"/>
              <a:ext cx="227288" cy="4100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9" idx="5"/>
              <a:endCxn id="21" idx="1"/>
            </p:cNvCxnSpPr>
            <p:nvPr/>
          </p:nvCxnSpPr>
          <p:spPr>
            <a:xfrm>
              <a:off x="1093470" y="2684389"/>
              <a:ext cx="95295" cy="143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414430" y="2282773"/>
            <a:ext cx="3713201" cy="2409041"/>
            <a:chOff x="3736052" y="1222669"/>
            <a:chExt cx="3713201" cy="2409041"/>
          </a:xfrm>
        </p:grpSpPr>
        <p:grpSp>
          <p:nvGrpSpPr>
            <p:cNvPr id="31" name="Group 30"/>
            <p:cNvGrpSpPr/>
            <p:nvPr/>
          </p:nvGrpSpPr>
          <p:grpSpPr>
            <a:xfrm>
              <a:off x="4229242" y="1222669"/>
              <a:ext cx="3220011" cy="1200520"/>
              <a:chOff x="2989722" y="-443571"/>
              <a:chExt cx="3220011" cy="120052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774450" y="-443571"/>
                <a:ext cx="2435283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available at t = 7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Straight Arrow Connector 35"/>
              <p:cNvCxnSpPr>
                <a:stCxn id="32" idx="7"/>
                <a:endCxn id="34" idx="1"/>
              </p:cNvCxnSpPr>
              <p:nvPr/>
            </p:nvCxnSpPr>
            <p:spPr>
              <a:xfrm flipV="1">
                <a:off x="2989722" y="-212738"/>
                <a:ext cx="784728" cy="969687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3736052" y="2215839"/>
              <a:ext cx="577808" cy="1415871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41117" y="3338935"/>
            <a:ext cx="2198238" cy="2625888"/>
            <a:chOff x="2733017" y="996338"/>
            <a:chExt cx="2198238" cy="2625888"/>
          </a:xfrm>
        </p:grpSpPr>
        <p:grpSp>
          <p:nvGrpSpPr>
            <p:cNvPr id="42" name="Group 41"/>
            <p:cNvGrpSpPr/>
            <p:nvPr/>
          </p:nvGrpSpPr>
          <p:grpSpPr>
            <a:xfrm>
              <a:off x="2733017" y="2204859"/>
              <a:ext cx="1705048" cy="1417367"/>
              <a:chOff x="1493497" y="538619"/>
              <a:chExt cx="1705048" cy="141736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493497" y="1124989"/>
                <a:ext cx="1402948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available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5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Arrow Connector 44"/>
              <p:cNvCxnSpPr>
                <a:stCxn id="43" idx="3"/>
                <a:endCxn id="44" idx="3"/>
              </p:cNvCxnSpPr>
              <p:nvPr/>
            </p:nvCxnSpPr>
            <p:spPr>
              <a:xfrm flipH="1">
                <a:off x="2896445" y="538619"/>
                <a:ext cx="302100" cy="1001869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/>
            <p:cNvSpPr/>
            <p:nvPr/>
          </p:nvSpPr>
          <p:spPr>
            <a:xfrm>
              <a:off x="4353447" y="996338"/>
              <a:ext cx="577808" cy="1415871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400461" y="2850386"/>
            <a:ext cx="2465822" cy="2800891"/>
            <a:chOff x="4042554" y="2845303"/>
            <a:chExt cx="2465822" cy="2800891"/>
          </a:xfrm>
        </p:grpSpPr>
        <p:grpSp>
          <p:nvGrpSpPr>
            <p:cNvPr id="47" name="Group 46"/>
            <p:cNvGrpSpPr/>
            <p:nvPr/>
          </p:nvGrpSpPr>
          <p:grpSpPr>
            <a:xfrm>
              <a:off x="4042554" y="4815197"/>
              <a:ext cx="2089351" cy="830997"/>
              <a:chOff x="2803034" y="3148957"/>
              <a:chExt cx="2089351" cy="830997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803034" y="3148957"/>
                <a:ext cx="1280735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stored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11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0" name="Straight Arrow Connector 49"/>
              <p:cNvCxnSpPr>
                <a:stCxn id="48" idx="3"/>
                <a:endCxn id="49" idx="3"/>
              </p:cNvCxnSpPr>
              <p:nvPr/>
            </p:nvCxnSpPr>
            <p:spPr>
              <a:xfrm flipH="1">
                <a:off x="4083769" y="3308651"/>
                <a:ext cx="808616" cy="255805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6067313" y="2845303"/>
              <a:ext cx="441063" cy="2494968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5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Flip-Flops to Serialize a Bit-Sliced Design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handle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bits?</a:t>
            </a:r>
          </a:p>
          <a:p>
            <a:r>
              <a:rPr lang="en-US" dirty="0" smtClean="0"/>
              <a:t>Previously, we used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copies of the bit slice.</a:t>
            </a:r>
          </a:p>
          <a:p>
            <a:r>
              <a:rPr lang="en-US" dirty="0" smtClean="0"/>
              <a:t>But now we know how to store bits.</a:t>
            </a:r>
          </a:p>
          <a:p>
            <a:r>
              <a:rPr lang="en-US" dirty="0" smtClean="0"/>
              <a:t>So we could instead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rgbClr val="0070C0"/>
                </a:solidFill>
              </a:rPr>
              <a:t>one copy of the bit slice</a:t>
            </a:r>
            <a:r>
              <a:rPr lang="en-US" dirty="0" smtClean="0"/>
              <a:t>, and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pass the bit slice’s M outputs back as inputs</a:t>
            </a:r>
            <a:r>
              <a:rPr lang="en-US" dirty="0" smtClean="0"/>
              <a:t> in the next clock cycle.</a:t>
            </a:r>
            <a:endParaRPr lang="en-US" dirty="0"/>
          </a:p>
          <a:p>
            <a:r>
              <a:rPr lang="en-US" dirty="0" smtClean="0"/>
              <a:t>Such an implementation is a </a:t>
            </a:r>
            <a:r>
              <a:rPr lang="en-US" b="1" dirty="0" smtClean="0">
                <a:solidFill>
                  <a:srgbClr val="0070C0"/>
                </a:solidFill>
              </a:rPr>
              <a:t>serial design</a:t>
            </a:r>
            <a:r>
              <a:rPr lang="en-US" dirty="0" smtClean="0"/>
              <a:t> because it handles one bit at a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Design is At Least 5.5x Slower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handle </a:t>
            </a:r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operands, a bit-sliced design requires </a:t>
            </a:r>
            <a:r>
              <a:rPr lang="en-US" b="1" dirty="0" smtClean="0">
                <a:solidFill>
                  <a:srgbClr val="00B050"/>
                </a:solidFill>
              </a:rPr>
              <a:t>2N + 1 gate delays</a:t>
            </a:r>
            <a:r>
              <a:rPr lang="en-US" dirty="0" smtClean="0"/>
              <a:t>.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For a serial design,</a:t>
            </a:r>
          </a:p>
          <a:p>
            <a:pPr lvl="1"/>
            <a:r>
              <a:rPr lang="en-US" dirty="0" smtClean="0"/>
              <a:t>the clock cycle must be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at least 11 gate delays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we must execute for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cycles, so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operands require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at least 11N gate delays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The serial design is at least 5.5x slower.</a:t>
            </a:r>
          </a:p>
          <a:p>
            <a:pPr algn="ctr"/>
            <a:r>
              <a:rPr lang="en-US" dirty="0" smtClean="0"/>
              <a:t>(And may be even slower!)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Bit-Sliced and Serial Designs are Extrema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designs are </a:t>
            </a:r>
            <a:r>
              <a:rPr lang="en-US" b="1" dirty="0" smtClean="0">
                <a:solidFill>
                  <a:srgbClr val="0070C0"/>
                </a:solidFill>
              </a:rPr>
              <a:t>simple</a:t>
            </a:r>
            <a:r>
              <a:rPr lang="en-US" dirty="0" smtClean="0"/>
              <a:t>.</a:t>
            </a:r>
          </a:p>
          <a:p>
            <a:r>
              <a:rPr lang="en-US" dirty="0"/>
              <a:t>Serial designs are relatively </a:t>
            </a:r>
            <a:r>
              <a:rPr lang="en-US" b="1" dirty="0">
                <a:solidFill>
                  <a:srgbClr val="0070C0"/>
                </a:solidFill>
              </a:rPr>
              <a:t>small, but slow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Bit-sliced designs are </a:t>
            </a:r>
            <a:r>
              <a:rPr lang="en-US" b="1" dirty="0" smtClean="0">
                <a:solidFill>
                  <a:srgbClr val="0070C0"/>
                </a:solidFill>
              </a:rPr>
              <a:t>fast, but large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we </a:t>
            </a:r>
            <a:r>
              <a:rPr lang="en-US" b="1" dirty="0" smtClean="0">
                <a:solidFill>
                  <a:srgbClr val="0070C0"/>
                </a:solidFill>
              </a:rPr>
              <a:t>can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build anything in between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 bit slices per cycle,</a:t>
            </a:r>
          </a:p>
          <a:p>
            <a:pPr lvl="1"/>
            <a:r>
              <a:rPr lang="en-US" dirty="0" smtClean="0"/>
              <a:t>3 bit slices per cycle,</a:t>
            </a:r>
          </a:p>
          <a:p>
            <a:pPr lvl="1"/>
            <a:r>
              <a:rPr lang="en-US" dirty="0" smtClean="0"/>
              <a:t>and so forth.</a:t>
            </a:r>
          </a:p>
          <a:p>
            <a:r>
              <a:rPr lang="en-US" dirty="0" smtClean="0"/>
              <a:t>And/or </a:t>
            </a:r>
            <a:r>
              <a:rPr lang="en-US" b="1" dirty="0" smtClean="0">
                <a:solidFill>
                  <a:srgbClr val="0070C0"/>
                </a:solidFill>
              </a:rPr>
              <a:t>optimize more than one bit slice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(increase complexity).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3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Partial Serialization in Practice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one generation of Intel processors,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designers included </a:t>
            </a:r>
            <a:r>
              <a:rPr lang="en-US" b="1" dirty="0" smtClean="0">
                <a:solidFill>
                  <a:srgbClr val="00B050"/>
                </a:solidFill>
              </a:rPr>
              <a:t>16-bit adders</a:t>
            </a:r>
          </a:p>
          <a:p>
            <a:pPr lvl="1"/>
            <a:r>
              <a:rPr lang="en-US" dirty="0" smtClean="0"/>
              <a:t>clocked at twice the main clock speed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6 GHz </a:t>
            </a:r>
            <a:r>
              <a:rPr lang="en-US" dirty="0" smtClean="0"/>
              <a:t>instead of </a:t>
            </a:r>
            <a:r>
              <a:rPr lang="en-US" b="1" dirty="0" smtClean="0">
                <a:solidFill>
                  <a:srgbClr val="00B050"/>
                </a:solidFill>
              </a:rPr>
              <a:t>3 GHz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These adders could be used to …</a:t>
            </a:r>
          </a:p>
          <a:p>
            <a:pPr lvl="1"/>
            <a:r>
              <a:rPr lang="en-US" dirty="0" smtClean="0"/>
              <a:t>perform a </a:t>
            </a:r>
            <a:r>
              <a:rPr lang="en-US" b="1" dirty="0" smtClean="0">
                <a:solidFill>
                  <a:srgbClr val="0070C0"/>
                </a:solidFill>
              </a:rPr>
              <a:t>single 32-bit add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dirty="0" smtClean="0"/>
              <a:t>(two cycles at 6 GHz), </a:t>
            </a:r>
            <a:r>
              <a:rPr lang="en-US" b="1" dirty="0" smtClean="0">
                <a:solidFill>
                  <a:srgbClr val="0070C0"/>
                </a:solidFill>
              </a:rPr>
              <a:t>or</a:t>
            </a:r>
          </a:p>
          <a:p>
            <a:pPr lvl="1"/>
            <a:r>
              <a:rPr lang="en-US" dirty="0" smtClean="0"/>
              <a:t>perform </a:t>
            </a:r>
            <a:r>
              <a:rPr lang="en-US" b="1" dirty="0" smtClean="0">
                <a:solidFill>
                  <a:srgbClr val="0070C0"/>
                </a:solidFill>
              </a:rPr>
              <a:t>two 16-bit adds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multimedia codes.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0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Another Example of Serialization: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Power-of-2 Checker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General Bit-Slice Model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General model parameters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operands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bits of input from operands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bits of output produced</a:t>
            </a:r>
          </a:p>
          <a:p>
            <a:r>
              <a:rPr lang="en-US" b="1" dirty="0">
                <a:solidFill>
                  <a:srgbClr val="00B050"/>
                </a:solidFill>
              </a:rPr>
              <a:t>M</a:t>
            </a:r>
            <a:r>
              <a:rPr lang="en-US" dirty="0"/>
              <a:t> bits between bit slices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R</a:t>
            </a:r>
            <a:r>
              <a:rPr lang="en-US" dirty="0" smtClean="0"/>
              <a:t> bits of final output (not</a:t>
            </a:r>
            <a:br>
              <a:rPr lang="en-US" dirty="0" smtClean="0"/>
            </a:br>
            <a:r>
              <a:rPr lang="en-US" dirty="0" smtClean="0"/>
              <a:t>shown; produced by output </a:t>
            </a:r>
            <a:br>
              <a:rPr lang="en-US" dirty="0" smtClean="0"/>
            </a:br>
            <a:r>
              <a:rPr lang="en-US" dirty="0" smtClean="0"/>
              <a:t>logic operating on </a:t>
            </a:r>
            <a:r>
              <a:rPr lang="en-US" b="1" dirty="0" smtClean="0">
                <a:solidFill>
                  <a:srgbClr val="00B050"/>
                </a:solidFill>
              </a:rPr>
              <a:t>M</a:t>
            </a:r>
            <a:r>
              <a:rPr lang="en-US" dirty="0" smtClean="0"/>
              <a:t> bits from last bit slice).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81" y="1630017"/>
            <a:ext cx="2497846" cy="29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Values for a Power-of-2 Checker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Power-of-2 checker parameters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operands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 = 2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Q = 0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M = 2</a:t>
            </a:r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R =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20" y="2702245"/>
            <a:ext cx="5320307" cy="3166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22978" y="4504420"/>
            <a:ext cx="1426994" cy="101566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power-of-2</a:t>
            </a:r>
            <a:br>
              <a:rPr lang="en-US" sz="2000" dirty="0" smtClean="0"/>
            </a:br>
            <a:r>
              <a:rPr lang="en-US" sz="2000" dirty="0" smtClean="0"/>
              <a:t>checker</a:t>
            </a:r>
          </a:p>
          <a:p>
            <a:pPr algn="ctr"/>
            <a:r>
              <a:rPr lang="en-US" sz="2000" dirty="0" smtClean="0"/>
              <a:t>bit slice M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93373" y="2769786"/>
            <a:ext cx="779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2M+1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871642" y="2769786"/>
            <a:ext cx="59824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2M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7545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a Power-of-2 Checker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power-of-2 checker bit slice uses the representation shown here to pass </a:t>
            </a:r>
            <a:br>
              <a:rPr lang="en-US" dirty="0" smtClean="0"/>
            </a:br>
            <a:r>
              <a:rPr lang="en-US" dirty="0" smtClean="0"/>
              <a:t>information between slices.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What values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should be passed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to the first bit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slice?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No 1 bits yet,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so C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b="1" baseline="-25000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00B050"/>
                </a:solidFill>
              </a:rPr>
              <a:t> = 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341735" y="3016874"/>
          <a:ext cx="4046892" cy="28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1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bit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not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&gt;one 1 bit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0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92611" y="2316480"/>
            <a:ext cx="7796015" cy="3552614"/>
            <a:chOff x="592611" y="2316480"/>
            <a:chExt cx="7796015" cy="355261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11" y="2316480"/>
              <a:ext cx="7796015" cy="355261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227801" y="3656538"/>
              <a:ext cx="1305165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power-of-2</a:t>
              </a:r>
              <a:br>
                <a:rPr lang="en-US" dirty="0" smtClean="0"/>
              </a:br>
              <a:r>
                <a:rPr lang="en-US" dirty="0" smtClean="0"/>
                <a:t>checker</a:t>
              </a:r>
            </a:p>
            <a:p>
              <a:pPr algn="ctr"/>
              <a:r>
                <a:rPr lang="en-US" dirty="0" smtClean="0"/>
                <a:t>bit slice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99958" y="2392651"/>
              <a:ext cx="521297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</a:t>
              </a:r>
              <a:r>
                <a:rPr lang="en-US" sz="1200" b="1" baseline="-25000" dirty="0" smtClean="0"/>
                <a:t>2i+1</a:t>
              </a:r>
              <a:endParaRPr lang="en-US" sz="12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81047" y="2392651"/>
              <a:ext cx="399468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</a:t>
              </a:r>
              <a:r>
                <a:rPr lang="en-US" sz="1200" b="1" baseline="-25000" dirty="0" smtClean="0"/>
                <a:t>2i</a:t>
              </a:r>
              <a:endParaRPr lang="en-US" sz="1200" b="1" baseline="-25000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961151" y="3271740"/>
              <a:ext cx="1109234" cy="349281"/>
              <a:chOff x="2640408" y="3147779"/>
              <a:chExt cx="1662827" cy="52359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640408" y="3247529"/>
                <a:ext cx="392341" cy="324099"/>
                <a:chOff x="2640408" y="3245305"/>
                <a:chExt cx="392341" cy="324099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2640408" y="3245305"/>
                  <a:ext cx="39234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2640408" y="3569404"/>
                  <a:ext cx="39234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 flipH="1">
                <a:off x="3650709" y="3409578"/>
                <a:ext cx="6525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Arc 7"/>
              <p:cNvSpPr>
                <a:spLocks/>
              </p:cNvSpPr>
              <p:nvPr/>
            </p:nvSpPr>
            <p:spPr bwMode="auto">
              <a:xfrm flipV="1">
                <a:off x="2966785" y="3150170"/>
                <a:ext cx="86071" cy="521208"/>
              </a:xfrm>
              <a:custGeom>
                <a:avLst/>
                <a:gdLst>
                  <a:gd name="T0" fmla="*/ 0 w 21960"/>
                  <a:gd name="T1" fmla="*/ 0 h 43172"/>
                  <a:gd name="T2" fmla="*/ 0 w 21960"/>
                  <a:gd name="T3" fmla="*/ 0 h 43172"/>
                  <a:gd name="T4" fmla="*/ 0 w 21960"/>
                  <a:gd name="T5" fmla="*/ 0 h 431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0" h="43172" fill="none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</a:path>
                  <a:path w="21960" h="43172" stroke="0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  <a:lnTo>
                      <a:pt x="360" y="21572"/>
                    </a:lnTo>
                    <a:lnTo>
                      <a:pt x="14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" name="Group 8"/>
              <p:cNvGrpSpPr>
                <a:grpSpLocks/>
              </p:cNvGrpSpPr>
              <p:nvPr/>
            </p:nvGrpSpPr>
            <p:grpSpPr bwMode="auto">
              <a:xfrm>
                <a:off x="2966785" y="3150170"/>
                <a:ext cx="693350" cy="518817"/>
                <a:chOff x="1646" y="3212"/>
                <a:chExt cx="290" cy="181"/>
              </a:xfrm>
            </p:grpSpPr>
            <p:sp>
              <p:nvSpPr>
                <p:cNvPr id="43" name="Arc 9"/>
                <p:cNvSpPr>
                  <a:spLocks/>
                </p:cNvSpPr>
                <p:nvPr/>
              </p:nvSpPr>
              <p:spPr bwMode="auto">
                <a:xfrm flipV="1">
                  <a:off x="1646" y="3248"/>
                  <a:ext cx="290" cy="145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Arc 10"/>
                <p:cNvSpPr>
                  <a:spLocks/>
                </p:cNvSpPr>
                <p:nvPr/>
              </p:nvSpPr>
              <p:spPr bwMode="auto">
                <a:xfrm>
                  <a:off x="1646" y="3212"/>
                  <a:ext cx="290" cy="145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" name="Arc 7"/>
              <p:cNvSpPr>
                <a:spLocks/>
              </p:cNvSpPr>
              <p:nvPr/>
            </p:nvSpPr>
            <p:spPr bwMode="auto">
              <a:xfrm flipV="1">
                <a:off x="2848415" y="3147779"/>
                <a:ext cx="86071" cy="521208"/>
              </a:xfrm>
              <a:custGeom>
                <a:avLst/>
                <a:gdLst>
                  <a:gd name="T0" fmla="*/ 0 w 21960"/>
                  <a:gd name="T1" fmla="*/ 0 h 43172"/>
                  <a:gd name="T2" fmla="*/ 0 w 21960"/>
                  <a:gd name="T3" fmla="*/ 0 h 43172"/>
                  <a:gd name="T4" fmla="*/ 0 w 21960"/>
                  <a:gd name="T5" fmla="*/ 0 h 431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0" h="43172" fill="none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</a:path>
                  <a:path w="21960" h="43172" stroke="0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  <a:lnTo>
                      <a:pt x="360" y="21572"/>
                    </a:lnTo>
                    <a:lnTo>
                      <a:pt x="14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6961036" y="3178163"/>
              <a:ext cx="115" cy="160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987707" y="3553921"/>
              <a:ext cx="0" cy="936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083289" y="3340802"/>
              <a:ext cx="120226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Z</a:t>
              </a:r>
              <a:endParaRPr lang="en-US" sz="1400" b="1" baseline="-25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81553" y="3106327"/>
              <a:ext cx="845413" cy="1046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1553" y="4463871"/>
              <a:ext cx="845413" cy="1046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34212" y="4194108"/>
              <a:ext cx="438231" cy="399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34212" y="2927685"/>
              <a:ext cx="438231" cy="399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95134" y="4751511"/>
            <a:ext cx="2529860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flip-flops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(since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Power-of-2 Checker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8693" y="2072640"/>
            <a:ext cx="2052165" cy="2346960"/>
            <a:chOff x="1208693" y="2072640"/>
            <a:chExt cx="2052165" cy="2346960"/>
          </a:xfrm>
        </p:grpSpPr>
        <p:sp>
          <p:nvSpPr>
            <p:cNvPr id="11" name="TextBox 10"/>
            <p:cNvSpPr txBox="1"/>
            <p:nvPr/>
          </p:nvSpPr>
          <p:spPr>
            <a:xfrm>
              <a:off x="1208693" y="2072640"/>
              <a:ext cx="2052165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initialized to 0</a:t>
              </a: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when F = 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499360" y="2824480"/>
              <a:ext cx="254000" cy="73152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275415" y="2864059"/>
              <a:ext cx="477945" cy="1555541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15389" y="1412364"/>
            <a:ext cx="1760418" cy="1412116"/>
            <a:chOff x="6215389" y="1412364"/>
            <a:chExt cx="1760418" cy="1412116"/>
          </a:xfrm>
        </p:grpSpPr>
        <p:sp>
          <p:nvSpPr>
            <p:cNvPr id="19" name="TextBox 18"/>
            <p:cNvSpPr txBox="1"/>
            <p:nvPr/>
          </p:nvSpPr>
          <p:spPr>
            <a:xfrm>
              <a:off x="6215389" y="1412364"/>
              <a:ext cx="1760418" cy="120032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logic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 answer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 = 1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834151" y="2458720"/>
              <a:ext cx="254000" cy="36576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037406" y="3958203"/>
            <a:ext cx="2213539" cy="2125825"/>
            <a:chOff x="2550494" y="3655693"/>
            <a:chExt cx="2213539" cy="2125825"/>
          </a:xfrm>
        </p:grpSpPr>
        <p:grpSp>
          <p:nvGrpSpPr>
            <p:cNvPr id="23" name="Group 22"/>
            <p:cNvGrpSpPr/>
            <p:nvPr/>
          </p:nvGrpSpPr>
          <p:grpSpPr>
            <a:xfrm>
              <a:off x="2792017" y="3655693"/>
              <a:ext cx="1972016" cy="2125825"/>
              <a:chOff x="5992417" y="605471"/>
              <a:chExt cx="1972016" cy="212582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92418" y="1900299"/>
                <a:ext cx="1972015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two flip-flops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(since </a:t>
                </a: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 = 2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5992417" y="605471"/>
                <a:ext cx="555222" cy="1387241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 flipV="1">
              <a:off x="2550494" y="4950521"/>
              <a:ext cx="283677" cy="3223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569551" y="1462181"/>
            <a:ext cx="2223686" cy="1421688"/>
            <a:chOff x="1092059" y="1923578"/>
            <a:chExt cx="2223686" cy="1421688"/>
          </a:xfrm>
        </p:grpSpPr>
        <p:sp>
          <p:nvSpPr>
            <p:cNvPr id="37" name="TextBox 36"/>
            <p:cNvSpPr txBox="1"/>
            <p:nvPr/>
          </p:nvSpPr>
          <p:spPr>
            <a:xfrm>
              <a:off x="1092059" y="1923578"/>
              <a:ext cx="2223686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operands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2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 flipH="1">
              <a:off x="1844972" y="2754575"/>
              <a:ext cx="358930" cy="531302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1194632" y="2692809"/>
              <a:ext cx="516699" cy="65245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99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Time Implies Delayed Results: N = 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56551" y="1314437"/>
            <a:ext cx="24320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(green = bit </a:t>
            </a:r>
            <a:br>
              <a:rPr lang="en-US" sz="2800" b="1" dirty="0" smtClean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00B050"/>
                </a:solidFill>
              </a:rPr>
              <a:t>slice labels)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16227" y="2272454"/>
          <a:ext cx="77724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cycle #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A</a:t>
                      </a:r>
                      <a:endParaRPr lang="en-US" sz="28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B</a:t>
                      </a:r>
                      <a:endParaRPr lang="en-US" sz="28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1</a:t>
                      </a:r>
                      <a:endParaRPr lang="en-US" sz="28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0</a:t>
                      </a:r>
                      <a:endParaRPr lang="en-US" sz="28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Z</a:t>
                      </a:r>
                      <a:r>
                        <a:rPr lang="en-US" sz="2800" baseline="-250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1</a:t>
                      </a:r>
                      <a:endParaRPr lang="en-US" sz="28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Z</a:t>
                      </a:r>
                      <a:r>
                        <a:rPr lang="en-US" sz="2800" baseline="-25000" dirty="0" smtClean="0">
                          <a:solidFill>
                            <a:srgbClr val="00B050"/>
                          </a:solidFill>
                          <a:latin typeface="+mn-lt"/>
                        </a:rPr>
                        <a:t>0</a:t>
                      </a:r>
                      <a:endParaRPr lang="en-US" sz="28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3462528" y="2797803"/>
            <a:ext cx="2368616" cy="584776"/>
            <a:chOff x="3462528" y="2980683"/>
            <a:chExt cx="2368616" cy="584776"/>
          </a:xfrm>
        </p:grpSpPr>
        <p:sp>
          <p:nvSpPr>
            <p:cNvPr id="22" name="TextBox 21"/>
            <p:cNvSpPr txBox="1"/>
            <p:nvPr/>
          </p:nvSpPr>
          <p:spPr>
            <a:xfrm>
              <a:off x="3462528" y="2980684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bits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59028" y="2980683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bits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34394" y="2797803"/>
            <a:ext cx="1070155" cy="584776"/>
            <a:chOff x="3462528" y="2980683"/>
            <a:chExt cx="1070155" cy="584776"/>
          </a:xfrm>
        </p:grpSpPr>
        <p:sp>
          <p:nvSpPr>
            <p:cNvPr id="41" name="TextBox 40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11648" y="2797803"/>
            <a:ext cx="1070155" cy="584776"/>
            <a:chOff x="3462528" y="2980683"/>
            <a:chExt cx="1070155" cy="584776"/>
          </a:xfrm>
        </p:grpSpPr>
        <p:sp>
          <p:nvSpPr>
            <p:cNvPr id="44" name="TextBox 43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834384" y="3364731"/>
            <a:ext cx="1615836" cy="584776"/>
            <a:chOff x="3474720" y="2980683"/>
            <a:chExt cx="1615836" cy="584776"/>
          </a:xfrm>
        </p:grpSpPr>
        <p:sp>
          <p:nvSpPr>
            <p:cNvPr id="47" name="TextBox 46"/>
            <p:cNvSpPr txBox="1"/>
            <p:nvPr/>
          </p:nvSpPr>
          <p:spPr>
            <a:xfrm>
              <a:off x="3474720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59028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40490" y="3364731"/>
            <a:ext cx="1070155" cy="584776"/>
            <a:chOff x="3462528" y="2980683"/>
            <a:chExt cx="1070155" cy="584776"/>
          </a:xfrm>
        </p:grpSpPr>
        <p:sp>
          <p:nvSpPr>
            <p:cNvPr id="50" name="TextBox 49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17744" y="3364731"/>
            <a:ext cx="1070155" cy="584776"/>
            <a:chOff x="3462528" y="2980683"/>
            <a:chExt cx="1070155" cy="584776"/>
          </a:xfrm>
        </p:grpSpPr>
        <p:sp>
          <p:nvSpPr>
            <p:cNvPr id="53" name="TextBox 52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99532" y="3369505"/>
            <a:ext cx="1338612" cy="585657"/>
            <a:chOff x="2099532" y="3552385"/>
            <a:chExt cx="1338612" cy="585657"/>
          </a:xfrm>
        </p:grpSpPr>
        <p:sp>
          <p:nvSpPr>
            <p:cNvPr id="56" name="TextBox 55"/>
            <p:cNvSpPr txBox="1"/>
            <p:nvPr/>
          </p:nvSpPr>
          <p:spPr>
            <a:xfrm>
              <a:off x="2099532" y="355238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50060" y="355300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06616" y="3553267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828288" y="3948885"/>
            <a:ext cx="1615836" cy="584776"/>
            <a:chOff x="3474720" y="2980683"/>
            <a:chExt cx="1615836" cy="584776"/>
          </a:xfrm>
        </p:grpSpPr>
        <p:sp>
          <p:nvSpPr>
            <p:cNvPr id="62" name="TextBox 61"/>
            <p:cNvSpPr txBox="1"/>
            <p:nvPr/>
          </p:nvSpPr>
          <p:spPr>
            <a:xfrm>
              <a:off x="3474720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59028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934394" y="3948885"/>
            <a:ext cx="1070155" cy="584776"/>
            <a:chOff x="3462528" y="2980683"/>
            <a:chExt cx="1070155" cy="584776"/>
          </a:xfrm>
        </p:grpSpPr>
        <p:sp>
          <p:nvSpPr>
            <p:cNvPr id="65" name="TextBox 64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211648" y="3948885"/>
            <a:ext cx="1070155" cy="584776"/>
            <a:chOff x="3462528" y="2980683"/>
            <a:chExt cx="1070155" cy="584776"/>
          </a:xfrm>
        </p:grpSpPr>
        <p:sp>
          <p:nvSpPr>
            <p:cNvPr id="68" name="TextBox 67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093436" y="3953659"/>
            <a:ext cx="1338612" cy="585657"/>
            <a:chOff x="2099532" y="3552385"/>
            <a:chExt cx="1338612" cy="585657"/>
          </a:xfrm>
        </p:grpSpPr>
        <p:sp>
          <p:nvSpPr>
            <p:cNvPr id="71" name="TextBox 70"/>
            <p:cNvSpPr txBox="1"/>
            <p:nvPr/>
          </p:nvSpPr>
          <p:spPr>
            <a:xfrm>
              <a:off x="2099532" y="355238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50060" y="355300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06616" y="3553267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834384" y="4520405"/>
            <a:ext cx="1615836" cy="584776"/>
            <a:chOff x="3474720" y="2980683"/>
            <a:chExt cx="1615836" cy="584776"/>
          </a:xfrm>
        </p:grpSpPr>
        <p:sp>
          <p:nvSpPr>
            <p:cNvPr id="75" name="TextBox 74"/>
            <p:cNvSpPr txBox="1"/>
            <p:nvPr/>
          </p:nvSpPr>
          <p:spPr>
            <a:xfrm>
              <a:off x="3474720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59028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940490" y="4520405"/>
            <a:ext cx="1070155" cy="584776"/>
            <a:chOff x="3462528" y="2980683"/>
            <a:chExt cx="1070155" cy="584776"/>
          </a:xfrm>
        </p:grpSpPr>
        <p:sp>
          <p:nvSpPr>
            <p:cNvPr id="78" name="TextBox 77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17744" y="4520405"/>
            <a:ext cx="1070155" cy="584776"/>
            <a:chOff x="3462528" y="2980683"/>
            <a:chExt cx="1070155" cy="584776"/>
          </a:xfrm>
        </p:grpSpPr>
        <p:sp>
          <p:nvSpPr>
            <p:cNvPr id="81" name="TextBox 80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99532" y="4525179"/>
            <a:ext cx="1338612" cy="585657"/>
            <a:chOff x="2099532" y="3552385"/>
            <a:chExt cx="1338612" cy="585657"/>
          </a:xfrm>
        </p:grpSpPr>
        <p:sp>
          <p:nvSpPr>
            <p:cNvPr id="84" name="TextBox 83"/>
            <p:cNvSpPr txBox="1"/>
            <p:nvPr/>
          </p:nvSpPr>
          <p:spPr>
            <a:xfrm>
              <a:off x="2099532" y="355238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50060" y="355300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06616" y="3553267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28288" y="5109514"/>
            <a:ext cx="1615836" cy="584776"/>
            <a:chOff x="3474720" y="2980683"/>
            <a:chExt cx="1615836" cy="584776"/>
          </a:xfrm>
        </p:grpSpPr>
        <p:sp>
          <p:nvSpPr>
            <p:cNvPr id="88" name="TextBox 87"/>
            <p:cNvSpPr txBox="1"/>
            <p:nvPr/>
          </p:nvSpPr>
          <p:spPr>
            <a:xfrm>
              <a:off x="3474720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59028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934394" y="5109514"/>
            <a:ext cx="1070155" cy="584776"/>
            <a:chOff x="3462528" y="2980683"/>
            <a:chExt cx="1070155" cy="584776"/>
          </a:xfrm>
        </p:grpSpPr>
        <p:sp>
          <p:nvSpPr>
            <p:cNvPr id="91" name="TextBox 90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211648" y="5109514"/>
            <a:ext cx="1070155" cy="584776"/>
            <a:chOff x="3462528" y="2980683"/>
            <a:chExt cx="1070155" cy="584776"/>
          </a:xfrm>
        </p:grpSpPr>
        <p:sp>
          <p:nvSpPr>
            <p:cNvPr id="94" name="TextBox 93"/>
            <p:cNvSpPr txBox="1"/>
            <p:nvPr/>
          </p:nvSpPr>
          <p:spPr>
            <a:xfrm>
              <a:off x="3462528" y="2980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01155" y="29806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093436" y="5114288"/>
            <a:ext cx="1338612" cy="585657"/>
            <a:chOff x="2099532" y="3552385"/>
            <a:chExt cx="1338612" cy="585657"/>
          </a:xfrm>
        </p:grpSpPr>
        <p:sp>
          <p:nvSpPr>
            <p:cNvPr id="97" name="TextBox 96"/>
            <p:cNvSpPr txBox="1"/>
            <p:nvPr/>
          </p:nvSpPr>
          <p:spPr>
            <a:xfrm>
              <a:off x="2099532" y="355238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50060" y="355300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6616" y="3553267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426028" y="1705526"/>
            <a:ext cx="261802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yellow =</a:t>
            </a:r>
            <a:r>
              <a:rPr lang="en-US" sz="2400" b="1" dirty="0"/>
              <a:t> </a:t>
            </a:r>
            <a:r>
              <a:rPr lang="en-US" sz="2400" b="1" dirty="0" smtClean="0"/>
              <a:t>inputs</a:t>
            </a:r>
            <a:endParaRPr lang="en-US" sz="2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411052" y="5771930"/>
            <a:ext cx="2475358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blue = outputs</a:t>
            </a:r>
            <a:endParaRPr lang="en-US" sz="24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444124" y="3235043"/>
            <a:ext cx="1767524" cy="32502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5444124" y="3814079"/>
            <a:ext cx="1767524" cy="32502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5444124" y="4416275"/>
            <a:ext cx="1767524" cy="32502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444124" y="5008547"/>
            <a:ext cx="1767524" cy="32502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28008" y="5776830"/>
            <a:ext cx="2390398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 = B</a:t>
            </a:r>
            <a:r>
              <a:rPr lang="en-US" sz="2400" b="1" baseline="-25000" dirty="0" smtClean="0">
                <a:sym typeface="Symbol" panose="05050102010706020507" pitchFamily="18" charset="2"/>
              </a:rPr>
              <a:t>1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 panose="05050102010706020507" pitchFamily="18" charset="2"/>
              </a:rPr>
              <a:t> B</a:t>
            </a:r>
            <a:r>
              <a:rPr lang="en-US" sz="2400" b="1" baseline="-25000" dirty="0" smtClean="0">
                <a:sym typeface="Symbol" panose="05050102010706020507" pitchFamily="18" charset="2"/>
              </a:rPr>
              <a:t>0 </a:t>
            </a:r>
            <a:r>
              <a:rPr lang="en-US" sz="2400" b="1" dirty="0" smtClean="0"/>
              <a:t>= 0</a:t>
            </a:r>
            <a:endParaRPr lang="en-US" sz="2400" b="1" baseline="-250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22" y="3739604"/>
            <a:ext cx="3462765" cy="1996289"/>
          </a:xfrm>
          <a:prstGeom prst="rect">
            <a:avLst/>
          </a:prstGeom>
        </p:spPr>
      </p:pic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47375"/>
              </p:ext>
            </p:extLst>
          </p:nvPr>
        </p:nvGraphicFramePr>
        <p:xfrm>
          <a:off x="9828592" y="1705526"/>
          <a:ext cx="2235995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1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bit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not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&gt;one 1 bit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00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Power-of-2 Checker Consists of </a:t>
            </a:r>
            <a:r>
              <a:rPr lang="en-US" dirty="0" smtClean="0"/>
              <a:t>Four Parts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Let’s analyze the area of a power-of-2 checker.</a:t>
            </a:r>
          </a:p>
          <a:p>
            <a:r>
              <a:rPr lang="en-US" dirty="0"/>
              <a:t>We have:</a:t>
            </a:r>
          </a:p>
          <a:p>
            <a:pPr lvl="1"/>
            <a:r>
              <a:rPr lang="en-US" dirty="0" smtClean="0"/>
              <a:t>one bit slice,</a:t>
            </a:r>
          </a:p>
          <a:p>
            <a:pPr lvl="1"/>
            <a:r>
              <a:rPr lang="en-US" dirty="0" smtClean="0"/>
              <a:t>two flip-flops, </a:t>
            </a:r>
          </a:p>
          <a:p>
            <a:pPr lvl="1"/>
            <a:r>
              <a:rPr lang="en-US" dirty="0" smtClean="0"/>
              <a:t>two 2-input NOR </a:t>
            </a:r>
            <a:br>
              <a:rPr lang="en-US" dirty="0" smtClean="0"/>
            </a:br>
            <a:r>
              <a:rPr lang="en-US" dirty="0" smtClean="0"/>
              <a:t>gates (selection logic),</a:t>
            </a:r>
          </a:p>
          <a:p>
            <a:pPr lvl="1"/>
            <a:r>
              <a:rPr lang="en-US" dirty="0" smtClean="0"/>
              <a:t>and a 2-input XOR.</a:t>
            </a:r>
          </a:p>
          <a:p>
            <a:pPr>
              <a:tabLst>
                <a:tab pos="1139825" algn="l"/>
                <a:tab pos="2451100" algn="l"/>
              </a:tabLst>
            </a:pP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060192" y="3087757"/>
            <a:ext cx="5068749" cy="1376054"/>
            <a:chOff x="2907792" y="2935357"/>
            <a:chExt cx="5068749" cy="1376054"/>
          </a:xfrm>
        </p:grpSpPr>
        <p:sp>
          <p:nvSpPr>
            <p:cNvPr id="11" name="TextBox 10"/>
            <p:cNvSpPr txBox="1"/>
            <p:nvPr/>
          </p:nvSpPr>
          <p:spPr>
            <a:xfrm>
              <a:off x="4991428" y="3357304"/>
              <a:ext cx="2985113" cy="95410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 2-input gates</a:t>
              </a:r>
              <a:b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four inverters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907792" y="2935357"/>
              <a:ext cx="2083636" cy="606419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Conditions Add Some Complexity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it’s not quite so simple.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What about the first bit slice?</a:t>
            </a:r>
          </a:p>
          <a:p>
            <a:r>
              <a:rPr lang="en-US" dirty="0" smtClean="0"/>
              <a:t>That bit slice has no previous bit slice,</a:t>
            </a:r>
            <a:br>
              <a:rPr lang="en-US" dirty="0" smtClean="0"/>
            </a:br>
            <a:r>
              <a:rPr lang="en-US" dirty="0" smtClean="0"/>
              <a:t>so instead the </a:t>
            </a:r>
            <a:r>
              <a:rPr lang="en-US" b="1" dirty="0" smtClean="0">
                <a:solidFill>
                  <a:srgbClr val="0070C0"/>
                </a:solidFill>
              </a:rPr>
              <a:t>M-bit input is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0s and 1s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what about the last bit slice?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M-bit</a:t>
            </a:r>
            <a:r>
              <a:rPr lang="en-US" dirty="0" smtClean="0"/>
              <a:t> output to the next slice is not always acceptable as an answer.  We sometimes </a:t>
            </a:r>
            <a:r>
              <a:rPr lang="en-US" b="1" dirty="0" smtClean="0">
                <a:solidFill>
                  <a:srgbClr val="0070C0"/>
                </a:solidFill>
              </a:rPr>
              <a:t>need additional output logic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Power-of-2 Checker Contains One Bit Slice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our design for the </a:t>
            </a:r>
            <a:br>
              <a:rPr lang="en-US" dirty="0" smtClean="0"/>
            </a:br>
            <a:r>
              <a:rPr lang="en-US" dirty="0" smtClean="0"/>
              <a:t>power-of-2 checker bit slice.</a:t>
            </a:r>
          </a:p>
          <a:p>
            <a:r>
              <a:rPr lang="en-US" dirty="0" smtClean="0"/>
              <a:t>So we need </a:t>
            </a:r>
            <a:r>
              <a:rPr lang="en-US" b="1" dirty="0" smtClean="0">
                <a:solidFill>
                  <a:srgbClr val="0070C0"/>
                </a:solidFill>
              </a:rPr>
              <a:t>three 2-input gates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two 3-input gates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31626" y="3133824"/>
            <a:ext cx="3757001" cy="2735270"/>
            <a:chOff x="3204158" y="2590869"/>
            <a:chExt cx="3757001" cy="2735270"/>
          </a:xfrm>
        </p:grpSpPr>
        <p:grpSp>
          <p:nvGrpSpPr>
            <p:cNvPr id="9" name="Group 8"/>
            <p:cNvGrpSpPr/>
            <p:nvPr/>
          </p:nvGrpSpPr>
          <p:grpSpPr>
            <a:xfrm>
              <a:off x="4815584" y="4524060"/>
              <a:ext cx="1670003" cy="519113"/>
              <a:chOff x="4993434" y="3143363"/>
              <a:chExt cx="1670003" cy="519113"/>
            </a:xfrm>
          </p:grpSpPr>
          <p:sp>
            <p:nvSpPr>
              <p:cNvPr id="69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717287" y="3143363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4993434" y="3240869"/>
                <a:ext cx="723854" cy="324101"/>
                <a:chOff x="4993434" y="3238498"/>
                <a:chExt cx="723854" cy="324101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5479438" y="3238498"/>
                  <a:ext cx="23784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4993434" y="3562599"/>
                  <a:ext cx="723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6407850" y="3336915"/>
                <a:ext cx="255587" cy="132008"/>
                <a:chOff x="6407850" y="3353072"/>
                <a:chExt cx="255587" cy="132008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H="1">
                  <a:off x="6407850" y="3419076"/>
                  <a:ext cx="255587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6415653" y="3353072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3204158" y="4540375"/>
              <a:ext cx="1747044" cy="785764"/>
              <a:chOff x="2207183" y="5186551"/>
              <a:chExt cx="1747044" cy="78576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672692" y="5332434"/>
                <a:ext cx="1281535" cy="521208"/>
                <a:chOff x="5549595" y="4239622"/>
                <a:chExt cx="1281535" cy="521208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5549595" y="4239622"/>
                  <a:ext cx="1281535" cy="521208"/>
                  <a:chOff x="2640408" y="4301230"/>
                  <a:chExt cx="1281535" cy="521208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640408" y="4398589"/>
                    <a:ext cx="392341" cy="324099"/>
                    <a:chOff x="2640408" y="4396365"/>
                    <a:chExt cx="392341" cy="324099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 flipH="1">
                      <a:off x="2640408" y="4396365"/>
                      <a:ext cx="39234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640408" y="4720464"/>
                      <a:ext cx="39234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2" name="Straight Connector 61"/>
                  <p:cNvCxnSpPr/>
                  <p:nvPr/>
                </p:nvCxnSpPr>
                <p:spPr>
                  <a:xfrm flipH="1">
                    <a:off x="3650708" y="4560638"/>
                    <a:ext cx="27123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Arc 7"/>
                  <p:cNvSpPr>
                    <a:spLocks/>
                  </p:cNvSpPr>
                  <p:nvPr/>
                </p:nvSpPr>
                <p:spPr bwMode="auto">
                  <a:xfrm flipV="1">
                    <a:off x="2966785" y="4301230"/>
                    <a:ext cx="86071" cy="521208"/>
                  </a:xfrm>
                  <a:custGeom>
                    <a:avLst/>
                    <a:gdLst>
                      <a:gd name="T0" fmla="*/ 0 w 21960"/>
                      <a:gd name="T1" fmla="*/ 0 h 43172"/>
                      <a:gd name="T2" fmla="*/ 0 w 21960"/>
                      <a:gd name="T3" fmla="*/ 0 h 43172"/>
                      <a:gd name="T4" fmla="*/ 0 w 21960"/>
                      <a:gd name="T5" fmla="*/ 0 h 431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960" h="43172" fill="none" extrusionOk="0">
                        <a:moveTo>
                          <a:pt x="1464" y="0"/>
                        </a:moveTo>
                        <a:cubicBezTo>
                          <a:pt x="12949" y="588"/>
                          <a:pt x="21960" y="10072"/>
                          <a:pt x="21960" y="21572"/>
                        </a:cubicBezTo>
                        <a:cubicBezTo>
                          <a:pt x="21960" y="33501"/>
                          <a:pt x="12289" y="43172"/>
                          <a:pt x="360" y="43172"/>
                        </a:cubicBezTo>
                        <a:cubicBezTo>
                          <a:pt x="239" y="43172"/>
                          <a:pt x="119" y="43170"/>
                          <a:pt x="0" y="43168"/>
                        </a:cubicBezTo>
                      </a:path>
                      <a:path w="21960" h="43172" stroke="0" extrusionOk="0">
                        <a:moveTo>
                          <a:pt x="1464" y="0"/>
                        </a:moveTo>
                        <a:cubicBezTo>
                          <a:pt x="12949" y="588"/>
                          <a:pt x="21960" y="10072"/>
                          <a:pt x="21960" y="21572"/>
                        </a:cubicBezTo>
                        <a:cubicBezTo>
                          <a:pt x="21960" y="33501"/>
                          <a:pt x="12289" y="43172"/>
                          <a:pt x="360" y="43172"/>
                        </a:cubicBezTo>
                        <a:cubicBezTo>
                          <a:pt x="239" y="43172"/>
                          <a:pt x="119" y="43170"/>
                          <a:pt x="0" y="43168"/>
                        </a:cubicBezTo>
                        <a:lnTo>
                          <a:pt x="360" y="21572"/>
                        </a:lnTo>
                        <a:lnTo>
                          <a:pt x="1464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966785" y="4301230"/>
                    <a:ext cx="693350" cy="518817"/>
                    <a:chOff x="2966785" y="4301230"/>
                    <a:chExt cx="693350" cy="518817"/>
                  </a:xfrm>
                </p:grpSpPr>
                <p:sp>
                  <p:nvSpPr>
                    <p:cNvPr id="65" name="Arc 9"/>
                    <p:cNvSpPr>
                      <a:spLocks/>
                    </p:cNvSpPr>
                    <p:nvPr/>
                  </p:nvSpPr>
                  <p:spPr bwMode="auto">
                    <a:xfrm flipV="1">
                      <a:off x="2966785" y="4404420"/>
                      <a:ext cx="693350" cy="415627"/>
                    </a:xfrm>
                    <a:custGeom>
                      <a:avLst/>
                      <a:gdLst>
                        <a:gd name="T0" fmla="*/ 0 w 20157"/>
                        <a:gd name="T1" fmla="*/ 0 h 21600"/>
                        <a:gd name="T2" fmla="*/ 0 w 20157"/>
                        <a:gd name="T3" fmla="*/ 0 h 21600"/>
                        <a:gd name="T4" fmla="*/ 0 w 20157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157" h="21600" fill="none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</a:path>
                        <a:path w="20157" h="21600" stroke="0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Arc 10"/>
                    <p:cNvSpPr>
                      <a:spLocks/>
                    </p:cNvSpPr>
                    <p:nvPr/>
                  </p:nvSpPr>
                  <p:spPr bwMode="auto">
                    <a:xfrm>
                      <a:off x="2966785" y="4301230"/>
                      <a:ext cx="693350" cy="415627"/>
                    </a:xfrm>
                    <a:custGeom>
                      <a:avLst/>
                      <a:gdLst>
                        <a:gd name="T0" fmla="*/ 0 w 20157"/>
                        <a:gd name="T1" fmla="*/ 0 h 21600"/>
                        <a:gd name="T2" fmla="*/ 0 w 20157"/>
                        <a:gd name="T3" fmla="*/ 0 h 21600"/>
                        <a:gd name="T4" fmla="*/ 0 w 20157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157" h="21600" fill="none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</a:path>
                        <a:path w="20157" h="21600" stroke="0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0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6555973" y="4434222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2207183" y="5186551"/>
                <a:ext cx="521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292527" y="5510650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04158" y="3668821"/>
              <a:ext cx="2097430" cy="785764"/>
              <a:chOff x="2207183" y="5186551"/>
              <a:chExt cx="2097430" cy="78576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672692" y="5332434"/>
                <a:ext cx="1631921" cy="521208"/>
                <a:chOff x="5549595" y="4239622"/>
                <a:chExt cx="1631921" cy="521208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5549595" y="4239622"/>
                  <a:ext cx="1631921" cy="521208"/>
                  <a:chOff x="2640408" y="4301230"/>
                  <a:chExt cx="1631921" cy="521208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2640408" y="4398589"/>
                    <a:ext cx="392341" cy="324099"/>
                    <a:chOff x="2640408" y="4396365"/>
                    <a:chExt cx="392341" cy="324099"/>
                  </a:xfrm>
                </p:grpSpPr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 flipH="1">
                      <a:off x="2640408" y="4396365"/>
                      <a:ext cx="39234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 flipH="1">
                      <a:off x="2640408" y="4720464"/>
                      <a:ext cx="39234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3650709" y="4560638"/>
                    <a:ext cx="62162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Arc 7"/>
                  <p:cNvSpPr>
                    <a:spLocks/>
                  </p:cNvSpPr>
                  <p:nvPr/>
                </p:nvSpPr>
                <p:spPr bwMode="auto">
                  <a:xfrm flipV="1">
                    <a:off x="2966785" y="4301230"/>
                    <a:ext cx="86071" cy="521208"/>
                  </a:xfrm>
                  <a:custGeom>
                    <a:avLst/>
                    <a:gdLst>
                      <a:gd name="T0" fmla="*/ 0 w 21960"/>
                      <a:gd name="T1" fmla="*/ 0 h 43172"/>
                      <a:gd name="T2" fmla="*/ 0 w 21960"/>
                      <a:gd name="T3" fmla="*/ 0 h 43172"/>
                      <a:gd name="T4" fmla="*/ 0 w 21960"/>
                      <a:gd name="T5" fmla="*/ 0 h 431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960" h="43172" fill="none" extrusionOk="0">
                        <a:moveTo>
                          <a:pt x="1464" y="0"/>
                        </a:moveTo>
                        <a:cubicBezTo>
                          <a:pt x="12949" y="588"/>
                          <a:pt x="21960" y="10072"/>
                          <a:pt x="21960" y="21572"/>
                        </a:cubicBezTo>
                        <a:cubicBezTo>
                          <a:pt x="21960" y="33501"/>
                          <a:pt x="12289" y="43172"/>
                          <a:pt x="360" y="43172"/>
                        </a:cubicBezTo>
                        <a:cubicBezTo>
                          <a:pt x="239" y="43172"/>
                          <a:pt x="119" y="43170"/>
                          <a:pt x="0" y="43168"/>
                        </a:cubicBezTo>
                      </a:path>
                      <a:path w="21960" h="43172" stroke="0" extrusionOk="0">
                        <a:moveTo>
                          <a:pt x="1464" y="0"/>
                        </a:moveTo>
                        <a:cubicBezTo>
                          <a:pt x="12949" y="588"/>
                          <a:pt x="21960" y="10072"/>
                          <a:pt x="21960" y="21572"/>
                        </a:cubicBezTo>
                        <a:cubicBezTo>
                          <a:pt x="21960" y="33501"/>
                          <a:pt x="12289" y="43172"/>
                          <a:pt x="360" y="43172"/>
                        </a:cubicBezTo>
                        <a:cubicBezTo>
                          <a:pt x="239" y="43172"/>
                          <a:pt x="119" y="43170"/>
                          <a:pt x="0" y="43168"/>
                        </a:cubicBezTo>
                        <a:lnTo>
                          <a:pt x="360" y="21572"/>
                        </a:lnTo>
                        <a:lnTo>
                          <a:pt x="1464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966785" y="4301230"/>
                    <a:ext cx="693350" cy="518817"/>
                    <a:chOff x="2966785" y="4301230"/>
                    <a:chExt cx="693350" cy="518817"/>
                  </a:xfrm>
                </p:grpSpPr>
                <p:sp>
                  <p:nvSpPr>
                    <p:cNvPr id="52" name="Arc 9"/>
                    <p:cNvSpPr>
                      <a:spLocks/>
                    </p:cNvSpPr>
                    <p:nvPr/>
                  </p:nvSpPr>
                  <p:spPr bwMode="auto">
                    <a:xfrm flipV="1">
                      <a:off x="2966785" y="4404420"/>
                      <a:ext cx="693350" cy="415627"/>
                    </a:xfrm>
                    <a:custGeom>
                      <a:avLst/>
                      <a:gdLst>
                        <a:gd name="T0" fmla="*/ 0 w 20157"/>
                        <a:gd name="T1" fmla="*/ 0 h 21600"/>
                        <a:gd name="T2" fmla="*/ 0 w 20157"/>
                        <a:gd name="T3" fmla="*/ 0 h 21600"/>
                        <a:gd name="T4" fmla="*/ 0 w 20157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157" h="21600" fill="none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</a:path>
                        <a:path w="20157" h="21600" stroke="0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" name="Arc 10"/>
                    <p:cNvSpPr>
                      <a:spLocks/>
                    </p:cNvSpPr>
                    <p:nvPr/>
                  </p:nvSpPr>
                  <p:spPr bwMode="auto">
                    <a:xfrm>
                      <a:off x="2966785" y="4301230"/>
                      <a:ext cx="693350" cy="415627"/>
                    </a:xfrm>
                    <a:custGeom>
                      <a:avLst/>
                      <a:gdLst>
                        <a:gd name="T0" fmla="*/ 0 w 20157"/>
                        <a:gd name="T1" fmla="*/ 0 h 21600"/>
                        <a:gd name="T2" fmla="*/ 0 w 20157"/>
                        <a:gd name="T3" fmla="*/ 0 h 21600"/>
                        <a:gd name="T4" fmla="*/ 0 w 20157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157" h="21600" fill="none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</a:path>
                        <a:path w="20157" h="21600" stroke="0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7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6555973" y="4434222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2207183" y="5186551"/>
                <a:ext cx="521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292527" y="5510650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204158" y="2590869"/>
              <a:ext cx="1747044" cy="1060996"/>
              <a:chOff x="3417011" y="2418627"/>
              <a:chExt cx="1747044" cy="106099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3882520" y="2783789"/>
                <a:ext cx="3923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3882520" y="3107888"/>
                <a:ext cx="3923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4892820" y="2945838"/>
                <a:ext cx="2712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7"/>
              <p:cNvSpPr>
                <a:spLocks/>
              </p:cNvSpPr>
              <p:nvPr/>
            </p:nvSpPr>
            <p:spPr bwMode="auto">
              <a:xfrm flipV="1">
                <a:off x="4208897" y="2686430"/>
                <a:ext cx="86071" cy="521208"/>
              </a:xfrm>
              <a:custGeom>
                <a:avLst/>
                <a:gdLst>
                  <a:gd name="T0" fmla="*/ 0 w 21960"/>
                  <a:gd name="T1" fmla="*/ 0 h 43172"/>
                  <a:gd name="T2" fmla="*/ 0 w 21960"/>
                  <a:gd name="T3" fmla="*/ 0 h 43172"/>
                  <a:gd name="T4" fmla="*/ 0 w 21960"/>
                  <a:gd name="T5" fmla="*/ 0 h 431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0" h="43172" fill="none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</a:path>
                  <a:path w="21960" h="43172" stroke="0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  <a:lnTo>
                      <a:pt x="360" y="21572"/>
                    </a:lnTo>
                    <a:lnTo>
                      <a:pt x="14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208897" y="2686430"/>
                <a:ext cx="693350" cy="518817"/>
                <a:chOff x="2966785" y="4301230"/>
                <a:chExt cx="693350" cy="518817"/>
              </a:xfrm>
            </p:grpSpPr>
            <p:sp>
              <p:nvSpPr>
                <p:cNvPr id="41" name="Arc 9"/>
                <p:cNvSpPr>
                  <a:spLocks/>
                </p:cNvSpPr>
                <p:nvPr/>
              </p:nvSpPr>
              <p:spPr bwMode="auto">
                <a:xfrm flipV="1">
                  <a:off x="2966785" y="4404420"/>
                  <a:ext cx="693350" cy="415627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Arc 10"/>
                <p:cNvSpPr>
                  <a:spLocks/>
                </p:cNvSpPr>
                <p:nvPr/>
              </p:nvSpPr>
              <p:spPr bwMode="auto">
                <a:xfrm>
                  <a:off x="2966785" y="4301230"/>
                  <a:ext cx="693350" cy="415627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4888898" y="2881030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417011" y="2418627"/>
                <a:ext cx="521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502355" y="2718342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3882521" y="2945838"/>
                <a:ext cx="412447" cy="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502355" y="3017958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15584" y="3028347"/>
              <a:ext cx="1670003" cy="521208"/>
              <a:chOff x="3494052" y="2686430"/>
              <a:chExt cx="1670003" cy="521208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3494052" y="2783789"/>
                <a:ext cx="7808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980056" y="3107888"/>
                <a:ext cx="29480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4892820" y="2945838"/>
                <a:ext cx="2712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 7"/>
              <p:cNvSpPr>
                <a:spLocks/>
              </p:cNvSpPr>
              <p:nvPr/>
            </p:nvSpPr>
            <p:spPr bwMode="auto">
              <a:xfrm flipV="1">
                <a:off x="4208897" y="2686430"/>
                <a:ext cx="86071" cy="521208"/>
              </a:xfrm>
              <a:custGeom>
                <a:avLst/>
                <a:gdLst>
                  <a:gd name="T0" fmla="*/ 0 w 21960"/>
                  <a:gd name="T1" fmla="*/ 0 h 43172"/>
                  <a:gd name="T2" fmla="*/ 0 w 21960"/>
                  <a:gd name="T3" fmla="*/ 0 h 43172"/>
                  <a:gd name="T4" fmla="*/ 0 w 21960"/>
                  <a:gd name="T5" fmla="*/ 0 h 431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0" h="43172" fill="none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</a:path>
                  <a:path w="21960" h="43172" stroke="0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  <a:lnTo>
                      <a:pt x="360" y="21572"/>
                    </a:lnTo>
                    <a:lnTo>
                      <a:pt x="14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208897" y="2686430"/>
                <a:ext cx="693350" cy="518817"/>
                <a:chOff x="2966785" y="4301230"/>
                <a:chExt cx="693350" cy="518817"/>
              </a:xfrm>
            </p:grpSpPr>
            <p:sp>
              <p:nvSpPr>
                <p:cNvPr id="29" name="Arc 9"/>
                <p:cNvSpPr>
                  <a:spLocks/>
                </p:cNvSpPr>
                <p:nvPr/>
              </p:nvSpPr>
              <p:spPr bwMode="auto">
                <a:xfrm flipV="1">
                  <a:off x="2966785" y="4404420"/>
                  <a:ext cx="693350" cy="415627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Arc 10"/>
                <p:cNvSpPr>
                  <a:spLocks/>
                </p:cNvSpPr>
                <p:nvPr/>
              </p:nvSpPr>
              <p:spPr bwMode="auto">
                <a:xfrm>
                  <a:off x="2966785" y="4301230"/>
                  <a:ext cx="693350" cy="415627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4888898" y="2881030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3697794" y="2945838"/>
                <a:ext cx="5971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5301588" y="3443974"/>
              <a:ext cx="0" cy="11775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3"/>
            <p:cNvSpPr>
              <a:spLocks noChangeAspect="1" noChangeArrowheads="1"/>
            </p:cNvSpPr>
            <p:nvPr/>
          </p:nvSpPr>
          <p:spPr bwMode="auto">
            <a:xfrm rot="5400000">
              <a:off x="5255869" y="402224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019326" y="3287755"/>
              <a:ext cx="0" cy="16579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3"/>
            <p:cNvSpPr>
              <a:spLocks noChangeAspect="1" noChangeArrowheads="1"/>
            </p:cNvSpPr>
            <p:nvPr/>
          </p:nvSpPr>
          <p:spPr bwMode="auto">
            <a:xfrm rot="5400000">
              <a:off x="4973606" y="489407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4232" y="306578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r>
                <a:rPr lang="en-US" sz="24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75129" y="4551201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r>
                <a:rPr lang="en-US" sz="2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8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Power-of-2 Checker Consists of </a:t>
            </a:r>
            <a:r>
              <a:rPr lang="en-US" dirty="0" smtClean="0"/>
              <a:t>Four Parts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Let’s analyze the area of a power-of-2 checker.</a:t>
            </a:r>
          </a:p>
          <a:p>
            <a:r>
              <a:rPr lang="en-US" dirty="0"/>
              <a:t>We have:</a:t>
            </a:r>
          </a:p>
          <a:p>
            <a:pPr lvl="1"/>
            <a:r>
              <a:rPr lang="en-US" dirty="0" smtClean="0"/>
              <a:t>one bit slice,</a:t>
            </a:r>
          </a:p>
          <a:p>
            <a:pPr lvl="1"/>
            <a:r>
              <a:rPr lang="en-US" dirty="0" smtClean="0"/>
              <a:t>two flip-flops, </a:t>
            </a:r>
          </a:p>
          <a:p>
            <a:pPr lvl="1"/>
            <a:r>
              <a:rPr lang="en-US" dirty="0" smtClean="0"/>
              <a:t>two 2-input NOR </a:t>
            </a:r>
            <a:br>
              <a:rPr lang="en-US" dirty="0" smtClean="0"/>
            </a:br>
            <a:r>
              <a:rPr lang="en-US" dirty="0" smtClean="0"/>
              <a:t>gates (selection logic),</a:t>
            </a:r>
          </a:p>
          <a:p>
            <a:pPr lvl="1"/>
            <a:r>
              <a:rPr lang="en-US" dirty="0" smtClean="0"/>
              <a:t>and a 2-input XOR.</a:t>
            </a:r>
          </a:p>
          <a:p>
            <a:pPr>
              <a:tabLst>
                <a:tab pos="1139825" algn="l"/>
                <a:tab pos="2451100" algn="l"/>
              </a:tabLst>
            </a:pPr>
            <a:r>
              <a:rPr lang="en-US" dirty="0" smtClean="0"/>
              <a:t>Total:	3+16+2	= </a:t>
            </a:r>
            <a:r>
              <a:rPr lang="en-US" b="1" dirty="0" smtClean="0">
                <a:solidFill>
                  <a:srgbClr val="0070C0"/>
                </a:solidFill>
              </a:rPr>
              <a:t>21 2-input gates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2	=   </a:t>
            </a:r>
            <a:r>
              <a:rPr lang="en-US" b="1" dirty="0" smtClean="0">
                <a:solidFill>
                  <a:srgbClr val="0070C0"/>
                </a:solidFill>
              </a:rPr>
              <a:t>2 3-input gates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4	=   </a:t>
            </a:r>
            <a:r>
              <a:rPr lang="en-US" b="1" dirty="0" smtClean="0">
                <a:solidFill>
                  <a:srgbClr val="0070C0"/>
                </a:solidFill>
              </a:rPr>
              <a:t>4 inverters</a:t>
            </a:r>
            <a:r>
              <a:rPr lang="en-US" dirty="0"/>
              <a:t>, 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  </a:t>
            </a:r>
            <a:r>
              <a:rPr lang="en-US" b="1" dirty="0" smtClean="0">
                <a:solidFill>
                  <a:srgbClr val="0070C0"/>
                </a:solidFill>
              </a:rPr>
              <a:t>1 2-input XOR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55235" y="2229570"/>
            <a:ext cx="4944837" cy="954107"/>
            <a:chOff x="2955235" y="2229570"/>
            <a:chExt cx="4944837" cy="954107"/>
          </a:xfrm>
        </p:grpSpPr>
        <p:sp>
          <p:nvSpPr>
            <p:cNvPr id="3" name="TextBox 2"/>
            <p:cNvSpPr txBox="1"/>
            <p:nvPr/>
          </p:nvSpPr>
          <p:spPr>
            <a:xfrm>
              <a:off x="4275362" y="2229570"/>
              <a:ext cx="3624710" cy="95410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three 2-input gates</a:t>
              </a:r>
              <a:b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two 3-input gates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955235" y="2663687"/>
              <a:ext cx="1251005" cy="42937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60192" y="3087757"/>
            <a:ext cx="5068749" cy="1376054"/>
            <a:chOff x="2907792" y="2935357"/>
            <a:chExt cx="5068749" cy="1376054"/>
          </a:xfrm>
        </p:grpSpPr>
        <p:sp>
          <p:nvSpPr>
            <p:cNvPr id="11" name="TextBox 10"/>
            <p:cNvSpPr txBox="1"/>
            <p:nvPr/>
          </p:nvSpPr>
          <p:spPr>
            <a:xfrm>
              <a:off x="4991428" y="3357304"/>
              <a:ext cx="2985113" cy="95410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 2-input gates</a:t>
              </a:r>
              <a:b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four inverters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907792" y="2935357"/>
              <a:ext cx="2083636" cy="606419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30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Design is Smaller for N ≥ 10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handle </a:t>
            </a:r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operands (2 bits per bit slice), </a:t>
            </a:r>
            <a:br>
              <a:rPr lang="en-US" dirty="0" smtClean="0"/>
            </a:br>
            <a:r>
              <a:rPr lang="en-US" dirty="0" smtClean="0"/>
              <a:t>a bit-sliced design requires: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3N/2 2-input gates</a:t>
            </a:r>
            <a:r>
              <a:rPr lang="en-US" dirty="0" smtClean="0"/>
              <a:t> (6N </a:t>
            </a:r>
            <a:r>
              <a:rPr lang="en-US" dirty="0"/>
              <a:t>transistors</a:t>
            </a:r>
            <a:r>
              <a:rPr lang="en-US" dirty="0" smtClean="0"/>
              <a:t>),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N 3-input gates</a:t>
            </a:r>
            <a:r>
              <a:rPr lang="en-US" dirty="0" smtClean="0"/>
              <a:t> (6N transistors), and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1 2-input XOR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serial design (independent of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) requires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21 2-input gates</a:t>
            </a:r>
            <a:r>
              <a:rPr lang="en-US" dirty="0" smtClean="0"/>
              <a:t> (84 transistors), </a:t>
            </a:r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3-input gates</a:t>
            </a:r>
            <a:r>
              <a:rPr lang="en-US" dirty="0" smtClean="0"/>
              <a:t> (12 transistors),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4 inverters</a:t>
            </a:r>
            <a:r>
              <a:rPr lang="en-US" dirty="0" smtClean="0"/>
              <a:t> (8 transistors), and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1 2-input XOR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The serial design is smaller for N ≥ 10.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92611" y="2316480"/>
            <a:ext cx="7796015" cy="3552614"/>
            <a:chOff x="592611" y="2316480"/>
            <a:chExt cx="7796015" cy="355261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11" y="2316480"/>
              <a:ext cx="7796015" cy="3552614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227801" y="3656538"/>
              <a:ext cx="1305165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power-of-2</a:t>
              </a:r>
              <a:br>
                <a:rPr lang="en-US" dirty="0" smtClean="0"/>
              </a:br>
              <a:r>
                <a:rPr lang="en-US" dirty="0" smtClean="0"/>
                <a:t>checker</a:t>
              </a:r>
            </a:p>
            <a:p>
              <a:pPr algn="ctr"/>
              <a:r>
                <a:rPr lang="en-US" dirty="0" smtClean="0"/>
                <a:t>bit slice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99958" y="2392651"/>
              <a:ext cx="521297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</a:t>
              </a:r>
              <a:r>
                <a:rPr lang="en-US" sz="1200" b="1" baseline="-25000" dirty="0" smtClean="0"/>
                <a:t>2i+1</a:t>
              </a:r>
              <a:endParaRPr lang="en-US" sz="1200" b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81047" y="2392651"/>
              <a:ext cx="399468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</a:t>
              </a:r>
              <a:r>
                <a:rPr lang="en-US" sz="1200" b="1" baseline="-25000" dirty="0" smtClean="0"/>
                <a:t>2i</a:t>
              </a:r>
              <a:endParaRPr lang="en-US" sz="1200" b="1" baseline="-25000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61151" y="3271740"/>
              <a:ext cx="1109234" cy="349281"/>
              <a:chOff x="2640408" y="3147779"/>
              <a:chExt cx="1662827" cy="523599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640408" y="3247529"/>
                <a:ext cx="392341" cy="324099"/>
                <a:chOff x="2640408" y="3245305"/>
                <a:chExt cx="392341" cy="324099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2640408" y="3245305"/>
                  <a:ext cx="39234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2640408" y="3569404"/>
                  <a:ext cx="39234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>
              <a:xfrm flipH="1">
                <a:off x="3650709" y="3409578"/>
                <a:ext cx="6525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Arc 7"/>
              <p:cNvSpPr>
                <a:spLocks/>
              </p:cNvSpPr>
              <p:nvPr/>
            </p:nvSpPr>
            <p:spPr bwMode="auto">
              <a:xfrm flipV="1">
                <a:off x="2966785" y="3150170"/>
                <a:ext cx="86071" cy="521208"/>
              </a:xfrm>
              <a:custGeom>
                <a:avLst/>
                <a:gdLst>
                  <a:gd name="T0" fmla="*/ 0 w 21960"/>
                  <a:gd name="T1" fmla="*/ 0 h 43172"/>
                  <a:gd name="T2" fmla="*/ 0 w 21960"/>
                  <a:gd name="T3" fmla="*/ 0 h 43172"/>
                  <a:gd name="T4" fmla="*/ 0 w 21960"/>
                  <a:gd name="T5" fmla="*/ 0 h 431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0" h="43172" fill="none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</a:path>
                  <a:path w="21960" h="43172" stroke="0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  <a:lnTo>
                      <a:pt x="360" y="21572"/>
                    </a:lnTo>
                    <a:lnTo>
                      <a:pt x="14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" name="Group 8"/>
              <p:cNvGrpSpPr>
                <a:grpSpLocks/>
              </p:cNvGrpSpPr>
              <p:nvPr/>
            </p:nvGrpSpPr>
            <p:grpSpPr bwMode="auto">
              <a:xfrm>
                <a:off x="2966785" y="3150170"/>
                <a:ext cx="693350" cy="518817"/>
                <a:chOff x="1646" y="3212"/>
                <a:chExt cx="290" cy="181"/>
              </a:xfrm>
            </p:grpSpPr>
            <p:sp>
              <p:nvSpPr>
                <p:cNvPr id="53" name="Arc 9"/>
                <p:cNvSpPr>
                  <a:spLocks/>
                </p:cNvSpPr>
                <p:nvPr/>
              </p:nvSpPr>
              <p:spPr bwMode="auto">
                <a:xfrm flipV="1">
                  <a:off x="1646" y="3248"/>
                  <a:ext cx="290" cy="145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Arc 10"/>
                <p:cNvSpPr>
                  <a:spLocks/>
                </p:cNvSpPr>
                <p:nvPr/>
              </p:nvSpPr>
              <p:spPr bwMode="auto">
                <a:xfrm>
                  <a:off x="1646" y="3212"/>
                  <a:ext cx="290" cy="145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Arc 7"/>
              <p:cNvSpPr>
                <a:spLocks/>
              </p:cNvSpPr>
              <p:nvPr/>
            </p:nvSpPr>
            <p:spPr bwMode="auto">
              <a:xfrm flipV="1">
                <a:off x="2848415" y="3147779"/>
                <a:ext cx="86071" cy="521208"/>
              </a:xfrm>
              <a:custGeom>
                <a:avLst/>
                <a:gdLst>
                  <a:gd name="T0" fmla="*/ 0 w 21960"/>
                  <a:gd name="T1" fmla="*/ 0 h 43172"/>
                  <a:gd name="T2" fmla="*/ 0 w 21960"/>
                  <a:gd name="T3" fmla="*/ 0 h 43172"/>
                  <a:gd name="T4" fmla="*/ 0 w 21960"/>
                  <a:gd name="T5" fmla="*/ 0 h 431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0" h="43172" fill="none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</a:path>
                  <a:path w="21960" h="43172" stroke="0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  <a:lnTo>
                      <a:pt x="360" y="21572"/>
                    </a:lnTo>
                    <a:lnTo>
                      <a:pt x="14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6961036" y="3178163"/>
              <a:ext cx="115" cy="160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987707" y="3553921"/>
              <a:ext cx="0" cy="936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083289" y="3340802"/>
              <a:ext cx="120226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Z</a:t>
              </a:r>
              <a:endParaRPr lang="en-US" sz="1400" b="1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981553" y="3106327"/>
              <a:ext cx="845413" cy="1046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81553" y="4463871"/>
              <a:ext cx="845413" cy="1046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34212" y="4194108"/>
              <a:ext cx="438231" cy="399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834212" y="2927685"/>
              <a:ext cx="438231" cy="399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Are Inputs Available?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rising edge arrives at t = 0 (gate delays).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01360" y="2316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067313" y="2845303"/>
            <a:ext cx="2166311" cy="3078919"/>
            <a:chOff x="6067313" y="2845303"/>
            <a:chExt cx="2166311" cy="3078919"/>
          </a:xfrm>
        </p:grpSpPr>
        <p:grpSp>
          <p:nvGrpSpPr>
            <p:cNvPr id="9" name="Group 8"/>
            <p:cNvGrpSpPr/>
            <p:nvPr/>
          </p:nvGrpSpPr>
          <p:grpSpPr>
            <a:xfrm>
              <a:off x="6443784" y="4974891"/>
              <a:ext cx="1789840" cy="949331"/>
              <a:chOff x="5204264" y="3308651"/>
              <a:chExt cx="1789840" cy="94933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591156" y="3426985"/>
                <a:ext cx="1402948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vailable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4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6" idx="5"/>
              </p:cNvCxnSpPr>
              <p:nvPr/>
            </p:nvCxnSpPr>
            <p:spPr>
              <a:xfrm>
                <a:off x="5204264" y="3308651"/>
                <a:ext cx="570202" cy="156507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067313" y="2845303"/>
              <a:ext cx="441063" cy="2494968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9468" y="2334396"/>
            <a:ext cx="3598989" cy="908810"/>
            <a:chOff x="899468" y="2334396"/>
            <a:chExt cx="3598989" cy="908810"/>
          </a:xfrm>
        </p:grpSpPr>
        <p:grpSp>
          <p:nvGrpSpPr>
            <p:cNvPr id="18" name="Group 17"/>
            <p:cNvGrpSpPr/>
            <p:nvPr/>
          </p:nvGrpSpPr>
          <p:grpSpPr>
            <a:xfrm>
              <a:off x="1188765" y="2354674"/>
              <a:ext cx="3309692" cy="888532"/>
              <a:chOff x="3931215" y="2354674"/>
              <a:chExt cx="3309692" cy="8885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931215" y="2412209"/>
                <a:ext cx="2306820" cy="830997"/>
                <a:chOff x="2691695" y="745969"/>
                <a:chExt cx="2306820" cy="830997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691695" y="745969"/>
                  <a:ext cx="2053767" cy="830997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also available</a:t>
                  </a:r>
                  <a:b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at t = 4</a:t>
                  </a:r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" name="Straight Arrow Connector 21"/>
                <p:cNvCxnSpPr>
                  <a:stCxn id="20" idx="3"/>
                  <a:endCxn id="21" idx="3"/>
                </p:cNvCxnSpPr>
                <p:nvPr/>
              </p:nvCxnSpPr>
              <p:spPr>
                <a:xfrm flipH="1">
                  <a:off x="4745462" y="1038427"/>
                  <a:ext cx="253053" cy="123041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/>
              <p:cNvSpPr/>
              <p:nvPr/>
            </p:nvSpPr>
            <p:spPr>
              <a:xfrm>
                <a:off x="6065969" y="2354674"/>
                <a:ext cx="1174938" cy="410042"/>
              </a:xfrm>
              <a:prstGeom prst="ellips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899468" y="2334396"/>
              <a:ext cx="227288" cy="4100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9" idx="5"/>
              <a:endCxn id="21" idx="1"/>
            </p:cNvCxnSpPr>
            <p:nvPr/>
          </p:nvCxnSpPr>
          <p:spPr>
            <a:xfrm>
              <a:off x="1093470" y="2684389"/>
              <a:ext cx="95295" cy="143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141117" y="3338935"/>
            <a:ext cx="2198238" cy="2625888"/>
            <a:chOff x="2733017" y="996338"/>
            <a:chExt cx="2198238" cy="2625888"/>
          </a:xfrm>
        </p:grpSpPr>
        <p:grpSp>
          <p:nvGrpSpPr>
            <p:cNvPr id="38" name="Group 37"/>
            <p:cNvGrpSpPr/>
            <p:nvPr/>
          </p:nvGrpSpPr>
          <p:grpSpPr>
            <a:xfrm>
              <a:off x="2733017" y="2204859"/>
              <a:ext cx="1705048" cy="1417367"/>
              <a:chOff x="1493497" y="538619"/>
              <a:chExt cx="1705048" cy="141736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493497" y="1124989"/>
                <a:ext cx="1402948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available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5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Straight Arrow Connector 40"/>
              <p:cNvCxnSpPr>
                <a:stCxn id="39" idx="3"/>
                <a:endCxn id="40" idx="3"/>
              </p:cNvCxnSpPr>
              <p:nvPr/>
            </p:nvCxnSpPr>
            <p:spPr>
              <a:xfrm flipH="1">
                <a:off x="2896445" y="538619"/>
                <a:ext cx="302100" cy="1001869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>
              <a:off x="4353447" y="996338"/>
              <a:ext cx="577808" cy="1415871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552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Analysis for the Bit Slice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delay?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2 on all paths.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4631626" y="3133824"/>
            <a:ext cx="3757001" cy="2735270"/>
            <a:chOff x="3204158" y="2590869"/>
            <a:chExt cx="3757001" cy="2735270"/>
          </a:xfrm>
        </p:grpSpPr>
        <p:grpSp>
          <p:nvGrpSpPr>
            <p:cNvPr id="31" name="Group 30"/>
            <p:cNvGrpSpPr/>
            <p:nvPr/>
          </p:nvGrpSpPr>
          <p:grpSpPr>
            <a:xfrm>
              <a:off x="4815584" y="4524060"/>
              <a:ext cx="1670003" cy="519113"/>
              <a:chOff x="4993434" y="3143363"/>
              <a:chExt cx="1670003" cy="519113"/>
            </a:xfrm>
          </p:grpSpPr>
          <p:sp>
            <p:nvSpPr>
              <p:cNvPr id="32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717287" y="3143363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4993434" y="3240869"/>
                <a:ext cx="723854" cy="324101"/>
                <a:chOff x="4993434" y="3238498"/>
                <a:chExt cx="723854" cy="32410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5479438" y="3238498"/>
                  <a:ext cx="23784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4993434" y="3562599"/>
                  <a:ext cx="7238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6407850" y="3336915"/>
                <a:ext cx="255587" cy="132008"/>
                <a:chOff x="6407850" y="3353072"/>
                <a:chExt cx="255587" cy="132008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6407850" y="3419076"/>
                  <a:ext cx="255587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6415653" y="3353072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3204158" y="4540375"/>
              <a:ext cx="1747044" cy="785764"/>
              <a:chOff x="2207183" y="5186551"/>
              <a:chExt cx="1747044" cy="78576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672692" y="5332434"/>
                <a:ext cx="1281535" cy="521208"/>
                <a:chOff x="5549595" y="4239622"/>
                <a:chExt cx="1281535" cy="52120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5549595" y="4239622"/>
                  <a:ext cx="1281535" cy="521208"/>
                  <a:chOff x="2640408" y="4301230"/>
                  <a:chExt cx="1281535" cy="521208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640408" y="4398589"/>
                    <a:ext cx="392341" cy="324099"/>
                    <a:chOff x="2640408" y="4396365"/>
                    <a:chExt cx="392341" cy="324099"/>
                  </a:xfrm>
                </p:grpSpPr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 flipH="1">
                      <a:off x="2640408" y="4396365"/>
                      <a:ext cx="39234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 flipH="1">
                      <a:off x="2640408" y="4720464"/>
                      <a:ext cx="39234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3650708" y="4560638"/>
                    <a:ext cx="27123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Arc 7"/>
                  <p:cNvSpPr>
                    <a:spLocks/>
                  </p:cNvSpPr>
                  <p:nvPr/>
                </p:nvSpPr>
                <p:spPr bwMode="auto">
                  <a:xfrm flipV="1">
                    <a:off x="2966785" y="4301230"/>
                    <a:ext cx="86071" cy="521208"/>
                  </a:xfrm>
                  <a:custGeom>
                    <a:avLst/>
                    <a:gdLst>
                      <a:gd name="T0" fmla="*/ 0 w 21960"/>
                      <a:gd name="T1" fmla="*/ 0 h 43172"/>
                      <a:gd name="T2" fmla="*/ 0 w 21960"/>
                      <a:gd name="T3" fmla="*/ 0 h 43172"/>
                      <a:gd name="T4" fmla="*/ 0 w 21960"/>
                      <a:gd name="T5" fmla="*/ 0 h 431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960" h="43172" fill="none" extrusionOk="0">
                        <a:moveTo>
                          <a:pt x="1464" y="0"/>
                        </a:moveTo>
                        <a:cubicBezTo>
                          <a:pt x="12949" y="588"/>
                          <a:pt x="21960" y="10072"/>
                          <a:pt x="21960" y="21572"/>
                        </a:cubicBezTo>
                        <a:cubicBezTo>
                          <a:pt x="21960" y="33501"/>
                          <a:pt x="12289" y="43172"/>
                          <a:pt x="360" y="43172"/>
                        </a:cubicBezTo>
                        <a:cubicBezTo>
                          <a:pt x="239" y="43172"/>
                          <a:pt x="119" y="43170"/>
                          <a:pt x="0" y="43168"/>
                        </a:cubicBezTo>
                      </a:path>
                      <a:path w="21960" h="43172" stroke="0" extrusionOk="0">
                        <a:moveTo>
                          <a:pt x="1464" y="0"/>
                        </a:moveTo>
                        <a:cubicBezTo>
                          <a:pt x="12949" y="588"/>
                          <a:pt x="21960" y="10072"/>
                          <a:pt x="21960" y="21572"/>
                        </a:cubicBezTo>
                        <a:cubicBezTo>
                          <a:pt x="21960" y="33501"/>
                          <a:pt x="12289" y="43172"/>
                          <a:pt x="360" y="43172"/>
                        </a:cubicBezTo>
                        <a:cubicBezTo>
                          <a:pt x="239" y="43172"/>
                          <a:pt x="119" y="43170"/>
                          <a:pt x="0" y="43168"/>
                        </a:cubicBezTo>
                        <a:lnTo>
                          <a:pt x="360" y="21572"/>
                        </a:lnTo>
                        <a:lnTo>
                          <a:pt x="1464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966785" y="4301230"/>
                    <a:ext cx="693350" cy="518817"/>
                    <a:chOff x="2966785" y="4301230"/>
                    <a:chExt cx="693350" cy="518817"/>
                  </a:xfrm>
                </p:grpSpPr>
                <p:sp>
                  <p:nvSpPr>
                    <p:cNvPr id="27" name="Arc 9"/>
                    <p:cNvSpPr>
                      <a:spLocks/>
                    </p:cNvSpPr>
                    <p:nvPr/>
                  </p:nvSpPr>
                  <p:spPr bwMode="auto">
                    <a:xfrm flipV="1">
                      <a:off x="2966785" y="4404420"/>
                      <a:ext cx="693350" cy="415627"/>
                    </a:xfrm>
                    <a:custGeom>
                      <a:avLst/>
                      <a:gdLst>
                        <a:gd name="T0" fmla="*/ 0 w 20157"/>
                        <a:gd name="T1" fmla="*/ 0 h 21600"/>
                        <a:gd name="T2" fmla="*/ 0 w 20157"/>
                        <a:gd name="T3" fmla="*/ 0 h 21600"/>
                        <a:gd name="T4" fmla="*/ 0 w 20157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157" h="21600" fill="none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</a:path>
                        <a:path w="20157" h="21600" stroke="0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Arc 10"/>
                    <p:cNvSpPr>
                      <a:spLocks/>
                    </p:cNvSpPr>
                    <p:nvPr/>
                  </p:nvSpPr>
                  <p:spPr bwMode="auto">
                    <a:xfrm>
                      <a:off x="2966785" y="4301230"/>
                      <a:ext cx="693350" cy="415627"/>
                    </a:xfrm>
                    <a:custGeom>
                      <a:avLst/>
                      <a:gdLst>
                        <a:gd name="T0" fmla="*/ 0 w 20157"/>
                        <a:gd name="T1" fmla="*/ 0 h 21600"/>
                        <a:gd name="T2" fmla="*/ 0 w 20157"/>
                        <a:gd name="T3" fmla="*/ 0 h 21600"/>
                        <a:gd name="T4" fmla="*/ 0 w 20157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157" h="21600" fill="none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</a:path>
                        <a:path w="20157" h="21600" stroke="0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9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6555973" y="4434222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2207183" y="5186551"/>
                <a:ext cx="521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292527" y="5510650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204158" y="3668821"/>
              <a:ext cx="2097430" cy="785764"/>
              <a:chOff x="2207183" y="5186551"/>
              <a:chExt cx="2097430" cy="785764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672692" y="5332434"/>
                <a:ext cx="1631921" cy="521208"/>
                <a:chOff x="5549595" y="4239622"/>
                <a:chExt cx="1631921" cy="521208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5549595" y="4239622"/>
                  <a:ext cx="1631921" cy="521208"/>
                  <a:chOff x="2640408" y="4301230"/>
                  <a:chExt cx="1631921" cy="521208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640408" y="4398589"/>
                    <a:ext cx="392341" cy="324099"/>
                    <a:chOff x="2640408" y="4396365"/>
                    <a:chExt cx="392341" cy="324099"/>
                  </a:xfrm>
                </p:grpSpPr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>
                      <a:off x="2640408" y="4396365"/>
                      <a:ext cx="39234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 flipH="1">
                      <a:off x="2640408" y="4720464"/>
                      <a:ext cx="39234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3650709" y="4560638"/>
                    <a:ext cx="62162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Arc 7"/>
                  <p:cNvSpPr>
                    <a:spLocks/>
                  </p:cNvSpPr>
                  <p:nvPr/>
                </p:nvSpPr>
                <p:spPr bwMode="auto">
                  <a:xfrm flipV="1">
                    <a:off x="2966785" y="4301230"/>
                    <a:ext cx="86071" cy="521208"/>
                  </a:xfrm>
                  <a:custGeom>
                    <a:avLst/>
                    <a:gdLst>
                      <a:gd name="T0" fmla="*/ 0 w 21960"/>
                      <a:gd name="T1" fmla="*/ 0 h 43172"/>
                      <a:gd name="T2" fmla="*/ 0 w 21960"/>
                      <a:gd name="T3" fmla="*/ 0 h 43172"/>
                      <a:gd name="T4" fmla="*/ 0 w 21960"/>
                      <a:gd name="T5" fmla="*/ 0 h 431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960" h="43172" fill="none" extrusionOk="0">
                        <a:moveTo>
                          <a:pt x="1464" y="0"/>
                        </a:moveTo>
                        <a:cubicBezTo>
                          <a:pt x="12949" y="588"/>
                          <a:pt x="21960" y="10072"/>
                          <a:pt x="21960" y="21572"/>
                        </a:cubicBezTo>
                        <a:cubicBezTo>
                          <a:pt x="21960" y="33501"/>
                          <a:pt x="12289" y="43172"/>
                          <a:pt x="360" y="43172"/>
                        </a:cubicBezTo>
                        <a:cubicBezTo>
                          <a:pt x="239" y="43172"/>
                          <a:pt x="119" y="43170"/>
                          <a:pt x="0" y="43168"/>
                        </a:cubicBezTo>
                      </a:path>
                      <a:path w="21960" h="43172" stroke="0" extrusionOk="0">
                        <a:moveTo>
                          <a:pt x="1464" y="0"/>
                        </a:moveTo>
                        <a:cubicBezTo>
                          <a:pt x="12949" y="588"/>
                          <a:pt x="21960" y="10072"/>
                          <a:pt x="21960" y="21572"/>
                        </a:cubicBezTo>
                        <a:cubicBezTo>
                          <a:pt x="21960" y="33501"/>
                          <a:pt x="12289" y="43172"/>
                          <a:pt x="360" y="43172"/>
                        </a:cubicBezTo>
                        <a:cubicBezTo>
                          <a:pt x="239" y="43172"/>
                          <a:pt x="119" y="43170"/>
                          <a:pt x="0" y="43168"/>
                        </a:cubicBezTo>
                        <a:lnTo>
                          <a:pt x="360" y="21572"/>
                        </a:lnTo>
                        <a:lnTo>
                          <a:pt x="1464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2966785" y="4301230"/>
                    <a:ext cx="693350" cy="518817"/>
                    <a:chOff x="2966785" y="4301230"/>
                    <a:chExt cx="693350" cy="518817"/>
                  </a:xfrm>
                </p:grpSpPr>
                <p:sp>
                  <p:nvSpPr>
                    <p:cNvPr id="49" name="Arc 9"/>
                    <p:cNvSpPr>
                      <a:spLocks/>
                    </p:cNvSpPr>
                    <p:nvPr/>
                  </p:nvSpPr>
                  <p:spPr bwMode="auto">
                    <a:xfrm flipV="1">
                      <a:off x="2966785" y="4404420"/>
                      <a:ext cx="693350" cy="415627"/>
                    </a:xfrm>
                    <a:custGeom>
                      <a:avLst/>
                      <a:gdLst>
                        <a:gd name="T0" fmla="*/ 0 w 20157"/>
                        <a:gd name="T1" fmla="*/ 0 h 21600"/>
                        <a:gd name="T2" fmla="*/ 0 w 20157"/>
                        <a:gd name="T3" fmla="*/ 0 h 21600"/>
                        <a:gd name="T4" fmla="*/ 0 w 20157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157" h="21600" fill="none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</a:path>
                        <a:path w="20157" h="21600" stroke="0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Arc 10"/>
                    <p:cNvSpPr>
                      <a:spLocks/>
                    </p:cNvSpPr>
                    <p:nvPr/>
                  </p:nvSpPr>
                  <p:spPr bwMode="auto">
                    <a:xfrm>
                      <a:off x="2966785" y="4301230"/>
                      <a:ext cx="693350" cy="415627"/>
                    </a:xfrm>
                    <a:custGeom>
                      <a:avLst/>
                      <a:gdLst>
                        <a:gd name="T0" fmla="*/ 0 w 20157"/>
                        <a:gd name="T1" fmla="*/ 0 h 21600"/>
                        <a:gd name="T2" fmla="*/ 0 w 20157"/>
                        <a:gd name="T3" fmla="*/ 0 h 21600"/>
                        <a:gd name="T4" fmla="*/ 0 w 20157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157" h="21600" fill="none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</a:path>
                        <a:path w="20157" h="21600" stroke="0" extrusionOk="0">
                          <a:moveTo>
                            <a:pt x="0" y="0"/>
                          </a:moveTo>
                          <a:cubicBezTo>
                            <a:pt x="8933" y="0"/>
                            <a:pt x="16945" y="5500"/>
                            <a:pt x="20156" y="13837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4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6555973" y="4434222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2207183" y="5186551"/>
                <a:ext cx="521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92527" y="5510650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204158" y="2590869"/>
              <a:ext cx="1747044" cy="1060996"/>
              <a:chOff x="3417011" y="2418627"/>
              <a:chExt cx="1747044" cy="1060996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H="1">
                <a:off x="3882520" y="2783789"/>
                <a:ext cx="3923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82520" y="3107888"/>
                <a:ext cx="3923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892820" y="2945838"/>
                <a:ext cx="2712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7"/>
              <p:cNvSpPr>
                <a:spLocks/>
              </p:cNvSpPr>
              <p:nvPr/>
            </p:nvSpPr>
            <p:spPr bwMode="auto">
              <a:xfrm flipV="1">
                <a:off x="4208897" y="2686430"/>
                <a:ext cx="86071" cy="521208"/>
              </a:xfrm>
              <a:custGeom>
                <a:avLst/>
                <a:gdLst>
                  <a:gd name="T0" fmla="*/ 0 w 21960"/>
                  <a:gd name="T1" fmla="*/ 0 h 43172"/>
                  <a:gd name="T2" fmla="*/ 0 w 21960"/>
                  <a:gd name="T3" fmla="*/ 0 h 43172"/>
                  <a:gd name="T4" fmla="*/ 0 w 21960"/>
                  <a:gd name="T5" fmla="*/ 0 h 431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0" h="43172" fill="none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</a:path>
                  <a:path w="21960" h="43172" stroke="0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  <a:lnTo>
                      <a:pt x="360" y="21572"/>
                    </a:lnTo>
                    <a:lnTo>
                      <a:pt x="14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4208897" y="2686430"/>
                <a:ext cx="693350" cy="518817"/>
                <a:chOff x="2966785" y="4301230"/>
                <a:chExt cx="693350" cy="518817"/>
              </a:xfrm>
            </p:grpSpPr>
            <p:sp>
              <p:nvSpPr>
                <p:cNvPr id="63" name="Arc 9"/>
                <p:cNvSpPr>
                  <a:spLocks/>
                </p:cNvSpPr>
                <p:nvPr/>
              </p:nvSpPr>
              <p:spPr bwMode="auto">
                <a:xfrm flipV="1">
                  <a:off x="2966785" y="4404420"/>
                  <a:ext cx="693350" cy="415627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rc 10"/>
                <p:cNvSpPr>
                  <a:spLocks/>
                </p:cNvSpPr>
                <p:nvPr/>
              </p:nvSpPr>
              <p:spPr bwMode="auto">
                <a:xfrm>
                  <a:off x="2966785" y="4301230"/>
                  <a:ext cx="693350" cy="415627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4888898" y="2881030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17011" y="2418627"/>
                <a:ext cx="521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16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02355" y="2718342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flipH="1">
                <a:off x="3882521" y="2945838"/>
                <a:ext cx="412447" cy="5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3502355" y="3017958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815584" y="3028347"/>
              <a:ext cx="1670003" cy="521208"/>
              <a:chOff x="3494052" y="2686430"/>
              <a:chExt cx="1670003" cy="521208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H="1">
                <a:off x="3494052" y="2783789"/>
                <a:ext cx="7808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3980056" y="3107888"/>
                <a:ext cx="29480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892820" y="2945838"/>
                <a:ext cx="2712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Arc 7"/>
              <p:cNvSpPr>
                <a:spLocks/>
              </p:cNvSpPr>
              <p:nvPr/>
            </p:nvSpPr>
            <p:spPr bwMode="auto">
              <a:xfrm flipV="1">
                <a:off x="4208897" y="2686430"/>
                <a:ext cx="86071" cy="521208"/>
              </a:xfrm>
              <a:custGeom>
                <a:avLst/>
                <a:gdLst>
                  <a:gd name="T0" fmla="*/ 0 w 21960"/>
                  <a:gd name="T1" fmla="*/ 0 h 43172"/>
                  <a:gd name="T2" fmla="*/ 0 w 21960"/>
                  <a:gd name="T3" fmla="*/ 0 h 43172"/>
                  <a:gd name="T4" fmla="*/ 0 w 21960"/>
                  <a:gd name="T5" fmla="*/ 0 h 431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0" h="43172" fill="none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</a:path>
                  <a:path w="21960" h="43172" stroke="0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  <a:lnTo>
                      <a:pt x="360" y="21572"/>
                    </a:lnTo>
                    <a:lnTo>
                      <a:pt x="14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4208897" y="2686430"/>
                <a:ext cx="693350" cy="518817"/>
                <a:chOff x="2966785" y="4301230"/>
                <a:chExt cx="693350" cy="518817"/>
              </a:xfrm>
            </p:grpSpPr>
            <p:sp>
              <p:nvSpPr>
                <p:cNvPr id="80" name="Arc 9"/>
                <p:cNvSpPr>
                  <a:spLocks/>
                </p:cNvSpPr>
                <p:nvPr/>
              </p:nvSpPr>
              <p:spPr bwMode="auto">
                <a:xfrm flipV="1">
                  <a:off x="2966785" y="4404420"/>
                  <a:ext cx="693350" cy="415627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Arc 10"/>
                <p:cNvSpPr>
                  <a:spLocks/>
                </p:cNvSpPr>
                <p:nvPr/>
              </p:nvSpPr>
              <p:spPr bwMode="auto">
                <a:xfrm>
                  <a:off x="2966785" y="4301230"/>
                  <a:ext cx="693350" cy="415627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4888898" y="2881030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 flipH="1">
                <a:off x="3697794" y="2945838"/>
                <a:ext cx="5971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 flipV="1">
              <a:off x="5301588" y="3443974"/>
              <a:ext cx="0" cy="11775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13"/>
            <p:cNvSpPr>
              <a:spLocks noChangeAspect="1" noChangeArrowheads="1"/>
            </p:cNvSpPr>
            <p:nvPr/>
          </p:nvSpPr>
          <p:spPr bwMode="auto">
            <a:xfrm rot="5400000">
              <a:off x="5255869" y="402224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V="1">
              <a:off x="5019326" y="3287755"/>
              <a:ext cx="0" cy="16579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13"/>
            <p:cNvSpPr>
              <a:spLocks noChangeAspect="1" noChangeArrowheads="1"/>
            </p:cNvSpPr>
            <p:nvPr/>
          </p:nvSpPr>
          <p:spPr bwMode="auto">
            <a:xfrm rot="5400000">
              <a:off x="4973606" y="489407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74232" y="306578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r>
                <a:rPr lang="en-US" sz="24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75129" y="4551201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r>
                <a:rPr lang="en-US" sz="2400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8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92611" y="2316480"/>
            <a:ext cx="7796015" cy="3552614"/>
            <a:chOff x="592611" y="2316480"/>
            <a:chExt cx="7796015" cy="355261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11" y="2316480"/>
              <a:ext cx="7796015" cy="3552614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227801" y="3656538"/>
              <a:ext cx="1305165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power-of-2</a:t>
              </a:r>
              <a:br>
                <a:rPr lang="en-US" dirty="0" smtClean="0"/>
              </a:br>
              <a:r>
                <a:rPr lang="en-US" dirty="0" smtClean="0"/>
                <a:t>checker</a:t>
              </a:r>
            </a:p>
            <a:p>
              <a:pPr algn="ctr"/>
              <a:r>
                <a:rPr lang="en-US" dirty="0" smtClean="0"/>
                <a:t>bit slice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99958" y="2392651"/>
              <a:ext cx="521297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</a:t>
              </a:r>
              <a:r>
                <a:rPr lang="en-US" sz="1200" b="1" baseline="-25000" dirty="0" smtClean="0"/>
                <a:t>2i+1</a:t>
              </a:r>
              <a:endParaRPr lang="en-US" sz="1200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81047" y="2392651"/>
              <a:ext cx="399468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</a:t>
              </a:r>
              <a:r>
                <a:rPr lang="en-US" sz="1200" b="1" baseline="-25000" dirty="0" smtClean="0"/>
                <a:t>2i</a:t>
              </a:r>
              <a:endParaRPr lang="en-US" sz="1200" b="1" baseline="-25000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961151" y="3271740"/>
              <a:ext cx="1109234" cy="349281"/>
              <a:chOff x="2640408" y="3147779"/>
              <a:chExt cx="1662827" cy="523599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640408" y="3247529"/>
                <a:ext cx="392341" cy="324099"/>
                <a:chOff x="2640408" y="3245305"/>
                <a:chExt cx="392341" cy="324099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 flipH="1">
                  <a:off x="2640408" y="3245305"/>
                  <a:ext cx="39234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2640408" y="3569404"/>
                  <a:ext cx="39234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/>
              <p:cNvCxnSpPr/>
              <p:nvPr/>
            </p:nvCxnSpPr>
            <p:spPr>
              <a:xfrm flipH="1">
                <a:off x="3650709" y="3409578"/>
                <a:ext cx="6525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Arc 7"/>
              <p:cNvSpPr>
                <a:spLocks/>
              </p:cNvSpPr>
              <p:nvPr/>
            </p:nvSpPr>
            <p:spPr bwMode="auto">
              <a:xfrm flipV="1">
                <a:off x="2966785" y="3150170"/>
                <a:ext cx="86071" cy="521208"/>
              </a:xfrm>
              <a:custGeom>
                <a:avLst/>
                <a:gdLst>
                  <a:gd name="T0" fmla="*/ 0 w 21960"/>
                  <a:gd name="T1" fmla="*/ 0 h 43172"/>
                  <a:gd name="T2" fmla="*/ 0 w 21960"/>
                  <a:gd name="T3" fmla="*/ 0 h 43172"/>
                  <a:gd name="T4" fmla="*/ 0 w 21960"/>
                  <a:gd name="T5" fmla="*/ 0 h 431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0" h="43172" fill="none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</a:path>
                  <a:path w="21960" h="43172" stroke="0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  <a:lnTo>
                      <a:pt x="360" y="21572"/>
                    </a:lnTo>
                    <a:lnTo>
                      <a:pt x="14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" name="Group 8"/>
              <p:cNvGrpSpPr>
                <a:grpSpLocks/>
              </p:cNvGrpSpPr>
              <p:nvPr/>
            </p:nvGrpSpPr>
            <p:grpSpPr bwMode="auto">
              <a:xfrm>
                <a:off x="2966785" y="3150170"/>
                <a:ext cx="693350" cy="518817"/>
                <a:chOff x="1646" y="3212"/>
                <a:chExt cx="290" cy="181"/>
              </a:xfrm>
            </p:grpSpPr>
            <p:sp>
              <p:nvSpPr>
                <p:cNvPr id="65" name="Arc 9"/>
                <p:cNvSpPr>
                  <a:spLocks/>
                </p:cNvSpPr>
                <p:nvPr/>
              </p:nvSpPr>
              <p:spPr bwMode="auto">
                <a:xfrm flipV="1">
                  <a:off x="1646" y="3248"/>
                  <a:ext cx="290" cy="145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rc 10"/>
                <p:cNvSpPr>
                  <a:spLocks/>
                </p:cNvSpPr>
                <p:nvPr/>
              </p:nvSpPr>
              <p:spPr bwMode="auto">
                <a:xfrm>
                  <a:off x="1646" y="3212"/>
                  <a:ext cx="290" cy="145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Arc 7"/>
              <p:cNvSpPr>
                <a:spLocks/>
              </p:cNvSpPr>
              <p:nvPr/>
            </p:nvSpPr>
            <p:spPr bwMode="auto">
              <a:xfrm flipV="1">
                <a:off x="2848415" y="3147779"/>
                <a:ext cx="86071" cy="521208"/>
              </a:xfrm>
              <a:custGeom>
                <a:avLst/>
                <a:gdLst>
                  <a:gd name="T0" fmla="*/ 0 w 21960"/>
                  <a:gd name="T1" fmla="*/ 0 h 43172"/>
                  <a:gd name="T2" fmla="*/ 0 w 21960"/>
                  <a:gd name="T3" fmla="*/ 0 h 43172"/>
                  <a:gd name="T4" fmla="*/ 0 w 21960"/>
                  <a:gd name="T5" fmla="*/ 0 h 431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0" h="43172" fill="none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</a:path>
                  <a:path w="21960" h="43172" stroke="0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  <a:lnTo>
                      <a:pt x="360" y="21572"/>
                    </a:lnTo>
                    <a:lnTo>
                      <a:pt x="14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3" name="Straight Connector 52"/>
            <p:cNvCxnSpPr/>
            <p:nvPr/>
          </p:nvCxnSpPr>
          <p:spPr>
            <a:xfrm>
              <a:off x="6961036" y="3178163"/>
              <a:ext cx="115" cy="160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987707" y="3553921"/>
              <a:ext cx="0" cy="936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083289" y="3340802"/>
              <a:ext cx="120226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Z</a:t>
              </a:r>
              <a:endParaRPr lang="en-US" sz="1400" b="1" baseline="-250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81553" y="3106327"/>
              <a:ext cx="845413" cy="1046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81553" y="4463871"/>
              <a:ext cx="845413" cy="1046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834212" y="4194108"/>
              <a:ext cx="438231" cy="399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834212" y="2927685"/>
              <a:ext cx="438231" cy="399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Are Results Stored?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rising edge arrives at t = 0 (gate delays).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01360" y="2316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067313" y="2845303"/>
            <a:ext cx="2166311" cy="3078919"/>
            <a:chOff x="6067313" y="2845303"/>
            <a:chExt cx="2166311" cy="3078919"/>
          </a:xfrm>
        </p:grpSpPr>
        <p:grpSp>
          <p:nvGrpSpPr>
            <p:cNvPr id="9" name="Group 8"/>
            <p:cNvGrpSpPr/>
            <p:nvPr/>
          </p:nvGrpSpPr>
          <p:grpSpPr>
            <a:xfrm>
              <a:off x="6443784" y="4974891"/>
              <a:ext cx="1789840" cy="949331"/>
              <a:chOff x="5204264" y="3308651"/>
              <a:chExt cx="1789840" cy="94933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591156" y="3426985"/>
                <a:ext cx="1402948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vailable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4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6" idx="5"/>
              </p:cNvCxnSpPr>
              <p:nvPr/>
            </p:nvCxnSpPr>
            <p:spPr>
              <a:xfrm>
                <a:off x="5204264" y="3308651"/>
                <a:ext cx="570202" cy="156507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067313" y="2845303"/>
              <a:ext cx="441063" cy="2494968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9468" y="2334396"/>
            <a:ext cx="3598989" cy="908810"/>
            <a:chOff x="899468" y="2334396"/>
            <a:chExt cx="3598989" cy="908810"/>
          </a:xfrm>
        </p:grpSpPr>
        <p:grpSp>
          <p:nvGrpSpPr>
            <p:cNvPr id="18" name="Group 17"/>
            <p:cNvGrpSpPr/>
            <p:nvPr/>
          </p:nvGrpSpPr>
          <p:grpSpPr>
            <a:xfrm>
              <a:off x="1188765" y="2354674"/>
              <a:ext cx="3309692" cy="888532"/>
              <a:chOff x="3931215" y="2354674"/>
              <a:chExt cx="3309692" cy="8885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931215" y="2412209"/>
                <a:ext cx="2306820" cy="830997"/>
                <a:chOff x="2691695" y="745969"/>
                <a:chExt cx="2306820" cy="830997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691695" y="745969"/>
                  <a:ext cx="2053767" cy="830997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also available</a:t>
                  </a:r>
                  <a:b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at t = 4</a:t>
                  </a:r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" name="Straight Arrow Connector 21"/>
                <p:cNvCxnSpPr>
                  <a:stCxn id="20" idx="3"/>
                  <a:endCxn id="21" idx="3"/>
                </p:cNvCxnSpPr>
                <p:nvPr/>
              </p:nvCxnSpPr>
              <p:spPr>
                <a:xfrm flipH="1">
                  <a:off x="4745462" y="1038427"/>
                  <a:ext cx="253053" cy="123041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/>
              <p:cNvSpPr/>
              <p:nvPr/>
            </p:nvSpPr>
            <p:spPr>
              <a:xfrm>
                <a:off x="6065969" y="2354674"/>
                <a:ext cx="1174938" cy="410042"/>
              </a:xfrm>
              <a:prstGeom prst="ellips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899468" y="2334396"/>
              <a:ext cx="227288" cy="4100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9" idx="5"/>
              <a:endCxn id="21" idx="1"/>
            </p:cNvCxnSpPr>
            <p:nvPr/>
          </p:nvCxnSpPr>
          <p:spPr>
            <a:xfrm>
              <a:off x="1093470" y="2684389"/>
              <a:ext cx="95295" cy="143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414430" y="2282773"/>
            <a:ext cx="3713201" cy="2409041"/>
            <a:chOff x="3736052" y="1222669"/>
            <a:chExt cx="3713201" cy="2409041"/>
          </a:xfrm>
        </p:grpSpPr>
        <p:grpSp>
          <p:nvGrpSpPr>
            <p:cNvPr id="31" name="Group 30"/>
            <p:cNvGrpSpPr/>
            <p:nvPr/>
          </p:nvGrpSpPr>
          <p:grpSpPr>
            <a:xfrm>
              <a:off x="4229242" y="1222669"/>
              <a:ext cx="3220011" cy="1200520"/>
              <a:chOff x="2989722" y="-443571"/>
              <a:chExt cx="3220011" cy="120052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774450" y="-443571"/>
                <a:ext cx="2435283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available at t = 7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Straight Arrow Connector 35"/>
              <p:cNvCxnSpPr>
                <a:stCxn id="32" idx="7"/>
                <a:endCxn id="34" idx="1"/>
              </p:cNvCxnSpPr>
              <p:nvPr/>
            </p:nvCxnSpPr>
            <p:spPr>
              <a:xfrm flipV="1">
                <a:off x="2989722" y="-212738"/>
                <a:ext cx="784728" cy="969687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3736052" y="2215839"/>
              <a:ext cx="577808" cy="1415871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41117" y="3338935"/>
            <a:ext cx="2198238" cy="2625888"/>
            <a:chOff x="2733017" y="996338"/>
            <a:chExt cx="2198238" cy="2625888"/>
          </a:xfrm>
        </p:grpSpPr>
        <p:grpSp>
          <p:nvGrpSpPr>
            <p:cNvPr id="42" name="Group 41"/>
            <p:cNvGrpSpPr/>
            <p:nvPr/>
          </p:nvGrpSpPr>
          <p:grpSpPr>
            <a:xfrm>
              <a:off x="2733017" y="2204859"/>
              <a:ext cx="1705048" cy="1417367"/>
              <a:chOff x="1493497" y="538619"/>
              <a:chExt cx="1705048" cy="141736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493497" y="1124989"/>
                <a:ext cx="1402948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available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5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Arrow Connector 44"/>
              <p:cNvCxnSpPr>
                <a:stCxn id="43" idx="3"/>
                <a:endCxn id="44" idx="3"/>
              </p:cNvCxnSpPr>
              <p:nvPr/>
            </p:nvCxnSpPr>
            <p:spPr>
              <a:xfrm flipH="1">
                <a:off x="2896445" y="538619"/>
                <a:ext cx="302100" cy="1001869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/>
            <p:cNvSpPr/>
            <p:nvPr/>
          </p:nvSpPr>
          <p:spPr>
            <a:xfrm>
              <a:off x="4353447" y="996338"/>
              <a:ext cx="577808" cy="1415871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400461" y="2850386"/>
            <a:ext cx="2465822" cy="2800891"/>
            <a:chOff x="4042554" y="2845303"/>
            <a:chExt cx="2465822" cy="2800891"/>
          </a:xfrm>
        </p:grpSpPr>
        <p:grpSp>
          <p:nvGrpSpPr>
            <p:cNvPr id="47" name="Group 46"/>
            <p:cNvGrpSpPr/>
            <p:nvPr/>
          </p:nvGrpSpPr>
          <p:grpSpPr>
            <a:xfrm>
              <a:off x="4042554" y="4815197"/>
              <a:ext cx="2089351" cy="830997"/>
              <a:chOff x="2803034" y="3148957"/>
              <a:chExt cx="2089351" cy="830997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803034" y="3148957"/>
                <a:ext cx="1280735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stored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11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0" name="Straight Arrow Connector 49"/>
              <p:cNvCxnSpPr>
                <a:stCxn id="48" idx="3"/>
                <a:endCxn id="49" idx="3"/>
              </p:cNvCxnSpPr>
              <p:nvPr/>
            </p:nvCxnSpPr>
            <p:spPr>
              <a:xfrm flipH="1">
                <a:off x="4083769" y="3308651"/>
                <a:ext cx="808616" cy="255805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6067313" y="2845303"/>
              <a:ext cx="441063" cy="2494968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49156" y="3150103"/>
            <a:ext cx="1317247" cy="1822090"/>
            <a:chOff x="5417845" y="3150103"/>
            <a:chExt cx="1317247" cy="1822090"/>
          </a:xfrm>
        </p:grpSpPr>
        <p:grpSp>
          <p:nvGrpSpPr>
            <p:cNvPr id="71" name="Group 70"/>
            <p:cNvGrpSpPr/>
            <p:nvPr/>
          </p:nvGrpSpPr>
          <p:grpSpPr>
            <a:xfrm>
              <a:off x="5417845" y="3735701"/>
              <a:ext cx="1303563" cy="1236492"/>
              <a:chOff x="4178325" y="2069461"/>
              <a:chExt cx="1303563" cy="123649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178325" y="2474956"/>
                <a:ext cx="1303563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answer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12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72" idx="4"/>
                <a:endCxn id="73" idx="0"/>
              </p:cNvCxnSpPr>
              <p:nvPr/>
            </p:nvCxnSpPr>
            <p:spPr>
              <a:xfrm flipH="1">
                <a:off x="4830107" y="2069461"/>
                <a:ext cx="364706" cy="405495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/>
            <p:cNvSpPr/>
            <p:nvPr/>
          </p:nvSpPr>
          <p:spPr>
            <a:xfrm>
              <a:off x="6133573" y="3150103"/>
              <a:ext cx="601519" cy="585598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1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Design is At Least 5.5x Slower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handle </a:t>
            </a:r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operands, a bit-sliced design requires </a:t>
            </a:r>
            <a:r>
              <a:rPr lang="en-US" b="1" dirty="0" smtClean="0">
                <a:solidFill>
                  <a:srgbClr val="00B050"/>
                </a:solidFill>
              </a:rPr>
              <a:t>N + 1 gate delays</a:t>
            </a:r>
            <a:r>
              <a:rPr lang="en-US" dirty="0" smtClean="0"/>
              <a:t>.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For a serial design,</a:t>
            </a:r>
          </a:p>
          <a:p>
            <a:pPr lvl="1"/>
            <a:r>
              <a:rPr lang="en-US" dirty="0" smtClean="0"/>
              <a:t>the clock cycle must be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at least 11 gate delays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we must execute for </a:t>
            </a:r>
            <a:r>
              <a:rPr lang="en-US" b="1" dirty="0" smtClean="0">
                <a:solidFill>
                  <a:srgbClr val="00B050"/>
                </a:solidFill>
              </a:rPr>
              <a:t>N/2</a:t>
            </a:r>
            <a:r>
              <a:rPr lang="en-US" dirty="0" smtClean="0"/>
              <a:t> cycles, so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operands require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at least 11N/2 gate delays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The serial design is at least ~5.5x slower.</a:t>
            </a:r>
          </a:p>
          <a:p>
            <a:pPr algn="ctr"/>
            <a:r>
              <a:rPr lang="en-US" dirty="0" smtClean="0"/>
              <a:t>(And may be even slower!)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Much Work to Serialize a Design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/>
          <a:lstStyle/>
          <a:p>
            <a:r>
              <a:rPr lang="en-US" dirty="0" smtClean="0"/>
              <a:t>This figure shows an abstract serial design.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96" y="2253900"/>
            <a:ext cx="7230387" cy="361519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867816" y="2113280"/>
            <a:ext cx="2068194" cy="1422400"/>
            <a:chOff x="5867816" y="2113280"/>
            <a:chExt cx="2068194" cy="1422400"/>
          </a:xfrm>
        </p:grpSpPr>
        <p:sp>
          <p:nvSpPr>
            <p:cNvPr id="11" name="TextBox 10"/>
            <p:cNvSpPr txBox="1"/>
            <p:nvPr/>
          </p:nvSpPr>
          <p:spPr>
            <a:xfrm>
              <a:off x="5867816" y="2113280"/>
              <a:ext cx="2068194" cy="120032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same logic as</a:t>
              </a: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with bit-sliced</a:t>
              </a: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7000240" y="3241040"/>
              <a:ext cx="274320" cy="294640"/>
            </a:xfrm>
            <a:prstGeom prst="line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6491" y="2113280"/>
            <a:ext cx="1519968" cy="1200329"/>
            <a:chOff x="564091" y="1960880"/>
            <a:chExt cx="1519968" cy="1200329"/>
          </a:xfrm>
        </p:grpSpPr>
        <p:sp>
          <p:nvSpPr>
            <p:cNvPr id="22" name="TextBox 21"/>
            <p:cNvSpPr txBox="1"/>
            <p:nvPr/>
          </p:nvSpPr>
          <p:spPr>
            <a:xfrm>
              <a:off x="564091" y="1960880"/>
              <a:ext cx="1519968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usually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0s and 1s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934720" y="2660502"/>
              <a:ext cx="32357" cy="500707"/>
            </a:xfrm>
            <a:prstGeom prst="line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331403" y="4266139"/>
            <a:ext cx="1810111" cy="1342256"/>
            <a:chOff x="1179004" y="3888021"/>
            <a:chExt cx="1810111" cy="1342256"/>
          </a:xfrm>
        </p:grpSpPr>
        <p:sp>
          <p:nvSpPr>
            <p:cNvPr id="32" name="TextBox 31"/>
            <p:cNvSpPr txBox="1"/>
            <p:nvPr/>
          </p:nvSpPr>
          <p:spPr>
            <a:xfrm>
              <a:off x="1179004" y="4399280"/>
              <a:ext cx="1810111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do we</a:t>
              </a: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need here?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1930550" y="3888021"/>
              <a:ext cx="153509" cy="511259"/>
            </a:xfrm>
            <a:prstGeom prst="line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722880" y="2020946"/>
            <a:ext cx="2982061" cy="1015663"/>
            <a:chOff x="2570480" y="1868546"/>
            <a:chExt cx="2982061" cy="1015663"/>
          </a:xfrm>
        </p:grpSpPr>
        <p:sp>
          <p:nvSpPr>
            <p:cNvPr id="39" name="TextBox 38"/>
            <p:cNvSpPr txBox="1"/>
            <p:nvPr/>
          </p:nvSpPr>
          <p:spPr>
            <a:xfrm>
              <a:off x="4598434" y="1868546"/>
              <a:ext cx="954107" cy="101566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1 </a:t>
              </a:r>
            </a:p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means</a:t>
              </a:r>
            </a:p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first bit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2570480" y="2299279"/>
              <a:ext cx="2083677" cy="361223"/>
            </a:xfrm>
            <a:prstGeom prst="line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5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Muxes</a:t>
            </a:r>
            <a:r>
              <a:rPr lang="en-US" dirty="0" smtClean="0"/>
              <a:t> Suffice, But Let’s Optimize the Design a Little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 2-to-1 </a:t>
            </a:r>
            <a:r>
              <a:rPr lang="en-US" b="1" dirty="0" err="1" smtClean="0">
                <a:solidFill>
                  <a:srgbClr val="0070C0"/>
                </a:solidFill>
              </a:rPr>
              <a:t>muxes</a:t>
            </a:r>
            <a:r>
              <a:rPr lang="en-US" b="1" dirty="0" smtClean="0">
                <a:solidFill>
                  <a:srgbClr val="0070C0"/>
                </a:solidFill>
              </a:rPr>
              <a:t> controlled by F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suffice for the selection logic.</a:t>
            </a:r>
          </a:p>
          <a:p>
            <a:r>
              <a:rPr lang="en-US" dirty="0" smtClean="0"/>
              <a:t>But since the initial values are </a:t>
            </a:r>
            <a:br>
              <a:rPr lang="en-US" dirty="0" smtClean="0"/>
            </a:br>
            <a:r>
              <a:rPr lang="en-US" dirty="0" smtClean="0"/>
              <a:t>usually 0s and 1s, </a:t>
            </a:r>
            <a:r>
              <a:rPr lang="en-US" b="1" dirty="0" smtClean="0">
                <a:solidFill>
                  <a:srgbClr val="0070C0"/>
                </a:solidFill>
              </a:rPr>
              <a:t>we can optimize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</a:t>
            </a:r>
            <a:r>
              <a:rPr lang="en-US" dirty="0" smtClean="0"/>
              <a:t> flip-flops feed their stored values </a:t>
            </a:r>
            <a:br>
              <a:rPr lang="en-US" dirty="0" smtClean="0"/>
            </a:br>
            <a:r>
              <a:rPr lang="en-US" dirty="0" smtClean="0"/>
              <a:t>back into the selection logic.  Let’s </a:t>
            </a:r>
            <a:br>
              <a:rPr lang="en-US" dirty="0" smtClean="0"/>
            </a:br>
            <a:r>
              <a:rPr lang="en-US" dirty="0" smtClean="0"/>
              <a:t>call these bits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let’s call the </a:t>
            </a:r>
            <a:r>
              <a:rPr lang="en-US" b="1" dirty="0" smtClean="0">
                <a:solidFill>
                  <a:srgbClr val="00B050"/>
                </a:solidFill>
              </a:rPr>
              <a:t>M</a:t>
            </a:r>
            <a:r>
              <a:rPr lang="en-US" dirty="0" smtClean="0"/>
              <a:t> bits produced </a:t>
            </a:r>
            <a:br>
              <a:rPr lang="en-US" dirty="0" smtClean="0"/>
            </a:br>
            <a:r>
              <a:rPr lang="en-US" dirty="0" smtClean="0"/>
              <a:t>for the bit slice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One NOR Gate When Initializing to 0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by assuming a</a:t>
            </a:r>
            <a:r>
              <a:rPr lang="en-US" dirty="0"/>
              <a:t> </a:t>
            </a:r>
            <a:r>
              <a:rPr lang="en-US" dirty="0" smtClean="0"/>
              <a:t>0 bit in place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for the first bit (when </a:t>
            </a:r>
            <a:r>
              <a:rPr lang="en-US" b="1" dirty="0" smtClean="0">
                <a:solidFill>
                  <a:srgbClr val="00B050"/>
                </a:solidFill>
              </a:rPr>
              <a:t>F = 1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And write a truth table for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the table, we can write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b="1" baseline="-25000" dirty="0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err="1" smtClean="0">
                <a:solidFill>
                  <a:srgbClr val="0070C0"/>
                </a:solidFill>
              </a:rPr>
              <a:t>F’B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 = (F + B</a:t>
            </a:r>
            <a:r>
              <a:rPr lang="en-US" b="1" baseline="-25000" dirty="0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’)’</a:t>
            </a:r>
          </a:p>
          <a:p>
            <a:r>
              <a:rPr lang="en-US" dirty="0" smtClean="0"/>
              <a:t>Remembering that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’</a:t>
            </a:r>
            <a:r>
              <a:rPr lang="en-US" dirty="0" smtClean="0"/>
              <a:t> is </a:t>
            </a:r>
            <a:br>
              <a:rPr lang="en-US" dirty="0" smtClean="0"/>
            </a:br>
            <a:r>
              <a:rPr lang="en-US" dirty="0" smtClean="0"/>
              <a:t>available from the flip-flop </a:t>
            </a:r>
            <a:br>
              <a:rPr lang="en-US" dirty="0" smtClean="0"/>
            </a:br>
            <a:r>
              <a:rPr lang="en-US" dirty="0" smtClean="0"/>
              <a:t>output, a single NOR gate </a:t>
            </a:r>
            <a:br>
              <a:rPr lang="en-US" dirty="0" smtClean="0"/>
            </a:br>
            <a:r>
              <a:rPr lang="en-US" dirty="0" smtClean="0"/>
              <a:t>suffices.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70048"/>
              </p:ext>
            </p:extLst>
          </p:nvPr>
        </p:nvGraphicFramePr>
        <p:xfrm>
          <a:off x="7291347" y="1630017"/>
          <a:ext cx="10972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i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800" b="1" baseline="-25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0" y="4340437"/>
            <a:ext cx="3044467" cy="85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4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NAND and NOT When Initializing to 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assume a</a:t>
            </a:r>
            <a:r>
              <a:rPr lang="en-US" dirty="0"/>
              <a:t> </a:t>
            </a:r>
            <a:r>
              <a:rPr lang="en-US" dirty="0" smtClean="0"/>
              <a:t>1 bit in place of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the first bit (when </a:t>
            </a:r>
            <a:r>
              <a:rPr lang="en-US" b="1" dirty="0" smtClean="0">
                <a:solidFill>
                  <a:srgbClr val="00B050"/>
                </a:solidFill>
              </a:rPr>
              <a:t>F = 1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And write a truth table for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the table, we can write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b="1" baseline="-25000" dirty="0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F + B</a:t>
            </a:r>
            <a:r>
              <a:rPr lang="en-US" b="1" baseline="-25000" dirty="0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 = (</a:t>
            </a:r>
            <a:r>
              <a:rPr lang="en-US" b="1" dirty="0" err="1" smtClean="0">
                <a:solidFill>
                  <a:srgbClr val="0070C0"/>
                </a:solidFill>
              </a:rPr>
              <a:t>F’B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’)’</a:t>
            </a:r>
          </a:p>
          <a:p>
            <a:r>
              <a:rPr lang="en-US" dirty="0" smtClean="0"/>
              <a:t>Remembering that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’</a:t>
            </a:r>
            <a:r>
              <a:rPr lang="en-US" dirty="0" smtClean="0"/>
              <a:t> is </a:t>
            </a:r>
            <a:br>
              <a:rPr lang="en-US" dirty="0" smtClean="0"/>
            </a:br>
            <a:r>
              <a:rPr lang="en-US" dirty="0" smtClean="0"/>
              <a:t>available from the flip-flop </a:t>
            </a:r>
            <a:br>
              <a:rPr lang="en-US" dirty="0" smtClean="0"/>
            </a:br>
            <a:r>
              <a:rPr lang="en-US" dirty="0" smtClean="0"/>
              <a:t>output, a NAND gate and</a:t>
            </a:r>
            <a:br>
              <a:rPr lang="en-US" dirty="0" smtClean="0"/>
            </a:br>
            <a:r>
              <a:rPr lang="en-US" dirty="0" smtClean="0"/>
              <a:t>an inverter for F suffices.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5410"/>
              </p:ext>
            </p:extLst>
          </p:nvPr>
        </p:nvGraphicFramePr>
        <p:xfrm>
          <a:off x="7291347" y="1630017"/>
          <a:ext cx="10972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i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800" b="1" baseline="-25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0" y="4340437"/>
            <a:ext cx="3044467" cy="8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Example of Serialization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7527</TotalTime>
  <Words>2996</Words>
  <Application>Microsoft Office PowerPoint</Application>
  <PresentationFormat>Widescreen</PresentationFormat>
  <Paragraphs>738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Century Schoolbook</vt:lpstr>
      <vt:lpstr>Courier New</vt:lpstr>
      <vt:lpstr>Symbol</vt:lpstr>
      <vt:lpstr>Retrospect</vt:lpstr>
      <vt:lpstr>University of Illinois at Urbana-Champaign Dept. of Electrical and Computer Engineering  ECE 120: Introduction to Computing</vt:lpstr>
      <vt:lpstr>An Abstract Model of a Bit Slice</vt:lpstr>
      <vt:lpstr>Use Flip-Flops to Serialize a Bit-Sliced Design</vt:lpstr>
      <vt:lpstr>Boundary Conditions Add Some Complexity</vt:lpstr>
      <vt:lpstr>Not Much Work to Serialize a Design</vt:lpstr>
      <vt:lpstr>Muxes Suffice, But Let’s Optimize the Design a Little</vt:lpstr>
      <vt:lpstr>Need One NOR Gate When Initializing to 0</vt:lpstr>
      <vt:lpstr>Need NAND and NOT When Initializing to 1</vt:lpstr>
      <vt:lpstr>University of Illinois at Urbana-Champaign Dept. of Electrical and Computer Engineering  ECE 120: Introduction to Computing</vt:lpstr>
      <vt:lpstr>Review of General Bit-Slice Model</vt:lpstr>
      <vt:lpstr>N-bit Bit-Slice Comparator</vt:lpstr>
      <vt:lpstr>Parameter Values for a Serial Comparator</vt:lpstr>
      <vt:lpstr>Initialization of a Serial Comparator</vt:lpstr>
      <vt:lpstr>Example: A Serial Comparator</vt:lpstr>
      <vt:lpstr>Discrete Time Implies Delayed Results: N = 4</vt:lpstr>
      <vt:lpstr>A Serial Comparator Consists of Three Parts</vt:lpstr>
      <vt:lpstr>A Serial Comparator Contains One Bit Slice</vt:lpstr>
      <vt:lpstr>A Serial Comparator Consists of Three Parts</vt:lpstr>
      <vt:lpstr>A Serial Comparator Uses Two Flip-Flops</vt:lpstr>
      <vt:lpstr>A Serial Comparator Consists of Three Parts</vt:lpstr>
      <vt:lpstr>Serial Design is Smaller for N ≥ 4</vt:lpstr>
      <vt:lpstr>Serial Designs are Slower than Bit-Sliced Designs</vt:lpstr>
      <vt:lpstr>All Paths Matter in a Serial Design</vt:lpstr>
      <vt:lpstr>Flip-Flops and Selection Logic Add to Delay</vt:lpstr>
      <vt:lpstr>Clock Speed is Determined by the Slowest Logic</vt:lpstr>
      <vt:lpstr>Assume Four Gate Delays On Either Side of Clock Edge</vt:lpstr>
      <vt:lpstr>When Are Inputs Available?</vt:lpstr>
      <vt:lpstr>Delay Analysis for the Bit Slice</vt:lpstr>
      <vt:lpstr>When Are Results Stored?</vt:lpstr>
      <vt:lpstr>Serial Design is At Least 5.5x Slower</vt:lpstr>
      <vt:lpstr>Bit-Sliced and Serial Designs are Extrema</vt:lpstr>
      <vt:lpstr>An Example of Partial Serialization in Practice</vt:lpstr>
      <vt:lpstr>University of Illinois at Urbana-Champaign Dept. of Electrical and Computer Engineering  ECE 120: Introduction to Computing</vt:lpstr>
      <vt:lpstr>Review of General Bit-Slice Model</vt:lpstr>
      <vt:lpstr>Parameter Values for a Power-of-2 Checker</vt:lpstr>
      <vt:lpstr>Initialization of a Power-of-2 Checker</vt:lpstr>
      <vt:lpstr>Example: A Power-of-2 Checker</vt:lpstr>
      <vt:lpstr>Discrete Time Implies Delayed Results: N = 8</vt:lpstr>
      <vt:lpstr>A Power-of-2 Checker Consists of Four Parts</vt:lpstr>
      <vt:lpstr>A Power-of-2 Checker Contains One Bit Slice</vt:lpstr>
      <vt:lpstr>A Power-of-2 Checker Consists of Four Parts</vt:lpstr>
      <vt:lpstr>Serial Design is Smaller for N ≥ 10</vt:lpstr>
      <vt:lpstr>When Are Inputs Available?</vt:lpstr>
      <vt:lpstr>Delay Analysis for the Bit Slice</vt:lpstr>
      <vt:lpstr>When Are Results Stored?</vt:lpstr>
      <vt:lpstr>Serial Design is At Least 5.5x Slower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Volodymyr Kindratenko</cp:lastModifiedBy>
  <cp:revision>745</cp:revision>
  <cp:lastPrinted>2016-10-06T01:24:23Z</cp:lastPrinted>
  <dcterms:created xsi:type="dcterms:W3CDTF">2015-04-21T10:43:03Z</dcterms:created>
  <dcterms:modified xsi:type="dcterms:W3CDTF">2018-10-12T13:34:21Z</dcterms:modified>
</cp:coreProperties>
</file>