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8" r:id="rId1"/>
  </p:sldMasterIdLst>
  <p:notesMasterIdLst>
    <p:notesMasterId r:id="rId53"/>
  </p:notesMasterIdLst>
  <p:handoutMasterIdLst>
    <p:handoutMasterId r:id="rId54"/>
  </p:handoutMasterIdLst>
  <p:sldIdLst>
    <p:sldId id="256" r:id="rId2"/>
    <p:sldId id="297" r:id="rId3"/>
    <p:sldId id="316" r:id="rId4"/>
    <p:sldId id="317" r:id="rId5"/>
    <p:sldId id="318" r:id="rId6"/>
    <p:sldId id="320" r:id="rId7"/>
    <p:sldId id="321" r:id="rId8"/>
    <p:sldId id="322" r:id="rId9"/>
    <p:sldId id="323" r:id="rId10"/>
    <p:sldId id="324" r:id="rId11"/>
    <p:sldId id="325" r:id="rId12"/>
    <p:sldId id="326" r:id="rId13"/>
    <p:sldId id="327" r:id="rId14"/>
    <p:sldId id="328" r:id="rId15"/>
    <p:sldId id="329" r:id="rId16"/>
    <p:sldId id="330" r:id="rId17"/>
    <p:sldId id="333" r:id="rId18"/>
    <p:sldId id="332" r:id="rId19"/>
    <p:sldId id="334" r:id="rId20"/>
    <p:sldId id="335" r:id="rId21"/>
    <p:sldId id="331" r:id="rId22"/>
    <p:sldId id="336" r:id="rId23"/>
    <p:sldId id="337" r:id="rId24"/>
    <p:sldId id="339" r:id="rId25"/>
    <p:sldId id="341" r:id="rId26"/>
    <p:sldId id="340" r:id="rId27"/>
    <p:sldId id="342" r:id="rId28"/>
    <p:sldId id="343" r:id="rId29"/>
    <p:sldId id="344" r:id="rId30"/>
    <p:sldId id="345" r:id="rId31"/>
    <p:sldId id="346" r:id="rId32"/>
    <p:sldId id="347" r:id="rId33"/>
    <p:sldId id="348" r:id="rId34"/>
    <p:sldId id="349" r:id="rId35"/>
    <p:sldId id="350" r:id="rId36"/>
    <p:sldId id="351" r:id="rId37"/>
    <p:sldId id="352" r:id="rId38"/>
    <p:sldId id="353" r:id="rId39"/>
    <p:sldId id="354" r:id="rId40"/>
    <p:sldId id="355" r:id="rId41"/>
    <p:sldId id="356" r:id="rId42"/>
    <p:sldId id="357" r:id="rId43"/>
    <p:sldId id="358" r:id="rId44"/>
    <p:sldId id="359" r:id="rId45"/>
    <p:sldId id="360" r:id="rId46"/>
    <p:sldId id="361" r:id="rId47"/>
    <p:sldId id="362" r:id="rId48"/>
    <p:sldId id="363" r:id="rId49"/>
    <p:sldId id="364" r:id="rId50"/>
    <p:sldId id="365" r:id="rId51"/>
    <p:sldId id="366" r:id="rId52"/>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7E3EE"/>
    <a:srgbClr val="CCCCFF"/>
    <a:srgbClr val="92D050"/>
    <a:srgbClr val="D09E00"/>
    <a:srgbClr val="F78DE3"/>
    <a:srgbClr val="FFFF00"/>
    <a:srgbClr val="FF3300"/>
    <a:srgbClr val="777777"/>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46" autoAdjust="0"/>
    <p:restoredTop sz="88164" autoAdjust="0"/>
  </p:normalViewPr>
  <p:slideViewPr>
    <p:cSldViewPr snapToGrid="0">
      <p:cViewPr varScale="1">
        <p:scale>
          <a:sx n="62" d="100"/>
          <a:sy n="62" d="100"/>
        </p:scale>
        <p:origin x="62" y="211"/>
      </p:cViewPr>
      <p:guideLst/>
    </p:cSldViewPr>
  </p:slideViewPr>
  <p:notesTextViewPr>
    <p:cViewPr>
      <p:scale>
        <a:sx n="1" d="1"/>
        <a:sy n="1" d="1"/>
      </p:scale>
      <p:origin x="0" y="0"/>
    </p:cViewPr>
  </p:notesTextViewPr>
  <p:sorterViewPr>
    <p:cViewPr>
      <p:scale>
        <a:sx n="100" d="100"/>
        <a:sy n="100" d="100"/>
      </p:scale>
      <p:origin x="0" y="-16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028440" cy="351737"/>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sz="quarter" idx="1"/>
          </p:nvPr>
        </p:nvSpPr>
        <p:spPr>
          <a:xfrm>
            <a:off x="5265809" y="2"/>
            <a:ext cx="4028440" cy="351737"/>
          </a:xfrm>
          <a:prstGeom prst="rect">
            <a:avLst/>
          </a:prstGeom>
        </p:spPr>
        <p:txBody>
          <a:bodyPr vert="horz" lIns="93164" tIns="46582" rIns="93164" bIns="46582" rtlCol="0"/>
          <a:lstStyle>
            <a:lvl1pPr algn="r">
              <a:defRPr sz="1200"/>
            </a:lvl1pPr>
          </a:lstStyle>
          <a:p>
            <a:fld id="{B7B2EAB6-D689-4E05-BA69-3794AD24F7EB}" type="datetimeFigureOut">
              <a:rPr lang="en-US" smtClean="0"/>
              <a:t>10/15/2018</a:t>
            </a:fld>
            <a:endParaRPr lang="en-US"/>
          </a:p>
        </p:txBody>
      </p:sp>
      <p:sp>
        <p:nvSpPr>
          <p:cNvPr id="4" name="Footer Placeholder 3"/>
          <p:cNvSpPr>
            <a:spLocks noGrp="1"/>
          </p:cNvSpPr>
          <p:nvPr>
            <p:ph type="ftr" sz="quarter" idx="2"/>
          </p:nvPr>
        </p:nvSpPr>
        <p:spPr>
          <a:xfrm>
            <a:off x="0" y="6658666"/>
            <a:ext cx="4028440" cy="351736"/>
          </a:xfrm>
          <a:prstGeom prst="rect">
            <a:avLst/>
          </a:prstGeom>
        </p:spPr>
        <p:txBody>
          <a:bodyPr vert="horz" lIns="93164" tIns="46582" rIns="93164" bIns="46582"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6"/>
            <a:ext cx="4028440" cy="351736"/>
          </a:xfrm>
          <a:prstGeom prst="rect">
            <a:avLst/>
          </a:prstGeom>
        </p:spPr>
        <p:txBody>
          <a:bodyPr vert="horz" lIns="93164" tIns="46582" rIns="93164" bIns="46582" rtlCol="0" anchor="b"/>
          <a:lstStyle>
            <a:lvl1pPr algn="r">
              <a:defRPr sz="1200"/>
            </a:lvl1pPr>
          </a:lstStyle>
          <a:p>
            <a:fld id="{5F190AE4-2089-4C9E-B5AB-3D3BAB8A73D4}" type="slidenum">
              <a:rPr lang="en-US" smtClean="0"/>
              <a:t>‹#›</a:t>
            </a:fld>
            <a:endParaRPr lang="en-US"/>
          </a:p>
        </p:txBody>
      </p:sp>
    </p:spTree>
    <p:extLst>
      <p:ext uri="{BB962C8B-B14F-4D97-AF65-F5344CB8AC3E}">
        <p14:creationId xmlns:p14="http://schemas.microsoft.com/office/powerpoint/2010/main" val="2058496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028440" cy="351737"/>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5265809" y="2"/>
            <a:ext cx="4028440" cy="351737"/>
          </a:xfrm>
          <a:prstGeom prst="rect">
            <a:avLst/>
          </a:prstGeom>
        </p:spPr>
        <p:txBody>
          <a:bodyPr vert="horz" lIns="93164" tIns="46582" rIns="93164" bIns="46582" rtlCol="0"/>
          <a:lstStyle>
            <a:lvl1pPr algn="r">
              <a:defRPr sz="1200"/>
            </a:lvl1pPr>
          </a:lstStyle>
          <a:p>
            <a:fld id="{FCB7FEB2-7CC4-407B-823B-93A197C339A3}" type="datetimeFigureOut">
              <a:rPr lang="en-US" smtClean="0"/>
              <a:t>10/15/2018</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929640" y="3373756"/>
            <a:ext cx="7437120" cy="2760345"/>
          </a:xfrm>
          <a:prstGeom prst="rect">
            <a:avLst/>
          </a:prstGeom>
        </p:spPr>
        <p:txBody>
          <a:bodyPr vert="horz" lIns="93164" tIns="46582" rIns="93164" bIns="4658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6"/>
            <a:ext cx="4028440" cy="351736"/>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6"/>
            <a:ext cx="4028440" cy="351736"/>
          </a:xfrm>
          <a:prstGeom prst="rect">
            <a:avLst/>
          </a:prstGeom>
        </p:spPr>
        <p:txBody>
          <a:bodyPr vert="horz" lIns="93164" tIns="46582" rIns="93164" bIns="46582" rtlCol="0" anchor="b"/>
          <a:lstStyle>
            <a:lvl1pPr algn="r">
              <a:defRPr sz="1200"/>
            </a:lvl1pPr>
          </a:lstStyle>
          <a:p>
            <a:fld id="{C746901C-2F17-412D-8945-DF33E2930D4B}" type="slidenum">
              <a:rPr lang="en-US" smtClean="0"/>
              <a:t>‹#›</a:t>
            </a:fld>
            <a:endParaRPr lang="en-US"/>
          </a:p>
        </p:txBody>
      </p:sp>
    </p:spTree>
    <p:extLst>
      <p:ext uri="{BB962C8B-B14F-4D97-AF65-F5344CB8AC3E}">
        <p14:creationId xmlns:p14="http://schemas.microsoft.com/office/powerpoint/2010/main" val="2241008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a:t>
            </a:fld>
            <a:endParaRPr lang="en-US"/>
          </a:p>
        </p:txBody>
      </p:sp>
    </p:spTree>
    <p:extLst>
      <p:ext uri="{BB962C8B-B14F-4D97-AF65-F5344CB8AC3E}">
        <p14:creationId xmlns:p14="http://schemas.microsoft.com/office/powerpoint/2010/main" val="3520230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10</a:t>
            </a:fld>
            <a:endParaRPr lang="en-US"/>
          </a:p>
        </p:txBody>
      </p:sp>
    </p:spTree>
    <p:extLst>
      <p:ext uri="{BB962C8B-B14F-4D97-AF65-F5344CB8AC3E}">
        <p14:creationId xmlns:p14="http://schemas.microsoft.com/office/powerpoint/2010/main" val="2410724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11</a:t>
            </a:fld>
            <a:endParaRPr lang="en-US"/>
          </a:p>
        </p:txBody>
      </p:sp>
    </p:spTree>
    <p:extLst>
      <p:ext uri="{BB962C8B-B14F-4D97-AF65-F5344CB8AC3E}">
        <p14:creationId xmlns:p14="http://schemas.microsoft.com/office/powerpoint/2010/main" val="2049907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12</a:t>
            </a:fld>
            <a:endParaRPr lang="en-US"/>
          </a:p>
        </p:txBody>
      </p:sp>
    </p:spTree>
    <p:extLst>
      <p:ext uri="{BB962C8B-B14F-4D97-AF65-F5344CB8AC3E}">
        <p14:creationId xmlns:p14="http://schemas.microsoft.com/office/powerpoint/2010/main" val="1435757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Remind students that we had three output columns and three input columns before revealing the sets of signals.</a:t>
            </a:r>
          </a:p>
        </p:txBody>
      </p:sp>
      <p:sp>
        <p:nvSpPr>
          <p:cNvPr id="4" name="Slide Number Placeholder 3"/>
          <p:cNvSpPr>
            <a:spLocks noGrp="1"/>
          </p:cNvSpPr>
          <p:nvPr>
            <p:ph type="sldNum" sz="quarter" idx="10"/>
          </p:nvPr>
        </p:nvSpPr>
        <p:spPr/>
        <p:txBody>
          <a:bodyPr/>
          <a:lstStyle/>
          <a:p>
            <a:fld id="{C746901C-2F17-412D-8945-DF33E2930D4B}" type="slidenum">
              <a:rPr lang="en-US" smtClean="0"/>
              <a:t>13</a:t>
            </a:fld>
            <a:endParaRPr lang="en-US"/>
          </a:p>
        </p:txBody>
      </p:sp>
    </p:spTree>
    <p:extLst>
      <p:ext uri="{BB962C8B-B14F-4D97-AF65-F5344CB8AC3E}">
        <p14:creationId xmlns:p14="http://schemas.microsoft.com/office/powerpoint/2010/main" val="15416930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14</a:t>
            </a:fld>
            <a:endParaRPr lang="en-US"/>
          </a:p>
        </p:txBody>
      </p:sp>
    </p:spTree>
    <p:extLst>
      <p:ext uri="{BB962C8B-B14F-4D97-AF65-F5344CB8AC3E}">
        <p14:creationId xmlns:p14="http://schemas.microsoft.com/office/powerpoint/2010/main" val="521291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15</a:t>
            </a:fld>
            <a:endParaRPr lang="en-US"/>
          </a:p>
        </p:txBody>
      </p:sp>
    </p:spTree>
    <p:extLst>
      <p:ext uri="{BB962C8B-B14F-4D97-AF65-F5344CB8AC3E}">
        <p14:creationId xmlns:p14="http://schemas.microsoft.com/office/powerpoint/2010/main" val="3171254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16</a:t>
            </a:fld>
            <a:endParaRPr lang="en-US"/>
          </a:p>
        </p:txBody>
      </p:sp>
    </p:spTree>
    <p:extLst>
      <p:ext uri="{BB962C8B-B14F-4D97-AF65-F5344CB8AC3E}">
        <p14:creationId xmlns:p14="http://schemas.microsoft.com/office/powerpoint/2010/main" val="585303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17</a:t>
            </a:fld>
            <a:endParaRPr lang="en-US"/>
          </a:p>
        </p:txBody>
      </p:sp>
    </p:spTree>
    <p:extLst>
      <p:ext uri="{BB962C8B-B14F-4D97-AF65-F5344CB8AC3E}">
        <p14:creationId xmlns:p14="http://schemas.microsoft.com/office/powerpoint/2010/main" val="1461513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See if the students already thought about the second question.</a:t>
            </a:r>
          </a:p>
          <a:p>
            <a:r>
              <a:rPr lang="en-US" baseline="0" dirty="0"/>
              <a:t>A third question we’ll leave for later, but let them brainstorm in advance, and possibly reveal this one to them if they think that they have thought of everything: should pushing unlock turn off the alarm in the ALARM state?  If so, should it … unlock doors?  Or go where?  Does everyone have the same answer?</a:t>
            </a:r>
          </a:p>
          <a:p>
            <a:r>
              <a:rPr lang="en-US" baseline="0" dirty="0"/>
              <a:t>Also not discussed explicitly: what happens when no buttons are pressed?</a:t>
            </a:r>
          </a:p>
        </p:txBody>
      </p:sp>
      <p:sp>
        <p:nvSpPr>
          <p:cNvPr id="4" name="Slide Number Placeholder 3"/>
          <p:cNvSpPr>
            <a:spLocks noGrp="1"/>
          </p:cNvSpPr>
          <p:nvPr>
            <p:ph type="sldNum" sz="quarter" idx="10"/>
          </p:nvPr>
        </p:nvSpPr>
        <p:spPr/>
        <p:txBody>
          <a:bodyPr/>
          <a:lstStyle/>
          <a:p>
            <a:fld id="{C746901C-2F17-412D-8945-DF33E2930D4B}" type="slidenum">
              <a:rPr lang="en-US" smtClean="0"/>
              <a:t>18</a:t>
            </a:fld>
            <a:endParaRPr lang="en-US"/>
          </a:p>
        </p:txBody>
      </p:sp>
    </p:spTree>
    <p:extLst>
      <p:ext uri="{BB962C8B-B14F-4D97-AF65-F5344CB8AC3E}">
        <p14:creationId xmlns:p14="http://schemas.microsoft.com/office/powerpoint/2010/main" val="309763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Unknown decisions may STILL be overlooked, of course!</a:t>
            </a:r>
          </a:p>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19</a:t>
            </a:fld>
            <a:endParaRPr lang="en-US"/>
          </a:p>
        </p:txBody>
      </p:sp>
    </p:spTree>
    <p:extLst>
      <p:ext uri="{BB962C8B-B14F-4D97-AF65-F5344CB8AC3E}">
        <p14:creationId xmlns:p14="http://schemas.microsoft.com/office/powerpoint/2010/main" val="3783871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2</a:t>
            </a:fld>
            <a:endParaRPr lang="en-US"/>
          </a:p>
        </p:txBody>
      </p:sp>
    </p:spTree>
    <p:extLst>
      <p:ext uri="{BB962C8B-B14F-4D97-AF65-F5344CB8AC3E}">
        <p14:creationId xmlns:p14="http://schemas.microsoft.com/office/powerpoint/2010/main" val="3267575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Unknown decisions may STILL be overlooked, of course!</a:t>
            </a:r>
          </a:p>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20</a:t>
            </a:fld>
            <a:endParaRPr lang="en-US"/>
          </a:p>
        </p:txBody>
      </p:sp>
    </p:spTree>
    <p:extLst>
      <p:ext uri="{BB962C8B-B14F-4D97-AF65-F5344CB8AC3E}">
        <p14:creationId xmlns:p14="http://schemas.microsoft.com/office/powerpoint/2010/main" val="11513400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21</a:t>
            </a:fld>
            <a:endParaRPr lang="en-US"/>
          </a:p>
        </p:txBody>
      </p:sp>
    </p:spTree>
    <p:extLst>
      <p:ext uri="{BB962C8B-B14F-4D97-AF65-F5344CB8AC3E}">
        <p14:creationId xmlns:p14="http://schemas.microsoft.com/office/powerpoint/2010/main" val="1093494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22</a:t>
            </a:fld>
            <a:endParaRPr lang="en-US"/>
          </a:p>
        </p:txBody>
      </p:sp>
    </p:spTree>
    <p:extLst>
      <p:ext uri="{BB962C8B-B14F-4D97-AF65-F5344CB8AC3E}">
        <p14:creationId xmlns:p14="http://schemas.microsoft.com/office/powerpoint/2010/main" val="2750256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Point out that we didn’t actually discuss this question!  (unless you did already, of course)</a:t>
            </a:r>
          </a:p>
        </p:txBody>
      </p:sp>
      <p:sp>
        <p:nvSpPr>
          <p:cNvPr id="4" name="Slide Number Placeholder 3"/>
          <p:cNvSpPr>
            <a:spLocks noGrp="1"/>
          </p:cNvSpPr>
          <p:nvPr>
            <p:ph type="sldNum" sz="quarter" idx="10"/>
          </p:nvPr>
        </p:nvSpPr>
        <p:spPr/>
        <p:txBody>
          <a:bodyPr/>
          <a:lstStyle/>
          <a:p>
            <a:fld id="{C746901C-2F17-412D-8945-DF33E2930D4B}" type="slidenum">
              <a:rPr lang="en-US" smtClean="0"/>
              <a:t>23</a:t>
            </a:fld>
            <a:endParaRPr lang="en-US"/>
          </a:p>
        </p:txBody>
      </p:sp>
    </p:spTree>
    <p:extLst>
      <p:ext uri="{BB962C8B-B14F-4D97-AF65-F5344CB8AC3E}">
        <p14:creationId xmlns:p14="http://schemas.microsoft.com/office/powerpoint/2010/main" val="1589417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Point out that we didn’t actually discuss this question!  (unless you did already, of course)</a:t>
            </a:r>
          </a:p>
        </p:txBody>
      </p:sp>
      <p:sp>
        <p:nvSpPr>
          <p:cNvPr id="4" name="Slide Number Placeholder 3"/>
          <p:cNvSpPr>
            <a:spLocks noGrp="1"/>
          </p:cNvSpPr>
          <p:nvPr>
            <p:ph type="sldNum" sz="quarter" idx="10"/>
          </p:nvPr>
        </p:nvSpPr>
        <p:spPr/>
        <p:txBody>
          <a:bodyPr/>
          <a:lstStyle/>
          <a:p>
            <a:fld id="{C746901C-2F17-412D-8945-DF33E2930D4B}" type="slidenum">
              <a:rPr lang="en-US" smtClean="0"/>
              <a:t>24</a:t>
            </a:fld>
            <a:endParaRPr lang="en-US"/>
          </a:p>
        </p:txBody>
      </p:sp>
    </p:spTree>
    <p:extLst>
      <p:ext uri="{BB962C8B-B14F-4D97-AF65-F5344CB8AC3E}">
        <p14:creationId xmlns:p14="http://schemas.microsoft.com/office/powerpoint/2010/main" val="23999645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Emphasize that answers are not always clear, but leaving don’t cares may come up with an unknown third answer to the second question.</a:t>
            </a:r>
          </a:p>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25</a:t>
            </a:fld>
            <a:endParaRPr lang="en-US"/>
          </a:p>
        </p:txBody>
      </p:sp>
    </p:spTree>
    <p:extLst>
      <p:ext uri="{BB962C8B-B14F-4D97-AF65-F5344CB8AC3E}">
        <p14:creationId xmlns:p14="http://schemas.microsoft.com/office/powerpoint/2010/main" val="2653459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26</a:t>
            </a:fld>
            <a:endParaRPr lang="en-US"/>
          </a:p>
        </p:txBody>
      </p:sp>
    </p:spTree>
    <p:extLst>
      <p:ext uri="{BB962C8B-B14F-4D97-AF65-F5344CB8AC3E}">
        <p14:creationId xmlns:p14="http://schemas.microsoft.com/office/powerpoint/2010/main" val="4604791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27</a:t>
            </a:fld>
            <a:endParaRPr lang="en-US"/>
          </a:p>
        </p:txBody>
      </p:sp>
    </p:spTree>
    <p:extLst>
      <p:ext uri="{BB962C8B-B14F-4D97-AF65-F5344CB8AC3E}">
        <p14:creationId xmlns:p14="http://schemas.microsoft.com/office/powerpoint/2010/main" val="8951064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Emphasize that answers are not always clear, but leaving don’t cares may come up with an unknown third answer to the second question.</a:t>
            </a:r>
          </a:p>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28</a:t>
            </a:fld>
            <a:endParaRPr lang="en-US"/>
          </a:p>
        </p:txBody>
      </p:sp>
    </p:spTree>
    <p:extLst>
      <p:ext uri="{BB962C8B-B14F-4D97-AF65-F5344CB8AC3E}">
        <p14:creationId xmlns:p14="http://schemas.microsoft.com/office/powerpoint/2010/main" val="5058116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29</a:t>
            </a:fld>
            <a:endParaRPr lang="en-US"/>
          </a:p>
        </p:txBody>
      </p:sp>
    </p:spTree>
    <p:extLst>
      <p:ext uri="{BB962C8B-B14F-4D97-AF65-F5344CB8AC3E}">
        <p14:creationId xmlns:p14="http://schemas.microsoft.com/office/powerpoint/2010/main" val="1101106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3</a:t>
            </a:fld>
            <a:endParaRPr lang="en-US"/>
          </a:p>
        </p:txBody>
      </p:sp>
    </p:spTree>
    <p:extLst>
      <p:ext uri="{BB962C8B-B14F-4D97-AF65-F5344CB8AC3E}">
        <p14:creationId xmlns:p14="http://schemas.microsoft.com/office/powerpoint/2010/main" val="30257045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30</a:t>
            </a:fld>
            <a:endParaRPr lang="en-US"/>
          </a:p>
        </p:txBody>
      </p:sp>
    </p:spTree>
    <p:extLst>
      <p:ext uri="{BB962C8B-B14F-4D97-AF65-F5344CB8AC3E}">
        <p14:creationId xmlns:p14="http://schemas.microsoft.com/office/powerpoint/2010/main" val="3609041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31</a:t>
            </a:fld>
            <a:endParaRPr lang="en-US"/>
          </a:p>
        </p:txBody>
      </p:sp>
    </p:spTree>
    <p:extLst>
      <p:ext uri="{BB962C8B-B14F-4D97-AF65-F5344CB8AC3E}">
        <p14:creationId xmlns:p14="http://schemas.microsoft.com/office/powerpoint/2010/main" val="13412411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32</a:t>
            </a:fld>
            <a:endParaRPr lang="en-US"/>
          </a:p>
        </p:txBody>
      </p:sp>
    </p:spTree>
    <p:extLst>
      <p:ext uri="{BB962C8B-B14F-4D97-AF65-F5344CB8AC3E}">
        <p14:creationId xmlns:p14="http://schemas.microsoft.com/office/powerpoint/2010/main" val="35302619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33</a:t>
            </a:fld>
            <a:endParaRPr lang="en-US"/>
          </a:p>
        </p:txBody>
      </p:sp>
    </p:spTree>
    <p:extLst>
      <p:ext uri="{BB962C8B-B14F-4D97-AF65-F5344CB8AC3E}">
        <p14:creationId xmlns:p14="http://schemas.microsoft.com/office/powerpoint/2010/main" val="5997021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34</a:t>
            </a:fld>
            <a:endParaRPr lang="en-US"/>
          </a:p>
        </p:txBody>
      </p:sp>
    </p:spTree>
    <p:extLst>
      <p:ext uri="{BB962C8B-B14F-4D97-AF65-F5344CB8AC3E}">
        <p14:creationId xmlns:p14="http://schemas.microsoft.com/office/powerpoint/2010/main" val="1905887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35</a:t>
            </a:fld>
            <a:endParaRPr lang="en-US"/>
          </a:p>
        </p:txBody>
      </p:sp>
    </p:spTree>
    <p:extLst>
      <p:ext uri="{BB962C8B-B14F-4D97-AF65-F5344CB8AC3E}">
        <p14:creationId xmlns:p14="http://schemas.microsoft.com/office/powerpoint/2010/main" val="42424226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Make sure that the students understand that we have done nothing mysterious with the state diagram.  It just counts from 0 to 7 in unsigned, then returns to 0.</a:t>
            </a:r>
          </a:p>
        </p:txBody>
      </p:sp>
      <p:sp>
        <p:nvSpPr>
          <p:cNvPr id="4" name="Slide Number Placeholder 3"/>
          <p:cNvSpPr>
            <a:spLocks noGrp="1"/>
          </p:cNvSpPr>
          <p:nvPr>
            <p:ph type="sldNum" sz="quarter" idx="10"/>
          </p:nvPr>
        </p:nvSpPr>
        <p:spPr/>
        <p:txBody>
          <a:bodyPr/>
          <a:lstStyle/>
          <a:p>
            <a:fld id="{C746901C-2F17-412D-8945-DF33E2930D4B}" type="slidenum">
              <a:rPr lang="en-US" smtClean="0"/>
              <a:t>36</a:t>
            </a:fld>
            <a:endParaRPr lang="en-US"/>
          </a:p>
        </p:txBody>
      </p:sp>
    </p:spTree>
    <p:extLst>
      <p:ext uri="{BB962C8B-B14F-4D97-AF65-F5344CB8AC3E}">
        <p14:creationId xmlns:p14="http://schemas.microsoft.com/office/powerpoint/2010/main" val="30063059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37</a:t>
            </a:fld>
            <a:endParaRPr lang="en-US"/>
          </a:p>
        </p:txBody>
      </p:sp>
    </p:spTree>
    <p:extLst>
      <p:ext uri="{BB962C8B-B14F-4D97-AF65-F5344CB8AC3E}">
        <p14:creationId xmlns:p14="http://schemas.microsoft.com/office/powerpoint/2010/main" val="7405509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38</a:t>
            </a:fld>
            <a:endParaRPr lang="en-US"/>
          </a:p>
        </p:txBody>
      </p:sp>
    </p:spTree>
    <p:extLst>
      <p:ext uri="{BB962C8B-B14F-4D97-AF65-F5344CB8AC3E}">
        <p14:creationId xmlns:p14="http://schemas.microsoft.com/office/powerpoint/2010/main" val="25765004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39</a:t>
            </a:fld>
            <a:endParaRPr lang="en-US"/>
          </a:p>
        </p:txBody>
      </p:sp>
    </p:spTree>
    <p:extLst>
      <p:ext uri="{BB962C8B-B14F-4D97-AF65-F5344CB8AC3E}">
        <p14:creationId xmlns:p14="http://schemas.microsoft.com/office/powerpoint/2010/main" val="1659038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4</a:t>
            </a:fld>
            <a:endParaRPr lang="en-US"/>
          </a:p>
        </p:txBody>
      </p:sp>
    </p:spTree>
    <p:extLst>
      <p:ext uri="{BB962C8B-B14F-4D97-AF65-F5344CB8AC3E}">
        <p14:creationId xmlns:p14="http://schemas.microsoft.com/office/powerpoint/2010/main" val="27205867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40</a:t>
            </a:fld>
            <a:endParaRPr lang="en-US"/>
          </a:p>
        </p:txBody>
      </p:sp>
    </p:spTree>
    <p:extLst>
      <p:ext uri="{BB962C8B-B14F-4D97-AF65-F5344CB8AC3E}">
        <p14:creationId xmlns:p14="http://schemas.microsoft.com/office/powerpoint/2010/main" val="16252064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41</a:t>
            </a:fld>
            <a:endParaRPr lang="en-US"/>
          </a:p>
        </p:txBody>
      </p:sp>
    </p:spTree>
    <p:extLst>
      <p:ext uri="{BB962C8B-B14F-4D97-AF65-F5344CB8AC3E}">
        <p14:creationId xmlns:p14="http://schemas.microsoft.com/office/powerpoint/2010/main" val="42787828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Be sure that the students can map the reasoning from counting into the Boolean expression.  The XOR means flipping the bit (changing the 4’s place).  The AND means that ALL lower digits (the 2’s place and 1’s place, in this case) are 1.</a:t>
            </a:r>
          </a:p>
        </p:txBody>
      </p:sp>
      <p:sp>
        <p:nvSpPr>
          <p:cNvPr id="4" name="Slide Number Placeholder 3"/>
          <p:cNvSpPr>
            <a:spLocks noGrp="1"/>
          </p:cNvSpPr>
          <p:nvPr>
            <p:ph type="sldNum" sz="quarter" idx="10"/>
          </p:nvPr>
        </p:nvSpPr>
        <p:spPr/>
        <p:txBody>
          <a:bodyPr/>
          <a:lstStyle/>
          <a:p>
            <a:fld id="{C746901C-2F17-412D-8945-DF33E2930D4B}" type="slidenum">
              <a:rPr lang="en-US" smtClean="0"/>
              <a:t>42</a:t>
            </a:fld>
            <a:endParaRPr lang="en-US"/>
          </a:p>
        </p:txBody>
      </p:sp>
    </p:spTree>
    <p:extLst>
      <p:ext uri="{BB962C8B-B14F-4D97-AF65-F5344CB8AC3E}">
        <p14:creationId xmlns:p14="http://schemas.microsoft.com/office/powerpoint/2010/main" val="10223202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43</a:t>
            </a:fld>
            <a:endParaRPr lang="en-US"/>
          </a:p>
        </p:txBody>
      </p:sp>
    </p:spTree>
    <p:extLst>
      <p:ext uri="{BB962C8B-B14F-4D97-AF65-F5344CB8AC3E}">
        <p14:creationId xmlns:p14="http://schemas.microsoft.com/office/powerpoint/2010/main" val="39332449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is the form given in the equations.  We can reuse terms to make the logic a little simpler (next slide).</a:t>
            </a:r>
          </a:p>
        </p:txBody>
      </p:sp>
      <p:sp>
        <p:nvSpPr>
          <p:cNvPr id="4" name="Slide Number Placeholder 3"/>
          <p:cNvSpPr>
            <a:spLocks noGrp="1"/>
          </p:cNvSpPr>
          <p:nvPr>
            <p:ph type="sldNum" sz="quarter" idx="10"/>
          </p:nvPr>
        </p:nvSpPr>
        <p:spPr/>
        <p:txBody>
          <a:bodyPr/>
          <a:lstStyle/>
          <a:p>
            <a:fld id="{C746901C-2F17-412D-8945-DF33E2930D4B}" type="slidenum">
              <a:rPr lang="en-US" smtClean="0"/>
              <a:t>44</a:t>
            </a:fld>
            <a:endParaRPr lang="en-US"/>
          </a:p>
        </p:txBody>
      </p:sp>
    </p:spTree>
    <p:extLst>
      <p:ext uri="{BB962C8B-B14F-4D97-AF65-F5344CB8AC3E}">
        <p14:creationId xmlns:p14="http://schemas.microsoft.com/office/powerpoint/2010/main" val="16356694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Point out that the serial design is a bit slice for each bit of the counter.  The bit slice uses one 2-input AND gate, one 2-input XOR gate, and one flip-flop.</a:t>
            </a:r>
          </a:p>
        </p:txBody>
      </p:sp>
      <p:sp>
        <p:nvSpPr>
          <p:cNvPr id="4" name="Slide Number Placeholder 3"/>
          <p:cNvSpPr>
            <a:spLocks noGrp="1"/>
          </p:cNvSpPr>
          <p:nvPr>
            <p:ph type="sldNum" sz="quarter" idx="10"/>
          </p:nvPr>
        </p:nvSpPr>
        <p:spPr/>
        <p:txBody>
          <a:bodyPr/>
          <a:lstStyle/>
          <a:p>
            <a:fld id="{C746901C-2F17-412D-8945-DF33E2930D4B}" type="slidenum">
              <a:rPr lang="en-US" smtClean="0"/>
              <a:t>45</a:t>
            </a:fld>
            <a:endParaRPr lang="en-US"/>
          </a:p>
        </p:txBody>
      </p:sp>
    </p:spTree>
    <p:extLst>
      <p:ext uri="{BB962C8B-B14F-4D97-AF65-F5344CB8AC3E}">
        <p14:creationId xmlns:p14="http://schemas.microsoft.com/office/powerpoint/2010/main" val="6320831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46</a:t>
            </a:fld>
            <a:endParaRPr lang="en-US"/>
          </a:p>
        </p:txBody>
      </p:sp>
    </p:spTree>
    <p:extLst>
      <p:ext uri="{BB962C8B-B14F-4D97-AF65-F5344CB8AC3E}">
        <p14:creationId xmlns:p14="http://schemas.microsoft.com/office/powerpoint/2010/main" val="7688556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47</a:t>
            </a:fld>
            <a:endParaRPr lang="en-US"/>
          </a:p>
        </p:txBody>
      </p:sp>
    </p:spTree>
    <p:extLst>
      <p:ext uri="{BB962C8B-B14F-4D97-AF65-F5344CB8AC3E}">
        <p14:creationId xmlns:p14="http://schemas.microsoft.com/office/powerpoint/2010/main" val="30183793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48</a:t>
            </a:fld>
            <a:endParaRPr lang="en-US"/>
          </a:p>
        </p:txBody>
      </p:sp>
    </p:spTree>
    <p:extLst>
      <p:ext uri="{BB962C8B-B14F-4D97-AF65-F5344CB8AC3E}">
        <p14:creationId xmlns:p14="http://schemas.microsoft.com/office/powerpoint/2010/main" val="34674887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49</a:t>
            </a:fld>
            <a:endParaRPr lang="en-US"/>
          </a:p>
        </p:txBody>
      </p:sp>
    </p:spTree>
    <p:extLst>
      <p:ext uri="{BB962C8B-B14F-4D97-AF65-F5344CB8AC3E}">
        <p14:creationId xmlns:p14="http://schemas.microsoft.com/office/powerpoint/2010/main" val="166001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Talk about keyless entry systems before developing the list of abstract states.  Walk through using words.  Example: When I walk up to my car, the doors are all locked, and the alarm is silent.  Let’s create a state for that.  And so forth.</a:t>
            </a:r>
            <a:br>
              <a:rPr lang="en-US" baseline="0" dirty="0"/>
            </a:br>
            <a:r>
              <a:rPr lang="en-US" baseline="0" dirty="0"/>
              <a:t>Make sure that they realize that answers sometimes require design decisions: should the doors lock or unlock when the alarm is on?  Not clear.</a:t>
            </a:r>
          </a:p>
        </p:txBody>
      </p:sp>
      <p:sp>
        <p:nvSpPr>
          <p:cNvPr id="4" name="Slide Number Placeholder 3"/>
          <p:cNvSpPr>
            <a:spLocks noGrp="1"/>
          </p:cNvSpPr>
          <p:nvPr>
            <p:ph type="sldNum" sz="quarter" idx="10"/>
          </p:nvPr>
        </p:nvSpPr>
        <p:spPr/>
        <p:txBody>
          <a:bodyPr/>
          <a:lstStyle/>
          <a:p>
            <a:fld id="{C746901C-2F17-412D-8945-DF33E2930D4B}" type="slidenum">
              <a:rPr lang="en-US" smtClean="0"/>
              <a:t>5</a:t>
            </a:fld>
            <a:endParaRPr lang="en-US"/>
          </a:p>
        </p:txBody>
      </p:sp>
    </p:spTree>
    <p:extLst>
      <p:ext uri="{BB962C8B-B14F-4D97-AF65-F5344CB8AC3E}">
        <p14:creationId xmlns:p14="http://schemas.microsoft.com/office/powerpoint/2010/main" val="15642314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50</a:t>
            </a:fld>
            <a:endParaRPr lang="en-US"/>
          </a:p>
        </p:txBody>
      </p:sp>
    </p:spTree>
    <p:extLst>
      <p:ext uri="{BB962C8B-B14F-4D97-AF65-F5344CB8AC3E}">
        <p14:creationId xmlns:p14="http://schemas.microsoft.com/office/powerpoint/2010/main" val="7066116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Walk the students through the changes.  Remind them that the bits always flip at the perceived rising edge.  Also remind them that the “clock” is inverted for Z1 and Z2: Z0’ is the clock for Z1, so the FALLING edge causes a change.  The green arrows can be drawn anywhere in the clock cycles.  Delay caused by ripple is NOT illustrated in this diagram.</a:t>
            </a:r>
          </a:p>
        </p:txBody>
      </p:sp>
      <p:sp>
        <p:nvSpPr>
          <p:cNvPr id="4" name="Slide Number Placeholder 3"/>
          <p:cNvSpPr>
            <a:spLocks noGrp="1"/>
          </p:cNvSpPr>
          <p:nvPr>
            <p:ph type="sldNum" sz="quarter" idx="10"/>
          </p:nvPr>
        </p:nvSpPr>
        <p:spPr/>
        <p:txBody>
          <a:bodyPr/>
          <a:lstStyle/>
          <a:p>
            <a:fld id="{C746901C-2F17-412D-8945-DF33E2930D4B}" type="slidenum">
              <a:rPr lang="en-US" smtClean="0"/>
              <a:t>51</a:t>
            </a:fld>
            <a:endParaRPr lang="en-US"/>
          </a:p>
        </p:txBody>
      </p:sp>
    </p:spTree>
    <p:extLst>
      <p:ext uri="{BB962C8B-B14F-4D97-AF65-F5344CB8AC3E}">
        <p14:creationId xmlns:p14="http://schemas.microsoft.com/office/powerpoint/2010/main" val="1332204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6</a:t>
            </a:fld>
            <a:endParaRPr lang="en-US"/>
          </a:p>
        </p:txBody>
      </p:sp>
    </p:spTree>
    <p:extLst>
      <p:ext uri="{BB962C8B-B14F-4D97-AF65-F5344CB8AC3E}">
        <p14:creationId xmlns:p14="http://schemas.microsoft.com/office/powerpoint/2010/main" val="1429298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7</a:t>
            </a:fld>
            <a:endParaRPr lang="en-US"/>
          </a:p>
        </p:txBody>
      </p:sp>
    </p:spTree>
    <p:extLst>
      <p:ext uri="{BB962C8B-B14F-4D97-AF65-F5344CB8AC3E}">
        <p14:creationId xmlns:p14="http://schemas.microsoft.com/office/powerpoint/2010/main" val="1920468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8</a:t>
            </a:fld>
            <a:endParaRPr lang="en-US"/>
          </a:p>
        </p:txBody>
      </p:sp>
    </p:spTree>
    <p:extLst>
      <p:ext uri="{BB962C8B-B14F-4D97-AF65-F5344CB8AC3E}">
        <p14:creationId xmlns:p14="http://schemas.microsoft.com/office/powerpoint/2010/main" val="2797225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C746901C-2F17-412D-8945-DF33E2930D4B}" type="slidenum">
              <a:rPr lang="en-US" smtClean="0"/>
              <a:t>9</a:t>
            </a:fld>
            <a:endParaRPr lang="en-US"/>
          </a:p>
        </p:txBody>
      </p:sp>
    </p:spTree>
    <p:extLst>
      <p:ext uri="{BB962C8B-B14F-4D97-AF65-F5344CB8AC3E}">
        <p14:creationId xmlns:p14="http://schemas.microsoft.com/office/powerpoint/2010/main" val="1805210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596349" y="536714"/>
            <a:ext cx="7792278" cy="2494722"/>
          </a:xfrm>
        </p:spPr>
        <p:txBody>
          <a:bodyPr anchor="b">
            <a:noAutofit/>
          </a:bodyPr>
          <a:lstStyle>
            <a:lvl1pPr algn="ctr">
              <a:lnSpc>
                <a:spcPct val="85000"/>
              </a:lnSpc>
              <a:defRPr sz="4000" spc="-50" baseline="0">
                <a:solidFill>
                  <a:schemeClr val="bg1">
                    <a:lumMod val="25000"/>
                  </a:schemeClr>
                </a:solidFill>
              </a:defRPr>
            </a:lvl1pPr>
          </a:lstStyle>
          <a:p>
            <a:r>
              <a:rPr lang="en-US" dirty="0"/>
              <a:t>title</a:t>
            </a:r>
          </a:p>
        </p:txBody>
      </p:sp>
      <p:sp>
        <p:nvSpPr>
          <p:cNvPr id="3" name="Subtitle 2"/>
          <p:cNvSpPr>
            <a:spLocks noGrp="1"/>
          </p:cNvSpPr>
          <p:nvPr>
            <p:ph type="subTitle" idx="1" hasCustomPrompt="1"/>
          </p:nvPr>
        </p:nvSpPr>
        <p:spPr>
          <a:xfrm>
            <a:off x="596348" y="4455620"/>
            <a:ext cx="7792279" cy="1689851"/>
          </a:xfrm>
        </p:spPr>
        <p:txBody>
          <a:bodyPr lIns="91440" rIns="91440">
            <a:normAutofit/>
          </a:bodyPr>
          <a:lstStyle>
            <a:lvl1pPr marL="0" indent="0" algn="ctr">
              <a:buNone/>
              <a:defRPr sz="2400" cap="none" spc="200" baseline="0">
                <a:solidFill>
                  <a:schemeClr val="tx2"/>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a:xfrm>
            <a:off x="596348" y="6459785"/>
            <a:ext cx="2973203" cy="365125"/>
          </a:xfrm>
        </p:spPr>
        <p:txBody>
          <a:bodyPr/>
          <a:lstStyle>
            <a:lvl1pPr>
              <a:defRPr sz="1100">
                <a:solidFill>
                  <a:schemeClr val="tx1"/>
                </a:solidFill>
              </a:defRPr>
            </a:lvl1pPr>
          </a:lstStyle>
          <a:p>
            <a:r>
              <a:rPr lang="en-US"/>
              <a:t>ECE 120: Introduction to Computing</a:t>
            </a:r>
            <a:endParaRPr lang="en-US" dirty="0"/>
          </a:p>
        </p:txBody>
      </p:sp>
      <p:sp>
        <p:nvSpPr>
          <p:cNvPr id="5" name="Footer Placeholder 4"/>
          <p:cNvSpPr>
            <a:spLocks noGrp="1"/>
          </p:cNvSpPr>
          <p:nvPr>
            <p:ph type="ftr" sz="quarter" idx="11"/>
          </p:nvPr>
        </p:nvSpPr>
        <p:spPr>
          <a:xfrm>
            <a:off x="3686185" y="6459785"/>
            <a:ext cx="4713474" cy="365125"/>
          </a:xfrm>
        </p:spPr>
        <p:txBody>
          <a:bodyPr/>
          <a:lstStyle>
            <a:lvl1pPr>
              <a:defRPr sz="1100" cap="none">
                <a:solidFill>
                  <a:schemeClr val="tx1"/>
                </a:solidFill>
              </a:defRPr>
            </a:lvl1pPr>
          </a:lstStyle>
          <a:p>
            <a:pPr algn="r"/>
            <a:r>
              <a:rPr lang="en-US"/>
              <a:t>© 2016 Steven S. Lumetta.  All rights reserved.</a:t>
            </a:r>
            <a:endParaRPr lang="en-US" dirty="0"/>
          </a:p>
        </p:txBody>
      </p:sp>
      <p:sp>
        <p:nvSpPr>
          <p:cNvPr id="6" name="Slide Number Placeholder 5"/>
          <p:cNvSpPr>
            <a:spLocks noGrp="1"/>
          </p:cNvSpPr>
          <p:nvPr>
            <p:ph type="sldNum" sz="quarter" idx="12"/>
          </p:nvPr>
        </p:nvSpPr>
        <p:spPr/>
        <p:txBody>
          <a:bodyPr/>
          <a:lstStyle>
            <a:lvl1pPr>
              <a:defRPr sz="1100">
                <a:solidFill>
                  <a:schemeClr val="tx1"/>
                </a:solidFill>
              </a:defRPr>
            </a:lvl1pPr>
          </a:lstStyle>
          <a:p>
            <a:r>
              <a:rPr lang="en-US" dirty="0"/>
              <a:t>slide </a:t>
            </a:r>
            <a:fld id="{7A1E67A6-F3B4-42F5-9080-BEEF8C889EA2}" type="slidenum">
              <a:rPr lang="en-US" smtClean="0"/>
              <a:pPr/>
              <a:t>‹#›</a:t>
            </a:fld>
            <a:endParaRPr lang="en-US" dirty="0"/>
          </a:p>
        </p:txBody>
      </p:sp>
      <p:cxnSp>
        <p:nvCxnSpPr>
          <p:cNvPr id="9" name="Straight Connector 8"/>
          <p:cNvCxnSpPr/>
          <p:nvPr userDrawn="1"/>
        </p:nvCxnSpPr>
        <p:spPr>
          <a:xfrm>
            <a:off x="596348" y="3786808"/>
            <a:ext cx="7803311" cy="0"/>
          </a:xfrm>
          <a:prstGeom prst="line">
            <a:avLst/>
          </a:prstGeom>
          <a:ln w="25400">
            <a:solidFill>
              <a:srgbClr val="D09E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448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ECE 120: Introduction to Computing</a:t>
            </a:r>
          </a:p>
        </p:txBody>
      </p:sp>
      <p:sp>
        <p:nvSpPr>
          <p:cNvPr id="5" name="Footer Placeholder 4"/>
          <p:cNvSpPr>
            <a:spLocks noGrp="1"/>
          </p:cNvSpPr>
          <p:nvPr>
            <p:ph type="ftr" sz="quarter" idx="11"/>
          </p:nvPr>
        </p:nvSpPr>
        <p:spPr/>
        <p:txBody>
          <a:bodyPr/>
          <a:lstStyle/>
          <a:p>
            <a:r>
              <a:rPr lang="en-US"/>
              <a:t>© 2016 Steven S. Lumetta.  All rights reserved.</a:t>
            </a:r>
          </a:p>
        </p:txBody>
      </p:sp>
      <p:sp>
        <p:nvSpPr>
          <p:cNvPr id="6" name="Slide Number Placeholder 5"/>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2946662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ECE 120: Introduction to Computing</a:t>
            </a:r>
          </a:p>
        </p:txBody>
      </p:sp>
      <p:sp>
        <p:nvSpPr>
          <p:cNvPr id="5" name="Footer Placeholder 4"/>
          <p:cNvSpPr>
            <a:spLocks noGrp="1"/>
          </p:cNvSpPr>
          <p:nvPr>
            <p:ph type="ftr" sz="quarter" idx="11"/>
          </p:nvPr>
        </p:nvSpPr>
        <p:spPr/>
        <p:txBody>
          <a:bodyPr/>
          <a:lstStyle/>
          <a:p>
            <a:r>
              <a:rPr lang="en-US"/>
              <a:t>© 2016 Steven S. Lumetta.  All rights reserved.</a:t>
            </a:r>
          </a:p>
        </p:txBody>
      </p:sp>
      <p:sp>
        <p:nvSpPr>
          <p:cNvPr id="6" name="Slide Number Placeholder 5"/>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931393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6349" y="536714"/>
            <a:ext cx="10982737" cy="646043"/>
          </a:xfrm>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a:xfrm>
            <a:off x="596350" y="1630017"/>
            <a:ext cx="7792278" cy="4239077"/>
          </a:xfrm>
        </p:spPr>
        <p:txBody>
          <a:bodyPr>
            <a:normAutofit/>
          </a:bodyPr>
          <a:lstStyle>
            <a:lvl1pP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r>
              <a:rPr lang="en-US"/>
              <a:t>ECE 120: Introduction to Computing</a:t>
            </a:r>
            <a:endParaRPr lang="en-US" dirty="0"/>
          </a:p>
        </p:txBody>
      </p:sp>
      <p:sp>
        <p:nvSpPr>
          <p:cNvPr id="8" name="Footer Placeholder 7"/>
          <p:cNvSpPr>
            <a:spLocks noGrp="1"/>
          </p:cNvSpPr>
          <p:nvPr>
            <p:ph type="ftr" sz="quarter" idx="11"/>
          </p:nvPr>
        </p:nvSpPr>
        <p:spPr/>
        <p:txBody>
          <a:bodyPr/>
          <a:lstStyle/>
          <a:p>
            <a:pPr algn="r"/>
            <a:r>
              <a:rPr lang="en-US"/>
              <a:t>© 2016 Steven S. Lumetta.  All rights reserved.</a:t>
            </a:r>
            <a:endParaRPr lang="en-US" dirty="0"/>
          </a:p>
        </p:txBody>
      </p:sp>
      <p:sp>
        <p:nvSpPr>
          <p:cNvPr id="9" name="Slide Number Placeholder 8"/>
          <p:cNvSpPr>
            <a:spLocks noGrp="1"/>
          </p:cNvSpPr>
          <p:nvPr>
            <p:ph type="sldNum" sz="quarter" idx="12"/>
          </p:nvPr>
        </p:nvSpPr>
        <p:spPr/>
        <p:txBody>
          <a:bodyPr/>
          <a:lstStyle>
            <a:lvl1pPr>
              <a:defRPr b="0">
                <a:solidFill>
                  <a:schemeClr val="tx1"/>
                </a:solidFill>
              </a:defRPr>
            </a:lvl1pPr>
          </a:lstStyle>
          <a:p>
            <a:r>
              <a:rPr lang="en-US" sz="1100"/>
              <a:t>slide </a:t>
            </a:r>
            <a:fld id="{DFCBF99B-FFDD-44A2-B92B-66EDED34A677}" type="slidenum">
              <a:rPr lang="en-US" sz="1100" smtClean="0"/>
              <a:pPr/>
              <a:t>‹#›</a:t>
            </a:fld>
            <a:endParaRPr lang="en-US" dirty="0"/>
          </a:p>
        </p:txBody>
      </p:sp>
    </p:spTree>
    <p:extLst>
      <p:ext uri="{BB962C8B-B14F-4D97-AF65-F5344CB8AC3E}">
        <p14:creationId xmlns:p14="http://schemas.microsoft.com/office/powerpoint/2010/main" val="296269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ECE 120: Introduction to Computing</a:t>
            </a:r>
          </a:p>
        </p:txBody>
      </p:sp>
      <p:sp>
        <p:nvSpPr>
          <p:cNvPr id="5" name="Footer Placeholder 4"/>
          <p:cNvSpPr>
            <a:spLocks noGrp="1"/>
          </p:cNvSpPr>
          <p:nvPr>
            <p:ph type="ftr" sz="quarter" idx="11"/>
          </p:nvPr>
        </p:nvSpPr>
        <p:spPr/>
        <p:txBody>
          <a:bodyPr/>
          <a:lstStyle/>
          <a:p>
            <a:r>
              <a:rPr lang="en-US"/>
              <a:t>© 2016 Steven S. Lumetta.  All rights reserved.</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133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ECE 120: Introduction to Computing</a:t>
            </a:r>
          </a:p>
        </p:txBody>
      </p:sp>
      <p:sp>
        <p:nvSpPr>
          <p:cNvPr id="6" name="Footer Placeholder 5"/>
          <p:cNvSpPr>
            <a:spLocks noGrp="1"/>
          </p:cNvSpPr>
          <p:nvPr>
            <p:ph type="ftr" sz="quarter" idx="11"/>
          </p:nvPr>
        </p:nvSpPr>
        <p:spPr/>
        <p:txBody>
          <a:bodyPr/>
          <a:lstStyle/>
          <a:p>
            <a:r>
              <a:rPr lang="en-US"/>
              <a:t>© 2016 Steven S. Lumetta.  All rights reserved.</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2958862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ECE 120: Introduction to Computing</a:t>
            </a:r>
          </a:p>
        </p:txBody>
      </p:sp>
      <p:sp>
        <p:nvSpPr>
          <p:cNvPr id="8" name="Footer Placeholder 7"/>
          <p:cNvSpPr>
            <a:spLocks noGrp="1"/>
          </p:cNvSpPr>
          <p:nvPr>
            <p:ph type="ftr" sz="quarter" idx="11"/>
          </p:nvPr>
        </p:nvSpPr>
        <p:spPr/>
        <p:txBody>
          <a:bodyPr/>
          <a:lstStyle/>
          <a:p>
            <a:r>
              <a:rPr lang="en-US"/>
              <a:t>© 2016 Steven S. Lumetta.  All rights reserved.</a:t>
            </a:r>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382842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ECE 120: Introduction to Computing</a:t>
            </a:r>
          </a:p>
        </p:txBody>
      </p:sp>
      <p:sp>
        <p:nvSpPr>
          <p:cNvPr id="4" name="Footer Placeholder 3"/>
          <p:cNvSpPr>
            <a:spLocks noGrp="1"/>
          </p:cNvSpPr>
          <p:nvPr>
            <p:ph type="ftr" sz="quarter" idx="11"/>
          </p:nvPr>
        </p:nvSpPr>
        <p:spPr/>
        <p:txBody>
          <a:bodyPr/>
          <a:lstStyle/>
          <a:p>
            <a:r>
              <a:rPr lang="en-US"/>
              <a:t>© 2016 Steven S. Lumetta.  All rights reserved.</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2638625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ECE 120: Introduction to Computing</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2016 Steven S. Lumetta.  All rights reserved.</a:t>
            </a:r>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645836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ECE 120: Introduction to Computing</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 2016 Steven S. Lumetta.  All rights reserved.</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BBCAFA-42BF-4D03-A2B2-0B96A0CF4F81}" type="slidenum">
              <a:rPr lang="en-US" smtClean="0"/>
              <a:t>‹#›</a:t>
            </a:fld>
            <a:endParaRPr lang="en-US"/>
          </a:p>
        </p:txBody>
      </p:sp>
    </p:spTree>
    <p:extLst>
      <p:ext uri="{BB962C8B-B14F-4D97-AF65-F5344CB8AC3E}">
        <p14:creationId xmlns:p14="http://schemas.microsoft.com/office/powerpoint/2010/main" val="116219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ECE 120: Introduction to Computing</a:t>
            </a:r>
          </a:p>
        </p:txBody>
      </p:sp>
      <p:sp>
        <p:nvSpPr>
          <p:cNvPr id="6" name="Footer Placeholder 5"/>
          <p:cNvSpPr>
            <a:spLocks noGrp="1"/>
          </p:cNvSpPr>
          <p:nvPr>
            <p:ph type="ftr" sz="quarter" idx="11"/>
          </p:nvPr>
        </p:nvSpPr>
        <p:spPr/>
        <p:txBody>
          <a:bodyPr/>
          <a:lstStyle/>
          <a:p>
            <a:r>
              <a:rPr lang="en-US"/>
              <a:t>© 2016 Steven S. Lumetta.  All rights reserved.</a:t>
            </a:r>
          </a:p>
        </p:txBody>
      </p:sp>
      <p:sp>
        <p:nvSpPr>
          <p:cNvPr id="7" name="Slide Number Placeholder 6"/>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1600492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58594"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96350" y="536714"/>
            <a:ext cx="10972798" cy="64604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96348" y="1540565"/>
            <a:ext cx="7792279" cy="4328529"/>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6348" y="6459785"/>
            <a:ext cx="2973203" cy="365125"/>
          </a:xfrm>
          <a:prstGeom prst="rect">
            <a:avLst/>
          </a:prstGeom>
        </p:spPr>
        <p:txBody>
          <a:bodyPr vert="horz" lIns="91440" tIns="45720" rIns="91440" bIns="45720" rtlCol="0" anchor="ctr"/>
          <a:lstStyle>
            <a:lvl1pPr algn="l">
              <a:defRPr sz="1100">
                <a:solidFill>
                  <a:schemeClr val="tx1"/>
                </a:solidFill>
              </a:defRPr>
            </a:lvl1pPr>
          </a:lstStyle>
          <a:p>
            <a:r>
              <a:rPr lang="en-US"/>
              <a:t>ECE 120: Introduction to Computing</a:t>
            </a:r>
            <a:endParaRPr lang="en-US" dirty="0"/>
          </a:p>
        </p:txBody>
      </p:sp>
      <p:sp>
        <p:nvSpPr>
          <p:cNvPr id="5" name="Footer Placeholder 4"/>
          <p:cNvSpPr>
            <a:spLocks noGrp="1"/>
          </p:cNvSpPr>
          <p:nvPr>
            <p:ph type="ftr" sz="quarter" idx="3"/>
          </p:nvPr>
        </p:nvSpPr>
        <p:spPr>
          <a:xfrm>
            <a:off x="3686185" y="6459785"/>
            <a:ext cx="4702442" cy="365125"/>
          </a:xfrm>
          <a:prstGeom prst="rect">
            <a:avLst/>
          </a:prstGeom>
        </p:spPr>
        <p:txBody>
          <a:bodyPr vert="horz" lIns="91440" tIns="45720" rIns="91440" bIns="45720" rtlCol="0" anchor="ctr"/>
          <a:lstStyle>
            <a:lvl1pPr algn="ctr">
              <a:defRPr sz="1100" cap="none" baseline="0">
                <a:solidFill>
                  <a:schemeClr val="tx1"/>
                </a:solidFill>
              </a:defRPr>
            </a:lvl1pPr>
          </a:lstStyle>
          <a:p>
            <a:pPr algn="r"/>
            <a:r>
              <a:rPr lang="en-US"/>
              <a:t>© 2016 Steven S. Lumetta.  All rights reserved.</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r>
              <a:rPr lang="en-US" sz="1100" dirty="0">
                <a:solidFill>
                  <a:schemeClr val="tx1"/>
                </a:solidFill>
              </a:rPr>
              <a:t>slide </a:t>
            </a:r>
            <a:fld id="{DFCBF99B-FFDD-44A2-B92B-66EDED34A677}" type="slidenum">
              <a:rPr lang="en-US" sz="1100" smtClean="0">
                <a:solidFill>
                  <a:schemeClr val="tx1"/>
                </a:solidFill>
              </a:rPr>
              <a:pPr/>
              <a:t>‹#›</a:t>
            </a:fld>
            <a:endParaRPr lang="en-US" dirty="0"/>
          </a:p>
        </p:txBody>
      </p:sp>
      <p:cxnSp>
        <p:nvCxnSpPr>
          <p:cNvPr id="10" name="Straight Connector 9"/>
          <p:cNvCxnSpPr/>
          <p:nvPr/>
        </p:nvCxnSpPr>
        <p:spPr>
          <a:xfrm>
            <a:off x="596349" y="1300524"/>
            <a:ext cx="10972799" cy="0"/>
          </a:xfrm>
          <a:prstGeom prst="line">
            <a:avLst/>
          </a:prstGeom>
          <a:ln w="25400">
            <a:solidFill>
              <a:srgbClr val="D09E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165096"/>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Lst>
  <p:hf hdr="0"/>
  <p:txStyles>
    <p:titleStyle>
      <a:lvl1pPr algn="l" defTabSz="914400" rtl="0" eaLnBrk="1" latinLnBrk="0" hangingPunct="1">
        <a:lnSpc>
          <a:spcPct val="85000"/>
        </a:lnSpc>
        <a:spcBef>
          <a:spcPct val="0"/>
        </a:spcBef>
        <a:buNone/>
        <a:defRPr sz="3600" kern="1200" spc="-50" baseline="0">
          <a:solidFill>
            <a:srgbClr val="0070C0"/>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7"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7"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1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spcAft>
                <a:spcPts val="600"/>
              </a:spcAft>
            </a:pPr>
            <a:r>
              <a:rPr lang="en-US" sz="2800"/>
              <a:t>University of Illinois at Urbana-Champaign</a:t>
            </a:r>
            <a:br>
              <a:rPr lang="en-US" sz="2800"/>
            </a:br>
            <a:r>
              <a:rPr lang="en-US" sz="2800"/>
              <a:t>Dept. of Electrical and Computer Engineering</a:t>
            </a:r>
            <a:br>
              <a:rPr lang="en-US" sz="2800"/>
            </a:br>
            <a:r>
              <a:rPr lang="en-US" sz="3600"/>
              <a:t/>
            </a:r>
            <a:br>
              <a:rPr lang="en-US" sz="3600"/>
            </a:br>
            <a:r>
              <a:rPr lang="en-US" sz="3600"/>
              <a:t>ECE 120: Introduction to Computing</a:t>
            </a:r>
            <a:endParaRPr lang="en-US" sz="3600" dirty="0"/>
          </a:p>
        </p:txBody>
      </p:sp>
      <p:sp>
        <p:nvSpPr>
          <p:cNvPr id="3" name="Subtitle 2"/>
          <p:cNvSpPr>
            <a:spLocks noGrp="1"/>
          </p:cNvSpPr>
          <p:nvPr>
            <p:ph type="subTitle" idx="1"/>
          </p:nvPr>
        </p:nvSpPr>
        <p:spPr/>
        <p:txBody>
          <a:bodyPr>
            <a:normAutofit/>
          </a:bodyPr>
          <a:lstStyle/>
          <a:p>
            <a:r>
              <a:rPr lang="en-US" sz="2800" dirty="0">
                <a:solidFill>
                  <a:srgbClr val="0070C0"/>
                </a:solidFill>
              </a:rPr>
              <a:t>Finite State Machines (FSMs)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pPr algn="r"/>
            <a:r>
              <a:rPr lang="en-US"/>
              <a:t>© 2016 Steven S. Lumetta.  All rights reserved.</a:t>
            </a:r>
            <a:endParaRPr lang="en-US" dirty="0"/>
          </a:p>
        </p:txBody>
      </p:sp>
      <p:sp>
        <p:nvSpPr>
          <p:cNvPr id="7" name="Slide Number Placeholder 6"/>
          <p:cNvSpPr>
            <a:spLocks noGrp="1"/>
          </p:cNvSpPr>
          <p:nvPr>
            <p:ph type="sldNum" sz="quarter" idx="12"/>
          </p:nvPr>
        </p:nvSpPr>
        <p:spPr/>
        <p:txBody>
          <a:bodyPr/>
          <a:lstStyle/>
          <a:p>
            <a:r>
              <a:rPr lang="en-US"/>
              <a:t>slide </a:t>
            </a:r>
            <a:fld id="{7A1E67A6-F3B4-42F5-9080-BEEF8C889EA2}" type="slidenum">
              <a:rPr lang="en-US" smtClean="0"/>
              <a:pPr/>
              <a:t>1</a:t>
            </a:fld>
            <a:endParaRPr lang="en-US" dirty="0"/>
          </a:p>
        </p:txBody>
      </p:sp>
    </p:spTree>
    <p:extLst>
      <p:ext uri="{BB962C8B-B14F-4D97-AF65-F5344CB8AC3E}">
        <p14:creationId xmlns:p14="http://schemas.microsoft.com/office/powerpoint/2010/main" val="3262000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Abstract State Transition Diagram: the Same Information</a:t>
            </a:r>
          </a:p>
        </p:txBody>
      </p:sp>
      <p:sp>
        <p:nvSpPr>
          <p:cNvPr id="12" name="Content Placeholder 11"/>
          <p:cNvSpPr>
            <a:spLocks noGrp="1"/>
          </p:cNvSpPr>
          <p:nvPr>
            <p:ph idx="1"/>
          </p:nvPr>
        </p:nvSpPr>
        <p:spPr/>
        <p:txBody>
          <a:bodyPr>
            <a:normAutofit/>
          </a:bodyPr>
          <a:lstStyle/>
          <a:p>
            <a:endParaRPr lang="en-US" sz="1100" dirty="0"/>
          </a:p>
          <a:p>
            <a:r>
              <a:rPr lang="en-US" dirty="0"/>
              <a:t>We can </a:t>
            </a:r>
            <a:br>
              <a:rPr lang="en-US" dirty="0"/>
            </a:br>
            <a:r>
              <a:rPr lang="en-US" dirty="0"/>
              <a:t>represent the</a:t>
            </a:r>
            <a:br>
              <a:rPr lang="en-US" dirty="0"/>
            </a:br>
            <a:r>
              <a:rPr lang="en-US" dirty="0"/>
              <a:t>same </a:t>
            </a:r>
            <a:br>
              <a:rPr lang="en-US" dirty="0"/>
            </a:br>
            <a:r>
              <a:rPr lang="en-US" dirty="0"/>
              <a:t>information </a:t>
            </a:r>
            <a:br>
              <a:rPr lang="en-US" dirty="0"/>
            </a:br>
            <a:r>
              <a:rPr lang="en-US" dirty="0"/>
              <a:t>as a graph </a:t>
            </a:r>
            <a:br>
              <a:rPr lang="en-US" dirty="0"/>
            </a:br>
            <a:r>
              <a:rPr lang="en-US" dirty="0"/>
              <a:t>called an </a:t>
            </a:r>
            <a:br>
              <a:rPr lang="en-US" dirty="0"/>
            </a:br>
            <a:r>
              <a:rPr lang="en-US" b="1" dirty="0">
                <a:solidFill>
                  <a:srgbClr val="0070C0"/>
                </a:solidFill>
              </a:rPr>
              <a:t>abstract state </a:t>
            </a:r>
            <a:br>
              <a:rPr lang="en-US" b="1" dirty="0">
                <a:solidFill>
                  <a:srgbClr val="0070C0"/>
                </a:solidFill>
              </a:rPr>
            </a:br>
            <a:r>
              <a:rPr lang="en-US" b="1" dirty="0">
                <a:solidFill>
                  <a:srgbClr val="0070C0"/>
                </a:solidFill>
              </a:rPr>
              <a:t>transition </a:t>
            </a:r>
            <a:br>
              <a:rPr lang="en-US" b="1" dirty="0">
                <a:solidFill>
                  <a:srgbClr val="0070C0"/>
                </a:solidFill>
              </a:rPr>
            </a:br>
            <a:r>
              <a:rPr lang="en-US" b="1" dirty="0">
                <a:solidFill>
                  <a:srgbClr val="0070C0"/>
                </a:solidFill>
              </a:rPr>
              <a:t>diagram</a:t>
            </a:r>
            <a:r>
              <a:rPr lang="en-US" dirty="0"/>
              <a:t>.</a:t>
            </a:r>
          </a:p>
          <a:p>
            <a:endParaRPr lang="en-US" dirty="0">
              <a:solidFill>
                <a:schemeClr val="tx1"/>
              </a:solidFill>
            </a:endParaRP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10</a:t>
            </a:fld>
            <a:endParaRPr lang="en-US" dirty="0"/>
          </a:p>
        </p:txBody>
      </p:sp>
      <p:grpSp>
        <p:nvGrpSpPr>
          <p:cNvPr id="11" name="Group 10"/>
          <p:cNvGrpSpPr/>
          <p:nvPr/>
        </p:nvGrpSpPr>
        <p:grpSpPr>
          <a:xfrm>
            <a:off x="4617276" y="1649972"/>
            <a:ext cx="2478157" cy="624442"/>
            <a:chOff x="5303077" y="1709463"/>
            <a:chExt cx="2478157" cy="624442"/>
          </a:xfrm>
        </p:grpSpPr>
        <p:sp>
          <p:nvSpPr>
            <p:cNvPr id="6" name="Freeform 5"/>
            <p:cNvSpPr/>
            <p:nvPr/>
          </p:nvSpPr>
          <p:spPr>
            <a:xfrm>
              <a:off x="5303077" y="1709463"/>
              <a:ext cx="2478157" cy="245937"/>
            </a:xfrm>
            <a:custGeom>
              <a:avLst/>
              <a:gdLst>
                <a:gd name="connsiteX0" fmla="*/ 0 w 2478157"/>
                <a:gd name="connsiteY0" fmla="*/ 206180 h 245937"/>
                <a:gd name="connsiteX1" fmla="*/ 583096 w 2478157"/>
                <a:gd name="connsiteY1" fmla="*/ 73659 h 245937"/>
                <a:gd name="connsiteX2" fmla="*/ 1179444 w 2478157"/>
                <a:gd name="connsiteY2" fmla="*/ 7398 h 245937"/>
                <a:gd name="connsiteX3" fmla="*/ 2478157 w 2478157"/>
                <a:gd name="connsiteY3" fmla="*/ 245937 h 245937"/>
              </a:gdLst>
              <a:ahLst/>
              <a:cxnLst>
                <a:cxn ang="0">
                  <a:pos x="connsiteX0" y="connsiteY0"/>
                </a:cxn>
                <a:cxn ang="0">
                  <a:pos x="connsiteX1" y="connsiteY1"/>
                </a:cxn>
                <a:cxn ang="0">
                  <a:pos x="connsiteX2" y="connsiteY2"/>
                </a:cxn>
                <a:cxn ang="0">
                  <a:pos x="connsiteX3" y="connsiteY3"/>
                </a:cxn>
              </a:cxnLst>
              <a:rect l="l" t="t" r="r" b="b"/>
              <a:pathLst>
                <a:path w="2478157" h="245937">
                  <a:moveTo>
                    <a:pt x="0" y="206180"/>
                  </a:moveTo>
                  <a:cubicBezTo>
                    <a:pt x="193261" y="156484"/>
                    <a:pt x="386522" y="106789"/>
                    <a:pt x="583096" y="73659"/>
                  </a:cubicBezTo>
                  <a:cubicBezTo>
                    <a:pt x="779670" y="40529"/>
                    <a:pt x="863601" y="-21315"/>
                    <a:pt x="1179444" y="7398"/>
                  </a:cubicBezTo>
                  <a:cubicBezTo>
                    <a:pt x="1495287" y="36111"/>
                    <a:pt x="1986722" y="141024"/>
                    <a:pt x="2478157" y="245937"/>
                  </a:cubicBezTo>
                </a:path>
              </a:pathLst>
            </a:custGeom>
            <a:noFill/>
            <a:ln w="76200">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477750" y="1872240"/>
              <a:ext cx="2148345" cy="461665"/>
            </a:xfrm>
            <a:prstGeom prst="rect">
              <a:avLst/>
            </a:prstGeom>
            <a:noFill/>
          </p:spPr>
          <p:txBody>
            <a:bodyPr wrap="none" rtlCol="0">
              <a:spAutoFit/>
            </a:bodyPr>
            <a:lstStyle/>
            <a:p>
              <a:r>
                <a:rPr lang="en-US" sz="2400" dirty="0"/>
                <a:t>push “unlock”</a:t>
              </a:r>
            </a:p>
          </p:txBody>
        </p:sp>
      </p:grpSp>
      <p:grpSp>
        <p:nvGrpSpPr>
          <p:cNvPr id="21" name="Group 20"/>
          <p:cNvGrpSpPr/>
          <p:nvPr/>
        </p:nvGrpSpPr>
        <p:grpSpPr>
          <a:xfrm>
            <a:off x="7602328" y="2793310"/>
            <a:ext cx="786299" cy="2148345"/>
            <a:chOff x="8288129" y="2852801"/>
            <a:chExt cx="786299" cy="2148345"/>
          </a:xfrm>
        </p:grpSpPr>
        <p:cxnSp>
          <p:nvCxnSpPr>
            <p:cNvPr id="14" name="Straight Arrow Connector 13"/>
            <p:cNvCxnSpPr>
              <a:stCxn id="8" idx="4"/>
              <a:endCxn id="9" idx="0"/>
            </p:cNvCxnSpPr>
            <p:nvPr/>
          </p:nvCxnSpPr>
          <p:spPr>
            <a:xfrm>
              <a:off x="8288129" y="3061108"/>
              <a:ext cx="0" cy="173173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16200000">
              <a:off x="7769423" y="3696141"/>
              <a:ext cx="2148345" cy="461665"/>
            </a:xfrm>
            <a:prstGeom prst="rect">
              <a:avLst/>
            </a:prstGeom>
            <a:noFill/>
          </p:spPr>
          <p:txBody>
            <a:bodyPr wrap="none" rtlCol="0">
              <a:spAutoFit/>
            </a:bodyPr>
            <a:lstStyle/>
            <a:p>
              <a:r>
                <a:rPr lang="en-US" sz="2400" dirty="0"/>
                <a:t>push “unlock”</a:t>
              </a:r>
            </a:p>
          </p:txBody>
        </p:sp>
      </p:grpSp>
      <p:grpSp>
        <p:nvGrpSpPr>
          <p:cNvPr id="19" name="Group 18"/>
          <p:cNvGrpSpPr/>
          <p:nvPr/>
        </p:nvGrpSpPr>
        <p:grpSpPr>
          <a:xfrm>
            <a:off x="4548808" y="2842735"/>
            <a:ext cx="801515" cy="2027583"/>
            <a:chOff x="5234609" y="2902226"/>
            <a:chExt cx="801515" cy="2027583"/>
          </a:xfrm>
        </p:grpSpPr>
        <p:sp>
          <p:nvSpPr>
            <p:cNvPr id="18" name="Freeform 17"/>
            <p:cNvSpPr/>
            <p:nvPr/>
          </p:nvSpPr>
          <p:spPr>
            <a:xfrm>
              <a:off x="5234609" y="2902226"/>
              <a:ext cx="331396" cy="2027583"/>
            </a:xfrm>
            <a:custGeom>
              <a:avLst/>
              <a:gdLst>
                <a:gd name="connsiteX0" fmla="*/ 0 w 331396"/>
                <a:gd name="connsiteY0" fmla="*/ 2027583 h 2027583"/>
                <a:gd name="connsiteX1" fmla="*/ 331304 w 331396"/>
                <a:gd name="connsiteY1" fmla="*/ 1020417 h 2027583"/>
                <a:gd name="connsiteX2" fmla="*/ 26504 w 331396"/>
                <a:gd name="connsiteY2" fmla="*/ 0 h 2027583"/>
              </a:gdLst>
              <a:ahLst/>
              <a:cxnLst>
                <a:cxn ang="0">
                  <a:pos x="connsiteX0" y="connsiteY0"/>
                </a:cxn>
                <a:cxn ang="0">
                  <a:pos x="connsiteX1" y="connsiteY1"/>
                </a:cxn>
                <a:cxn ang="0">
                  <a:pos x="connsiteX2" y="connsiteY2"/>
                </a:cxn>
              </a:cxnLst>
              <a:rect l="l" t="t" r="r" b="b"/>
              <a:pathLst>
                <a:path w="331396" h="2027583">
                  <a:moveTo>
                    <a:pt x="0" y="2027583"/>
                  </a:moveTo>
                  <a:cubicBezTo>
                    <a:pt x="163443" y="1692965"/>
                    <a:pt x="326887" y="1358347"/>
                    <a:pt x="331304" y="1020417"/>
                  </a:cubicBezTo>
                  <a:cubicBezTo>
                    <a:pt x="335721" y="682487"/>
                    <a:pt x="181112" y="341243"/>
                    <a:pt x="26504" y="0"/>
                  </a:cubicBezTo>
                </a:path>
              </a:pathLst>
            </a:custGeom>
            <a:noFill/>
            <a:ln w="762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rot="16200000">
              <a:off x="4918671" y="3791201"/>
              <a:ext cx="1773242" cy="461665"/>
            </a:xfrm>
            <a:prstGeom prst="rect">
              <a:avLst/>
            </a:prstGeom>
            <a:noFill/>
          </p:spPr>
          <p:txBody>
            <a:bodyPr wrap="none" rtlCol="0">
              <a:spAutoFit/>
            </a:bodyPr>
            <a:lstStyle/>
            <a:p>
              <a:r>
                <a:rPr lang="en-US" sz="2400" dirty="0"/>
                <a:t>push “lock”</a:t>
              </a:r>
            </a:p>
          </p:txBody>
        </p:sp>
      </p:grpSp>
      <p:grpSp>
        <p:nvGrpSpPr>
          <p:cNvPr id="23" name="Group 22"/>
          <p:cNvGrpSpPr/>
          <p:nvPr/>
        </p:nvGrpSpPr>
        <p:grpSpPr>
          <a:xfrm>
            <a:off x="4761397" y="2225820"/>
            <a:ext cx="2478157" cy="629177"/>
            <a:chOff x="5303077" y="1326223"/>
            <a:chExt cx="2478157" cy="629177"/>
          </a:xfrm>
        </p:grpSpPr>
        <p:sp>
          <p:nvSpPr>
            <p:cNvPr id="25" name="Freeform 24"/>
            <p:cNvSpPr/>
            <p:nvPr/>
          </p:nvSpPr>
          <p:spPr>
            <a:xfrm flipH="1" flipV="1">
              <a:off x="5303077" y="1709463"/>
              <a:ext cx="2478157" cy="245937"/>
            </a:xfrm>
            <a:custGeom>
              <a:avLst/>
              <a:gdLst>
                <a:gd name="connsiteX0" fmla="*/ 0 w 2478157"/>
                <a:gd name="connsiteY0" fmla="*/ 206180 h 245937"/>
                <a:gd name="connsiteX1" fmla="*/ 583096 w 2478157"/>
                <a:gd name="connsiteY1" fmla="*/ 73659 h 245937"/>
                <a:gd name="connsiteX2" fmla="*/ 1179444 w 2478157"/>
                <a:gd name="connsiteY2" fmla="*/ 7398 h 245937"/>
                <a:gd name="connsiteX3" fmla="*/ 2478157 w 2478157"/>
                <a:gd name="connsiteY3" fmla="*/ 245937 h 245937"/>
              </a:gdLst>
              <a:ahLst/>
              <a:cxnLst>
                <a:cxn ang="0">
                  <a:pos x="connsiteX0" y="connsiteY0"/>
                </a:cxn>
                <a:cxn ang="0">
                  <a:pos x="connsiteX1" y="connsiteY1"/>
                </a:cxn>
                <a:cxn ang="0">
                  <a:pos x="connsiteX2" y="connsiteY2"/>
                </a:cxn>
                <a:cxn ang="0">
                  <a:pos x="connsiteX3" y="connsiteY3"/>
                </a:cxn>
              </a:cxnLst>
              <a:rect l="l" t="t" r="r" b="b"/>
              <a:pathLst>
                <a:path w="2478157" h="245937">
                  <a:moveTo>
                    <a:pt x="0" y="206180"/>
                  </a:moveTo>
                  <a:cubicBezTo>
                    <a:pt x="193261" y="156484"/>
                    <a:pt x="386522" y="106789"/>
                    <a:pt x="583096" y="73659"/>
                  </a:cubicBezTo>
                  <a:cubicBezTo>
                    <a:pt x="779670" y="40529"/>
                    <a:pt x="863601" y="-21315"/>
                    <a:pt x="1179444" y="7398"/>
                  </a:cubicBezTo>
                  <a:cubicBezTo>
                    <a:pt x="1495287" y="36111"/>
                    <a:pt x="1986722" y="141024"/>
                    <a:pt x="2478157" y="245937"/>
                  </a:cubicBezTo>
                </a:path>
              </a:pathLst>
            </a:custGeom>
            <a:noFill/>
            <a:ln w="762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765972" y="1326223"/>
              <a:ext cx="1773242" cy="461665"/>
            </a:xfrm>
            <a:prstGeom prst="rect">
              <a:avLst/>
            </a:prstGeom>
            <a:noFill/>
          </p:spPr>
          <p:txBody>
            <a:bodyPr wrap="none" rtlCol="0">
              <a:spAutoFit/>
            </a:bodyPr>
            <a:lstStyle/>
            <a:p>
              <a:r>
                <a:rPr lang="en-US" sz="2400" dirty="0"/>
                <a:t>push “lock”</a:t>
              </a:r>
            </a:p>
          </p:txBody>
        </p:sp>
      </p:grpSp>
      <p:grpSp>
        <p:nvGrpSpPr>
          <p:cNvPr id="27" name="Group 26"/>
          <p:cNvGrpSpPr/>
          <p:nvPr/>
        </p:nvGrpSpPr>
        <p:grpSpPr>
          <a:xfrm>
            <a:off x="3496895" y="2790477"/>
            <a:ext cx="666494" cy="1972015"/>
            <a:chOff x="7621635" y="2908520"/>
            <a:chExt cx="666494" cy="1972015"/>
          </a:xfrm>
        </p:grpSpPr>
        <p:cxnSp>
          <p:nvCxnSpPr>
            <p:cNvPr id="28" name="Straight Arrow Connector 27"/>
            <p:cNvCxnSpPr>
              <a:stCxn id="3" idx="4"/>
              <a:endCxn id="10" idx="0"/>
            </p:cNvCxnSpPr>
            <p:nvPr/>
          </p:nvCxnSpPr>
          <p:spPr>
            <a:xfrm>
              <a:off x="8288129" y="3060169"/>
              <a:ext cx="0" cy="179122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16200000">
              <a:off x="6866460" y="3663695"/>
              <a:ext cx="1972015" cy="461665"/>
            </a:xfrm>
            <a:prstGeom prst="rect">
              <a:avLst/>
            </a:prstGeom>
            <a:noFill/>
          </p:spPr>
          <p:txBody>
            <a:bodyPr wrap="none" rtlCol="0">
              <a:spAutoFit/>
            </a:bodyPr>
            <a:lstStyle/>
            <a:p>
              <a:r>
                <a:rPr lang="en-US" sz="2400" dirty="0"/>
                <a:t>push “panic”</a:t>
              </a:r>
            </a:p>
          </p:txBody>
        </p:sp>
      </p:grpSp>
      <p:grpSp>
        <p:nvGrpSpPr>
          <p:cNvPr id="31" name="Group 30"/>
          <p:cNvGrpSpPr/>
          <p:nvPr/>
        </p:nvGrpSpPr>
        <p:grpSpPr>
          <a:xfrm>
            <a:off x="4648323" y="2741260"/>
            <a:ext cx="2469071" cy="2567325"/>
            <a:chOff x="6906722" y="2385371"/>
            <a:chExt cx="2469071" cy="2567325"/>
          </a:xfrm>
        </p:grpSpPr>
        <p:cxnSp>
          <p:nvCxnSpPr>
            <p:cNvPr id="32" name="Straight Arrow Connector 31"/>
            <p:cNvCxnSpPr>
              <a:stCxn id="9" idx="1"/>
              <a:endCxn id="3" idx="5"/>
            </p:cNvCxnSpPr>
            <p:nvPr/>
          </p:nvCxnSpPr>
          <p:spPr>
            <a:xfrm flipH="1" flipV="1">
              <a:off x="6906722" y="2385371"/>
              <a:ext cx="2469071" cy="21929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178807" y="4121699"/>
              <a:ext cx="994183" cy="830997"/>
            </a:xfrm>
            <a:prstGeom prst="rect">
              <a:avLst/>
            </a:prstGeom>
            <a:noFill/>
          </p:spPr>
          <p:txBody>
            <a:bodyPr wrap="none" rtlCol="0">
              <a:spAutoFit/>
            </a:bodyPr>
            <a:lstStyle/>
            <a:p>
              <a:pPr algn="ctr"/>
              <a:r>
                <a:rPr lang="en-US" sz="2400" dirty="0"/>
                <a:t>push </a:t>
              </a:r>
              <a:br>
                <a:rPr lang="en-US" sz="2400" dirty="0"/>
              </a:br>
              <a:r>
                <a:rPr lang="en-US" sz="2400" dirty="0"/>
                <a:t>“lock”</a:t>
              </a:r>
            </a:p>
          </p:txBody>
        </p:sp>
      </p:grpSp>
      <p:grpSp>
        <p:nvGrpSpPr>
          <p:cNvPr id="38" name="Group 37"/>
          <p:cNvGrpSpPr/>
          <p:nvPr/>
        </p:nvGrpSpPr>
        <p:grpSpPr>
          <a:xfrm>
            <a:off x="1896886" y="5333099"/>
            <a:ext cx="1768326" cy="830997"/>
            <a:chOff x="2551883" y="1564331"/>
            <a:chExt cx="1768326" cy="830997"/>
          </a:xfrm>
        </p:grpSpPr>
        <p:sp>
          <p:nvSpPr>
            <p:cNvPr id="36" name="Freeform 35"/>
            <p:cNvSpPr/>
            <p:nvPr/>
          </p:nvSpPr>
          <p:spPr>
            <a:xfrm flipV="1">
              <a:off x="3640661" y="1659375"/>
              <a:ext cx="679548" cy="659755"/>
            </a:xfrm>
            <a:custGeom>
              <a:avLst/>
              <a:gdLst>
                <a:gd name="connsiteX0" fmla="*/ 679548 w 679548"/>
                <a:gd name="connsiteY0" fmla="*/ 222434 h 659755"/>
                <a:gd name="connsiteX1" fmla="*/ 308487 w 679548"/>
                <a:gd name="connsiteY1" fmla="*/ 10399 h 659755"/>
                <a:gd name="connsiteX2" fmla="*/ 3687 w 679548"/>
                <a:gd name="connsiteY2" fmla="*/ 513982 h 659755"/>
                <a:gd name="connsiteX3" fmla="*/ 520522 w 679548"/>
                <a:gd name="connsiteY3" fmla="*/ 659755 h 659755"/>
              </a:gdLst>
              <a:ahLst/>
              <a:cxnLst>
                <a:cxn ang="0">
                  <a:pos x="connsiteX0" y="connsiteY0"/>
                </a:cxn>
                <a:cxn ang="0">
                  <a:pos x="connsiteX1" y="connsiteY1"/>
                </a:cxn>
                <a:cxn ang="0">
                  <a:pos x="connsiteX2" y="connsiteY2"/>
                </a:cxn>
                <a:cxn ang="0">
                  <a:pos x="connsiteX3" y="connsiteY3"/>
                </a:cxn>
              </a:cxnLst>
              <a:rect l="l" t="t" r="r" b="b"/>
              <a:pathLst>
                <a:path w="679548" h="659755">
                  <a:moveTo>
                    <a:pt x="679548" y="222434"/>
                  </a:moveTo>
                  <a:cubicBezTo>
                    <a:pt x="550339" y="92121"/>
                    <a:pt x="421130" y="-38192"/>
                    <a:pt x="308487" y="10399"/>
                  </a:cubicBezTo>
                  <a:cubicBezTo>
                    <a:pt x="195843" y="58990"/>
                    <a:pt x="-31652" y="405756"/>
                    <a:pt x="3687" y="513982"/>
                  </a:cubicBezTo>
                  <a:cubicBezTo>
                    <a:pt x="39026" y="622208"/>
                    <a:pt x="279774" y="640981"/>
                    <a:pt x="520522" y="659755"/>
                  </a:cubicBezTo>
                </a:path>
              </a:pathLst>
            </a:custGeom>
            <a:noFill/>
            <a:ln w="762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551883" y="1564331"/>
              <a:ext cx="1192955" cy="830997"/>
            </a:xfrm>
            <a:prstGeom prst="rect">
              <a:avLst/>
            </a:prstGeom>
            <a:noFill/>
          </p:spPr>
          <p:txBody>
            <a:bodyPr wrap="none" rtlCol="0">
              <a:spAutoFit/>
            </a:bodyPr>
            <a:lstStyle/>
            <a:p>
              <a:pPr algn="ctr"/>
              <a:r>
                <a:rPr lang="en-US" sz="2400" dirty="0"/>
                <a:t>push</a:t>
              </a:r>
              <a:br>
                <a:rPr lang="en-US" sz="2400" dirty="0"/>
              </a:br>
              <a:r>
                <a:rPr lang="en-US" sz="2400" dirty="0"/>
                <a:t>“panic”</a:t>
              </a:r>
            </a:p>
          </p:txBody>
        </p:sp>
      </p:grpSp>
      <p:grpSp>
        <p:nvGrpSpPr>
          <p:cNvPr id="39" name="Group 38"/>
          <p:cNvGrpSpPr/>
          <p:nvPr/>
        </p:nvGrpSpPr>
        <p:grpSpPr>
          <a:xfrm>
            <a:off x="1998600" y="1378948"/>
            <a:ext cx="1642436" cy="847563"/>
            <a:chOff x="2677773" y="1471567"/>
            <a:chExt cx="1642436" cy="847563"/>
          </a:xfrm>
        </p:grpSpPr>
        <p:sp>
          <p:nvSpPr>
            <p:cNvPr id="40" name="Freeform 39"/>
            <p:cNvSpPr/>
            <p:nvPr/>
          </p:nvSpPr>
          <p:spPr>
            <a:xfrm>
              <a:off x="3640661" y="1659375"/>
              <a:ext cx="679548" cy="659755"/>
            </a:xfrm>
            <a:custGeom>
              <a:avLst/>
              <a:gdLst>
                <a:gd name="connsiteX0" fmla="*/ 679548 w 679548"/>
                <a:gd name="connsiteY0" fmla="*/ 222434 h 659755"/>
                <a:gd name="connsiteX1" fmla="*/ 308487 w 679548"/>
                <a:gd name="connsiteY1" fmla="*/ 10399 h 659755"/>
                <a:gd name="connsiteX2" fmla="*/ 3687 w 679548"/>
                <a:gd name="connsiteY2" fmla="*/ 513982 h 659755"/>
                <a:gd name="connsiteX3" fmla="*/ 520522 w 679548"/>
                <a:gd name="connsiteY3" fmla="*/ 659755 h 659755"/>
              </a:gdLst>
              <a:ahLst/>
              <a:cxnLst>
                <a:cxn ang="0">
                  <a:pos x="connsiteX0" y="connsiteY0"/>
                </a:cxn>
                <a:cxn ang="0">
                  <a:pos x="connsiteX1" y="connsiteY1"/>
                </a:cxn>
                <a:cxn ang="0">
                  <a:pos x="connsiteX2" y="connsiteY2"/>
                </a:cxn>
                <a:cxn ang="0">
                  <a:pos x="connsiteX3" y="connsiteY3"/>
                </a:cxn>
              </a:cxnLst>
              <a:rect l="l" t="t" r="r" b="b"/>
              <a:pathLst>
                <a:path w="679548" h="659755">
                  <a:moveTo>
                    <a:pt x="679548" y="222434"/>
                  </a:moveTo>
                  <a:cubicBezTo>
                    <a:pt x="550339" y="92121"/>
                    <a:pt x="421130" y="-38192"/>
                    <a:pt x="308487" y="10399"/>
                  </a:cubicBezTo>
                  <a:cubicBezTo>
                    <a:pt x="195843" y="58990"/>
                    <a:pt x="-31652" y="405756"/>
                    <a:pt x="3687" y="513982"/>
                  </a:cubicBezTo>
                  <a:cubicBezTo>
                    <a:pt x="39026" y="622208"/>
                    <a:pt x="279774" y="640981"/>
                    <a:pt x="520522" y="659755"/>
                  </a:cubicBezTo>
                </a:path>
              </a:pathLst>
            </a:custGeom>
            <a:noFill/>
            <a:ln w="762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2677773" y="1471567"/>
              <a:ext cx="994183" cy="830997"/>
            </a:xfrm>
            <a:prstGeom prst="rect">
              <a:avLst/>
            </a:prstGeom>
            <a:noFill/>
          </p:spPr>
          <p:txBody>
            <a:bodyPr wrap="none" rtlCol="0">
              <a:spAutoFit/>
            </a:bodyPr>
            <a:lstStyle/>
            <a:p>
              <a:pPr algn="ctr"/>
              <a:r>
                <a:rPr lang="en-US" sz="2400" dirty="0"/>
                <a:t>push</a:t>
              </a:r>
              <a:br>
                <a:rPr lang="en-US" sz="2400" dirty="0"/>
              </a:br>
              <a:r>
                <a:rPr lang="en-US" sz="2400" dirty="0"/>
                <a:t>“lock”</a:t>
              </a:r>
            </a:p>
          </p:txBody>
        </p:sp>
      </p:grpSp>
      <p:grpSp>
        <p:nvGrpSpPr>
          <p:cNvPr id="42" name="Group 41"/>
          <p:cNvGrpSpPr/>
          <p:nvPr/>
        </p:nvGrpSpPr>
        <p:grpSpPr>
          <a:xfrm>
            <a:off x="4722236" y="5388098"/>
            <a:ext cx="2478157" cy="642429"/>
            <a:chOff x="5303077" y="1312971"/>
            <a:chExt cx="2478157" cy="642429"/>
          </a:xfrm>
        </p:grpSpPr>
        <p:sp>
          <p:nvSpPr>
            <p:cNvPr id="43" name="Freeform 42"/>
            <p:cNvSpPr/>
            <p:nvPr/>
          </p:nvSpPr>
          <p:spPr>
            <a:xfrm flipH="1" flipV="1">
              <a:off x="5303077" y="1709463"/>
              <a:ext cx="2478157" cy="245937"/>
            </a:xfrm>
            <a:custGeom>
              <a:avLst/>
              <a:gdLst>
                <a:gd name="connsiteX0" fmla="*/ 0 w 2478157"/>
                <a:gd name="connsiteY0" fmla="*/ 206180 h 245937"/>
                <a:gd name="connsiteX1" fmla="*/ 583096 w 2478157"/>
                <a:gd name="connsiteY1" fmla="*/ 73659 h 245937"/>
                <a:gd name="connsiteX2" fmla="*/ 1179444 w 2478157"/>
                <a:gd name="connsiteY2" fmla="*/ 7398 h 245937"/>
                <a:gd name="connsiteX3" fmla="*/ 2478157 w 2478157"/>
                <a:gd name="connsiteY3" fmla="*/ 245937 h 245937"/>
              </a:gdLst>
              <a:ahLst/>
              <a:cxnLst>
                <a:cxn ang="0">
                  <a:pos x="connsiteX0" y="connsiteY0"/>
                </a:cxn>
                <a:cxn ang="0">
                  <a:pos x="connsiteX1" y="connsiteY1"/>
                </a:cxn>
                <a:cxn ang="0">
                  <a:pos x="connsiteX2" y="connsiteY2"/>
                </a:cxn>
                <a:cxn ang="0">
                  <a:pos x="connsiteX3" y="connsiteY3"/>
                </a:cxn>
              </a:cxnLst>
              <a:rect l="l" t="t" r="r" b="b"/>
              <a:pathLst>
                <a:path w="2478157" h="245937">
                  <a:moveTo>
                    <a:pt x="0" y="206180"/>
                  </a:moveTo>
                  <a:cubicBezTo>
                    <a:pt x="193261" y="156484"/>
                    <a:pt x="386522" y="106789"/>
                    <a:pt x="583096" y="73659"/>
                  </a:cubicBezTo>
                  <a:cubicBezTo>
                    <a:pt x="779670" y="40529"/>
                    <a:pt x="863601" y="-21315"/>
                    <a:pt x="1179444" y="7398"/>
                  </a:cubicBezTo>
                  <a:cubicBezTo>
                    <a:pt x="1495287" y="36111"/>
                    <a:pt x="1986722" y="141024"/>
                    <a:pt x="2478157" y="245937"/>
                  </a:cubicBezTo>
                </a:path>
              </a:pathLst>
            </a:custGeom>
            <a:noFill/>
            <a:ln w="762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5606948" y="1312971"/>
              <a:ext cx="1972015" cy="461665"/>
            </a:xfrm>
            <a:prstGeom prst="rect">
              <a:avLst/>
            </a:prstGeom>
            <a:noFill/>
          </p:spPr>
          <p:txBody>
            <a:bodyPr wrap="none" rtlCol="0">
              <a:spAutoFit/>
            </a:bodyPr>
            <a:lstStyle/>
            <a:p>
              <a:r>
                <a:rPr lang="en-US" sz="2400" dirty="0"/>
                <a:t>push “panic”</a:t>
              </a:r>
            </a:p>
          </p:txBody>
        </p:sp>
      </p:grpSp>
      <p:grpSp>
        <p:nvGrpSpPr>
          <p:cNvPr id="45" name="Group 44"/>
          <p:cNvGrpSpPr/>
          <p:nvPr/>
        </p:nvGrpSpPr>
        <p:grpSpPr>
          <a:xfrm>
            <a:off x="4849188" y="2800751"/>
            <a:ext cx="2687584" cy="2618398"/>
            <a:chOff x="6765359" y="-13594488"/>
            <a:chExt cx="2898340" cy="18255503"/>
          </a:xfrm>
        </p:grpSpPr>
        <p:cxnSp>
          <p:nvCxnSpPr>
            <p:cNvPr id="46" name="Straight Arrow Connector 45"/>
            <p:cNvCxnSpPr>
              <a:stCxn id="8" idx="3"/>
              <a:endCxn id="10" idx="6"/>
            </p:cNvCxnSpPr>
            <p:nvPr/>
          </p:nvCxnSpPr>
          <p:spPr>
            <a:xfrm flipH="1">
              <a:off x="6765359" y="-13594488"/>
              <a:ext cx="2446074" cy="1825550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377196" y="-10725742"/>
              <a:ext cx="1286503" cy="5793721"/>
            </a:xfrm>
            <a:prstGeom prst="rect">
              <a:avLst/>
            </a:prstGeom>
            <a:noFill/>
          </p:spPr>
          <p:txBody>
            <a:bodyPr wrap="none" rtlCol="0">
              <a:spAutoFit/>
            </a:bodyPr>
            <a:lstStyle/>
            <a:p>
              <a:pPr algn="r"/>
              <a:r>
                <a:rPr lang="en-US" sz="2400" dirty="0"/>
                <a:t>push </a:t>
              </a:r>
              <a:br>
                <a:rPr lang="en-US" sz="2400" dirty="0"/>
              </a:br>
              <a:r>
                <a:rPr lang="en-US" sz="2400" dirty="0"/>
                <a:t>“panic”</a:t>
              </a:r>
            </a:p>
          </p:txBody>
        </p:sp>
      </p:grpSp>
      <p:sp>
        <p:nvSpPr>
          <p:cNvPr id="10" name="Oval 9"/>
          <p:cNvSpPr/>
          <p:nvPr/>
        </p:nvSpPr>
        <p:spPr>
          <a:xfrm>
            <a:off x="3477589" y="4733349"/>
            <a:ext cx="1371600" cy="13716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000" b="1" dirty="0">
                <a:solidFill>
                  <a:schemeClr val="tx1"/>
                </a:solidFill>
                <a:latin typeface="Arial" panose="020B0604020202020204" pitchFamily="34" charset="0"/>
                <a:cs typeface="Arial" panose="020B0604020202020204" pitchFamily="34" charset="0"/>
              </a:rPr>
              <a:t>ALARM</a:t>
            </a:r>
          </a:p>
        </p:txBody>
      </p:sp>
      <p:sp>
        <p:nvSpPr>
          <p:cNvPr id="3" name="Oval 2"/>
          <p:cNvSpPr/>
          <p:nvPr/>
        </p:nvSpPr>
        <p:spPr>
          <a:xfrm>
            <a:off x="3477589" y="1570526"/>
            <a:ext cx="1371600" cy="13716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000" b="1" dirty="0">
                <a:solidFill>
                  <a:schemeClr val="tx1"/>
                </a:solidFill>
                <a:latin typeface="Arial" panose="020B0604020202020204" pitchFamily="34" charset="0"/>
                <a:cs typeface="Arial" panose="020B0604020202020204" pitchFamily="34" charset="0"/>
              </a:rPr>
              <a:t>LOCKED</a:t>
            </a:r>
          </a:p>
        </p:txBody>
      </p:sp>
      <p:sp>
        <p:nvSpPr>
          <p:cNvPr id="8" name="Oval 7"/>
          <p:cNvSpPr/>
          <p:nvPr/>
        </p:nvSpPr>
        <p:spPr>
          <a:xfrm>
            <a:off x="6916528" y="1630017"/>
            <a:ext cx="1371600" cy="13716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000" b="1" dirty="0">
                <a:solidFill>
                  <a:schemeClr val="tx1"/>
                </a:solidFill>
                <a:latin typeface="Arial" panose="020B0604020202020204" pitchFamily="34" charset="0"/>
                <a:cs typeface="Arial" panose="020B0604020202020204" pitchFamily="34" charset="0"/>
              </a:rPr>
              <a:t>DRIVER</a:t>
            </a:r>
          </a:p>
        </p:txBody>
      </p:sp>
      <p:sp>
        <p:nvSpPr>
          <p:cNvPr id="9" name="Oval 8"/>
          <p:cNvSpPr/>
          <p:nvPr/>
        </p:nvSpPr>
        <p:spPr>
          <a:xfrm>
            <a:off x="6916528" y="4733348"/>
            <a:ext cx="1371600" cy="13716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000" b="1" dirty="0">
                <a:solidFill>
                  <a:schemeClr val="tx1"/>
                </a:solidFill>
                <a:latin typeface="Arial" panose="020B0604020202020204" pitchFamily="34" charset="0"/>
                <a:cs typeface="Arial" panose="020B0604020202020204" pitchFamily="34" charset="0"/>
              </a:rPr>
              <a:t>UN-</a:t>
            </a:r>
            <a:br>
              <a:rPr lang="en-US" sz="2000" b="1" dirty="0">
                <a:solidFill>
                  <a:schemeClr val="tx1"/>
                </a:solidFill>
                <a:latin typeface="Arial" panose="020B0604020202020204" pitchFamily="34" charset="0"/>
                <a:cs typeface="Arial" panose="020B0604020202020204" pitchFamily="34" charset="0"/>
              </a:rPr>
            </a:br>
            <a:r>
              <a:rPr lang="en-US" sz="2000" b="1" dirty="0">
                <a:solidFill>
                  <a:schemeClr val="tx1"/>
                </a:solidFill>
                <a:latin typeface="Arial" panose="020B0604020202020204" pitchFamily="34" charset="0"/>
                <a:cs typeface="Arial" panose="020B0604020202020204" pitchFamily="34" charset="0"/>
              </a:rPr>
              <a:t>LOCKED</a:t>
            </a:r>
          </a:p>
        </p:txBody>
      </p:sp>
    </p:spTree>
    <p:extLst>
      <p:ext uri="{BB962C8B-B14F-4D97-AF65-F5344CB8AC3E}">
        <p14:creationId xmlns:p14="http://schemas.microsoft.com/office/powerpoint/2010/main" val="255548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90"/>
                                          </p:val>
                                        </p:tav>
                                        <p:tav tm="100000">
                                          <p:val>
                                            <p:fltVal val="0"/>
                                          </p:val>
                                        </p:tav>
                                      </p:tavLst>
                                    </p:anim>
                                    <p:animEffect transition="in" filter="fade">
                                      <p:cBhvr>
                                        <p:cTn id="10" dur="500"/>
                                        <p:tgtEl>
                                          <p:spTgt spid="3"/>
                                        </p:tgtEl>
                                      </p:cBhvr>
                                    </p:animEffect>
                                  </p:childTnLst>
                                </p:cTn>
                              </p:par>
                            </p:childTnLst>
                          </p:cTn>
                        </p:par>
                        <p:par>
                          <p:cTn id="11" fill="hold">
                            <p:stCondLst>
                              <p:cond delay="500"/>
                            </p:stCondLst>
                            <p:childTnLst>
                              <p:par>
                                <p:cTn id="12" presetID="31"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 calcmode="lin" valueType="num">
                                      <p:cBhvr>
                                        <p:cTn id="16" dur="500" fill="hold"/>
                                        <p:tgtEl>
                                          <p:spTgt spid="8"/>
                                        </p:tgtEl>
                                        <p:attrNameLst>
                                          <p:attrName>style.rotation</p:attrName>
                                        </p:attrNameLst>
                                      </p:cBhvr>
                                      <p:tavLst>
                                        <p:tav tm="0">
                                          <p:val>
                                            <p:fltVal val="90"/>
                                          </p:val>
                                        </p:tav>
                                        <p:tav tm="100000">
                                          <p:val>
                                            <p:fltVal val="0"/>
                                          </p:val>
                                        </p:tav>
                                      </p:tavLst>
                                    </p:anim>
                                    <p:animEffect transition="in" filter="fade">
                                      <p:cBhvr>
                                        <p:cTn id="17" dur="500"/>
                                        <p:tgtEl>
                                          <p:spTgt spid="8"/>
                                        </p:tgtEl>
                                      </p:cBhvr>
                                    </p:animEffect>
                                  </p:childTnLst>
                                </p:cTn>
                              </p:par>
                            </p:childTnLst>
                          </p:cTn>
                        </p:par>
                        <p:par>
                          <p:cTn id="18" fill="hold">
                            <p:stCondLst>
                              <p:cond delay="1000"/>
                            </p:stCondLst>
                            <p:childTnLst>
                              <p:par>
                                <p:cTn id="19" presetID="3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 calcmode="lin" valueType="num">
                                      <p:cBhvr>
                                        <p:cTn id="23" dur="500" fill="hold"/>
                                        <p:tgtEl>
                                          <p:spTgt spid="9"/>
                                        </p:tgtEl>
                                        <p:attrNameLst>
                                          <p:attrName>style.rotation</p:attrName>
                                        </p:attrNameLst>
                                      </p:cBhvr>
                                      <p:tavLst>
                                        <p:tav tm="0">
                                          <p:val>
                                            <p:fltVal val="90"/>
                                          </p:val>
                                        </p:tav>
                                        <p:tav tm="100000">
                                          <p:val>
                                            <p:fltVal val="0"/>
                                          </p:val>
                                        </p:tav>
                                      </p:tavLst>
                                    </p:anim>
                                    <p:animEffect transition="in" filter="fade">
                                      <p:cBhvr>
                                        <p:cTn id="24" dur="500"/>
                                        <p:tgtEl>
                                          <p:spTgt spid="9"/>
                                        </p:tgtEl>
                                      </p:cBhvr>
                                    </p:animEffect>
                                  </p:childTnLst>
                                </p:cTn>
                              </p:par>
                            </p:childTnLst>
                          </p:cTn>
                        </p:par>
                        <p:par>
                          <p:cTn id="25" fill="hold">
                            <p:stCondLst>
                              <p:cond delay="1500"/>
                            </p:stCondLst>
                            <p:childTnLst>
                              <p:par>
                                <p:cTn id="26" presetID="31"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 calcmode="lin" valueType="num">
                                      <p:cBhvr>
                                        <p:cTn id="30" dur="500" fill="hold"/>
                                        <p:tgtEl>
                                          <p:spTgt spid="10"/>
                                        </p:tgtEl>
                                        <p:attrNameLst>
                                          <p:attrName>style.rotation</p:attrName>
                                        </p:attrNameLst>
                                      </p:cBhvr>
                                      <p:tavLst>
                                        <p:tav tm="0">
                                          <p:val>
                                            <p:fltVal val="90"/>
                                          </p:val>
                                        </p:tav>
                                        <p:tav tm="100000">
                                          <p:val>
                                            <p:fltVal val="0"/>
                                          </p:val>
                                        </p:tav>
                                      </p:tavLst>
                                    </p:anim>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up)">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right)">
                                      <p:cBhvr>
                                        <p:cTn id="46" dur="500"/>
                                        <p:tgtEl>
                                          <p:spTgt spid="23"/>
                                        </p:tgtEl>
                                      </p:cBhvr>
                                    </p:animEffect>
                                  </p:childTnLst>
                                </p:cTn>
                              </p:par>
                            </p:childTnLst>
                          </p:cTn>
                        </p:par>
                        <p:par>
                          <p:cTn id="47" fill="hold">
                            <p:stCondLst>
                              <p:cond delay="500"/>
                            </p:stCondLst>
                            <p:childTnLst>
                              <p:par>
                                <p:cTn id="48" presetID="22" presetClass="entr" presetSubtype="2" fill="hold"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right)">
                                      <p:cBhvr>
                                        <p:cTn id="50" dur="500"/>
                                        <p:tgtEl>
                                          <p:spTgt spid="31"/>
                                        </p:tgtEl>
                                      </p:cBhvr>
                                    </p:animEffect>
                                  </p:childTnLst>
                                </p:cTn>
                              </p:par>
                            </p:childTnLst>
                          </p:cTn>
                        </p:par>
                        <p:par>
                          <p:cTn id="51" fill="hold">
                            <p:stCondLst>
                              <p:cond delay="1000"/>
                            </p:stCondLst>
                            <p:childTnLst>
                              <p:par>
                                <p:cTn id="52" presetID="22" presetClass="entr" presetSubtype="4" fill="hold"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down)">
                                      <p:cBhvr>
                                        <p:cTn id="54" dur="500"/>
                                        <p:tgtEl>
                                          <p:spTgt spid="19"/>
                                        </p:tgtEl>
                                      </p:cBhvr>
                                    </p:animEffect>
                                  </p:childTnLst>
                                </p:cTn>
                              </p:par>
                            </p:childTnLst>
                          </p:cTn>
                        </p:par>
                        <p:par>
                          <p:cTn id="55" fill="hold">
                            <p:stCondLst>
                              <p:cond delay="1500"/>
                            </p:stCondLst>
                            <p:childTnLst>
                              <p:par>
                                <p:cTn id="56" presetID="22" presetClass="entr" presetSubtype="1" fill="hold"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wipe(up)">
                                      <p:cBhvr>
                                        <p:cTn id="58" dur="500"/>
                                        <p:tgtEl>
                                          <p:spTgt spid="3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wipe(up)">
                                      <p:cBhvr>
                                        <p:cTn id="63" dur="500"/>
                                        <p:tgtEl>
                                          <p:spTgt spid="27"/>
                                        </p:tgtEl>
                                      </p:cBhvr>
                                    </p:animEffect>
                                  </p:childTnLst>
                                </p:cTn>
                              </p:par>
                            </p:childTnLst>
                          </p:cTn>
                        </p:par>
                        <p:par>
                          <p:cTn id="64" fill="hold">
                            <p:stCondLst>
                              <p:cond delay="500"/>
                            </p:stCondLst>
                            <p:childTnLst>
                              <p:par>
                                <p:cTn id="65" presetID="22" presetClass="entr" presetSubtype="1" fill="hold" nodeType="after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wipe(up)">
                                      <p:cBhvr>
                                        <p:cTn id="67" dur="500"/>
                                        <p:tgtEl>
                                          <p:spTgt spid="45"/>
                                        </p:tgtEl>
                                      </p:cBhvr>
                                    </p:animEffect>
                                  </p:childTnLst>
                                </p:cTn>
                              </p:par>
                            </p:childTnLst>
                          </p:cTn>
                        </p:par>
                        <p:par>
                          <p:cTn id="68" fill="hold">
                            <p:stCondLst>
                              <p:cond delay="1000"/>
                            </p:stCondLst>
                            <p:childTnLst>
                              <p:par>
                                <p:cTn id="69" presetID="22" presetClass="entr" presetSubtype="2" fill="hold" nodeType="after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wipe(right)">
                                      <p:cBhvr>
                                        <p:cTn id="71" dur="500"/>
                                        <p:tgtEl>
                                          <p:spTgt spid="42"/>
                                        </p:tgtEl>
                                      </p:cBhvr>
                                    </p:animEffect>
                                  </p:childTnLst>
                                </p:cTn>
                              </p:par>
                            </p:childTnLst>
                          </p:cTn>
                        </p:par>
                        <p:par>
                          <p:cTn id="72" fill="hold">
                            <p:stCondLst>
                              <p:cond delay="1500"/>
                            </p:stCondLst>
                            <p:childTnLst>
                              <p:par>
                                <p:cTn id="73" presetID="22" presetClass="entr" presetSubtype="4" fill="hold" nodeType="after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wipe(down)">
                                      <p:cBhvr>
                                        <p:cTn id="7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It’s Time to Make Our Design Complete and Concrete</a:t>
            </a:r>
          </a:p>
        </p:txBody>
      </p:sp>
      <p:sp>
        <p:nvSpPr>
          <p:cNvPr id="12" name="Content Placeholder 11"/>
          <p:cNvSpPr>
            <a:spLocks noGrp="1"/>
          </p:cNvSpPr>
          <p:nvPr>
            <p:ph idx="1"/>
          </p:nvPr>
        </p:nvSpPr>
        <p:spPr/>
        <p:txBody>
          <a:bodyPr>
            <a:normAutofit/>
          </a:bodyPr>
          <a:lstStyle/>
          <a:p>
            <a:r>
              <a:rPr lang="en-US" dirty="0"/>
              <a:t>The abstract next-state table and the abstract state transition diagram (can) </a:t>
            </a:r>
            <a:r>
              <a:rPr lang="en-US" b="1" dirty="0">
                <a:solidFill>
                  <a:srgbClr val="0070C0"/>
                </a:solidFill>
              </a:rPr>
              <a:t>contain exactly the same information</a:t>
            </a:r>
            <a:r>
              <a:rPr lang="en-US" dirty="0"/>
              <a:t>.</a:t>
            </a:r>
          </a:p>
          <a:p>
            <a:r>
              <a:rPr lang="en-US" dirty="0"/>
              <a:t>They answer the same questions.</a:t>
            </a:r>
          </a:p>
          <a:p>
            <a:r>
              <a:rPr lang="en-US" dirty="0"/>
              <a:t>And </a:t>
            </a:r>
            <a:r>
              <a:rPr lang="en-US" b="1" dirty="0">
                <a:solidFill>
                  <a:srgbClr val="0070C0"/>
                </a:solidFill>
              </a:rPr>
              <a:t>neither is complete</a:t>
            </a:r>
            <a:r>
              <a:rPr lang="en-US" dirty="0"/>
              <a:t>.</a:t>
            </a:r>
          </a:p>
          <a:p>
            <a:endParaRPr lang="en-US" dirty="0"/>
          </a:p>
          <a:p>
            <a:r>
              <a:rPr lang="en-US" dirty="0"/>
              <a:t>So.  It’s time for …</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11</a:t>
            </a:fld>
            <a:endParaRPr lang="en-US" dirty="0"/>
          </a:p>
        </p:txBody>
      </p:sp>
      <p:sp>
        <p:nvSpPr>
          <p:cNvPr id="7" name="TextBox 6"/>
          <p:cNvSpPr txBox="1"/>
          <p:nvPr/>
        </p:nvSpPr>
        <p:spPr>
          <a:xfrm>
            <a:off x="3816433" y="4613029"/>
            <a:ext cx="987771" cy="523220"/>
          </a:xfrm>
          <a:prstGeom prst="rect">
            <a:avLst/>
          </a:prstGeom>
          <a:noFill/>
        </p:spPr>
        <p:txBody>
          <a:bodyPr wrap="none" rtlCol="0">
            <a:spAutoFit/>
          </a:bodyPr>
          <a:lstStyle/>
          <a:p>
            <a:r>
              <a:rPr lang="en-US" sz="2800" b="1" dirty="0">
                <a:solidFill>
                  <a:srgbClr val="0070C0"/>
                </a:solidFill>
              </a:rPr>
              <a:t>bits!</a:t>
            </a:r>
          </a:p>
        </p:txBody>
      </p:sp>
    </p:spTree>
    <p:extLst>
      <p:ext uri="{BB962C8B-B14F-4D97-AF65-F5344CB8AC3E}">
        <p14:creationId xmlns:p14="http://schemas.microsoft.com/office/powerpoint/2010/main" val="241942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Let’s Start with the State Identifiers</a:t>
            </a:r>
          </a:p>
        </p:txBody>
      </p:sp>
      <mc:AlternateContent xmlns:mc="http://schemas.openxmlformats.org/markup-compatibility/2006" xmlns:a14="http://schemas.microsoft.com/office/drawing/2010/main">
        <mc:Choice Requires="a14">
          <p:sp>
            <p:nvSpPr>
              <p:cNvPr id="12" name="Content Placeholder 11"/>
              <p:cNvSpPr>
                <a:spLocks noGrp="1"/>
              </p:cNvSpPr>
              <p:nvPr>
                <p:ph idx="1"/>
              </p:nvPr>
            </p:nvSpPr>
            <p:spPr/>
            <p:txBody>
              <a:bodyPr/>
              <a:lstStyle/>
              <a:p>
                <a:pPr algn="ctr"/>
                <a:r>
                  <a:rPr lang="en-US" b="1" dirty="0">
                    <a:solidFill>
                      <a:srgbClr val="0070C0"/>
                    </a:solidFill>
                  </a:rPr>
                  <a:t>How many bits do we need </a:t>
                </a:r>
                <a:br>
                  <a:rPr lang="en-US" b="1" dirty="0">
                    <a:solidFill>
                      <a:srgbClr val="0070C0"/>
                    </a:solidFill>
                  </a:rPr>
                </a:br>
                <a:r>
                  <a:rPr lang="en-US" b="1" dirty="0">
                    <a:solidFill>
                      <a:srgbClr val="0070C0"/>
                    </a:solidFill>
                  </a:rPr>
                  <a:t>to identify a state?</a:t>
                </a:r>
              </a:p>
              <a:p>
                <a:pPr algn="ctr"/>
                <a:r>
                  <a:rPr lang="en-US" dirty="0">
                    <a:solidFill>
                      <a:schemeClr val="tx1"/>
                    </a:solidFill>
                  </a:rPr>
                  <a:t>There are 4 states.</a:t>
                </a:r>
              </a:p>
              <a:p>
                <a:pPr algn="ctr"/>
                <a14:m>
                  <m:oMath xmlns:m="http://schemas.openxmlformats.org/officeDocument/2006/math">
                    <m:d>
                      <m:dPr>
                        <m:begChr m:val="⌈"/>
                        <m:endChr m:val="⌉"/>
                        <m:ctrlPr>
                          <a:rPr lang="en-US" b="1" i="1">
                            <a:solidFill>
                              <a:srgbClr val="0070C0"/>
                            </a:solidFill>
                            <a:latin typeface="Cambria Math" panose="02040503050406030204" pitchFamily="18" charset="0"/>
                          </a:rPr>
                        </m:ctrlPr>
                      </m:dPr>
                      <m:e>
                        <m:func>
                          <m:funcPr>
                            <m:ctrlPr>
                              <a:rPr lang="en-US" b="1" i="1">
                                <a:solidFill>
                                  <a:srgbClr val="0070C0"/>
                                </a:solidFill>
                                <a:latin typeface="Cambria Math" panose="02040503050406030204" pitchFamily="18" charset="0"/>
                              </a:rPr>
                            </m:ctrlPr>
                          </m:funcPr>
                          <m:fName>
                            <m:sSub>
                              <m:sSubPr>
                                <m:ctrlPr>
                                  <a:rPr lang="en-US" b="1" i="1">
                                    <a:solidFill>
                                      <a:srgbClr val="0070C0"/>
                                    </a:solidFill>
                                    <a:latin typeface="Cambria Math" panose="02040503050406030204" pitchFamily="18" charset="0"/>
                                  </a:rPr>
                                </m:ctrlPr>
                              </m:sSubPr>
                              <m:e>
                                <m:r>
                                  <a:rPr lang="en-US" b="1">
                                    <a:solidFill>
                                      <a:srgbClr val="0070C0"/>
                                    </a:solidFill>
                                    <a:latin typeface="Cambria Math" panose="02040503050406030204" pitchFamily="18" charset="0"/>
                                  </a:rPr>
                                  <m:t>𝐥𝐨𝐠</m:t>
                                </m:r>
                              </m:e>
                              <m:sub>
                                <m:r>
                                  <a:rPr lang="en-US" b="1" i="1">
                                    <a:solidFill>
                                      <a:srgbClr val="0070C0"/>
                                    </a:solidFill>
                                    <a:latin typeface="Cambria Math" panose="02040503050406030204" pitchFamily="18" charset="0"/>
                                  </a:rPr>
                                  <m:t>𝟐</m:t>
                                </m:r>
                              </m:sub>
                            </m:sSub>
                          </m:fName>
                          <m:e>
                            <m:r>
                              <a:rPr lang="en-US" b="1" i="1" smtClean="0">
                                <a:solidFill>
                                  <a:srgbClr val="0070C0"/>
                                </a:solidFill>
                                <a:latin typeface="Cambria Math" panose="02040503050406030204" pitchFamily="18" charset="0"/>
                              </a:rPr>
                              <m:t>(</m:t>
                            </m:r>
                            <m:r>
                              <a:rPr lang="en-US" b="1" i="1" smtClean="0">
                                <a:solidFill>
                                  <a:srgbClr val="0070C0"/>
                                </a:solidFill>
                                <a:latin typeface="Cambria Math" panose="02040503050406030204" pitchFamily="18" charset="0"/>
                              </a:rPr>
                              <m:t>𝟒</m:t>
                            </m:r>
                            <m:r>
                              <a:rPr lang="en-US" b="1" i="1" smtClean="0">
                                <a:solidFill>
                                  <a:srgbClr val="0070C0"/>
                                </a:solidFill>
                                <a:latin typeface="Cambria Math" panose="02040503050406030204" pitchFamily="18" charset="0"/>
                              </a:rPr>
                              <m:t>)</m:t>
                            </m:r>
                          </m:e>
                        </m:func>
                      </m:e>
                    </m:d>
                    <m:r>
                      <a:rPr lang="en-US" b="1" i="1" smtClean="0">
                        <a:solidFill>
                          <a:srgbClr val="0070C0"/>
                        </a:solidFill>
                        <a:latin typeface="Cambria Math" panose="02040503050406030204" pitchFamily="18" charset="0"/>
                      </a:rPr>
                      <m:t>=</m:t>
                    </m:r>
                    <m:r>
                      <a:rPr lang="en-US" b="1" i="1" smtClean="0">
                        <a:solidFill>
                          <a:srgbClr val="0070C0"/>
                        </a:solidFill>
                        <a:latin typeface="Cambria Math" panose="02040503050406030204" pitchFamily="18" charset="0"/>
                      </a:rPr>
                      <m:t>𝟐</m:t>
                    </m:r>
                    <m:r>
                      <a:rPr lang="en-US" b="1" i="1" smtClean="0">
                        <a:solidFill>
                          <a:srgbClr val="0070C0"/>
                        </a:solidFill>
                        <a:latin typeface="Cambria Math" panose="02040503050406030204" pitchFamily="18" charset="0"/>
                      </a:rPr>
                      <m:t> </m:t>
                    </m:r>
                    <m:r>
                      <a:rPr lang="en-US" b="1" i="0" smtClean="0">
                        <a:solidFill>
                          <a:srgbClr val="0070C0"/>
                        </a:solidFill>
                        <a:latin typeface="Cambria Math" panose="02040503050406030204" pitchFamily="18" charset="0"/>
                      </a:rPr>
                      <m:t>𝐛𝐢𝐭𝐬</m:t>
                    </m:r>
                  </m:oMath>
                </a14:m>
                <a:r>
                  <a:rPr lang="en-US" b="1" dirty="0">
                    <a:solidFill>
                      <a:srgbClr val="0070C0"/>
                    </a:solidFill>
                  </a:rPr>
                  <a:t>.</a:t>
                </a:r>
              </a:p>
              <a:p>
                <a:pPr algn="ctr"/>
                <a:endParaRPr lang="en-US" b="1" dirty="0">
                  <a:solidFill>
                    <a:srgbClr val="0070C0"/>
                  </a:solidFill>
                </a:endParaRPr>
              </a:p>
              <a:p>
                <a:pPr algn="ctr"/>
                <a:r>
                  <a:rPr lang="en-US" dirty="0">
                    <a:solidFill>
                      <a:schemeClr val="tx1"/>
                    </a:solidFill>
                  </a:rPr>
                  <a:t>Call them </a:t>
                </a:r>
                <a:r>
                  <a:rPr lang="en-US" b="1" dirty="0">
                    <a:solidFill>
                      <a:srgbClr val="00B050"/>
                    </a:solidFill>
                  </a:rPr>
                  <a:t>S</a:t>
                </a:r>
                <a:r>
                  <a:rPr lang="en-US" b="1" baseline="-25000" dirty="0">
                    <a:solidFill>
                      <a:srgbClr val="00B050"/>
                    </a:solidFill>
                  </a:rPr>
                  <a:t>1</a:t>
                </a:r>
                <a:r>
                  <a:rPr lang="en-US" b="1" dirty="0">
                    <a:solidFill>
                      <a:srgbClr val="00B050"/>
                    </a:solidFill>
                  </a:rPr>
                  <a:t>S</a:t>
                </a:r>
                <a:r>
                  <a:rPr lang="en-US" b="1" baseline="-25000" dirty="0">
                    <a:solidFill>
                      <a:srgbClr val="00B050"/>
                    </a:solidFill>
                  </a:rPr>
                  <a:t>0</a:t>
                </a:r>
                <a:r>
                  <a:rPr lang="en-US" dirty="0">
                    <a:solidFill>
                      <a:schemeClr val="tx1"/>
                    </a:solidFill>
                  </a:rPr>
                  <a:t>.</a:t>
                </a:r>
              </a:p>
              <a:p>
                <a:pPr algn="ctr"/>
                <a:r>
                  <a:rPr lang="en-US" dirty="0">
                    <a:solidFill>
                      <a:schemeClr val="tx1"/>
                    </a:solidFill>
                  </a:rPr>
                  <a:t>“S” is for “S(</a:t>
                </a:r>
                <a:r>
                  <a:rPr lang="en-US" dirty="0" err="1">
                    <a:solidFill>
                      <a:schemeClr val="tx1"/>
                    </a:solidFill>
                  </a:rPr>
                  <a:t>tate</a:t>
                </a:r>
                <a:r>
                  <a:rPr lang="en-US" dirty="0">
                    <a:solidFill>
                      <a:schemeClr val="tx1"/>
                    </a:solidFill>
                  </a:rPr>
                  <a:t>).”</a:t>
                </a:r>
              </a:p>
              <a:p>
                <a:endParaRPr lang="en-US" dirty="0">
                  <a:solidFill>
                    <a:schemeClr val="tx1"/>
                  </a:solidFill>
                </a:endParaRPr>
              </a:p>
            </p:txBody>
          </p:sp>
        </mc:Choice>
        <mc:Fallback xmlns="">
          <p:sp>
            <p:nvSpPr>
              <p:cNvPr id="12" name="Content Placeholder 11"/>
              <p:cNvSpPr>
                <a:spLocks noGrp="1" noRot="1" noChangeAspect="1" noMove="1" noResize="1" noEditPoints="1" noAdjustHandles="1" noChangeArrowheads="1" noChangeShapeType="1" noTextEdit="1"/>
              </p:cNvSpPr>
              <p:nvPr>
                <p:ph idx="1"/>
              </p:nvPr>
            </p:nvSpPr>
            <p:spPr>
              <a:blipFill rotWithShape="0">
                <a:blip r:embed="rId3"/>
                <a:stretch>
                  <a:fillRect t="-258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12</a:t>
            </a:fld>
            <a:endParaRPr lang="en-US" dirty="0"/>
          </a:p>
        </p:txBody>
      </p:sp>
    </p:spTree>
    <p:extLst>
      <p:ext uri="{BB962C8B-B14F-4D97-AF65-F5344CB8AC3E}">
        <p14:creationId xmlns:p14="http://schemas.microsoft.com/office/powerpoint/2010/main" val="329867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 calcmode="lin" valueType="num">
                                      <p:cBhvr additive="base">
                                        <p:cTn id="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1000"/>
                                  </p:stCondLst>
                                  <p:childTnLst>
                                    <p:set>
                                      <p:cBhvr>
                                        <p:cTn id="11" dur="1" fill="hold">
                                          <p:stCondLst>
                                            <p:cond delay="0"/>
                                          </p:stCondLst>
                                        </p:cTn>
                                        <p:tgtEl>
                                          <p:spTgt spid="12">
                                            <p:txEl>
                                              <p:pRg st="2" end="2"/>
                                            </p:txEl>
                                          </p:spTgt>
                                        </p:tgtEl>
                                        <p:attrNameLst>
                                          <p:attrName>style.visibility</p:attrName>
                                        </p:attrNameLst>
                                      </p:cBhvr>
                                      <p:to>
                                        <p:strVal val="visible"/>
                                      </p:to>
                                    </p:set>
                                    <p:anim calcmode="lin" valueType="num">
                                      <p:cBhvr additive="base">
                                        <p:cTn id="12"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2000"/>
                            </p:stCondLst>
                            <p:childTnLst>
                              <p:par>
                                <p:cTn id="15" presetID="2" presetClass="entr" presetSubtype="4" fill="hold" nodeType="afterEffect">
                                  <p:stCondLst>
                                    <p:cond delay="1000"/>
                                  </p:stCondLst>
                                  <p:childTnLst>
                                    <p:set>
                                      <p:cBhvr>
                                        <p:cTn id="16" dur="1" fill="hold">
                                          <p:stCondLst>
                                            <p:cond delay="0"/>
                                          </p:stCondLst>
                                        </p:cTn>
                                        <p:tgtEl>
                                          <p:spTgt spid="12">
                                            <p:txEl>
                                              <p:pRg st="4" end="4"/>
                                            </p:txEl>
                                          </p:spTgt>
                                        </p:tgtEl>
                                        <p:attrNameLst>
                                          <p:attrName>style.visibility</p:attrName>
                                        </p:attrNameLst>
                                      </p:cBhvr>
                                      <p:to>
                                        <p:strVal val="visible"/>
                                      </p:to>
                                    </p:set>
                                    <p:anim calcmode="lin" valueType="num">
                                      <p:cBhvr additive="base">
                                        <p:cTn id="17"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par>
                          <p:cTn id="19" fill="hold">
                            <p:stCondLst>
                              <p:cond delay="3500"/>
                            </p:stCondLst>
                            <p:childTnLst>
                              <p:par>
                                <p:cTn id="20" presetID="2" presetClass="entr" presetSubtype="4" fill="hold" nodeType="afterEffect">
                                  <p:stCondLst>
                                    <p:cond delay="1000"/>
                                  </p:stCondLst>
                                  <p:childTnLst>
                                    <p:set>
                                      <p:cBhvr>
                                        <p:cTn id="21" dur="1" fill="hold">
                                          <p:stCondLst>
                                            <p:cond delay="0"/>
                                          </p:stCondLst>
                                        </p:cTn>
                                        <p:tgtEl>
                                          <p:spTgt spid="12">
                                            <p:txEl>
                                              <p:pRg st="5" end="5"/>
                                            </p:txEl>
                                          </p:spTgt>
                                        </p:tgtEl>
                                        <p:attrNameLst>
                                          <p:attrName>style.visibility</p:attrName>
                                        </p:attrNameLst>
                                      </p:cBhvr>
                                      <p:to>
                                        <p:strVal val="visible"/>
                                      </p:to>
                                    </p:set>
                                    <p:anim calcmode="lin" valueType="num">
                                      <p:cBhvr additive="base">
                                        <p:cTn id="22"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All Outputs and Inputs Must Also Use Bits</a:t>
            </a:r>
          </a:p>
        </p:txBody>
      </p:sp>
      <p:sp>
        <p:nvSpPr>
          <p:cNvPr id="12" name="Content Placeholder 11"/>
          <p:cNvSpPr>
            <a:spLocks noGrp="1"/>
          </p:cNvSpPr>
          <p:nvPr>
            <p:ph idx="1"/>
          </p:nvPr>
        </p:nvSpPr>
        <p:spPr/>
        <p:txBody>
          <a:bodyPr>
            <a:normAutofit lnSpcReduction="10000"/>
          </a:bodyPr>
          <a:lstStyle/>
          <a:p>
            <a:r>
              <a:rPr lang="en-US" b="1" dirty="0">
                <a:solidFill>
                  <a:srgbClr val="0070C0"/>
                </a:solidFill>
              </a:rPr>
              <a:t>What about outputs?</a:t>
            </a:r>
          </a:p>
          <a:p>
            <a:r>
              <a:rPr lang="en-US" b="1" dirty="0">
                <a:solidFill>
                  <a:srgbClr val="00B050"/>
                </a:solidFill>
              </a:rPr>
              <a:t>D</a:t>
            </a:r>
            <a:r>
              <a:rPr lang="en-US" dirty="0"/>
              <a:t>	driver door; 1 means unlocked</a:t>
            </a:r>
          </a:p>
          <a:p>
            <a:r>
              <a:rPr lang="en-US" b="1" dirty="0">
                <a:solidFill>
                  <a:srgbClr val="00B050"/>
                </a:solidFill>
              </a:rPr>
              <a:t>R</a:t>
            </a:r>
            <a:r>
              <a:rPr lang="en-US" dirty="0"/>
              <a:t>	remaining doors; 1 means unlocked</a:t>
            </a:r>
          </a:p>
          <a:p>
            <a:r>
              <a:rPr lang="en-US" b="1" dirty="0">
                <a:solidFill>
                  <a:srgbClr val="00B050"/>
                </a:solidFill>
              </a:rPr>
              <a:t>A</a:t>
            </a:r>
            <a:r>
              <a:rPr lang="en-US" dirty="0"/>
              <a:t>	alarm; 1 means alarm is sounding</a:t>
            </a:r>
          </a:p>
          <a:p>
            <a:r>
              <a:rPr lang="en-US" b="1" dirty="0">
                <a:solidFill>
                  <a:srgbClr val="0070C0"/>
                </a:solidFill>
              </a:rPr>
              <a:t>And inputs?</a:t>
            </a:r>
          </a:p>
          <a:p>
            <a:r>
              <a:rPr lang="en-US" b="1" dirty="0">
                <a:solidFill>
                  <a:srgbClr val="00B050"/>
                </a:solidFill>
              </a:rPr>
              <a:t>U</a:t>
            </a:r>
            <a:r>
              <a:rPr lang="en-US" dirty="0"/>
              <a:t>	unlock button; 1 means it’s been pressed</a:t>
            </a:r>
          </a:p>
          <a:p>
            <a:r>
              <a:rPr lang="en-US" b="1" dirty="0">
                <a:solidFill>
                  <a:srgbClr val="00B050"/>
                </a:solidFill>
              </a:rPr>
              <a:t>L</a:t>
            </a:r>
            <a:r>
              <a:rPr lang="en-US" dirty="0"/>
              <a:t>	lock button; 1 means it’s been pressed</a:t>
            </a:r>
          </a:p>
          <a:p>
            <a:r>
              <a:rPr lang="en-US" b="1" dirty="0">
                <a:solidFill>
                  <a:srgbClr val="00B050"/>
                </a:solidFill>
              </a:rPr>
              <a:t>P</a:t>
            </a:r>
            <a:r>
              <a:rPr lang="en-US" dirty="0"/>
              <a:t>	panic button; 1 means it’s been pressed</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13</a:t>
            </a:fld>
            <a:endParaRPr lang="en-US" dirty="0"/>
          </a:p>
        </p:txBody>
      </p:sp>
    </p:spTree>
    <p:extLst>
      <p:ext uri="{BB962C8B-B14F-4D97-AF65-F5344CB8AC3E}">
        <p14:creationId xmlns:p14="http://schemas.microsoft.com/office/powerpoint/2010/main" val="365984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wipe(left)">
                                      <p:cBhvr>
                                        <p:cTn id="7" dur="500"/>
                                        <p:tgtEl>
                                          <p:spTgt spid="12">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1000"/>
                                  </p:stCondLst>
                                  <p:childTnLst>
                                    <p:set>
                                      <p:cBhvr>
                                        <p:cTn id="10" dur="1" fill="hold">
                                          <p:stCondLst>
                                            <p:cond delay="0"/>
                                          </p:stCondLst>
                                        </p:cTn>
                                        <p:tgtEl>
                                          <p:spTgt spid="12">
                                            <p:txEl>
                                              <p:pRg st="2" end="2"/>
                                            </p:txEl>
                                          </p:spTgt>
                                        </p:tgtEl>
                                        <p:attrNameLst>
                                          <p:attrName>style.visibility</p:attrName>
                                        </p:attrNameLst>
                                      </p:cBhvr>
                                      <p:to>
                                        <p:strVal val="visible"/>
                                      </p:to>
                                    </p:set>
                                    <p:animEffect transition="in" filter="wipe(left)">
                                      <p:cBhvr>
                                        <p:cTn id="11" dur="500"/>
                                        <p:tgtEl>
                                          <p:spTgt spid="12">
                                            <p:txEl>
                                              <p:pRg st="2" end="2"/>
                                            </p:txEl>
                                          </p:spTgt>
                                        </p:tgtEl>
                                      </p:cBhvr>
                                    </p:animEffect>
                                  </p:childTnLst>
                                </p:cTn>
                              </p:par>
                            </p:childTnLst>
                          </p:cTn>
                        </p:par>
                        <p:par>
                          <p:cTn id="12" fill="hold">
                            <p:stCondLst>
                              <p:cond delay="2000"/>
                            </p:stCondLst>
                            <p:childTnLst>
                              <p:par>
                                <p:cTn id="13" presetID="22" presetClass="entr" presetSubtype="8" fill="hold" nodeType="afterEffect">
                                  <p:stCondLst>
                                    <p:cond delay="1000"/>
                                  </p:stCondLst>
                                  <p:childTnLst>
                                    <p:set>
                                      <p:cBhvr>
                                        <p:cTn id="14" dur="1" fill="hold">
                                          <p:stCondLst>
                                            <p:cond delay="0"/>
                                          </p:stCondLst>
                                        </p:cTn>
                                        <p:tgtEl>
                                          <p:spTgt spid="12">
                                            <p:txEl>
                                              <p:pRg st="3" end="3"/>
                                            </p:txEl>
                                          </p:spTgt>
                                        </p:tgtEl>
                                        <p:attrNameLst>
                                          <p:attrName>style.visibility</p:attrName>
                                        </p:attrNameLst>
                                      </p:cBhvr>
                                      <p:to>
                                        <p:strVal val="visible"/>
                                      </p:to>
                                    </p:set>
                                    <p:animEffect transition="in" filter="wipe(left)">
                                      <p:cBhvr>
                                        <p:cTn id="15" dur="500"/>
                                        <p:tgtEl>
                                          <p:spTgt spid="1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2">
                                            <p:txEl>
                                              <p:pRg st="4" end="4"/>
                                            </p:txEl>
                                          </p:spTgt>
                                        </p:tgtEl>
                                        <p:attrNameLst>
                                          <p:attrName>style.visibility</p:attrName>
                                        </p:attrNameLst>
                                      </p:cBhvr>
                                      <p:to>
                                        <p:strVal val="visible"/>
                                      </p:to>
                                    </p:set>
                                    <p:anim calcmode="lin" valueType="num">
                                      <p:cBhvr additive="base">
                                        <p:cTn id="20"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2">
                                            <p:txEl>
                                              <p:pRg st="5" end="5"/>
                                            </p:txEl>
                                          </p:spTgt>
                                        </p:tgtEl>
                                        <p:attrNameLst>
                                          <p:attrName>style.visibility</p:attrName>
                                        </p:attrNameLst>
                                      </p:cBhvr>
                                      <p:to>
                                        <p:strVal val="visible"/>
                                      </p:to>
                                    </p:set>
                                    <p:animEffect transition="in" filter="wipe(left)">
                                      <p:cBhvr>
                                        <p:cTn id="26" dur="500"/>
                                        <p:tgtEl>
                                          <p:spTgt spid="12">
                                            <p:txEl>
                                              <p:pRg st="5" end="5"/>
                                            </p:txEl>
                                          </p:spTgt>
                                        </p:tgtEl>
                                      </p:cBhvr>
                                    </p:animEffect>
                                  </p:childTnLst>
                                </p:cTn>
                              </p:par>
                            </p:childTnLst>
                          </p:cTn>
                        </p:par>
                        <p:par>
                          <p:cTn id="27" fill="hold">
                            <p:stCondLst>
                              <p:cond delay="500"/>
                            </p:stCondLst>
                            <p:childTnLst>
                              <p:par>
                                <p:cTn id="28" presetID="22" presetClass="entr" presetSubtype="8" fill="hold" nodeType="afterEffect">
                                  <p:stCondLst>
                                    <p:cond delay="1000"/>
                                  </p:stCondLst>
                                  <p:childTnLst>
                                    <p:set>
                                      <p:cBhvr>
                                        <p:cTn id="29" dur="1" fill="hold">
                                          <p:stCondLst>
                                            <p:cond delay="0"/>
                                          </p:stCondLst>
                                        </p:cTn>
                                        <p:tgtEl>
                                          <p:spTgt spid="12">
                                            <p:txEl>
                                              <p:pRg st="6" end="6"/>
                                            </p:txEl>
                                          </p:spTgt>
                                        </p:tgtEl>
                                        <p:attrNameLst>
                                          <p:attrName>style.visibility</p:attrName>
                                        </p:attrNameLst>
                                      </p:cBhvr>
                                      <p:to>
                                        <p:strVal val="visible"/>
                                      </p:to>
                                    </p:set>
                                    <p:animEffect transition="in" filter="wipe(left)">
                                      <p:cBhvr>
                                        <p:cTn id="30" dur="500"/>
                                        <p:tgtEl>
                                          <p:spTgt spid="12">
                                            <p:txEl>
                                              <p:pRg st="6" end="6"/>
                                            </p:txEl>
                                          </p:spTgt>
                                        </p:tgtEl>
                                      </p:cBhvr>
                                    </p:animEffect>
                                  </p:childTnLst>
                                </p:cTn>
                              </p:par>
                            </p:childTnLst>
                          </p:cTn>
                        </p:par>
                        <p:par>
                          <p:cTn id="31" fill="hold">
                            <p:stCondLst>
                              <p:cond delay="2000"/>
                            </p:stCondLst>
                            <p:childTnLst>
                              <p:par>
                                <p:cTn id="32" presetID="22" presetClass="entr" presetSubtype="8" fill="hold" nodeType="afterEffect">
                                  <p:stCondLst>
                                    <p:cond delay="1000"/>
                                  </p:stCondLst>
                                  <p:childTnLst>
                                    <p:set>
                                      <p:cBhvr>
                                        <p:cTn id="33" dur="1" fill="hold">
                                          <p:stCondLst>
                                            <p:cond delay="0"/>
                                          </p:stCondLst>
                                        </p:cTn>
                                        <p:tgtEl>
                                          <p:spTgt spid="12">
                                            <p:txEl>
                                              <p:pRg st="7" end="7"/>
                                            </p:txEl>
                                          </p:spTgt>
                                        </p:tgtEl>
                                        <p:attrNameLst>
                                          <p:attrName>style.visibility</p:attrName>
                                        </p:attrNameLst>
                                      </p:cBhvr>
                                      <p:to>
                                        <p:strVal val="visible"/>
                                      </p:to>
                                    </p:set>
                                    <p:animEffect transition="in" filter="wipe(left)">
                                      <p:cBhvr>
                                        <p:cTn id="34"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Next Choose a Representation for States</a:t>
            </a:r>
          </a:p>
        </p:txBody>
      </p:sp>
      <p:sp>
        <p:nvSpPr>
          <p:cNvPr id="12" name="Content Placeholder 11"/>
          <p:cNvSpPr>
            <a:spLocks noGrp="1"/>
          </p:cNvSpPr>
          <p:nvPr>
            <p:ph idx="1"/>
          </p:nvPr>
        </p:nvSpPr>
        <p:spPr/>
        <p:txBody>
          <a:bodyPr>
            <a:normAutofit/>
          </a:bodyPr>
          <a:lstStyle/>
          <a:p>
            <a:r>
              <a:rPr lang="en-US" dirty="0"/>
              <a:t>Now we can choose a representation for states and rewrite our list of states.</a:t>
            </a:r>
          </a:p>
          <a:p>
            <a:r>
              <a:rPr lang="en-US" dirty="0"/>
              <a:t>The order of states in the list doesn’t matter.</a:t>
            </a:r>
          </a:p>
          <a:p>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14</a:t>
            </a:fld>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3097949848"/>
              </p:ext>
            </p:extLst>
          </p:nvPr>
        </p:nvGraphicFramePr>
        <p:xfrm>
          <a:off x="972049" y="3275466"/>
          <a:ext cx="7040880" cy="2743200"/>
        </p:xfrm>
        <a:graphic>
          <a:graphicData uri="http://schemas.openxmlformats.org/drawingml/2006/table">
            <a:tbl>
              <a:tblPr firstRow="1" bandRow="1">
                <a:tableStyleId>{5C22544A-7EE6-4342-B048-85BDC9FD1C3A}</a:tableStyleId>
              </a:tblPr>
              <a:tblGrid>
                <a:gridCol w="2926080">
                  <a:extLst>
                    <a:ext uri="{9D8B030D-6E8A-4147-A177-3AD203B41FA5}">
                      <a16:colId xmlns:a16="http://schemas.microsoft.com/office/drawing/2014/main" val="20000"/>
                    </a:ext>
                  </a:extLst>
                </a:gridCol>
                <a:gridCol w="1920240">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tblGrid>
              <a:tr h="370840">
                <a:tc>
                  <a:txBody>
                    <a:bodyPr/>
                    <a:lstStyle/>
                    <a:p>
                      <a:pPr algn="ctr"/>
                      <a:r>
                        <a:rPr lang="en-US" sz="2200" dirty="0">
                          <a:solidFill>
                            <a:schemeClr val="tx1"/>
                          </a:solidFill>
                        </a:rPr>
                        <a:t>meaning</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dirty="0">
                          <a:solidFill>
                            <a:schemeClr val="tx1"/>
                          </a:solidFill>
                        </a:rPr>
                        <a:t>state</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dirty="0">
                          <a:solidFill>
                            <a:schemeClr val="tx1"/>
                          </a:solidFill>
                        </a:rPr>
                        <a:t>S</a:t>
                      </a:r>
                      <a:r>
                        <a:rPr lang="en-US" sz="2200" baseline="-25000" dirty="0">
                          <a:solidFill>
                            <a:schemeClr val="tx1"/>
                          </a:solidFill>
                        </a:rPr>
                        <a:t>1</a:t>
                      </a:r>
                      <a:r>
                        <a:rPr lang="en-US" sz="2200" dirty="0">
                          <a:solidFill>
                            <a:schemeClr val="tx1"/>
                          </a:solidFill>
                        </a:rPr>
                        <a:t>S</a:t>
                      </a:r>
                      <a:r>
                        <a:rPr lang="en-US" sz="2200" baseline="-25000" dirty="0">
                          <a:solidFill>
                            <a:schemeClr val="tx1"/>
                          </a:solidFill>
                        </a:rPr>
                        <a:t>0</a:t>
                      </a:r>
                      <a:endParaRPr lang="en-US" sz="22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dirty="0">
                          <a:solidFill>
                            <a:schemeClr val="tx1"/>
                          </a:solidFill>
                        </a:rPr>
                        <a:t>D</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dirty="0">
                          <a:solidFill>
                            <a:schemeClr val="tx1"/>
                          </a:solidFill>
                        </a:rPr>
                        <a:t>R</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dirty="0">
                          <a:solidFill>
                            <a:schemeClr val="tx1"/>
                          </a:solidFill>
                        </a:rPr>
                        <a:t>A</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algn="ctr"/>
                      <a:r>
                        <a:rPr lang="en-US" sz="2200" dirty="0">
                          <a:solidFill>
                            <a:schemeClr val="tx1"/>
                          </a:solidFill>
                        </a:rPr>
                        <a:t>vehicle</a:t>
                      </a:r>
                      <a:r>
                        <a:rPr lang="en-US" sz="2200" baseline="0" dirty="0">
                          <a:solidFill>
                            <a:schemeClr val="tx1"/>
                          </a:solidFill>
                        </a:rPr>
                        <a:t> locked</a:t>
                      </a:r>
                      <a:endParaRPr lang="en-US" sz="2200" dirty="0">
                        <a:solidFill>
                          <a:schemeClr val="tx1"/>
                        </a:solidFill>
                      </a:endParaRPr>
                    </a:p>
                  </a:txBody>
                  <a:tcPr marT="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200" dirty="0">
                          <a:solidFill>
                            <a:schemeClr val="tx1"/>
                          </a:solidFill>
                        </a:rPr>
                        <a:t>LOCKED</a:t>
                      </a:r>
                    </a:p>
                  </a:txBody>
                  <a:tcPr marT="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00</a:t>
                      </a:r>
                    </a:p>
                  </a:txBody>
                  <a:tcPr marT="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marT="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marT="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algn="ctr"/>
                      <a:r>
                        <a:rPr lang="en-US" sz="2200" dirty="0">
                          <a:solidFill>
                            <a:schemeClr val="tx1"/>
                          </a:solidFill>
                        </a:rPr>
                        <a:t>driver door unlocked</a:t>
                      </a:r>
                    </a:p>
                  </a:txBody>
                  <a:tcPr marT="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200" dirty="0">
                          <a:solidFill>
                            <a:schemeClr val="tx1"/>
                          </a:solidFill>
                        </a:rPr>
                        <a:t>DRIVER</a:t>
                      </a:r>
                    </a:p>
                  </a:txBody>
                  <a:tcPr marT="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10</a:t>
                      </a:r>
                    </a:p>
                  </a:txBody>
                  <a:tcPr marT="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marT="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marT="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pPr algn="ctr"/>
                      <a:r>
                        <a:rPr lang="en-US" sz="2200" dirty="0">
                          <a:solidFill>
                            <a:schemeClr val="tx1"/>
                          </a:solidFill>
                        </a:rPr>
                        <a:t>all doors unlocked</a:t>
                      </a:r>
                    </a:p>
                  </a:txBody>
                  <a:tcPr marT="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200" dirty="0">
                          <a:solidFill>
                            <a:schemeClr val="tx1"/>
                          </a:solidFill>
                        </a:rPr>
                        <a:t>UNLOCKED</a:t>
                      </a:r>
                    </a:p>
                  </a:txBody>
                  <a:tcPr marT="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11</a:t>
                      </a:r>
                    </a:p>
                  </a:txBody>
                  <a:tcPr marT="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marT="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marT="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algn="ctr"/>
                      <a:r>
                        <a:rPr lang="en-US" sz="2200" dirty="0">
                          <a:solidFill>
                            <a:schemeClr val="tx1"/>
                          </a:solidFill>
                        </a:rPr>
                        <a:t>alarm sounding</a:t>
                      </a:r>
                    </a:p>
                  </a:txBody>
                  <a:tcPr marT="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200" dirty="0">
                          <a:solidFill>
                            <a:schemeClr val="tx1"/>
                          </a:solidFill>
                        </a:rPr>
                        <a:t>ALARM</a:t>
                      </a:r>
                    </a:p>
                  </a:txBody>
                  <a:tcPr marT="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01</a:t>
                      </a:r>
                    </a:p>
                  </a:txBody>
                  <a:tcPr marT="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marT="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0</a:t>
                      </a:r>
                    </a:p>
                  </a:txBody>
                  <a:tcPr marT="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32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3400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50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wipe(left)">
                                      <p:cBhvr>
                                        <p:cTn id="11"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Choice of Representation Affects Amount of Logic Needed</a:t>
            </a:r>
          </a:p>
        </p:txBody>
      </p:sp>
      <p:sp>
        <p:nvSpPr>
          <p:cNvPr id="12" name="Content Placeholder 11"/>
          <p:cNvSpPr>
            <a:spLocks noGrp="1"/>
          </p:cNvSpPr>
          <p:nvPr>
            <p:ph idx="1"/>
          </p:nvPr>
        </p:nvSpPr>
        <p:spPr/>
        <p:txBody>
          <a:bodyPr>
            <a:normAutofit/>
          </a:bodyPr>
          <a:lstStyle/>
          <a:p>
            <a:r>
              <a:rPr lang="en-US" dirty="0"/>
              <a:t>As you may realize</a:t>
            </a:r>
          </a:p>
          <a:p>
            <a:pPr lvl="1"/>
            <a:r>
              <a:rPr lang="en-US" dirty="0"/>
              <a:t>from your experience with bit-sliced designs,</a:t>
            </a:r>
          </a:p>
          <a:p>
            <a:pPr lvl="1"/>
            <a:r>
              <a:rPr lang="en-US" b="1" dirty="0">
                <a:solidFill>
                  <a:srgbClr val="0070C0"/>
                </a:solidFill>
              </a:rPr>
              <a:t>the representation does matter</a:t>
            </a:r>
            <a:r>
              <a:rPr lang="en-US" dirty="0"/>
              <a:t/>
            </a:r>
            <a:br>
              <a:rPr lang="en-US" dirty="0"/>
            </a:br>
            <a:r>
              <a:rPr lang="en-US" dirty="0"/>
              <a:t>(for the amount of logic needed).</a:t>
            </a:r>
          </a:p>
          <a:p>
            <a:r>
              <a:rPr lang="en-US" dirty="0"/>
              <a:t>We will talk more later about ways to choose.</a:t>
            </a:r>
          </a:p>
          <a:p>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15</a:t>
            </a:fld>
            <a:endParaRPr lang="en-US" dirty="0"/>
          </a:p>
        </p:txBody>
      </p:sp>
    </p:spTree>
    <p:extLst>
      <p:ext uri="{BB962C8B-B14F-4D97-AF65-F5344CB8AC3E}">
        <p14:creationId xmlns:p14="http://schemas.microsoft.com/office/powerpoint/2010/main" val="1385778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a:t>Use </a:t>
                </a:r>
                <a14:m>
                  <m:oMath xmlns:m="http://schemas.openxmlformats.org/officeDocument/2006/math">
                    <m:sSubSup>
                      <m:sSubSupPr>
                        <m:ctrlPr>
                          <a:rPr lang="en-US" b="1" i="1" smtClean="0">
                            <a:solidFill>
                              <a:srgbClr val="0070C0"/>
                            </a:solidFill>
                            <a:latin typeface="Cambria Math" panose="02040503050406030204" pitchFamily="18" charset="0"/>
                          </a:rPr>
                        </m:ctrlPr>
                      </m:sSubSupPr>
                      <m:e>
                        <m:r>
                          <a:rPr lang="en-US" b="1">
                            <a:solidFill>
                              <a:srgbClr val="0070C0"/>
                            </a:solidFill>
                            <a:latin typeface="Cambria Math" panose="02040503050406030204" pitchFamily="18" charset="0"/>
                          </a:rPr>
                          <m:t>𝐒</m:t>
                        </m:r>
                      </m:e>
                      <m:sub>
                        <m:r>
                          <a:rPr lang="en-US" b="1">
                            <a:solidFill>
                              <a:srgbClr val="0070C0"/>
                            </a:solidFill>
                            <a:latin typeface="Cambria Math" panose="02040503050406030204" pitchFamily="18" charset="0"/>
                          </a:rPr>
                          <m:t>𝟏</m:t>
                        </m:r>
                      </m:sub>
                      <m:sup>
                        <m:r>
                          <a:rPr lang="en-US" b="1">
                            <a:solidFill>
                              <a:srgbClr val="0070C0"/>
                            </a:solidFill>
                            <a:latin typeface="Cambria Math" panose="02040503050406030204" pitchFamily="18" charset="0"/>
                          </a:rPr>
                          <m:t>+</m:t>
                        </m:r>
                      </m:sup>
                    </m:sSubSup>
                    <m:sSubSup>
                      <m:sSubSupPr>
                        <m:ctrlPr>
                          <a:rPr lang="en-US" b="1" i="1">
                            <a:solidFill>
                              <a:srgbClr val="0070C0"/>
                            </a:solidFill>
                            <a:latin typeface="Cambria Math" panose="02040503050406030204" pitchFamily="18" charset="0"/>
                          </a:rPr>
                        </m:ctrlPr>
                      </m:sSubSupPr>
                      <m:e>
                        <m:r>
                          <a:rPr lang="en-US" b="1">
                            <a:solidFill>
                              <a:srgbClr val="0070C0"/>
                            </a:solidFill>
                            <a:latin typeface="Cambria Math" panose="02040503050406030204" pitchFamily="18" charset="0"/>
                          </a:rPr>
                          <m:t>𝐒</m:t>
                        </m:r>
                      </m:e>
                      <m:sub>
                        <m:r>
                          <a:rPr lang="en-US" b="1">
                            <a:solidFill>
                              <a:srgbClr val="0070C0"/>
                            </a:solidFill>
                            <a:latin typeface="Cambria Math" panose="02040503050406030204" pitchFamily="18" charset="0"/>
                          </a:rPr>
                          <m:t>𝟎</m:t>
                        </m:r>
                      </m:sub>
                      <m:sup>
                        <m:r>
                          <a:rPr lang="en-US" b="1">
                            <a:solidFill>
                              <a:srgbClr val="0070C0"/>
                            </a:solidFill>
                            <a:latin typeface="Cambria Math" panose="02040503050406030204" pitchFamily="18" charset="0"/>
                          </a:rPr>
                          <m:t>+</m:t>
                        </m:r>
                      </m:sup>
                    </m:sSubSup>
                  </m:oMath>
                </a14:m>
                <a:r>
                  <a:rPr lang="en-US" dirty="0">
                    <a:solidFill>
                      <a:srgbClr val="0070C0"/>
                    </a:solidFill>
                  </a:rPr>
                  <a:t> t</a:t>
                </a:r>
                <a:r>
                  <a:rPr lang="en-US" dirty="0"/>
                  <a:t>o Denote the Next State (in Next Clock Cycle)</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1444" t="-3774" b="-292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11"/>
              <p:cNvSpPr>
                <a:spLocks noGrp="1"/>
              </p:cNvSpPr>
              <p:nvPr>
                <p:ph idx="1"/>
              </p:nvPr>
            </p:nvSpPr>
            <p:spPr/>
            <p:txBody>
              <a:bodyPr>
                <a:normAutofit/>
              </a:bodyPr>
              <a:lstStyle/>
              <a:p>
                <a:r>
                  <a:rPr lang="en-US" dirty="0"/>
                  <a:t>The +’s in </a:t>
                </a:r>
                <a14:m>
                  <m:oMath xmlns:m="http://schemas.openxmlformats.org/officeDocument/2006/math">
                    <m:sSubSup>
                      <m:sSubSupPr>
                        <m:ctrlPr>
                          <a:rPr lang="en-US" b="1" i="1">
                            <a:solidFill>
                              <a:srgbClr val="00B050"/>
                            </a:solidFill>
                            <a:latin typeface="Cambria Math" panose="02040503050406030204" pitchFamily="18" charset="0"/>
                          </a:rPr>
                        </m:ctrlPr>
                      </m:sSubSupPr>
                      <m:e>
                        <m:r>
                          <a:rPr lang="en-US" b="1">
                            <a:solidFill>
                              <a:srgbClr val="00B050"/>
                            </a:solidFill>
                            <a:latin typeface="Cambria Math" panose="02040503050406030204" pitchFamily="18" charset="0"/>
                          </a:rPr>
                          <m:t>𝐒</m:t>
                        </m:r>
                      </m:e>
                      <m:sub>
                        <m:r>
                          <a:rPr lang="en-US" b="1">
                            <a:solidFill>
                              <a:srgbClr val="00B050"/>
                            </a:solidFill>
                            <a:latin typeface="Cambria Math" panose="02040503050406030204" pitchFamily="18" charset="0"/>
                          </a:rPr>
                          <m:t>𝟏</m:t>
                        </m:r>
                      </m:sub>
                      <m:sup>
                        <m:r>
                          <a:rPr lang="en-US" b="1">
                            <a:solidFill>
                              <a:srgbClr val="00B050"/>
                            </a:solidFill>
                            <a:latin typeface="Cambria Math" panose="02040503050406030204" pitchFamily="18" charset="0"/>
                          </a:rPr>
                          <m:t>+</m:t>
                        </m:r>
                      </m:sup>
                    </m:sSubSup>
                    <m:sSubSup>
                      <m:sSubSupPr>
                        <m:ctrlPr>
                          <a:rPr lang="en-US" b="1" i="1">
                            <a:solidFill>
                              <a:srgbClr val="00B050"/>
                            </a:solidFill>
                            <a:latin typeface="Cambria Math" panose="02040503050406030204" pitchFamily="18" charset="0"/>
                          </a:rPr>
                        </m:ctrlPr>
                      </m:sSubSupPr>
                      <m:e>
                        <m:r>
                          <a:rPr lang="en-US" b="1">
                            <a:solidFill>
                              <a:srgbClr val="00B050"/>
                            </a:solidFill>
                            <a:latin typeface="Cambria Math" panose="02040503050406030204" pitchFamily="18" charset="0"/>
                          </a:rPr>
                          <m:t>𝐒</m:t>
                        </m:r>
                      </m:e>
                      <m:sub>
                        <m:r>
                          <a:rPr lang="en-US" b="1">
                            <a:solidFill>
                              <a:srgbClr val="00B050"/>
                            </a:solidFill>
                            <a:latin typeface="Cambria Math" panose="02040503050406030204" pitchFamily="18" charset="0"/>
                          </a:rPr>
                          <m:t>𝟎</m:t>
                        </m:r>
                      </m:sub>
                      <m:sup>
                        <m:r>
                          <a:rPr lang="en-US" b="1">
                            <a:solidFill>
                              <a:srgbClr val="00B050"/>
                            </a:solidFill>
                            <a:latin typeface="Cambria Math" panose="02040503050406030204" pitchFamily="18" charset="0"/>
                          </a:rPr>
                          <m:t>+</m:t>
                        </m:r>
                      </m:sup>
                    </m:sSubSup>
                  </m:oMath>
                </a14:m>
                <a:r>
                  <a:rPr lang="en-US" dirty="0"/>
                  <a:t> indicate that these are values </a:t>
                </a:r>
                <a:br>
                  <a:rPr lang="en-US" dirty="0"/>
                </a:br>
                <a:r>
                  <a:rPr lang="en-US" b="1" dirty="0">
                    <a:solidFill>
                      <a:srgbClr val="0070C0"/>
                    </a:solidFill>
                  </a:rPr>
                  <a:t>in the next clock cycle</a:t>
                </a:r>
                <a:r>
                  <a:rPr lang="en-US" dirty="0"/>
                  <a:t>.</a:t>
                </a:r>
              </a:p>
              <a:p>
                <a:r>
                  <a:rPr lang="en-US" dirty="0"/>
                  <a:t>Let’s rewrite the next-state table with bits.</a:t>
                </a:r>
              </a:p>
              <a:p>
                <a:pPr lvl="1"/>
                <a:r>
                  <a:rPr lang="en-US" dirty="0"/>
                  <a:t>The table gives us </a:t>
                </a:r>
                <a14:m>
                  <m:oMath xmlns:m="http://schemas.openxmlformats.org/officeDocument/2006/math">
                    <m:sSubSup>
                      <m:sSubSupPr>
                        <m:ctrlPr>
                          <a:rPr lang="en-US" b="1" i="1">
                            <a:solidFill>
                              <a:srgbClr val="00B050"/>
                            </a:solidFill>
                            <a:latin typeface="Cambria Math" panose="02040503050406030204" pitchFamily="18" charset="0"/>
                          </a:rPr>
                        </m:ctrlPr>
                      </m:sSubSupPr>
                      <m:e>
                        <m:r>
                          <a:rPr lang="en-US" b="1">
                            <a:solidFill>
                              <a:srgbClr val="00B050"/>
                            </a:solidFill>
                            <a:latin typeface="Cambria Math" panose="02040503050406030204" pitchFamily="18" charset="0"/>
                          </a:rPr>
                          <m:t>𝐒</m:t>
                        </m:r>
                      </m:e>
                      <m:sub>
                        <m:r>
                          <a:rPr lang="en-US" b="1">
                            <a:solidFill>
                              <a:srgbClr val="00B050"/>
                            </a:solidFill>
                            <a:latin typeface="Cambria Math" panose="02040503050406030204" pitchFamily="18" charset="0"/>
                          </a:rPr>
                          <m:t>𝟏</m:t>
                        </m:r>
                      </m:sub>
                      <m:sup>
                        <m:r>
                          <a:rPr lang="en-US" b="1">
                            <a:solidFill>
                              <a:srgbClr val="00B050"/>
                            </a:solidFill>
                            <a:latin typeface="Cambria Math" panose="02040503050406030204" pitchFamily="18" charset="0"/>
                          </a:rPr>
                          <m:t>+</m:t>
                        </m:r>
                      </m:sup>
                    </m:sSubSup>
                    <m:sSubSup>
                      <m:sSubSupPr>
                        <m:ctrlPr>
                          <a:rPr lang="en-US" b="1" i="1">
                            <a:solidFill>
                              <a:srgbClr val="00B050"/>
                            </a:solidFill>
                            <a:latin typeface="Cambria Math" panose="02040503050406030204" pitchFamily="18" charset="0"/>
                          </a:rPr>
                        </m:ctrlPr>
                      </m:sSubSupPr>
                      <m:e>
                        <m:r>
                          <a:rPr lang="en-US" b="1">
                            <a:solidFill>
                              <a:srgbClr val="00B050"/>
                            </a:solidFill>
                            <a:latin typeface="Cambria Math" panose="02040503050406030204" pitchFamily="18" charset="0"/>
                          </a:rPr>
                          <m:t>𝐒</m:t>
                        </m:r>
                      </m:e>
                      <m:sub>
                        <m:r>
                          <a:rPr lang="en-US" b="1">
                            <a:solidFill>
                              <a:srgbClr val="00B050"/>
                            </a:solidFill>
                            <a:latin typeface="Cambria Math" panose="02040503050406030204" pitchFamily="18" charset="0"/>
                          </a:rPr>
                          <m:t>𝟎</m:t>
                        </m:r>
                      </m:sub>
                      <m:sup>
                        <m:r>
                          <a:rPr lang="en-US" b="1">
                            <a:solidFill>
                              <a:srgbClr val="00B050"/>
                            </a:solidFill>
                            <a:latin typeface="Cambria Math" panose="02040503050406030204" pitchFamily="18" charset="0"/>
                          </a:rPr>
                          <m:t>+</m:t>
                        </m:r>
                      </m:sup>
                    </m:sSubSup>
                  </m:oMath>
                </a14:m>
                <a:r>
                  <a:rPr lang="en-US" dirty="0"/>
                  <a:t> as a function of current state </a:t>
                </a:r>
                <a:r>
                  <a:rPr lang="en-US" b="1" dirty="0">
                    <a:solidFill>
                      <a:srgbClr val="00B050"/>
                    </a:solidFill>
                  </a:rPr>
                  <a:t>S</a:t>
                </a:r>
                <a:r>
                  <a:rPr lang="en-US" b="1" baseline="-25000" dirty="0">
                    <a:solidFill>
                      <a:srgbClr val="00B050"/>
                    </a:solidFill>
                  </a:rPr>
                  <a:t>1</a:t>
                </a:r>
                <a:r>
                  <a:rPr lang="en-US" b="1" dirty="0">
                    <a:solidFill>
                      <a:srgbClr val="00B050"/>
                    </a:solidFill>
                  </a:rPr>
                  <a:t>S</a:t>
                </a:r>
                <a:r>
                  <a:rPr lang="en-US" b="1" baseline="-25000" dirty="0">
                    <a:solidFill>
                      <a:srgbClr val="00B050"/>
                    </a:solidFill>
                  </a:rPr>
                  <a:t>0</a:t>
                </a:r>
                <a:r>
                  <a:rPr lang="en-US" dirty="0">
                    <a:solidFill>
                      <a:schemeClr val="tx1"/>
                    </a:solidFill>
                  </a:rPr>
                  <a:t> </a:t>
                </a:r>
                <a:r>
                  <a:rPr lang="en-US" dirty="0"/>
                  <a:t>and inputs </a:t>
                </a:r>
                <a:r>
                  <a:rPr lang="en-US" b="1" dirty="0">
                    <a:solidFill>
                      <a:srgbClr val="00B050"/>
                    </a:solidFill>
                  </a:rPr>
                  <a:t>ULP</a:t>
                </a:r>
                <a:r>
                  <a:rPr lang="en-US" dirty="0"/>
                  <a:t>.</a:t>
                </a:r>
              </a:p>
              <a:p>
                <a:pPr lvl="1"/>
                <a:r>
                  <a:rPr lang="en-US" dirty="0"/>
                  <a:t>Such tables typically use binary order for states (vertical) and inputs (horizontal).</a:t>
                </a:r>
              </a:p>
              <a:p>
                <a:pPr lvl="1"/>
                <a:r>
                  <a:rPr lang="en-US" dirty="0"/>
                  <a:t>We use Grey code order on both axes for convenience (in copying to K-maps).</a:t>
                </a:r>
              </a:p>
              <a:p>
                <a:endParaRPr lang="en-US" dirty="0"/>
              </a:p>
            </p:txBody>
          </p:sp>
        </mc:Choice>
        <mc:Fallback xmlns="">
          <p:sp>
            <p:nvSpPr>
              <p:cNvPr id="12" name="Content Placeholder 11"/>
              <p:cNvSpPr>
                <a:spLocks noGrp="1" noRot="1" noChangeAspect="1" noMove="1" noResize="1" noEditPoints="1" noAdjustHandles="1" noChangeArrowheads="1" noChangeShapeType="1" noTextEdit="1"/>
              </p:cNvSpPr>
              <p:nvPr>
                <p:ph idx="1"/>
              </p:nvPr>
            </p:nvSpPr>
            <p:spPr>
              <a:blipFill rotWithShape="0">
                <a:blip r:embed="rId4"/>
                <a:stretch>
                  <a:fillRect l="-1643" t="-2443" r="-140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16</a:t>
            </a:fld>
            <a:endParaRPr lang="en-US" dirty="0"/>
          </a:p>
        </p:txBody>
      </p:sp>
    </p:spTree>
    <p:extLst>
      <p:ext uri="{BB962C8B-B14F-4D97-AF65-F5344CB8AC3E}">
        <p14:creationId xmlns:p14="http://schemas.microsoft.com/office/powerpoint/2010/main" val="2612309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Fill in the Next-State Table</a:t>
            </a:r>
          </a:p>
        </p:txBody>
      </p:sp>
      <p:sp>
        <p:nvSpPr>
          <p:cNvPr id="12" name="Content Placeholder 11"/>
          <p:cNvSpPr>
            <a:spLocks noGrp="1"/>
          </p:cNvSpPr>
          <p:nvPr>
            <p:ph idx="1"/>
          </p:nvPr>
        </p:nvSpPr>
        <p:spPr>
          <a:xfrm>
            <a:off x="596350" y="1630017"/>
            <a:ext cx="7792278" cy="4239077"/>
          </a:xfrm>
        </p:spPr>
        <p:txBody>
          <a:bodyPr>
            <a:normAutofit/>
          </a:bodyPr>
          <a:lstStyle/>
          <a:p>
            <a:pPr algn="ctr"/>
            <a:r>
              <a:rPr lang="en-US" b="1" dirty="0">
                <a:solidFill>
                  <a:srgbClr val="0070C0"/>
                </a:solidFill>
              </a:rPr>
              <a:t>Where should we start?</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17</a:t>
            </a:fld>
            <a:endParaRPr lang="en-US" dirty="0"/>
          </a:p>
        </p:txBody>
      </p:sp>
      <p:graphicFrame>
        <p:nvGraphicFramePr>
          <p:cNvPr id="7" name="Table 6"/>
          <p:cNvGraphicFramePr>
            <a:graphicFrameLocks noGrp="1"/>
          </p:cNvGraphicFramePr>
          <p:nvPr>
            <p:extLst/>
          </p:nvPr>
        </p:nvGraphicFramePr>
        <p:xfrm>
          <a:off x="596348" y="2164595"/>
          <a:ext cx="7955280" cy="31699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tblGrid>
              <a:tr h="370840">
                <a:tc rowSpan="2">
                  <a:txBody>
                    <a:bodyPr/>
                    <a:lstStyle/>
                    <a:p>
                      <a:pPr algn="ctr"/>
                      <a:r>
                        <a:rPr lang="en-US" sz="2200" dirty="0">
                          <a:solidFill>
                            <a:schemeClr val="tx1"/>
                          </a:solidFill>
                        </a:rPr>
                        <a:t>current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solidFill>
                            <a:schemeClr val="tx1"/>
                          </a:solidFill>
                        </a:rPr>
                        <a:t>state</a:t>
                      </a:r>
                      <a:br>
                        <a:rPr lang="en-US" sz="2200" dirty="0">
                          <a:solidFill>
                            <a:schemeClr val="tx1"/>
                          </a:solidFill>
                        </a:rPr>
                      </a:br>
                      <a:r>
                        <a:rPr lang="en-US" sz="2200" dirty="0">
                          <a:solidFill>
                            <a:schemeClr val="tx1"/>
                          </a:solidFill>
                        </a:rPr>
                        <a:t>S</a:t>
                      </a:r>
                      <a:r>
                        <a:rPr lang="en-US" sz="2200" baseline="-25000" dirty="0">
                          <a:solidFill>
                            <a:schemeClr val="tx1"/>
                          </a:solidFill>
                        </a:rPr>
                        <a:t>1</a:t>
                      </a:r>
                      <a:r>
                        <a:rPr lang="en-US" sz="2200" dirty="0">
                          <a:solidFill>
                            <a:schemeClr val="tx1"/>
                          </a:solidFill>
                        </a:rPr>
                        <a:t>S</a:t>
                      </a:r>
                      <a:r>
                        <a:rPr lang="en-US" sz="2200" baseline="-25000" dirty="0">
                          <a:solidFill>
                            <a:schemeClr val="tx1"/>
                          </a:solidFill>
                        </a:rPr>
                        <a:t>0</a:t>
                      </a:r>
                      <a:endParaRPr lang="en-US" sz="2200"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8">
                  <a:txBody>
                    <a:bodyPr/>
                    <a:lstStyle/>
                    <a:p>
                      <a:pPr algn="ctr"/>
                      <a:r>
                        <a:rPr lang="en-US" sz="2800" dirty="0">
                          <a:solidFill>
                            <a:schemeClr val="tx1"/>
                          </a:solidFill>
                        </a:rPr>
                        <a:t>ULP</a:t>
                      </a: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vMerge="1">
                  <a:txBody>
                    <a:bodyPr/>
                    <a:lstStyle/>
                    <a:p>
                      <a:pPr algn="ctr"/>
                      <a:endParaRPr lang="en-US" sz="2200" dirty="0">
                        <a:solidFill>
                          <a:schemeClr val="tx1"/>
                        </a:solidFill>
                      </a:endParaRP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000</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001</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011</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010</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110</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111</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101</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100</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3" name="TextBox 2"/>
          <p:cNvSpPr txBox="1"/>
          <p:nvPr/>
        </p:nvSpPr>
        <p:spPr>
          <a:xfrm>
            <a:off x="4779942" y="3446965"/>
            <a:ext cx="3113353" cy="954107"/>
          </a:xfrm>
          <a:prstGeom prst="rect">
            <a:avLst/>
          </a:prstGeom>
          <a:solidFill>
            <a:srgbClr val="FFFF00"/>
          </a:solidFill>
        </p:spPr>
        <p:txBody>
          <a:bodyPr wrap="none" rtlCol="0">
            <a:spAutoFit/>
          </a:bodyPr>
          <a:lstStyle/>
          <a:p>
            <a:pPr algn="ctr"/>
            <a:r>
              <a:rPr lang="en-US" sz="2800" dirty="0"/>
              <a:t>What about </a:t>
            </a:r>
          </a:p>
          <a:p>
            <a:pPr algn="ctr"/>
            <a:r>
              <a:rPr lang="en-US" sz="2800" dirty="0"/>
              <a:t>multiple buttons?</a:t>
            </a:r>
          </a:p>
        </p:txBody>
      </p:sp>
      <p:sp>
        <p:nvSpPr>
          <p:cNvPr id="48" name="TextBox 47"/>
          <p:cNvSpPr txBox="1"/>
          <p:nvPr/>
        </p:nvSpPr>
        <p:spPr>
          <a:xfrm>
            <a:off x="2364826" y="4642017"/>
            <a:ext cx="2847254" cy="1384995"/>
          </a:xfrm>
          <a:prstGeom prst="rect">
            <a:avLst/>
          </a:prstGeom>
          <a:solidFill>
            <a:srgbClr val="FFFF00"/>
          </a:solidFill>
        </p:spPr>
        <p:txBody>
          <a:bodyPr wrap="none" rtlCol="0">
            <a:spAutoFit/>
          </a:bodyPr>
          <a:lstStyle/>
          <a:p>
            <a:pPr algn="ctr"/>
            <a:r>
              <a:rPr lang="en-US" sz="2800" dirty="0"/>
              <a:t>Let’s make </a:t>
            </a:r>
          </a:p>
          <a:p>
            <a:pPr algn="ctr"/>
            <a:r>
              <a:rPr lang="en-US" sz="2800" dirty="0"/>
              <a:t>some design </a:t>
            </a:r>
          </a:p>
          <a:p>
            <a:pPr algn="ctr"/>
            <a:r>
              <a:rPr lang="en-US" sz="2800" dirty="0"/>
              <a:t>decisions first…</a:t>
            </a:r>
          </a:p>
        </p:txBody>
      </p:sp>
    </p:spTree>
    <p:extLst>
      <p:ext uri="{BB962C8B-B14F-4D97-AF65-F5344CB8AC3E}">
        <p14:creationId xmlns:p14="http://schemas.microsoft.com/office/powerpoint/2010/main" val="118776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500"/>
                                        <p:tgtEl>
                                          <p:spTgt spid="12">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200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4500"/>
                            </p:stCondLst>
                            <p:childTnLst>
                              <p:par>
                                <p:cTn id="13" presetID="10" presetClass="entr" presetSubtype="0" fill="hold" grpId="0" nodeType="afterEffect">
                                  <p:stCondLst>
                                    <p:cond delay="200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3" grpId="0" animBg="1"/>
      <p:bldP spid="4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Completing the Design Requires Decisions</a:t>
            </a:r>
          </a:p>
        </p:txBody>
      </p:sp>
      <p:sp>
        <p:nvSpPr>
          <p:cNvPr id="12" name="Content Placeholder 11"/>
          <p:cNvSpPr>
            <a:spLocks noGrp="1"/>
          </p:cNvSpPr>
          <p:nvPr>
            <p:ph idx="1"/>
          </p:nvPr>
        </p:nvSpPr>
        <p:spPr/>
        <p:txBody>
          <a:bodyPr>
            <a:normAutofit lnSpcReduction="10000"/>
          </a:bodyPr>
          <a:lstStyle/>
          <a:p>
            <a:r>
              <a:rPr lang="en-US" dirty="0"/>
              <a:t>To fill in the next-state table</a:t>
            </a:r>
          </a:p>
          <a:p>
            <a:pPr lvl="1"/>
            <a:r>
              <a:rPr lang="en-US" dirty="0"/>
              <a:t>starting with only the abstract design,</a:t>
            </a:r>
          </a:p>
          <a:p>
            <a:pPr lvl="1"/>
            <a:r>
              <a:rPr lang="en-US" dirty="0"/>
              <a:t>we </a:t>
            </a:r>
            <a:r>
              <a:rPr lang="en-US" b="1" dirty="0">
                <a:solidFill>
                  <a:srgbClr val="0070C0"/>
                </a:solidFill>
              </a:rPr>
              <a:t>need to make many design decisions</a:t>
            </a:r>
            <a:r>
              <a:rPr lang="en-US" dirty="0"/>
              <a:t>,</a:t>
            </a:r>
          </a:p>
          <a:p>
            <a:pPr lvl="1"/>
            <a:r>
              <a:rPr lang="en-US" dirty="0"/>
              <a:t>including some that we haven’t even recognized yet.</a:t>
            </a:r>
          </a:p>
          <a:p>
            <a:r>
              <a:rPr lang="en-US" dirty="0"/>
              <a:t>For example,</a:t>
            </a:r>
          </a:p>
          <a:p>
            <a:pPr lvl="1"/>
            <a:r>
              <a:rPr lang="en-US" dirty="0"/>
              <a:t>What happens when the user presses more than one button?</a:t>
            </a:r>
          </a:p>
          <a:p>
            <a:pPr lvl="1"/>
            <a:r>
              <a:rPr lang="en-US" dirty="0"/>
              <a:t>What happens when the user presses “unlock” in the </a:t>
            </a:r>
            <a:r>
              <a:rPr lang="en-US" b="1" dirty="0">
                <a:solidFill>
                  <a:srgbClr val="00B050"/>
                </a:solidFill>
              </a:rPr>
              <a:t>UNLOCKED</a:t>
            </a:r>
            <a:r>
              <a:rPr lang="en-US" dirty="0">
                <a:solidFill>
                  <a:srgbClr val="00B050"/>
                </a:solidFill>
              </a:rPr>
              <a:t> </a:t>
            </a:r>
            <a:r>
              <a:rPr lang="en-US" dirty="0"/>
              <a:t>state?</a:t>
            </a:r>
          </a:p>
          <a:p>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18</a:t>
            </a:fld>
            <a:endParaRPr lang="en-US" dirty="0"/>
          </a:p>
        </p:txBody>
      </p:sp>
    </p:spTree>
    <p:extLst>
      <p:ext uri="{BB962C8B-B14F-4D97-AF65-F5344CB8AC3E}">
        <p14:creationId xmlns:p14="http://schemas.microsoft.com/office/powerpoint/2010/main" val="565328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Make Design Decisions Early When Possible</a:t>
            </a:r>
          </a:p>
        </p:txBody>
      </p:sp>
      <p:sp>
        <p:nvSpPr>
          <p:cNvPr id="12" name="Content Placeholder 11"/>
          <p:cNvSpPr>
            <a:spLocks noGrp="1"/>
          </p:cNvSpPr>
          <p:nvPr>
            <p:ph idx="1"/>
          </p:nvPr>
        </p:nvSpPr>
        <p:spPr/>
        <p:txBody>
          <a:bodyPr>
            <a:normAutofit/>
          </a:bodyPr>
          <a:lstStyle/>
          <a:p>
            <a:r>
              <a:rPr lang="en-US" dirty="0"/>
              <a:t>Let’s try to </a:t>
            </a:r>
            <a:r>
              <a:rPr lang="en-US" b="1" dirty="0">
                <a:solidFill>
                  <a:srgbClr val="0070C0"/>
                </a:solidFill>
              </a:rPr>
              <a:t>make decisions first</a:t>
            </a:r>
            <a:r>
              <a:rPr lang="en-US" dirty="0"/>
              <a:t>.</a:t>
            </a:r>
          </a:p>
          <a:p>
            <a:r>
              <a:rPr lang="en-US" b="1" dirty="0">
                <a:solidFill>
                  <a:srgbClr val="0070C0"/>
                </a:solidFill>
              </a:rPr>
              <a:t>Design decisions </a:t>
            </a:r>
            <a:r>
              <a:rPr lang="en-US" dirty="0"/>
              <a:t>can shape the design, </a:t>
            </a:r>
            <a:br>
              <a:rPr lang="en-US" dirty="0"/>
            </a:br>
            <a:r>
              <a:rPr lang="en-US" dirty="0"/>
              <a:t>and </a:t>
            </a:r>
            <a:r>
              <a:rPr lang="en-US" b="1" dirty="0">
                <a:solidFill>
                  <a:srgbClr val="0070C0"/>
                </a:solidFill>
              </a:rPr>
              <a:t>may conflict with one another</a:t>
            </a:r>
            <a:r>
              <a:rPr lang="en-US" dirty="0"/>
              <a:t>.</a:t>
            </a:r>
          </a:p>
          <a:p>
            <a:r>
              <a:rPr lang="en-US" dirty="0"/>
              <a:t>Making decisions early and writing them down ensures that </a:t>
            </a:r>
          </a:p>
          <a:p>
            <a:pPr lvl="1"/>
            <a:r>
              <a:rPr lang="en-US" dirty="0"/>
              <a:t>any </a:t>
            </a:r>
            <a:r>
              <a:rPr lang="en-US" b="1" dirty="0">
                <a:solidFill>
                  <a:srgbClr val="0070C0"/>
                </a:solidFill>
              </a:rPr>
              <a:t>issues are raised early</a:t>
            </a:r>
            <a:r>
              <a:rPr lang="en-US" dirty="0"/>
              <a:t>, and that</a:t>
            </a:r>
          </a:p>
          <a:p>
            <a:pPr lvl="1"/>
            <a:r>
              <a:rPr lang="en-US" b="1" dirty="0">
                <a:solidFill>
                  <a:srgbClr val="0070C0"/>
                </a:solidFill>
              </a:rPr>
              <a:t>known decisions are not overlooked </a:t>
            </a:r>
          </a:p>
          <a:p>
            <a:pPr lvl="1"/>
            <a:r>
              <a:rPr lang="en-US" dirty="0"/>
              <a:t>(in which case the final design answers them implicitly, with no human guidance).</a:t>
            </a:r>
          </a:p>
          <a:p>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19</a:t>
            </a:fld>
            <a:endParaRPr lang="en-US" dirty="0"/>
          </a:p>
        </p:txBody>
      </p:sp>
    </p:spTree>
    <p:extLst>
      <p:ext uri="{BB962C8B-B14F-4D97-AF65-F5344CB8AC3E}">
        <p14:creationId xmlns:p14="http://schemas.microsoft.com/office/powerpoint/2010/main" val="1769708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Finite State Machine (FSM) Models a System</a:t>
            </a:r>
            <a:endParaRPr lang="en-US" dirty="0"/>
          </a:p>
        </p:txBody>
      </p:sp>
      <p:sp>
        <p:nvSpPr>
          <p:cNvPr id="12" name="Content Placeholder 11"/>
          <p:cNvSpPr>
            <a:spLocks noGrp="1"/>
          </p:cNvSpPr>
          <p:nvPr>
            <p:ph idx="1"/>
          </p:nvPr>
        </p:nvSpPr>
        <p:spPr/>
        <p:txBody>
          <a:bodyPr/>
          <a:lstStyle/>
          <a:p>
            <a:r>
              <a:rPr lang="en-US"/>
              <a:t>A model of a system</a:t>
            </a:r>
          </a:p>
          <a:p>
            <a:pPr lvl="1"/>
            <a:r>
              <a:rPr lang="en-US"/>
              <a:t>system moves among a finite set of states</a:t>
            </a:r>
          </a:p>
          <a:p>
            <a:pPr lvl="1"/>
            <a:r>
              <a:rPr lang="en-US"/>
              <a:t>motion based on external inputs</a:t>
            </a:r>
          </a:p>
          <a:p>
            <a:pPr lvl="1"/>
            <a:r>
              <a:rPr lang="en-US"/>
              <a:t>produces external outputs</a:t>
            </a:r>
          </a:p>
          <a:p>
            <a:r>
              <a:rPr lang="en-US"/>
              <a:t>Examples include:</a:t>
            </a:r>
          </a:p>
          <a:p>
            <a:pPr lvl="1"/>
            <a:r>
              <a:rPr lang="en-US"/>
              <a:t>coin/bill-operated machines,</a:t>
            </a:r>
          </a:p>
          <a:p>
            <a:pPr lvl="1"/>
            <a:r>
              <a:rPr lang="en-US"/>
              <a:t>many vehicle control systems, and</a:t>
            </a:r>
          </a:p>
          <a:p>
            <a:pPr lvl="1"/>
            <a:r>
              <a:rPr lang="en-US"/>
              <a:t>computers executing programs.</a:t>
            </a:r>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a:t>
            </a:fld>
            <a:endParaRPr lang="en-US" dirty="0"/>
          </a:p>
        </p:txBody>
      </p:sp>
    </p:spTree>
    <p:extLst>
      <p:ext uri="{BB962C8B-B14F-4D97-AF65-F5344CB8AC3E}">
        <p14:creationId xmlns:p14="http://schemas.microsoft.com/office/powerpoint/2010/main" val="1115879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Start by Deciding How to Handle Multiple Buttons</a:t>
            </a:r>
          </a:p>
        </p:txBody>
      </p:sp>
      <p:sp>
        <p:nvSpPr>
          <p:cNvPr id="12" name="Content Placeholder 11"/>
          <p:cNvSpPr>
            <a:spLocks noGrp="1"/>
          </p:cNvSpPr>
          <p:nvPr>
            <p:ph idx="1"/>
          </p:nvPr>
        </p:nvSpPr>
        <p:spPr/>
        <p:txBody>
          <a:bodyPr>
            <a:normAutofit/>
          </a:bodyPr>
          <a:lstStyle/>
          <a:p>
            <a:r>
              <a:rPr lang="en-US" dirty="0"/>
              <a:t>We’re going to start by</a:t>
            </a:r>
            <a:br>
              <a:rPr lang="en-US" dirty="0"/>
            </a:br>
            <a:r>
              <a:rPr lang="en-US" b="1" dirty="0">
                <a:solidFill>
                  <a:srgbClr val="0070C0"/>
                </a:solidFill>
              </a:rPr>
              <a:t>prioritizing the buttons</a:t>
            </a:r>
            <a:r>
              <a:rPr lang="en-US" dirty="0"/>
              <a:t>.</a:t>
            </a:r>
          </a:p>
          <a:p>
            <a:r>
              <a:rPr lang="en-US" dirty="0"/>
              <a:t>Our rules:</a:t>
            </a:r>
          </a:p>
          <a:p>
            <a:pPr lvl="1"/>
            <a:r>
              <a:rPr lang="en-US" dirty="0"/>
              <a:t>Panic has priority!</a:t>
            </a:r>
          </a:p>
          <a:p>
            <a:pPr lvl="1"/>
            <a:r>
              <a:rPr lang="en-US" dirty="0"/>
              <a:t>Lock has second priority.</a:t>
            </a:r>
          </a:p>
          <a:p>
            <a:pPr lvl="1"/>
            <a:r>
              <a:rPr lang="en-US" dirty="0"/>
              <a:t>Unlock only matters when</a:t>
            </a:r>
            <a:br>
              <a:rPr lang="en-US" dirty="0"/>
            </a:br>
            <a:r>
              <a:rPr lang="en-US" dirty="0"/>
              <a:t>neither of the others is pressed.</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20</a:t>
            </a:fld>
            <a:endParaRPr lang="en-US" dirty="0"/>
          </a:p>
        </p:txBody>
      </p:sp>
    </p:spTree>
    <p:extLst>
      <p:ext uri="{BB962C8B-B14F-4D97-AF65-F5344CB8AC3E}">
        <p14:creationId xmlns:p14="http://schemas.microsoft.com/office/powerpoint/2010/main" val="1293382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Start with the Panic Button (Highest Priority)</a:t>
            </a:r>
          </a:p>
        </p:txBody>
      </p:sp>
      <mc:AlternateContent xmlns:mc="http://schemas.openxmlformats.org/markup-compatibility/2006" xmlns:a14="http://schemas.microsoft.com/office/drawing/2010/main">
        <mc:Choice Requires="a14">
          <p:sp>
            <p:nvSpPr>
              <p:cNvPr id="12" name="Content Placeholder 11"/>
              <p:cNvSpPr>
                <a:spLocks noGrp="1"/>
              </p:cNvSpPr>
              <p:nvPr>
                <p:ph idx="1"/>
              </p:nvPr>
            </p:nvSpPr>
            <p:spPr>
              <a:xfrm>
                <a:off x="596350" y="1630017"/>
                <a:ext cx="7792278" cy="4239077"/>
              </a:xfrm>
            </p:spPr>
            <p:txBody>
              <a:bodyPr>
                <a:normAutofit/>
              </a:bodyPr>
              <a:lstStyle/>
              <a:p>
                <a:r>
                  <a:rPr lang="en-US" dirty="0"/>
                  <a:t>The next-state table gives us </a:t>
                </a:r>
                <a14:m>
                  <m:oMath xmlns:m="http://schemas.openxmlformats.org/officeDocument/2006/math">
                    <m:sSubSup>
                      <m:sSubSupPr>
                        <m:ctrlPr>
                          <a:rPr lang="en-US" b="1" i="1">
                            <a:solidFill>
                              <a:srgbClr val="00B050"/>
                            </a:solidFill>
                            <a:latin typeface="Cambria Math" panose="02040503050406030204" pitchFamily="18" charset="0"/>
                          </a:rPr>
                        </m:ctrlPr>
                      </m:sSubSupPr>
                      <m:e>
                        <m:r>
                          <a:rPr lang="en-US" b="1">
                            <a:solidFill>
                              <a:srgbClr val="00B050"/>
                            </a:solidFill>
                            <a:latin typeface="Cambria Math" panose="02040503050406030204" pitchFamily="18" charset="0"/>
                          </a:rPr>
                          <m:t>𝐒</m:t>
                        </m:r>
                      </m:e>
                      <m:sub>
                        <m:r>
                          <a:rPr lang="en-US" b="1">
                            <a:solidFill>
                              <a:srgbClr val="00B050"/>
                            </a:solidFill>
                            <a:latin typeface="Cambria Math" panose="02040503050406030204" pitchFamily="18" charset="0"/>
                          </a:rPr>
                          <m:t>𝟏</m:t>
                        </m:r>
                      </m:sub>
                      <m:sup>
                        <m:r>
                          <a:rPr lang="en-US" b="1">
                            <a:solidFill>
                              <a:srgbClr val="00B050"/>
                            </a:solidFill>
                            <a:latin typeface="Cambria Math" panose="02040503050406030204" pitchFamily="18" charset="0"/>
                          </a:rPr>
                          <m:t>+</m:t>
                        </m:r>
                      </m:sup>
                    </m:sSubSup>
                    <m:sSubSup>
                      <m:sSubSupPr>
                        <m:ctrlPr>
                          <a:rPr lang="en-US" b="1" i="1">
                            <a:solidFill>
                              <a:srgbClr val="00B050"/>
                            </a:solidFill>
                            <a:latin typeface="Cambria Math" panose="02040503050406030204" pitchFamily="18" charset="0"/>
                          </a:rPr>
                        </m:ctrlPr>
                      </m:sSubSupPr>
                      <m:e>
                        <m:r>
                          <a:rPr lang="en-US" b="1">
                            <a:solidFill>
                              <a:srgbClr val="00B050"/>
                            </a:solidFill>
                            <a:latin typeface="Cambria Math" panose="02040503050406030204" pitchFamily="18" charset="0"/>
                          </a:rPr>
                          <m:t>𝐒</m:t>
                        </m:r>
                      </m:e>
                      <m:sub>
                        <m:r>
                          <a:rPr lang="en-US" b="1">
                            <a:solidFill>
                              <a:srgbClr val="00B050"/>
                            </a:solidFill>
                            <a:latin typeface="Cambria Math" panose="02040503050406030204" pitchFamily="18" charset="0"/>
                          </a:rPr>
                          <m:t>𝟎</m:t>
                        </m:r>
                      </m:sub>
                      <m:sup>
                        <m:r>
                          <a:rPr lang="en-US" b="1">
                            <a:solidFill>
                              <a:srgbClr val="00B050"/>
                            </a:solidFill>
                            <a:latin typeface="Cambria Math" panose="02040503050406030204" pitchFamily="18" charset="0"/>
                          </a:rPr>
                          <m:t>+</m:t>
                        </m:r>
                      </m:sup>
                    </m:sSubSup>
                  </m:oMath>
                </a14:m>
                <a:r>
                  <a:rPr lang="en-US" dirty="0"/>
                  <a:t>.</a:t>
                </a:r>
                <a:endParaRPr lang="en-US" dirty="0">
                  <a:solidFill>
                    <a:schemeClr val="tx1"/>
                  </a:solidFill>
                </a:endParaRPr>
              </a:p>
            </p:txBody>
          </p:sp>
        </mc:Choice>
        <mc:Fallback xmlns="">
          <p:sp>
            <p:nvSpPr>
              <p:cNvPr id="12" name="Content Placeholder 11"/>
              <p:cNvSpPr>
                <a:spLocks noGrp="1" noRot="1" noChangeAspect="1" noMove="1" noResize="1" noEditPoints="1" noAdjustHandles="1" noChangeArrowheads="1" noChangeShapeType="1" noTextEdit="1"/>
              </p:cNvSpPr>
              <p:nvPr>
                <p:ph idx="1"/>
              </p:nvPr>
            </p:nvSpPr>
            <p:spPr>
              <a:xfrm>
                <a:off x="596350" y="1630017"/>
                <a:ext cx="7792278" cy="4239077"/>
              </a:xfrm>
              <a:blipFill rotWithShape="0">
                <a:blip r:embed="rId3"/>
                <a:stretch>
                  <a:fillRect l="-1565" t="-244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21</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118228333"/>
              </p:ext>
            </p:extLst>
          </p:nvPr>
        </p:nvGraphicFramePr>
        <p:xfrm>
          <a:off x="596348" y="2164595"/>
          <a:ext cx="7955280" cy="31699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tblGrid>
              <a:tr h="370840">
                <a:tc rowSpan="2">
                  <a:txBody>
                    <a:bodyPr/>
                    <a:lstStyle/>
                    <a:p>
                      <a:pPr algn="ctr"/>
                      <a:r>
                        <a:rPr lang="en-US" sz="2200" dirty="0">
                          <a:solidFill>
                            <a:schemeClr val="tx1"/>
                          </a:solidFill>
                        </a:rPr>
                        <a:t>current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solidFill>
                            <a:schemeClr val="tx1"/>
                          </a:solidFill>
                        </a:rPr>
                        <a:t>state</a:t>
                      </a:r>
                      <a:br>
                        <a:rPr lang="en-US" sz="2200" dirty="0">
                          <a:solidFill>
                            <a:schemeClr val="tx1"/>
                          </a:solidFill>
                        </a:rPr>
                      </a:br>
                      <a:r>
                        <a:rPr lang="en-US" sz="2200" dirty="0">
                          <a:solidFill>
                            <a:schemeClr val="tx1"/>
                          </a:solidFill>
                        </a:rPr>
                        <a:t>S</a:t>
                      </a:r>
                      <a:r>
                        <a:rPr lang="en-US" sz="2200" baseline="-25000" dirty="0">
                          <a:solidFill>
                            <a:schemeClr val="tx1"/>
                          </a:solidFill>
                        </a:rPr>
                        <a:t>1</a:t>
                      </a:r>
                      <a:r>
                        <a:rPr lang="en-US" sz="2200" dirty="0">
                          <a:solidFill>
                            <a:schemeClr val="tx1"/>
                          </a:solidFill>
                        </a:rPr>
                        <a:t>S</a:t>
                      </a:r>
                      <a:r>
                        <a:rPr lang="en-US" sz="2200" baseline="-25000" dirty="0">
                          <a:solidFill>
                            <a:schemeClr val="tx1"/>
                          </a:solidFill>
                        </a:rPr>
                        <a:t>0</a:t>
                      </a:r>
                      <a:endParaRPr lang="en-US" sz="2200"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8">
                  <a:txBody>
                    <a:bodyPr/>
                    <a:lstStyle/>
                    <a:p>
                      <a:pPr algn="ctr"/>
                      <a:r>
                        <a:rPr lang="en-US" sz="2800" dirty="0">
                          <a:solidFill>
                            <a:schemeClr val="tx1"/>
                          </a:solidFill>
                        </a:rPr>
                        <a:t>ULP</a:t>
                      </a: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vMerge="1">
                  <a:txBody>
                    <a:bodyPr/>
                    <a:lstStyle/>
                    <a:p>
                      <a:pPr algn="ctr"/>
                      <a:endParaRPr lang="en-US" sz="2200" dirty="0">
                        <a:solidFill>
                          <a:schemeClr val="tx1"/>
                        </a:solidFill>
                      </a:endParaRP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000</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001</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011</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010</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110</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111</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101</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100</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grpSp>
        <p:nvGrpSpPr>
          <p:cNvPr id="50" name="Group 49"/>
          <p:cNvGrpSpPr/>
          <p:nvPr/>
        </p:nvGrpSpPr>
        <p:grpSpPr>
          <a:xfrm>
            <a:off x="2875722" y="3313044"/>
            <a:ext cx="4724403" cy="2881833"/>
            <a:chOff x="2875722" y="3313044"/>
            <a:chExt cx="4724403" cy="2881833"/>
          </a:xfrm>
        </p:grpSpPr>
        <p:sp>
          <p:nvSpPr>
            <p:cNvPr id="14" name="Rectangle 13"/>
            <p:cNvSpPr/>
            <p:nvPr/>
          </p:nvSpPr>
          <p:spPr>
            <a:xfrm>
              <a:off x="2875722" y="3313044"/>
              <a:ext cx="1444487" cy="2008219"/>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155638" y="3313044"/>
              <a:ext cx="1444487" cy="2008219"/>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stCxn id="20" idx="2"/>
            </p:cNvCxnSpPr>
            <p:nvPr/>
          </p:nvCxnSpPr>
          <p:spPr>
            <a:xfrm flipH="1">
              <a:off x="6357068" y="5321263"/>
              <a:ext cx="520814" cy="39087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300788" y="5691294"/>
              <a:ext cx="3814640" cy="50358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rial" panose="020B0604020202020204" pitchFamily="34" charset="0"/>
                  <a:cs typeface="Arial" panose="020B0604020202020204" pitchFamily="34" charset="0"/>
                </a:rPr>
                <a:t>panic button pushed</a:t>
              </a:r>
            </a:p>
          </p:txBody>
        </p:sp>
        <p:cxnSp>
          <p:nvCxnSpPr>
            <p:cNvPr id="13" name="Straight Connector 12"/>
            <p:cNvCxnSpPr/>
            <p:nvPr/>
          </p:nvCxnSpPr>
          <p:spPr>
            <a:xfrm flipH="1" flipV="1">
              <a:off x="3569552" y="5334515"/>
              <a:ext cx="565126" cy="44406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2903357" y="3266091"/>
            <a:ext cx="4715224" cy="2086827"/>
            <a:chOff x="2903357" y="3266091"/>
            <a:chExt cx="4715224" cy="2086827"/>
          </a:xfrm>
        </p:grpSpPr>
        <p:grpSp>
          <p:nvGrpSpPr>
            <p:cNvPr id="36" name="Group 35"/>
            <p:cNvGrpSpPr/>
            <p:nvPr/>
          </p:nvGrpSpPr>
          <p:grpSpPr>
            <a:xfrm>
              <a:off x="2903357" y="3266091"/>
              <a:ext cx="1433125" cy="2080677"/>
              <a:chOff x="2903357" y="3266091"/>
              <a:chExt cx="1433125" cy="2080677"/>
            </a:xfrm>
          </p:grpSpPr>
          <p:grpSp>
            <p:nvGrpSpPr>
              <p:cNvPr id="30" name="Group 29"/>
              <p:cNvGrpSpPr/>
              <p:nvPr/>
            </p:nvGrpSpPr>
            <p:grpSpPr>
              <a:xfrm>
                <a:off x="2903357" y="3266091"/>
                <a:ext cx="614271" cy="2080677"/>
                <a:chOff x="2903357" y="3266091"/>
                <a:chExt cx="614271" cy="2080677"/>
              </a:xfrm>
            </p:grpSpPr>
            <p:sp>
              <p:nvSpPr>
                <p:cNvPr id="26" name="TextBox 25"/>
                <p:cNvSpPr txBox="1"/>
                <p:nvPr/>
              </p:nvSpPr>
              <p:spPr>
                <a:xfrm>
                  <a:off x="2903357" y="3266091"/>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01</a:t>
                  </a:r>
                </a:p>
              </p:txBody>
            </p:sp>
            <p:sp>
              <p:nvSpPr>
                <p:cNvPr id="27" name="TextBox 26"/>
                <p:cNvSpPr txBox="1"/>
                <p:nvPr/>
              </p:nvSpPr>
              <p:spPr>
                <a:xfrm>
                  <a:off x="2903357" y="3789311"/>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01</a:t>
                  </a:r>
                </a:p>
              </p:txBody>
            </p:sp>
            <p:sp>
              <p:nvSpPr>
                <p:cNvPr id="28" name="TextBox 27"/>
                <p:cNvSpPr txBox="1"/>
                <p:nvPr/>
              </p:nvSpPr>
              <p:spPr>
                <a:xfrm>
                  <a:off x="2903357" y="4823548"/>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01</a:t>
                  </a:r>
                </a:p>
              </p:txBody>
            </p:sp>
            <p:sp>
              <p:nvSpPr>
                <p:cNvPr id="29" name="TextBox 28"/>
                <p:cNvSpPr txBox="1"/>
                <p:nvPr/>
              </p:nvSpPr>
              <p:spPr>
                <a:xfrm>
                  <a:off x="2903357" y="4299328"/>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01</a:t>
                  </a:r>
                </a:p>
              </p:txBody>
            </p:sp>
          </p:grpSp>
          <p:grpSp>
            <p:nvGrpSpPr>
              <p:cNvPr id="31" name="Group 30"/>
              <p:cNvGrpSpPr/>
              <p:nvPr/>
            </p:nvGrpSpPr>
            <p:grpSpPr>
              <a:xfrm>
                <a:off x="3722211" y="3266091"/>
                <a:ext cx="614271" cy="2080677"/>
                <a:chOff x="2903357" y="3266091"/>
                <a:chExt cx="614271" cy="2080677"/>
              </a:xfrm>
            </p:grpSpPr>
            <p:sp>
              <p:nvSpPr>
                <p:cNvPr id="32" name="TextBox 31"/>
                <p:cNvSpPr txBox="1"/>
                <p:nvPr/>
              </p:nvSpPr>
              <p:spPr>
                <a:xfrm>
                  <a:off x="2903357" y="3266091"/>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01</a:t>
                  </a:r>
                </a:p>
              </p:txBody>
            </p:sp>
            <p:sp>
              <p:nvSpPr>
                <p:cNvPr id="33" name="TextBox 32"/>
                <p:cNvSpPr txBox="1"/>
                <p:nvPr/>
              </p:nvSpPr>
              <p:spPr>
                <a:xfrm>
                  <a:off x="2903357" y="3789311"/>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01</a:t>
                  </a:r>
                </a:p>
              </p:txBody>
            </p:sp>
            <p:sp>
              <p:nvSpPr>
                <p:cNvPr id="34" name="TextBox 33"/>
                <p:cNvSpPr txBox="1"/>
                <p:nvPr/>
              </p:nvSpPr>
              <p:spPr>
                <a:xfrm>
                  <a:off x="2903357" y="4823548"/>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01</a:t>
                  </a:r>
                </a:p>
              </p:txBody>
            </p:sp>
            <p:sp>
              <p:nvSpPr>
                <p:cNvPr id="35" name="TextBox 34"/>
                <p:cNvSpPr txBox="1"/>
                <p:nvPr/>
              </p:nvSpPr>
              <p:spPr>
                <a:xfrm>
                  <a:off x="2903357" y="4299328"/>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01</a:t>
                  </a:r>
                </a:p>
              </p:txBody>
            </p:sp>
          </p:grpSp>
        </p:grpSp>
        <p:grpSp>
          <p:nvGrpSpPr>
            <p:cNvPr id="37" name="Group 36"/>
            <p:cNvGrpSpPr/>
            <p:nvPr/>
          </p:nvGrpSpPr>
          <p:grpSpPr>
            <a:xfrm>
              <a:off x="6185456" y="3272241"/>
              <a:ext cx="1433125" cy="2080677"/>
              <a:chOff x="2903357" y="3266091"/>
              <a:chExt cx="1433125" cy="2080677"/>
            </a:xfrm>
          </p:grpSpPr>
          <p:grpSp>
            <p:nvGrpSpPr>
              <p:cNvPr id="38" name="Group 37"/>
              <p:cNvGrpSpPr/>
              <p:nvPr/>
            </p:nvGrpSpPr>
            <p:grpSpPr>
              <a:xfrm>
                <a:off x="2903357" y="3266091"/>
                <a:ext cx="614271" cy="2080677"/>
                <a:chOff x="2903357" y="3266091"/>
                <a:chExt cx="614271" cy="2080677"/>
              </a:xfrm>
            </p:grpSpPr>
            <p:sp>
              <p:nvSpPr>
                <p:cNvPr id="44" name="TextBox 43"/>
                <p:cNvSpPr txBox="1"/>
                <p:nvPr/>
              </p:nvSpPr>
              <p:spPr>
                <a:xfrm>
                  <a:off x="2903357" y="3266091"/>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01</a:t>
                  </a:r>
                </a:p>
              </p:txBody>
            </p:sp>
            <p:sp>
              <p:nvSpPr>
                <p:cNvPr id="45" name="TextBox 44"/>
                <p:cNvSpPr txBox="1"/>
                <p:nvPr/>
              </p:nvSpPr>
              <p:spPr>
                <a:xfrm>
                  <a:off x="2903357" y="3789311"/>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01</a:t>
                  </a:r>
                </a:p>
              </p:txBody>
            </p:sp>
            <p:sp>
              <p:nvSpPr>
                <p:cNvPr id="46" name="TextBox 45"/>
                <p:cNvSpPr txBox="1"/>
                <p:nvPr/>
              </p:nvSpPr>
              <p:spPr>
                <a:xfrm>
                  <a:off x="2903357" y="4823548"/>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01</a:t>
                  </a:r>
                </a:p>
              </p:txBody>
            </p:sp>
            <p:sp>
              <p:nvSpPr>
                <p:cNvPr id="47" name="TextBox 46"/>
                <p:cNvSpPr txBox="1"/>
                <p:nvPr/>
              </p:nvSpPr>
              <p:spPr>
                <a:xfrm>
                  <a:off x="2903357" y="4299328"/>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01</a:t>
                  </a:r>
                </a:p>
              </p:txBody>
            </p:sp>
          </p:grpSp>
          <p:grpSp>
            <p:nvGrpSpPr>
              <p:cNvPr id="39" name="Group 38"/>
              <p:cNvGrpSpPr/>
              <p:nvPr/>
            </p:nvGrpSpPr>
            <p:grpSpPr>
              <a:xfrm>
                <a:off x="3722211" y="3266091"/>
                <a:ext cx="614271" cy="2080677"/>
                <a:chOff x="2903357" y="3266091"/>
                <a:chExt cx="614271" cy="2080677"/>
              </a:xfrm>
            </p:grpSpPr>
            <p:sp>
              <p:nvSpPr>
                <p:cNvPr id="40" name="TextBox 39"/>
                <p:cNvSpPr txBox="1"/>
                <p:nvPr/>
              </p:nvSpPr>
              <p:spPr>
                <a:xfrm>
                  <a:off x="2903357" y="3266091"/>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01</a:t>
                  </a:r>
                </a:p>
              </p:txBody>
            </p:sp>
            <p:sp>
              <p:nvSpPr>
                <p:cNvPr id="41" name="TextBox 40"/>
                <p:cNvSpPr txBox="1"/>
                <p:nvPr/>
              </p:nvSpPr>
              <p:spPr>
                <a:xfrm>
                  <a:off x="2903357" y="3789311"/>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01</a:t>
                  </a:r>
                </a:p>
              </p:txBody>
            </p:sp>
            <p:sp>
              <p:nvSpPr>
                <p:cNvPr id="42" name="TextBox 41"/>
                <p:cNvSpPr txBox="1"/>
                <p:nvPr/>
              </p:nvSpPr>
              <p:spPr>
                <a:xfrm>
                  <a:off x="2903357" y="4823548"/>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01</a:t>
                  </a:r>
                </a:p>
              </p:txBody>
            </p:sp>
            <p:sp>
              <p:nvSpPr>
                <p:cNvPr id="43" name="TextBox 42"/>
                <p:cNvSpPr txBox="1"/>
                <p:nvPr/>
              </p:nvSpPr>
              <p:spPr>
                <a:xfrm>
                  <a:off x="2903357" y="4299328"/>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01</a:t>
                  </a:r>
                </a:p>
              </p:txBody>
            </p:sp>
          </p:grpSp>
        </p:grpSp>
      </p:grpSp>
    </p:spTree>
    <p:extLst>
      <p:ext uri="{BB962C8B-B14F-4D97-AF65-F5344CB8AC3E}">
        <p14:creationId xmlns:p14="http://schemas.microsoft.com/office/powerpoint/2010/main" val="66681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up)">
                                      <p:cBhvr>
                                        <p:cTn id="1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Continue with the Lock Button (Second Priority)</a:t>
            </a:r>
          </a:p>
        </p:txBody>
      </p:sp>
      <mc:AlternateContent xmlns:mc="http://schemas.openxmlformats.org/markup-compatibility/2006" xmlns:a14="http://schemas.microsoft.com/office/drawing/2010/main">
        <mc:Choice Requires="a14">
          <p:sp>
            <p:nvSpPr>
              <p:cNvPr id="12" name="Content Placeholder 11"/>
              <p:cNvSpPr>
                <a:spLocks noGrp="1"/>
              </p:cNvSpPr>
              <p:nvPr>
                <p:ph idx="1"/>
              </p:nvPr>
            </p:nvSpPr>
            <p:spPr>
              <a:xfrm>
                <a:off x="596350" y="1630017"/>
                <a:ext cx="7792278" cy="4239077"/>
              </a:xfrm>
            </p:spPr>
            <p:txBody>
              <a:bodyPr>
                <a:normAutofit/>
              </a:bodyPr>
              <a:lstStyle/>
              <a:p>
                <a:r>
                  <a:rPr lang="en-US" dirty="0"/>
                  <a:t>The next-state table gives us </a:t>
                </a:r>
                <a14:m>
                  <m:oMath xmlns:m="http://schemas.openxmlformats.org/officeDocument/2006/math">
                    <m:sSubSup>
                      <m:sSubSupPr>
                        <m:ctrlPr>
                          <a:rPr lang="en-US" b="1" i="1">
                            <a:solidFill>
                              <a:srgbClr val="00B050"/>
                            </a:solidFill>
                            <a:latin typeface="Cambria Math" panose="02040503050406030204" pitchFamily="18" charset="0"/>
                          </a:rPr>
                        </m:ctrlPr>
                      </m:sSubSupPr>
                      <m:e>
                        <m:r>
                          <a:rPr lang="en-US" b="1">
                            <a:solidFill>
                              <a:srgbClr val="00B050"/>
                            </a:solidFill>
                            <a:latin typeface="Cambria Math" panose="02040503050406030204" pitchFamily="18" charset="0"/>
                          </a:rPr>
                          <m:t>𝐒</m:t>
                        </m:r>
                      </m:e>
                      <m:sub>
                        <m:r>
                          <a:rPr lang="en-US" b="1">
                            <a:solidFill>
                              <a:srgbClr val="00B050"/>
                            </a:solidFill>
                            <a:latin typeface="Cambria Math" panose="02040503050406030204" pitchFamily="18" charset="0"/>
                          </a:rPr>
                          <m:t>𝟏</m:t>
                        </m:r>
                      </m:sub>
                      <m:sup>
                        <m:r>
                          <a:rPr lang="en-US" b="1">
                            <a:solidFill>
                              <a:srgbClr val="00B050"/>
                            </a:solidFill>
                            <a:latin typeface="Cambria Math" panose="02040503050406030204" pitchFamily="18" charset="0"/>
                          </a:rPr>
                          <m:t>+</m:t>
                        </m:r>
                      </m:sup>
                    </m:sSubSup>
                    <m:sSubSup>
                      <m:sSubSupPr>
                        <m:ctrlPr>
                          <a:rPr lang="en-US" b="1" i="1">
                            <a:solidFill>
                              <a:srgbClr val="00B050"/>
                            </a:solidFill>
                            <a:latin typeface="Cambria Math" panose="02040503050406030204" pitchFamily="18" charset="0"/>
                          </a:rPr>
                        </m:ctrlPr>
                      </m:sSubSupPr>
                      <m:e>
                        <m:r>
                          <a:rPr lang="en-US" b="1">
                            <a:solidFill>
                              <a:srgbClr val="00B050"/>
                            </a:solidFill>
                            <a:latin typeface="Cambria Math" panose="02040503050406030204" pitchFamily="18" charset="0"/>
                          </a:rPr>
                          <m:t>𝐒</m:t>
                        </m:r>
                      </m:e>
                      <m:sub>
                        <m:r>
                          <a:rPr lang="en-US" b="1">
                            <a:solidFill>
                              <a:srgbClr val="00B050"/>
                            </a:solidFill>
                            <a:latin typeface="Cambria Math" panose="02040503050406030204" pitchFamily="18" charset="0"/>
                          </a:rPr>
                          <m:t>𝟎</m:t>
                        </m:r>
                      </m:sub>
                      <m:sup>
                        <m:r>
                          <a:rPr lang="en-US" b="1">
                            <a:solidFill>
                              <a:srgbClr val="00B050"/>
                            </a:solidFill>
                            <a:latin typeface="Cambria Math" panose="02040503050406030204" pitchFamily="18" charset="0"/>
                          </a:rPr>
                          <m:t>+</m:t>
                        </m:r>
                      </m:sup>
                    </m:sSubSup>
                  </m:oMath>
                </a14:m>
                <a:r>
                  <a:rPr lang="en-US" dirty="0"/>
                  <a:t>.</a:t>
                </a:r>
                <a:endParaRPr lang="en-US" dirty="0">
                  <a:solidFill>
                    <a:schemeClr val="tx1"/>
                  </a:solidFill>
                </a:endParaRPr>
              </a:p>
            </p:txBody>
          </p:sp>
        </mc:Choice>
        <mc:Fallback xmlns="">
          <p:sp>
            <p:nvSpPr>
              <p:cNvPr id="12" name="Content Placeholder 11"/>
              <p:cNvSpPr>
                <a:spLocks noGrp="1" noRot="1" noChangeAspect="1" noMove="1" noResize="1" noEditPoints="1" noAdjustHandles="1" noChangeArrowheads="1" noChangeShapeType="1" noTextEdit="1"/>
              </p:cNvSpPr>
              <p:nvPr>
                <p:ph idx="1"/>
              </p:nvPr>
            </p:nvSpPr>
            <p:spPr>
              <a:xfrm>
                <a:off x="596350" y="1630017"/>
                <a:ext cx="7792278" cy="4239077"/>
              </a:xfrm>
              <a:blipFill rotWithShape="0">
                <a:blip r:embed="rId3"/>
                <a:stretch>
                  <a:fillRect l="-1565" t="-244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22</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97323456"/>
              </p:ext>
            </p:extLst>
          </p:nvPr>
        </p:nvGraphicFramePr>
        <p:xfrm>
          <a:off x="596348" y="2164595"/>
          <a:ext cx="7955280" cy="31699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tblGrid>
              <a:tr h="370840">
                <a:tc rowSpan="2">
                  <a:txBody>
                    <a:bodyPr/>
                    <a:lstStyle/>
                    <a:p>
                      <a:pPr algn="ctr"/>
                      <a:r>
                        <a:rPr lang="en-US" sz="2200" dirty="0">
                          <a:solidFill>
                            <a:schemeClr val="tx1"/>
                          </a:solidFill>
                        </a:rPr>
                        <a:t>current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solidFill>
                            <a:schemeClr val="tx1"/>
                          </a:solidFill>
                        </a:rPr>
                        <a:t>state</a:t>
                      </a:r>
                      <a:br>
                        <a:rPr lang="en-US" sz="2200" dirty="0">
                          <a:solidFill>
                            <a:schemeClr val="tx1"/>
                          </a:solidFill>
                        </a:rPr>
                      </a:br>
                      <a:r>
                        <a:rPr lang="en-US" sz="2200" dirty="0">
                          <a:solidFill>
                            <a:schemeClr val="tx1"/>
                          </a:solidFill>
                        </a:rPr>
                        <a:t>S</a:t>
                      </a:r>
                      <a:r>
                        <a:rPr lang="en-US" sz="2200" baseline="-25000" dirty="0">
                          <a:solidFill>
                            <a:schemeClr val="tx1"/>
                          </a:solidFill>
                        </a:rPr>
                        <a:t>1</a:t>
                      </a:r>
                      <a:r>
                        <a:rPr lang="en-US" sz="2200" dirty="0">
                          <a:solidFill>
                            <a:schemeClr val="tx1"/>
                          </a:solidFill>
                        </a:rPr>
                        <a:t>S</a:t>
                      </a:r>
                      <a:r>
                        <a:rPr lang="en-US" sz="2200" baseline="-25000" dirty="0">
                          <a:solidFill>
                            <a:schemeClr val="tx1"/>
                          </a:solidFill>
                        </a:rPr>
                        <a:t>0</a:t>
                      </a:r>
                      <a:endParaRPr lang="en-US" sz="2200"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8">
                  <a:txBody>
                    <a:bodyPr/>
                    <a:lstStyle/>
                    <a:p>
                      <a:pPr algn="ctr"/>
                      <a:r>
                        <a:rPr lang="en-US" sz="2800" dirty="0">
                          <a:solidFill>
                            <a:schemeClr val="tx1"/>
                          </a:solidFill>
                        </a:rPr>
                        <a:t>ULP</a:t>
                      </a: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vMerge="1">
                  <a:txBody>
                    <a:bodyPr/>
                    <a:lstStyle/>
                    <a:p>
                      <a:pPr algn="ctr"/>
                      <a:endParaRPr lang="en-US" sz="2200" dirty="0">
                        <a:solidFill>
                          <a:schemeClr val="tx1"/>
                        </a:solidFill>
                      </a:endParaRP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000</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001</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011</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010</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110</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111</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101</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100</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grpSp>
        <p:nvGrpSpPr>
          <p:cNvPr id="50" name="Group 49"/>
          <p:cNvGrpSpPr/>
          <p:nvPr/>
        </p:nvGrpSpPr>
        <p:grpSpPr>
          <a:xfrm>
            <a:off x="3340544" y="3313961"/>
            <a:ext cx="3814640" cy="2880916"/>
            <a:chOff x="3340544" y="3313961"/>
            <a:chExt cx="3814640" cy="2880916"/>
          </a:xfrm>
        </p:grpSpPr>
        <p:sp>
          <p:nvSpPr>
            <p:cNvPr id="14" name="Rectangle 13"/>
            <p:cNvSpPr/>
            <p:nvPr/>
          </p:nvSpPr>
          <p:spPr>
            <a:xfrm>
              <a:off x="4524639" y="3313961"/>
              <a:ext cx="1444487" cy="2008219"/>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0544" y="5691294"/>
              <a:ext cx="3814640" cy="50358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rial" panose="020B0604020202020204" pitchFamily="34" charset="0"/>
                  <a:cs typeface="Arial" panose="020B0604020202020204" pitchFamily="34" charset="0"/>
                </a:rPr>
                <a:t>lock button pushed</a:t>
              </a:r>
            </a:p>
          </p:txBody>
        </p:sp>
        <p:cxnSp>
          <p:nvCxnSpPr>
            <p:cNvPr id="13" name="Straight Connector 12"/>
            <p:cNvCxnSpPr>
              <a:stCxn id="8" idx="0"/>
              <a:endCxn id="14" idx="2"/>
            </p:cNvCxnSpPr>
            <p:nvPr/>
          </p:nvCxnSpPr>
          <p:spPr>
            <a:xfrm flipH="1" flipV="1">
              <a:off x="5246883" y="5322180"/>
              <a:ext cx="981" cy="36911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4538021" y="3271582"/>
            <a:ext cx="1433125" cy="2080677"/>
            <a:chOff x="2903357" y="3266091"/>
            <a:chExt cx="1433125" cy="2080677"/>
          </a:xfrm>
        </p:grpSpPr>
        <p:grpSp>
          <p:nvGrpSpPr>
            <p:cNvPr id="30" name="Group 29"/>
            <p:cNvGrpSpPr/>
            <p:nvPr/>
          </p:nvGrpSpPr>
          <p:grpSpPr>
            <a:xfrm>
              <a:off x="2903357" y="3266091"/>
              <a:ext cx="614271" cy="2080677"/>
              <a:chOff x="2903357" y="3266091"/>
              <a:chExt cx="614271" cy="2080677"/>
            </a:xfrm>
          </p:grpSpPr>
          <p:sp>
            <p:nvSpPr>
              <p:cNvPr id="26" name="TextBox 25"/>
              <p:cNvSpPr txBox="1"/>
              <p:nvPr/>
            </p:nvSpPr>
            <p:spPr>
              <a:xfrm>
                <a:off x="2903357" y="3266091"/>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00</a:t>
                </a:r>
              </a:p>
            </p:txBody>
          </p:sp>
          <p:sp>
            <p:nvSpPr>
              <p:cNvPr id="27" name="TextBox 26"/>
              <p:cNvSpPr txBox="1"/>
              <p:nvPr/>
            </p:nvSpPr>
            <p:spPr>
              <a:xfrm>
                <a:off x="2903357" y="3789311"/>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00</a:t>
                </a:r>
              </a:p>
            </p:txBody>
          </p:sp>
          <p:sp>
            <p:nvSpPr>
              <p:cNvPr id="28" name="TextBox 27"/>
              <p:cNvSpPr txBox="1"/>
              <p:nvPr/>
            </p:nvSpPr>
            <p:spPr>
              <a:xfrm>
                <a:off x="2903357" y="4823548"/>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00</a:t>
                </a:r>
              </a:p>
            </p:txBody>
          </p:sp>
          <p:sp>
            <p:nvSpPr>
              <p:cNvPr id="29" name="TextBox 28"/>
              <p:cNvSpPr txBox="1"/>
              <p:nvPr/>
            </p:nvSpPr>
            <p:spPr>
              <a:xfrm>
                <a:off x="2903357" y="4299328"/>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00</a:t>
                </a:r>
              </a:p>
            </p:txBody>
          </p:sp>
        </p:grpSp>
        <p:grpSp>
          <p:nvGrpSpPr>
            <p:cNvPr id="31" name="Group 30"/>
            <p:cNvGrpSpPr/>
            <p:nvPr/>
          </p:nvGrpSpPr>
          <p:grpSpPr>
            <a:xfrm>
              <a:off x="3722211" y="3266091"/>
              <a:ext cx="614271" cy="2080677"/>
              <a:chOff x="2903357" y="3266091"/>
              <a:chExt cx="614271" cy="2080677"/>
            </a:xfrm>
          </p:grpSpPr>
          <p:sp>
            <p:nvSpPr>
              <p:cNvPr id="32" name="TextBox 31"/>
              <p:cNvSpPr txBox="1"/>
              <p:nvPr/>
            </p:nvSpPr>
            <p:spPr>
              <a:xfrm>
                <a:off x="2903357" y="3266091"/>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00</a:t>
                </a:r>
              </a:p>
            </p:txBody>
          </p:sp>
          <p:sp>
            <p:nvSpPr>
              <p:cNvPr id="33" name="TextBox 32"/>
              <p:cNvSpPr txBox="1"/>
              <p:nvPr/>
            </p:nvSpPr>
            <p:spPr>
              <a:xfrm>
                <a:off x="2903357" y="3789311"/>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00</a:t>
                </a:r>
              </a:p>
            </p:txBody>
          </p:sp>
          <p:sp>
            <p:nvSpPr>
              <p:cNvPr id="34" name="TextBox 33"/>
              <p:cNvSpPr txBox="1"/>
              <p:nvPr/>
            </p:nvSpPr>
            <p:spPr>
              <a:xfrm>
                <a:off x="2903357" y="4823548"/>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00</a:t>
                </a:r>
              </a:p>
            </p:txBody>
          </p:sp>
          <p:sp>
            <p:nvSpPr>
              <p:cNvPr id="35" name="TextBox 34"/>
              <p:cNvSpPr txBox="1"/>
              <p:nvPr/>
            </p:nvSpPr>
            <p:spPr>
              <a:xfrm>
                <a:off x="2903357" y="4299328"/>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00</a:t>
                </a:r>
              </a:p>
            </p:txBody>
          </p:sp>
        </p:grpSp>
      </p:grpSp>
    </p:spTree>
    <p:extLst>
      <p:ext uri="{BB962C8B-B14F-4D97-AF65-F5344CB8AC3E}">
        <p14:creationId xmlns:p14="http://schemas.microsoft.com/office/powerpoint/2010/main" val="48708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up)">
                                      <p:cBhvr>
                                        <p:cTn id="1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 Buttons?  No Change.  All Self-Loops</a:t>
            </a:r>
          </a:p>
        </p:txBody>
      </p:sp>
      <p:sp>
        <p:nvSpPr>
          <p:cNvPr id="12" name="Content Placeholder 11"/>
          <p:cNvSpPr>
            <a:spLocks noGrp="1"/>
          </p:cNvSpPr>
          <p:nvPr>
            <p:ph idx="1"/>
          </p:nvPr>
        </p:nvSpPr>
        <p:spPr>
          <a:xfrm>
            <a:off x="596350" y="1630017"/>
            <a:ext cx="7792278" cy="4239077"/>
          </a:xfrm>
        </p:spPr>
        <p:txBody>
          <a:bodyPr>
            <a:normAutofit/>
          </a:bodyPr>
          <a:lstStyle/>
          <a:p>
            <a:pPr algn="ctr"/>
            <a:r>
              <a:rPr lang="en-US" b="1" dirty="0">
                <a:solidFill>
                  <a:srgbClr val="0070C0"/>
                </a:solidFill>
              </a:rPr>
              <a:t>What if the user pushes nothing?</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23</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19253058"/>
              </p:ext>
            </p:extLst>
          </p:nvPr>
        </p:nvGraphicFramePr>
        <p:xfrm>
          <a:off x="596348" y="2164595"/>
          <a:ext cx="7955280" cy="31699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tblGrid>
              <a:tr h="370840">
                <a:tc rowSpan="2">
                  <a:txBody>
                    <a:bodyPr/>
                    <a:lstStyle/>
                    <a:p>
                      <a:pPr algn="ctr"/>
                      <a:r>
                        <a:rPr lang="en-US" sz="2200" dirty="0">
                          <a:solidFill>
                            <a:schemeClr val="tx1"/>
                          </a:solidFill>
                        </a:rPr>
                        <a:t>current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solidFill>
                            <a:schemeClr val="tx1"/>
                          </a:solidFill>
                        </a:rPr>
                        <a:t>state</a:t>
                      </a:r>
                      <a:br>
                        <a:rPr lang="en-US" sz="2200" dirty="0">
                          <a:solidFill>
                            <a:schemeClr val="tx1"/>
                          </a:solidFill>
                        </a:rPr>
                      </a:br>
                      <a:r>
                        <a:rPr lang="en-US" sz="2200" dirty="0">
                          <a:solidFill>
                            <a:schemeClr val="tx1"/>
                          </a:solidFill>
                        </a:rPr>
                        <a:t>S</a:t>
                      </a:r>
                      <a:r>
                        <a:rPr lang="en-US" sz="2200" baseline="-25000" dirty="0">
                          <a:solidFill>
                            <a:schemeClr val="tx1"/>
                          </a:solidFill>
                        </a:rPr>
                        <a:t>1</a:t>
                      </a:r>
                      <a:r>
                        <a:rPr lang="en-US" sz="2200" dirty="0">
                          <a:solidFill>
                            <a:schemeClr val="tx1"/>
                          </a:solidFill>
                        </a:rPr>
                        <a:t>S</a:t>
                      </a:r>
                      <a:r>
                        <a:rPr lang="en-US" sz="2200" baseline="-25000" dirty="0">
                          <a:solidFill>
                            <a:schemeClr val="tx1"/>
                          </a:solidFill>
                        </a:rPr>
                        <a:t>0</a:t>
                      </a:r>
                      <a:endParaRPr lang="en-US" sz="2200"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8">
                  <a:txBody>
                    <a:bodyPr/>
                    <a:lstStyle/>
                    <a:p>
                      <a:pPr algn="ctr"/>
                      <a:r>
                        <a:rPr lang="en-US" sz="2800" dirty="0">
                          <a:solidFill>
                            <a:schemeClr val="tx1"/>
                          </a:solidFill>
                        </a:rPr>
                        <a:t>ULP</a:t>
                      </a: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vMerge="1">
                  <a:txBody>
                    <a:bodyPr/>
                    <a:lstStyle/>
                    <a:p>
                      <a:pPr algn="ctr"/>
                      <a:endParaRPr lang="en-US" sz="2200" dirty="0">
                        <a:solidFill>
                          <a:schemeClr val="tx1"/>
                        </a:solidFill>
                      </a:endParaRP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000</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001</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011</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010</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110</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111</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101</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100</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grpSp>
        <p:nvGrpSpPr>
          <p:cNvPr id="50" name="Group 49"/>
          <p:cNvGrpSpPr/>
          <p:nvPr/>
        </p:nvGrpSpPr>
        <p:grpSpPr>
          <a:xfrm>
            <a:off x="875640" y="3283524"/>
            <a:ext cx="3814640" cy="2880916"/>
            <a:chOff x="3340544" y="3313961"/>
            <a:chExt cx="3814640" cy="2880916"/>
          </a:xfrm>
        </p:grpSpPr>
        <p:sp>
          <p:nvSpPr>
            <p:cNvPr id="14" name="Rectangle 13"/>
            <p:cNvSpPr/>
            <p:nvPr/>
          </p:nvSpPr>
          <p:spPr>
            <a:xfrm>
              <a:off x="4524639" y="3313961"/>
              <a:ext cx="624233" cy="2008219"/>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0544" y="5691294"/>
              <a:ext cx="3814640" cy="50358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rial" panose="020B0604020202020204" pitchFamily="34" charset="0"/>
                  <a:cs typeface="Arial" panose="020B0604020202020204" pitchFamily="34" charset="0"/>
                </a:rPr>
                <a:t>no buttons pushed</a:t>
              </a:r>
            </a:p>
          </p:txBody>
        </p:sp>
        <p:cxnSp>
          <p:nvCxnSpPr>
            <p:cNvPr id="13" name="Straight Connector 12"/>
            <p:cNvCxnSpPr>
              <a:stCxn id="8" idx="0"/>
              <a:endCxn id="14" idx="2"/>
            </p:cNvCxnSpPr>
            <p:nvPr/>
          </p:nvCxnSpPr>
          <p:spPr>
            <a:xfrm flipH="1" flipV="1">
              <a:off x="4836756" y="5322180"/>
              <a:ext cx="411108" cy="36911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2069697" y="3264479"/>
            <a:ext cx="614271" cy="2080677"/>
            <a:chOff x="2903357" y="3266091"/>
            <a:chExt cx="614271" cy="2080677"/>
          </a:xfrm>
        </p:grpSpPr>
        <p:sp>
          <p:nvSpPr>
            <p:cNvPr id="26" name="TextBox 25"/>
            <p:cNvSpPr txBox="1"/>
            <p:nvPr/>
          </p:nvSpPr>
          <p:spPr>
            <a:xfrm>
              <a:off x="2903357" y="3266091"/>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00</a:t>
              </a:r>
            </a:p>
          </p:txBody>
        </p:sp>
        <p:sp>
          <p:nvSpPr>
            <p:cNvPr id="27" name="TextBox 26"/>
            <p:cNvSpPr txBox="1"/>
            <p:nvPr/>
          </p:nvSpPr>
          <p:spPr>
            <a:xfrm>
              <a:off x="2903357" y="3789311"/>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01</a:t>
              </a:r>
            </a:p>
          </p:txBody>
        </p:sp>
        <p:sp>
          <p:nvSpPr>
            <p:cNvPr id="28" name="TextBox 27"/>
            <p:cNvSpPr txBox="1"/>
            <p:nvPr/>
          </p:nvSpPr>
          <p:spPr>
            <a:xfrm>
              <a:off x="2903357" y="4823548"/>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10</a:t>
              </a:r>
            </a:p>
          </p:txBody>
        </p:sp>
        <p:sp>
          <p:nvSpPr>
            <p:cNvPr id="29" name="TextBox 28"/>
            <p:cNvSpPr txBox="1"/>
            <p:nvPr/>
          </p:nvSpPr>
          <p:spPr>
            <a:xfrm>
              <a:off x="2903357" y="4299328"/>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11</a:t>
              </a:r>
            </a:p>
          </p:txBody>
        </p:sp>
      </p:grpSp>
    </p:spTree>
    <p:extLst>
      <p:ext uri="{BB962C8B-B14F-4D97-AF65-F5344CB8AC3E}">
        <p14:creationId xmlns:p14="http://schemas.microsoft.com/office/powerpoint/2010/main" val="93353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up)">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Finally, Unlock … But are We Done?</a:t>
            </a:r>
          </a:p>
        </p:txBody>
      </p:sp>
      <p:sp>
        <p:nvSpPr>
          <p:cNvPr id="12" name="Content Placeholder 11"/>
          <p:cNvSpPr>
            <a:spLocks noGrp="1"/>
          </p:cNvSpPr>
          <p:nvPr>
            <p:ph idx="1"/>
          </p:nvPr>
        </p:nvSpPr>
        <p:spPr>
          <a:xfrm>
            <a:off x="596350" y="1630017"/>
            <a:ext cx="7792278" cy="4239077"/>
          </a:xfrm>
        </p:spPr>
        <p:txBody>
          <a:bodyPr>
            <a:normAutofit/>
          </a:bodyPr>
          <a:lstStyle/>
          <a:p>
            <a:pPr algn="ctr"/>
            <a:r>
              <a:rPr lang="en-US" b="1" dirty="0">
                <a:solidFill>
                  <a:srgbClr val="0070C0"/>
                </a:solidFill>
              </a:rPr>
              <a:t>Two transitions were defined for Unlock.</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24</a:t>
            </a:fld>
            <a:endParaRPr lang="en-US" dirty="0"/>
          </a:p>
        </p:txBody>
      </p:sp>
      <p:graphicFrame>
        <p:nvGraphicFramePr>
          <p:cNvPr id="7" name="Table 6"/>
          <p:cNvGraphicFramePr>
            <a:graphicFrameLocks noGrp="1"/>
          </p:cNvGraphicFramePr>
          <p:nvPr>
            <p:extLst/>
          </p:nvPr>
        </p:nvGraphicFramePr>
        <p:xfrm>
          <a:off x="596348" y="2164595"/>
          <a:ext cx="7955280" cy="31699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tblGrid>
              <a:tr h="370840">
                <a:tc rowSpan="2">
                  <a:txBody>
                    <a:bodyPr/>
                    <a:lstStyle/>
                    <a:p>
                      <a:pPr algn="ctr"/>
                      <a:r>
                        <a:rPr lang="en-US" sz="2200" dirty="0">
                          <a:solidFill>
                            <a:schemeClr val="tx1"/>
                          </a:solidFill>
                        </a:rPr>
                        <a:t>current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solidFill>
                            <a:schemeClr val="tx1"/>
                          </a:solidFill>
                        </a:rPr>
                        <a:t>state</a:t>
                      </a:r>
                      <a:br>
                        <a:rPr lang="en-US" sz="2200" dirty="0">
                          <a:solidFill>
                            <a:schemeClr val="tx1"/>
                          </a:solidFill>
                        </a:rPr>
                      </a:br>
                      <a:r>
                        <a:rPr lang="en-US" sz="2200" dirty="0">
                          <a:solidFill>
                            <a:schemeClr val="tx1"/>
                          </a:solidFill>
                        </a:rPr>
                        <a:t>S</a:t>
                      </a:r>
                      <a:r>
                        <a:rPr lang="en-US" sz="2200" baseline="-25000" dirty="0">
                          <a:solidFill>
                            <a:schemeClr val="tx1"/>
                          </a:solidFill>
                        </a:rPr>
                        <a:t>1</a:t>
                      </a:r>
                      <a:r>
                        <a:rPr lang="en-US" sz="2200" dirty="0">
                          <a:solidFill>
                            <a:schemeClr val="tx1"/>
                          </a:solidFill>
                        </a:rPr>
                        <a:t>S</a:t>
                      </a:r>
                      <a:r>
                        <a:rPr lang="en-US" sz="2200" baseline="-25000" dirty="0">
                          <a:solidFill>
                            <a:schemeClr val="tx1"/>
                          </a:solidFill>
                        </a:rPr>
                        <a:t>0</a:t>
                      </a:r>
                      <a:endParaRPr lang="en-US" sz="2200"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8">
                  <a:txBody>
                    <a:bodyPr/>
                    <a:lstStyle/>
                    <a:p>
                      <a:pPr algn="ctr"/>
                      <a:r>
                        <a:rPr lang="en-US" sz="2800" dirty="0">
                          <a:solidFill>
                            <a:schemeClr val="tx1"/>
                          </a:solidFill>
                        </a:rPr>
                        <a:t>ULP</a:t>
                      </a: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vMerge="1">
                  <a:txBody>
                    <a:bodyPr/>
                    <a:lstStyle/>
                    <a:p>
                      <a:pPr algn="ctr"/>
                      <a:endParaRPr lang="en-US" sz="2200" dirty="0">
                        <a:solidFill>
                          <a:schemeClr val="tx1"/>
                        </a:solidFill>
                      </a:endParaRP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000</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001</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011</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010</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110</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111</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101</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100</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11</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10</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27" name="TextBox 26"/>
          <p:cNvSpPr txBox="1"/>
          <p:nvPr/>
        </p:nvSpPr>
        <p:spPr>
          <a:xfrm>
            <a:off x="7834034" y="3271547"/>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10</a:t>
            </a:r>
          </a:p>
        </p:txBody>
      </p:sp>
      <p:sp>
        <p:nvSpPr>
          <p:cNvPr id="28" name="TextBox 27"/>
          <p:cNvSpPr txBox="1"/>
          <p:nvPr/>
        </p:nvSpPr>
        <p:spPr>
          <a:xfrm>
            <a:off x="7834034" y="4812080"/>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11</a:t>
            </a:r>
          </a:p>
        </p:txBody>
      </p:sp>
      <p:grpSp>
        <p:nvGrpSpPr>
          <p:cNvPr id="17" name="Group 16"/>
          <p:cNvGrpSpPr/>
          <p:nvPr/>
        </p:nvGrpSpPr>
        <p:grpSpPr>
          <a:xfrm>
            <a:off x="5858123" y="2119632"/>
            <a:ext cx="2596764" cy="1643505"/>
            <a:chOff x="3340544" y="5691294"/>
            <a:chExt cx="2596764" cy="1643505"/>
          </a:xfrm>
        </p:grpSpPr>
        <p:sp>
          <p:nvSpPr>
            <p:cNvPr id="18" name="Rectangle 17"/>
            <p:cNvSpPr/>
            <p:nvPr/>
          </p:nvSpPr>
          <p:spPr>
            <a:xfrm>
              <a:off x="5313075" y="6897958"/>
              <a:ext cx="624233" cy="436841"/>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340544" y="5691294"/>
              <a:ext cx="2530504" cy="50358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rial" panose="020B0604020202020204" pitchFamily="34" charset="0"/>
                  <a:cs typeface="Arial" panose="020B0604020202020204" pitchFamily="34" charset="0"/>
                </a:rPr>
                <a:t>from LOCKED</a:t>
              </a:r>
            </a:p>
          </p:txBody>
        </p:sp>
        <p:cxnSp>
          <p:nvCxnSpPr>
            <p:cNvPr id="20" name="Straight Connector 19"/>
            <p:cNvCxnSpPr>
              <a:stCxn id="19" idx="2"/>
              <a:endCxn id="18" idx="0"/>
            </p:cNvCxnSpPr>
            <p:nvPr/>
          </p:nvCxnSpPr>
          <p:spPr>
            <a:xfrm>
              <a:off x="4605796" y="6194877"/>
              <a:ext cx="1019396" cy="703081"/>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5111515" y="4828921"/>
            <a:ext cx="3343372" cy="1274091"/>
            <a:chOff x="2593936" y="6897958"/>
            <a:chExt cx="3343372" cy="1274091"/>
          </a:xfrm>
        </p:grpSpPr>
        <p:sp>
          <p:nvSpPr>
            <p:cNvPr id="23" name="Rectangle 22"/>
            <p:cNvSpPr/>
            <p:nvPr/>
          </p:nvSpPr>
          <p:spPr>
            <a:xfrm>
              <a:off x="5313075" y="6897958"/>
              <a:ext cx="624233" cy="436841"/>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593936" y="7668466"/>
              <a:ext cx="2530504" cy="50358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rial" panose="020B0604020202020204" pitchFamily="34" charset="0"/>
                  <a:cs typeface="Arial" panose="020B0604020202020204" pitchFamily="34" charset="0"/>
                </a:rPr>
                <a:t>from DRIVER</a:t>
              </a:r>
            </a:p>
          </p:txBody>
        </p:sp>
        <p:cxnSp>
          <p:nvCxnSpPr>
            <p:cNvPr id="30" name="Straight Connector 29"/>
            <p:cNvCxnSpPr>
              <a:stCxn id="25" idx="0"/>
              <a:endCxn id="23" idx="2"/>
            </p:cNvCxnSpPr>
            <p:nvPr/>
          </p:nvCxnSpPr>
          <p:spPr>
            <a:xfrm flipV="1">
              <a:off x="3859188" y="7334799"/>
              <a:ext cx="1766004" cy="333667"/>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6235221" y="3831080"/>
            <a:ext cx="2234907" cy="954107"/>
          </a:xfrm>
          <a:prstGeom prst="rect">
            <a:avLst/>
          </a:prstGeom>
          <a:solidFill>
            <a:srgbClr val="FFFF00"/>
          </a:solidFill>
        </p:spPr>
        <p:txBody>
          <a:bodyPr wrap="none" rtlCol="0">
            <a:spAutoFit/>
          </a:bodyPr>
          <a:lstStyle/>
          <a:p>
            <a:pPr algn="ctr"/>
            <a:r>
              <a:rPr lang="en-US" sz="2800" dirty="0"/>
              <a:t>What about </a:t>
            </a:r>
          </a:p>
          <a:p>
            <a:pPr algn="ctr"/>
            <a:r>
              <a:rPr lang="en-US" sz="2800" dirty="0"/>
              <a:t>these?</a:t>
            </a:r>
          </a:p>
        </p:txBody>
      </p:sp>
    </p:spTree>
    <p:extLst>
      <p:ext uri="{BB962C8B-B14F-4D97-AF65-F5344CB8AC3E}">
        <p14:creationId xmlns:p14="http://schemas.microsoft.com/office/powerpoint/2010/main" val="180410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3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 Have More Design Decisions to Make!</a:t>
            </a:r>
          </a:p>
        </p:txBody>
      </p:sp>
      <p:sp>
        <p:nvSpPr>
          <p:cNvPr id="12" name="Content Placeholder 11"/>
          <p:cNvSpPr>
            <a:spLocks noGrp="1"/>
          </p:cNvSpPr>
          <p:nvPr>
            <p:ph idx="1"/>
          </p:nvPr>
        </p:nvSpPr>
        <p:spPr/>
        <p:txBody>
          <a:bodyPr>
            <a:normAutofit/>
          </a:bodyPr>
          <a:lstStyle/>
          <a:p>
            <a:r>
              <a:rPr lang="en-US" dirty="0"/>
              <a:t>What should happen if we press “unlock” when the car is already fully unlocked </a:t>
            </a:r>
            <a:br>
              <a:rPr lang="en-US" dirty="0"/>
            </a:br>
            <a:r>
              <a:rPr lang="en-US" dirty="0"/>
              <a:t>(in the </a:t>
            </a:r>
            <a:r>
              <a:rPr lang="en-US" b="1" dirty="0">
                <a:solidFill>
                  <a:srgbClr val="00B050"/>
                </a:solidFill>
              </a:rPr>
              <a:t>UNLOCKED</a:t>
            </a:r>
            <a:r>
              <a:rPr lang="en-US" dirty="0">
                <a:solidFill>
                  <a:srgbClr val="00B050"/>
                </a:solidFill>
              </a:rPr>
              <a:t> </a:t>
            </a:r>
            <a:r>
              <a:rPr lang="en-US" dirty="0"/>
              <a:t>state)?</a:t>
            </a:r>
          </a:p>
          <a:p>
            <a:r>
              <a:rPr lang="en-US" dirty="0"/>
              <a:t>Maybe just stay </a:t>
            </a:r>
            <a:r>
              <a:rPr lang="en-US" b="1" dirty="0">
                <a:solidFill>
                  <a:srgbClr val="00B050"/>
                </a:solidFill>
              </a:rPr>
              <a:t>UNLOCKED</a:t>
            </a:r>
            <a:r>
              <a:rPr lang="en-US" dirty="0"/>
              <a:t>.</a:t>
            </a:r>
          </a:p>
          <a:p>
            <a:r>
              <a:rPr lang="en-US" dirty="0"/>
              <a:t>What should happen if we press “unlock” while the alarm is sounding?</a:t>
            </a:r>
          </a:p>
          <a:p>
            <a:pPr lvl="1"/>
            <a:r>
              <a:rPr lang="en-US" dirty="0"/>
              <a:t>Continue </a:t>
            </a:r>
            <a:r>
              <a:rPr lang="en-US"/>
              <a:t>to lock </a:t>
            </a:r>
            <a:r>
              <a:rPr lang="en-US" dirty="0"/>
              <a:t>out an attacker / thief?</a:t>
            </a:r>
          </a:p>
          <a:p>
            <a:pPr lvl="1"/>
            <a:r>
              <a:rPr lang="en-US" dirty="0"/>
              <a:t>Or open the doors so that the owner can climb inside quickly?</a:t>
            </a:r>
          </a:p>
          <a:p>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25</a:t>
            </a:fld>
            <a:endParaRPr lang="en-US" dirty="0"/>
          </a:p>
        </p:txBody>
      </p:sp>
    </p:spTree>
    <p:extLst>
      <p:ext uri="{BB962C8B-B14F-4D97-AF65-F5344CB8AC3E}">
        <p14:creationId xmlns:p14="http://schemas.microsoft.com/office/powerpoint/2010/main" val="3807872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Let’s Implement Our Decisions</a:t>
            </a:r>
          </a:p>
        </p:txBody>
      </p:sp>
      <p:sp>
        <p:nvSpPr>
          <p:cNvPr id="12" name="Content Placeholder 11"/>
          <p:cNvSpPr>
            <a:spLocks noGrp="1"/>
          </p:cNvSpPr>
          <p:nvPr>
            <p:ph idx="1"/>
          </p:nvPr>
        </p:nvSpPr>
        <p:spPr>
          <a:xfrm>
            <a:off x="596350" y="1630017"/>
            <a:ext cx="7792278" cy="4239077"/>
          </a:xfrm>
        </p:spPr>
        <p:txBody>
          <a:bodyPr>
            <a:normAutofit/>
          </a:bodyPr>
          <a:lstStyle/>
          <a:p>
            <a:pPr algn="ctr"/>
            <a:r>
              <a:rPr lang="en-US" b="1" dirty="0">
                <a:solidFill>
                  <a:srgbClr val="0070C0"/>
                </a:solidFill>
              </a:rPr>
              <a:t>Ignore Unlock in both other cases.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26</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760491265"/>
              </p:ext>
            </p:extLst>
          </p:nvPr>
        </p:nvGraphicFramePr>
        <p:xfrm>
          <a:off x="596348" y="2164595"/>
          <a:ext cx="7955280" cy="31699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822960">
                  <a:extLst>
                    <a:ext uri="{9D8B030D-6E8A-4147-A177-3AD203B41FA5}">
                      <a16:colId xmlns:a16="http://schemas.microsoft.com/office/drawing/2014/main" val="20007"/>
                    </a:ext>
                  </a:extLst>
                </a:gridCol>
                <a:gridCol w="822960">
                  <a:extLst>
                    <a:ext uri="{9D8B030D-6E8A-4147-A177-3AD203B41FA5}">
                      <a16:colId xmlns:a16="http://schemas.microsoft.com/office/drawing/2014/main" val="20008"/>
                    </a:ext>
                  </a:extLst>
                </a:gridCol>
              </a:tblGrid>
              <a:tr h="370840">
                <a:tc rowSpan="2">
                  <a:txBody>
                    <a:bodyPr/>
                    <a:lstStyle/>
                    <a:p>
                      <a:pPr algn="ctr"/>
                      <a:r>
                        <a:rPr lang="en-US" sz="2200" dirty="0">
                          <a:solidFill>
                            <a:schemeClr val="tx1"/>
                          </a:solidFill>
                        </a:rPr>
                        <a:t>current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solidFill>
                            <a:schemeClr val="tx1"/>
                          </a:solidFill>
                        </a:rPr>
                        <a:t>state</a:t>
                      </a:r>
                      <a:br>
                        <a:rPr lang="en-US" sz="2200" dirty="0">
                          <a:solidFill>
                            <a:schemeClr val="tx1"/>
                          </a:solidFill>
                        </a:rPr>
                      </a:br>
                      <a:r>
                        <a:rPr lang="en-US" sz="2200" dirty="0">
                          <a:solidFill>
                            <a:schemeClr val="tx1"/>
                          </a:solidFill>
                        </a:rPr>
                        <a:t>S</a:t>
                      </a:r>
                      <a:r>
                        <a:rPr lang="en-US" sz="2200" baseline="-25000" dirty="0">
                          <a:solidFill>
                            <a:schemeClr val="tx1"/>
                          </a:solidFill>
                        </a:rPr>
                        <a:t>1</a:t>
                      </a:r>
                      <a:r>
                        <a:rPr lang="en-US" sz="2200" dirty="0">
                          <a:solidFill>
                            <a:schemeClr val="tx1"/>
                          </a:solidFill>
                        </a:rPr>
                        <a:t>S</a:t>
                      </a:r>
                      <a:r>
                        <a:rPr lang="en-US" sz="2200" baseline="-25000" dirty="0">
                          <a:solidFill>
                            <a:schemeClr val="tx1"/>
                          </a:solidFill>
                        </a:rPr>
                        <a:t>0</a:t>
                      </a:r>
                      <a:endParaRPr lang="en-US" sz="2200"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8">
                  <a:txBody>
                    <a:bodyPr/>
                    <a:lstStyle/>
                    <a:p>
                      <a:pPr algn="ctr"/>
                      <a:r>
                        <a:rPr lang="en-US" sz="2800" dirty="0">
                          <a:solidFill>
                            <a:schemeClr val="tx1"/>
                          </a:solidFill>
                        </a:rPr>
                        <a:t>ULP</a:t>
                      </a: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2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vMerge="1">
                  <a:txBody>
                    <a:bodyPr/>
                    <a:lstStyle/>
                    <a:p>
                      <a:pPr algn="ctr"/>
                      <a:endParaRPr lang="en-US" sz="2200" dirty="0">
                        <a:solidFill>
                          <a:schemeClr val="tx1"/>
                        </a:solidFill>
                      </a:endParaRP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000</a:t>
                      </a:r>
                    </a:p>
                  </a:txBody>
                  <a:tcPr anchor="ct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001</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011</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010</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110</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111</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101</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100</a:t>
                      </a:r>
                    </a:p>
                  </a:txBody>
                  <a:tcPr anchor="ct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10</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11</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10</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27" name="TextBox 26"/>
          <p:cNvSpPr txBox="1"/>
          <p:nvPr/>
        </p:nvSpPr>
        <p:spPr>
          <a:xfrm>
            <a:off x="7834034" y="3787979"/>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01</a:t>
            </a:r>
          </a:p>
        </p:txBody>
      </p:sp>
      <p:sp>
        <p:nvSpPr>
          <p:cNvPr id="28" name="TextBox 27"/>
          <p:cNvSpPr txBox="1"/>
          <p:nvPr/>
        </p:nvSpPr>
        <p:spPr>
          <a:xfrm>
            <a:off x="7834034" y="4307594"/>
            <a:ext cx="614271"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11</a:t>
            </a:r>
          </a:p>
        </p:txBody>
      </p:sp>
      <p:grpSp>
        <p:nvGrpSpPr>
          <p:cNvPr id="17" name="Group 16"/>
          <p:cNvGrpSpPr/>
          <p:nvPr/>
        </p:nvGrpSpPr>
        <p:grpSpPr>
          <a:xfrm>
            <a:off x="5927085" y="2232022"/>
            <a:ext cx="2527802" cy="2034694"/>
            <a:chOff x="3409506" y="5803684"/>
            <a:chExt cx="2527802" cy="2034694"/>
          </a:xfrm>
        </p:grpSpPr>
        <p:sp>
          <p:nvSpPr>
            <p:cNvPr id="18" name="Rectangle 17"/>
            <p:cNvSpPr/>
            <p:nvPr/>
          </p:nvSpPr>
          <p:spPr>
            <a:xfrm>
              <a:off x="5313075" y="7401537"/>
              <a:ext cx="624233" cy="436841"/>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409506" y="5803684"/>
              <a:ext cx="2491382" cy="50358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rial" panose="020B0604020202020204" pitchFamily="34" charset="0"/>
                  <a:cs typeface="Arial" panose="020B0604020202020204" pitchFamily="34" charset="0"/>
                </a:rPr>
                <a:t>from ALARM</a:t>
              </a:r>
            </a:p>
          </p:txBody>
        </p:sp>
        <p:cxnSp>
          <p:nvCxnSpPr>
            <p:cNvPr id="20" name="Straight Connector 19"/>
            <p:cNvCxnSpPr>
              <a:stCxn id="19" idx="2"/>
              <a:endCxn id="18" idx="0"/>
            </p:cNvCxnSpPr>
            <p:nvPr/>
          </p:nvCxnSpPr>
          <p:spPr>
            <a:xfrm>
              <a:off x="4655197" y="6307267"/>
              <a:ext cx="969995" cy="109427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864057" y="4333458"/>
            <a:ext cx="3590830" cy="1643021"/>
            <a:chOff x="2346478" y="6402495"/>
            <a:chExt cx="3590830" cy="1643021"/>
          </a:xfrm>
        </p:grpSpPr>
        <p:sp>
          <p:nvSpPr>
            <p:cNvPr id="23" name="Rectangle 22"/>
            <p:cNvSpPr/>
            <p:nvPr/>
          </p:nvSpPr>
          <p:spPr>
            <a:xfrm>
              <a:off x="5313075" y="6402495"/>
              <a:ext cx="624233" cy="428719"/>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2346478" y="7541933"/>
              <a:ext cx="3277112" cy="50358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rial" panose="020B0604020202020204" pitchFamily="34" charset="0"/>
                  <a:cs typeface="Arial" panose="020B0604020202020204" pitchFamily="34" charset="0"/>
                </a:rPr>
                <a:t>from UNLOCKED</a:t>
              </a:r>
            </a:p>
          </p:txBody>
        </p:sp>
        <p:cxnSp>
          <p:nvCxnSpPr>
            <p:cNvPr id="30" name="Straight Connector 29"/>
            <p:cNvCxnSpPr>
              <a:stCxn id="25" idx="0"/>
              <a:endCxn id="23" idx="2"/>
            </p:cNvCxnSpPr>
            <p:nvPr/>
          </p:nvCxnSpPr>
          <p:spPr>
            <a:xfrm flipV="1">
              <a:off x="3985034" y="6831214"/>
              <a:ext cx="1640158" cy="71071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9716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down)">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Rest You Know How to Do</a:t>
            </a:r>
          </a:p>
        </p:txBody>
      </p:sp>
      <mc:AlternateContent xmlns:mc="http://schemas.openxmlformats.org/markup-compatibility/2006" xmlns:a14="http://schemas.microsoft.com/office/drawing/2010/main">
        <mc:Choice Requires="a14">
          <p:sp>
            <p:nvSpPr>
              <p:cNvPr id="12" name="Content Placeholder 11"/>
              <p:cNvSpPr>
                <a:spLocks noGrp="1"/>
              </p:cNvSpPr>
              <p:nvPr>
                <p:ph idx="1"/>
              </p:nvPr>
            </p:nvSpPr>
            <p:spPr/>
            <p:txBody>
              <a:bodyPr>
                <a:normAutofit lnSpcReduction="10000"/>
              </a:bodyPr>
              <a:lstStyle/>
              <a:p>
                <a:r>
                  <a:rPr lang="en-US" dirty="0"/>
                  <a:t>The rest is K-maps, expressions, and logic.</a:t>
                </a:r>
              </a:p>
              <a:p>
                <a:pPr marL="514350" indent="-514350">
                  <a:buFont typeface="+mj-lt"/>
                  <a:buAutoNum type="arabicPeriod"/>
                </a:pPr>
                <a:r>
                  <a:rPr lang="en-US" dirty="0"/>
                  <a:t>Express </a:t>
                </a:r>
                <a14:m>
                  <m:oMath xmlns:m="http://schemas.openxmlformats.org/officeDocument/2006/math">
                    <m:sSubSup>
                      <m:sSubSupPr>
                        <m:ctrlPr>
                          <a:rPr lang="en-US" b="1" i="1">
                            <a:solidFill>
                              <a:srgbClr val="00B050"/>
                            </a:solidFill>
                            <a:latin typeface="Cambria Math" panose="02040503050406030204" pitchFamily="18" charset="0"/>
                          </a:rPr>
                        </m:ctrlPr>
                      </m:sSubSupPr>
                      <m:e>
                        <m:r>
                          <a:rPr lang="en-US" b="1">
                            <a:solidFill>
                              <a:srgbClr val="00B050"/>
                            </a:solidFill>
                            <a:latin typeface="Cambria Math" panose="02040503050406030204" pitchFamily="18" charset="0"/>
                          </a:rPr>
                          <m:t>𝐒</m:t>
                        </m:r>
                      </m:e>
                      <m:sub>
                        <m:r>
                          <a:rPr lang="en-US" b="1">
                            <a:solidFill>
                              <a:srgbClr val="00B050"/>
                            </a:solidFill>
                            <a:latin typeface="Cambria Math" panose="02040503050406030204" pitchFamily="18" charset="0"/>
                          </a:rPr>
                          <m:t>𝟏</m:t>
                        </m:r>
                      </m:sub>
                      <m:sup>
                        <m:r>
                          <a:rPr lang="en-US" b="1">
                            <a:solidFill>
                              <a:srgbClr val="00B050"/>
                            </a:solidFill>
                            <a:latin typeface="Cambria Math" panose="02040503050406030204" pitchFamily="18" charset="0"/>
                          </a:rPr>
                          <m:t>+</m:t>
                        </m:r>
                      </m:sup>
                    </m:sSubSup>
                  </m:oMath>
                </a14:m>
                <a:r>
                  <a:rPr lang="en-US" dirty="0"/>
                  <a:t> and</a:t>
                </a:r>
                <a:r>
                  <a:rPr lang="en-US" b="1" dirty="0">
                    <a:solidFill>
                      <a:srgbClr val="00B050"/>
                    </a:solidFill>
                  </a:rPr>
                  <a:t> </a:t>
                </a:r>
                <a14:m>
                  <m:oMath xmlns:m="http://schemas.openxmlformats.org/officeDocument/2006/math">
                    <m:sSubSup>
                      <m:sSubSupPr>
                        <m:ctrlPr>
                          <a:rPr lang="en-US" b="1" i="1">
                            <a:solidFill>
                              <a:srgbClr val="00B050"/>
                            </a:solidFill>
                            <a:latin typeface="Cambria Math" panose="02040503050406030204" pitchFamily="18" charset="0"/>
                          </a:rPr>
                        </m:ctrlPr>
                      </m:sSubSupPr>
                      <m:e>
                        <m:r>
                          <a:rPr lang="en-US" b="1">
                            <a:solidFill>
                              <a:srgbClr val="00B050"/>
                            </a:solidFill>
                            <a:latin typeface="Cambria Math" panose="02040503050406030204" pitchFamily="18" charset="0"/>
                          </a:rPr>
                          <m:t>𝐒</m:t>
                        </m:r>
                      </m:e>
                      <m:sub>
                        <m:r>
                          <a:rPr lang="en-US" b="1">
                            <a:solidFill>
                              <a:srgbClr val="00B050"/>
                            </a:solidFill>
                            <a:latin typeface="Cambria Math" panose="02040503050406030204" pitchFamily="18" charset="0"/>
                          </a:rPr>
                          <m:t>𝟎</m:t>
                        </m:r>
                      </m:sub>
                      <m:sup>
                        <m:r>
                          <a:rPr lang="en-US" b="1">
                            <a:solidFill>
                              <a:srgbClr val="00B050"/>
                            </a:solidFill>
                            <a:latin typeface="Cambria Math" panose="02040503050406030204" pitchFamily="18" charset="0"/>
                          </a:rPr>
                          <m:t>+</m:t>
                        </m:r>
                      </m:sup>
                    </m:sSubSup>
                  </m:oMath>
                </a14:m>
                <a:r>
                  <a:rPr lang="en-US" dirty="0"/>
                  <a:t> in terms </a:t>
                </a:r>
                <a:br>
                  <a:rPr lang="en-US" dirty="0"/>
                </a:br>
                <a:r>
                  <a:rPr lang="en-US" dirty="0"/>
                  <a:t>of </a:t>
                </a:r>
                <a:r>
                  <a:rPr lang="en-US" b="1" dirty="0">
                    <a:solidFill>
                      <a:srgbClr val="00B050"/>
                    </a:solidFill>
                  </a:rPr>
                  <a:t>S</a:t>
                </a:r>
                <a:r>
                  <a:rPr lang="en-US" b="1" baseline="-25000" dirty="0">
                    <a:solidFill>
                      <a:srgbClr val="00B050"/>
                    </a:solidFill>
                  </a:rPr>
                  <a:t>1</a:t>
                </a:r>
                <a:r>
                  <a:rPr lang="en-US" dirty="0">
                    <a:solidFill>
                      <a:schemeClr val="tx1"/>
                    </a:solidFill>
                  </a:rPr>
                  <a:t>, </a:t>
                </a:r>
                <a:r>
                  <a:rPr lang="en-US" b="1" dirty="0">
                    <a:solidFill>
                      <a:srgbClr val="00B050"/>
                    </a:solidFill>
                  </a:rPr>
                  <a:t>S</a:t>
                </a:r>
                <a:r>
                  <a:rPr lang="en-US" b="1" baseline="-25000" dirty="0">
                    <a:solidFill>
                      <a:srgbClr val="00B050"/>
                    </a:solidFill>
                  </a:rPr>
                  <a:t>0</a:t>
                </a:r>
                <a:r>
                  <a:rPr lang="en-US" dirty="0"/>
                  <a:t>, </a:t>
                </a:r>
                <a:r>
                  <a:rPr lang="en-US" b="1" dirty="0">
                    <a:solidFill>
                      <a:srgbClr val="00B050"/>
                    </a:solidFill>
                  </a:rPr>
                  <a:t>U</a:t>
                </a:r>
                <a:r>
                  <a:rPr lang="en-US" dirty="0"/>
                  <a:t>, </a:t>
                </a:r>
                <a:r>
                  <a:rPr lang="en-US" b="1" dirty="0">
                    <a:solidFill>
                      <a:srgbClr val="00B050"/>
                    </a:solidFill>
                  </a:rPr>
                  <a:t>L</a:t>
                </a:r>
                <a:r>
                  <a:rPr lang="en-US" dirty="0"/>
                  <a:t>, and </a:t>
                </a:r>
                <a:r>
                  <a:rPr lang="en-US" b="1" dirty="0">
                    <a:solidFill>
                      <a:srgbClr val="00B050"/>
                    </a:solidFill>
                  </a:rPr>
                  <a:t>P</a:t>
                </a:r>
                <a:r>
                  <a:rPr lang="en-US" dirty="0"/>
                  <a:t>.</a:t>
                </a:r>
              </a:p>
              <a:p>
                <a:pPr marL="514350" indent="-514350">
                  <a:buFont typeface="+mj-lt"/>
                  <a:buAutoNum type="arabicPeriod"/>
                </a:pPr>
                <a:r>
                  <a:rPr lang="en-US" dirty="0">
                    <a:solidFill>
                      <a:schemeClr val="tx1"/>
                    </a:solidFill>
                  </a:rPr>
                  <a:t>Express </a:t>
                </a:r>
                <a:r>
                  <a:rPr lang="en-US" b="1" dirty="0">
                    <a:solidFill>
                      <a:srgbClr val="00B050"/>
                    </a:solidFill>
                  </a:rPr>
                  <a:t>D</a:t>
                </a:r>
                <a:r>
                  <a:rPr lang="en-US" dirty="0">
                    <a:solidFill>
                      <a:schemeClr val="tx1"/>
                    </a:solidFill>
                  </a:rPr>
                  <a:t>, </a:t>
                </a:r>
                <a:r>
                  <a:rPr lang="en-US" b="1" dirty="0">
                    <a:solidFill>
                      <a:srgbClr val="00B050"/>
                    </a:solidFill>
                  </a:rPr>
                  <a:t>R</a:t>
                </a:r>
                <a:r>
                  <a:rPr lang="en-US" dirty="0">
                    <a:solidFill>
                      <a:schemeClr val="tx1"/>
                    </a:solidFill>
                  </a:rPr>
                  <a:t>, and </a:t>
                </a:r>
                <a:r>
                  <a:rPr lang="en-US" b="1" dirty="0">
                    <a:solidFill>
                      <a:srgbClr val="00B050"/>
                    </a:solidFill>
                  </a:rPr>
                  <a:t>A</a:t>
                </a:r>
                <a:r>
                  <a:rPr lang="en-US" dirty="0">
                    <a:solidFill>
                      <a:schemeClr val="tx1"/>
                    </a:solidFill>
                  </a:rPr>
                  <a:t> in terms of </a:t>
                </a:r>
                <a:r>
                  <a:rPr lang="en-US" b="1" dirty="0">
                    <a:solidFill>
                      <a:srgbClr val="00B050"/>
                    </a:solidFill>
                  </a:rPr>
                  <a:t>S</a:t>
                </a:r>
                <a:r>
                  <a:rPr lang="en-US" b="1" baseline="-25000" dirty="0">
                    <a:solidFill>
                      <a:srgbClr val="00B050"/>
                    </a:solidFill>
                  </a:rPr>
                  <a:t>1</a:t>
                </a:r>
                <a:r>
                  <a:rPr lang="en-US" dirty="0">
                    <a:solidFill>
                      <a:schemeClr val="tx1"/>
                    </a:solidFill>
                  </a:rPr>
                  <a:t>, </a:t>
                </a:r>
                <a:r>
                  <a:rPr lang="en-US" b="1" dirty="0">
                    <a:solidFill>
                      <a:srgbClr val="00B050"/>
                    </a:solidFill>
                  </a:rPr>
                  <a:t>S</a:t>
                </a:r>
                <a:r>
                  <a:rPr lang="en-US" b="1" baseline="-25000" dirty="0">
                    <a:solidFill>
                      <a:srgbClr val="00B050"/>
                    </a:solidFill>
                  </a:rPr>
                  <a:t>0</a:t>
                </a:r>
                <a:r>
                  <a:rPr lang="en-US" dirty="0">
                    <a:solidFill>
                      <a:schemeClr val="tx1"/>
                    </a:solidFill>
                  </a:rPr>
                  <a:t>.</a:t>
                </a:r>
              </a:p>
              <a:p>
                <a:pPr marL="514350" indent="-514350">
                  <a:buFont typeface="+mj-lt"/>
                  <a:buAutoNum type="arabicPeriod"/>
                </a:pPr>
                <a:r>
                  <a:rPr lang="en-US" dirty="0">
                    <a:solidFill>
                      <a:schemeClr val="tx1"/>
                    </a:solidFill>
                  </a:rPr>
                  <a:t>Build the combinational logic.</a:t>
                </a:r>
              </a:p>
              <a:p>
                <a:pPr marL="514350" indent="-514350">
                  <a:buFont typeface="+mj-lt"/>
                  <a:buAutoNum type="arabicPeriod"/>
                </a:pPr>
                <a:r>
                  <a:rPr lang="en-US" dirty="0">
                    <a:solidFill>
                      <a:schemeClr val="tx1"/>
                    </a:solidFill>
                  </a:rPr>
                  <a:t>Put the next state expressions </a:t>
                </a:r>
                <a14:m>
                  <m:oMath xmlns:m="http://schemas.openxmlformats.org/officeDocument/2006/math">
                    <m:sSubSup>
                      <m:sSubSupPr>
                        <m:ctrlPr>
                          <a:rPr lang="en-US" b="1" i="1">
                            <a:solidFill>
                              <a:srgbClr val="00B050"/>
                            </a:solidFill>
                            <a:latin typeface="Cambria Math" panose="02040503050406030204" pitchFamily="18" charset="0"/>
                          </a:rPr>
                        </m:ctrlPr>
                      </m:sSubSupPr>
                      <m:e>
                        <m:r>
                          <a:rPr lang="en-US" b="1">
                            <a:solidFill>
                              <a:srgbClr val="00B050"/>
                            </a:solidFill>
                            <a:latin typeface="Cambria Math" panose="02040503050406030204" pitchFamily="18" charset="0"/>
                          </a:rPr>
                          <m:t>𝐒</m:t>
                        </m:r>
                      </m:e>
                      <m:sub>
                        <m:r>
                          <a:rPr lang="en-US" b="1">
                            <a:solidFill>
                              <a:srgbClr val="00B050"/>
                            </a:solidFill>
                            <a:latin typeface="Cambria Math" panose="02040503050406030204" pitchFamily="18" charset="0"/>
                          </a:rPr>
                          <m:t>𝟏</m:t>
                        </m:r>
                      </m:sub>
                      <m:sup>
                        <m:r>
                          <a:rPr lang="en-US" b="1">
                            <a:solidFill>
                              <a:srgbClr val="00B050"/>
                            </a:solidFill>
                            <a:latin typeface="Cambria Math" panose="02040503050406030204" pitchFamily="18" charset="0"/>
                          </a:rPr>
                          <m:t>+</m:t>
                        </m:r>
                      </m:sup>
                    </m:sSubSup>
                  </m:oMath>
                </a14:m>
                <a:r>
                  <a:rPr lang="en-US" dirty="0"/>
                  <a:t> and</a:t>
                </a:r>
                <a:r>
                  <a:rPr lang="en-US" b="1" dirty="0">
                    <a:solidFill>
                      <a:srgbClr val="00B050"/>
                    </a:solidFill>
                  </a:rPr>
                  <a:t> </a:t>
                </a:r>
                <a14:m>
                  <m:oMath xmlns:m="http://schemas.openxmlformats.org/officeDocument/2006/math">
                    <m:sSubSup>
                      <m:sSubSupPr>
                        <m:ctrlPr>
                          <a:rPr lang="en-US" b="1" i="1">
                            <a:solidFill>
                              <a:srgbClr val="00B050"/>
                            </a:solidFill>
                            <a:latin typeface="Cambria Math" panose="02040503050406030204" pitchFamily="18" charset="0"/>
                          </a:rPr>
                        </m:ctrlPr>
                      </m:sSubSupPr>
                      <m:e>
                        <m:r>
                          <a:rPr lang="en-US" b="1">
                            <a:solidFill>
                              <a:srgbClr val="00B050"/>
                            </a:solidFill>
                            <a:latin typeface="Cambria Math" panose="02040503050406030204" pitchFamily="18" charset="0"/>
                          </a:rPr>
                          <m:t>𝐒</m:t>
                        </m:r>
                      </m:e>
                      <m:sub>
                        <m:r>
                          <a:rPr lang="en-US" b="1">
                            <a:solidFill>
                              <a:srgbClr val="00B050"/>
                            </a:solidFill>
                            <a:latin typeface="Cambria Math" panose="02040503050406030204" pitchFamily="18" charset="0"/>
                          </a:rPr>
                          <m:t>𝟎</m:t>
                        </m:r>
                      </m:sub>
                      <m:sup>
                        <m:r>
                          <a:rPr lang="en-US" b="1">
                            <a:solidFill>
                              <a:srgbClr val="00B050"/>
                            </a:solidFill>
                            <a:latin typeface="Cambria Math" panose="02040503050406030204" pitchFamily="18" charset="0"/>
                          </a:rPr>
                          <m:t>+</m:t>
                        </m:r>
                      </m:sup>
                    </m:sSubSup>
                  </m:oMath>
                </a14:m>
                <a:r>
                  <a:rPr lang="en-US" dirty="0"/>
                  <a:t> </a:t>
                </a:r>
                <a:br>
                  <a:rPr lang="en-US" dirty="0"/>
                </a:br>
                <a:r>
                  <a:rPr lang="en-US" dirty="0">
                    <a:solidFill>
                      <a:schemeClr val="tx1"/>
                    </a:solidFill>
                  </a:rPr>
                  <a:t>into the </a:t>
                </a:r>
                <a:r>
                  <a:rPr lang="en-US" b="1" dirty="0">
                    <a:solidFill>
                      <a:srgbClr val="00B050"/>
                    </a:solidFill>
                  </a:rPr>
                  <a:t>D</a:t>
                </a:r>
                <a:r>
                  <a:rPr lang="en-US" dirty="0">
                    <a:solidFill>
                      <a:schemeClr val="tx1"/>
                    </a:solidFill>
                  </a:rPr>
                  <a:t> inputs of two flip-flops. </a:t>
                </a:r>
              </a:p>
              <a:p>
                <a:r>
                  <a:rPr lang="en-US" dirty="0">
                    <a:solidFill>
                      <a:schemeClr val="tx1"/>
                    </a:solidFill>
                  </a:rPr>
                  <a:t>You should do it as an exercise.  Break up the truth tables or use 5-variable K-maps.</a:t>
                </a:r>
              </a:p>
            </p:txBody>
          </p:sp>
        </mc:Choice>
        <mc:Fallback xmlns="">
          <p:sp>
            <p:nvSpPr>
              <p:cNvPr id="12" name="Content Placeholder 11"/>
              <p:cNvSpPr>
                <a:spLocks noGrp="1" noRot="1" noChangeAspect="1" noMove="1" noResize="1" noEditPoints="1" noAdjustHandles="1" noChangeArrowheads="1" noChangeShapeType="1" noTextEdit="1"/>
              </p:cNvSpPr>
              <p:nvPr>
                <p:ph idx="1"/>
              </p:nvPr>
            </p:nvSpPr>
            <p:spPr>
              <a:blipFill rotWithShape="0">
                <a:blip r:embed="rId3"/>
                <a:stretch>
                  <a:fillRect l="-2817" t="-3448" r="-164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27</a:t>
            </a:fld>
            <a:endParaRPr lang="en-US" dirty="0"/>
          </a:p>
        </p:txBody>
      </p:sp>
    </p:spTree>
    <p:extLst>
      <p:ext uri="{BB962C8B-B14F-4D97-AF65-F5344CB8AC3E}">
        <p14:creationId xmlns:p14="http://schemas.microsoft.com/office/powerpoint/2010/main" val="40449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One Last Tool: the Complete State Transition Diagram</a:t>
            </a:r>
          </a:p>
        </p:txBody>
      </p:sp>
      <p:sp>
        <p:nvSpPr>
          <p:cNvPr id="12" name="Content Placeholder 11"/>
          <p:cNvSpPr>
            <a:spLocks noGrp="1"/>
          </p:cNvSpPr>
          <p:nvPr>
            <p:ph idx="1"/>
          </p:nvPr>
        </p:nvSpPr>
        <p:spPr/>
        <p:txBody>
          <a:bodyPr>
            <a:normAutofit/>
          </a:bodyPr>
          <a:lstStyle/>
          <a:p>
            <a:r>
              <a:rPr lang="en-US" dirty="0"/>
              <a:t>The complete </a:t>
            </a:r>
            <a:r>
              <a:rPr lang="en-US" b="1" dirty="0">
                <a:solidFill>
                  <a:srgbClr val="0070C0"/>
                </a:solidFill>
              </a:rPr>
              <a:t>state transition diagram </a:t>
            </a:r>
            <a:r>
              <a:rPr lang="en-US" dirty="0"/>
              <a:t>contains the information in both the </a:t>
            </a:r>
            <a:br>
              <a:rPr lang="en-US" dirty="0"/>
            </a:br>
            <a:r>
              <a:rPr lang="en-US" dirty="0"/>
              <a:t>state list and the next-state table.</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28</a:t>
            </a:fld>
            <a:endParaRPr lang="en-US" dirty="0"/>
          </a:p>
        </p:txBody>
      </p:sp>
      <p:grpSp>
        <p:nvGrpSpPr>
          <p:cNvPr id="7" name="Group 6"/>
          <p:cNvGrpSpPr/>
          <p:nvPr/>
        </p:nvGrpSpPr>
        <p:grpSpPr>
          <a:xfrm>
            <a:off x="3959361" y="4137150"/>
            <a:ext cx="2478157" cy="792419"/>
            <a:chOff x="5303077" y="1162981"/>
            <a:chExt cx="2478157" cy="792419"/>
          </a:xfrm>
        </p:grpSpPr>
        <p:sp>
          <p:nvSpPr>
            <p:cNvPr id="8" name="Freeform 7"/>
            <p:cNvSpPr/>
            <p:nvPr/>
          </p:nvSpPr>
          <p:spPr>
            <a:xfrm>
              <a:off x="5303077" y="1709463"/>
              <a:ext cx="2478157" cy="245937"/>
            </a:xfrm>
            <a:custGeom>
              <a:avLst/>
              <a:gdLst>
                <a:gd name="connsiteX0" fmla="*/ 0 w 2478157"/>
                <a:gd name="connsiteY0" fmla="*/ 206180 h 245937"/>
                <a:gd name="connsiteX1" fmla="*/ 583096 w 2478157"/>
                <a:gd name="connsiteY1" fmla="*/ 73659 h 245937"/>
                <a:gd name="connsiteX2" fmla="*/ 1179444 w 2478157"/>
                <a:gd name="connsiteY2" fmla="*/ 7398 h 245937"/>
                <a:gd name="connsiteX3" fmla="*/ 2478157 w 2478157"/>
                <a:gd name="connsiteY3" fmla="*/ 245937 h 245937"/>
              </a:gdLst>
              <a:ahLst/>
              <a:cxnLst>
                <a:cxn ang="0">
                  <a:pos x="connsiteX0" y="connsiteY0"/>
                </a:cxn>
                <a:cxn ang="0">
                  <a:pos x="connsiteX1" y="connsiteY1"/>
                </a:cxn>
                <a:cxn ang="0">
                  <a:pos x="connsiteX2" y="connsiteY2"/>
                </a:cxn>
                <a:cxn ang="0">
                  <a:pos x="connsiteX3" y="connsiteY3"/>
                </a:cxn>
              </a:cxnLst>
              <a:rect l="l" t="t" r="r" b="b"/>
              <a:pathLst>
                <a:path w="2478157" h="245937">
                  <a:moveTo>
                    <a:pt x="0" y="206180"/>
                  </a:moveTo>
                  <a:cubicBezTo>
                    <a:pt x="193261" y="156484"/>
                    <a:pt x="386522" y="106789"/>
                    <a:pt x="583096" y="73659"/>
                  </a:cubicBezTo>
                  <a:cubicBezTo>
                    <a:pt x="779670" y="40529"/>
                    <a:pt x="863601" y="-21315"/>
                    <a:pt x="1179444" y="7398"/>
                  </a:cubicBezTo>
                  <a:cubicBezTo>
                    <a:pt x="1495287" y="36111"/>
                    <a:pt x="1986722" y="141024"/>
                    <a:pt x="2478157" y="245937"/>
                  </a:cubicBezTo>
                </a:path>
              </a:pathLst>
            </a:custGeom>
            <a:noFill/>
            <a:ln w="76200">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625878" y="1162981"/>
              <a:ext cx="1832553" cy="461665"/>
            </a:xfrm>
            <a:prstGeom prst="rect">
              <a:avLst/>
            </a:prstGeom>
            <a:noFill/>
          </p:spPr>
          <p:txBody>
            <a:bodyPr wrap="none" rtlCol="0">
              <a:spAutoFit/>
            </a:bodyPr>
            <a:lstStyle/>
            <a:p>
              <a:r>
                <a:rPr lang="en-US" sz="2400" dirty="0"/>
                <a:t>ULP = _ _ _</a:t>
              </a:r>
            </a:p>
          </p:txBody>
        </p:sp>
      </p:grpSp>
      <p:sp>
        <p:nvSpPr>
          <p:cNvPr id="10" name="Oval 9"/>
          <p:cNvSpPr/>
          <p:nvPr/>
        </p:nvSpPr>
        <p:spPr>
          <a:xfrm>
            <a:off x="2819674" y="4604186"/>
            <a:ext cx="1371600" cy="13716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000" b="1" dirty="0">
                <a:solidFill>
                  <a:schemeClr val="tx1"/>
                </a:solidFill>
                <a:latin typeface="Arial" panose="020B0604020202020204" pitchFamily="34" charset="0"/>
                <a:cs typeface="Arial" panose="020B0604020202020204" pitchFamily="34" charset="0"/>
              </a:rPr>
              <a:t>STATE</a:t>
            </a:r>
          </a:p>
          <a:p>
            <a:pPr algn="ctr"/>
            <a:r>
              <a:rPr lang="en-US" sz="2000" b="1" dirty="0">
                <a:solidFill>
                  <a:schemeClr val="tx1"/>
                </a:solidFill>
                <a:latin typeface="Arial" panose="020B0604020202020204" pitchFamily="34" charset="0"/>
                <a:cs typeface="Arial" panose="020B0604020202020204" pitchFamily="34" charset="0"/>
              </a:rPr>
              <a:t>S</a:t>
            </a:r>
            <a:r>
              <a:rPr lang="en-US" sz="2000" b="1" baseline="-25000" dirty="0">
                <a:solidFill>
                  <a:schemeClr val="tx1"/>
                </a:solidFill>
                <a:latin typeface="Arial" panose="020B0604020202020204" pitchFamily="34" charset="0"/>
                <a:cs typeface="Arial" panose="020B0604020202020204" pitchFamily="34" charset="0"/>
              </a:rPr>
              <a:t>1</a:t>
            </a:r>
            <a:r>
              <a:rPr lang="en-US" sz="2000" b="1" dirty="0">
                <a:solidFill>
                  <a:schemeClr val="tx1"/>
                </a:solidFill>
                <a:latin typeface="Arial" panose="020B0604020202020204" pitchFamily="34" charset="0"/>
                <a:cs typeface="Arial" panose="020B0604020202020204" pitchFamily="34" charset="0"/>
              </a:rPr>
              <a:t>S</a:t>
            </a:r>
            <a:r>
              <a:rPr lang="en-US" sz="2000" b="1" baseline="-25000" dirty="0">
                <a:solidFill>
                  <a:schemeClr val="tx1"/>
                </a:solidFill>
                <a:latin typeface="Arial" panose="020B0604020202020204" pitchFamily="34" charset="0"/>
                <a:cs typeface="Arial" panose="020B0604020202020204" pitchFamily="34" charset="0"/>
              </a:rPr>
              <a:t>0</a:t>
            </a:r>
            <a:r>
              <a:rPr lang="en-US" sz="2000" b="1" dirty="0">
                <a:solidFill>
                  <a:schemeClr val="tx1"/>
                </a:solidFill>
                <a:latin typeface="Arial" panose="020B0604020202020204" pitchFamily="34" charset="0"/>
                <a:cs typeface="Arial" panose="020B0604020202020204" pitchFamily="34" charset="0"/>
              </a:rPr>
              <a:t>/DRA</a:t>
            </a:r>
          </a:p>
        </p:txBody>
      </p:sp>
      <p:grpSp>
        <p:nvGrpSpPr>
          <p:cNvPr id="16" name="Group 15"/>
          <p:cNvGrpSpPr/>
          <p:nvPr/>
        </p:nvGrpSpPr>
        <p:grpSpPr>
          <a:xfrm>
            <a:off x="750041" y="3742399"/>
            <a:ext cx="3103735" cy="941233"/>
            <a:chOff x="750041" y="3742399"/>
            <a:chExt cx="3103735" cy="941233"/>
          </a:xfrm>
        </p:grpSpPr>
        <p:sp>
          <p:nvSpPr>
            <p:cNvPr id="3" name="TextBox 2"/>
            <p:cNvSpPr txBox="1"/>
            <p:nvPr/>
          </p:nvSpPr>
          <p:spPr>
            <a:xfrm>
              <a:off x="750041" y="3742399"/>
              <a:ext cx="3103735" cy="523220"/>
            </a:xfrm>
            <a:prstGeom prst="rect">
              <a:avLst/>
            </a:prstGeom>
            <a:noFill/>
          </p:spPr>
          <p:txBody>
            <a:bodyPr wrap="none" rtlCol="0">
              <a:spAutoFit/>
            </a:bodyPr>
            <a:lstStyle/>
            <a:p>
              <a:r>
                <a:rPr lang="en-US" sz="2800" dirty="0"/>
                <a:t>state ID / outputs</a:t>
              </a:r>
            </a:p>
          </p:txBody>
        </p:sp>
        <p:cxnSp>
          <p:nvCxnSpPr>
            <p:cNvPr id="11" name="Straight Arrow Connector 10"/>
            <p:cNvCxnSpPr/>
            <p:nvPr/>
          </p:nvCxnSpPr>
          <p:spPr>
            <a:xfrm>
              <a:off x="2391185" y="4156926"/>
              <a:ext cx="538480" cy="52670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268337" y="3143760"/>
            <a:ext cx="4261228" cy="1121859"/>
            <a:chOff x="3268337" y="3143760"/>
            <a:chExt cx="4261228" cy="1121859"/>
          </a:xfrm>
        </p:grpSpPr>
        <p:sp>
          <p:nvSpPr>
            <p:cNvPr id="14" name="TextBox 13"/>
            <p:cNvSpPr txBox="1"/>
            <p:nvPr/>
          </p:nvSpPr>
          <p:spPr>
            <a:xfrm>
              <a:off x="3268337" y="3143760"/>
              <a:ext cx="4261228" cy="523220"/>
            </a:xfrm>
            <a:prstGeom prst="rect">
              <a:avLst/>
            </a:prstGeom>
            <a:noFill/>
          </p:spPr>
          <p:txBody>
            <a:bodyPr wrap="square" rtlCol="0">
              <a:spAutoFit/>
            </a:bodyPr>
            <a:lstStyle/>
            <a:p>
              <a:r>
                <a:rPr lang="en-US" sz="2800" dirty="0"/>
                <a:t>inputs for this transition</a:t>
              </a:r>
            </a:p>
          </p:txBody>
        </p:sp>
        <p:cxnSp>
          <p:nvCxnSpPr>
            <p:cNvPr id="15" name="Straight Arrow Connector 14"/>
            <p:cNvCxnSpPr/>
            <p:nvPr/>
          </p:nvCxnSpPr>
          <p:spPr>
            <a:xfrm flipH="1">
              <a:off x="5658521" y="3633593"/>
              <a:ext cx="408452" cy="63202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13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7373904" y="4659491"/>
            <a:ext cx="1122073" cy="68422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p:cNvGrpSpPr/>
          <p:nvPr/>
        </p:nvGrpSpPr>
        <p:grpSpPr>
          <a:xfrm>
            <a:off x="7315411" y="4713442"/>
            <a:ext cx="1234512" cy="1411412"/>
            <a:chOff x="1342165" y="1292987"/>
            <a:chExt cx="1234512" cy="1411412"/>
          </a:xfrm>
        </p:grpSpPr>
        <p:sp>
          <p:nvSpPr>
            <p:cNvPr id="49" name="Freeform 48"/>
            <p:cNvSpPr/>
            <p:nvPr/>
          </p:nvSpPr>
          <p:spPr>
            <a:xfrm flipH="1" flipV="1">
              <a:off x="1342165" y="2044644"/>
              <a:ext cx="679548" cy="659755"/>
            </a:xfrm>
            <a:custGeom>
              <a:avLst/>
              <a:gdLst>
                <a:gd name="connsiteX0" fmla="*/ 679548 w 679548"/>
                <a:gd name="connsiteY0" fmla="*/ 222434 h 659755"/>
                <a:gd name="connsiteX1" fmla="*/ 308487 w 679548"/>
                <a:gd name="connsiteY1" fmla="*/ 10399 h 659755"/>
                <a:gd name="connsiteX2" fmla="*/ 3687 w 679548"/>
                <a:gd name="connsiteY2" fmla="*/ 513982 h 659755"/>
                <a:gd name="connsiteX3" fmla="*/ 520522 w 679548"/>
                <a:gd name="connsiteY3" fmla="*/ 659755 h 659755"/>
              </a:gdLst>
              <a:ahLst/>
              <a:cxnLst>
                <a:cxn ang="0">
                  <a:pos x="connsiteX0" y="connsiteY0"/>
                </a:cxn>
                <a:cxn ang="0">
                  <a:pos x="connsiteX1" y="connsiteY1"/>
                </a:cxn>
                <a:cxn ang="0">
                  <a:pos x="connsiteX2" y="connsiteY2"/>
                </a:cxn>
                <a:cxn ang="0">
                  <a:pos x="connsiteX3" y="connsiteY3"/>
                </a:cxn>
              </a:cxnLst>
              <a:rect l="l" t="t" r="r" b="b"/>
              <a:pathLst>
                <a:path w="679548" h="659755">
                  <a:moveTo>
                    <a:pt x="679548" y="222434"/>
                  </a:moveTo>
                  <a:cubicBezTo>
                    <a:pt x="550339" y="92121"/>
                    <a:pt x="421130" y="-38192"/>
                    <a:pt x="308487" y="10399"/>
                  </a:cubicBezTo>
                  <a:cubicBezTo>
                    <a:pt x="195843" y="58990"/>
                    <a:pt x="-31652" y="405756"/>
                    <a:pt x="3687" y="513982"/>
                  </a:cubicBezTo>
                  <a:cubicBezTo>
                    <a:pt x="39026" y="622208"/>
                    <a:pt x="279774" y="640981"/>
                    <a:pt x="520522" y="659755"/>
                  </a:cubicBezTo>
                </a:path>
              </a:pathLst>
            </a:custGeom>
            <a:noFill/>
            <a:ln w="762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1372501" y="1292987"/>
              <a:ext cx="1204176" cy="646331"/>
            </a:xfrm>
            <a:prstGeom prst="rect">
              <a:avLst/>
            </a:prstGeom>
            <a:noFill/>
          </p:spPr>
          <p:txBody>
            <a:bodyPr wrap="none" rtlCol="0">
              <a:spAutoFit/>
            </a:bodyPr>
            <a:lstStyle/>
            <a:p>
              <a:pPr algn="ctr"/>
              <a:r>
                <a:rPr lang="en-US" dirty="0"/>
                <a:t>ULP=000</a:t>
              </a:r>
              <a:br>
                <a:rPr lang="en-US" dirty="0"/>
              </a:br>
              <a:r>
                <a:rPr lang="en-US" dirty="0"/>
                <a:t>or 100</a:t>
              </a:r>
            </a:p>
          </p:txBody>
        </p:sp>
      </p:grpSp>
      <p:sp>
        <p:nvSpPr>
          <p:cNvPr id="2" name="Title 1"/>
          <p:cNvSpPr>
            <a:spLocks noGrp="1"/>
          </p:cNvSpPr>
          <p:nvPr>
            <p:ph type="title"/>
          </p:nvPr>
        </p:nvSpPr>
        <p:spPr/>
        <p:txBody>
          <a:bodyPr>
            <a:normAutofit/>
          </a:bodyPr>
          <a:lstStyle/>
          <a:p>
            <a:r>
              <a:rPr lang="en-US" dirty="0"/>
              <a:t>Complete State Transition Diagram</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29</a:t>
            </a:fld>
            <a:endParaRPr lang="en-US" dirty="0"/>
          </a:p>
        </p:txBody>
      </p:sp>
      <p:grpSp>
        <p:nvGrpSpPr>
          <p:cNvPr id="11" name="Group 10"/>
          <p:cNvGrpSpPr/>
          <p:nvPr/>
        </p:nvGrpSpPr>
        <p:grpSpPr>
          <a:xfrm>
            <a:off x="3833583" y="1269080"/>
            <a:ext cx="2478157" cy="626829"/>
            <a:chOff x="5303077" y="1328571"/>
            <a:chExt cx="2478157" cy="626829"/>
          </a:xfrm>
        </p:grpSpPr>
        <p:sp>
          <p:nvSpPr>
            <p:cNvPr id="6" name="Freeform 5"/>
            <p:cNvSpPr/>
            <p:nvPr/>
          </p:nvSpPr>
          <p:spPr>
            <a:xfrm>
              <a:off x="5303077" y="1709463"/>
              <a:ext cx="2478157" cy="245937"/>
            </a:xfrm>
            <a:custGeom>
              <a:avLst/>
              <a:gdLst>
                <a:gd name="connsiteX0" fmla="*/ 0 w 2478157"/>
                <a:gd name="connsiteY0" fmla="*/ 206180 h 245937"/>
                <a:gd name="connsiteX1" fmla="*/ 583096 w 2478157"/>
                <a:gd name="connsiteY1" fmla="*/ 73659 h 245937"/>
                <a:gd name="connsiteX2" fmla="*/ 1179444 w 2478157"/>
                <a:gd name="connsiteY2" fmla="*/ 7398 h 245937"/>
                <a:gd name="connsiteX3" fmla="*/ 2478157 w 2478157"/>
                <a:gd name="connsiteY3" fmla="*/ 245937 h 245937"/>
              </a:gdLst>
              <a:ahLst/>
              <a:cxnLst>
                <a:cxn ang="0">
                  <a:pos x="connsiteX0" y="connsiteY0"/>
                </a:cxn>
                <a:cxn ang="0">
                  <a:pos x="connsiteX1" y="connsiteY1"/>
                </a:cxn>
                <a:cxn ang="0">
                  <a:pos x="connsiteX2" y="connsiteY2"/>
                </a:cxn>
                <a:cxn ang="0">
                  <a:pos x="connsiteX3" y="connsiteY3"/>
                </a:cxn>
              </a:cxnLst>
              <a:rect l="l" t="t" r="r" b="b"/>
              <a:pathLst>
                <a:path w="2478157" h="245937">
                  <a:moveTo>
                    <a:pt x="0" y="206180"/>
                  </a:moveTo>
                  <a:cubicBezTo>
                    <a:pt x="193261" y="156484"/>
                    <a:pt x="386522" y="106789"/>
                    <a:pt x="583096" y="73659"/>
                  </a:cubicBezTo>
                  <a:cubicBezTo>
                    <a:pt x="779670" y="40529"/>
                    <a:pt x="863601" y="-21315"/>
                    <a:pt x="1179444" y="7398"/>
                  </a:cubicBezTo>
                  <a:cubicBezTo>
                    <a:pt x="1495287" y="36111"/>
                    <a:pt x="1986722" y="141024"/>
                    <a:pt x="2478157" y="245937"/>
                  </a:cubicBezTo>
                </a:path>
              </a:pathLst>
            </a:custGeom>
            <a:noFill/>
            <a:ln w="76200">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05292" y="1328571"/>
              <a:ext cx="1204176" cy="369332"/>
            </a:xfrm>
            <a:prstGeom prst="rect">
              <a:avLst/>
            </a:prstGeom>
            <a:noFill/>
          </p:spPr>
          <p:txBody>
            <a:bodyPr wrap="none" rtlCol="0">
              <a:spAutoFit/>
            </a:bodyPr>
            <a:lstStyle/>
            <a:p>
              <a:r>
                <a:rPr lang="en-US" dirty="0"/>
                <a:t>ULP=100</a:t>
              </a:r>
            </a:p>
          </p:txBody>
        </p:sp>
      </p:grpSp>
      <p:grpSp>
        <p:nvGrpSpPr>
          <p:cNvPr id="21" name="Group 20"/>
          <p:cNvGrpSpPr/>
          <p:nvPr/>
        </p:nvGrpSpPr>
        <p:grpSpPr>
          <a:xfrm>
            <a:off x="6818635" y="3001617"/>
            <a:ext cx="412283" cy="1731731"/>
            <a:chOff x="8288129" y="3061108"/>
            <a:chExt cx="412283" cy="1731731"/>
          </a:xfrm>
        </p:grpSpPr>
        <p:cxnSp>
          <p:nvCxnSpPr>
            <p:cNvPr id="14" name="Straight Arrow Connector 13"/>
            <p:cNvCxnSpPr>
              <a:stCxn id="8" idx="4"/>
              <a:endCxn id="9" idx="0"/>
            </p:cNvCxnSpPr>
            <p:nvPr/>
          </p:nvCxnSpPr>
          <p:spPr>
            <a:xfrm>
              <a:off x="8288129" y="3061108"/>
              <a:ext cx="0" cy="1731731"/>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16200000">
              <a:off x="7913658" y="3651248"/>
              <a:ext cx="1204176" cy="369332"/>
            </a:xfrm>
            <a:prstGeom prst="rect">
              <a:avLst/>
            </a:prstGeom>
            <a:noFill/>
          </p:spPr>
          <p:txBody>
            <a:bodyPr wrap="none" rtlCol="0">
              <a:spAutoFit/>
            </a:bodyPr>
            <a:lstStyle/>
            <a:p>
              <a:r>
                <a:rPr lang="en-US" dirty="0"/>
                <a:t>ULP=100</a:t>
              </a:r>
            </a:p>
          </p:txBody>
        </p:sp>
      </p:grpSp>
      <p:grpSp>
        <p:nvGrpSpPr>
          <p:cNvPr id="19" name="Group 18"/>
          <p:cNvGrpSpPr/>
          <p:nvPr/>
        </p:nvGrpSpPr>
        <p:grpSpPr>
          <a:xfrm>
            <a:off x="3765115" y="2842735"/>
            <a:ext cx="755350" cy="2027583"/>
            <a:chOff x="5234609" y="2902226"/>
            <a:chExt cx="755350" cy="2027583"/>
          </a:xfrm>
        </p:grpSpPr>
        <p:sp>
          <p:nvSpPr>
            <p:cNvPr id="18" name="Freeform 17"/>
            <p:cNvSpPr/>
            <p:nvPr/>
          </p:nvSpPr>
          <p:spPr>
            <a:xfrm>
              <a:off x="5234609" y="2902226"/>
              <a:ext cx="331396" cy="2027583"/>
            </a:xfrm>
            <a:custGeom>
              <a:avLst/>
              <a:gdLst>
                <a:gd name="connsiteX0" fmla="*/ 0 w 331396"/>
                <a:gd name="connsiteY0" fmla="*/ 2027583 h 2027583"/>
                <a:gd name="connsiteX1" fmla="*/ 331304 w 331396"/>
                <a:gd name="connsiteY1" fmla="*/ 1020417 h 2027583"/>
                <a:gd name="connsiteX2" fmla="*/ 26504 w 331396"/>
                <a:gd name="connsiteY2" fmla="*/ 0 h 2027583"/>
              </a:gdLst>
              <a:ahLst/>
              <a:cxnLst>
                <a:cxn ang="0">
                  <a:pos x="connsiteX0" y="connsiteY0"/>
                </a:cxn>
                <a:cxn ang="0">
                  <a:pos x="connsiteX1" y="connsiteY1"/>
                </a:cxn>
                <a:cxn ang="0">
                  <a:pos x="connsiteX2" y="connsiteY2"/>
                </a:cxn>
              </a:cxnLst>
              <a:rect l="l" t="t" r="r" b="b"/>
              <a:pathLst>
                <a:path w="331396" h="2027583">
                  <a:moveTo>
                    <a:pt x="0" y="2027583"/>
                  </a:moveTo>
                  <a:cubicBezTo>
                    <a:pt x="163443" y="1692965"/>
                    <a:pt x="326887" y="1358347"/>
                    <a:pt x="331304" y="1020417"/>
                  </a:cubicBezTo>
                  <a:cubicBezTo>
                    <a:pt x="335721" y="682487"/>
                    <a:pt x="181112" y="341243"/>
                    <a:pt x="26504" y="0"/>
                  </a:cubicBezTo>
                </a:path>
              </a:pathLst>
            </a:custGeom>
            <a:noFill/>
            <a:ln w="762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rot="16200000">
              <a:off x="5205609" y="3837367"/>
              <a:ext cx="1199367" cy="369332"/>
            </a:xfrm>
            <a:prstGeom prst="rect">
              <a:avLst/>
            </a:prstGeom>
            <a:noFill/>
          </p:spPr>
          <p:txBody>
            <a:bodyPr wrap="none" rtlCol="0">
              <a:spAutoFit/>
            </a:bodyPr>
            <a:lstStyle/>
            <a:p>
              <a:r>
                <a:rPr lang="en-US" dirty="0"/>
                <a:t>ULP=x10</a:t>
              </a:r>
            </a:p>
          </p:txBody>
        </p:sp>
      </p:grpSp>
      <p:grpSp>
        <p:nvGrpSpPr>
          <p:cNvPr id="23" name="Group 22"/>
          <p:cNvGrpSpPr/>
          <p:nvPr/>
        </p:nvGrpSpPr>
        <p:grpSpPr>
          <a:xfrm>
            <a:off x="3977704" y="2358995"/>
            <a:ext cx="2478157" cy="496002"/>
            <a:chOff x="5303077" y="1459398"/>
            <a:chExt cx="2478157" cy="496002"/>
          </a:xfrm>
        </p:grpSpPr>
        <p:sp>
          <p:nvSpPr>
            <p:cNvPr id="25" name="Freeform 24"/>
            <p:cNvSpPr/>
            <p:nvPr/>
          </p:nvSpPr>
          <p:spPr>
            <a:xfrm flipH="1" flipV="1">
              <a:off x="5303077" y="1709463"/>
              <a:ext cx="2478157" cy="245937"/>
            </a:xfrm>
            <a:custGeom>
              <a:avLst/>
              <a:gdLst>
                <a:gd name="connsiteX0" fmla="*/ 0 w 2478157"/>
                <a:gd name="connsiteY0" fmla="*/ 206180 h 245937"/>
                <a:gd name="connsiteX1" fmla="*/ 583096 w 2478157"/>
                <a:gd name="connsiteY1" fmla="*/ 73659 h 245937"/>
                <a:gd name="connsiteX2" fmla="*/ 1179444 w 2478157"/>
                <a:gd name="connsiteY2" fmla="*/ 7398 h 245937"/>
                <a:gd name="connsiteX3" fmla="*/ 2478157 w 2478157"/>
                <a:gd name="connsiteY3" fmla="*/ 245937 h 245937"/>
              </a:gdLst>
              <a:ahLst/>
              <a:cxnLst>
                <a:cxn ang="0">
                  <a:pos x="connsiteX0" y="connsiteY0"/>
                </a:cxn>
                <a:cxn ang="0">
                  <a:pos x="connsiteX1" y="connsiteY1"/>
                </a:cxn>
                <a:cxn ang="0">
                  <a:pos x="connsiteX2" y="connsiteY2"/>
                </a:cxn>
                <a:cxn ang="0">
                  <a:pos x="connsiteX3" y="connsiteY3"/>
                </a:cxn>
              </a:cxnLst>
              <a:rect l="l" t="t" r="r" b="b"/>
              <a:pathLst>
                <a:path w="2478157" h="245937">
                  <a:moveTo>
                    <a:pt x="0" y="206180"/>
                  </a:moveTo>
                  <a:cubicBezTo>
                    <a:pt x="193261" y="156484"/>
                    <a:pt x="386522" y="106789"/>
                    <a:pt x="583096" y="73659"/>
                  </a:cubicBezTo>
                  <a:cubicBezTo>
                    <a:pt x="779670" y="40529"/>
                    <a:pt x="863601" y="-21315"/>
                    <a:pt x="1179444" y="7398"/>
                  </a:cubicBezTo>
                  <a:cubicBezTo>
                    <a:pt x="1495287" y="36111"/>
                    <a:pt x="1986722" y="141024"/>
                    <a:pt x="2478157" y="245937"/>
                  </a:cubicBezTo>
                </a:path>
              </a:pathLst>
            </a:custGeom>
            <a:noFill/>
            <a:ln w="762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5990119" y="1459398"/>
              <a:ext cx="1199367" cy="369332"/>
            </a:xfrm>
            <a:prstGeom prst="rect">
              <a:avLst/>
            </a:prstGeom>
            <a:noFill/>
          </p:spPr>
          <p:txBody>
            <a:bodyPr wrap="none" rtlCol="0">
              <a:spAutoFit/>
            </a:bodyPr>
            <a:lstStyle/>
            <a:p>
              <a:r>
                <a:rPr lang="en-US" dirty="0"/>
                <a:t>ULP=x10</a:t>
              </a:r>
            </a:p>
          </p:txBody>
        </p:sp>
      </p:grpSp>
      <p:grpSp>
        <p:nvGrpSpPr>
          <p:cNvPr id="27" name="Group 26"/>
          <p:cNvGrpSpPr/>
          <p:nvPr/>
        </p:nvGrpSpPr>
        <p:grpSpPr>
          <a:xfrm>
            <a:off x="2925214" y="2942126"/>
            <a:ext cx="454482" cy="1791223"/>
            <a:chOff x="7833647" y="3060169"/>
            <a:chExt cx="454482" cy="1791223"/>
          </a:xfrm>
        </p:grpSpPr>
        <p:cxnSp>
          <p:nvCxnSpPr>
            <p:cNvPr id="28" name="Straight Arrow Connector 27"/>
            <p:cNvCxnSpPr>
              <a:stCxn id="3" idx="4"/>
              <a:endCxn id="10" idx="0"/>
            </p:cNvCxnSpPr>
            <p:nvPr/>
          </p:nvCxnSpPr>
          <p:spPr>
            <a:xfrm>
              <a:off x="8288129" y="3060169"/>
              <a:ext cx="0" cy="179122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16200000">
              <a:off x="7421034" y="3737248"/>
              <a:ext cx="1194558" cy="369332"/>
            </a:xfrm>
            <a:prstGeom prst="rect">
              <a:avLst/>
            </a:prstGeom>
            <a:noFill/>
          </p:spPr>
          <p:txBody>
            <a:bodyPr wrap="none" rtlCol="0">
              <a:spAutoFit/>
            </a:bodyPr>
            <a:lstStyle/>
            <a:p>
              <a:r>
                <a:rPr lang="en-US" dirty="0"/>
                <a:t>ULP=xx1</a:t>
              </a:r>
            </a:p>
          </p:txBody>
        </p:sp>
      </p:grpSp>
      <p:grpSp>
        <p:nvGrpSpPr>
          <p:cNvPr id="31" name="Group 30"/>
          <p:cNvGrpSpPr/>
          <p:nvPr/>
        </p:nvGrpSpPr>
        <p:grpSpPr>
          <a:xfrm>
            <a:off x="3864630" y="2741260"/>
            <a:ext cx="2469071" cy="2472651"/>
            <a:chOff x="6906722" y="2385371"/>
            <a:chExt cx="2469071" cy="2472651"/>
          </a:xfrm>
        </p:grpSpPr>
        <p:cxnSp>
          <p:nvCxnSpPr>
            <p:cNvPr id="32" name="Straight Arrow Connector 31"/>
            <p:cNvCxnSpPr>
              <a:stCxn id="9" idx="1"/>
              <a:endCxn id="3" idx="5"/>
            </p:cNvCxnSpPr>
            <p:nvPr/>
          </p:nvCxnSpPr>
          <p:spPr>
            <a:xfrm flipH="1" flipV="1">
              <a:off x="6906722" y="2385371"/>
              <a:ext cx="2469071" cy="219295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294439" y="4211691"/>
              <a:ext cx="819455" cy="646331"/>
            </a:xfrm>
            <a:prstGeom prst="rect">
              <a:avLst/>
            </a:prstGeom>
            <a:noFill/>
          </p:spPr>
          <p:txBody>
            <a:bodyPr wrap="none" rtlCol="0">
              <a:spAutoFit/>
            </a:bodyPr>
            <a:lstStyle/>
            <a:p>
              <a:pPr algn="ctr"/>
              <a:r>
                <a:rPr lang="en-US" dirty="0"/>
                <a:t>ULP=</a:t>
              </a:r>
            </a:p>
            <a:p>
              <a:pPr algn="ctr"/>
              <a:r>
                <a:rPr lang="en-US" dirty="0"/>
                <a:t>x10</a:t>
              </a:r>
            </a:p>
          </p:txBody>
        </p:sp>
      </p:grpSp>
      <p:grpSp>
        <p:nvGrpSpPr>
          <p:cNvPr id="38" name="Group 37"/>
          <p:cNvGrpSpPr/>
          <p:nvPr/>
        </p:nvGrpSpPr>
        <p:grpSpPr>
          <a:xfrm>
            <a:off x="626557" y="5428143"/>
            <a:ext cx="2254962" cy="659755"/>
            <a:chOff x="2065247" y="1659375"/>
            <a:chExt cx="2254962" cy="659755"/>
          </a:xfrm>
        </p:grpSpPr>
        <p:sp>
          <p:nvSpPr>
            <p:cNvPr id="36" name="Freeform 35"/>
            <p:cNvSpPr/>
            <p:nvPr/>
          </p:nvSpPr>
          <p:spPr>
            <a:xfrm flipV="1">
              <a:off x="3640661" y="1659375"/>
              <a:ext cx="679548" cy="659755"/>
            </a:xfrm>
            <a:custGeom>
              <a:avLst/>
              <a:gdLst>
                <a:gd name="connsiteX0" fmla="*/ 679548 w 679548"/>
                <a:gd name="connsiteY0" fmla="*/ 222434 h 659755"/>
                <a:gd name="connsiteX1" fmla="*/ 308487 w 679548"/>
                <a:gd name="connsiteY1" fmla="*/ 10399 h 659755"/>
                <a:gd name="connsiteX2" fmla="*/ 3687 w 679548"/>
                <a:gd name="connsiteY2" fmla="*/ 513982 h 659755"/>
                <a:gd name="connsiteX3" fmla="*/ 520522 w 679548"/>
                <a:gd name="connsiteY3" fmla="*/ 659755 h 659755"/>
              </a:gdLst>
              <a:ahLst/>
              <a:cxnLst>
                <a:cxn ang="0">
                  <a:pos x="connsiteX0" y="connsiteY0"/>
                </a:cxn>
                <a:cxn ang="0">
                  <a:pos x="connsiteX1" y="connsiteY1"/>
                </a:cxn>
                <a:cxn ang="0">
                  <a:pos x="connsiteX2" y="connsiteY2"/>
                </a:cxn>
                <a:cxn ang="0">
                  <a:pos x="connsiteX3" y="connsiteY3"/>
                </a:cxn>
              </a:cxnLst>
              <a:rect l="l" t="t" r="r" b="b"/>
              <a:pathLst>
                <a:path w="679548" h="659755">
                  <a:moveTo>
                    <a:pt x="679548" y="222434"/>
                  </a:moveTo>
                  <a:cubicBezTo>
                    <a:pt x="550339" y="92121"/>
                    <a:pt x="421130" y="-38192"/>
                    <a:pt x="308487" y="10399"/>
                  </a:cubicBezTo>
                  <a:cubicBezTo>
                    <a:pt x="195843" y="58990"/>
                    <a:pt x="-31652" y="405756"/>
                    <a:pt x="3687" y="513982"/>
                  </a:cubicBezTo>
                  <a:cubicBezTo>
                    <a:pt x="39026" y="622208"/>
                    <a:pt x="279774" y="640981"/>
                    <a:pt x="520522" y="659755"/>
                  </a:cubicBezTo>
                </a:path>
              </a:pathLst>
            </a:custGeom>
            <a:noFill/>
            <a:ln w="762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065247" y="1928196"/>
              <a:ext cx="1633781" cy="369332"/>
            </a:xfrm>
            <a:prstGeom prst="rect">
              <a:avLst/>
            </a:prstGeom>
            <a:noFill/>
          </p:spPr>
          <p:txBody>
            <a:bodyPr wrap="none" rtlCol="0">
              <a:spAutoFit/>
            </a:bodyPr>
            <a:lstStyle/>
            <a:p>
              <a:pPr algn="ctr"/>
              <a:r>
                <a:rPr lang="en-US" dirty="0"/>
                <a:t>ULP=xx1,x0x</a:t>
              </a:r>
            </a:p>
          </p:txBody>
        </p:sp>
      </p:grpSp>
      <p:grpSp>
        <p:nvGrpSpPr>
          <p:cNvPr id="39" name="Group 38"/>
          <p:cNvGrpSpPr/>
          <p:nvPr/>
        </p:nvGrpSpPr>
        <p:grpSpPr>
          <a:xfrm>
            <a:off x="596348" y="1432815"/>
            <a:ext cx="2274247" cy="793696"/>
            <a:chOff x="2059214" y="1525434"/>
            <a:chExt cx="2274247" cy="793696"/>
          </a:xfrm>
        </p:grpSpPr>
        <p:sp>
          <p:nvSpPr>
            <p:cNvPr id="40" name="Freeform 39"/>
            <p:cNvSpPr/>
            <p:nvPr/>
          </p:nvSpPr>
          <p:spPr>
            <a:xfrm>
              <a:off x="3653913" y="1659375"/>
              <a:ext cx="679548" cy="659755"/>
            </a:xfrm>
            <a:custGeom>
              <a:avLst/>
              <a:gdLst>
                <a:gd name="connsiteX0" fmla="*/ 679548 w 679548"/>
                <a:gd name="connsiteY0" fmla="*/ 222434 h 659755"/>
                <a:gd name="connsiteX1" fmla="*/ 308487 w 679548"/>
                <a:gd name="connsiteY1" fmla="*/ 10399 h 659755"/>
                <a:gd name="connsiteX2" fmla="*/ 3687 w 679548"/>
                <a:gd name="connsiteY2" fmla="*/ 513982 h 659755"/>
                <a:gd name="connsiteX3" fmla="*/ 520522 w 679548"/>
                <a:gd name="connsiteY3" fmla="*/ 659755 h 659755"/>
              </a:gdLst>
              <a:ahLst/>
              <a:cxnLst>
                <a:cxn ang="0">
                  <a:pos x="connsiteX0" y="connsiteY0"/>
                </a:cxn>
                <a:cxn ang="0">
                  <a:pos x="connsiteX1" y="connsiteY1"/>
                </a:cxn>
                <a:cxn ang="0">
                  <a:pos x="connsiteX2" y="connsiteY2"/>
                </a:cxn>
                <a:cxn ang="0">
                  <a:pos x="connsiteX3" y="connsiteY3"/>
                </a:cxn>
              </a:cxnLst>
              <a:rect l="l" t="t" r="r" b="b"/>
              <a:pathLst>
                <a:path w="679548" h="659755">
                  <a:moveTo>
                    <a:pt x="679548" y="222434"/>
                  </a:moveTo>
                  <a:cubicBezTo>
                    <a:pt x="550339" y="92121"/>
                    <a:pt x="421130" y="-38192"/>
                    <a:pt x="308487" y="10399"/>
                  </a:cubicBezTo>
                  <a:cubicBezTo>
                    <a:pt x="195843" y="58990"/>
                    <a:pt x="-31652" y="405756"/>
                    <a:pt x="3687" y="513982"/>
                  </a:cubicBezTo>
                  <a:cubicBezTo>
                    <a:pt x="39026" y="622208"/>
                    <a:pt x="279774" y="640981"/>
                    <a:pt x="520522" y="659755"/>
                  </a:cubicBezTo>
                </a:path>
              </a:pathLst>
            </a:custGeom>
            <a:noFill/>
            <a:ln w="762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2059214" y="1525434"/>
              <a:ext cx="1648207" cy="369332"/>
            </a:xfrm>
            <a:prstGeom prst="rect">
              <a:avLst/>
            </a:prstGeom>
            <a:noFill/>
          </p:spPr>
          <p:txBody>
            <a:bodyPr wrap="none" rtlCol="0">
              <a:spAutoFit/>
            </a:bodyPr>
            <a:lstStyle/>
            <a:p>
              <a:pPr algn="ctr"/>
              <a:r>
                <a:rPr lang="en-US" dirty="0"/>
                <a:t>ULP=000,x10</a:t>
              </a:r>
            </a:p>
          </p:txBody>
        </p:sp>
      </p:grpSp>
      <p:grpSp>
        <p:nvGrpSpPr>
          <p:cNvPr id="42" name="Group 41"/>
          <p:cNvGrpSpPr/>
          <p:nvPr/>
        </p:nvGrpSpPr>
        <p:grpSpPr>
          <a:xfrm>
            <a:off x="3938543" y="5557563"/>
            <a:ext cx="2478157" cy="472964"/>
            <a:chOff x="5303077" y="1482436"/>
            <a:chExt cx="2478157" cy="472964"/>
          </a:xfrm>
        </p:grpSpPr>
        <p:sp>
          <p:nvSpPr>
            <p:cNvPr id="43" name="Freeform 42"/>
            <p:cNvSpPr/>
            <p:nvPr/>
          </p:nvSpPr>
          <p:spPr>
            <a:xfrm flipH="1" flipV="1">
              <a:off x="5303077" y="1709463"/>
              <a:ext cx="2478157" cy="245937"/>
            </a:xfrm>
            <a:custGeom>
              <a:avLst/>
              <a:gdLst>
                <a:gd name="connsiteX0" fmla="*/ 0 w 2478157"/>
                <a:gd name="connsiteY0" fmla="*/ 206180 h 245937"/>
                <a:gd name="connsiteX1" fmla="*/ 583096 w 2478157"/>
                <a:gd name="connsiteY1" fmla="*/ 73659 h 245937"/>
                <a:gd name="connsiteX2" fmla="*/ 1179444 w 2478157"/>
                <a:gd name="connsiteY2" fmla="*/ 7398 h 245937"/>
                <a:gd name="connsiteX3" fmla="*/ 2478157 w 2478157"/>
                <a:gd name="connsiteY3" fmla="*/ 245937 h 245937"/>
              </a:gdLst>
              <a:ahLst/>
              <a:cxnLst>
                <a:cxn ang="0">
                  <a:pos x="connsiteX0" y="connsiteY0"/>
                </a:cxn>
                <a:cxn ang="0">
                  <a:pos x="connsiteX1" y="connsiteY1"/>
                </a:cxn>
                <a:cxn ang="0">
                  <a:pos x="connsiteX2" y="connsiteY2"/>
                </a:cxn>
                <a:cxn ang="0">
                  <a:pos x="connsiteX3" y="connsiteY3"/>
                </a:cxn>
              </a:cxnLst>
              <a:rect l="l" t="t" r="r" b="b"/>
              <a:pathLst>
                <a:path w="2478157" h="245937">
                  <a:moveTo>
                    <a:pt x="0" y="206180"/>
                  </a:moveTo>
                  <a:cubicBezTo>
                    <a:pt x="193261" y="156484"/>
                    <a:pt x="386522" y="106789"/>
                    <a:pt x="583096" y="73659"/>
                  </a:cubicBezTo>
                  <a:cubicBezTo>
                    <a:pt x="779670" y="40529"/>
                    <a:pt x="863601" y="-21315"/>
                    <a:pt x="1179444" y="7398"/>
                  </a:cubicBezTo>
                  <a:cubicBezTo>
                    <a:pt x="1495287" y="36111"/>
                    <a:pt x="1986722" y="141024"/>
                    <a:pt x="2478157" y="245937"/>
                  </a:cubicBezTo>
                </a:path>
              </a:pathLst>
            </a:custGeom>
            <a:noFill/>
            <a:ln w="762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6029280" y="1482436"/>
              <a:ext cx="1194558" cy="369332"/>
            </a:xfrm>
            <a:prstGeom prst="rect">
              <a:avLst/>
            </a:prstGeom>
            <a:noFill/>
          </p:spPr>
          <p:txBody>
            <a:bodyPr wrap="none" rtlCol="0">
              <a:spAutoFit/>
            </a:bodyPr>
            <a:lstStyle/>
            <a:p>
              <a:r>
                <a:rPr lang="en-US" dirty="0"/>
                <a:t>ULP=xx1</a:t>
              </a:r>
            </a:p>
          </p:txBody>
        </p:sp>
      </p:grpSp>
      <p:grpSp>
        <p:nvGrpSpPr>
          <p:cNvPr id="45" name="Group 44"/>
          <p:cNvGrpSpPr/>
          <p:nvPr/>
        </p:nvGrpSpPr>
        <p:grpSpPr>
          <a:xfrm>
            <a:off x="4065496" y="2800751"/>
            <a:ext cx="2762870" cy="2618398"/>
            <a:chOff x="6765354" y="-13594488"/>
            <a:chExt cx="2979529" cy="18255503"/>
          </a:xfrm>
        </p:grpSpPr>
        <p:cxnSp>
          <p:nvCxnSpPr>
            <p:cNvPr id="46" name="Straight Arrow Connector 45"/>
            <p:cNvCxnSpPr>
              <a:stCxn id="8" idx="3"/>
              <a:endCxn id="10" idx="6"/>
            </p:cNvCxnSpPr>
            <p:nvPr/>
          </p:nvCxnSpPr>
          <p:spPr>
            <a:xfrm flipH="1">
              <a:off x="6765354" y="-13594488"/>
              <a:ext cx="2446073" cy="1825550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456650" y="-8965372"/>
              <a:ext cx="1288233" cy="2574987"/>
            </a:xfrm>
            <a:prstGeom prst="rect">
              <a:avLst/>
            </a:prstGeom>
            <a:noFill/>
          </p:spPr>
          <p:txBody>
            <a:bodyPr wrap="none" rtlCol="0">
              <a:spAutoFit/>
            </a:bodyPr>
            <a:lstStyle/>
            <a:p>
              <a:pPr algn="r"/>
              <a:r>
                <a:rPr lang="en-US" dirty="0"/>
                <a:t>ULP=xx1</a:t>
              </a:r>
            </a:p>
          </p:txBody>
        </p:sp>
      </p:grpSp>
      <p:sp>
        <p:nvSpPr>
          <p:cNvPr id="10" name="Oval 9"/>
          <p:cNvSpPr/>
          <p:nvPr/>
        </p:nvSpPr>
        <p:spPr>
          <a:xfrm>
            <a:off x="2693896" y="4733349"/>
            <a:ext cx="1371600" cy="13716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000" b="1" dirty="0">
                <a:solidFill>
                  <a:schemeClr val="tx1"/>
                </a:solidFill>
                <a:latin typeface="Arial" panose="020B0604020202020204" pitchFamily="34" charset="0"/>
                <a:cs typeface="Arial" panose="020B0604020202020204" pitchFamily="34" charset="0"/>
              </a:rPr>
              <a:t>ALARM</a:t>
            </a:r>
          </a:p>
          <a:p>
            <a:pPr algn="ctr"/>
            <a:r>
              <a:rPr lang="en-US" sz="2000" b="1" dirty="0">
                <a:solidFill>
                  <a:schemeClr val="tx1"/>
                </a:solidFill>
                <a:latin typeface="Arial" panose="020B0604020202020204" pitchFamily="34" charset="0"/>
                <a:cs typeface="Arial" panose="020B0604020202020204" pitchFamily="34" charset="0"/>
              </a:rPr>
              <a:t>01/001</a:t>
            </a:r>
          </a:p>
        </p:txBody>
      </p:sp>
      <p:sp>
        <p:nvSpPr>
          <p:cNvPr id="3" name="Oval 2"/>
          <p:cNvSpPr/>
          <p:nvPr/>
        </p:nvSpPr>
        <p:spPr>
          <a:xfrm>
            <a:off x="2693896" y="1570526"/>
            <a:ext cx="1371600" cy="13716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000" b="1" dirty="0">
                <a:solidFill>
                  <a:schemeClr val="tx1"/>
                </a:solidFill>
                <a:latin typeface="Arial" panose="020B0604020202020204" pitchFamily="34" charset="0"/>
                <a:cs typeface="Arial" panose="020B0604020202020204" pitchFamily="34" charset="0"/>
              </a:rPr>
              <a:t>LOCKED</a:t>
            </a:r>
          </a:p>
          <a:p>
            <a:pPr algn="ctr"/>
            <a:r>
              <a:rPr lang="en-US" sz="2000" b="1" dirty="0">
                <a:solidFill>
                  <a:schemeClr val="tx1"/>
                </a:solidFill>
                <a:latin typeface="Arial" panose="020B0604020202020204" pitchFamily="34" charset="0"/>
                <a:cs typeface="Arial" panose="020B0604020202020204" pitchFamily="34" charset="0"/>
              </a:rPr>
              <a:t>00/000</a:t>
            </a:r>
          </a:p>
        </p:txBody>
      </p:sp>
      <p:sp>
        <p:nvSpPr>
          <p:cNvPr id="8" name="Oval 7"/>
          <p:cNvSpPr/>
          <p:nvPr/>
        </p:nvSpPr>
        <p:spPr>
          <a:xfrm>
            <a:off x="6132835" y="1630017"/>
            <a:ext cx="1371600" cy="13716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000" b="1" dirty="0">
                <a:solidFill>
                  <a:schemeClr val="tx1"/>
                </a:solidFill>
                <a:latin typeface="Arial" panose="020B0604020202020204" pitchFamily="34" charset="0"/>
                <a:cs typeface="Arial" panose="020B0604020202020204" pitchFamily="34" charset="0"/>
              </a:rPr>
              <a:t>DRIVER</a:t>
            </a:r>
          </a:p>
          <a:p>
            <a:pPr algn="ctr"/>
            <a:r>
              <a:rPr lang="en-US" sz="2000" b="1" dirty="0">
                <a:solidFill>
                  <a:schemeClr val="tx1"/>
                </a:solidFill>
                <a:latin typeface="Arial" panose="020B0604020202020204" pitchFamily="34" charset="0"/>
                <a:cs typeface="Arial" panose="020B0604020202020204" pitchFamily="34" charset="0"/>
              </a:rPr>
              <a:t>10/100</a:t>
            </a:r>
          </a:p>
        </p:txBody>
      </p:sp>
      <p:sp>
        <p:nvSpPr>
          <p:cNvPr id="9" name="Oval 8"/>
          <p:cNvSpPr/>
          <p:nvPr/>
        </p:nvSpPr>
        <p:spPr>
          <a:xfrm>
            <a:off x="6132835" y="4733348"/>
            <a:ext cx="1371600" cy="13716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000" b="1" dirty="0">
                <a:solidFill>
                  <a:schemeClr val="tx1"/>
                </a:solidFill>
                <a:latin typeface="Arial" panose="020B0604020202020204" pitchFamily="34" charset="0"/>
                <a:cs typeface="Arial" panose="020B0604020202020204" pitchFamily="34" charset="0"/>
              </a:rPr>
              <a:t>UN-</a:t>
            </a:r>
            <a:br>
              <a:rPr lang="en-US" sz="2000" b="1" dirty="0">
                <a:solidFill>
                  <a:schemeClr val="tx1"/>
                </a:solidFill>
                <a:latin typeface="Arial" panose="020B0604020202020204" pitchFamily="34" charset="0"/>
                <a:cs typeface="Arial" panose="020B0604020202020204" pitchFamily="34" charset="0"/>
              </a:rPr>
            </a:br>
            <a:r>
              <a:rPr lang="en-US" sz="2000" b="1" dirty="0">
                <a:solidFill>
                  <a:schemeClr val="tx1"/>
                </a:solidFill>
                <a:latin typeface="Arial" panose="020B0604020202020204" pitchFamily="34" charset="0"/>
                <a:cs typeface="Arial" panose="020B0604020202020204" pitchFamily="34" charset="0"/>
              </a:rPr>
              <a:t>LOCKED</a:t>
            </a:r>
          </a:p>
          <a:p>
            <a:pPr algn="ctr"/>
            <a:r>
              <a:rPr lang="en-US" sz="2000" b="1" dirty="0">
                <a:solidFill>
                  <a:schemeClr val="tx1"/>
                </a:solidFill>
                <a:latin typeface="Arial" panose="020B0604020202020204" pitchFamily="34" charset="0"/>
                <a:cs typeface="Arial" panose="020B0604020202020204" pitchFamily="34" charset="0"/>
              </a:rPr>
              <a:t>11/110</a:t>
            </a:r>
          </a:p>
        </p:txBody>
      </p:sp>
      <p:sp>
        <p:nvSpPr>
          <p:cNvPr id="53" name="TextBox 52"/>
          <p:cNvSpPr txBox="1"/>
          <p:nvPr/>
        </p:nvSpPr>
        <p:spPr>
          <a:xfrm>
            <a:off x="609209" y="3049209"/>
            <a:ext cx="2095446" cy="830997"/>
          </a:xfrm>
          <a:prstGeom prst="rect">
            <a:avLst/>
          </a:prstGeom>
          <a:solidFill>
            <a:srgbClr val="FFFF00"/>
          </a:solidFill>
        </p:spPr>
        <p:txBody>
          <a:bodyPr wrap="none" rtlCol="0">
            <a:spAutoFit/>
          </a:bodyPr>
          <a:lstStyle/>
          <a:p>
            <a:pPr algn="ctr"/>
            <a:r>
              <a:rPr lang="en-US" sz="2400" dirty="0"/>
              <a:t>abbreviate as</a:t>
            </a:r>
            <a:br>
              <a:rPr lang="en-US" sz="2400" dirty="0"/>
            </a:br>
            <a:r>
              <a:rPr lang="en-US" sz="2400" dirty="0"/>
              <a:t>ULP = x00</a:t>
            </a:r>
          </a:p>
        </p:txBody>
      </p:sp>
      <p:grpSp>
        <p:nvGrpSpPr>
          <p:cNvPr id="51" name="Group 50"/>
          <p:cNvGrpSpPr/>
          <p:nvPr/>
        </p:nvGrpSpPr>
        <p:grpSpPr>
          <a:xfrm>
            <a:off x="7355956" y="1646160"/>
            <a:ext cx="1204176" cy="1543832"/>
            <a:chOff x="276273" y="804222"/>
            <a:chExt cx="1204176" cy="1543832"/>
          </a:xfrm>
        </p:grpSpPr>
        <p:sp>
          <p:nvSpPr>
            <p:cNvPr id="52" name="Freeform 51"/>
            <p:cNvSpPr/>
            <p:nvPr/>
          </p:nvSpPr>
          <p:spPr>
            <a:xfrm flipH="1">
              <a:off x="276273" y="804222"/>
              <a:ext cx="679548" cy="659755"/>
            </a:xfrm>
            <a:custGeom>
              <a:avLst/>
              <a:gdLst>
                <a:gd name="connsiteX0" fmla="*/ 679548 w 679548"/>
                <a:gd name="connsiteY0" fmla="*/ 222434 h 659755"/>
                <a:gd name="connsiteX1" fmla="*/ 308487 w 679548"/>
                <a:gd name="connsiteY1" fmla="*/ 10399 h 659755"/>
                <a:gd name="connsiteX2" fmla="*/ 3687 w 679548"/>
                <a:gd name="connsiteY2" fmla="*/ 513982 h 659755"/>
                <a:gd name="connsiteX3" fmla="*/ 520522 w 679548"/>
                <a:gd name="connsiteY3" fmla="*/ 659755 h 659755"/>
              </a:gdLst>
              <a:ahLst/>
              <a:cxnLst>
                <a:cxn ang="0">
                  <a:pos x="connsiteX0" y="connsiteY0"/>
                </a:cxn>
                <a:cxn ang="0">
                  <a:pos x="connsiteX1" y="connsiteY1"/>
                </a:cxn>
                <a:cxn ang="0">
                  <a:pos x="connsiteX2" y="connsiteY2"/>
                </a:cxn>
                <a:cxn ang="0">
                  <a:pos x="connsiteX3" y="connsiteY3"/>
                </a:cxn>
              </a:cxnLst>
              <a:rect l="l" t="t" r="r" b="b"/>
              <a:pathLst>
                <a:path w="679548" h="659755">
                  <a:moveTo>
                    <a:pt x="679548" y="222434"/>
                  </a:moveTo>
                  <a:cubicBezTo>
                    <a:pt x="550339" y="92121"/>
                    <a:pt x="421130" y="-38192"/>
                    <a:pt x="308487" y="10399"/>
                  </a:cubicBezTo>
                  <a:cubicBezTo>
                    <a:pt x="195843" y="58990"/>
                    <a:pt x="-31652" y="405756"/>
                    <a:pt x="3687" y="513982"/>
                  </a:cubicBezTo>
                  <a:cubicBezTo>
                    <a:pt x="39026" y="622208"/>
                    <a:pt x="279774" y="640981"/>
                    <a:pt x="520522" y="659755"/>
                  </a:cubicBezTo>
                </a:path>
              </a:pathLst>
            </a:custGeom>
            <a:noFill/>
            <a:ln w="762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276273" y="1701723"/>
              <a:ext cx="1204176" cy="646331"/>
            </a:xfrm>
            <a:prstGeom prst="rect">
              <a:avLst/>
            </a:prstGeom>
            <a:noFill/>
          </p:spPr>
          <p:txBody>
            <a:bodyPr wrap="none" rtlCol="0">
              <a:spAutoFit/>
            </a:bodyPr>
            <a:lstStyle/>
            <a:p>
              <a:pPr algn="ctr"/>
              <a:r>
                <a:rPr lang="en-US" dirty="0"/>
                <a:t>ULP=000</a:t>
              </a:r>
              <a:br>
                <a:rPr lang="en-US" dirty="0"/>
              </a:br>
              <a:endParaRPr lang="en-US" dirty="0"/>
            </a:p>
          </p:txBody>
        </p:sp>
      </p:grpSp>
    </p:spTree>
    <p:extLst>
      <p:ext uri="{BB962C8B-B14F-4D97-AF65-F5344CB8AC3E}">
        <p14:creationId xmlns:p14="http://schemas.microsoft.com/office/powerpoint/2010/main" val="185279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90"/>
                                          </p:val>
                                        </p:tav>
                                        <p:tav tm="100000">
                                          <p:val>
                                            <p:fltVal val="0"/>
                                          </p:val>
                                        </p:tav>
                                      </p:tavLst>
                                    </p:anim>
                                    <p:animEffect transition="in" filter="fade">
                                      <p:cBhvr>
                                        <p:cTn id="10" dur="500"/>
                                        <p:tgtEl>
                                          <p:spTgt spid="3"/>
                                        </p:tgtEl>
                                      </p:cBhvr>
                                    </p:animEffect>
                                  </p:childTnLst>
                                </p:cTn>
                              </p:par>
                            </p:childTnLst>
                          </p:cTn>
                        </p:par>
                        <p:par>
                          <p:cTn id="11" fill="hold">
                            <p:stCondLst>
                              <p:cond delay="500"/>
                            </p:stCondLst>
                            <p:childTnLst>
                              <p:par>
                                <p:cTn id="12" presetID="31"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 calcmode="lin" valueType="num">
                                      <p:cBhvr>
                                        <p:cTn id="16" dur="500" fill="hold"/>
                                        <p:tgtEl>
                                          <p:spTgt spid="8"/>
                                        </p:tgtEl>
                                        <p:attrNameLst>
                                          <p:attrName>style.rotation</p:attrName>
                                        </p:attrNameLst>
                                      </p:cBhvr>
                                      <p:tavLst>
                                        <p:tav tm="0">
                                          <p:val>
                                            <p:fltVal val="90"/>
                                          </p:val>
                                        </p:tav>
                                        <p:tav tm="100000">
                                          <p:val>
                                            <p:fltVal val="0"/>
                                          </p:val>
                                        </p:tav>
                                      </p:tavLst>
                                    </p:anim>
                                    <p:animEffect transition="in" filter="fade">
                                      <p:cBhvr>
                                        <p:cTn id="17" dur="500"/>
                                        <p:tgtEl>
                                          <p:spTgt spid="8"/>
                                        </p:tgtEl>
                                      </p:cBhvr>
                                    </p:animEffect>
                                  </p:childTnLst>
                                </p:cTn>
                              </p:par>
                            </p:childTnLst>
                          </p:cTn>
                        </p:par>
                        <p:par>
                          <p:cTn id="18" fill="hold">
                            <p:stCondLst>
                              <p:cond delay="1000"/>
                            </p:stCondLst>
                            <p:childTnLst>
                              <p:par>
                                <p:cTn id="19" presetID="3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 calcmode="lin" valueType="num">
                                      <p:cBhvr>
                                        <p:cTn id="23" dur="500" fill="hold"/>
                                        <p:tgtEl>
                                          <p:spTgt spid="9"/>
                                        </p:tgtEl>
                                        <p:attrNameLst>
                                          <p:attrName>style.rotation</p:attrName>
                                        </p:attrNameLst>
                                      </p:cBhvr>
                                      <p:tavLst>
                                        <p:tav tm="0">
                                          <p:val>
                                            <p:fltVal val="90"/>
                                          </p:val>
                                        </p:tav>
                                        <p:tav tm="100000">
                                          <p:val>
                                            <p:fltVal val="0"/>
                                          </p:val>
                                        </p:tav>
                                      </p:tavLst>
                                    </p:anim>
                                    <p:animEffect transition="in" filter="fade">
                                      <p:cBhvr>
                                        <p:cTn id="24" dur="500"/>
                                        <p:tgtEl>
                                          <p:spTgt spid="9"/>
                                        </p:tgtEl>
                                      </p:cBhvr>
                                    </p:animEffect>
                                  </p:childTnLst>
                                </p:cTn>
                              </p:par>
                            </p:childTnLst>
                          </p:cTn>
                        </p:par>
                        <p:par>
                          <p:cTn id="25" fill="hold">
                            <p:stCondLst>
                              <p:cond delay="1500"/>
                            </p:stCondLst>
                            <p:childTnLst>
                              <p:par>
                                <p:cTn id="26" presetID="31"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 calcmode="lin" valueType="num">
                                      <p:cBhvr>
                                        <p:cTn id="30" dur="500" fill="hold"/>
                                        <p:tgtEl>
                                          <p:spTgt spid="10"/>
                                        </p:tgtEl>
                                        <p:attrNameLst>
                                          <p:attrName>style.rotation</p:attrName>
                                        </p:attrNameLst>
                                      </p:cBhvr>
                                      <p:tavLst>
                                        <p:tav tm="0">
                                          <p:val>
                                            <p:fltVal val="90"/>
                                          </p:val>
                                        </p:tav>
                                        <p:tav tm="100000">
                                          <p:val>
                                            <p:fltVal val="0"/>
                                          </p:val>
                                        </p:tav>
                                      </p:tavLst>
                                    </p:anim>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up)">
                                      <p:cBhvr>
                                        <p:cTn id="41" dur="500"/>
                                        <p:tgtEl>
                                          <p:spTgt spid="5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up)">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wipe(down)">
                                      <p:cBhvr>
                                        <p:cTn id="51" dur="500"/>
                                        <p:tgtEl>
                                          <p:spTgt spid="4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fade">
                                      <p:cBhvr>
                                        <p:cTn id="56" dur="500"/>
                                        <p:tgtEl>
                                          <p:spTgt spid="54"/>
                                        </p:tgtEl>
                                      </p:cBhvr>
                                    </p:animEffect>
                                  </p:childTnLst>
                                </p:cTn>
                              </p:par>
                            </p:childTnLst>
                          </p:cTn>
                        </p:par>
                        <p:par>
                          <p:cTn id="57" fill="hold">
                            <p:stCondLst>
                              <p:cond delay="500"/>
                            </p:stCondLst>
                            <p:childTnLst>
                              <p:par>
                                <p:cTn id="58" presetID="2" presetClass="entr" presetSubtype="8" fill="hold" grpId="0" nodeType="afterEffect">
                                  <p:stCondLst>
                                    <p:cond delay="0"/>
                                  </p:stCondLst>
                                  <p:childTnLst>
                                    <p:set>
                                      <p:cBhvr>
                                        <p:cTn id="59" dur="1" fill="hold">
                                          <p:stCondLst>
                                            <p:cond delay="0"/>
                                          </p:stCondLst>
                                        </p:cTn>
                                        <p:tgtEl>
                                          <p:spTgt spid="53"/>
                                        </p:tgtEl>
                                        <p:attrNameLst>
                                          <p:attrName>style.visibility</p:attrName>
                                        </p:attrNameLst>
                                      </p:cBhvr>
                                      <p:to>
                                        <p:strVal val="visible"/>
                                      </p:to>
                                    </p:set>
                                    <p:anim calcmode="lin" valueType="num">
                                      <p:cBhvr additive="base">
                                        <p:cTn id="60" dur="500" fill="hold"/>
                                        <p:tgtEl>
                                          <p:spTgt spid="53"/>
                                        </p:tgtEl>
                                        <p:attrNameLst>
                                          <p:attrName>ppt_x</p:attrName>
                                        </p:attrNameLst>
                                      </p:cBhvr>
                                      <p:tavLst>
                                        <p:tav tm="0">
                                          <p:val>
                                            <p:strVal val="0-#ppt_w/2"/>
                                          </p:val>
                                        </p:tav>
                                        <p:tav tm="100000">
                                          <p:val>
                                            <p:strVal val="#ppt_x"/>
                                          </p:val>
                                        </p:tav>
                                      </p:tavLst>
                                    </p:anim>
                                    <p:anim calcmode="lin" valueType="num">
                                      <p:cBhvr additive="base">
                                        <p:cTn id="61"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right)">
                                      <p:cBhvr>
                                        <p:cTn id="66" dur="500"/>
                                        <p:tgtEl>
                                          <p:spTgt spid="23"/>
                                        </p:tgtEl>
                                      </p:cBhvr>
                                    </p:animEffect>
                                  </p:childTnLst>
                                </p:cTn>
                              </p:par>
                            </p:childTnLst>
                          </p:cTn>
                        </p:par>
                        <p:par>
                          <p:cTn id="67" fill="hold">
                            <p:stCondLst>
                              <p:cond delay="500"/>
                            </p:stCondLst>
                            <p:childTnLst>
                              <p:par>
                                <p:cTn id="68" presetID="22" presetClass="entr" presetSubtype="2" fill="hold" nodeType="after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wipe(right)">
                                      <p:cBhvr>
                                        <p:cTn id="70" dur="500"/>
                                        <p:tgtEl>
                                          <p:spTgt spid="31"/>
                                        </p:tgtEl>
                                      </p:cBhvr>
                                    </p:animEffect>
                                  </p:childTnLst>
                                </p:cTn>
                              </p:par>
                            </p:childTnLst>
                          </p:cTn>
                        </p:par>
                        <p:par>
                          <p:cTn id="71" fill="hold">
                            <p:stCondLst>
                              <p:cond delay="1000"/>
                            </p:stCondLst>
                            <p:childTnLst>
                              <p:par>
                                <p:cTn id="72" presetID="22" presetClass="entr" presetSubtype="4" fill="hold" nodeType="after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wipe(down)">
                                      <p:cBhvr>
                                        <p:cTn id="74" dur="500"/>
                                        <p:tgtEl>
                                          <p:spTgt spid="19"/>
                                        </p:tgtEl>
                                      </p:cBhvr>
                                    </p:animEffect>
                                  </p:childTnLst>
                                </p:cTn>
                              </p:par>
                            </p:childTnLst>
                          </p:cTn>
                        </p:par>
                        <p:par>
                          <p:cTn id="75" fill="hold">
                            <p:stCondLst>
                              <p:cond delay="1500"/>
                            </p:stCondLst>
                            <p:childTnLst>
                              <p:par>
                                <p:cTn id="76" presetID="22" presetClass="entr" presetSubtype="1" fill="hold" nodeType="after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wipe(up)">
                                      <p:cBhvr>
                                        <p:cTn id="78" dur="500"/>
                                        <p:tgtEl>
                                          <p:spTgt spid="3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up)">
                                      <p:cBhvr>
                                        <p:cTn id="83" dur="500"/>
                                        <p:tgtEl>
                                          <p:spTgt spid="27"/>
                                        </p:tgtEl>
                                      </p:cBhvr>
                                    </p:animEffect>
                                  </p:childTnLst>
                                </p:cTn>
                              </p:par>
                            </p:childTnLst>
                          </p:cTn>
                        </p:par>
                        <p:par>
                          <p:cTn id="84" fill="hold">
                            <p:stCondLst>
                              <p:cond delay="500"/>
                            </p:stCondLst>
                            <p:childTnLst>
                              <p:par>
                                <p:cTn id="85" presetID="22" presetClass="entr" presetSubtype="1" fill="hold" nodeType="after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wipe(up)">
                                      <p:cBhvr>
                                        <p:cTn id="87" dur="500"/>
                                        <p:tgtEl>
                                          <p:spTgt spid="45"/>
                                        </p:tgtEl>
                                      </p:cBhvr>
                                    </p:animEffect>
                                  </p:childTnLst>
                                </p:cTn>
                              </p:par>
                            </p:childTnLst>
                          </p:cTn>
                        </p:par>
                        <p:par>
                          <p:cTn id="88" fill="hold">
                            <p:stCondLst>
                              <p:cond delay="1000"/>
                            </p:stCondLst>
                            <p:childTnLst>
                              <p:par>
                                <p:cTn id="89" presetID="22" presetClass="entr" presetSubtype="2" fill="hold" nodeType="afterEffect">
                                  <p:stCondLst>
                                    <p:cond delay="0"/>
                                  </p:stCondLst>
                                  <p:childTnLst>
                                    <p:set>
                                      <p:cBhvr>
                                        <p:cTn id="90" dur="1" fill="hold">
                                          <p:stCondLst>
                                            <p:cond delay="0"/>
                                          </p:stCondLst>
                                        </p:cTn>
                                        <p:tgtEl>
                                          <p:spTgt spid="42"/>
                                        </p:tgtEl>
                                        <p:attrNameLst>
                                          <p:attrName>style.visibility</p:attrName>
                                        </p:attrNameLst>
                                      </p:cBhvr>
                                      <p:to>
                                        <p:strVal val="visible"/>
                                      </p:to>
                                    </p:set>
                                    <p:animEffect transition="in" filter="wipe(right)">
                                      <p:cBhvr>
                                        <p:cTn id="91" dur="500"/>
                                        <p:tgtEl>
                                          <p:spTgt spid="42"/>
                                        </p:tgtEl>
                                      </p:cBhvr>
                                    </p:animEffect>
                                  </p:childTnLst>
                                </p:cTn>
                              </p:par>
                            </p:childTnLst>
                          </p:cTn>
                        </p:par>
                        <p:par>
                          <p:cTn id="92" fill="hold">
                            <p:stCondLst>
                              <p:cond delay="1500"/>
                            </p:stCondLst>
                            <p:childTnLst>
                              <p:par>
                                <p:cTn id="93" presetID="22" presetClass="entr" presetSubtype="4" fill="hold" nodeType="after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wipe(down)">
                                      <p:cBhvr>
                                        <p:cTn id="9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10" grpId="0" animBg="1"/>
      <p:bldP spid="3" grpId="0" animBg="1"/>
      <p:bldP spid="8" grpId="0" animBg="1"/>
      <p:bldP spid="9" grpId="0" animBg="1"/>
      <p:bldP spid="5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FSM Consists of Five Parts</a:t>
            </a:r>
            <a:endParaRPr lang="en-US" dirty="0"/>
          </a:p>
        </p:txBody>
      </p:sp>
      <p:sp>
        <p:nvSpPr>
          <p:cNvPr id="12" name="Content Placeholder 11"/>
          <p:cNvSpPr>
            <a:spLocks noGrp="1"/>
          </p:cNvSpPr>
          <p:nvPr>
            <p:ph idx="1"/>
          </p:nvPr>
        </p:nvSpPr>
        <p:spPr/>
        <p:txBody>
          <a:bodyPr>
            <a:normAutofit/>
          </a:bodyPr>
          <a:lstStyle/>
          <a:p>
            <a:pPr marL="514350" indent="-514350">
              <a:buFont typeface="+mj-lt"/>
              <a:buAutoNum type="arabicPeriod"/>
            </a:pPr>
            <a:r>
              <a:rPr lang="en-US" dirty="0"/>
              <a:t>a finite set of states</a:t>
            </a:r>
          </a:p>
          <a:p>
            <a:pPr marL="514350" indent="-514350">
              <a:buFont typeface="+mj-lt"/>
              <a:buAutoNum type="arabicPeriod"/>
            </a:pPr>
            <a:r>
              <a:rPr lang="en-US" dirty="0">
                <a:solidFill>
                  <a:schemeClr val="tx1"/>
                </a:solidFill>
              </a:rPr>
              <a:t>a set of possible inputs</a:t>
            </a:r>
          </a:p>
          <a:p>
            <a:pPr marL="514350" indent="-514350">
              <a:buFont typeface="+mj-lt"/>
              <a:buAutoNum type="arabicPeriod"/>
            </a:pPr>
            <a:r>
              <a:rPr lang="en-US" dirty="0">
                <a:solidFill>
                  <a:schemeClr val="tx1"/>
                </a:solidFill>
              </a:rPr>
              <a:t>a set of possible outputs</a:t>
            </a:r>
          </a:p>
          <a:p>
            <a:pPr marL="514350" indent="-514350">
              <a:buFont typeface="+mj-lt"/>
              <a:buAutoNum type="arabicPeriod"/>
            </a:pPr>
            <a:r>
              <a:rPr lang="en-US" dirty="0">
                <a:solidFill>
                  <a:schemeClr val="tx1"/>
                </a:solidFill>
              </a:rPr>
              <a:t>a set of transition rules</a:t>
            </a:r>
          </a:p>
          <a:p>
            <a:pPr marL="514350" indent="-514350">
              <a:buFont typeface="+mj-lt"/>
              <a:buAutoNum type="arabicPeriod"/>
            </a:pPr>
            <a:endParaRPr lang="en-US" sz="600" dirty="0">
              <a:solidFill>
                <a:schemeClr val="tx1"/>
              </a:solidFill>
            </a:endParaRPr>
          </a:p>
          <a:p>
            <a:pPr marL="514350" indent="-514350">
              <a:buFont typeface="+mj-lt"/>
              <a:buAutoNum type="arabicPeriod"/>
            </a:pPr>
            <a:r>
              <a:rPr lang="en-US" dirty="0">
                <a:solidFill>
                  <a:schemeClr val="tx1"/>
                </a:solidFill>
              </a:rPr>
              <a:t>methods for calculating outputs</a:t>
            </a:r>
          </a:p>
          <a:p>
            <a:pPr marL="514350" indent="-514350">
              <a:buFont typeface="+mj-lt"/>
              <a:buAutoNum type="arabicPeriod"/>
            </a:pPr>
            <a:endParaRPr lang="en-US" sz="600" dirty="0">
              <a:solidFill>
                <a:schemeClr val="tx1"/>
              </a:solidFill>
            </a:endParaRPr>
          </a:p>
          <a:p>
            <a:r>
              <a:rPr lang="en-US" dirty="0">
                <a:solidFill>
                  <a:schemeClr val="tx1"/>
                </a:solidFill>
              </a:rPr>
              <a:t>When implemented as a digital system, all parts of an FSM must be mapped to … </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a:t>
            </a:fld>
            <a:endParaRPr lang="en-US" dirty="0"/>
          </a:p>
        </p:txBody>
      </p:sp>
      <p:sp>
        <p:nvSpPr>
          <p:cNvPr id="3" name="TextBox 2"/>
          <p:cNvSpPr txBox="1"/>
          <p:nvPr/>
        </p:nvSpPr>
        <p:spPr>
          <a:xfrm>
            <a:off x="7010207" y="5315394"/>
            <a:ext cx="987771" cy="523220"/>
          </a:xfrm>
          <a:prstGeom prst="rect">
            <a:avLst/>
          </a:prstGeom>
          <a:noFill/>
        </p:spPr>
        <p:txBody>
          <a:bodyPr wrap="none" rtlCol="0">
            <a:spAutoFit/>
          </a:bodyPr>
          <a:lstStyle/>
          <a:p>
            <a:r>
              <a:rPr lang="en-US" sz="2800" b="1" dirty="0">
                <a:solidFill>
                  <a:srgbClr val="0070C0"/>
                </a:solidFill>
              </a:rPr>
              <a:t>bits!</a:t>
            </a:r>
          </a:p>
        </p:txBody>
      </p:sp>
      <p:sp>
        <p:nvSpPr>
          <p:cNvPr id="8" name="TextBox 7"/>
          <p:cNvSpPr txBox="1"/>
          <p:nvPr/>
        </p:nvSpPr>
        <p:spPr>
          <a:xfrm>
            <a:off x="4368800" y="1589377"/>
            <a:ext cx="1160895" cy="523220"/>
          </a:xfrm>
          <a:prstGeom prst="rect">
            <a:avLst/>
          </a:prstGeom>
          <a:noFill/>
        </p:spPr>
        <p:txBody>
          <a:bodyPr wrap="none" rtlCol="0">
            <a:spAutoFit/>
          </a:bodyPr>
          <a:lstStyle/>
          <a:p>
            <a:r>
              <a:rPr lang="en-US" sz="2800" b="1" dirty="0">
                <a:solidFill>
                  <a:srgbClr val="0070C0"/>
                </a:solidFill>
              </a:rPr>
              <a:t>(bits)</a:t>
            </a:r>
          </a:p>
        </p:txBody>
      </p:sp>
      <p:sp>
        <p:nvSpPr>
          <p:cNvPr id="9" name="TextBox 8"/>
          <p:cNvSpPr txBox="1"/>
          <p:nvPr/>
        </p:nvSpPr>
        <p:spPr>
          <a:xfrm>
            <a:off x="4896831" y="2173557"/>
            <a:ext cx="1160895" cy="523220"/>
          </a:xfrm>
          <a:prstGeom prst="rect">
            <a:avLst/>
          </a:prstGeom>
          <a:noFill/>
        </p:spPr>
        <p:txBody>
          <a:bodyPr wrap="none" rtlCol="0">
            <a:spAutoFit/>
          </a:bodyPr>
          <a:lstStyle/>
          <a:p>
            <a:r>
              <a:rPr lang="en-US" sz="2800" b="1" dirty="0">
                <a:solidFill>
                  <a:srgbClr val="0070C0"/>
                </a:solidFill>
              </a:rPr>
              <a:t>(bits)</a:t>
            </a:r>
          </a:p>
        </p:txBody>
      </p:sp>
      <p:sp>
        <p:nvSpPr>
          <p:cNvPr id="10" name="TextBox 9"/>
          <p:cNvSpPr txBox="1"/>
          <p:nvPr/>
        </p:nvSpPr>
        <p:spPr>
          <a:xfrm>
            <a:off x="5089871" y="2727257"/>
            <a:ext cx="1160895" cy="523220"/>
          </a:xfrm>
          <a:prstGeom prst="rect">
            <a:avLst/>
          </a:prstGeom>
          <a:noFill/>
        </p:spPr>
        <p:txBody>
          <a:bodyPr wrap="none" rtlCol="0">
            <a:spAutoFit/>
          </a:bodyPr>
          <a:lstStyle/>
          <a:p>
            <a:r>
              <a:rPr lang="en-US" sz="2800" b="1" dirty="0">
                <a:solidFill>
                  <a:srgbClr val="0070C0"/>
                </a:solidFill>
              </a:rPr>
              <a:t>(bits)</a:t>
            </a:r>
          </a:p>
        </p:txBody>
      </p:sp>
      <p:sp>
        <p:nvSpPr>
          <p:cNvPr id="11" name="TextBox 10"/>
          <p:cNvSpPr txBox="1"/>
          <p:nvPr/>
        </p:nvSpPr>
        <p:spPr>
          <a:xfrm>
            <a:off x="4980791" y="3287468"/>
            <a:ext cx="2621230" cy="954107"/>
          </a:xfrm>
          <a:prstGeom prst="rect">
            <a:avLst/>
          </a:prstGeom>
          <a:noFill/>
        </p:spPr>
        <p:txBody>
          <a:bodyPr wrap="none" rtlCol="0">
            <a:spAutoFit/>
          </a:bodyPr>
          <a:lstStyle/>
          <a:p>
            <a:r>
              <a:rPr lang="en-US" sz="2800" b="1" dirty="0">
                <a:solidFill>
                  <a:srgbClr val="0070C0"/>
                </a:solidFill>
              </a:rPr>
              <a:t>(Boolean</a:t>
            </a:r>
            <a:br>
              <a:rPr lang="en-US" sz="2800" b="1" dirty="0">
                <a:solidFill>
                  <a:srgbClr val="0070C0"/>
                </a:solidFill>
              </a:rPr>
            </a:br>
            <a:r>
              <a:rPr lang="en-US" sz="2800" b="1" dirty="0">
                <a:solidFill>
                  <a:srgbClr val="0070C0"/>
                </a:solidFill>
              </a:rPr>
              <a:t> expressions)</a:t>
            </a:r>
          </a:p>
        </p:txBody>
      </p:sp>
      <p:sp>
        <p:nvSpPr>
          <p:cNvPr id="13" name="TextBox 12"/>
          <p:cNvSpPr txBox="1"/>
          <p:nvPr/>
        </p:nvSpPr>
        <p:spPr>
          <a:xfrm>
            <a:off x="6372686" y="4111387"/>
            <a:ext cx="1544012" cy="954107"/>
          </a:xfrm>
          <a:prstGeom prst="rect">
            <a:avLst/>
          </a:prstGeom>
          <a:noFill/>
        </p:spPr>
        <p:txBody>
          <a:bodyPr wrap="none" rtlCol="0">
            <a:spAutoFit/>
          </a:bodyPr>
          <a:lstStyle/>
          <a:p>
            <a:r>
              <a:rPr lang="en-US" sz="2800" b="1" dirty="0">
                <a:solidFill>
                  <a:srgbClr val="0070C0"/>
                </a:solidFill>
              </a:rPr>
              <a:t>(Bool.</a:t>
            </a:r>
            <a:br>
              <a:rPr lang="en-US" sz="2800" b="1" dirty="0">
                <a:solidFill>
                  <a:srgbClr val="0070C0"/>
                </a:solidFill>
              </a:rPr>
            </a:br>
            <a:r>
              <a:rPr lang="en-US" sz="2800" b="1" dirty="0">
                <a:solidFill>
                  <a:srgbClr val="0070C0"/>
                </a:solidFill>
              </a:rPr>
              <a:t> expr’s)</a:t>
            </a:r>
          </a:p>
        </p:txBody>
      </p:sp>
    </p:spTree>
    <p:extLst>
      <p:ext uri="{BB962C8B-B14F-4D97-AF65-F5344CB8AC3E}">
        <p14:creationId xmlns:p14="http://schemas.microsoft.com/office/powerpoint/2010/main" val="75016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7" end="7"/>
                                            </p:txEl>
                                          </p:spTgt>
                                        </p:tgtEl>
                                        <p:attrNameLst>
                                          <p:attrName>style.visibility</p:attrName>
                                        </p:attrNameLst>
                                      </p:cBhvr>
                                      <p:to>
                                        <p:strVal val="visible"/>
                                      </p:to>
                                    </p:set>
                                    <p:anim calcmode="lin" valueType="num">
                                      <p:cBhvr additive="base">
                                        <p:cTn id="7"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10" grpId="0"/>
      <p:bldP spid="11"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 Careful with Input Abbreviations</a:t>
            </a:r>
          </a:p>
        </p:txBody>
      </p:sp>
      <p:sp>
        <p:nvSpPr>
          <p:cNvPr id="12" name="Content Placeholder 11"/>
          <p:cNvSpPr>
            <a:spLocks noGrp="1"/>
          </p:cNvSpPr>
          <p:nvPr>
            <p:ph idx="1"/>
          </p:nvPr>
        </p:nvSpPr>
        <p:spPr/>
        <p:txBody>
          <a:bodyPr>
            <a:normAutofit fontScale="92500" lnSpcReduction="10000"/>
          </a:bodyPr>
          <a:lstStyle/>
          <a:p>
            <a:r>
              <a:rPr lang="en-US" dirty="0">
                <a:solidFill>
                  <a:schemeClr val="tx1"/>
                </a:solidFill>
              </a:rPr>
              <a:t>Input abbreviations can render </a:t>
            </a:r>
            <a:br>
              <a:rPr lang="en-US" dirty="0">
                <a:solidFill>
                  <a:schemeClr val="tx1"/>
                </a:solidFill>
              </a:rPr>
            </a:br>
            <a:r>
              <a:rPr lang="en-US" dirty="0">
                <a:solidFill>
                  <a:schemeClr val="tx1"/>
                </a:solidFill>
              </a:rPr>
              <a:t>a state transition diagram</a:t>
            </a:r>
          </a:p>
          <a:p>
            <a:pPr lvl="1"/>
            <a:r>
              <a:rPr lang="en-US" dirty="0">
                <a:solidFill>
                  <a:schemeClr val="tx1"/>
                </a:solidFill>
              </a:rPr>
              <a:t>incomplete (if labels fail to </a:t>
            </a:r>
            <a:br>
              <a:rPr lang="en-US" dirty="0">
                <a:solidFill>
                  <a:schemeClr val="tx1"/>
                </a:solidFill>
              </a:rPr>
            </a:br>
            <a:r>
              <a:rPr lang="en-US" dirty="0">
                <a:solidFill>
                  <a:schemeClr val="tx1"/>
                </a:solidFill>
              </a:rPr>
              <a:t>cover all input combinations), or </a:t>
            </a:r>
          </a:p>
          <a:p>
            <a:pPr lvl="1"/>
            <a:r>
              <a:rPr lang="en-US" dirty="0">
                <a:solidFill>
                  <a:schemeClr val="tx1"/>
                </a:solidFill>
              </a:rPr>
              <a:t>inconsistent (if labels indicate </a:t>
            </a:r>
            <a:br>
              <a:rPr lang="en-US" dirty="0">
                <a:solidFill>
                  <a:schemeClr val="tx1"/>
                </a:solidFill>
              </a:rPr>
            </a:br>
            <a:r>
              <a:rPr lang="en-US" dirty="0">
                <a:solidFill>
                  <a:schemeClr val="tx1"/>
                </a:solidFill>
              </a:rPr>
              <a:t>multiple next states).</a:t>
            </a:r>
          </a:p>
          <a:p>
            <a:r>
              <a:rPr lang="en-US" dirty="0">
                <a:solidFill>
                  <a:schemeClr val="tx1"/>
                </a:solidFill>
              </a:rPr>
              <a:t>For example,</a:t>
            </a:r>
          </a:p>
          <a:p>
            <a:pPr lvl="1"/>
            <a:r>
              <a:rPr lang="en-US" dirty="0">
                <a:solidFill>
                  <a:schemeClr val="tx1"/>
                </a:solidFill>
              </a:rPr>
              <a:t>self-loop from </a:t>
            </a:r>
            <a:r>
              <a:rPr lang="en-US" b="1" dirty="0">
                <a:solidFill>
                  <a:srgbClr val="00B050"/>
                </a:solidFill>
              </a:rPr>
              <a:t>ALARM</a:t>
            </a:r>
            <a:r>
              <a:rPr lang="en-US" dirty="0">
                <a:solidFill>
                  <a:schemeClr val="tx1"/>
                </a:solidFill>
              </a:rPr>
              <a:t> labeled </a:t>
            </a:r>
            <a:r>
              <a:rPr lang="en-US" b="1" dirty="0">
                <a:solidFill>
                  <a:srgbClr val="00B050"/>
                </a:solidFill>
              </a:rPr>
              <a:t>ULP=xx1,x0x</a:t>
            </a:r>
            <a:r>
              <a:rPr lang="en-US" dirty="0">
                <a:solidFill>
                  <a:schemeClr val="tx1"/>
                </a:solidFill>
              </a:rPr>
              <a:t>:</a:t>
            </a:r>
          </a:p>
          <a:p>
            <a:pPr lvl="1"/>
            <a:r>
              <a:rPr lang="en-US" dirty="0">
                <a:solidFill>
                  <a:schemeClr val="tx1"/>
                </a:solidFill>
              </a:rPr>
              <a:t>the patterns </a:t>
            </a:r>
            <a:r>
              <a:rPr lang="en-US" b="1" dirty="0">
                <a:solidFill>
                  <a:srgbClr val="00B050"/>
                </a:solidFill>
              </a:rPr>
              <a:t>x01</a:t>
            </a:r>
            <a:r>
              <a:rPr lang="en-US" dirty="0">
                <a:solidFill>
                  <a:schemeClr val="tx1"/>
                </a:solidFill>
              </a:rPr>
              <a:t> match both labels!</a:t>
            </a:r>
          </a:p>
          <a:p>
            <a:pPr lvl="1"/>
            <a:r>
              <a:rPr lang="en-US" dirty="0">
                <a:solidFill>
                  <a:schemeClr val="tx1"/>
                </a:solidFill>
              </a:rPr>
              <a:t>In this case, these two combinations go </a:t>
            </a:r>
            <a:br>
              <a:rPr lang="en-US" dirty="0">
                <a:solidFill>
                  <a:schemeClr val="tx1"/>
                </a:solidFill>
              </a:rPr>
            </a:br>
            <a:r>
              <a:rPr lang="en-US" dirty="0">
                <a:solidFill>
                  <a:schemeClr val="tx1"/>
                </a:solidFill>
              </a:rPr>
              <a:t>to the same next state, so it’s ok.</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30</a:t>
            </a:fld>
            <a:endParaRPr lang="en-US" dirty="0"/>
          </a:p>
        </p:txBody>
      </p:sp>
    </p:spTree>
    <p:extLst>
      <p:ext uri="{BB962C8B-B14F-4D97-AF65-F5344CB8AC3E}">
        <p14:creationId xmlns:p14="http://schemas.microsoft.com/office/powerpoint/2010/main" val="2221202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spcAft>
                <a:spcPts val="600"/>
              </a:spcAft>
            </a:pPr>
            <a:r>
              <a:rPr lang="en-US" sz="2800"/>
              <a:t>University of Illinois at Urbana-Champaign</a:t>
            </a:r>
            <a:br>
              <a:rPr lang="en-US" sz="2800"/>
            </a:br>
            <a:r>
              <a:rPr lang="en-US" sz="2800"/>
              <a:t>Dept. of Electrical and Computer Engineering</a:t>
            </a:r>
            <a:br>
              <a:rPr lang="en-US" sz="2800"/>
            </a:br>
            <a:r>
              <a:rPr lang="en-US" sz="3600"/>
              <a:t/>
            </a:r>
            <a:br>
              <a:rPr lang="en-US" sz="3600"/>
            </a:br>
            <a:r>
              <a:rPr lang="en-US" sz="3600"/>
              <a:t>ECE 120: Introduction to Computing</a:t>
            </a:r>
            <a:endParaRPr lang="en-US" sz="3600" dirty="0"/>
          </a:p>
        </p:txBody>
      </p:sp>
      <p:sp>
        <p:nvSpPr>
          <p:cNvPr id="3" name="Subtitle 2"/>
          <p:cNvSpPr>
            <a:spLocks noGrp="1"/>
          </p:cNvSpPr>
          <p:nvPr>
            <p:ph type="subTitle" idx="1"/>
          </p:nvPr>
        </p:nvSpPr>
        <p:spPr/>
        <p:txBody>
          <a:bodyPr>
            <a:normAutofit/>
          </a:bodyPr>
          <a:lstStyle/>
          <a:p>
            <a:r>
              <a:rPr lang="en-US" sz="2800" dirty="0">
                <a:solidFill>
                  <a:srgbClr val="0070C0"/>
                </a:solidFill>
              </a:rPr>
              <a:t>Binary Counters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pPr algn="r"/>
            <a:r>
              <a:rPr lang="en-US"/>
              <a:t>© 2016 Steven S. Lumetta.  All rights reserved.</a:t>
            </a:r>
            <a:endParaRPr lang="en-US" dirty="0"/>
          </a:p>
        </p:txBody>
      </p:sp>
      <p:sp>
        <p:nvSpPr>
          <p:cNvPr id="7" name="Slide Number Placeholder 6"/>
          <p:cNvSpPr>
            <a:spLocks noGrp="1"/>
          </p:cNvSpPr>
          <p:nvPr>
            <p:ph type="sldNum" sz="quarter" idx="12"/>
          </p:nvPr>
        </p:nvSpPr>
        <p:spPr/>
        <p:txBody>
          <a:bodyPr/>
          <a:lstStyle/>
          <a:p>
            <a:r>
              <a:rPr lang="en-US"/>
              <a:t>slide </a:t>
            </a:r>
            <a:fld id="{7A1E67A6-F3B4-42F5-9080-BEEF8C889EA2}" type="slidenum">
              <a:rPr lang="en-US" smtClean="0"/>
              <a:pPr/>
              <a:t>31</a:t>
            </a:fld>
            <a:endParaRPr lang="en-US" dirty="0"/>
          </a:p>
        </p:txBody>
      </p:sp>
    </p:spTree>
    <p:extLst>
      <p:ext uri="{BB962C8B-B14F-4D97-AF65-F5344CB8AC3E}">
        <p14:creationId xmlns:p14="http://schemas.microsoft.com/office/powerpoint/2010/main" val="3499375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2780058" y="4609224"/>
            <a:ext cx="4278168" cy="1510496"/>
            <a:chOff x="2780058" y="4609224"/>
            <a:chExt cx="4278168" cy="1510496"/>
          </a:xfrm>
        </p:grpSpPr>
        <p:grpSp>
          <p:nvGrpSpPr>
            <p:cNvPr id="19" name="Group 18"/>
            <p:cNvGrpSpPr/>
            <p:nvPr/>
          </p:nvGrpSpPr>
          <p:grpSpPr>
            <a:xfrm>
              <a:off x="4028472" y="4609224"/>
              <a:ext cx="3029754" cy="998585"/>
              <a:chOff x="2291799" y="1875961"/>
              <a:chExt cx="3029754" cy="998585"/>
            </a:xfrm>
          </p:grpSpPr>
          <p:sp>
            <p:nvSpPr>
              <p:cNvPr id="21" name="Freeform 20"/>
              <p:cNvSpPr/>
              <p:nvPr/>
            </p:nvSpPr>
            <p:spPr>
              <a:xfrm>
                <a:off x="2392550" y="2003032"/>
                <a:ext cx="2929003" cy="871514"/>
              </a:xfrm>
              <a:custGeom>
                <a:avLst/>
                <a:gdLst>
                  <a:gd name="connsiteX0" fmla="*/ 0 w 2478157"/>
                  <a:gd name="connsiteY0" fmla="*/ 206180 h 245937"/>
                  <a:gd name="connsiteX1" fmla="*/ 583096 w 2478157"/>
                  <a:gd name="connsiteY1" fmla="*/ 73659 h 245937"/>
                  <a:gd name="connsiteX2" fmla="*/ 1179444 w 2478157"/>
                  <a:gd name="connsiteY2" fmla="*/ 7398 h 245937"/>
                  <a:gd name="connsiteX3" fmla="*/ 2478157 w 2478157"/>
                  <a:gd name="connsiteY3" fmla="*/ 245937 h 245937"/>
                  <a:gd name="connsiteX0" fmla="*/ 0 w 1739625"/>
                  <a:gd name="connsiteY0" fmla="*/ 206180 h 1224900"/>
                  <a:gd name="connsiteX1" fmla="*/ 583096 w 1739625"/>
                  <a:gd name="connsiteY1" fmla="*/ 73659 h 1224900"/>
                  <a:gd name="connsiteX2" fmla="*/ 1179444 w 1739625"/>
                  <a:gd name="connsiteY2" fmla="*/ 7398 h 1224900"/>
                  <a:gd name="connsiteX3" fmla="*/ 1739625 w 1739625"/>
                  <a:gd name="connsiteY3" fmla="*/ 1224900 h 1224900"/>
                  <a:gd name="connsiteX0" fmla="*/ 0 w 1958818"/>
                  <a:gd name="connsiteY0" fmla="*/ 206180 h 1224900"/>
                  <a:gd name="connsiteX1" fmla="*/ 583096 w 1958818"/>
                  <a:gd name="connsiteY1" fmla="*/ 73659 h 1224900"/>
                  <a:gd name="connsiteX2" fmla="*/ 1179444 w 1958818"/>
                  <a:gd name="connsiteY2" fmla="*/ 7398 h 1224900"/>
                  <a:gd name="connsiteX3" fmla="*/ 1739625 w 1958818"/>
                  <a:gd name="connsiteY3" fmla="*/ 1224900 h 1224900"/>
                  <a:gd name="connsiteX0" fmla="*/ 0 w 2094647"/>
                  <a:gd name="connsiteY0" fmla="*/ 134531 h 1153251"/>
                  <a:gd name="connsiteX1" fmla="*/ 583096 w 2094647"/>
                  <a:gd name="connsiteY1" fmla="*/ 2010 h 1153251"/>
                  <a:gd name="connsiteX2" fmla="*/ 1725315 w 2094647"/>
                  <a:gd name="connsiteY2" fmla="*/ 239090 h 1153251"/>
                  <a:gd name="connsiteX3" fmla="*/ 1739625 w 2094647"/>
                  <a:gd name="connsiteY3" fmla="*/ 1153251 h 1153251"/>
                  <a:gd name="connsiteX0" fmla="*/ 0 w 2094647"/>
                  <a:gd name="connsiteY0" fmla="*/ 134531 h 1153251"/>
                  <a:gd name="connsiteX1" fmla="*/ 583096 w 2094647"/>
                  <a:gd name="connsiteY1" fmla="*/ 2010 h 1153251"/>
                  <a:gd name="connsiteX2" fmla="*/ 1725315 w 2094647"/>
                  <a:gd name="connsiteY2" fmla="*/ 239090 h 1153251"/>
                  <a:gd name="connsiteX3" fmla="*/ 1739625 w 2094647"/>
                  <a:gd name="connsiteY3" fmla="*/ 1153251 h 1153251"/>
                  <a:gd name="connsiteX0" fmla="*/ 0 w 2094647"/>
                  <a:gd name="connsiteY0" fmla="*/ 134531 h 1153251"/>
                  <a:gd name="connsiteX1" fmla="*/ 583096 w 2094647"/>
                  <a:gd name="connsiteY1" fmla="*/ 2010 h 1153251"/>
                  <a:gd name="connsiteX2" fmla="*/ 1725315 w 2094647"/>
                  <a:gd name="connsiteY2" fmla="*/ 239090 h 1153251"/>
                  <a:gd name="connsiteX3" fmla="*/ 1739625 w 2094647"/>
                  <a:gd name="connsiteY3" fmla="*/ 1153251 h 1153251"/>
                  <a:gd name="connsiteX0" fmla="*/ 1469245 w 3563892"/>
                  <a:gd name="connsiteY0" fmla="*/ 5795 h 1024515"/>
                  <a:gd name="connsiteX1" fmla="*/ 29407 w 3563892"/>
                  <a:gd name="connsiteY1" fmla="*/ 259344 h 1024515"/>
                  <a:gd name="connsiteX2" fmla="*/ 3194560 w 3563892"/>
                  <a:gd name="connsiteY2" fmla="*/ 110354 h 1024515"/>
                  <a:gd name="connsiteX3" fmla="*/ 3208870 w 3563892"/>
                  <a:gd name="connsiteY3" fmla="*/ 1024515 h 1024515"/>
                  <a:gd name="connsiteX0" fmla="*/ 2239208 w 4041158"/>
                  <a:gd name="connsiteY0" fmla="*/ 7154 h 1025874"/>
                  <a:gd name="connsiteX1" fmla="*/ 799370 w 4041158"/>
                  <a:gd name="connsiteY1" fmla="*/ 260703 h 1025874"/>
                  <a:gd name="connsiteX2" fmla="*/ 57799 w 4041158"/>
                  <a:gd name="connsiteY2" fmla="*/ 490889 h 1025874"/>
                  <a:gd name="connsiteX3" fmla="*/ 3978833 w 4041158"/>
                  <a:gd name="connsiteY3" fmla="*/ 1025874 h 1025874"/>
                  <a:gd name="connsiteX0" fmla="*/ 3066180 w 3086073"/>
                  <a:gd name="connsiteY0" fmla="*/ 7154 h 591545"/>
                  <a:gd name="connsiteX1" fmla="*/ 1626342 w 3086073"/>
                  <a:gd name="connsiteY1" fmla="*/ 260703 h 591545"/>
                  <a:gd name="connsiteX2" fmla="*/ 884771 w 3086073"/>
                  <a:gd name="connsiteY2" fmla="*/ 490889 h 591545"/>
                  <a:gd name="connsiteX3" fmla="*/ 0 w 3086073"/>
                  <a:gd name="connsiteY3" fmla="*/ 591545 h 591545"/>
                  <a:gd name="connsiteX0" fmla="*/ 3066180 w 3086074"/>
                  <a:gd name="connsiteY0" fmla="*/ 7154 h 591545"/>
                  <a:gd name="connsiteX1" fmla="*/ 1626342 w 3086074"/>
                  <a:gd name="connsiteY1" fmla="*/ 260703 h 591545"/>
                  <a:gd name="connsiteX2" fmla="*/ 884771 w 3086074"/>
                  <a:gd name="connsiteY2" fmla="*/ 490889 h 591545"/>
                  <a:gd name="connsiteX3" fmla="*/ 0 w 3086074"/>
                  <a:gd name="connsiteY3" fmla="*/ 591545 h 591545"/>
                  <a:gd name="connsiteX0" fmla="*/ 3066180 w 3086074"/>
                  <a:gd name="connsiteY0" fmla="*/ 7154 h 591545"/>
                  <a:gd name="connsiteX1" fmla="*/ 1626342 w 3086074"/>
                  <a:gd name="connsiteY1" fmla="*/ 260703 h 591545"/>
                  <a:gd name="connsiteX2" fmla="*/ 884771 w 3086074"/>
                  <a:gd name="connsiteY2" fmla="*/ 490889 h 591545"/>
                  <a:gd name="connsiteX3" fmla="*/ 0 w 3086074"/>
                  <a:gd name="connsiteY3" fmla="*/ 591545 h 591545"/>
                  <a:gd name="connsiteX0" fmla="*/ 3066180 w 3086074"/>
                  <a:gd name="connsiteY0" fmla="*/ 7154 h 591545"/>
                  <a:gd name="connsiteX1" fmla="*/ 1626342 w 3086074"/>
                  <a:gd name="connsiteY1" fmla="*/ 260703 h 591545"/>
                  <a:gd name="connsiteX2" fmla="*/ 884771 w 3086074"/>
                  <a:gd name="connsiteY2" fmla="*/ 490889 h 591545"/>
                  <a:gd name="connsiteX3" fmla="*/ 0 w 3086074"/>
                  <a:gd name="connsiteY3" fmla="*/ 591545 h 591545"/>
                  <a:gd name="connsiteX0" fmla="*/ 3066180 w 3086074"/>
                  <a:gd name="connsiteY0" fmla="*/ 7154 h 591545"/>
                  <a:gd name="connsiteX1" fmla="*/ 1626342 w 3086074"/>
                  <a:gd name="connsiteY1" fmla="*/ 260703 h 591545"/>
                  <a:gd name="connsiteX2" fmla="*/ 884771 w 3086074"/>
                  <a:gd name="connsiteY2" fmla="*/ 490889 h 591545"/>
                  <a:gd name="connsiteX3" fmla="*/ 0 w 3086074"/>
                  <a:gd name="connsiteY3" fmla="*/ 591545 h 591545"/>
                  <a:gd name="connsiteX0" fmla="*/ 3066180 w 3086074"/>
                  <a:gd name="connsiteY0" fmla="*/ 7154 h 591545"/>
                  <a:gd name="connsiteX1" fmla="*/ 1626342 w 3086074"/>
                  <a:gd name="connsiteY1" fmla="*/ 260703 h 591545"/>
                  <a:gd name="connsiteX2" fmla="*/ 884771 w 3086074"/>
                  <a:gd name="connsiteY2" fmla="*/ 490889 h 591545"/>
                  <a:gd name="connsiteX3" fmla="*/ 0 w 3086074"/>
                  <a:gd name="connsiteY3" fmla="*/ 591545 h 591545"/>
                  <a:gd name="connsiteX0" fmla="*/ 3066180 w 3085644"/>
                  <a:gd name="connsiteY0" fmla="*/ 6978 h 591369"/>
                  <a:gd name="connsiteX1" fmla="*/ 1626342 w 3085644"/>
                  <a:gd name="connsiteY1" fmla="*/ 260527 h 591369"/>
                  <a:gd name="connsiteX2" fmla="*/ 1077431 w 3085644"/>
                  <a:gd name="connsiteY2" fmla="*/ 449348 h 591369"/>
                  <a:gd name="connsiteX3" fmla="*/ 0 w 3085644"/>
                  <a:gd name="connsiteY3" fmla="*/ 591369 h 591369"/>
                </a:gdLst>
                <a:ahLst/>
                <a:cxnLst>
                  <a:cxn ang="0">
                    <a:pos x="connsiteX0" y="connsiteY0"/>
                  </a:cxn>
                  <a:cxn ang="0">
                    <a:pos x="connsiteX1" y="connsiteY1"/>
                  </a:cxn>
                  <a:cxn ang="0">
                    <a:pos x="connsiteX2" y="connsiteY2"/>
                  </a:cxn>
                  <a:cxn ang="0">
                    <a:pos x="connsiteX3" y="connsiteY3"/>
                  </a:cxn>
                </a:cxnLst>
                <a:rect l="l" t="t" r="r" b="b"/>
                <a:pathLst>
                  <a:path w="3085644" h="591369">
                    <a:moveTo>
                      <a:pt x="3066180" y="6978"/>
                    </a:moveTo>
                    <a:cubicBezTo>
                      <a:pt x="3259441" y="-42718"/>
                      <a:pt x="1957800" y="186799"/>
                      <a:pt x="1626342" y="260527"/>
                    </a:cubicBezTo>
                    <a:cubicBezTo>
                      <a:pt x="1294884" y="334255"/>
                      <a:pt x="1703483" y="234494"/>
                      <a:pt x="1077431" y="449348"/>
                    </a:cubicBezTo>
                    <a:cubicBezTo>
                      <a:pt x="729666" y="505637"/>
                      <a:pt x="1081958" y="541609"/>
                      <a:pt x="0" y="591369"/>
                    </a:cubicBezTo>
                  </a:path>
                </a:pathLst>
              </a:custGeom>
              <a:noFill/>
              <a:ln w="76200">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291799" y="1875961"/>
                <a:ext cx="1726755" cy="461665"/>
              </a:xfrm>
              <a:prstGeom prst="rect">
                <a:avLst/>
              </a:prstGeom>
              <a:noFill/>
            </p:spPr>
            <p:txBody>
              <a:bodyPr wrap="none" rtlCol="0">
                <a:spAutoFit/>
              </a:bodyPr>
              <a:lstStyle/>
              <a:p>
                <a:r>
                  <a:rPr lang="en-US" sz="2400" dirty="0"/>
                  <a:t>(no inputs)</a:t>
                </a:r>
              </a:p>
            </p:txBody>
          </p:sp>
        </p:grpSp>
        <p:sp>
          <p:nvSpPr>
            <p:cNvPr id="23" name="Oval 22"/>
            <p:cNvSpPr/>
            <p:nvPr/>
          </p:nvSpPr>
          <p:spPr>
            <a:xfrm>
              <a:off x="2780058" y="4748120"/>
              <a:ext cx="1371600" cy="13716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000" b="1" dirty="0">
                  <a:solidFill>
                    <a:schemeClr val="tx1"/>
                  </a:solidFill>
                  <a:latin typeface="Arial" panose="020B0604020202020204" pitchFamily="34" charset="0"/>
                  <a:cs typeface="Arial" panose="020B0604020202020204" pitchFamily="34" charset="0"/>
                </a:rPr>
                <a:t>FOURTH</a:t>
              </a:r>
              <a:br>
                <a:rPr lang="en-US" sz="2000" b="1" dirty="0">
                  <a:solidFill>
                    <a:schemeClr val="tx1"/>
                  </a:solidFill>
                  <a:latin typeface="Arial" panose="020B0604020202020204" pitchFamily="34" charset="0"/>
                  <a:cs typeface="Arial" panose="020B0604020202020204" pitchFamily="34" charset="0"/>
                </a:rPr>
              </a:br>
              <a:r>
                <a:rPr lang="en-US" sz="2000" b="1" dirty="0">
                  <a:solidFill>
                    <a:schemeClr val="tx1"/>
                  </a:solidFill>
                  <a:latin typeface="Arial" panose="020B0604020202020204" pitchFamily="34" charset="0"/>
                  <a:cs typeface="Arial" panose="020B0604020202020204" pitchFamily="34" charset="0"/>
                </a:rPr>
                <a:t>STATE</a:t>
              </a:r>
            </a:p>
          </p:txBody>
        </p:sp>
      </p:grpSp>
      <p:grpSp>
        <p:nvGrpSpPr>
          <p:cNvPr id="11" name="Group 10"/>
          <p:cNvGrpSpPr/>
          <p:nvPr/>
        </p:nvGrpSpPr>
        <p:grpSpPr>
          <a:xfrm>
            <a:off x="5506372" y="2298190"/>
            <a:ext cx="2049556" cy="3436690"/>
            <a:chOff x="5506372" y="2298190"/>
            <a:chExt cx="2049556" cy="3436690"/>
          </a:xfrm>
        </p:grpSpPr>
        <p:grpSp>
          <p:nvGrpSpPr>
            <p:cNvPr id="14" name="Group 13"/>
            <p:cNvGrpSpPr/>
            <p:nvPr/>
          </p:nvGrpSpPr>
          <p:grpSpPr>
            <a:xfrm>
              <a:off x="5506372" y="2298190"/>
              <a:ext cx="2049556" cy="2351646"/>
              <a:chOff x="5303077" y="1162981"/>
              <a:chExt cx="2049556" cy="2351646"/>
            </a:xfrm>
          </p:grpSpPr>
          <p:sp>
            <p:nvSpPr>
              <p:cNvPr id="16" name="Freeform 15"/>
              <p:cNvSpPr/>
              <p:nvPr/>
            </p:nvSpPr>
            <p:spPr>
              <a:xfrm>
                <a:off x="5303077" y="1815055"/>
                <a:ext cx="1988313" cy="1699572"/>
              </a:xfrm>
              <a:custGeom>
                <a:avLst/>
                <a:gdLst>
                  <a:gd name="connsiteX0" fmla="*/ 0 w 2478157"/>
                  <a:gd name="connsiteY0" fmla="*/ 206180 h 245937"/>
                  <a:gd name="connsiteX1" fmla="*/ 583096 w 2478157"/>
                  <a:gd name="connsiteY1" fmla="*/ 73659 h 245937"/>
                  <a:gd name="connsiteX2" fmla="*/ 1179444 w 2478157"/>
                  <a:gd name="connsiteY2" fmla="*/ 7398 h 245937"/>
                  <a:gd name="connsiteX3" fmla="*/ 2478157 w 2478157"/>
                  <a:gd name="connsiteY3" fmla="*/ 245937 h 245937"/>
                  <a:gd name="connsiteX0" fmla="*/ 0 w 1739625"/>
                  <a:gd name="connsiteY0" fmla="*/ 206180 h 1224900"/>
                  <a:gd name="connsiteX1" fmla="*/ 583096 w 1739625"/>
                  <a:gd name="connsiteY1" fmla="*/ 73659 h 1224900"/>
                  <a:gd name="connsiteX2" fmla="*/ 1179444 w 1739625"/>
                  <a:gd name="connsiteY2" fmla="*/ 7398 h 1224900"/>
                  <a:gd name="connsiteX3" fmla="*/ 1739625 w 1739625"/>
                  <a:gd name="connsiteY3" fmla="*/ 1224900 h 1224900"/>
                  <a:gd name="connsiteX0" fmla="*/ 0 w 1958818"/>
                  <a:gd name="connsiteY0" fmla="*/ 206180 h 1224900"/>
                  <a:gd name="connsiteX1" fmla="*/ 583096 w 1958818"/>
                  <a:gd name="connsiteY1" fmla="*/ 73659 h 1224900"/>
                  <a:gd name="connsiteX2" fmla="*/ 1179444 w 1958818"/>
                  <a:gd name="connsiteY2" fmla="*/ 7398 h 1224900"/>
                  <a:gd name="connsiteX3" fmla="*/ 1739625 w 1958818"/>
                  <a:gd name="connsiteY3" fmla="*/ 1224900 h 1224900"/>
                  <a:gd name="connsiteX0" fmla="*/ 0 w 2094647"/>
                  <a:gd name="connsiteY0" fmla="*/ 134531 h 1153251"/>
                  <a:gd name="connsiteX1" fmla="*/ 583096 w 2094647"/>
                  <a:gd name="connsiteY1" fmla="*/ 2010 h 1153251"/>
                  <a:gd name="connsiteX2" fmla="*/ 1725315 w 2094647"/>
                  <a:gd name="connsiteY2" fmla="*/ 239090 h 1153251"/>
                  <a:gd name="connsiteX3" fmla="*/ 1739625 w 2094647"/>
                  <a:gd name="connsiteY3" fmla="*/ 1153251 h 1153251"/>
                  <a:gd name="connsiteX0" fmla="*/ 0 w 2094647"/>
                  <a:gd name="connsiteY0" fmla="*/ 134531 h 1153251"/>
                  <a:gd name="connsiteX1" fmla="*/ 583096 w 2094647"/>
                  <a:gd name="connsiteY1" fmla="*/ 2010 h 1153251"/>
                  <a:gd name="connsiteX2" fmla="*/ 1725315 w 2094647"/>
                  <a:gd name="connsiteY2" fmla="*/ 239090 h 1153251"/>
                  <a:gd name="connsiteX3" fmla="*/ 1739625 w 2094647"/>
                  <a:gd name="connsiteY3" fmla="*/ 1153251 h 1153251"/>
                  <a:gd name="connsiteX0" fmla="*/ 0 w 2094647"/>
                  <a:gd name="connsiteY0" fmla="*/ 134531 h 1153251"/>
                  <a:gd name="connsiteX1" fmla="*/ 583096 w 2094647"/>
                  <a:gd name="connsiteY1" fmla="*/ 2010 h 1153251"/>
                  <a:gd name="connsiteX2" fmla="*/ 1725315 w 2094647"/>
                  <a:gd name="connsiteY2" fmla="*/ 239090 h 1153251"/>
                  <a:gd name="connsiteX3" fmla="*/ 1739625 w 2094647"/>
                  <a:gd name="connsiteY3" fmla="*/ 1153251 h 1153251"/>
                </a:gdLst>
                <a:ahLst/>
                <a:cxnLst>
                  <a:cxn ang="0">
                    <a:pos x="connsiteX0" y="connsiteY0"/>
                  </a:cxn>
                  <a:cxn ang="0">
                    <a:pos x="connsiteX1" y="connsiteY1"/>
                  </a:cxn>
                  <a:cxn ang="0">
                    <a:pos x="connsiteX2" y="connsiteY2"/>
                  </a:cxn>
                  <a:cxn ang="0">
                    <a:pos x="connsiteX3" y="connsiteY3"/>
                  </a:cxn>
                </a:cxnLst>
                <a:rect l="l" t="t" r="r" b="b"/>
                <a:pathLst>
                  <a:path w="2094647" h="1153251">
                    <a:moveTo>
                      <a:pt x="0" y="134531"/>
                    </a:moveTo>
                    <a:cubicBezTo>
                      <a:pt x="193261" y="84835"/>
                      <a:pt x="295544" y="-15416"/>
                      <a:pt x="583096" y="2010"/>
                    </a:cubicBezTo>
                    <a:cubicBezTo>
                      <a:pt x="870648" y="19436"/>
                      <a:pt x="1473692" y="86283"/>
                      <a:pt x="1725315" y="239090"/>
                    </a:cubicBezTo>
                    <a:cubicBezTo>
                      <a:pt x="2041158" y="419473"/>
                      <a:pt x="2361339" y="793256"/>
                      <a:pt x="1739625" y="1153251"/>
                    </a:cubicBezTo>
                  </a:path>
                </a:pathLst>
              </a:custGeom>
              <a:noFill/>
              <a:ln w="76200">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625878" y="1162981"/>
                <a:ext cx="1726755" cy="461665"/>
              </a:xfrm>
              <a:prstGeom prst="rect">
                <a:avLst/>
              </a:prstGeom>
              <a:noFill/>
            </p:spPr>
            <p:txBody>
              <a:bodyPr wrap="none" rtlCol="0">
                <a:spAutoFit/>
              </a:bodyPr>
              <a:lstStyle/>
              <a:p>
                <a:r>
                  <a:rPr lang="en-US" sz="2400" dirty="0"/>
                  <a:t>(no inputs)</a:t>
                </a:r>
              </a:p>
            </p:txBody>
          </p:sp>
        </p:grpSp>
        <p:sp>
          <p:nvSpPr>
            <p:cNvPr id="20" name="Oval 19"/>
            <p:cNvSpPr/>
            <p:nvPr/>
          </p:nvSpPr>
          <p:spPr>
            <a:xfrm>
              <a:off x="5900063" y="4363280"/>
              <a:ext cx="1371600" cy="13716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000" b="1" dirty="0">
                  <a:solidFill>
                    <a:schemeClr val="tx1"/>
                  </a:solidFill>
                  <a:latin typeface="Arial" panose="020B0604020202020204" pitchFamily="34" charset="0"/>
                  <a:cs typeface="Arial" panose="020B0604020202020204" pitchFamily="34" charset="0"/>
                </a:rPr>
                <a:t>THIRD</a:t>
              </a:r>
              <a:br>
                <a:rPr lang="en-US" sz="2000" b="1" dirty="0">
                  <a:solidFill>
                    <a:schemeClr val="tx1"/>
                  </a:solidFill>
                  <a:latin typeface="Arial" panose="020B0604020202020204" pitchFamily="34" charset="0"/>
                  <a:cs typeface="Arial" panose="020B0604020202020204" pitchFamily="34" charset="0"/>
                </a:rPr>
              </a:br>
              <a:r>
                <a:rPr lang="en-US" sz="2000" b="1" dirty="0">
                  <a:solidFill>
                    <a:schemeClr val="tx1"/>
                  </a:solidFill>
                  <a:latin typeface="Arial" panose="020B0604020202020204" pitchFamily="34" charset="0"/>
                  <a:cs typeface="Arial" panose="020B0604020202020204" pitchFamily="34" charset="0"/>
                </a:rPr>
                <a:t>STATE</a:t>
              </a:r>
            </a:p>
          </p:txBody>
        </p:sp>
      </p:grpSp>
      <p:sp>
        <p:nvSpPr>
          <p:cNvPr id="2" name="Title 1"/>
          <p:cNvSpPr>
            <a:spLocks noGrp="1"/>
          </p:cNvSpPr>
          <p:nvPr>
            <p:ph type="title"/>
          </p:nvPr>
        </p:nvSpPr>
        <p:spPr/>
        <p:txBody>
          <a:bodyPr/>
          <a:lstStyle/>
          <a:p>
            <a:r>
              <a:rPr lang="en-US" dirty="0"/>
              <a:t>An FSM with No Inputs Moves from State to State</a:t>
            </a:r>
          </a:p>
        </p:txBody>
      </p:sp>
      <p:sp>
        <p:nvSpPr>
          <p:cNvPr id="12" name="Content Placeholder 11"/>
          <p:cNvSpPr>
            <a:spLocks noGrp="1"/>
          </p:cNvSpPr>
          <p:nvPr>
            <p:ph idx="1"/>
          </p:nvPr>
        </p:nvSpPr>
        <p:spPr/>
        <p:txBody>
          <a:bodyPr/>
          <a:lstStyle/>
          <a:p>
            <a:r>
              <a:rPr lang="en-US" dirty="0"/>
              <a:t>What happens if an FSM has no inputs?</a:t>
            </a:r>
          </a:p>
          <a:p>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32</a:t>
            </a:fld>
            <a:endParaRPr lang="en-US" dirty="0"/>
          </a:p>
        </p:txBody>
      </p:sp>
      <p:grpSp>
        <p:nvGrpSpPr>
          <p:cNvPr id="6" name="Group 5"/>
          <p:cNvGrpSpPr/>
          <p:nvPr/>
        </p:nvGrpSpPr>
        <p:grpSpPr>
          <a:xfrm>
            <a:off x="2014332" y="2298190"/>
            <a:ext cx="3723953" cy="1838636"/>
            <a:chOff x="2014332" y="2298190"/>
            <a:chExt cx="3723953" cy="1838636"/>
          </a:xfrm>
        </p:grpSpPr>
        <p:grpSp>
          <p:nvGrpSpPr>
            <p:cNvPr id="7" name="Group 6"/>
            <p:cNvGrpSpPr/>
            <p:nvPr/>
          </p:nvGrpSpPr>
          <p:grpSpPr>
            <a:xfrm>
              <a:off x="2014332" y="2298190"/>
              <a:ext cx="2478157" cy="792419"/>
              <a:chOff x="5303077" y="1162981"/>
              <a:chExt cx="2478157" cy="792419"/>
            </a:xfrm>
          </p:grpSpPr>
          <p:sp>
            <p:nvSpPr>
              <p:cNvPr id="8" name="Freeform 7"/>
              <p:cNvSpPr/>
              <p:nvPr/>
            </p:nvSpPr>
            <p:spPr>
              <a:xfrm>
                <a:off x="5303077" y="1709463"/>
                <a:ext cx="2478157" cy="245937"/>
              </a:xfrm>
              <a:custGeom>
                <a:avLst/>
                <a:gdLst>
                  <a:gd name="connsiteX0" fmla="*/ 0 w 2478157"/>
                  <a:gd name="connsiteY0" fmla="*/ 206180 h 245937"/>
                  <a:gd name="connsiteX1" fmla="*/ 583096 w 2478157"/>
                  <a:gd name="connsiteY1" fmla="*/ 73659 h 245937"/>
                  <a:gd name="connsiteX2" fmla="*/ 1179444 w 2478157"/>
                  <a:gd name="connsiteY2" fmla="*/ 7398 h 245937"/>
                  <a:gd name="connsiteX3" fmla="*/ 2478157 w 2478157"/>
                  <a:gd name="connsiteY3" fmla="*/ 245937 h 245937"/>
                </a:gdLst>
                <a:ahLst/>
                <a:cxnLst>
                  <a:cxn ang="0">
                    <a:pos x="connsiteX0" y="connsiteY0"/>
                  </a:cxn>
                  <a:cxn ang="0">
                    <a:pos x="connsiteX1" y="connsiteY1"/>
                  </a:cxn>
                  <a:cxn ang="0">
                    <a:pos x="connsiteX2" y="connsiteY2"/>
                  </a:cxn>
                  <a:cxn ang="0">
                    <a:pos x="connsiteX3" y="connsiteY3"/>
                  </a:cxn>
                </a:cxnLst>
                <a:rect l="l" t="t" r="r" b="b"/>
                <a:pathLst>
                  <a:path w="2478157" h="245937">
                    <a:moveTo>
                      <a:pt x="0" y="206180"/>
                    </a:moveTo>
                    <a:cubicBezTo>
                      <a:pt x="193261" y="156484"/>
                      <a:pt x="386522" y="106789"/>
                      <a:pt x="583096" y="73659"/>
                    </a:cubicBezTo>
                    <a:cubicBezTo>
                      <a:pt x="779670" y="40529"/>
                      <a:pt x="863601" y="-21315"/>
                      <a:pt x="1179444" y="7398"/>
                    </a:cubicBezTo>
                    <a:cubicBezTo>
                      <a:pt x="1495287" y="36111"/>
                      <a:pt x="1986722" y="141024"/>
                      <a:pt x="2478157" y="245937"/>
                    </a:cubicBezTo>
                  </a:path>
                </a:pathLst>
              </a:custGeom>
              <a:noFill/>
              <a:ln w="76200">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625878" y="1162981"/>
                <a:ext cx="1726755" cy="461665"/>
              </a:xfrm>
              <a:prstGeom prst="rect">
                <a:avLst/>
              </a:prstGeom>
              <a:noFill/>
            </p:spPr>
            <p:txBody>
              <a:bodyPr wrap="none" rtlCol="0">
                <a:spAutoFit/>
              </a:bodyPr>
              <a:lstStyle/>
              <a:p>
                <a:r>
                  <a:rPr lang="en-US" sz="2400" dirty="0"/>
                  <a:t>(no inputs)</a:t>
                </a:r>
              </a:p>
            </p:txBody>
          </p:sp>
        </p:grpSp>
        <p:sp>
          <p:nvSpPr>
            <p:cNvPr id="15" name="Oval 14"/>
            <p:cNvSpPr/>
            <p:nvPr/>
          </p:nvSpPr>
          <p:spPr>
            <a:xfrm>
              <a:off x="4366685" y="2765226"/>
              <a:ext cx="1371600" cy="13716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000" b="1" dirty="0">
                  <a:solidFill>
                    <a:schemeClr val="tx1"/>
                  </a:solidFill>
                  <a:latin typeface="Arial" panose="020B0604020202020204" pitchFamily="34" charset="0"/>
                  <a:cs typeface="Arial" panose="020B0604020202020204" pitchFamily="34" charset="0"/>
                </a:rPr>
                <a:t>ANOTHER</a:t>
              </a:r>
              <a:br>
                <a:rPr lang="en-US" sz="2000" b="1" dirty="0">
                  <a:solidFill>
                    <a:schemeClr val="tx1"/>
                  </a:solidFill>
                  <a:latin typeface="Arial" panose="020B0604020202020204" pitchFamily="34" charset="0"/>
                  <a:cs typeface="Arial" panose="020B0604020202020204" pitchFamily="34" charset="0"/>
                </a:rPr>
              </a:br>
              <a:r>
                <a:rPr lang="en-US" sz="2000" b="1" dirty="0">
                  <a:solidFill>
                    <a:schemeClr val="tx1"/>
                  </a:solidFill>
                  <a:latin typeface="Arial" panose="020B0604020202020204" pitchFamily="34" charset="0"/>
                  <a:cs typeface="Arial" panose="020B0604020202020204" pitchFamily="34" charset="0"/>
                </a:rPr>
                <a:t>STATE</a:t>
              </a:r>
            </a:p>
          </p:txBody>
        </p:sp>
      </p:grpSp>
      <p:sp>
        <p:nvSpPr>
          <p:cNvPr id="10" name="Oval 9"/>
          <p:cNvSpPr/>
          <p:nvPr/>
        </p:nvSpPr>
        <p:spPr>
          <a:xfrm>
            <a:off x="874645" y="2765226"/>
            <a:ext cx="1371600" cy="13716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000" b="1" dirty="0">
                <a:solidFill>
                  <a:schemeClr val="tx1"/>
                </a:solidFill>
                <a:latin typeface="Arial" panose="020B0604020202020204" pitchFamily="34" charset="0"/>
                <a:cs typeface="Arial" panose="020B0604020202020204" pitchFamily="34" charset="0"/>
              </a:rPr>
              <a:t>SOME</a:t>
            </a:r>
            <a:br>
              <a:rPr lang="en-US" sz="2000" b="1" dirty="0">
                <a:solidFill>
                  <a:schemeClr val="tx1"/>
                </a:solidFill>
                <a:latin typeface="Arial" panose="020B0604020202020204" pitchFamily="34" charset="0"/>
                <a:cs typeface="Arial" panose="020B0604020202020204" pitchFamily="34" charset="0"/>
              </a:rPr>
            </a:br>
            <a:r>
              <a:rPr lang="en-US" sz="2000" b="1" dirty="0">
                <a:solidFill>
                  <a:schemeClr val="tx1"/>
                </a:solidFill>
                <a:latin typeface="Arial" panose="020B0604020202020204" pitchFamily="34" charset="0"/>
                <a:cs typeface="Arial" panose="020B0604020202020204" pitchFamily="34" charset="0"/>
              </a:rPr>
              <a:t>STATE</a:t>
            </a:r>
          </a:p>
        </p:txBody>
      </p:sp>
      <p:sp>
        <p:nvSpPr>
          <p:cNvPr id="26" name="TextBox 25"/>
          <p:cNvSpPr txBox="1"/>
          <p:nvPr/>
        </p:nvSpPr>
        <p:spPr>
          <a:xfrm>
            <a:off x="1808460" y="3784863"/>
            <a:ext cx="2882520" cy="830997"/>
          </a:xfrm>
          <a:prstGeom prst="rect">
            <a:avLst/>
          </a:prstGeom>
          <a:solidFill>
            <a:srgbClr val="FFFF00"/>
          </a:solidFill>
        </p:spPr>
        <p:txBody>
          <a:bodyPr wrap="none" rtlCol="0">
            <a:spAutoFit/>
          </a:bodyPr>
          <a:lstStyle/>
          <a:p>
            <a:pPr algn="ctr"/>
            <a:r>
              <a:rPr lang="en-US" sz="2400" dirty="0"/>
              <a:t>The FSM moves</a:t>
            </a:r>
          </a:p>
          <a:p>
            <a:pPr algn="ctr"/>
            <a:r>
              <a:rPr lang="en-US" sz="2400" dirty="0"/>
              <a:t>from state to state.</a:t>
            </a:r>
          </a:p>
        </p:txBody>
      </p:sp>
      <p:sp>
        <p:nvSpPr>
          <p:cNvPr id="27" name="TextBox 26"/>
          <p:cNvSpPr txBox="1"/>
          <p:nvPr/>
        </p:nvSpPr>
        <p:spPr>
          <a:xfrm>
            <a:off x="613945" y="4748211"/>
            <a:ext cx="2098651" cy="1200329"/>
          </a:xfrm>
          <a:prstGeom prst="rect">
            <a:avLst/>
          </a:prstGeom>
          <a:solidFill>
            <a:srgbClr val="FFFF00"/>
          </a:solidFill>
        </p:spPr>
        <p:txBody>
          <a:bodyPr wrap="none" rtlCol="0">
            <a:spAutoFit/>
          </a:bodyPr>
          <a:lstStyle/>
          <a:p>
            <a:pPr algn="ctr"/>
            <a:r>
              <a:rPr lang="en-US" sz="2400" dirty="0"/>
              <a:t>But there are</a:t>
            </a:r>
            <a:br>
              <a:rPr lang="en-US" sz="2400" dirty="0"/>
            </a:br>
            <a:r>
              <a:rPr lang="en-US" sz="2400" dirty="0"/>
              <a:t>finite many</a:t>
            </a:r>
          </a:p>
          <a:p>
            <a:pPr algn="ctr"/>
            <a:r>
              <a:rPr lang="en-US" sz="2400" dirty="0"/>
              <a:t>states…</a:t>
            </a:r>
          </a:p>
        </p:txBody>
      </p:sp>
    </p:spTree>
    <p:extLst>
      <p:ext uri="{BB962C8B-B14F-4D97-AF65-F5344CB8AC3E}">
        <p14:creationId xmlns:p14="http://schemas.microsoft.com/office/powerpoint/2010/main" val="81559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90"/>
                                          </p:val>
                                        </p:tav>
                                        <p:tav tm="100000">
                                          <p:val>
                                            <p:fltVal val="0"/>
                                          </p:val>
                                        </p:tav>
                                      </p:tavLst>
                                    </p:anim>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right)">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6" grpId="0" animBg="1"/>
      <p:bldP spid="2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25"/>
          <p:cNvSpPr/>
          <p:nvPr/>
        </p:nvSpPr>
        <p:spPr>
          <a:xfrm>
            <a:off x="1968114" y="3993492"/>
            <a:ext cx="1058206" cy="1138803"/>
          </a:xfrm>
          <a:custGeom>
            <a:avLst/>
            <a:gdLst>
              <a:gd name="connsiteX0" fmla="*/ 0 w 2478157"/>
              <a:gd name="connsiteY0" fmla="*/ 206180 h 245937"/>
              <a:gd name="connsiteX1" fmla="*/ 583096 w 2478157"/>
              <a:gd name="connsiteY1" fmla="*/ 73659 h 245937"/>
              <a:gd name="connsiteX2" fmla="*/ 1179444 w 2478157"/>
              <a:gd name="connsiteY2" fmla="*/ 7398 h 245937"/>
              <a:gd name="connsiteX3" fmla="*/ 2478157 w 2478157"/>
              <a:gd name="connsiteY3" fmla="*/ 245937 h 245937"/>
              <a:gd name="connsiteX0" fmla="*/ 774029 w 3252186"/>
              <a:gd name="connsiteY0" fmla="*/ 880454 h 920211"/>
              <a:gd name="connsiteX1" fmla="*/ 1357125 w 3252186"/>
              <a:gd name="connsiteY1" fmla="*/ 747933 h 920211"/>
              <a:gd name="connsiteX2" fmla="*/ 43393 w 3252186"/>
              <a:gd name="connsiteY2" fmla="*/ 952 h 920211"/>
              <a:gd name="connsiteX3" fmla="*/ 3252186 w 3252186"/>
              <a:gd name="connsiteY3" fmla="*/ 920211 h 920211"/>
              <a:gd name="connsiteX0" fmla="*/ 847602 w 3325759"/>
              <a:gd name="connsiteY0" fmla="*/ 881062 h 920819"/>
              <a:gd name="connsiteX1" fmla="*/ 333418 w 3325759"/>
              <a:gd name="connsiteY1" fmla="*/ 494541 h 920819"/>
              <a:gd name="connsiteX2" fmla="*/ 116966 w 3325759"/>
              <a:gd name="connsiteY2" fmla="*/ 1560 h 920819"/>
              <a:gd name="connsiteX3" fmla="*/ 3325759 w 3325759"/>
              <a:gd name="connsiteY3" fmla="*/ 920819 h 920819"/>
              <a:gd name="connsiteX0" fmla="*/ 1081779 w 1120557"/>
              <a:gd name="connsiteY0" fmla="*/ 1137159 h 1137159"/>
              <a:gd name="connsiteX1" fmla="*/ 567595 w 1120557"/>
              <a:gd name="connsiteY1" fmla="*/ 750638 h 1137159"/>
              <a:gd name="connsiteX2" fmla="*/ 351143 w 1120557"/>
              <a:gd name="connsiteY2" fmla="*/ 257657 h 1137159"/>
              <a:gd name="connsiteX3" fmla="*/ 136016 w 1120557"/>
              <a:gd name="connsiteY3" fmla="*/ 18676 h 1137159"/>
              <a:gd name="connsiteX0" fmla="*/ 1073833 w 1111941"/>
              <a:gd name="connsiteY0" fmla="*/ 1130697 h 1130697"/>
              <a:gd name="connsiteX1" fmla="*/ 559649 w 1111941"/>
              <a:gd name="connsiteY1" fmla="*/ 744176 h 1130697"/>
              <a:gd name="connsiteX2" fmla="*/ 424477 w 1111941"/>
              <a:gd name="connsiteY2" fmla="*/ 484875 h 1130697"/>
              <a:gd name="connsiteX3" fmla="*/ 128070 w 1111941"/>
              <a:gd name="connsiteY3" fmla="*/ 12214 h 1130697"/>
              <a:gd name="connsiteX0" fmla="*/ 1063539 w 1100681"/>
              <a:gd name="connsiteY0" fmla="*/ 1127264 h 1127264"/>
              <a:gd name="connsiteX1" fmla="*/ 549355 w 1100681"/>
              <a:gd name="connsiteY1" fmla="*/ 740743 h 1127264"/>
              <a:gd name="connsiteX2" fmla="*/ 536103 w 1100681"/>
              <a:gd name="connsiteY2" fmla="*/ 745602 h 1127264"/>
              <a:gd name="connsiteX3" fmla="*/ 117776 w 1100681"/>
              <a:gd name="connsiteY3" fmla="*/ 8781 h 1127264"/>
              <a:gd name="connsiteX0" fmla="*/ 945763 w 986426"/>
              <a:gd name="connsiteY0" fmla="*/ 1118483 h 1118483"/>
              <a:gd name="connsiteX1" fmla="*/ 431579 w 986426"/>
              <a:gd name="connsiteY1" fmla="*/ 731962 h 1118483"/>
              <a:gd name="connsiteX2" fmla="*/ 0 w 986426"/>
              <a:gd name="connsiteY2" fmla="*/ 0 h 1118483"/>
              <a:gd name="connsiteX0" fmla="*/ 1016883 w 1058206"/>
              <a:gd name="connsiteY0" fmla="*/ 1138803 h 1138803"/>
              <a:gd name="connsiteX1" fmla="*/ 502699 w 1058206"/>
              <a:gd name="connsiteY1" fmla="*/ 752282 h 1138803"/>
              <a:gd name="connsiteX2" fmla="*/ 0 w 1058206"/>
              <a:gd name="connsiteY2" fmla="*/ 0 h 1138803"/>
            </a:gdLst>
            <a:ahLst/>
            <a:cxnLst>
              <a:cxn ang="0">
                <a:pos x="connsiteX0" y="connsiteY0"/>
              </a:cxn>
              <a:cxn ang="0">
                <a:pos x="connsiteX1" y="connsiteY1"/>
              </a:cxn>
              <a:cxn ang="0">
                <a:pos x="connsiteX2" y="connsiteY2"/>
              </a:cxn>
            </a:cxnLst>
            <a:rect l="l" t="t" r="r" b="b"/>
            <a:pathLst>
              <a:path w="1058206" h="1138803">
                <a:moveTo>
                  <a:pt x="1016883" y="1138803"/>
                </a:moveTo>
                <a:cubicBezTo>
                  <a:pt x="1210144" y="1089107"/>
                  <a:pt x="672180" y="942083"/>
                  <a:pt x="502699" y="752282"/>
                </a:cubicBezTo>
                <a:cubicBezTo>
                  <a:pt x="333219" y="562482"/>
                  <a:pt x="89912" y="152492"/>
                  <a:pt x="0" y="0"/>
                </a:cubicBezTo>
              </a:path>
            </a:pathLst>
          </a:custGeom>
          <a:noFill/>
          <a:ln w="76200">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2780058" y="4609224"/>
            <a:ext cx="4278168" cy="1510496"/>
            <a:chOff x="2780058" y="4609224"/>
            <a:chExt cx="4278168" cy="1510496"/>
          </a:xfrm>
        </p:grpSpPr>
        <p:grpSp>
          <p:nvGrpSpPr>
            <p:cNvPr id="19" name="Group 18"/>
            <p:cNvGrpSpPr/>
            <p:nvPr/>
          </p:nvGrpSpPr>
          <p:grpSpPr>
            <a:xfrm>
              <a:off x="4028472" y="4609224"/>
              <a:ext cx="3029754" cy="998585"/>
              <a:chOff x="2291799" y="1875961"/>
              <a:chExt cx="3029754" cy="998585"/>
            </a:xfrm>
          </p:grpSpPr>
          <p:sp>
            <p:nvSpPr>
              <p:cNvPr id="21" name="Freeform 20"/>
              <p:cNvSpPr/>
              <p:nvPr/>
            </p:nvSpPr>
            <p:spPr>
              <a:xfrm>
                <a:off x="2392550" y="2003032"/>
                <a:ext cx="2929003" cy="871514"/>
              </a:xfrm>
              <a:custGeom>
                <a:avLst/>
                <a:gdLst>
                  <a:gd name="connsiteX0" fmla="*/ 0 w 2478157"/>
                  <a:gd name="connsiteY0" fmla="*/ 206180 h 245937"/>
                  <a:gd name="connsiteX1" fmla="*/ 583096 w 2478157"/>
                  <a:gd name="connsiteY1" fmla="*/ 73659 h 245937"/>
                  <a:gd name="connsiteX2" fmla="*/ 1179444 w 2478157"/>
                  <a:gd name="connsiteY2" fmla="*/ 7398 h 245937"/>
                  <a:gd name="connsiteX3" fmla="*/ 2478157 w 2478157"/>
                  <a:gd name="connsiteY3" fmla="*/ 245937 h 245937"/>
                  <a:gd name="connsiteX0" fmla="*/ 0 w 1739625"/>
                  <a:gd name="connsiteY0" fmla="*/ 206180 h 1224900"/>
                  <a:gd name="connsiteX1" fmla="*/ 583096 w 1739625"/>
                  <a:gd name="connsiteY1" fmla="*/ 73659 h 1224900"/>
                  <a:gd name="connsiteX2" fmla="*/ 1179444 w 1739625"/>
                  <a:gd name="connsiteY2" fmla="*/ 7398 h 1224900"/>
                  <a:gd name="connsiteX3" fmla="*/ 1739625 w 1739625"/>
                  <a:gd name="connsiteY3" fmla="*/ 1224900 h 1224900"/>
                  <a:gd name="connsiteX0" fmla="*/ 0 w 1958818"/>
                  <a:gd name="connsiteY0" fmla="*/ 206180 h 1224900"/>
                  <a:gd name="connsiteX1" fmla="*/ 583096 w 1958818"/>
                  <a:gd name="connsiteY1" fmla="*/ 73659 h 1224900"/>
                  <a:gd name="connsiteX2" fmla="*/ 1179444 w 1958818"/>
                  <a:gd name="connsiteY2" fmla="*/ 7398 h 1224900"/>
                  <a:gd name="connsiteX3" fmla="*/ 1739625 w 1958818"/>
                  <a:gd name="connsiteY3" fmla="*/ 1224900 h 1224900"/>
                  <a:gd name="connsiteX0" fmla="*/ 0 w 2094647"/>
                  <a:gd name="connsiteY0" fmla="*/ 134531 h 1153251"/>
                  <a:gd name="connsiteX1" fmla="*/ 583096 w 2094647"/>
                  <a:gd name="connsiteY1" fmla="*/ 2010 h 1153251"/>
                  <a:gd name="connsiteX2" fmla="*/ 1725315 w 2094647"/>
                  <a:gd name="connsiteY2" fmla="*/ 239090 h 1153251"/>
                  <a:gd name="connsiteX3" fmla="*/ 1739625 w 2094647"/>
                  <a:gd name="connsiteY3" fmla="*/ 1153251 h 1153251"/>
                  <a:gd name="connsiteX0" fmla="*/ 0 w 2094647"/>
                  <a:gd name="connsiteY0" fmla="*/ 134531 h 1153251"/>
                  <a:gd name="connsiteX1" fmla="*/ 583096 w 2094647"/>
                  <a:gd name="connsiteY1" fmla="*/ 2010 h 1153251"/>
                  <a:gd name="connsiteX2" fmla="*/ 1725315 w 2094647"/>
                  <a:gd name="connsiteY2" fmla="*/ 239090 h 1153251"/>
                  <a:gd name="connsiteX3" fmla="*/ 1739625 w 2094647"/>
                  <a:gd name="connsiteY3" fmla="*/ 1153251 h 1153251"/>
                  <a:gd name="connsiteX0" fmla="*/ 0 w 2094647"/>
                  <a:gd name="connsiteY0" fmla="*/ 134531 h 1153251"/>
                  <a:gd name="connsiteX1" fmla="*/ 583096 w 2094647"/>
                  <a:gd name="connsiteY1" fmla="*/ 2010 h 1153251"/>
                  <a:gd name="connsiteX2" fmla="*/ 1725315 w 2094647"/>
                  <a:gd name="connsiteY2" fmla="*/ 239090 h 1153251"/>
                  <a:gd name="connsiteX3" fmla="*/ 1739625 w 2094647"/>
                  <a:gd name="connsiteY3" fmla="*/ 1153251 h 1153251"/>
                  <a:gd name="connsiteX0" fmla="*/ 1469245 w 3563892"/>
                  <a:gd name="connsiteY0" fmla="*/ 5795 h 1024515"/>
                  <a:gd name="connsiteX1" fmla="*/ 29407 w 3563892"/>
                  <a:gd name="connsiteY1" fmla="*/ 259344 h 1024515"/>
                  <a:gd name="connsiteX2" fmla="*/ 3194560 w 3563892"/>
                  <a:gd name="connsiteY2" fmla="*/ 110354 h 1024515"/>
                  <a:gd name="connsiteX3" fmla="*/ 3208870 w 3563892"/>
                  <a:gd name="connsiteY3" fmla="*/ 1024515 h 1024515"/>
                  <a:gd name="connsiteX0" fmla="*/ 2239208 w 4041158"/>
                  <a:gd name="connsiteY0" fmla="*/ 7154 h 1025874"/>
                  <a:gd name="connsiteX1" fmla="*/ 799370 w 4041158"/>
                  <a:gd name="connsiteY1" fmla="*/ 260703 h 1025874"/>
                  <a:gd name="connsiteX2" fmla="*/ 57799 w 4041158"/>
                  <a:gd name="connsiteY2" fmla="*/ 490889 h 1025874"/>
                  <a:gd name="connsiteX3" fmla="*/ 3978833 w 4041158"/>
                  <a:gd name="connsiteY3" fmla="*/ 1025874 h 1025874"/>
                  <a:gd name="connsiteX0" fmla="*/ 3066180 w 3086073"/>
                  <a:gd name="connsiteY0" fmla="*/ 7154 h 591545"/>
                  <a:gd name="connsiteX1" fmla="*/ 1626342 w 3086073"/>
                  <a:gd name="connsiteY1" fmla="*/ 260703 h 591545"/>
                  <a:gd name="connsiteX2" fmla="*/ 884771 w 3086073"/>
                  <a:gd name="connsiteY2" fmla="*/ 490889 h 591545"/>
                  <a:gd name="connsiteX3" fmla="*/ 0 w 3086073"/>
                  <a:gd name="connsiteY3" fmla="*/ 591545 h 591545"/>
                  <a:gd name="connsiteX0" fmla="*/ 3066180 w 3086074"/>
                  <a:gd name="connsiteY0" fmla="*/ 7154 h 591545"/>
                  <a:gd name="connsiteX1" fmla="*/ 1626342 w 3086074"/>
                  <a:gd name="connsiteY1" fmla="*/ 260703 h 591545"/>
                  <a:gd name="connsiteX2" fmla="*/ 884771 w 3086074"/>
                  <a:gd name="connsiteY2" fmla="*/ 490889 h 591545"/>
                  <a:gd name="connsiteX3" fmla="*/ 0 w 3086074"/>
                  <a:gd name="connsiteY3" fmla="*/ 591545 h 591545"/>
                  <a:gd name="connsiteX0" fmla="*/ 3066180 w 3086074"/>
                  <a:gd name="connsiteY0" fmla="*/ 7154 h 591545"/>
                  <a:gd name="connsiteX1" fmla="*/ 1626342 w 3086074"/>
                  <a:gd name="connsiteY1" fmla="*/ 260703 h 591545"/>
                  <a:gd name="connsiteX2" fmla="*/ 884771 w 3086074"/>
                  <a:gd name="connsiteY2" fmla="*/ 490889 h 591545"/>
                  <a:gd name="connsiteX3" fmla="*/ 0 w 3086074"/>
                  <a:gd name="connsiteY3" fmla="*/ 591545 h 591545"/>
                  <a:gd name="connsiteX0" fmla="*/ 3066180 w 3086074"/>
                  <a:gd name="connsiteY0" fmla="*/ 7154 h 591545"/>
                  <a:gd name="connsiteX1" fmla="*/ 1626342 w 3086074"/>
                  <a:gd name="connsiteY1" fmla="*/ 260703 h 591545"/>
                  <a:gd name="connsiteX2" fmla="*/ 884771 w 3086074"/>
                  <a:gd name="connsiteY2" fmla="*/ 490889 h 591545"/>
                  <a:gd name="connsiteX3" fmla="*/ 0 w 3086074"/>
                  <a:gd name="connsiteY3" fmla="*/ 591545 h 591545"/>
                  <a:gd name="connsiteX0" fmla="*/ 3066180 w 3086074"/>
                  <a:gd name="connsiteY0" fmla="*/ 7154 h 591545"/>
                  <a:gd name="connsiteX1" fmla="*/ 1626342 w 3086074"/>
                  <a:gd name="connsiteY1" fmla="*/ 260703 h 591545"/>
                  <a:gd name="connsiteX2" fmla="*/ 884771 w 3086074"/>
                  <a:gd name="connsiteY2" fmla="*/ 490889 h 591545"/>
                  <a:gd name="connsiteX3" fmla="*/ 0 w 3086074"/>
                  <a:gd name="connsiteY3" fmla="*/ 591545 h 591545"/>
                  <a:gd name="connsiteX0" fmla="*/ 3066180 w 3086074"/>
                  <a:gd name="connsiteY0" fmla="*/ 7154 h 591545"/>
                  <a:gd name="connsiteX1" fmla="*/ 1626342 w 3086074"/>
                  <a:gd name="connsiteY1" fmla="*/ 260703 h 591545"/>
                  <a:gd name="connsiteX2" fmla="*/ 884771 w 3086074"/>
                  <a:gd name="connsiteY2" fmla="*/ 490889 h 591545"/>
                  <a:gd name="connsiteX3" fmla="*/ 0 w 3086074"/>
                  <a:gd name="connsiteY3" fmla="*/ 591545 h 591545"/>
                  <a:gd name="connsiteX0" fmla="*/ 3066180 w 3085644"/>
                  <a:gd name="connsiteY0" fmla="*/ 6978 h 591369"/>
                  <a:gd name="connsiteX1" fmla="*/ 1626342 w 3085644"/>
                  <a:gd name="connsiteY1" fmla="*/ 260527 h 591369"/>
                  <a:gd name="connsiteX2" fmla="*/ 1077431 w 3085644"/>
                  <a:gd name="connsiteY2" fmla="*/ 449348 h 591369"/>
                  <a:gd name="connsiteX3" fmla="*/ 0 w 3085644"/>
                  <a:gd name="connsiteY3" fmla="*/ 591369 h 591369"/>
                </a:gdLst>
                <a:ahLst/>
                <a:cxnLst>
                  <a:cxn ang="0">
                    <a:pos x="connsiteX0" y="connsiteY0"/>
                  </a:cxn>
                  <a:cxn ang="0">
                    <a:pos x="connsiteX1" y="connsiteY1"/>
                  </a:cxn>
                  <a:cxn ang="0">
                    <a:pos x="connsiteX2" y="connsiteY2"/>
                  </a:cxn>
                  <a:cxn ang="0">
                    <a:pos x="connsiteX3" y="connsiteY3"/>
                  </a:cxn>
                </a:cxnLst>
                <a:rect l="l" t="t" r="r" b="b"/>
                <a:pathLst>
                  <a:path w="3085644" h="591369">
                    <a:moveTo>
                      <a:pt x="3066180" y="6978"/>
                    </a:moveTo>
                    <a:cubicBezTo>
                      <a:pt x="3259441" y="-42718"/>
                      <a:pt x="1957800" y="186799"/>
                      <a:pt x="1626342" y="260527"/>
                    </a:cubicBezTo>
                    <a:cubicBezTo>
                      <a:pt x="1294884" y="334255"/>
                      <a:pt x="1703483" y="234494"/>
                      <a:pt x="1077431" y="449348"/>
                    </a:cubicBezTo>
                    <a:cubicBezTo>
                      <a:pt x="729666" y="505637"/>
                      <a:pt x="1081958" y="541609"/>
                      <a:pt x="0" y="591369"/>
                    </a:cubicBezTo>
                  </a:path>
                </a:pathLst>
              </a:custGeom>
              <a:noFill/>
              <a:ln w="76200">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291799" y="1875961"/>
                <a:ext cx="1726755" cy="461665"/>
              </a:xfrm>
              <a:prstGeom prst="rect">
                <a:avLst/>
              </a:prstGeom>
              <a:noFill/>
            </p:spPr>
            <p:txBody>
              <a:bodyPr wrap="none" rtlCol="0">
                <a:spAutoFit/>
              </a:bodyPr>
              <a:lstStyle/>
              <a:p>
                <a:r>
                  <a:rPr lang="en-US" sz="2400" dirty="0"/>
                  <a:t>(no inputs)</a:t>
                </a:r>
              </a:p>
            </p:txBody>
          </p:sp>
        </p:grpSp>
        <p:sp>
          <p:nvSpPr>
            <p:cNvPr id="23" name="Oval 22"/>
            <p:cNvSpPr/>
            <p:nvPr/>
          </p:nvSpPr>
          <p:spPr>
            <a:xfrm>
              <a:off x="2780058" y="4748120"/>
              <a:ext cx="1371600" cy="13716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000" b="1" dirty="0">
                  <a:solidFill>
                    <a:schemeClr val="tx1"/>
                  </a:solidFill>
                  <a:latin typeface="Arial" panose="020B0604020202020204" pitchFamily="34" charset="0"/>
                  <a:cs typeface="Arial" panose="020B0604020202020204" pitchFamily="34" charset="0"/>
                </a:rPr>
                <a:t>FOURTH</a:t>
              </a:r>
              <a:br>
                <a:rPr lang="en-US" sz="2000" b="1" dirty="0">
                  <a:solidFill>
                    <a:schemeClr val="tx1"/>
                  </a:solidFill>
                  <a:latin typeface="Arial" panose="020B0604020202020204" pitchFamily="34" charset="0"/>
                  <a:cs typeface="Arial" panose="020B0604020202020204" pitchFamily="34" charset="0"/>
                </a:rPr>
              </a:br>
              <a:r>
                <a:rPr lang="en-US" sz="2000" b="1" dirty="0">
                  <a:solidFill>
                    <a:schemeClr val="tx1"/>
                  </a:solidFill>
                  <a:latin typeface="Arial" panose="020B0604020202020204" pitchFamily="34" charset="0"/>
                  <a:cs typeface="Arial" panose="020B0604020202020204" pitchFamily="34" charset="0"/>
                </a:rPr>
                <a:t>STATE</a:t>
              </a:r>
            </a:p>
          </p:txBody>
        </p:sp>
      </p:grpSp>
      <p:grpSp>
        <p:nvGrpSpPr>
          <p:cNvPr id="11" name="Group 10"/>
          <p:cNvGrpSpPr/>
          <p:nvPr/>
        </p:nvGrpSpPr>
        <p:grpSpPr>
          <a:xfrm>
            <a:off x="5506372" y="2298190"/>
            <a:ext cx="2049556" cy="3436690"/>
            <a:chOff x="5506372" y="2298190"/>
            <a:chExt cx="2049556" cy="3436690"/>
          </a:xfrm>
        </p:grpSpPr>
        <p:grpSp>
          <p:nvGrpSpPr>
            <p:cNvPr id="14" name="Group 13"/>
            <p:cNvGrpSpPr/>
            <p:nvPr/>
          </p:nvGrpSpPr>
          <p:grpSpPr>
            <a:xfrm>
              <a:off x="5506372" y="2298190"/>
              <a:ext cx="2049556" cy="2351646"/>
              <a:chOff x="5303077" y="1162981"/>
              <a:chExt cx="2049556" cy="2351646"/>
            </a:xfrm>
          </p:grpSpPr>
          <p:sp>
            <p:nvSpPr>
              <p:cNvPr id="16" name="Freeform 15"/>
              <p:cNvSpPr/>
              <p:nvPr/>
            </p:nvSpPr>
            <p:spPr>
              <a:xfrm>
                <a:off x="5303077" y="1815055"/>
                <a:ext cx="1988313" cy="1699572"/>
              </a:xfrm>
              <a:custGeom>
                <a:avLst/>
                <a:gdLst>
                  <a:gd name="connsiteX0" fmla="*/ 0 w 2478157"/>
                  <a:gd name="connsiteY0" fmla="*/ 206180 h 245937"/>
                  <a:gd name="connsiteX1" fmla="*/ 583096 w 2478157"/>
                  <a:gd name="connsiteY1" fmla="*/ 73659 h 245937"/>
                  <a:gd name="connsiteX2" fmla="*/ 1179444 w 2478157"/>
                  <a:gd name="connsiteY2" fmla="*/ 7398 h 245937"/>
                  <a:gd name="connsiteX3" fmla="*/ 2478157 w 2478157"/>
                  <a:gd name="connsiteY3" fmla="*/ 245937 h 245937"/>
                  <a:gd name="connsiteX0" fmla="*/ 0 w 1739625"/>
                  <a:gd name="connsiteY0" fmla="*/ 206180 h 1224900"/>
                  <a:gd name="connsiteX1" fmla="*/ 583096 w 1739625"/>
                  <a:gd name="connsiteY1" fmla="*/ 73659 h 1224900"/>
                  <a:gd name="connsiteX2" fmla="*/ 1179444 w 1739625"/>
                  <a:gd name="connsiteY2" fmla="*/ 7398 h 1224900"/>
                  <a:gd name="connsiteX3" fmla="*/ 1739625 w 1739625"/>
                  <a:gd name="connsiteY3" fmla="*/ 1224900 h 1224900"/>
                  <a:gd name="connsiteX0" fmla="*/ 0 w 1958818"/>
                  <a:gd name="connsiteY0" fmla="*/ 206180 h 1224900"/>
                  <a:gd name="connsiteX1" fmla="*/ 583096 w 1958818"/>
                  <a:gd name="connsiteY1" fmla="*/ 73659 h 1224900"/>
                  <a:gd name="connsiteX2" fmla="*/ 1179444 w 1958818"/>
                  <a:gd name="connsiteY2" fmla="*/ 7398 h 1224900"/>
                  <a:gd name="connsiteX3" fmla="*/ 1739625 w 1958818"/>
                  <a:gd name="connsiteY3" fmla="*/ 1224900 h 1224900"/>
                  <a:gd name="connsiteX0" fmla="*/ 0 w 2094647"/>
                  <a:gd name="connsiteY0" fmla="*/ 134531 h 1153251"/>
                  <a:gd name="connsiteX1" fmla="*/ 583096 w 2094647"/>
                  <a:gd name="connsiteY1" fmla="*/ 2010 h 1153251"/>
                  <a:gd name="connsiteX2" fmla="*/ 1725315 w 2094647"/>
                  <a:gd name="connsiteY2" fmla="*/ 239090 h 1153251"/>
                  <a:gd name="connsiteX3" fmla="*/ 1739625 w 2094647"/>
                  <a:gd name="connsiteY3" fmla="*/ 1153251 h 1153251"/>
                  <a:gd name="connsiteX0" fmla="*/ 0 w 2094647"/>
                  <a:gd name="connsiteY0" fmla="*/ 134531 h 1153251"/>
                  <a:gd name="connsiteX1" fmla="*/ 583096 w 2094647"/>
                  <a:gd name="connsiteY1" fmla="*/ 2010 h 1153251"/>
                  <a:gd name="connsiteX2" fmla="*/ 1725315 w 2094647"/>
                  <a:gd name="connsiteY2" fmla="*/ 239090 h 1153251"/>
                  <a:gd name="connsiteX3" fmla="*/ 1739625 w 2094647"/>
                  <a:gd name="connsiteY3" fmla="*/ 1153251 h 1153251"/>
                  <a:gd name="connsiteX0" fmla="*/ 0 w 2094647"/>
                  <a:gd name="connsiteY0" fmla="*/ 134531 h 1153251"/>
                  <a:gd name="connsiteX1" fmla="*/ 583096 w 2094647"/>
                  <a:gd name="connsiteY1" fmla="*/ 2010 h 1153251"/>
                  <a:gd name="connsiteX2" fmla="*/ 1725315 w 2094647"/>
                  <a:gd name="connsiteY2" fmla="*/ 239090 h 1153251"/>
                  <a:gd name="connsiteX3" fmla="*/ 1739625 w 2094647"/>
                  <a:gd name="connsiteY3" fmla="*/ 1153251 h 1153251"/>
                </a:gdLst>
                <a:ahLst/>
                <a:cxnLst>
                  <a:cxn ang="0">
                    <a:pos x="connsiteX0" y="connsiteY0"/>
                  </a:cxn>
                  <a:cxn ang="0">
                    <a:pos x="connsiteX1" y="connsiteY1"/>
                  </a:cxn>
                  <a:cxn ang="0">
                    <a:pos x="connsiteX2" y="connsiteY2"/>
                  </a:cxn>
                  <a:cxn ang="0">
                    <a:pos x="connsiteX3" y="connsiteY3"/>
                  </a:cxn>
                </a:cxnLst>
                <a:rect l="l" t="t" r="r" b="b"/>
                <a:pathLst>
                  <a:path w="2094647" h="1153251">
                    <a:moveTo>
                      <a:pt x="0" y="134531"/>
                    </a:moveTo>
                    <a:cubicBezTo>
                      <a:pt x="193261" y="84835"/>
                      <a:pt x="295544" y="-15416"/>
                      <a:pt x="583096" y="2010"/>
                    </a:cubicBezTo>
                    <a:cubicBezTo>
                      <a:pt x="870648" y="19436"/>
                      <a:pt x="1473692" y="86283"/>
                      <a:pt x="1725315" y="239090"/>
                    </a:cubicBezTo>
                    <a:cubicBezTo>
                      <a:pt x="2041158" y="419473"/>
                      <a:pt x="2361339" y="793256"/>
                      <a:pt x="1739625" y="1153251"/>
                    </a:cubicBezTo>
                  </a:path>
                </a:pathLst>
              </a:custGeom>
              <a:noFill/>
              <a:ln w="76200">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625878" y="1162981"/>
                <a:ext cx="1726755" cy="461665"/>
              </a:xfrm>
              <a:prstGeom prst="rect">
                <a:avLst/>
              </a:prstGeom>
              <a:noFill/>
            </p:spPr>
            <p:txBody>
              <a:bodyPr wrap="none" rtlCol="0">
                <a:spAutoFit/>
              </a:bodyPr>
              <a:lstStyle/>
              <a:p>
                <a:r>
                  <a:rPr lang="en-US" sz="2400" dirty="0"/>
                  <a:t>(no inputs)</a:t>
                </a:r>
              </a:p>
            </p:txBody>
          </p:sp>
        </p:grpSp>
        <p:sp>
          <p:nvSpPr>
            <p:cNvPr id="20" name="Oval 19"/>
            <p:cNvSpPr/>
            <p:nvPr/>
          </p:nvSpPr>
          <p:spPr>
            <a:xfrm>
              <a:off x="5900063" y="4363280"/>
              <a:ext cx="1371600" cy="13716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000" b="1" dirty="0">
                  <a:solidFill>
                    <a:schemeClr val="tx1"/>
                  </a:solidFill>
                  <a:latin typeface="Arial" panose="020B0604020202020204" pitchFamily="34" charset="0"/>
                  <a:cs typeface="Arial" panose="020B0604020202020204" pitchFamily="34" charset="0"/>
                </a:rPr>
                <a:t>THIRD</a:t>
              </a:r>
              <a:br>
                <a:rPr lang="en-US" sz="2000" b="1" dirty="0">
                  <a:solidFill>
                    <a:schemeClr val="tx1"/>
                  </a:solidFill>
                  <a:latin typeface="Arial" panose="020B0604020202020204" pitchFamily="34" charset="0"/>
                  <a:cs typeface="Arial" panose="020B0604020202020204" pitchFamily="34" charset="0"/>
                </a:rPr>
              </a:br>
              <a:r>
                <a:rPr lang="en-US" sz="2000" b="1" dirty="0">
                  <a:solidFill>
                    <a:schemeClr val="tx1"/>
                  </a:solidFill>
                  <a:latin typeface="Arial" panose="020B0604020202020204" pitchFamily="34" charset="0"/>
                  <a:cs typeface="Arial" panose="020B0604020202020204" pitchFamily="34" charset="0"/>
                </a:rPr>
                <a:t>STATE</a:t>
              </a:r>
            </a:p>
          </p:txBody>
        </p:sp>
      </p:grpSp>
      <p:sp>
        <p:nvSpPr>
          <p:cNvPr id="2" name="Title 1"/>
          <p:cNvSpPr>
            <a:spLocks noGrp="1"/>
          </p:cNvSpPr>
          <p:nvPr>
            <p:ph type="title"/>
          </p:nvPr>
        </p:nvSpPr>
        <p:spPr/>
        <p:txBody>
          <a:bodyPr/>
          <a:lstStyle/>
          <a:p>
            <a:r>
              <a:rPr lang="en-US" dirty="0"/>
              <a:t>Eventually, the States Form a Loop</a:t>
            </a:r>
          </a:p>
        </p:txBody>
      </p:sp>
      <p:sp>
        <p:nvSpPr>
          <p:cNvPr id="12" name="Content Placeholder 11"/>
          <p:cNvSpPr>
            <a:spLocks noGrp="1"/>
          </p:cNvSpPr>
          <p:nvPr>
            <p:ph idx="1"/>
          </p:nvPr>
        </p:nvSpPr>
        <p:spPr/>
        <p:txBody>
          <a:bodyPr/>
          <a:lstStyle/>
          <a:p>
            <a:r>
              <a:rPr lang="en-US" dirty="0"/>
              <a:t>So the FSM eventually returns to some state.</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33</a:t>
            </a:fld>
            <a:endParaRPr lang="en-US" dirty="0"/>
          </a:p>
        </p:txBody>
      </p:sp>
      <p:grpSp>
        <p:nvGrpSpPr>
          <p:cNvPr id="6" name="Group 5"/>
          <p:cNvGrpSpPr/>
          <p:nvPr/>
        </p:nvGrpSpPr>
        <p:grpSpPr>
          <a:xfrm>
            <a:off x="2014332" y="2298190"/>
            <a:ext cx="3723953" cy="1838636"/>
            <a:chOff x="2014332" y="2298190"/>
            <a:chExt cx="3723953" cy="1838636"/>
          </a:xfrm>
        </p:grpSpPr>
        <p:grpSp>
          <p:nvGrpSpPr>
            <p:cNvPr id="7" name="Group 6"/>
            <p:cNvGrpSpPr/>
            <p:nvPr/>
          </p:nvGrpSpPr>
          <p:grpSpPr>
            <a:xfrm>
              <a:off x="2014332" y="2298190"/>
              <a:ext cx="2478157" cy="792419"/>
              <a:chOff x="5303077" y="1162981"/>
              <a:chExt cx="2478157" cy="792419"/>
            </a:xfrm>
          </p:grpSpPr>
          <p:sp>
            <p:nvSpPr>
              <p:cNvPr id="8" name="Freeform 7"/>
              <p:cNvSpPr/>
              <p:nvPr/>
            </p:nvSpPr>
            <p:spPr>
              <a:xfrm>
                <a:off x="5303077" y="1709463"/>
                <a:ext cx="2478157" cy="245937"/>
              </a:xfrm>
              <a:custGeom>
                <a:avLst/>
                <a:gdLst>
                  <a:gd name="connsiteX0" fmla="*/ 0 w 2478157"/>
                  <a:gd name="connsiteY0" fmla="*/ 206180 h 245937"/>
                  <a:gd name="connsiteX1" fmla="*/ 583096 w 2478157"/>
                  <a:gd name="connsiteY1" fmla="*/ 73659 h 245937"/>
                  <a:gd name="connsiteX2" fmla="*/ 1179444 w 2478157"/>
                  <a:gd name="connsiteY2" fmla="*/ 7398 h 245937"/>
                  <a:gd name="connsiteX3" fmla="*/ 2478157 w 2478157"/>
                  <a:gd name="connsiteY3" fmla="*/ 245937 h 245937"/>
                </a:gdLst>
                <a:ahLst/>
                <a:cxnLst>
                  <a:cxn ang="0">
                    <a:pos x="connsiteX0" y="connsiteY0"/>
                  </a:cxn>
                  <a:cxn ang="0">
                    <a:pos x="connsiteX1" y="connsiteY1"/>
                  </a:cxn>
                  <a:cxn ang="0">
                    <a:pos x="connsiteX2" y="connsiteY2"/>
                  </a:cxn>
                  <a:cxn ang="0">
                    <a:pos x="connsiteX3" y="connsiteY3"/>
                  </a:cxn>
                </a:cxnLst>
                <a:rect l="l" t="t" r="r" b="b"/>
                <a:pathLst>
                  <a:path w="2478157" h="245937">
                    <a:moveTo>
                      <a:pt x="0" y="206180"/>
                    </a:moveTo>
                    <a:cubicBezTo>
                      <a:pt x="193261" y="156484"/>
                      <a:pt x="386522" y="106789"/>
                      <a:pt x="583096" y="73659"/>
                    </a:cubicBezTo>
                    <a:cubicBezTo>
                      <a:pt x="779670" y="40529"/>
                      <a:pt x="863601" y="-21315"/>
                      <a:pt x="1179444" y="7398"/>
                    </a:cubicBezTo>
                    <a:cubicBezTo>
                      <a:pt x="1495287" y="36111"/>
                      <a:pt x="1986722" y="141024"/>
                      <a:pt x="2478157" y="245937"/>
                    </a:cubicBezTo>
                  </a:path>
                </a:pathLst>
              </a:custGeom>
              <a:noFill/>
              <a:ln w="76200">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625878" y="1162981"/>
                <a:ext cx="1726755" cy="461665"/>
              </a:xfrm>
              <a:prstGeom prst="rect">
                <a:avLst/>
              </a:prstGeom>
              <a:noFill/>
            </p:spPr>
            <p:txBody>
              <a:bodyPr wrap="none" rtlCol="0">
                <a:spAutoFit/>
              </a:bodyPr>
              <a:lstStyle/>
              <a:p>
                <a:r>
                  <a:rPr lang="en-US" sz="2400" dirty="0"/>
                  <a:t>(no inputs)</a:t>
                </a:r>
              </a:p>
            </p:txBody>
          </p:sp>
        </p:grpSp>
        <p:sp>
          <p:nvSpPr>
            <p:cNvPr id="15" name="Oval 14"/>
            <p:cNvSpPr/>
            <p:nvPr/>
          </p:nvSpPr>
          <p:spPr>
            <a:xfrm>
              <a:off x="4366685" y="2765226"/>
              <a:ext cx="1371600" cy="13716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000" b="1" dirty="0">
                  <a:solidFill>
                    <a:schemeClr val="tx1"/>
                  </a:solidFill>
                  <a:latin typeface="Arial" panose="020B0604020202020204" pitchFamily="34" charset="0"/>
                  <a:cs typeface="Arial" panose="020B0604020202020204" pitchFamily="34" charset="0"/>
                </a:rPr>
                <a:t>ANOTHER</a:t>
              </a:r>
              <a:br>
                <a:rPr lang="en-US" sz="2000" b="1" dirty="0">
                  <a:solidFill>
                    <a:schemeClr val="tx1"/>
                  </a:solidFill>
                  <a:latin typeface="Arial" panose="020B0604020202020204" pitchFamily="34" charset="0"/>
                  <a:cs typeface="Arial" panose="020B0604020202020204" pitchFamily="34" charset="0"/>
                </a:rPr>
              </a:br>
              <a:r>
                <a:rPr lang="en-US" sz="2000" b="1" dirty="0">
                  <a:solidFill>
                    <a:schemeClr val="tx1"/>
                  </a:solidFill>
                  <a:latin typeface="Arial" panose="020B0604020202020204" pitchFamily="34" charset="0"/>
                  <a:cs typeface="Arial" panose="020B0604020202020204" pitchFamily="34" charset="0"/>
                </a:rPr>
                <a:t>STATE</a:t>
              </a:r>
            </a:p>
          </p:txBody>
        </p:sp>
      </p:grpSp>
      <p:sp>
        <p:nvSpPr>
          <p:cNvPr id="10" name="Oval 9"/>
          <p:cNvSpPr/>
          <p:nvPr/>
        </p:nvSpPr>
        <p:spPr>
          <a:xfrm>
            <a:off x="874645" y="2765226"/>
            <a:ext cx="1371600" cy="13716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000" b="1" dirty="0">
                <a:solidFill>
                  <a:schemeClr val="tx1"/>
                </a:solidFill>
                <a:latin typeface="Arial" panose="020B0604020202020204" pitchFamily="34" charset="0"/>
                <a:cs typeface="Arial" panose="020B0604020202020204" pitchFamily="34" charset="0"/>
              </a:rPr>
              <a:t>SOME</a:t>
            </a:r>
            <a:br>
              <a:rPr lang="en-US" sz="2000" b="1" dirty="0">
                <a:solidFill>
                  <a:schemeClr val="tx1"/>
                </a:solidFill>
                <a:latin typeface="Arial" panose="020B0604020202020204" pitchFamily="34" charset="0"/>
                <a:cs typeface="Arial" panose="020B0604020202020204" pitchFamily="34" charset="0"/>
              </a:rPr>
            </a:br>
            <a:r>
              <a:rPr lang="en-US" sz="2000" b="1" dirty="0">
                <a:solidFill>
                  <a:schemeClr val="tx1"/>
                </a:solidFill>
                <a:latin typeface="Arial" panose="020B0604020202020204" pitchFamily="34" charset="0"/>
                <a:cs typeface="Arial" panose="020B0604020202020204" pitchFamily="34" charset="0"/>
              </a:rPr>
              <a:t>STATE</a:t>
            </a:r>
          </a:p>
        </p:txBody>
      </p:sp>
    </p:spTree>
    <p:extLst>
      <p:ext uri="{BB962C8B-B14F-4D97-AF65-F5344CB8AC3E}">
        <p14:creationId xmlns:p14="http://schemas.microsoft.com/office/powerpoint/2010/main" val="1386711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Counter Repeats a Loop of States (Forever)</a:t>
            </a:r>
          </a:p>
        </p:txBody>
      </p:sp>
      <p:sp>
        <p:nvSpPr>
          <p:cNvPr id="16" name="Content Placeholder 15"/>
          <p:cNvSpPr>
            <a:spLocks noGrp="1"/>
          </p:cNvSpPr>
          <p:nvPr>
            <p:ph idx="1"/>
          </p:nvPr>
        </p:nvSpPr>
        <p:spPr/>
        <p:txBody>
          <a:bodyPr/>
          <a:lstStyle/>
          <a:p>
            <a:r>
              <a:rPr lang="en-US" dirty="0"/>
              <a:t>An FSM without inputs is called a </a:t>
            </a:r>
            <a:r>
              <a:rPr lang="en-US" b="1" dirty="0">
                <a:solidFill>
                  <a:srgbClr val="0070C0"/>
                </a:solidFill>
              </a:rPr>
              <a:t>counter</a:t>
            </a:r>
            <a:r>
              <a:rPr lang="en-US" dirty="0"/>
              <a:t>.</a:t>
            </a:r>
          </a:p>
          <a:p>
            <a:r>
              <a:rPr lang="en-US" dirty="0"/>
              <a:t>A counter may sometimes have inputs</a:t>
            </a:r>
          </a:p>
          <a:p>
            <a:pPr lvl="1"/>
            <a:r>
              <a:rPr lang="en-US" dirty="0"/>
              <a:t>to start/stop the counter</a:t>
            </a:r>
          </a:p>
          <a:p>
            <a:pPr lvl="1"/>
            <a:r>
              <a:rPr lang="en-US" dirty="0"/>
              <a:t>to reset the counter to a known state</a:t>
            </a:r>
          </a:p>
          <a:p>
            <a:pPr lvl="1"/>
            <a:r>
              <a:rPr lang="en-US" dirty="0"/>
              <a:t>and sometimes to make the counter </a:t>
            </a:r>
            <a:br>
              <a:rPr lang="en-US" dirty="0"/>
            </a:br>
            <a:r>
              <a:rPr lang="en-US" dirty="0"/>
              <a:t>count in different ways (for example, </a:t>
            </a:r>
            <a:br>
              <a:rPr lang="en-US" dirty="0"/>
            </a:br>
            <a:r>
              <a:rPr lang="en-US" dirty="0"/>
              <a:t>up or down).</a:t>
            </a:r>
          </a:p>
          <a:p>
            <a:r>
              <a:rPr lang="en-US" dirty="0"/>
              <a:t>But the basic idea is the same: </a:t>
            </a:r>
            <a:r>
              <a:rPr lang="en-US" b="1" dirty="0">
                <a:solidFill>
                  <a:srgbClr val="0070C0"/>
                </a:solidFill>
              </a:rPr>
              <a:t>the normal operation of a counter is a loop of states</a:t>
            </a:r>
            <a:r>
              <a:rPr lang="en-US" dirty="0"/>
              <a:t>.</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34</a:t>
            </a:fld>
            <a:endParaRPr lang="en-US" dirty="0"/>
          </a:p>
        </p:txBody>
      </p:sp>
    </p:spTree>
    <p:extLst>
      <p:ext uri="{BB962C8B-B14F-4D97-AF65-F5344CB8AC3E}">
        <p14:creationId xmlns:p14="http://schemas.microsoft.com/office/powerpoint/2010/main" val="39824811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 Consider Both Synchronous and Ripple Counters</a:t>
            </a:r>
          </a:p>
        </p:txBody>
      </p:sp>
      <p:sp>
        <p:nvSpPr>
          <p:cNvPr id="16" name="Content Placeholder 15"/>
          <p:cNvSpPr>
            <a:spLocks noGrp="1"/>
          </p:cNvSpPr>
          <p:nvPr>
            <p:ph idx="1"/>
          </p:nvPr>
        </p:nvSpPr>
        <p:spPr/>
        <p:txBody>
          <a:bodyPr>
            <a:normAutofit lnSpcReduction="10000"/>
          </a:bodyPr>
          <a:lstStyle/>
          <a:p>
            <a:r>
              <a:rPr lang="en-US" dirty="0"/>
              <a:t>We focus mainly on </a:t>
            </a:r>
          </a:p>
          <a:p>
            <a:pPr lvl="1"/>
            <a:r>
              <a:rPr lang="en-US" b="1" dirty="0">
                <a:solidFill>
                  <a:srgbClr val="0070C0"/>
                </a:solidFill>
              </a:rPr>
              <a:t>synchronous counters</a:t>
            </a:r>
            <a:r>
              <a:rPr lang="en-US" dirty="0"/>
              <a:t>, for which the flip-flops use a common clock signal.</a:t>
            </a:r>
          </a:p>
          <a:p>
            <a:pPr lvl="1"/>
            <a:r>
              <a:rPr lang="en-US" dirty="0"/>
              <a:t>In other words, they are </a:t>
            </a:r>
            <a:r>
              <a:rPr lang="en-US" b="1" dirty="0">
                <a:solidFill>
                  <a:srgbClr val="00B050"/>
                </a:solidFill>
              </a:rPr>
              <a:t>clocked synchronous sequential circuits</a:t>
            </a:r>
            <a:r>
              <a:rPr lang="en-US" dirty="0"/>
              <a:t>, and</a:t>
            </a:r>
            <a:br>
              <a:rPr lang="en-US" dirty="0"/>
            </a:br>
            <a:r>
              <a:rPr lang="en-US" dirty="0"/>
              <a:t>allow us to pretend that time is discrete.</a:t>
            </a:r>
          </a:p>
          <a:p>
            <a:r>
              <a:rPr lang="en-US" dirty="0"/>
              <a:t>We will also look briefly at </a:t>
            </a:r>
          </a:p>
          <a:p>
            <a:pPr lvl="1"/>
            <a:r>
              <a:rPr lang="en-US" b="1" dirty="0">
                <a:solidFill>
                  <a:srgbClr val="0070C0"/>
                </a:solidFill>
              </a:rPr>
              <a:t>ripple counters</a:t>
            </a:r>
            <a:r>
              <a:rPr lang="en-US" dirty="0"/>
              <a:t>, in which flip-flop outputs are used to clock other flip-flops.</a:t>
            </a:r>
          </a:p>
          <a:p>
            <a:pPr lvl="1"/>
            <a:r>
              <a:rPr lang="en-US" dirty="0"/>
              <a:t>Such designs can save significant power.</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35</a:t>
            </a:fld>
            <a:endParaRPr lang="en-US" dirty="0"/>
          </a:p>
        </p:txBody>
      </p:sp>
    </p:spTree>
    <p:extLst>
      <p:ext uri="{BB962C8B-B14F-4D97-AF65-F5344CB8AC3E}">
        <p14:creationId xmlns:p14="http://schemas.microsoft.com/office/powerpoint/2010/main" val="9918283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3-Bit Binary Counter</a:t>
            </a:r>
          </a:p>
        </p:txBody>
      </p:sp>
      <p:sp>
        <p:nvSpPr>
          <p:cNvPr id="16" name="Content Placeholder 15"/>
          <p:cNvSpPr>
            <a:spLocks noGrp="1"/>
          </p:cNvSpPr>
          <p:nvPr>
            <p:ph idx="1"/>
          </p:nvPr>
        </p:nvSpPr>
        <p:spPr/>
        <p:txBody>
          <a:bodyPr>
            <a:normAutofit/>
          </a:bodyPr>
          <a:lstStyle/>
          <a:p>
            <a:r>
              <a:rPr lang="en-US" dirty="0"/>
              <a:t>Let’s do an example.</a:t>
            </a:r>
          </a:p>
          <a:p>
            <a:r>
              <a:rPr lang="en-US" dirty="0"/>
              <a:t>The state transition </a:t>
            </a:r>
            <a:br>
              <a:rPr lang="en-US" dirty="0"/>
            </a:br>
            <a:r>
              <a:rPr lang="en-US" dirty="0"/>
              <a:t>diagram to the right</a:t>
            </a:r>
            <a:br>
              <a:rPr lang="en-US" dirty="0"/>
            </a:br>
            <a:r>
              <a:rPr lang="en-US" dirty="0"/>
              <a:t>defines a 3-bit binary</a:t>
            </a:r>
            <a:br>
              <a:rPr lang="en-US" dirty="0"/>
            </a:br>
            <a:r>
              <a:rPr lang="en-US" dirty="0"/>
              <a:t>counter.</a:t>
            </a:r>
          </a:p>
          <a:p>
            <a:r>
              <a:rPr lang="en-US" dirty="0"/>
              <a:t>The states correspond to</a:t>
            </a:r>
            <a:br>
              <a:rPr lang="en-US" dirty="0"/>
            </a:br>
            <a:r>
              <a:rPr lang="en-US" dirty="0"/>
              <a:t>unsigned numbers 0 to 7,</a:t>
            </a:r>
            <a:br>
              <a:rPr lang="en-US" dirty="0"/>
            </a:br>
            <a:r>
              <a:rPr lang="en-US" dirty="0"/>
              <a:t>after which the counter</a:t>
            </a:r>
            <a:br>
              <a:rPr lang="en-US" dirty="0"/>
            </a:br>
            <a:r>
              <a:rPr lang="en-US" dirty="0"/>
              <a:t>returns to the 000 state.</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36</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8387" y="2678854"/>
            <a:ext cx="3190240" cy="3190240"/>
          </a:xfrm>
          <a:prstGeom prst="rect">
            <a:avLst/>
          </a:prstGeom>
        </p:spPr>
      </p:pic>
    </p:spTree>
    <p:extLst>
      <p:ext uri="{BB962C8B-B14F-4D97-AF65-F5344CB8AC3E}">
        <p14:creationId xmlns:p14="http://schemas.microsoft.com/office/powerpoint/2010/main" val="18105752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a Next-State Table</a:t>
            </a:r>
          </a:p>
        </p:txBody>
      </p:sp>
      <p:sp>
        <p:nvSpPr>
          <p:cNvPr id="12" name="Content Placeholder 11"/>
          <p:cNvSpPr>
            <a:spLocks noGrp="1"/>
          </p:cNvSpPr>
          <p:nvPr>
            <p:ph idx="1"/>
          </p:nvPr>
        </p:nvSpPr>
        <p:spPr/>
        <p:txBody>
          <a:bodyPr/>
          <a:lstStyle/>
          <a:p>
            <a:pPr algn="r"/>
            <a:r>
              <a:rPr lang="en-US" dirty="0"/>
              <a:t>Start by writing a </a:t>
            </a:r>
            <a:br>
              <a:rPr lang="en-US" dirty="0"/>
            </a:br>
            <a:r>
              <a:rPr lang="en-US" dirty="0"/>
              <a:t>next-state table.</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37</a:t>
            </a:fld>
            <a:endParaRPr lang="en-US" dirty="0"/>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nvPr>
            </p:nvGraphicFramePr>
            <p:xfrm>
              <a:off x="596348" y="1485931"/>
              <a:ext cx="3840480" cy="4670679"/>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12692">
                      <a:extLst>
                        <a:ext uri="{9D8B030D-6E8A-4147-A177-3AD203B41FA5}">
                          <a16:colId xmlns:a16="http://schemas.microsoft.com/office/drawing/2014/main" val="20004"/>
                        </a:ext>
                      </a:extLst>
                    </a:gridCol>
                    <a:gridCol w="667468">
                      <a:extLst>
                        <a:ext uri="{9D8B030D-6E8A-4147-A177-3AD203B41FA5}">
                          <a16:colId xmlns:a16="http://schemas.microsoft.com/office/drawing/2014/main" val="20005"/>
                        </a:ext>
                      </a:extLst>
                    </a:gridCol>
                  </a:tblGrid>
                  <a:tr h="370840">
                    <a:tc>
                      <a:txBody>
                        <a:bodyPr/>
                        <a:lstStyle/>
                        <a:p>
                          <a:pPr algn="ctr"/>
                          <a:r>
                            <a:rPr lang="en-US" sz="2800" b="1" dirty="0">
                              <a:solidFill>
                                <a:schemeClr val="tx1"/>
                              </a:solidFill>
                            </a:rPr>
                            <a:t>S</a:t>
                          </a:r>
                          <a:r>
                            <a:rPr lang="en-US" sz="2800" b="1" baseline="-25000" dirty="0">
                              <a:solidFill>
                                <a:schemeClr val="tx1"/>
                              </a:solidFill>
                            </a:rPr>
                            <a:t>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rPr>
                            <a:t>S</a:t>
                          </a:r>
                          <a:r>
                            <a:rPr lang="en-US" sz="2800" b="1" baseline="-25000" dirty="0">
                              <a:solidFill>
                                <a:schemeClr val="tx1"/>
                              </a:solidFill>
                            </a:rPr>
                            <a:t>1</a:t>
                          </a:r>
                          <a:endParaRPr lang="en-US" sz="2800" b="1"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rPr>
                            <a:t>S</a:t>
                          </a:r>
                          <a:r>
                            <a:rPr lang="en-US" sz="2800" b="1" baseline="-25000" dirty="0">
                              <a:solidFill>
                                <a:schemeClr val="tx1"/>
                              </a:solidFill>
                            </a:rPr>
                            <a:t>0</a:t>
                          </a:r>
                          <a:endParaRPr lang="en-US" sz="2800" b="1"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2800" b="1" i="1" smtClean="0">
                                        <a:solidFill>
                                          <a:schemeClr val="tx1"/>
                                        </a:solidFill>
                                        <a:latin typeface="Cambria Math" panose="02040503050406030204" pitchFamily="18" charset="0"/>
                                      </a:rPr>
                                    </m:ctrlPr>
                                  </m:sSubSupPr>
                                  <m:e>
                                    <m:r>
                                      <a:rPr lang="en-US" sz="2800" b="1" i="0">
                                        <a:solidFill>
                                          <a:schemeClr val="tx1"/>
                                        </a:solidFill>
                                        <a:latin typeface="Cambria Math" panose="02040503050406030204" pitchFamily="18" charset="0"/>
                                      </a:rPr>
                                      <m:t>𝐒</m:t>
                                    </m:r>
                                  </m:e>
                                  <m:sub>
                                    <m:r>
                                      <a:rPr lang="en-US" sz="2800" b="1" i="0" smtClean="0">
                                        <a:solidFill>
                                          <a:schemeClr val="tx1"/>
                                        </a:solidFill>
                                        <a:latin typeface="Cambria Math" panose="02040503050406030204" pitchFamily="18" charset="0"/>
                                      </a:rPr>
                                      <m:t>𝟐</m:t>
                                    </m:r>
                                  </m:sub>
                                  <m:sup>
                                    <m:r>
                                      <a:rPr lang="en-US" sz="2800" b="1" i="0">
                                        <a:solidFill>
                                          <a:schemeClr val="tx1"/>
                                        </a:solidFill>
                                        <a:latin typeface="Cambria Math" panose="02040503050406030204" pitchFamily="18" charset="0"/>
                                      </a:rPr>
                                      <m:t>+</m:t>
                                    </m:r>
                                  </m:sup>
                                </m:sSubSup>
                              </m:oMath>
                            </m:oMathPara>
                          </a14:m>
                          <a:endParaRPr lang="en-US" sz="2800" b="1" i="0"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2800" b="1" i="1" smtClean="0">
                                        <a:solidFill>
                                          <a:schemeClr val="tx1"/>
                                        </a:solidFill>
                                        <a:latin typeface="Cambria Math" panose="02040503050406030204" pitchFamily="18" charset="0"/>
                                      </a:rPr>
                                    </m:ctrlPr>
                                  </m:sSubSupPr>
                                  <m:e>
                                    <m:r>
                                      <a:rPr lang="en-US" sz="2800" b="1" i="0">
                                        <a:solidFill>
                                          <a:schemeClr val="tx1"/>
                                        </a:solidFill>
                                        <a:latin typeface="Cambria Math" panose="02040503050406030204" pitchFamily="18" charset="0"/>
                                      </a:rPr>
                                      <m:t>𝐒</m:t>
                                    </m:r>
                                  </m:e>
                                  <m:sub>
                                    <m:r>
                                      <a:rPr lang="en-US" sz="2800" b="1" i="0">
                                        <a:solidFill>
                                          <a:schemeClr val="tx1"/>
                                        </a:solidFill>
                                        <a:latin typeface="Cambria Math" panose="02040503050406030204" pitchFamily="18" charset="0"/>
                                      </a:rPr>
                                      <m:t>𝟏</m:t>
                                    </m:r>
                                  </m:sub>
                                  <m:sup>
                                    <m:r>
                                      <a:rPr lang="en-US" sz="2800" b="1" i="0">
                                        <a:solidFill>
                                          <a:schemeClr val="tx1"/>
                                        </a:solidFill>
                                        <a:latin typeface="Cambria Math" panose="02040503050406030204" pitchFamily="18" charset="0"/>
                                      </a:rPr>
                                      <m:t>+</m:t>
                                    </m:r>
                                  </m:sup>
                                </m:sSubSup>
                              </m:oMath>
                            </m:oMathPara>
                          </a14:m>
                          <a:endParaRPr lang="en-US" sz="2800" b="1" i="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2800" b="1" i="1" smtClean="0">
                                        <a:solidFill>
                                          <a:schemeClr val="tx1"/>
                                        </a:solidFill>
                                        <a:latin typeface="Cambria Math" panose="02040503050406030204" pitchFamily="18" charset="0"/>
                                      </a:rPr>
                                    </m:ctrlPr>
                                  </m:sSubSupPr>
                                  <m:e>
                                    <m:r>
                                      <a:rPr lang="en-US" sz="2800" b="1" i="0">
                                        <a:solidFill>
                                          <a:schemeClr val="tx1"/>
                                        </a:solidFill>
                                        <a:latin typeface="Cambria Math" panose="02040503050406030204" pitchFamily="18" charset="0"/>
                                      </a:rPr>
                                      <m:t>𝐒</m:t>
                                    </m:r>
                                  </m:e>
                                  <m:sub>
                                    <m:r>
                                      <a:rPr lang="en-US" sz="2800" b="1" i="0" smtClean="0">
                                        <a:solidFill>
                                          <a:schemeClr val="tx1"/>
                                        </a:solidFill>
                                        <a:latin typeface="Cambria Math" panose="02040503050406030204" pitchFamily="18" charset="0"/>
                                      </a:rPr>
                                      <m:t>𝟎</m:t>
                                    </m:r>
                                  </m:sub>
                                  <m:sup>
                                    <m:r>
                                      <a:rPr lang="en-US" sz="2800" b="1" i="0">
                                        <a:solidFill>
                                          <a:schemeClr val="tx1"/>
                                        </a:solidFill>
                                        <a:latin typeface="Cambria Math" panose="02040503050406030204" pitchFamily="18" charset="0"/>
                                      </a:rPr>
                                      <m:t>+</m:t>
                                    </m:r>
                                  </m:sup>
                                </m:sSubSup>
                              </m:oMath>
                            </m:oMathPara>
                          </a14:m>
                          <a:endParaRPr lang="en-US" sz="2800" b="1" i="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1247523176"/>
                  </p:ext>
                </p:extLst>
              </p:nvPr>
            </p:nvGraphicFramePr>
            <p:xfrm>
              <a:off x="596348" y="1485931"/>
              <a:ext cx="3840480" cy="4670679"/>
            </p:xfrm>
            <a:graphic>
              <a:graphicData uri="http://schemas.openxmlformats.org/drawingml/2006/table">
                <a:tbl>
                  <a:tblPr firstRow="1" bandRow="1">
                    <a:tableStyleId>{5C22544A-7EE6-4342-B048-85BDC9FD1C3A}</a:tableStyleId>
                  </a:tblPr>
                  <a:tblGrid>
                    <a:gridCol w="640080"/>
                    <a:gridCol w="640080"/>
                    <a:gridCol w="640080"/>
                    <a:gridCol w="640080"/>
                    <a:gridCol w="612692"/>
                    <a:gridCol w="667468"/>
                  </a:tblGrid>
                  <a:tr h="525399">
                    <a:tc>
                      <a:txBody>
                        <a:bodyPr/>
                        <a:lstStyle/>
                        <a:p>
                          <a:pPr algn="ctr"/>
                          <a:r>
                            <a:rPr lang="en-US" sz="2800" b="1" dirty="0" smtClean="0">
                              <a:solidFill>
                                <a:schemeClr val="tx1"/>
                              </a:solidFill>
                            </a:rPr>
                            <a:t>S</a:t>
                          </a:r>
                          <a:r>
                            <a:rPr lang="en-US" sz="2800" b="1" baseline="-25000" dirty="0" smtClean="0">
                              <a:solidFill>
                                <a:schemeClr val="tx1"/>
                              </a:solidFill>
                            </a:rPr>
                            <a:t>2</a:t>
                          </a:r>
                          <a:endParaRPr lang="en-US" sz="2800" b="1" baseline="-250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smtClean="0">
                              <a:solidFill>
                                <a:schemeClr val="tx1"/>
                              </a:solidFill>
                            </a:rPr>
                            <a:t>S</a:t>
                          </a:r>
                          <a:r>
                            <a:rPr lang="en-US" sz="2800" b="1" baseline="-25000" dirty="0" smtClean="0">
                              <a:solidFill>
                                <a:schemeClr val="tx1"/>
                              </a:solidFill>
                            </a:rPr>
                            <a:t>1</a:t>
                          </a:r>
                          <a:endParaRPr lang="en-US" sz="2800" b="1"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smtClean="0">
                              <a:solidFill>
                                <a:schemeClr val="tx1"/>
                              </a:solidFill>
                            </a:rPr>
                            <a:t>S</a:t>
                          </a:r>
                          <a:r>
                            <a:rPr lang="en-US" sz="2800" b="1" baseline="-25000" dirty="0" smtClean="0">
                              <a:solidFill>
                                <a:schemeClr val="tx1"/>
                              </a:solidFill>
                            </a:rPr>
                            <a:t>0</a:t>
                          </a:r>
                          <a:endParaRPr lang="en-US" sz="2800" b="1"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5"/>
                          <a:stretch>
                            <a:fillRect l="-300952" t="-11628" r="-200952" b="-823256"/>
                          </a:stretch>
                        </a:blipFill>
                      </a:tcPr>
                    </a:tc>
                    <a:tc>
                      <a:txBody>
                        <a:bodyPr/>
                        <a:lstStyle/>
                        <a:p>
                          <a:endParaRPr lang="en-US"/>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5"/>
                          <a:stretch>
                            <a:fillRect l="-421000" t="-11628" r="-111000" b="-823256"/>
                          </a:stretch>
                        </a:blipFill>
                      </a:tcPr>
                    </a:tc>
                    <a:tc>
                      <a:txBody>
                        <a:bodyPr/>
                        <a:lstStyle/>
                        <a:p>
                          <a:endParaRPr lang="en-US"/>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5"/>
                          <a:stretch>
                            <a:fillRect l="-473636" t="-11628" r="-909" b="-823256"/>
                          </a:stretch>
                        </a:blipFill>
                      </a:tcPr>
                    </a:tc>
                  </a:tr>
                  <a:tr h="5181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5181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181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181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181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181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181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181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mc:Fallback>
      </mc:AlternateContent>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98387" y="2678854"/>
            <a:ext cx="3190240" cy="3190240"/>
          </a:xfrm>
          <a:prstGeom prst="rect">
            <a:avLst/>
          </a:prstGeom>
        </p:spPr>
      </p:pic>
      <p:grpSp>
        <p:nvGrpSpPr>
          <p:cNvPr id="14" name="Group 13"/>
          <p:cNvGrpSpPr/>
          <p:nvPr/>
        </p:nvGrpSpPr>
        <p:grpSpPr>
          <a:xfrm>
            <a:off x="2641600" y="2001520"/>
            <a:ext cx="1679542" cy="523220"/>
            <a:chOff x="2641600" y="2001520"/>
            <a:chExt cx="1679542" cy="523220"/>
          </a:xfrm>
        </p:grpSpPr>
        <p:sp>
          <p:nvSpPr>
            <p:cNvPr id="13" name="TextBox 12"/>
            <p:cNvSpPr txBox="1"/>
            <p:nvPr/>
          </p:nvSpPr>
          <p:spPr>
            <a:xfrm>
              <a:off x="2641600" y="2001520"/>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a:t>
              </a:r>
              <a:endParaRPr lang="en-US" b="1" dirty="0">
                <a:latin typeface="Courier New" panose="02070309020205020404" pitchFamily="49" charset="0"/>
                <a:cs typeface="Courier New" panose="02070309020205020404" pitchFamily="49" charset="0"/>
              </a:endParaRPr>
            </a:p>
          </p:txBody>
        </p:sp>
        <p:sp>
          <p:nvSpPr>
            <p:cNvPr id="17" name="TextBox 16"/>
            <p:cNvSpPr txBox="1"/>
            <p:nvPr/>
          </p:nvSpPr>
          <p:spPr>
            <a:xfrm>
              <a:off x="3276557" y="2001520"/>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a:t>
              </a:r>
              <a:endParaRPr lang="en-US" b="1" dirty="0">
                <a:latin typeface="Courier New" panose="02070309020205020404" pitchFamily="49" charset="0"/>
                <a:cs typeface="Courier New" panose="02070309020205020404" pitchFamily="49" charset="0"/>
              </a:endParaRPr>
            </a:p>
          </p:txBody>
        </p:sp>
        <p:sp>
          <p:nvSpPr>
            <p:cNvPr id="18" name="TextBox 17"/>
            <p:cNvSpPr txBox="1"/>
            <p:nvPr/>
          </p:nvSpPr>
          <p:spPr>
            <a:xfrm>
              <a:off x="3921674" y="2001520"/>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grpSp>
      <p:grpSp>
        <p:nvGrpSpPr>
          <p:cNvPr id="20" name="Group 19"/>
          <p:cNvGrpSpPr/>
          <p:nvPr/>
        </p:nvGrpSpPr>
        <p:grpSpPr>
          <a:xfrm>
            <a:off x="2641600" y="2524740"/>
            <a:ext cx="1679542" cy="523220"/>
            <a:chOff x="2641600" y="2001520"/>
            <a:chExt cx="1679542" cy="523220"/>
          </a:xfrm>
        </p:grpSpPr>
        <p:sp>
          <p:nvSpPr>
            <p:cNvPr id="21" name="TextBox 20"/>
            <p:cNvSpPr txBox="1"/>
            <p:nvPr/>
          </p:nvSpPr>
          <p:spPr>
            <a:xfrm>
              <a:off x="2641600" y="2001520"/>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a:t>
              </a:r>
              <a:endParaRPr lang="en-US" b="1" dirty="0">
                <a:latin typeface="Courier New" panose="02070309020205020404" pitchFamily="49" charset="0"/>
                <a:cs typeface="Courier New" panose="02070309020205020404" pitchFamily="49" charset="0"/>
              </a:endParaRPr>
            </a:p>
          </p:txBody>
        </p:sp>
        <p:sp>
          <p:nvSpPr>
            <p:cNvPr id="22" name="TextBox 21"/>
            <p:cNvSpPr txBox="1"/>
            <p:nvPr/>
          </p:nvSpPr>
          <p:spPr>
            <a:xfrm>
              <a:off x="3276557" y="2001520"/>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23" name="TextBox 22"/>
            <p:cNvSpPr txBox="1"/>
            <p:nvPr/>
          </p:nvSpPr>
          <p:spPr>
            <a:xfrm>
              <a:off x="3921674" y="2001520"/>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a:t>
              </a:r>
              <a:endParaRPr lang="en-US" b="1" dirty="0">
                <a:latin typeface="Courier New" panose="02070309020205020404" pitchFamily="49" charset="0"/>
                <a:cs typeface="Courier New" panose="02070309020205020404" pitchFamily="49" charset="0"/>
              </a:endParaRPr>
            </a:p>
          </p:txBody>
        </p:sp>
      </p:grpSp>
      <p:grpSp>
        <p:nvGrpSpPr>
          <p:cNvPr id="25" name="Group 24"/>
          <p:cNvGrpSpPr/>
          <p:nvPr/>
        </p:nvGrpSpPr>
        <p:grpSpPr>
          <a:xfrm>
            <a:off x="2641600" y="4595678"/>
            <a:ext cx="1679542" cy="523220"/>
            <a:chOff x="2641600" y="2001520"/>
            <a:chExt cx="1679542" cy="523220"/>
          </a:xfrm>
        </p:grpSpPr>
        <p:sp>
          <p:nvSpPr>
            <p:cNvPr id="26" name="TextBox 25"/>
            <p:cNvSpPr txBox="1"/>
            <p:nvPr/>
          </p:nvSpPr>
          <p:spPr>
            <a:xfrm>
              <a:off x="2641600" y="2001520"/>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27" name="TextBox 26"/>
            <p:cNvSpPr txBox="1"/>
            <p:nvPr/>
          </p:nvSpPr>
          <p:spPr>
            <a:xfrm>
              <a:off x="3276557" y="2001520"/>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28" name="TextBox 27"/>
            <p:cNvSpPr txBox="1"/>
            <p:nvPr/>
          </p:nvSpPr>
          <p:spPr>
            <a:xfrm>
              <a:off x="3921674" y="2001520"/>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a:t>
              </a:r>
              <a:endParaRPr lang="en-US" b="1" dirty="0">
                <a:latin typeface="Courier New" panose="02070309020205020404" pitchFamily="49" charset="0"/>
                <a:cs typeface="Courier New" panose="02070309020205020404" pitchFamily="49" charset="0"/>
              </a:endParaRPr>
            </a:p>
          </p:txBody>
        </p:sp>
      </p:grpSp>
      <p:grpSp>
        <p:nvGrpSpPr>
          <p:cNvPr id="29" name="Group 28"/>
          <p:cNvGrpSpPr/>
          <p:nvPr/>
        </p:nvGrpSpPr>
        <p:grpSpPr>
          <a:xfrm>
            <a:off x="2634675" y="3039171"/>
            <a:ext cx="1679542" cy="523220"/>
            <a:chOff x="2641600" y="2001520"/>
            <a:chExt cx="1679542" cy="523220"/>
          </a:xfrm>
        </p:grpSpPr>
        <p:sp>
          <p:nvSpPr>
            <p:cNvPr id="30" name="TextBox 29"/>
            <p:cNvSpPr txBox="1"/>
            <p:nvPr/>
          </p:nvSpPr>
          <p:spPr>
            <a:xfrm>
              <a:off x="2641600" y="2001520"/>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a:t>
              </a:r>
              <a:endParaRPr lang="en-US" b="1" dirty="0">
                <a:latin typeface="Courier New" panose="02070309020205020404" pitchFamily="49" charset="0"/>
                <a:cs typeface="Courier New" panose="02070309020205020404" pitchFamily="49" charset="0"/>
              </a:endParaRPr>
            </a:p>
          </p:txBody>
        </p:sp>
        <p:sp>
          <p:nvSpPr>
            <p:cNvPr id="31" name="TextBox 30"/>
            <p:cNvSpPr txBox="1"/>
            <p:nvPr/>
          </p:nvSpPr>
          <p:spPr>
            <a:xfrm>
              <a:off x="3276557" y="2001520"/>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32" name="TextBox 31"/>
            <p:cNvSpPr txBox="1"/>
            <p:nvPr/>
          </p:nvSpPr>
          <p:spPr>
            <a:xfrm>
              <a:off x="3921674" y="2001520"/>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grpSp>
      <p:grpSp>
        <p:nvGrpSpPr>
          <p:cNvPr id="33" name="Group 32"/>
          <p:cNvGrpSpPr/>
          <p:nvPr/>
        </p:nvGrpSpPr>
        <p:grpSpPr>
          <a:xfrm>
            <a:off x="2636520" y="5116821"/>
            <a:ext cx="1679542" cy="523220"/>
            <a:chOff x="2641600" y="2001520"/>
            <a:chExt cx="1679542" cy="523220"/>
          </a:xfrm>
        </p:grpSpPr>
        <p:sp>
          <p:nvSpPr>
            <p:cNvPr id="34" name="TextBox 33"/>
            <p:cNvSpPr txBox="1"/>
            <p:nvPr/>
          </p:nvSpPr>
          <p:spPr>
            <a:xfrm>
              <a:off x="2641600" y="2001520"/>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35" name="TextBox 34"/>
            <p:cNvSpPr txBox="1"/>
            <p:nvPr/>
          </p:nvSpPr>
          <p:spPr>
            <a:xfrm>
              <a:off x="3276557" y="2001520"/>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36" name="TextBox 35"/>
            <p:cNvSpPr txBox="1"/>
            <p:nvPr/>
          </p:nvSpPr>
          <p:spPr>
            <a:xfrm>
              <a:off x="3921674" y="2001520"/>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grpSp>
      <p:grpSp>
        <p:nvGrpSpPr>
          <p:cNvPr id="37" name="Group 36"/>
          <p:cNvGrpSpPr/>
          <p:nvPr/>
        </p:nvGrpSpPr>
        <p:grpSpPr>
          <a:xfrm>
            <a:off x="2634675" y="4081471"/>
            <a:ext cx="1679542" cy="523220"/>
            <a:chOff x="2641600" y="2001520"/>
            <a:chExt cx="1679542" cy="523220"/>
          </a:xfrm>
        </p:grpSpPr>
        <p:sp>
          <p:nvSpPr>
            <p:cNvPr id="38" name="TextBox 37"/>
            <p:cNvSpPr txBox="1"/>
            <p:nvPr/>
          </p:nvSpPr>
          <p:spPr>
            <a:xfrm>
              <a:off x="2641600" y="2001520"/>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39" name="TextBox 38"/>
            <p:cNvSpPr txBox="1"/>
            <p:nvPr/>
          </p:nvSpPr>
          <p:spPr>
            <a:xfrm>
              <a:off x="3276557" y="2001520"/>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a:t>
              </a:r>
              <a:endParaRPr lang="en-US" b="1" dirty="0">
                <a:latin typeface="Courier New" panose="02070309020205020404" pitchFamily="49" charset="0"/>
                <a:cs typeface="Courier New" panose="02070309020205020404" pitchFamily="49" charset="0"/>
              </a:endParaRPr>
            </a:p>
          </p:txBody>
        </p:sp>
        <p:sp>
          <p:nvSpPr>
            <p:cNvPr id="40" name="TextBox 39"/>
            <p:cNvSpPr txBox="1"/>
            <p:nvPr/>
          </p:nvSpPr>
          <p:spPr>
            <a:xfrm>
              <a:off x="3921674" y="2001520"/>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grpSp>
      <p:grpSp>
        <p:nvGrpSpPr>
          <p:cNvPr id="41" name="Group 40"/>
          <p:cNvGrpSpPr/>
          <p:nvPr/>
        </p:nvGrpSpPr>
        <p:grpSpPr>
          <a:xfrm>
            <a:off x="2636520" y="3560242"/>
            <a:ext cx="1679542" cy="523220"/>
            <a:chOff x="2641600" y="2001520"/>
            <a:chExt cx="1679542" cy="523220"/>
          </a:xfrm>
        </p:grpSpPr>
        <p:sp>
          <p:nvSpPr>
            <p:cNvPr id="42" name="TextBox 41"/>
            <p:cNvSpPr txBox="1"/>
            <p:nvPr/>
          </p:nvSpPr>
          <p:spPr>
            <a:xfrm>
              <a:off x="2641600" y="2001520"/>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43" name="TextBox 42"/>
            <p:cNvSpPr txBox="1"/>
            <p:nvPr/>
          </p:nvSpPr>
          <p:spPr>
            <a:xfrm>
              <a:off x="3276557" y="2001520"/>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a:t>
              </a:r>
              <a:endParaRPr lang="en-US" b="1" dirty="0">
                <a:latin typeface="Courier New" panose="02070309020205020404" pitchFamily="49" charset="0"/>
                <a:cs typeface="Courier New" panose="02070309020205020404" pitchFamily="49" charset="0"/>
              </a:endParaRPr>
            </a:p>
          </p:txBody>
        </p:sp>
        <p:sp>
          <p:nvSpPr>
            <p:cNvPr id="44" name="TextBox 43"/>
            <p:cNvSpPr txBox="1"/>
            <p:nvPr/>
          </p:nvSpPr>
          <p:spPr>
            <a:xfrm>
              <a:off x="3921674" y="2001520"/>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a:t>
              </a:r>
              <a:endParaRPr lang="en-US" b="1" dirty="0">
                <a:latin typeface="Courier New" panose="02070309020205020404" pitchFamily="49" charset="0"/>
                <a:cs typeface="Courier New" panose="02070309020205020404" pitchFamily="49" charset="0"/>
              </a:endParaRPr>
            </a:p>
          </p:txBody>
        </p:sp>
      </p:grpSp>
      <p:grpSp>
        <p:nvGrpSpPr>
          <p:cNvPr id="45" name="Group 44"/>
          <p:cNvGrpSpPr/>
          <p:nvPr/>
        </p:nvGrpSpPr>
        <p:grpSpPr>
          <a:xfrm>
            <a:off x="2631440" y="5629175"/>
            <a:ext cx="1679542" cy="523220"/>
            <a:chOff x="2641600" y="2001520"/>
            <a:chExt cx="1679542" cy="523220"/>
          </a:xfrm>
        </p:grpSpPr>
        <p:sp>
          <p:nvSpPr>
            <p:cNvPr id="46" name="TextBox 45"/>
            <p:cNvSpPr txBox="1"/>
            <p:nvPr/>
          </p:nvSpPr>
          <p:spPr>
            <a:xfrm>
              <a:off x="2641600" y="2001520"/>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a:t>
              </a:r>
              <a:endParaRPr lang="en-US" b="1" dirty="0">
                <a:latin typeface="Courier New" panose="02070309020205020404" pitchFamily="49" charset="0"/>
                <a:cs typeface="Courier New" panose="02070309020205020404" pitchFamily="49" charset="0"/>
              </a:endParaRPr>
            </a:p>
          </p:txBody>
        </p:sp>
        <p:sp>
          <p:nvSpPr>
            <p:cNvPr id="47" name="TextBox 46"/>
            <p:cNvSpPr txBox="1"/>
            <p:nvPr/>
          </p:nvSpPr>
          <p:spPr>
            <a:xfrm>
              <a:off x="3276557" y="2001520"/>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a:t>
              </a:r>
              <a:endParaRPr lang="en-US" b="1" dirty="0">
                <a:latin typeface="Courier New" panose="02070309020205020404" pitchFamily="49" charset="0"/>
                <a:cs typeface="Courier New" panose="02070309020205020404" pitchFamily="49" charset="0"/>
              </a:endParaRPr>
            </a:p>
          </p:txBody>
        </p:sp>
        <p:sp>
          <p:nvSpPr>
            <p:cNvPr id="48" name="TextBox 47"/>
            <p:cNvSpPr txBox="1"/>
            <p:nvPr/>
          </p:nvSpPr>
          <p:spPr>
            <a:xfrm>
              <a:off x="3921674" y="2001520"/>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0</a:t>
              </a:r>
              <a:endParaRPr lang="en-US" b="1"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13143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Use K-Maps to Express the Next-State Values</a:t>
            </a:r>
          </a:p>
        </p:txBody>
      </p:sp>
      <mc:AlternateContent xmlns:mc="http://schemas.openxmlformats.org/markup-compatibility/2006" xmlns:a14="http://schemas.microsoft.com/office/drawing/2010/main">
        <mc:Choice Requires="a14">
          <p:sp>
            <p:nvSpPr>
              <p:cNvPr id="12" name="Content Placeholder 11"/>
              <p:cNvSpPr>
                <a:spLocks noGrp="1"/>
              </p:cNvSpPr>
              <p:nvPr>
                <p:ph idx="1"/>
              </p:nvPr>
            </p:nvSpPr>
            <p:spPr/>
            <p:txBody>
              <a:bodyPr/>
              <a:lstStyle/>
              <a:p>
                <a:pPr algn="r"/>
                <a:r>
                  <a:rPr lang="en-US" dirty="0"/>
                  <a:t>Now copy into K-maps.</a:t>
                </a:r>
              </a:p>
              <a:p>
                <a:pPr algn="r"/>
                <a:endParaRPr lang="en-US" dirty="0"/>
              </a:p>
              <a:p>
                <a:pPr algn="r"/>
                <a14:m>
                  <m:oMath xmlns:m="http://schemas.openxmlformats.org/officeDocument/2006/math">
                    <m:sSubSup>
                      <m:sSubSupPr>
                        <m:ctrlPr>
                          <a:rPr lang="en-US" b="1" i="1" smtClean="0">
                            <a:solidFill>
                              <a:srgbClr val="0070C0"/>
                            </a:solidFill>
                            <a:latin typeface="Cambria Math" panose="02040503050406030204" pitchFamily="18" charset="0"/>
                          </a:rPr>
                        </m:ctrlPr>
                      </m:sSubSupPr>
                      <m:e>
                        <m:r>
                          <a:rPr lang="en-US" b="1" i="0">
                            <a:solidFill>
                              <a:srgbClr val="0070C0"/>
                            </a:solidFill>
                            <a:latin typeface="Cambria Math" panose="02040503050406030204" pitchFamily="18" charset="0"/>
                          </a:rPr>
                          <m:t>𝐒</m:t>
                        </m:r>
                      </m:e>
                      <m:sub>
                        <m:r>
                          <a:rPr lang="en-US" b="1" i="0">
                            <a:solidFill>
                              <a:srgbClr val="0070C0"/>
                            </a:solidFill>
                            <a:latin typeface="Cambria Math" panose="02040503050406030204" pitchFamily="18" charset="0"/>
                          </a:rPr>
                          <m:t>𝟎</m:t>
                        </m:r>
                      </m:sub>
                      <m:sup>
                        <m:r>
                          <a:rPr lang="en-US" b="1" i="0">
                            <a:solidFill>
                              <a:srgbClr val="0070C0"/>
                            </a:solidFill>
                            <a:latin typeface="Cambria Math" panose="02040503050406030204" pitchFamily="18" charset="0"/>
                          </a:rPr>
                          <m:t>+</m:t>
                        </m:r>
                      </m:sup>
                    </m:sSubSup>
                  </m:oMath>
                </a14:m>
                <a:r>
                  <a:rPr lang="en-US" b="1" dirty="0">
                    <a:solidFill>
                      <a:srgbClr val="0070C0"/>
                    </a:solidFill>
                  </a:rPr>
                  <a:t> = S</a:t>
                </a:r>
                <a:r>
                  <a:rPr lang="en-US" b="1" baseline="-25000" dirty="0">
                    <a:solidFill>
                      <a:srgbClr val="0070C0"/>
                    </a:solidFill>
                  </a:rPr>
                  <a:t>0</a:t>
                </a:r>
                <a:r>
                  <a:rPr lang="en-US" b="1" dirty="0">
                    <a:solidFill>
                      <a:srgbClr val="0070C0"/>
                    </a:solidFill>
                  </a:rPr>
                  <a:t>’ = S</a:t>
                </a:r>
                <a:r>
                  <a:rPr lang="en-US" b="1" baseline="-25000" dirty="0">
                    <a:solidFill>
                      <a:srgbClr val="0070C0"/>
                    </a:solidFill>
                  </a:rPr>
                  <a:t>0</a:t>
                </a:r>
                <a:r>
                  <a:rPr lang="en-US" b="1" dirty="0">
                    <a:solidFill>
                      <a:srgbClr val="0070C0"/>
                    </a:solidFill>
                  </a:rPr>
                  <a:t> </a:t>
                </a:r>
                <a:r>
                  <a:rPr lang="en-US" b="1" dirty="0">
                    <a:solidFill>
                      <a:srgbClr val="0070C0"/>
                    </a:solidFill>
                    <a:sym typeface="Symbol" panose="05050102010706020507" pitchFamily="18" charset="2"/>
                  </a:rPr>
                  <a:t> 1</a:t>
                </a:r>
                <a:r>
                  <a:rPr lang="en-US" b="1" dirty="0">
                    <a:solidFill>
                      <a:schemeClr val="tx1"/>
                    </a:solidFill>
                    <a:sym typeface="Symbol" panose="05050102010706020507" pitchFamily="18" charset="2"/>
                  </a:rPr>
                  <a:t>  </a:t>
                </a:r>
                <a:endParaRPr lang="en-US" dirty="0"/>
              </a:p>
            </p:txBody>
          </p:sp>
        </mc:Choice>
        <mc:Fallback xmlns="">
          <p:sp>
            <p:nvSpPr>
              <p:cNvPr id="12" name="Content Placeholder 11"/>
              <p:cNvSpPr>
                <a:spLocks noGrp="1" noRot="1" noChangeAspect="1" noMove="1" noResize="1" noEditPoints="1" noAdjustHandles="1" noChangeArrowheads="1" noChangeShapeType="1" noTextEdit="1"/>
              </p:cNvSpPr>
              <p:nvPr>
                <p:ph idx="1"/>
              </p:nvPr>
            </p:nvSpPr>
            <p:spPr>
              <a:blipFill rotWithShape="0">
                <a:blip r:embed="rId3"/>
                <a:stretch>
                  <a:fillRect t="-2443" r="-273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38</a:t>
            </a:fld>
            <a:endParaRPr lang="en-US" dirty="0"/>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nvPr>
            </p:nvGraphicFramePr>
            <p:xfrm>
              <a:off x="596348" y="1485931"/>
              <a:ext cx="3840480" cy="4670679"/>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12692">
                      <a:extLst>
                        <a:ext uri="{9D8B030D-6E8A-4147-A177-3AD203B41FA5}">
                          <a16:colId xmlns:a16="http://schemas.microsoft.com/office/drawing/2014/main" val="20004"/>
                        </a:ext>
                      </a:extLst>
                    </a:gridCol>
                    <a:gridCol w="667468">
                      <a:extLst>
                        <a:ext uri="{9D8B030D-6E8A-4147-A177-3AD203B41FA5}">
                          <a16:colId xmlns:a16="http://schemas.microsoft.com/office/drawing/2014/main" val="20005"/>
                        </a:ext>
                      </a:extLst>
                    </a:gridCol>
                  </a:tblGrid>
                  <a:tr h="370840">
                    <a:tc>
                      <a:txBody>
                        <a:bodyPr/>
                        <a:lstStyle/>
                        <a:p>
                          <a:pPr algn="ctr"/>
                          <a:r>
                            <a:rPr lang="en-US" sz="2800" b="1" dirty="0">
                              <a:solidFill>
                                <a:schemeClr val="tx1"/>
                              </a:solidFill>
                            </a:rPr>
                            <a:t>S</a:t>
                          </a:r>
                          <a:r>
                            <a:rPr lang="en-US" sz="2800" b="1" baseline="-25000" dirty="0">
                              <a:solidFill>
                                <a:schemeClr val="tx1"/>
                              </a:solidFill>
                            </a:rPr>
                            <a:t>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rPr>
                            <a:t>S</a:t>
                          </a:r>
                          <a:r>
                            <a:rPr lang="en-US" sz="2800" b="1" baseline="-25000" dirty="0">
                              <a:solidFill>
                                <a:schemeClr val="tx1"/>
                              </a:solidFill>
                            </a:rPr>
                            <a:t>1</a:t>
                          </a:r>
                          <a:endParaRPr lang="en-US" sz="2800" b="1"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rPr>
                            <a:t>S</a:t>
                          </a:r>
                          <a:r>
                            <a:rPr lang="en-US" sz="2800" b="1" baseline="-25000" dirty="0">
                              <a:solidFill>
                                <a:schemeClr val="tx1"/>
                              </a:solidFill>
                            </a:rPr>
                            <a:t>0</a:t>
                          </a:r>
                          <a:endParaRPr lang="en-US" sz="2800" b="1"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2800" b="1" i="1" smtClean="0">
                                        <a:solidFill>
                                          <a:schemeClr val="tx1"/>
                                        </a:solidFill>
                                        <a:latin typeface="Cambria Math" panose="02040503050406030204" pitchFamily="18" charset="0"/>
                                      </a:rPr>
                                    </m:ctrlPr>
                                  </m:sSubSupPr>
                                  <m:e>
                                    <m:r>
                                      <a:rPr lang="en-US" sz="2800" b="1" i="0">
                                        <a:solidFill>
                                          <a:schemeClr val="tx1"/>
                                        </a:solidFill>
                                        <a:latin typeface="Cambria Math" panose="02040503050406030204" pitchFamily="18" charset="0"/>
                                      </a:rPr>
                                      <m:t>𝐒</m:t>
                                    </m:r>
                                  </m:e>
                                  <m:sub>
                                    <m:r>
                                      <a:rPr lang="en-US" sz="2800" b="1" i="0" smtClean="0">
                                        <a:solidFill>
                                          <a:schemeClr val="tx1"/>
                                        </a:solidFill>
                                        <a:latin typeface="Cambria Math" panose="02040503050406030204" pitchFamily="18" charset="0"/>
                                      </a:rPr>
                                      <m:t>𝟐</m:t>
                                    </m:r>
                                  </m:sub>
                                  <m:sup>
                                    <m:r>
                                      <a:rPr lang="en-US" sz="2800" b="1" i="0">
                                        <a:solidFill>
                                          <a:schemeClr val="tx1"/>
                                        </a:solidFill>
                                        <a:latin typeface="Cambria Math" panose="02040503050406030204" pitchFamily="18" charset="0"/>
                                      </a:rPr>
                                      <m:t>+</m:t>
                                    </m:r>
                                  </m:sup>
                                </m:sSubSup>
                              </m:oMath>
                            </m:oMathPara>
                          </a14:m>
                          <a:endParaRPr lang="en-US" sz="2800" b="1" i="0"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2800" b="1" i="1" smtClean="0">
                                        <a:solidFill>
                                          <a:schemeClr val="tx1"/>
                                        </a:solidFill>
                                        <a:latin typeface="Cambria Math" panose="02040503050406030204" pitchFamily="18" charset="0"/>
                                      </a:rPr>
                                    </m:ctrlPr>
                                  </m:sSubSupPr>
                                  <m:e>
                                    <m:r>
                                      <a:rPr lang="en-US" sz="2800" b="1" i="0">
                                        <a:solidFill>
                                          <a:schemeClr val="tx1"/>
                                        </a:solidFill>
                                        <a:latin typeface="Cambria Math" panose="02040503050406030204" pitchFamily="18" charset="0"/>
                                      </a:rPr>
                                      <m:t>𝐒</m:t>
                                    </m:r>
                                  </m:e>
                                  <m:sub>
                                    <m:r>
                                      <a:rPr lang="en-US" sz="2800" b="1" i="0">
                                        <a:solidFill>
                                          <a:schemeClr val="tx1"/>
                                        </a:solidFill>
                                        <a:latin typeface="Cambria Math" panose="02040503050406030204" pitchFamily="18" charset="0"/>
                                      </a:rPr>
                                      <m:t>𝟏</m:t>
                                    </m:r>
                                  </m:sub>
                                  <m:sup>
                                    <m:r>
                                      <a:rPr lang="en-US" sz="2800" b="1" i="0">
                                        <a:solidFill>
                                          <a:schemeClr val="tx1"/>
                                        </a:solidFill>
                                        <a:latin typeface="Cambria Math" panose="02040503050406030204" pitchFamily="18" charset="0"/>
                                      </a:rPr>
                                      <m:t>+</m:t>
                                    </m:r>
                                  </m:sup>
                                </m:sSubSup>
                              </m:oMath>
                            </m:oMathPara>
                          </a14:m>
                          <a:endParaRPr lang="en-US" sz="2800" b="1" i="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2800" b="1" i="1" smtClean="0">
                                        <a:solidFill>
                                          <a:schemeClr val="tx1"/>
                                        </a:solidFill>
                                        <a:latin typeface="Cambria Math" panose="02040503050406030204" pitchFamily="18" charset="0"/>
                                      </a:rPr>
                                    </m:ctrlPr>
                                  </m:sSubSupPr>
                                  <m:e>
                                    <m:r>
                                      <a:rPr lang="en-US" sz="2800" b="1" i="0">
                                        <a:solidFill>
                                          <a:schemeClr val="tx1"/>
                                        </a:solidFill>
                                        <a:latin typeface="Cambria Math" panose="02040503050406030204" pitchFamily="18" charset="0"/>
                                      </a:rPr>
                                      <m:t>𝐒</m:t>
                                    </m:r>
                                  </m:e>
                                  <m:sub>
                                    <m:r>
                                      <a:rPr lang="en-US" sz="2800" b="1" i="0" smtClean="0">
                                        <a:solidFill>
                                          <a:schemeClr val="tx1"/>
                                        </a:solidFill>
                                        <a:latin typeface="Cambria Math" panose="02040503050406030204" pitchFamily="18" charset="0"/>
                                      </a:rPr>
                                      <m:t>𝟎</m:t>
                                    </m:r>
                                  </m:sub>
                                  <m:sup>
                                    <m:r>
                                      <a:rPr lang="en-US" sz="2800" b="1" i="0">
                                        <a:solidFill>
                                          <a:schemeClr val="tx1"/>
                                        </a:solidFill>
                                        <a:latin typeface="Cambria Math" panose="02040503050406030204" pitchFamily="18" charset="0"/>
                                      </a:rPr>
                                      <m:t>+</m:t>
                                    </m:r>
                                  </m:sup>
                                </m:sSubSup>
                              </m:oMath>
                            </m:oMathPara>
                          </a14:m>
                          <a:endParaRPr lang="en-US" sz="2800" b="1" i="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rgbClr val="0070C0"/>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rgbClr val="0070C0"/>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rgbClr val="0070C0"/>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rgbClr val="0070C0"/>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rgbClr val="0070C0"/>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rgbClr val="0070C0"/>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rgbClr val="0070C0"/>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rgbClr val="0070C0"/>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843906265"/>
                  </p:ext>
                </p:extLst>
              </p:nvPr>
            </p:nvGraphicFramePr>
            <p:xfrm>
              <a:off x="596348" y="1485931"/>
              <a:ext cx="3840480" cy="4670679"/>
            </p:xfrm>
            <a:graphic>
              <a:graphicData uri="http://schemas.openxmlformats.org/drawingml/2006/table">
                <a:tbl>
                  <a:tblPr firstRow="1" bandRow="1">
                    <a:tableStyleId>{5C22544A-7EE6-4342-B048-85BDC9FD1C3A}</a:tableStyleId>
                  </a:tblPr>
                  <a:tblGrid>
                    <a:gridCol w="640080"/>
                    <a:gridCol w="640080"/>
                    <a:gridCol w="640080"/>
                    <a:gridCol w="640080"/>
                    <a:gridCol w="612692"/>
                    <a:gridCol w="667468"/>
                  </a:tblGrid>
                  <a:tr h="525399">
                    <a:tc>
                      <a:txBody>
                        <a:bodyPr/>
                        <a:lstStyle/>
                        <a:p>
                          <a:pPr algn="ctr"/>
                          <a:r>
                            <a:rPr lang="en-US" sz="2800" b="1" dirty="0" smtClean="0">
                              <a:solidFill>
                                <a:schemeClr val="tx1"/>
                              </a:solidFill>
                            </a:rPr>
                            <a:t>S</a:t>
                          </a:r>
                          <a:r>
                            <a:rPr lang="en-US" sz="2800" b="1" baseline="-25000" dirty="0" smtClean="0">
                              <a:solidFill>
                                <a:schemeClr val="tx1"/>
                              </a:solidFill>
                            </a:rPr>
                            <a:t>2</a:t>
                          </a:r>
                          <a:endParaRPr lang="en-US" sz="2800" b="1" baseline="-250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smtClean="0">
                              <a:solidFill>
                                <a:schemeClr val="tx1"/>
                              </a:solidFill>
                            </a:rPr>
                            <a:t>S</a:t>
                          </a:r>
                          <a:r>
                            <a:rPr lang="en-US" sz="2800" b="1" baseline="-25000" dirty="0" smtClean="0">
                              <a:solidFill>
                                <a:schemeClr val="tx1"/>
                              </a:solidFill>
                            </a:rPr>
                            <a:t>1</a:t>
                          </a:r>
                          <a:endParaRPr lang="en-US" sz="2800" b="1"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smtClean="0">
                              <a:solidFill>
                                <a:schemeClr val="tx1"/>
                              </a:solidFill>
                            </a:rPr>
                            <a:t>S</a:t>
                          </a:r>
                          <a:r>
                            <a:rPr lang="en-US" sz="2800" b="1" baseline="-25000" dirty="0" smtClean="0">
                              <a:solidFill>
                                <a:schemeClr val="tx1"/>
                              </a:solidFill>
                            </a:rPr>
                            <a:t>0</a:t>
                          </a:r>
                          <a:endParaRPr lang="en-US" sz="2800" b="1"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300952" t="-11628" r="-200952" b="-823256"/>
                          </a:stretch>
                        </a:blipFill>
                      </a:tcPr>
                    </a:tc>
                    <a:tc>
                      <a:txBody>
                        <a:bodyPr/>
                        <a:lstStyle/>
                        <a:p>
                          <a:endParaRPr lang="en-US"/>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21000" t="-11628" r="-111000" b="-823256"/>
                          </a:stretch>
                        </a:blipFill>
                      </a:tcPr>
                    </a:tc>
                    <a:tc>
                      <a:txBody>
                        <a:bodyPr/>
                        <a:lstStyle/>
                        <a:p>
                          <a:endParaRPr lang="en-US"/>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473636" t="-11628" r="-909" b="-823256"/>
                          </a:stretch>
                        </a:blipFill>
                      </a:tcPr>
                    </a:tc>
                  </a:tr>
                  <a:tr h="5181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rgbClr val="0070C0"/>
                              </a:solidFill>
                              <a:latin typeface="Courier New" panose="02070309020205020404" pitchFamily="49" charset="0"/>
                              <a:cs typeface="Courier New" panose="02070309020205020404" pitchFamily="49" charset="0"/>
                            </a:rPr>
                            <a:t>1</a:t>
                          </a:r>
                          <a:endParaRPr lang="en-US" sz="2800" b="1" dirty="0">
                            <a:solidFill>
                              <a:srgbClr val="0070C0"/>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5181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rgbClr val="0070C0"/>
                              </a:solidFill>
                              <a:latin typeface="Courier New" panose="02070309020205020404" pitchFamily="49" charset="0"/>
                              <a:cs typeface="Courier New" panose="02070309020205020404" pitchFamily="49" charset="0"/>
                            </a:rPr>
                            <a:t>0</a:t>
                          </a:r>
                          <a:endParaRPr lang="en-US" sz="2800" b="1" dirty="0">
                            <a:solidFill>
                              <a:srgbClr val="0070C0"/>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181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rgbClr val="0070C0"/>
                              </a:solidFill>
                              <a:latin typeface="Courier New" panose="02070309020205020404" pitchFamily="49" charset="0"/>
                              <a:cs typeface="Courier New" panose="02070309020205020404" pitchFamily="49" charset="0"/>
                            </a:rPr>
                            <a:t>1</a:t>
                          </a:r>
                          <a:endParaRPr lang="en-US" sz="2800" b="1" dirty="0">
                            <a:solidFill>
                              <a:srgbClr val="0070C0"/>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181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rgbClr val="0070C0"/>
                              </a:solidFill>
                              <a:latin typeface="Courier New" panose="02070309020205020404" pitchFamily="49" charset="0"/>
                              <a:cs typeface="Courier New" panose="02070309020205020404" pitchFamily="49" charset="0"/>
                            </a:rPr>
                            <a:t>0</a:t>
                          </a:r>
                          <a:endParaRPr lang="en-US" sz="2800" b="1" dirty="0">
                            <a:solidFill>
                              <a:srgbClr val="0070C0"/>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181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rgbClr val="0070C0"/>
                              </a:solidFill>
                              <a:latin typeface="Courier New" panose="02070309020205020404" pitchFamily="49" charset="0"/>
                              <a:cs typeface="Courier New" panose="02070309020205020404" pitchFamily="49" charset="0"/>
                            </a:rPr>
                            <a:t>1</a:t>
                          </a:r>
                          <a:endParaRPr lang="en-US" sz="2800" b="1" dirty="0">
                            <a:solidFill>
                              <a:srgbClr val="0070C0"/>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181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rgbClr val="0070C0"/>
                              </a:solidFill>
                              <a:latin typeface="Courier New" panose="02070309020205020404" pitchFamily="49" charset="0"/>
                              <a:cs typeface="Courier New" panose="02070309020205020404" pitchFamily="49" charset="0"/>
                            </a:rPr>
                            <a:t>0</a:t>
                          </a:r>
                          <a:endParaRPr lang="en-US" sz="2800" b="1" dirty="0">
                            <a:solidFill>
                              <a:srgbClr val="0070C0"/>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181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rgbClr val="0070C0"/>
                              </a:solidFill>
                              <a:latin typeface="Courier New" panose="02070309020205020404" pitchFamily="49" charset="0"/>
                              <a:cs typeface="Courier New" panose="02070309020205020404" pitchFamily="49" charset="0"/>
                            </a:rPr>
                            <a:t>1</a:t>
                          </a:r>
                          <a:endParaRPr lang="en-US" sz="2800" b="1" dirty="0">
                            <a:solidFill>
                              <a:srgbClr val="0070C0"/>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181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rgbClr val="0070C0"/>
                              </a:solidFill>
                              <a:latin typeface="Courier New" panose="02070309020205020404" pitchFamily="49" charset="0"/>
                              <a:cs typeface="Courier New" panose="02070309020205020404" pitchFamily="49" charset="0"/>
                            </a:rPr>
                            <a:t>0</a:t>
                          </a:r>
                          <a:endParaRPr lang="en-US" sz="2800" b="1" dirty="0">
                            <a:solidFill>
                              <a:srgbClr val="0070C0"/>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7" name="Table 56"/>
              <p:cNvGraphicFramePr>
                <a:graphicFrameLocks noGrp="1"/>
              </p:cNvGraphicFramePr>
              <p:nvPr>
                <p:extLst/>
              </p:nvPr>
            </p:nvGraphicFramePr>
            <p:xfrm>
              <a:off x="4436828" y="3644054"/>
              <a:ext cx="3794760" cy="2225040"/>
            </p:xfrm>
            <a:graphic>
              <a:graphicData uri="http://schemas.openxmlformats.org/drawingml/2006/table">
                <a:tbl>
                  <a:tblPr firstRow="1" bandRow="1">
                    <a:tableStyleId>{0E3FDE45-AF77-4B5C-9715-49D594BDF05E}</a:tableStyleId>
                  </a:tblPr>
                  <a:tblGrid>
                    <a:gridCol w="68580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365760">
                    <a:tc rowSpan="2"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2800" b="1" i="1" smtClean="0">
                                        <a:solidFill>
                                          <a:schemeClr val="tx1"/>
                                        </a:solidFill>
                                        <a:latin typeface="Cambria Math" panose="02040503050406030204" pitchFamily="18" charset="0"/>
                                      </a:rPr>
                                    </m:ctrlPr>
                                  </m:sSubSupPr>
                                  <m:e>
                                    <m:r>
                                      <a:rPr lang="en-US" sz="2800" b="1" i="0">
                                        <a:solidFill>
                                          <a:schemeClr val="tx1"/>
                                        </a:solidFill>
                                        <a:latin typeface="Cambria Math" panose="02040503050406030204" pitchFamily="18" charset="0"/>
                                      </a:rPr>
                                      <m:t>𝐒</m:t>
                                    </m:r>
                                  </m:e>
                                  <m:sub>
                                    <m:r>
                                      <a:rPr lang="en-US" sz="2800" b="1" i="1" smtClean="0">
                                        <a:solidFill>
                                          <a:schemeClr val="tx1"/>
                                        </a:solidFill>
                                        <a:latin typeface="Cambria Math" panose="02040503050406030204" pitchFamily="18" charset="0"/>
                                      </a:rPr>
                                      <m:t>𝟎</m:t>
                                    </m:r>
                                  </m:sub>
                                  <m:sup>
                                    <m:r>
                                      <a:rPr lang="en-US" sz="2800" b="1" i="0">
                                        <a:solidFill>
                                          <a:schemeClr val="tx1"/>
                                        </a:solidFill>
                                        <a:latin typeface="Cambria Math" panose="02040503050406030204" pitchFamily="18" charset="0"/>
                                      </a:rPr>
                                      <m:t>+</m:t>
                                    </m:r>
                                  </m:sup>
                                </m:sSubSup>
                              </m:oMath>
                            </m:oMathPara>
                          </a14:m>
                          <a:endParaRPr lang="en-US" sz="2400" b="1" i="0" dirty="0">
                            <a:solidFill>
                              <a:schemeClr val="tx1"/>
                            </a:solidFill>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rowSpan="2"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S</a:t>
                          </a:r>
                          <a:r>
                            <a:rPr lang="en-US" sz="2400" b="1" baseline="-25000" dirty="0">
                              <a:solidFill>
                                <a:schemeClr val="tx1"/>
                              </a:solidFill>
                            </a:rPr>
                            <a:t>1</a:t>
                          </a:r>
                          <a:r>
                            <a:rPr lang="en-US" sz="2400" b="1" dirty="0">
                              <a:solidFill>
                                <a:schemeClr val="tx1"/>
                              </a:solidFill>
                            </a:rPr>
                            <a:t>S</a:t>
                          </a:r>
                          <a:r>
                            <a:rPr lang="en-US" sz="2400" b="1" baseline="-25000" dirty="0">
                              <a:solidFill>
                                <a:schemeClr val="tx1"/>
                              </a:solidFill>
                            </a:rPr>
                            <a:t>0</a:t>
                          </a:r>
                          <a:endParaRPr lang="en-US" sz="2400" b="1" dirty="0">
                            <a:solidFill>
                              <a:schemeClr val="tx1"/>
                            </a:solidFill>
                          </a:endParaRPr>
                        </a:p>
                      </a:txBody>
                      <a:tcPr anchor="b">
                        <a:lnL>
                          <a:noFill/>
                        </a:lnL>
                        <a:lnR>
                          <a:noFill/>
                        </a:lnR>
                        <a:lnT w="12700" cmpd="sng">
                          <a:noFill/>
                        </a:lnT>
                        <a:lnB w="12700" cmpd="sng">
                          <a:noFill/>
                        </a:lnB>
                        <a:lnTlToBr w="12700" cmpd="sng">
                          <a:noFill/>
                          <a:prstDash val="solid"/>
                        </a:lnTlToBr>
                        <a:lnBlToTr w="12700" cmpd="sng">
                          <a:noFill/>
                          <a:prstDash val="solid"/>
                        </a:lnBlToTr>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65760">
                    <a:tc gridSpan="2" vMerge="1">
                      <a:txBody>
                        <a:bodyPr/>
                        <a:lstStyle/>
                        <a:p>
                          <a:endParaRPr lang="en-US" dirty="0"/>
                        </a:p>
                      </a:txBody>
                      <a:tcPr>
                        <a:noFill/>
                      </a:tcPr>
                    </a:tc>
                    <a:tc hMerge="1" vMerge="1">
                      <a:txBody>
                        <a:bodyPr/>
                        <a:lstStyle/>
                        <a:p>
                          <a:endParaRPr lang="en-US" dirty="0"/>
                        </a:p>
                      </a:txBody>
                      <a:tcPr>
                        <a:noFill/>
                      </a:tcPr>
                    </a:tc>
                    <a:tc>
                      <a:txBody>
                        <a:bodyPr/>
                        <a:lstStyle/>
                        <a:p>
                          <a:pPr algn="ctr"/>
                          <a:r>
                            <a:rPr lang="en-US" sz="2000" b="1" dirty="0">
                              <a:latin typeface="Arial" panose="020B0604020202020204" pitchFamily="34" charset="0"/>
                              <a:cs typeface="Arial" panose="020B0604020202020204" pitchFamily="34" charset="0"/>
                            </a:rPr>
                            <a:t>00</a:t>
                          </a:r>
                        </a:p>
                      </a:txBody>
                      <a:tcPr anchor="b">
                        <a:lnL w="12700" cmpd="sng">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latin typeface="Arial" panose="020B0604020202020204" pitchFamily="34" charset="0"/>
                              <a:cs typeface="Arial" panose="020B0604020202020204" pitchFamily="34" charset="0"/>
                            </a:rPr>
                            <a:t>01</a:t>
                          </a: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latin typeface="Arial" panose="020B0604020202020204" pitchFamily="34" charset="0"/>
                              <a:cs typeface="Arial" panose="020B0604020202020204" pitchFamily="34" charset="0"/>
                            </a:rPr>
                            <a:t>11</a:t>
                          </a: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latin typeface="Arial" panose="020B0604020202020204" pitchFamily="34" charset="0"/>
                              <a:cs typeface="Arial" panose="020B0604020202020204" pitchFamily="34" charset="0"/>
                            </a:rPr>
                            <a:t>10</a:t>
                          </a: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85800">
                    <a:tc rowSpan="2">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S</a:t>
                          </a:r>
                          <a:r>
                            <a:rPr lang="en-US" sz="2400" b="1" baseline="-25000" dirty="0">
                              <a:solidFill>
                                <a:schemeClr val="tx1"/>
                              </a:solidFill>
                            </a:rPr>
                            <a:t>2</a:t>
                          </a:r>
                          <a:endParaRPr lang="en-US" sz="2400" b="1" dirty="0">
                            <a:solidFill>
                              <a:schemeClr val="tx1"/>
                            </a:solidFill>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r>
                            <a:rPr lang="en-US" sz="2000" b="1" dirty="0">
                              <a:latin typeface="Arial" panose="020B0604020202020204" pitchFamily="34" charset="0"/>
                              <a:cs typeface="Arial" panose="020B0604020202020204" pitchFamily="34" charset="0"/>
                            </a:rPr>
                            <a:t>0</a:t>
                          </a:r>
                        </a:p>
                      </a:txBody>
                      <a:tcPr anchor="ctr">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85800">
                    <a:tc vMerge="1">
                      <a:txBody>
                        <a:bodyPr/>
                        <a:lstStyle/>
                        <a:p>
                          <a:endParaRPr lang="en-US" dirty="0"/>
                        </a:p>
                      </a:txBody>
                      <a:tcPr>
                        <a:noFill/>
                      </a:tcPr>
                    </a:tc>
                    <a:tc>
                      <a:txBody>
                        <a:bodyPr/>
                        <a:lstStyle/>
                        <a:p>
                          <a:pPr algn="r"/>
                          <a:r>
                            <a:rPr lang="en-US" sz="2000" b="1" dirty="0">
                              <a:latin typeface="Arial" panose="020B0604020202020204" pitchFamily="34" charset="0"/>
                              <a:cs typeface="Arial" panose="020B0604020202020204" pitchFamily="34" charset="0"/>
                            </a:rPr>
                            <a:t>1</a:t>
                          </a:r>
                        </a:p>
                      </a:txBody>
                      <a:tcPr anchor="ctr">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mc:Choice>
        <mc:Fallback xmlns="">
          <p:graphicFrame>
            <p:nvGraphicFramePr>
              <p:cNvPr id="57" name="Table 56"/>
              <p:cNvGraphicFramePr>
                <a:graphicFrameLocks noGrp="1"/>
              </p:cNvGraphicFramePr>
              <p:nvPr>
                <p:extLst>
                  <p:ext uri="{D42A27DB-BD31-4B8C-83A1-F6EECF244321}">
                    <p14:modId xmlns:p14="http://schemas.microsoft.com/office/powerpoint/2010/main" val="3010658885"/>
                  </p:ext>
                </p:extLst>
              </p:nvPr>
            </p:nvGraphicFramePr>
            <p:xfrm>
              <a:off x="4436828" y="3644054"/>
              <a:ext cx="3794760" cy="2225040"/>
            </p:xfrm>
            <a:graphic>
              <a:graphicData uri="http://schemas.openxmlformats.org/drawingml/2006/table">
                <a:tbl>
                  <a:tblPr firstRow="1" bandRow="1">
                    <a:tableStyleId>{0E3FDE45-AF77-4B5C-9715-49D594BDF05E}</a:tableStyleId>
                  </a:tblPr>
                  <a:tblGrid>
                    <a:gridCol w="685800"/>
                    <a:gridCol w="365760"/>
                    <a:gridCol w="685800"/>
                    <a:gridCol w="685800"/>
                    <a:gridCol w="685800"/>
                    <a:gridCol w="685800"/>
                  </a:tblGrid>
                  <a:tr h="457200">
                    <a:tc rowSpan="2" gridSpan="2">
                      <a:txBody>
                        <a:bodyPr/>
                        <a:lstStyle/>
                        <a:p>
                          <a:endParaRPr lang="en-US"/>
                        </a:p>
                      </a:txBody>
                      <a:tcPr anchor="ctr">
                        <a:lnL>
                          <a:noFill/>
                        </a:lnL>
                        <a:lnR>
                          <a:noFill/>
                        </a:lnR>
                        <a:lnT w="12700" cmpd="sng">
                          <a:noFill/>
                        </a:lnT>
                        <a:lnB w="12700" cmpd="sng">
                          <a:noFill/>
                        </a:lnB>
                        <a:lnTlToBr w="12700" cmpd="sng">
                          <a:noFill/>
                          <a:prstDash val="solid"/>
                        </a:lnTlToBr>
                        <a:lnBlToTr w="12700" cmpd="sng">
                          <a:noFill/>
                          <a:prstDash val="solid"/>
                        </a:lnBlToTr>
                        <a:blipFill rotWithShape="0">
                          <a:blip r:embed="rId5"/>
                          <a:stretch>
                            <a:fillRect t="-5000" r="-261850" b="-162857"/>
                          </a:stretch>
                        </a:blipFill>
                      </a:tcPr>
                    </a:tc>
                    <a:tc rowSpan="2"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S</a:t>
                          </a:r>
                          <a:r>
                            <a:rPr lang="en-US" sz="2400" b="1" baseline="-25000" dirty="0" smtClean="0">
                              <a:solidFill>
                                <a:schemeClr val="tx1"/>
                              </a:solidFill>
                            </a:rPr>
                            <a:t>1</a:t>
                          </a:r>
                          <a:r>
                            <a:rPr lang="en-US" sz="2400" b="1" dirty="0" smtClean="0">
                              <a:solidFill>
                                <a:schemeClr val="tx1"/>
                              </a:solidFill>
                            </a:rPr>
                            <a:t>S</a:t>
                          </a:r>
                          <a:r>
                            <a:rPr lang="en-US" sz="2400" b="1" baseline="-25000" dirty="0" smtClean="0">
                              <a:solidFill>
                                <a:schemeClr val="tx1"/>
                              </a:solidFill>
                            </a:rPr>
                            <a:t>0</a:t>
                          </a:r>
                          <a:endParaRPr lang="en-US" sz="2400" b="1" dirty="0" smtClean="0">
                            <a:solidFill>
                              <a:schemeClr val="tx1"/>
                            </a:solidFill>
                          </a:endParaRPr>
                        </a:p>
                      </a:txBody>
                      <a:tcPr anchor="b">
                        <a:lnL>
                          <a:noFill/>
                        </a:lnL>
                        <a:lnR>
                          <a:noFill/>
                        </a:lnR>
                        <a:lnT w="12700" cmpd="sng">
                          <a:noFill/>
                        </a:lnT>
                        <a:lnB w="12700" cmpd="sng">
                          <a:noFill/>
                        </a:lnB>
                        <a:lnTlToBr w="12700" cmpd="sng">
                          <a:noFill/>
                          <a:prstDash val="solid"/>
                        </a:lnTlToBr>
                        <a:lnBlToTr w="12700" cmpd="sng">
                          <a:noFill/>
                          <a:prstDash val="solid"/>
                        </a:lnBlToTr>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96240">
                    <a:tc gridSpan="2" vMerge="1">
                      <a:txBody>
                        <a:bodyPr/>
                        <a:lstStyle/>
                        <a:p>
                          <a:endParaRPr lang="en-US" dirty="0"/>
                        </a:p>
                      </a:txBody>
                      <a:tcPr>
                        <a:noFill/>
                      </a:tcPr>
                    </a:tc>
                    <a:tc hMerge="1" vMerge="1">
                      <a:txBody>
                        <a:bodyPr/>
                        <a:lstStyle/>
                        <a:p>
                          <a:endParaRPr lang="en-US" dirty="0"/>
                        </a:p>
                      </a:txBody>
                      <a:tcPr>
                        <a:noFill/>
                      </a:tcPr>
                    </a:tc>
                    <a:tc>
                      <a:txBody>
                        <a:bodyPr/>
                        <a:lstStyle/>
                        <a:p>
                          <a:pPr algn="ctr"/>
                          <a:r>
                            <a:rPr lang="en-US" sz="2000" b="1" dirty="0" smtClean="0">
                              <a:latin typeface="Arial" panose="020B0604020202020204" pitchFamily="34" charset="0"/>
                              <a:cs typeface="Arial" panose="020B0604020202020204" pitchFamily="34" charset="0"/>
                            </a:rPr>
                            <a:t>00</a:t>
                          </a:r>
                          <a:endParaRPr lang="en-US" sz="2000" b="1" dirty="0">
                            <a:latin typeface="Arial" panose="020B0604020202020204" pitchFamily="34" charset="0"/>
                            <a:cs typeface="Arial" panose="020B0604020202020204" pitchFamily="34" charset="0"/>
                          </a:endParaRPr>
                        </a:p>
                      </a:txBody>
                      <a:tcPr anchor="b">
                        <a:lnL w="12700" cmpd="sng">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latin typeface="Arial" panose="020B0604020202020204" pitchFamily="34" charset="0"/>
                              <a:cs typeface="Arial" panose="020B0604020202020204" pitchFamily="34" charset="0"/>
                            </a:rPr>
                            <a:t>01</a:t>
                          </a:r>
                          <a:endParaRPr lang="en-US" sz="2000" b="1" dirty="0">
                            <a:latin typeface="Arial" panose="020B0604020202020204" pitchFamily="34" charset="0"/>
                            <a:cs typeface="Arial" panose="020B0604020202020204" pitchFamily="34" charset="0"/>
                          </a:endParaRP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latin typeface="Arial" panose="020B0604020202020204" pitchFamily="34" charset="0"/>
                              <a:cs typeface="Arial" panose="020B0604020202020204" pitchFamily="34" charset="0"/>
                            </a:rPr>
                            <a:t>11</a:t>
                          </a:r>
                          <a:endParaRPr lang="en-US" sz="2000" b="1" dirty="0">
                            <a:latin typeface="Arial" panose="020B0604020202020204" pitchFamily="34" charset="0"/>
                            <a:cs typeface="Arial" panose="020B0604020202020204" pitchFamily="34" charset="0"/>
                          </a:endParaRP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latin typeface="Arial" panose="020B0604020202020204" pitchFamily="34" charset="0"/>
                              <a:cs typeface="Arial" panose="020B0604020202020204" pitchFamily="34" charset="0"/>
                            </a:rPr>
                            <a:t>10</a:t>
                          </a:r>
                          <a:endParaRPr lang="en-US" sz="2000" b="1" dirty="0">
                            <a:latin typeface="Arial" panose="020B0604020202020204" pitchFamily="34" charset="0"/>
                            <a:cs typeface="Arial" panose="020B0604020202020204" pitchFamily="34" charset="0"/>
                          </a:endParaRP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85800">
                    <a:tc rowSpan="2">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S</a:t>
                          </a:r>
                          <a:r>
                            <a:rPr lang="en-US" sz="2400" b="1" baseline="-25000" dirty="0" smtClean="0">
                              <a:solidFill>
                                <a:schemeClr val="tx1"/>
                              </a:solidFill>
                            </a:rPr>
                            <a:t>2</a:t>
                          </a:r>
                          <a:endParaRPr lang="en-US" sz="2400" b="1" dirty="0" smtClean="0">
                            <a:solidFill>
                              <a:schemeClr val="tx1"/>
                            </a:solidFill>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r>
                            <a:rPr lang="en-US" sz="2000" b="1" dirty="0" smtClean="0">
                              <a:latin typeface="Arial" panose="020B0604020202020204" pitchFamily="34" charset="0"/>
                              <a:cs typeface="Arial" panose="020B0604020202020204" pitchFamily="34" charset="0"/>
                            </a:rPr>
                            <a:t>0</a:t>
                          </a:r>
                          <a:endParaRPr lang="en-US" sz="2000" b="1" dirty="0">
                            <a:latin typeface="Arial" panose="020B0604020202020204" pitchFamily="34" charset="0"/>
                            <a:cs typeface="Arial" panose="020B0604020202020204" pitchFamily="34" charset="0"/>
                          </a:endParaRPr>
                        </a:p>
                      </a:txBody>
                      <a:tcPr anchor="ctr">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85800">
                    <a:tc vMerge="1">
                      <a:txBody>
                        <a:bodyPr/>
                        <a:lstStyle/>
                        <a:p>
                          <a:endParaRPr lang="en-US" dirty="0"/>
                        </a:p>
                      </a:txBody>
                      <a:tcPr>
                        <a:noFill/>
                      </a:tcPr>
                    </a:tc>
                    <a:tc>
                      <a:txBody>
                        <a:bodyPr/>
                        <a:lstStyle/>
                        <a:p>
                          <a:pPr algn="r"/>
                          <a:r>
                            <a:rPr lang="en-US" sz="2000" b="1" dirty="0" smtClean="0">
                              <a:latin typeface="Arial" panose="020B0604020202020204" pitchFamily="34" charset="0"/>
                              <a:cs typeface="Arial" panose="020B0604020202020204" pitchFamily="34" charset="0"/>
                            </a:rPr>
                            <a:t>1</a:t>
                          </a:r>
                          <a:endParaRPr lang="en-US" sz="2000" b="1" dirty="0">
                            <a:latin typeface="Arial" panose="020B0604020202020204" pitchFamily="34" charset="0"/>
                            <a:cs typeface="Arial" panose="020B0604020202020204" pitchFamily="34" charset="0"/>
                          </a:endParaRPr>
                        </a:p>
                      </a:txBody>
                      <a:tcPr anchor="ctr">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Fallback>
      </mc:AlternateContent>
      <p:sp>
        <p:nvSpPr>
          <p:cNvPr id="58" name="TextBox 57"/>
          <p:cNvSpPr txBox="1"/>
          <p:nvPr/>
        </p:nvSpPr>
        <p:spPr>
          <a:xfrm>
            <a:off x="7014829" y="4576727"/>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0</a:t>
            </a:r>
          </a:p>
        </p:txBody>
      </p:sp>
      <p:sp>
        <p:nvSpPr>
          <p:cNvPr id="59" name="TextBox 58"/>
          <p:cNvSpPr txBox="1"/>
          <p:nvPr/>
        </p:nvSpPr>
        <p:spPr>
          <a:xfrm>
            <a:off x="5641617" y="4576727"/>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1</a:t>
            </a:r>
          </a:p>
        </p:txBody>
      </p:sp>
      <p:sp>
        <p:nvSpPr>
          <p:cNvPr id="60" name="TextBox 59"/>
          <p:cNvSpPr txBox="1"/>
          <p:nvPr/>
        </p:nvSpPr>
        <p:spPr>
          <a:xfrm>
            <a:off x="7701016" y="4576727"/>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1</a:t>
            </a:r>
          </a:p>
        </p:txBody>
      </p:sp>
      <p:sp>
        <p:nvSpPr>
          <p:cNvPr id="61" name="TextBox 60"/>
          <p:cNvSpPr txBox="1"/>
          <p:nvPr/>
        </p:nvSpPr>
        <p:spPr>
          <a:xfrm>
            <a:off x="6288908" y="4576727"/>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0</a:t>
            </a:r>
          </a:p>
        </p:txBody>
      </p:sp>
      <p:sp>
        <p:nvSpPr>
          <p:cNvPr id="62" name="TextBox 61"/>
          <p:cNvSpPr txBox="1"/>
          <p:nvPr/>
        </p:nvSpPr>
        <p:spPr>
          <a:xfrm>
            <a:off x="5643229" y="5267567"/>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1</a:t>
            </a:r>
          </a:p>
        </p:txBody>
      </p:sp>
      <p:sp>
        <p:nvSpPr>
          <p:cNvPr id="63" name="TextBox 62"/>
          <p:cNvSpPr txBox="1"/>
          <p:nvPr/>
        </p:nvSpPr>
        <p:spPr>
          <a:xfrm>
            <a:off x="7701016" y="5267567"/>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1</a:t>
            </a:r>
          </a:p>
        </p:txBody>
      </p:sp>
      <p:sp>
        <p:nvSpPr>
          <p:cNvPr id="64" name="TextBox 63"/>
          <p:cNvSpPr txBox="1"/>
          <p:nvPr/>
        </p:nvSpPr>
        <p:spPr>
          <a:xfrm>
            <a:off x="7014829" y="5267567"/>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0</a:t>
            </a:r>
          </a:p>
        </p:txBody>
      </p:sp>
      <p:sp>
        <p:nvSpPr>
          <p:cNvPr id="65" name="TextBox 64"/>
          <p:cNvSpPr txBox="1"/>
          <p:nvPr/>
        </p:nvSpPr>
        <p:spPr>
          <a:xfrm>
            <a:off x="6288908" y="5267567"/>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0</a:t>
            </a:r>
          </a:p>
        </p:txBody>
      </p:sp>
      <p:grpSp>
        <p:nvGrpSpPr>
          <p:cNvPr id="8" name="Group 7"/>
          <p:cNvGrpSpPr/>
          <p:nvPr/>
        </p:nvGrpSpPr>
        <p:grpSpPr>
          <a:xfrm>
            <a:off x="5469127" y="4539384"/>
            <a:ext cx="2780793" cy="1286956"/>
            <a:chOff x="5469127" y="3238059"/>
            <a:chExt cx="2780793" cy="1286956"/>
          </a:xfrm>
        </p:grpSpPr>
        <p:sp>
          <p:nvSpPr>
            <p:cNvPr id="7" name="Freeform 6"/>
            <p:cNvSpPr/>
            <p:nvPr/>
          </p:nvSpPr>
          <p:spPr>
            <a:xfrm>
              <a:off x="7626620" y="3273612"/>
              <a:ext cx="623300" cy="1251403"/>
            </a:xfrm>
            <a:custGeom>
              <a:avLst/>
              <a:gdLst>
                <a:gd name="connsiteX0" fmla="*/ 602980 w 623300"/>
                <a:gd name="connsiteY0" fmla="*/ 18228 h 1251403"/>
                <a:gd name="connsiteX1" fmla="*/ 155940 w 623300"/>
                <a:gd name="connsiteY1" fmla="*/ 48708 h 1251403"/>
                <a:gd name="connsiteX2" fmla="*/ 13700 w 623300"/>
                <a:gd name="connsiteY2" fmla="*/ 434788 h 1251403"/>
                <a:gd name="connsiteX3" fmla="*/ 74660 w 623300"/>
                <a:gd name="connsiteY3" fmla="*/ 1166308 h 1251403"/>
                <a:gd name="connsiteX4" fmla="*/ 623300 w 623300"/>
                <a:gd name="connsiteY4" fmla="*/ 1206948 h 1251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300" h="1251403">
                  <a:moveTo>
                    <a:pt x="602980" y="18228"/>
                  </a:moveTo>
                  <a:cubicBezTo>
                    <a:pt x="428566" y="-1246"/>
                    <a:pt x="254153" y="-20719"/>
                    <a:pt x="155940" y="48708"/>
                  </a:cubicBezTo>
                  <a:cubicBezTo>
                    <a:pt x="57727" y="118135"/>
                    <a:pt x="27247" y="248521"/>
                    <a:pt x="13700" y="434788"/>
                  </a:cubicBezTo>
                  <a:cubicBezTo>
                    <a:pt x="153" y="621055"/>
                    <a:pt x="-26940" y="1037615"/>
                    <a:pt x="74660" y="1166308"/>
                  </a:cubicBezTo>
                  <a:cubicBezTo>
                    <a:pt x="176260" y="1295001"/>
                    <a:pt x="399780" y="1250974"/>
                    <a:pt x="623300" y="1206948"/>
                  </a:cubicBezTo>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flipH="1">
              <a:off x="5469127" y="3238059"/>
              <a:ext cx="623300" cy="1251403"/>
            </a:xfrm>
            <a:custGeom>
              <a:avLst/>
              <a:gdLst>
                <a:gd name="connsiteX0" fmla="*/ 602980 w 623300"/>
                <a:gd name="connsiteY0" fmla="*/ 18228 h 1251403"/>
                <a:gd name="connsiteX1" fmla="*/ 155940 w 623300"/>
                <a:gd name="connsiteY1" fmla="*/ 48708 h 1251403"/>
                <a:gd name="connsiteX2" fmla="*/ 13700 w 623300"/>
                <a:gd name="connsiteY2" fmla="*/ 434788 h 1251403"/>
                <a:gd name="connsiteX3" fmla="*/ 74660 w 623300"/>
                <a:gd name="connsiteY3" fmla="*/ 1166308 h 1251403"/>
                <a:gd name="connsiteX4" fmla="*/ 623300 w 623300"/>
                <a:gd name="connsiteY4" fmla="*/ 1206948 h 1251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300" h="1251403">
                  <a:moveTo>
                    <a:pt x="602980" y="18228"/>
                  </a:moveTo>
                  <a:cubicBezTo>
                    <a:pt x="428566" y="-1246"/>
                    <a:pt x="254153" y="-20719"/>
                    <a:pt x="155940" y="48708"/>
                  </a:cubicBezTo>
                  <a:cubicBezTo>
                    <a:pt x="57727" y="118135"/>
                    <a:pt x="27247" y="248521"/>
                    <a:pt x="13700" y="434788"/>
                  </a:cubicBezTo>
                  <a:cubicBezTo>
                    <a:pt x="153" y="621055"/>
                    <a:pt x="-26940" y="1037615"/>
                    <a:pt x="74660" y="1166308"/>
                  </a:cubicBezTo>
                  <a:cubicBezTo>
                    <a:pt x="176260" y="1295001"/>
                    <a:pt x="399780" y="1250974"/>
                    <a:pt x="623300" y="1206948"/>
                  </a:cubicBezTo>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8771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fade">
                                      <p:cBhvr>
                                        <p:cTn id="18" dur="500"/>
                                        <p:tgtEl>
                                          <p:spTgt spid="6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fade">
                                      <p:cBhvr>
                                        <p:cTn id="23" dur="500"/>
                                        <p:tgtEl>
                                          <p:spTgt spid="6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500"/>
                                        <p:tgtEl>
                                          <p:spTgt spid="5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fade">
                                      <p:cBhvr>
                                        <p:cTn id="33" dur="500"/>
                                        <p:tgtEl>
                                          <p:spTgt spid="6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5"/>
                                        </p:tgtEl>
                                        <p:attrNameLst>
                                          <p:attrName>style.visibility</p:attrName>
                                        </p:attrNameLst>
                                      </p:cBhvr>
                                      <p:to>
                                        <p:strVal val="visible"/>
                                      </p:to>
                                    </p:set>
                                    <p:animEffect transition="in" filter="fade">
                                      <p:cBhvr>
                                        <p:cTn id="38" dur="500"/>
                                        <p:tgtEl>
                                          <p:spTgt spid="6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500"/>
                                        <p:tgtEl>
                                          <p:spTgt spid="6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fade">
                                      <p:cBhvr>
                                        <p:cTn id="48" dur="500"/>
                                        <p:tgtEl>
                                          <p:spTgt spid="6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left)">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nodeType="clickEffect">
                                  <p:stCondLst>
                                    <p:cond delay="0"/>
                                  </p:stCondLst>
                                  <p:childTnLst>
                                    <p:set>
                                      <p:cBhvr>
                                        <p:cTn id="57" dur="1" fill="hold">
                                          <p:stCondLst>
                                            <p:cond delay="0"/>
                                          </p:stCondLst>
                                        </p:cTn>
                                        <p:tgtEl>
                                          <p:spTgt spid="12">
                                            <p:txEl>
                                              <p:pRg st="2" end="2"/>
                                            </p:txEl>
                                          </p:spTgt>
                                        </p:tgtEl>
                                        <p:attrNameLst>
                                          <p:attrName>style.visibility</p:attrName>
                                        </p:attrNameLst>
                                      </p:cBhvr>
                                      <p:to>
                                        <p:strVal val="visible"/>
                                      </p:to>
                                    </p:set>
                                    <p:anim calcmode="lin" valueType="num">
                                      <p:cBhvr additive="base">
                                        <p:cTn id="58" dur="500" fill="hold"/>
                                        <p:tgtEl>
                                          <p:spTgt spid="12">
                                            <p:txEl>
                                              <p:pRg st="2" end="2"/>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1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62" grpId="0"/>
      <p:bldP spid="63" grpId="0"/>
      <p:bldP spid="64" grpId="0"/>
      <p:bldP spid="6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Use K-Maps to Express the Next-State Values</a:t>
            </a:r>
          </a:p>
        </p:txBody>
      </p:sp>
      <mc:AlternateContent xmlns:mc="http://schemas.openxmlformats.org/markup-compatibility/2006" xmlns:a14="http://schemas.microsoft.com/office/drawing/2010/main">
        <mc:Choice Requires="a14">
          <p:sp>
            <p:nvSpPr>
              <p:cNvPr id="12" name="Content Placeholder 11"/>
              <p:cNvSpPr>
                <a:spLocks noGrp="1"/>
              </p:cNvSpPr>
              <p:nvPr>
                <p:ph idx="1"/>
              </p:nvPr>
            </p:nvSpPr>
            <p:spPr/>
            <p:txBody>
              <a:bodyPr/>
              <a:lstStyle/>
              <a:p>
                <a:pPr algn="r"/>
                <a:r>
                  <a:rPr lang="en-US" dirty="0"/>
                  <a:t>Now copy into K-maps.</a:t>
                </a:r>
              </a:p>
              <a:p>
                <a:pPr algn="r"/>
                <a14:m>
                  <m:oMath xmlns:m="http://schemas.openxmlformats.org/officeDocument/2006/math">
                    <m:sSubSup>
                      <m:sSubSupPr>
                        <m:ctrlPr>
                          <a:rPr lang="en-US" b="1" i="1" smtClean="0">
                            <a:solidFill>
                              <a:srgbClr val="0070C0"/>
                            </a:solidFill>
                            <a:latin typeface="Cambria Math" panose="02040503050406030204" pitchFamily="18" charset="0"/>
                          </a:rPr>
                        </m:ctrlPr>
                      </m:sSubSupPr>
                      <m:e>
                        <m:r>
                          <a:rPr lang="en-US" b="1" i="0">
                            <a:solidFill>
                              <a:srgbClr val="0070C0"/>
                            </a:solidFill>
                            <a:latin typeface="Cambria Math" panose="02040503050406030204" pitchFamily="18" charset="0"/>
                          </a:rPr>
                          <m:t>𝐒</m:t>
                        </m:r>
                      </m:e>
                      <m:sub>
                        <m:r>
                          <a:rPr lang="en-US" b="1" i="0" smtClean="0">
                            <a:solidFill>
                              <a:srgbClr val="0070C0"/>
                            </a:solidFill>
                            <a:latin typeface="Cambria Math" panose="02040503050406030204" pitchFamily="18" charset="0"/>
                          </a:rPr>
                          <m:t>𝟏</m:t>
                        </m:r>
                      </m:sub>
                      <m:sup>
                        <m:r>
                          <a:rPr lang="en-US" b="1" i="0">
                            <a:solidFill>
                              <a:srgbClr val="0070C0"/>
                            </a:solidFill>
                            <a:latin typeface="Cambria Math" panose="02040503050406030204" pitchFamily="18" charset="0"/>
                          </a:rPr>
                          <m:t>+</m:t>
                        </m:r>
                      </m:sup>
                    </m:sSubSup>
                  </m:oMath>
                </a14:m>
                <a:r>
                  <a:rPr lang="en-US" b="1" dirty="0">
                    <a:solidFill>
                      <a:srgbClr val="0070C0"/>
                    </a:solidFill>
                  </a:rPr>
                  <a:t> = S</a:t>
                </a:r>
                <a:r>
                  <a:rPr lang="en-US" b="1" baseline="-25000" dirty="0">
                    <a:solidFill>
                      <a:srgbClr val="0070C0"/>
                    </a:solidFill>
                  </a:rPr>
                  <a:t>1</a:t>
                </a:r>
                <a:r>
                  <a:rPr lang="en-US" b="1" dirty="0">
                    <a:solidFill>
                      <a:srgbClr val="0070C0"/>
                    </a:solidFill>
                  </a:rPr>
                  <a:t>S</a:t>
                </a:r>
                <a:r>
                  <a:rPr lang="en-US" b="1" baseline="-25000" dirty="0">
                    <a:solidFill>
                      <a:srgbClr val="0070C0"/>
                    </a:solidFill>
                  </a:rPr>
                  <a:t>0</a:t>
                </a:r>
                <a:r>
                  <a:rPr lang="en-US" b="1" dirty="0">
                    <a:solidFill>
                      <a:srgbClr val="0070C0"/>
                    </a:solidFill>
                  </a:rPr>
                  <a:t>’ + S</a:t>
                </a:r>
                <a:r>
                  <a:rPr lang="en-US" b="1" baseline="-25000" dirty="0">
                    <a:solidFill>
                      <a:srgbClr val="0070C0"/>
                    </a:solidFill>
                  </a:rPr>
                  <a:t>1</a:t>
                </a:r>
                <a:r>
                  <a:rPr lang="en-US" b="1" dirty="0">
                    <a:solidFill>
                      <a:srgbClr val="0070C0"/>
                    </a:solidFill>
                  </a:rPr>
                  <a:t>’S</a:t>
                </a:r>
                <a:r>
                  <a:rPr lang="en-US" b="1" baseline="-25000" dirty="0">
                    <a:solidFill>
                      <a:srgbClr val="0070C0"/>
                    </a:solidFill>
                  </a:rPr>
                  <a:t>0</a:t>
                </a:r>
                <a:r>
                  <a:rPr lang="en-US" b="1" dirty="0">
                    <a:solidFill>
                      <a:srgbClr val="0070C0"/>
                    </a:solidFill>
                  </a:rPr>
                  <a:t> </a:t>
                </a:r>
              </a:p>
              <a:p>
                <a:pPr marL="0" indent="0" algn="r">
                  <a:buNone/>
                </a:pPr>
                <a:r>
                  <a:rPr lang="en-US" b="1" dirty="0">
                    <a:solidFill>
                      <a:srgbClr val="0070C0"/>
                    </a:solidFill>
                  </a:rPr>
                  <a:t>= S</a:t>
                </a:r>
                <a:r>
                  <a:rPr lang="en-US" b="1" baseline="-25000" dirty="0">
                    <a:solidFill>
                      <a:srgbClr val="0070C0"/>
                    </a:solidFill>
                  </a:rPr>
                  <a:t>1</a:t>
                </a:r>
                <a:r>
                  <a:rPr lang="en-US" b="1" dirty="0">
                    <a:solidFill>
                      <a:srgbClr val="0070C0"/>
                    </a:solidFill>
                  </a:rPr>
                  <a:t> </a:t>
                </a:r>
                <a:r>
                  <a:rPr lang="en-US" b="1" dirty="0">
                    <a:solidFill>
                      <a:srgbClr val="0070C0"/>
                    </a:solidFill>
                    <a:sym typeface="Symbol" panose="05050102010706020507" pitchFamily="18" charset="2"/>
                  </a:rPr>
                  <a:t> </a:t>
                </a:r>
                <a:r>
                  <a:rPr lang="en-US" b="1" dirty="0">
                    <a:solidFill>
                      <a:srgbClr val="0070C0"/>
                    </a:solidFill>
                  </a:rPr>
                  <a:t>S</a:t>
                </a:r>
                <a:r>
                  <a:rPr lang="en-US" b="1" baseline="-25000" dirty="0">
                    <a:solidFill>
                      <a:srgbClr val="0070C0"/>
                    </a:solidFill>
                  </a:rPr>
                  <a:t>0</a:t>
                </a:r>
                <a:r>
                  <a:rPr lang="en-US" b="1" dirty="0">
                    <a:solidFill>
                      <a:schemeClr val="tx1"/>
                    </a:solidFill>
                    <a:sym typeface="Symbol" panose="05050102010706020507" pitchFamily="18" charset="2"/>
                  </a:rPr>
                  <a:t>  </a:t>
                </a:r>
                <a:endParaRPr lang="en-US" dirty="0"/>
              </a:p>
            </p:txBody>
          </p:sp>
        </mc:Choice>
        <mc:Fallback xmlns="">
          <p:sp>
            <p:nvSpPr>
              <p:cNvPr id="12" name="Content Placeholder 11"/>
              <p:cNvSpPr>
                <a:spLocks noGrp="1" noRot="1" noChangeAspect="1" noMove="1" noResize="1" noEditPoints="1" noAdjustHandles="1" noChangeArrowheads="1" noChangeShapeType="1" noTextEdit="1"/>
              </p:cNvSpPr>
              <p:nvPr>
                <p:ph idx="1"/>
              </p:nvPr>
            </p:nvSpPr>
            <p:spPr>
              <a:blipFill rotWithShape="0">
                <a:blip r:embed="rId6"/>
                <a:stretch>
                  <a:fillRect t="-2443" r="-273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39</a:t>
            </a:fld>
            <a:endParaRPr lang="en-US" dirty="0"/>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nvPr>
            </p:nvGraphicFramePr>
            <p:xfrm>
              <a:off x="596348" y="1485931"/>
              <a:ext cx="3840480" cy="4670679"/>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12692">
                      <a:extLst>
                        <a:ext uri="{9D8B030D-6E8A-4147-A177-3AD203B41FA5}">
                          <a16:colId xmlns:a16="http://schemas.microsoft.com/office/drawing/2014/main" val="20004"/>
                        </a:ext>
                      </a:extLst>
                    </a:gridCol>
                    <a:gridCol w="667468">
                      <a:extLst>
                        <a:ext uri="{9D8B030D-6E8A-4147-A177-3AD203B41FA5}">
                          <a16:colId xmlns:a16="http://schemas.microsoft.com/office/drawing/2014/main" val="20005"/>
                        </a:ext>
                      </a:extLst>
                    </a:gridCol>
                  </a:tblGrid>
                  <a:tr h="370840">
                    <a:tc>
                      <a:txBody>
                        <a:bodyPr/>
                        <a:lstStyle/>
                        <a:p>
                          <a:pPr algn="ctr"/>
                          <a:r>
                            <a:rPr lang="en-US" sz="2800" b="1" dirty="0">
                              <a:solidFill>
                                <a:schemeClr val="tx1"/>
                              </a:solidFill>
                            </a:rPr>
                            <a:t>S</a:t>
                          </a:r>
                          <a:r>
                            <a:rPr lang="en-US" sz="2800" b="1" baseline="-25000" dirty="0">
                              <a:solidFill>
                                <a:schemeClr val="tx1"/>
                              </a:solidFill>
                            </a:rPr>
                            <a:t>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rPr>
                            <a:t>S</a:t>
                          </a:r>
                          <a:r>
                            <a:rPr lang="en-US" sz="2800" b="1" baseline="-25000" dirty="0">
                              <a:solidFill>
                                <a:schemeClr val="tx1"/>
                              </a:solidFill>
                            </a:rPr>
                            <a:t>1</a:t>
                          </a:r>
                          <a:endParaRPr lang="en-US" sz="2800" b="1"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rPr>
                            <a:t>S</a:t>
                          </a:r>
                          <a:r>
                            <a:rPr lang="en-US" sz="2800" b="1" baseline="-25000" dirty="0">
                              <a:solidFill>
                                <a:schemeClr val="tx1"/>
                              </a:solidFill>
                            </a:rPr>
                            <a:t>0</a:t>
                          </a:r>
                          <a:endParaRPr lang="en-US" sz="2800" b="1"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2800" b="1" i="1" smtClean="0">
                                        <a:solidFill>
                                          <a:schemeClr val="tx1"/>
                                        </a:solidFill>
                                        <a:latin typeface="Cambria Math" panose="02040503050406030204" pitchFamily="18" charset="0"/>
                                      </a:rPr>
                                    </m:ctrlPr>
                                  </m:sSubSupPr>
                                  <m:e>
                                    <m:r>
                                      <a:rPr lang="en-US" sz="2800" b="1" i="0">
                                        <a:solidFill>
                                          <a:schemeClr val="tx1"/>
                                        </a:solidFill>
                                        <a:latin typeface="Cambria Math" panose="02040503050406030204" pitchFamily="18" charset="0"/>
                                      </a:rPr>
                                      <m:t>𝐒</m:t>
                                    </m:r>
                                  </m:e>
                                  <m:sub>
                                    <m:r>
                                      <a:rPr lang="en-US" sz="2800" b="1" i="0" smtClean="0">
                                        <a:solidFill>
                                          <a:schemeClr val="tx1"/>
                                        </a:solidFill>
                                        <a:latin typeface="Cambria Math" panose="02040503050406030204" pitchFamily="18" charset="0"/>
                                      </a:rPr>
                                      <m:t>𝟐</m:t>
                                    </m:r>
                                  </m:sub>
                                  <m:sup>
                                    <m:r>
                                      <a:rPr lang="en-US" sz="2800" b="1" i="0">
                                        <a:solidFill>
                                          <a:schemeClr val="tx1"/>
                                        </a:solidFill>
                                        <a:latin typeface="Cambria Math" panose="02040503050406030204" pitchFamily="18" charset="0"/>
                                      </a:rPr>
                                      <m:t>+</m:t>
                                    </m:r>
                                  </m:sup>
                                </m:sSubSup>
                              </m:oMath>
                            </m:oMathPara>
                          </a14:m>
                          <a:endParaRPr lang="en-US" sz="2800" b="1" i="0"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2800" b="1" i="1" smtClean="0">
                                        <a:solidFill>
                                          <a:schemeClr val="tx1"/>
                                        </a:solidFill>
                                        <a:latin typeface="Cambria Math" panose="02040503050406030204" pitchFamily="18" charset="0"/>
                                      </a:rPr>
                                    </m:ctrlPr>
                                  </m:sSubSupPr>
                                  <m:e>
                                    <m:r>
                                      <a:rPr lang="en-US" sz="2800" b="1" i="0">
                                        <a:solidFill>
                                          <a:schemeClr val="tx1"/>
                                        </a:solidFill>
                                        <a:latin typeface="Cambria Math" panose="02040503050406030204" pitchFamily="18" charset="0"/>
                                      </a:rPr>
                                      <m:t>𝐒</m:t>
                                    </m:r>
                                  </m:e>
                                  <m:sub>
                                    <m:r>
                                      <a:rPr lang="en-US" sz="2800" b="1" i="0">
                                        <a:solidFill>
                                          <a:schemeClr val="tx1"/>
                                        </a:solidFill>
                                        <a:latin typeface="Cambria Math" panose="02040503050406030204" pitchFamily="18" charset="0"/>
                                      </a:rPr>
                                      <m:t>𝟏</m:t>
                                    </m:r>
                                  </m:sub>
                                  <m:sup>
                                    <m:r>
                                      <a:rPr lang="en-US" sz="2800" b="1" i="0">
                                        <a:solidFill>
                                          <a:schemeClr val="tx1"/>
                                        </a:solidFill>
                                        <a:latin typeface="Cambria Math" panose="02040503050406030204" pitchFamily="18" charset="0"/>
                                      </a:rPr>
                                      <m:t>+</m:t>
                                    </m:r>
                                  </m:sup>
                                </m:sSubSup>
                              </m:oMath>
                            </m:oMathPara>
                          </a14:m>
                          <a:endParaRPr lang="en-US" sz="2800" b="1" i="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2800" b="1" i="1" smtClean="0">
                                        <a:solidFill>
                                          <a:schemeClr val="tx1"/>
                                        </a:solidFill>
                                        <a:latin typeface="Cambria Math" panose="02040503050406030204" pitchFamily="18" charset="0"/>
                                      </a:rPr>
                                    </m:ctrlPr>
                                  </m:sSubSupPr>
                                  <m:e>
                                    <m:r>
                                      <a:rPr lang="en-US" sz="2800" b="1" i="0">
                                        <a:solidFill>
                                          <a:schemeClr val="tx1"/>
                                        </a:solidFill>
                                        <a:latin typeface="Cambria Math" panose="02040503050406030204" pitchFamily="18" charset="0"/>
                                      </a:rPr>
                                      <m:t>𝐒</m:t>
                                    </m:r>
                                  </m:e>
                                  <m:sub>
                                    <m:r>
                                      <a:rPr lang="en-US" sz="2800" b="1" i="0" smtClean="0">
                                        <a:solidFill>
                                          <a:schemeClr val="tx1"/>
                                        </a:solidFill>
                                        <a:latin typeface="Cambria Math" panose="02040503050406030204" pitchFamily="18" charset="0"/>
                                      </a:rPr>
                                      <m:t>𝟎</m:t>
                                    </m:r>
                                  </m:sub>
                                  <m:sup>
                                    <m:r>
                                      <a:rPr lang="en-US" sz="2800" b="1" i="0">
                                        <a:solidFill>
                                          <a:schemeClr val="tx1"/>
                                        </a:solidFill>
                                        <a:latin typeface="Cambria Math" panose="02040503050406030204" pitchFamily="18" charset="0"/>
                                      </a:rPr>
                                      <m:t>+</m:t>
                                    </m:r>
                                  </m:sup>
                                </m:sSubSup>
                              </m:oMath>
                            </m:oMathPara>
                          </a14:m>
                          <a:endParaRPr lang="en-US" sz="2800" b="1" i="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rgbClr val="0070C0"/>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rgbClr val="0070C0"/>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rgbClr val="0070C0"/>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rgbClr val="0070C0"/>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rgbClr val="0070C0"/>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rgbClr val="0070C0"/>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rgbClr val="0070C0"/>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rgbClr val="0070C0"/>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888660122"/>
                  </p:ext>
                </p:extLst>
              </p:nvPr>
            </p:nvGraphicFramePr>
            <p:xfrm>
              <a:off x="596348" y="1485931"/>
              <a:ext cx="3840480" cy="4670679"/>
            </p:xfrm>
            <a:graphic>
              <a:graphicData uri="http://schemas.openxmlformats.org/drawingml/2006/table">
                <a:tbl>
                  <a:tblPr firstRow="1" bandRow="1">
                    <a:tableStyleId>{5C22544A-7EE6-4342-B048-85BDC9FD1C3A}</a:tableStyleId>
                  </a:tblPr>
                  <a:tblGrid>
                    <a:gridCol w="640080"/>
                    <a:gridCol w="640080"/>
                    <a:gridCol w="640080"/>
                    <a:gridCol w="640080"/>
                    <a:gridCol w="612692"/>
                    <a:gridCol w="667468"/>
                  </a:tblGrid>
                  <a:tr h="525399">
                    <a:tc>
                      <a:txBody>
                        <a:bodyPr/>
                        <a:lstStyle/>
                        <a:p>
                          <a:pPr algn="ctr"/>
                          <a:r>
                            <a:rPr lang="en-US" sz="2800" b="1" dirty="0" smtClean="0">
                              <a:solidFill>
                                <a:schemeClr val="tx1"/>
                              </a:solidFill>
                            </a:rPr>
                            <a:t>S</a:t>
                          </a:r>
                          <a:r>
                            <a:rPr lang="en-US" sz="2800" b="1" baseline="-25000" dirty="0" smtClean="0">
                              <a:solidFill>
                                <a:schemeClr val="tx1"/>
                              </a:solidFill>
                            </a:rPr>
                            <a:t>2</a:t>
                          </a:r>
                          <a:endParaRPr lang="en-US" sz="2800" b="1" baseline="-250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smtClean="0">
                              <a:solidFill>
                                <a:schemeClr val="tx1"/>
                              </a:solidFill>
                            </a:rPr>
                            <a:t>S</a:t>
                          </a:r>
                          <a:r>
                            <a:rPr lang="en-US" sz="2800" b="1" baseline="-25000" dirty="0" smtClean="0">
                              <a:solidFill>
                                <a:schemeClr val="tx1"/>
                              </a:solidFill>
                            </a:rPr>
                            <a:t>1</a:t>
                          </a:r>
                          <a:endParaRPr lang="en-US" sz="2800" b="1"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smtClean="0">
                              <a:solidFill>
                                <a:schemeClr val="tx1"/>
                              </a:solidFill>
                            </a:rPr>
                            <a:t>S</a:t>
                          </a:r>
                          <a:r>
                            <a:rPr lang="en-US" sz="2800" b="1" baseline="-25000" dirty="0" smtClean="0">
                              <a:solidFill>
                                <a:schemeClr val="tx1"/>
                              </a:solidFill>
                            </a:rPr>
                            <a:t>0</a:t>
                          </a:r>
                          <a:endParaRPr lang="en-US" sz="2800" b="1"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300952" t="-11628" r="-200952" b="-823256"/>
                          </a:stretch>
                        </a:blipFill>
                      </a:tcPr>
                    </a:tc>
                    <a:tc>
                      <a:txBody>
                        <a:bodyPr/>
                        <a:lstStyle/>
                        <a:p>
                          <a:endParaRPr lang="en-US"/>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421000" t="-11628" r="-111000" b="-823256"/>
                          </a:stretch>
                        </a:blipFill>
                      </a:tcPr>
                    </a:tc>
                    <a:tc>
                      <a:txBody>
                        <a:bodyPr/>
                        <a:lstStyle/>
                        <a:p>
                          <a:endParaRPr lang="en-US"/>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7"/>
                          <a:stretch>
                            <a:fillRect l="-473636" t="-11628" r="-909" b="-823256"/>
                          </a:stretch>
                        </a:blipFill>
                      </a:tcPr>
                    </a:tc>
                  </a:tr>
                  <a:tr h="5181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rgbClr val="0070C0"/>
                              </a:solidFill>
                              <a:latin typeface="Courier New" panose="02070309020205020404" pitchFamily="49" charset="0"/>
                              <a:cs typeface="Courier New" panose="02070309020205020404" pitchFamily="49" charset="0"/>
                            </a:rPr>
                            <a:t>0</a:t>
                          </a:r>
                          <a:endParaRPr lang="en-US" sz="2800" b="1" dirty="0">
                            <a:solidFill>
                              <a:srgbClr val="0070C0"/>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5181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rgbClr val="0070C0"/>
                              </a:solidFill>
                              <a:latin typeface="Courier New" panose="02070309020205020404" pitchFamily="49" charset="0"/>
                              <a:cs typeface="Courier New" panose="02070309020205020404" pitchFamily="49" charset="0"/>
                            </a:rPr>
                            <a:t>1</a:t>
                          </a:r>
                          <a:endParaRPr lang="en-US" sz="2800" b="1" dirty="0">
                            <a:solidFill>
                              <a:srgbClr val="0070C0"/>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181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rgbClr val="0070C0"/>
                              </a:solidFill>
                              <a:latin typeface="Courier New" panose="02070309020205020404" pitchFamily="49" charset="0"/>
                              <a:cs typeface="Courier New" panose="02070309020205020404" pitchFamily="49" charset="0"/>
                            </a:rPr>
                            <a:t>1</a:t>
                          </a:r>
                          <a:endParaRPr lang="en-US" sz="2800" b="1" dirty="0">
                            <a:solidFill>
                              <a:srgbClr val="0070C0"/>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181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rgbClr val="0070C0"/>
                              </a:solidFill>
                              <a:latin typeface="Courier New" panose="02070309020205020404" pitchFamily="49" charset="0"/>
                              <a:cs typeface="Courier New" panose="02070309020205020404" pitchFamily="49" charset="0"/>
                            </a:rPr>
                            <a:t>0</a:t>
                          </a:r>
                          <a:endParaRPr lang="en-US" sz="2800" b="1" dirty="0">
                            <a:solidFill>
                              <a:srgbClr val="0070C0"/>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181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rgbClr val="0070C0"/>
                              </a:solidFill>
                              <a:latin typeface="Courier New" panose="02070309020205020404" pitchFamily="49" charset="0"/>
                              <a:cs typeface="Courier New" panose="02070309020205020404" pitchFamily="49" charset="0"/>
                            </a:rPr>
                            <a:t>0</a:t>
                          </a:r>
                          <a:endParaRPr lang="en-US" sz="2800" b="1" dirty="0">
                            <a:solidFill>
                              <a:srgbClr val="0070C0"/>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181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rgbClr val="0070C0"/>
                              </a:solidFill>
                              <a:latin typeface="Courier New" panose="02070309020205020404" pitchFamily="49" charset="0"/>
                              <a:cs typeface="Courier New" panose="02070309020205020404" pitchFamily="49" charset="0"/>
                            </a:rPr>
                            <a:t>1</a:t>
                          </a:r>
                          <a:endParaRPr lang="en-US" sz="2800" b="1" dirty="0">
                            <a:solidFill>
                              <a:srgbClr val="0070C0"/>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181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rgbClr val="0070C0"/>
                              </a:solidFill>
                              <a:latin typeface="Courier New" panose="02070309020205020404" pitchFamily="49" charset="0"/>
                              <a:cs typeface="Courier New" panose="02070309020205020404" pitchFamily="49" charset="0"/>
                            </a:rPr>
                            <a:t>1</a:t>
                          </a:r>
                          <a:endParaRPr lang="en-US" sz="2800" b="1" dirty="0">
                            <a:solidFill>
                              <a:srgbClr val="0070C0"/>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181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rgbClr val="0070C0"/>
                              </a:solidFill>
                              <a:latin typeface="Courier New" panose="02070309020205020404" pitchFamily="49" charset="0"/>
                              <a:cs typeface="Courier New" panose="02070309020205020404" pitchFamily="49" charset="0"/>
                            </a:rPr>
                            <a:t>0</a:t>
                          </a:r>
                          <a:endParaRPr lang="en-US" sz="2800" b="1" dirty="0">
                            <a:solidFill>
                              <a:srgbClr val="0070C0"/>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7" name="Table 56"/>
              <p:cNvGraphicFramePr>
                <a:graphicFrameLocks noGrp="1"/>
              </p:cNvGraphicFramePr>
              <p:nvPr>
                <p:extLst/>
              </p:nvPr>
            </p:nvGraphicFramePr>
            <p:xfrm>
              <a:off x="4436828" y="3644054"/>
              <a:ext cx="3794760" cy="2225040"/>
            </p:xfrm>
            <a:graphic>
              <a:graphicData uri="http://schemas.openxmlformats.org/drawingml/2006/table">
                <a:tbl>
                  <a:tblPr firstRow="1" bandRow="1">
                    <a:tableStyleId>{0E3FDE45-AF77-4B5C-9715-49D594BDF05E}</a:tableStyleId>
                  </a:tblPr>
                  <a:tblGrid>
                    <a:gridCol w="68580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365760">
                    <a:tc rowSpan="2"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2800" b="1" i="1" smtClean="0">
                                        <a:solidFill>
                                          <a:schemeClr val="tx1"/>
                                        </a:solidFill>
                                        <a:latin typeface="Cambria Math" panose="02040503050406030204" pitchFamily="18" charset="0"/>
                                      </a:rPr>
                                    </m:ctrlPr>
                                  </m:sSubSupPr>
                                  <m:e>
                                    <m:r>
                                      <a:rPr lang="en-US" sz="2800" b="1" i="0">
                                        <a:solidFill>
                                          <a:schemeClr val="tx1"/>
                                        </a:solidFill>
                                        <a:latin typeface="Cambria Math" panose="02040503050406030204" pitchFamily="18" charset="0"/>
                                      </a:rPr>
                                      <m:t>𝐒</m:t>
                                    </m:r>
                                  </m:e>
                                  <m:sub>
                                    <m:r>
                                      <a:rPr lang="en-US" sz="2800" b="1" i="1" smtClean="0">
                                        <a:solidFill>
                                          <a:schemeClr val="tx1"/>
                                        </a:solidFill>
                                        <a:latin typeface="Cambria Math" panose="02040503050406030204" pitchFamily="18" charset="0"/>
                                      </a:rPr>
                                      <m:t>𝟏</m:t>
                                    </m:r>
                                  </m:sub>
                                  <m:sup>
                                    <m:r>
                                      <a:rPr lang="en-US" sz="2800" b="1" i="0">
                                        <a:solidFill>
                                          <a:schemeClr val="tx1"/>
                                        </a:solidFill>
                                        <a:latin typeface="Cambria Math" panose="02040503050406030204" pitchFamily="18" charset="0"/>
                                      </a:rPr>
                                      <m:t>+</m:t>
                                    </m:r>
                                  </m:sup>
                                </m:sSubSup>
                              </m:oMath>
                            </m:oMathPara>
                          </a14:m>
                          <a:endParaRPr lang="en-US" sz="2400" b="1" i="0" dirty="0">
                            <a:solidFill>
                              <a:schemeClr val="tx1"/>
                            </a:solidFill>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rowSpan="2"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S</a:t>
                          </a:r>
                          <a:r>
                            <a:rPr lang="en-US" sz="2400" b="1" baseline="-25000" dirty="0">
                              <a:solidFill>
                                <a:schemeClr val="tx1"/>
                              </a:solidFill>
                            </a:rPr>
                            <a:t>1</a:t>
                          </a:r>
                          <a:r>
                            <a:rPr lang="en-US" sz="2400" b="1" dirty="0">
                              <a:solidFill>
                                <a:schemeClr val="tx1"/>
                              </a:solidFill>
                            </a:rPr>
                            <a:t>S</a:t>
                          </a:r>
                          <a:r>
                            <a:rPr lang="en-US" sz="2400" b="1" baseline="-25000" dirty="0">
                              <a:solidFill>
                                <a:schemeClr val="tx1"/>
                              </a:solidFill>
                            </a:rPr>
                            <a:t>0</a:t>
                          </a:r>
                          <a:endParaRPr lang="en-US" sz="2400" b="1" dirty="0">
                            <a:solidFill>
                              <a:schemeClr val="tx1"/>
                            </a:solidFill>
                          </a:endParaRPr>
                        </a:p>
                      </a:txBody>
                      <a:tcPr anchor="b">
                        <a:lnL>
                          <a:noFill/>
                        </a:lnL>
                        <a:lnR>
                          <a:noFill/>
                        </a:lnR>
                        <a:lnT w="12700" cmpd="sng">
                          <a:noFill/>
                        </a:lnT>
                        <a:lnB w="12700" cmpd="sng">
                          <a:noFill/>
                        </a:lnB>
                        <a:lnTlToBr w="12700" cmpd="sng">
                          <a:noFill/>
                          <a:prstDash val="solid"/>
                        </a:lnTlToBr>
                        <a:lnBlToTr w="12700" cmpd="sng">
                          <a:noFill/>
                          <a:prstDash val="solid"/>
                        </a:lnBlToTr>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65760">
                    <a:tc gridSpan="2" vMerge="1">
                      <a:txBody>
                        <a:bodyPr/>
                        <a:lstStyle/>
                        <a:p>
                          <a:endParaRPr lang="en-US" dirty="0"/>
                        </a:p>
                      </a:txBody>
                      <a:tcPr>
                        <a:noFill/>
                      </a:tcPr>
                    </a:tc>
                    <a:tc hMerge="1" vMerge="1">
                      <a:txBody>
                        <a:bodyPr/>
                        <a:lstStyle/>
                        <a:p>
                          <a:endParaRPr lang="en-US" dirty="0"/>
                        </a:p>
                      </a:txBody>
                      <a:tcPr>
                        <a:noFill/>
                      </a:tcPr>
                    </a:tc>
                    <a:tc>
                      <a:txBody>
                        <a:bodyPr/>
                        <a:lstStyle/>
                        <a:p>
                          <a:pPr algn="ctr"/>
                          <a:r>
                            <a:rPr lang="en-US" sz="2000" b="1" dirty="0">
                              <a:latin typeface="Arial" panose="020B0604020202020204" pitchFamily="34" charset="0"/>
                              <a:cs typeface="Arial" panose="020B0604020202020204" pitchFamily="34" charset="0"/>
                            </a:rPr>
                            <a:t>00</a:t>
                          </a:r>
                        </a:p>
                      </a:txBody>
                      <a:tcPr anchor="b">
                        <a:lnL w="12700" cmpd="sng">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latin typeface="Arial" panose="020B0604020202020204" pitchFamily="34" charset="0"/>
                              <a:cs typeface="Arial" panose="020B0604020202020204" pitchFamily="34" charset="0"/>
                            </a:rPr>
                            <a:t>01</a:t>
                          </a: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latin typeface="Arial" panose="020B0604020202020204" pitchFamily="34" charset="0"/>
                              <a:cs typeface="Arial" panose="020B0604020202020204" pitchFamily="34" charset="0"/>
                            </a:rPr>
                            <a:t>11</a:t>
                          </a: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latin typeface="Arial" panose="020B0604020202020204" pitchFamily="34" charset="0"/>
                              <a:cs typeface="Arial" panose="020B0604020202020204" pitchFamily="34" charset="0"/>
                            </a:rPr>
                            <a:t>10</a:t>
                          </a: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85800">
                    <a:tc rowSpan="2">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S</a:t>
                          </a:r>
                          <a:r>
                            <a:rPr lang="en-US" sz="2400" b="1" baseline="-25000" dirty="0">
                              <a:solidFill>
                                <a:schemeClr val="tx1"/>
                              </a:solidFill>
                            </a:rPr>
                            <a:t>2</a:t>
                          </a:r>
                          <a:endParaRPr lang="en-US" sz="2400" b="1" dirty="0">
                            <a:solidFill>
                              <a:schemeClr val="tx1"/>
                            </a:solidFill>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r>
                            <a:rPr lang="en-US" sz="2000" b="1" dirty="0">
                              <a:latin typeface="Arial" panose="020B0604020202020204" pitchFamily="34" charset="0"/>
                              <a:cs typeface="Arial" panose="020B0604020202020204" pitchFamily="34" charset="0"/>
                            </a:rPr>
                            <a:t>0</a:t>
                          </a:r>
                        </a:p>
                      </a:txBody>
                      <a:tcPr anchor="ctr">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85800">
                    <a:tc vMerge="1">
                      <a:txBody>
                        <a:bodyPr/>
                        <a:lstStyle/>
                        <a:p>
                          <a:endParaRPr lang="en-US" dirty="0"/>
                        </a:p>
                      </a:txBody>
                      <a:tcPr>
                        <a:noFill/>
                      </a:tcPr>
                    </a:tc>
                    <a:tc>
                      <a:txBody>
                        <a:bodyPr/>
                        <a:lstStyle/>
                        <a:p>
                          <a:pPr algn="r"/>
                          <a:r>
                            <a:rPr lang="en-US" sz="2000" b="1" dirty="0">
                              <a:latin typeface="Arial" panose="020B0604020202020204" pitchFamily="34" charset="0"/>
                              <a:cs typeface="Arial" panose="020B0604020202020204" pitchFamily="34" charset="0"/>
                            </a:rPr>
                            <a:t>1</a:t>
                          </a:r>
                        </a:p>
                      </a:txBody>
                      <a:tcPr anchor="ctr">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mc:Choice>
        <mc:Fallback xmlns="">
          <p:graphicFrame>
            <p:nvGraphicFramePr>
              <p:cNvPr id="57" name="Table 56"/>
              <p:cNvGraphicFramePr>
                <a:graphicFrameLocks noGrp="1"/>
              </p:cNvGraphicFramePr>
              <p:nvPr>
                <p:extLst>
                  <p:ext uri="{D42A27DB-BD31-4B8C-83A1-F6EECF244321}">
                    <p14:modId xmlns:p14="http://schemas.microsoft.com/office/powerpoint/2010/main" val="113272806"/>
                  </p:ext>
                </p:extLst>
              </p:nvPr>
            </p:nvGraphicFramePr>
            <p:xfrm>
              <a:off x="4436828" y="3644054"/>
              <a:ext cx="3794760" cy="2225040"/>
            </p:xfrm>
            <a:graphic>
              <a:graphicData uri="http://schemas.openxmlformats.org/drawingml/2006/table">
                <a:tbl>
                  <a:tblPr firstRow="1" bandRow="1">
                    <a:tableStyleId>{0E3FDE45-AF77-4B5C-9715-49D594BDF05E}</a:tableStyleId>
                  </a:tblPr>
                  <a:tblGrid>
                    <a:gridCol w="685800"/>
                    <a:gridCol w="365760"/>
                    <a:gridCol w="685800"/>
                    <a:gridCol w="685800"/>
                    <a:gridCol w="685800"/>
                    <a:gridCol w="685800"/>
                  </a:tblGrid>
                  <a:tr h="457200">
                    <a:tc rowSpan="2" gridSpan="2">
                      <a:txBody>
                        <a:bodyPr/>
                        <a:lstStyle/>
                        <a:p>
                          <a:endParaRPr lang="en-US"/>
                        </a:p>
                      </a:txBody>
                      <a:tcPr anchor="ctr">
                        <a:lnL>
                          <a:noFill/>
                        </a:lnL>
                        <a:lnR>
                          <a:noFill/>
                        </a:lnR>
                        <a:lnT w="12700" cmpd="sng">
                          <a:noFill/>
                        </a:lnT>
                        <a:lnB w="12700" cmpd="sng">
                          <a:noFill/>
                        </a:lnB>
                        <a:lnTlToBr w="12700" cmpd="sng">
                          <a:noFill/>
                          <a:prstDash val="solid"/>
                        </a:lnTlToBr>
                        <a:lnBlToTr w="12700" cmpd="sng">
                          <a:noFill/>
                          <a:prstDash val="solid"/>
                        </a:lnBlToTr>
                        <a:blipFill rotWithShape="0">
                          <a:blip r:embed="rId5"/>
                          <a:stretch>
                            <a:fillRect t="-5000" r="-261850" b="-162857"/>
                          </a:stretch>
                        </a:blipFill>
                      </a:tcPr>
                    </a:tc>
                    <a:tc rowSpan="2"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S</a:t>
                          </a:r>
                          <a:r>
                            <a:rPr lang="en-US" sz="2400" b="1" baseline="-25000" dirty="0" smtClean="0">
                              <a:solidFill>
                                <a:schemeClr val="tx1"/>
                              </a:solidFill>
                            </a:rPr>
                            <a:t>1</a:t>
                          </a:r>
                          <a:r>
                            <a:rPr lang="en-US" sz="2400" b="1" dirty="0" smtClean="0">
                              <a:solidFill>
                                <a:schemeClr val="tx1"/>
                              </a:solidFill>
                            </a:rPr>
                            <a:t>S</a:t>
                          </a:r>
                          <a:r>
                            <a:rPr lang="en-US" sz="2400" b="1" baseline="-25000" dirty="0" smtClean="0">
                              <a:solidFill>
                                <a:schemeClr val="tx1"/>
                              </a:solidFill>
                            </a:rPr>
                            <a:t>0</a:t>
                          </a:r>
                          <a:endParaRPr lang="en-US" sz="2400" b="1" dirty="0" smtClean="0">
                            <a:solidFill>
                              <a:schemeClr val="tx1"/>
                            </a:solidFill>
                          </a:endParaRPr>
                        </a:p>
                      </a:txBody>
                      <a:tcPr anchor="b">
                        <a:lnL>
                          <a:noFill/>
                        </a:lnL>
                        <a:lnR>
                          <a:noFill/>
                        </a:lnR>
                        <a:lnT w="12700" cmpd="sng">
                          <a:noFill/>
                        </a:lnT>
                        <a:lnB w="12700" cmpd="sng">
                          <a:noFill/>
                        </a:lnB>
                        <a:lnTlToBr w="12700" cmpd="sng">
                          <a:noFill/>
                          <a:prstDash val="solid"/>
                        </a:lnTlToBr>
                        <a:lnBlToTr w="12700" cmpd="sng">
                          <a:noFill/>
                          <a:prstDash val="solid"/>
                        </a:lnBlToTr>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96240">
                    <a:tc gridSpan="2" vMerge="1">
                      <a:txBody>
                        <a:bodyPr/>
                        <a:lstStyle/>
                        <a:p>
                          <a:endParaRPr lang="en-US" dirty="0"/>
                        </a:p>
                      </a:txBody>
                      <a:tcPr>
                        <a:noFill/>
                      </a:tcPr>
                    </a:tc>
                    <a:tc hMerge="1" vMerge="1">
                      <a:txBody>
                        <a:bodyPr/>
                        <a:lstStyle/>
                        <a:p>
                          <a:endParaRPr lang="en-US" dirty="0"/>
                        </a:p>
                      </a:txBody>
                      <a:tcPr>
                        <a:noFill/>
                      </a:tcPr>
                    </a:tc>
                    <a:tc>
                      <a:txBody>
                        <a:bodyPr/>
                        <a:lstStyle/>
                        <a:p>
                          <a:pPr algn="ctr"/>
                          <a:r>
                            <a:rPr lang="en-US" sz="2000" b="1" dirty="0" smtClean="0">
                              <a:latin typeface="Arial" panose="020B0604020202020204" pitchFamily="34" charset="0"/>
                              <a:cs typeface="Arial" panose="020B0604020202020204" pitchFamily="34" charset="0"/>
                            </a:rPr>
                            <a:t>00</a:t>
                          </a:r>
                          <a:endParaRPr lang="en-US" sz="2000" b="1" dirty="0">
                            <a:latin typeface="Arial" panose="020B0604020202020204" pitchFamily="34" charset="0"/>
                            <a:cs typeface="Arial" panose="020B0604020202020204" pitchFamily="34" charset="0"/>
                          </a:endParaRPr>
                        </a:p>
                      </a:txBody>
                      <a:tcPr anchor="b">
                        <a:lnL w="12700" cmpd="sng">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latin typeface="Arial" panose="020B0604020202020204" pitchFamily="34" charset="0"/>
                              <a:cs typeface="Arial" panose="020B0604020202020204" pitchFamily="34" charset="0"/>
                            </a:rPr>
                            <a:t>01</a:t>
                          </a:r>
                          <a:endParaRPr lang="en-US" sz="2000" b="1" dirty="0">
                            <a:latin typeface="Arial" panose="020B0604020202020204" pitchFamily="34" charset="0"/>
                            <a:cs typeface="Arial" panose="020B0604020202020204" pitchFamily="34" charset="0"/>
                          </a:endParaRP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latin typeface="Arial" panose="020B0604020202020204" pitchFamily="34" charset="0"/>
                              <a:cs typeface="Arial" panose="020B0604020202020204" pitchFamily="34" charset="0"/>
                            </a:rPr>
                            <a:t>11</a:t>
                          </a:r>
                          <a:endParaRPr lang="en-US" sz="2000" b="1" dirty="0">
                            <a:latin typeface="Arial" panose="020B0604020202020204" pitchFamily="34" charset="0"/>
                            <a:cs typeface="Arial" panose="020B0604020202020204" pitchFamily="34" charset="0"/>
                          </a:endParaRP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latin typeface="Arial" panose="020B0604020202020204" pitchFamily="34" charset="0"/>
                              <a:cs typeface="Arial" panose="020B0604020202020204" pitchFamily="34" charset="0"/>
                            </a:rPr>
                            <a:t>10</a:t>
                          </a:r>
                          <a:endParaRPr lang="en-US" sz="2000" b="1" dirty="0">
                            <a:latin typeface="Arial" panose="020B0604020202020204" pitchFamily="34" charset="0"/>
                            <a:cs typeface="Arial" panose="020B0604020202020204" pitchFamily="34" charset="0"/>
                          </a:endParaRP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85800">
                    <a:tc rowSpan="2">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S</a:t>
                          </a:r>
                          <a:r>
                            <a:rPr lang="en-US" sz="2400" b="1" baseline="-25000" dirty="0" smtClean="0">
                              <a:solidFill>
                                <a:schemeClr val="tx1"/>
                              </a:solidFill>
                            </a:rPr>
                            <a:t>2</a:t>
                          </a:r>
                          <a:endParaRPr lang="en-US" sz="2400" b="1" dirty="0" smtClean="0">
                            <a:solidFill>
                              <a:schemeClr val="tx1"/>
                            </a:solidFill>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r>
                            <a:rPr lang="en-US" sz="2000" b="1" dirty="0" smtClean="0">
                              <a:latin typeface="Arial" panose="020B0604020202020204" pitchFamily="34" charset="0"/>
                              <a:cs typeface="Arial" panose="020B0604020202020204" pitchFamily="34" charset="0"/>
                            </a:rPr>
                            <a:t>0</a:t>
                          </a:r>
                          <a:endParaRPr lang="en-US" sz="2000" b="1" dirty="0">
                            <a:latin typeface="Arial" panose="020B0604020202020204" pitchFamily="34" charset="0"/>
                            <a:cs typeface="Arial" panose="020B0604020202020204" pitchFamily="34" charset="0"/>
                          </a:endParaRPr>
                        </a:p>
                      </a:txBody>
                      <a:tcPr anchor="ctr">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85800">
                    <a:tc vMerge="1">
                      <a:txBody>
                        <a:bodyPr/>
                        <a:lstStyle/>
                        <a:p>
                          <a:endParaRPr lang="en-US" dirty="0"/>
                        </a:p>
                      </a:txBody>
                      <a:tcPr>
                        <a:noFill/>
                      </a:tcPr>
                    </a:tc>
                    <a:tc>
                      <a:txBody>
                        <a:bodyPr/>
                        <a:lstStyle/>
                        <a:p>
                          <a:pPr algn="r"/>
                          <a:r>
                            <a:rPr lang="en-US" sz="2000" b="1" dirty="0" smtClean="0">
                              <a:latin typeface="Arial" panose="020B0604020202020204" pitchFamily="34" charset="0"/>
                              <a:cs typeface="Arial" panose="020B0604020202020204" pitchFamily="34" charset="0"/>
                            </a:rPr>
                            <a:t>1</a:t>
                          </a:r>
                          <a:endParaRPr lang="en-US" sz="2000" b="1" dirty="0">
                            <a:latin typeface="Arial" panose="020B0604020202020204" pitchFamily="34" charset="0"/>
                            <a:cs typeface="Arial" panose="020B0604020202020204" pitchFamily="34" charset="0"/>
                          </a:endParaRPr>
                        </a:p>
                      </a:txBody>
                      <a:tcPr anchor="ctr">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Fallback>
      </mc:AlternateContent>
      <p:sp>
        <p:nvSpPr>
          <p:cNvPr id="58" name="TextBox 57"/>
          <p:cNvSpPr txBox="1"/>
          <p:nvPr/>
        </p:nvSpPr>
        <p:spPr>
          <a:xfrm>
            <a:off x="7014829" y="4576727"/>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0</a:t>
            </a:r>
          </a:p>
        </p:txBody>
      </p:sp>
      <p:sp>
        <p:nvSpPr>
          <p:cNvPr id="59" name="TextBox 58"/>
          <p:cNvSpPr txBox="1"/>
          <p:nvPr/>
        </p:nvSpPr>
        <p:spPr>
          <a:xfrm>
            <a:off x="5641617" y="4576727"/>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0</a:t>
            </a:r>
          </a:p>
        </p:txBody>
      </p:sp>
      <p:sp>
        <p:nvSpPr>
          <p:cNvPr id="60" name="TextBox 59"/>
          <p:cNvSpPr txBox="1"/>
          <p:nvPr/>
        </p:nvSpPr>
        <p:spPr>
          <a:xfrm>
            <a:off x="7701016" y="4576727"/>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1</a:t>
            </a:r>
          </a:p>
        </p:txBody>
      </p:sp>
      <p:sp>
        <p:nvSpPr>
          <p:cNvPr id="61" name="TextBox 60"/>
          <p:cNvSpPr txBox="1"/>
          <p:nvPr/>
        </p:nvSpPr>
        <p:spPr>
          <a:xfrm>
            <a:off x="6288908" y="4576727"/>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1</a:t>
            </a:r>
          </a:p>
        </p:txBody>
      </p:sp>
      <p:sp>
        <p:nvSpPr>
          <p:cNvPr id="62" name="TextBox 61"/>
          <p:cNvSpPr txBox="1"/>
          <p:nvPr/>
        </p:nvSpPr>
        <p:spPr>
          <a:xfrm>
            <a:off x="5643229" y="5267567"/>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0</a:t>
            </a:r>
          </a:p>
        </p:txBody>
      </p:sp>
      <p:sp>
        <p:nvSpPr>
          <p:cNvPr id="63" name="TextBox 62"/>
          <p:cNvSpPr txBox="1"/>
          <p:nvPr/>
        </p:nvSpPr>
        <p:spPr>
          <a:xfrm>
            <a:off x="7701016" y="5267567"/>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1</a:t>
            </a:r>
          </a:p>
        </p:txBody>
      </p:sp>
      <p:sp>
        <p:nvSpPr>
          <p:cNvPr id="64" name="TextBox 63"/>
          <p:cNvSpPr txBox="1"/>
          <p:nvPr/>
        </p:nvSpPr>
        <p:spPr>
          <a:xfrm>
            <a:off x="7014829" y="5267567"/>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0</a:t>
            </a:r>
          </a:p>
        </p:txBody>
      </p:sp>
      <p:sp>
        <p:nvSpPr>
          <p:cNvPr id="65" name="TextBox 64"/>
          <p:cNvSpPr txBox="1"/>
          <p:nvPr/>
        </p:nvSpPr>
        <p:spPr>
          <a:xfrm>
            <a:off x="6288908" y="5267567"/>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1</a:t>
            </a:r>
          </a:p>
        </p:txBody>
      </p:sp>
      <p:sp>
        <p:nvSpPr>
          <p:cNvPr id="20" name="Rounded Rectangle 19"/>
          <p:cNvSpPr/>
          <p:nvPr/>
        </p:nvSpPr>
        <p:spPr>
          <a:xfrm>
            <a:off x="6232509" y="4563622"/>
            <a:ext cx="497840" cy="1227165"/>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7647676" y="4563621"/>
            <a:ext cx="497840" cy="1227165"/>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967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fade">
                                      <p:cBhvr>
                                        <p:cTn id="18" dur="500"/>
                                        <p:tgtEl>
                                          <p:spTgt spid="6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fade">
                                      <p:cBhvr>
                                        <p:cTn id="23" dur="500"/>
                                        <p:tgtEl>
                                          <p:spTgt spid="6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500"/>
                                        <p:tgtEl>
                                          <p:spTgt spid="5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fade">
                                      <p:cBhvr>
                                        <p:cTn id="33" dur="500"/>
                                        <p:tgtEl>
                                          <p:spTgt spid="6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5"/>
                                        </p:tgtEl>
                                        <p:attrNameLst>
                                          <p:attrName>style.visibility</p:attrName>
                                        </p:attrNameLst>
                                      </p:cBhvr>
                                      <p:to>
                                        <p:strVal val="visible"/>
                                      </p:to>
                                    </p:set>
                                    <p:animEffect transition="in" filter="fade">
                                      <p:cBhvr>
                                        <p:cTn id="38" dur="500"/>
                                        <p:tgtEl>
                                          <p:spTgt spid="6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500"/>
                                        <p:tgtEl>
                                          <p:spTgt spid="6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fade">
                                      <p:cBhvr>
                                        <p:cTn id="48" dur="500"/>
                                        <p:tgtEl>
                                          <p:spTgt spid="6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up)">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up)">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12">
                                            <p:txEl>
                                              <p:pRg st="1" end="1"/>
                                            </p:txEl>
                                          </p:spTgt>
                                        </p:tgtEl>
                                        <p:attrNameLst>
                                          <p:attrName>style.visibility</p:attrName>
                                        </p:attrNameLst>
                                      </p:cBhvr>
                                      <p:to>
                                        <p:strVal val="visible"/>
                                      </p:to>
                                    </p:set>
                                    <p:anim calcmode="lin" valueType="num">
                                      <p:cBhvr additive="base">
                                        <p:cTn id="63" dur="500" fill="hold"/>
                                        <p:tgtEl>
                                          <p:spTgt spid="12">
                                            <p:txEl>
                                              <p:pRg st="1" end="1"/>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par>
                          <p:cTn id="65" fill="hold">
                            <p:stCondLst>
                              <p:cond delay="500"/>
                            </p:stCondLst>
                            <p:childTnLst>
                              <p:par>
                                <p:cTn id="66" presetID="2" presetClass="entr" presetSubtype="8" fill="hold" nodeType="afterEffect">
                                  <p:stCondLst>
                                    <p:cond delay="0"/>
                                  </p:stCondLst>
                                  <p:childTnLst>
                                    <p:set>
                                      <p:cBhvr>
                                        <p:cTn id="67" dur="1" fill="hold">
                                          <p:stCondLst>
                                            <p:cond delay="0"/>
                                          </p:stCondLst>
                                        </p:cTn>
                                        <p:tgtEl>
                                          <p:spTgt spid="12">
                                            <p:txEl>
                                              <p:pRg st="2" end="2"/>
                                            </p:txEl>
                                          </p:spTgt>
                                        </p:tgtEl>
                                        <p:attrNameLst>
                                          <p:attrName>style.visibility</p:attrName>
                                        </p:attrNameLst>
                                      </p:cBhvr>
                                      <p:to>
                                        <p:strVal val="visible"/>
                                      </p:to>
                                    </p:set>
                                    <p:anim calcmode="lin" valueType="num">
                                      <p:cBhvr additive="base">
                                        <p:cTn id="68" dur="500" fill="hold"/>
                                        <p:tgtEl>
                                          <p:spTgt spid="12">
                                            <p:txEl>
                                              <p:pRg st="2" end="2"/>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62" grpId="0"/>
      <p:bldP spid="63" grpId="0"/>
      <p:bldP spid="64" grpId="0"/>
      <p:bldP spid="65" grpId="0"/>
      <p:bldP spid="20"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Digital FSM Must be Complete</a:t>
            </a:r>
            <a:endParaRPr lang="en-US" dirty="0"/>
          </a:p>
        </p:txBody>
      </p:sp>
      <p:sp>
        <p:nvSpPr>
          <p:cNvPr id="12" name="Content Placeholder 11"/>
          <p:cNvSpPr>
            <a:spLocks noGrp="1"/>
          </p:cNvSpPr>
          <p:nvPr>
            <p:ph idx="1"/>
          </p:nvPr>
        </p:nvSpPr>
        <p:spPr/>
        <p:txBody>
          <a:bodyPr>
            <a:normAutofit/>
          </a:bodyPr>
          <a:lstStyle/>
          <a:p>
            <a:r>
              <a:rPr lang="en-US" dirty="0">
                <a:solidFill>
                  <a:schemeClr val="tx1"/>
                </a:solidFill>
              </a:rPr>
              <a:t>We implement FSMs as clocked synchronous sequential circuits.  (So state ID bits are stored in flip-flops.)</a:t>
            </a:r>
          </a:p>
          <a:p>
            <a:r>
              <a:rPr lang="en-US" dirty="0">
                <a:solidFill>
                  <a:schemeClr val="tx1"/>
                </a:solidFill>
              </a:rPr>
              <a:t>Given </a:t>
            </a:r>
            <a:r>
              <a:rPr lang="en-US" b="1" dirty="0">
                <a:solidFill>
                  <a:srgbClr val="0070C0"/>
                </a:solidFill>
              </a:rPr>
              <a:t>any state </a:t>
            </a:r>
            <a:r>
              <a:rPr lang="en-US" dirty="0">
                <a:solidFill>
                  <a:schemeClr val="tx1"/>
                </a:solidFill>
              </a:rPr>
              <a:t>and </a:t>
            </a:r>
            <a:r>
              <a:rPr lang="en-US" b="1" dirty="0">
                <a:solidFill>
                  <a:srgbClr val="0070C0"/>
                </a:solidFill>
              </a:rPr>
              <a:t>any combination of inputs</a:t>
            </a:r>
            <a:r>
              <a:rPr lang="en-US" dirty="0">
                <a:solidFill>
                  <a:schemeClr val="tx1"/>
                </a:solidFill>
              </a:rPr>
              <a:t>, a </a:t>
            </a:r>
            <a:r>
              <a:rPr lang="en-US" b="1" dirty="0">
                <a:solidFill>
                  <a:srgbClr val="0070C0"/>
                </a:solidFill>
              </a:rPr>
              <a:t>transition rule </a:t>
            </a:r>
            <a:r>
              <a:rPr lang="en-US" dirty="0">
                <a:solidFill>
                  <a:schemeClr val="tx1"/>
                </a:solidFill>
              </a:rPr>
              <a:t>from the given state to a next state </a:t>
            </a:r>
            <a:r>
              <a:rPr lang="en-US" b="1" dirty="0">
                <a:solidFill>
                  <a:srgbClr val="0070C0"/>
                </a:solidFill>
              </a:rPr>
              <a:t>must be defined</a:t>
            </a:r>
            <a:r>
              <a:rPr lang="en-US" dirty="0">
                <a:solidFill>
                  <a:schemeClr val="tx1"/>
                </a:solidFill>
              </a:rPr>
              <a:t>.</a:t>
            </a:r>
          </a:p>
          <a:p>
            <a:r>
              <a:rPr lang="en-US" b="1" dirty="0">
                <a:solidFill>
                  <a:srgbClr val="0070C0"/>
                </a:solidFill>
              </a:rPr>
              <a:t>Self-loops</a:t>
            </a:r>
            <a:r>
              <a:rPr lang="en-US" dirty="0">
                <a:solidFill>
                  <a:schemeClr val="tx1"/>
                </a:solidFill>
              </a:rPr>
              <a:t>–transitions from a state to itself–are acceptable.</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a:t>
            </a:fld>
            <a:endParaRPr lang="en-US" dirty="0"/>
          </a:p>
        </p:txBody>
      </p:sp>
    </p:spTree>
    <p:extLst>
      <p:ext uri="{BB962C8B-B14F-4D97-AF65-F5344CB8AC3E}">
        <p14:creationId xmlns:p14="http://schemas.microsoft.com/office/powerpoint/2010/main" val="2082940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Use K-Maps to Express the Next-State Values</a:t>
            </a:r>
          </a:p>
        </p:txBody>
      </p:sp>
      <mc:AlternateContent xmlns:mc="http://schemas.openxmlformats.org/markup-compatibility/2006" xmlns:a14="http://schemas.microsoft.com/office/drawing/2010/main">
        <mc:Choice Requires="a14">
          <p:sp>
            <p:nvSpPr>
              <p:cNvPr id="12" name="Content Placeholder 11"/>
              <p:cNvSpPr>
                <a:spLocks noGrp="1"/>
              </p:cNvSpPr>
              <p:nvPr>
                <p:ph idx="1"/>
              </p:nvPr>
            </p:nvSpPr>
            <p:spPr/>
            <p:txBody>
              <a:bodyPr/>
              <a:lstStyle/>
              <a:p>
                <a:pPr algn="r"/>
                <a:r>
                  <a:rPr lang="en-US" dirty="0"/>
                  <a:t>Now copy into K-maps.</a:t>
                </a:r>
              </a:p>
              <a:p>
                <a:pPr algn="r"/>
                <a14:m>
                  <m:oMath xmlns:m="http://schemas.openxmlformats.org/officeDocument/2006/math">
                    <m:sSubSup>
                      <m:sSubSupPr>
                        <m:ctrlPr>
                          <a:rPr lang="en-US" b="1" i="1">
                            <a:solidFill>
                              <a:srgbClr val="0070C0"/>
                            </a:solidFill>
                            <a:latin typeface="Cambria Math" panose="02040503050406030204" pitchFamily="18" charset="0"/>
                          </a:rPr>
                        </m:ctrlPr>
                      </m:sSubSupPr>
                      <m:e>
                        <m:r>
                          <a:rPr lang="en-US" b="1">
                            <a:solidFill>
                              <a:srgbClr val="0070C0"/>
                            </a:solidFill>
                            <a:latin typeface="Cambria Math" panose="02040503050406030204" pitchFamily="18" charset="0"/>
                          </a:rPr>
                          <m:t>𝐒</m:t>
                        </m:r>
                      </m:e>
                      <m:sub>
                        <m:r>
                          <a:rPr lang="en-US" b="1" i="1" smtClean="0">
                            <a:solidFill>
                              <a:srgbClr val="0070C0"/>
                            </a:solidFill>
                            <a:latin typeface="Cambria Math" panose="02040503050406030204" pitchFamily="18" charset="0"/>
                          </a:rPr>
                          <m:t>𝟐</m:t>
                        </m:r>
                      </m:sub>
                      <m:sup>
                        <m:r>
                          <a:rPr lang="en-US" b="1">
                            <a:solidFill>
                              <a:srgbClr val="0070C0"/>
                            </a:solidFill>
                            <a:latin typeface="Cambria Math" panose="02040503050406030204" pitchFamily="18" charset="0"/>
                          </a:rPr>
                          <m:t>+</m:t>
                        </m:r>
                      </m:sup>
                    </m:sSubSup>
                  </m:oMath>
                </a14:m>
                <a:r>
                  <a:rPr lang="en-US" b="1" dirty="0">
                    <a:solidFill>
                      <a:srgbClr val="0070C0"/>
                    </a:solidFill>
                  </a:rPr>
                  <a:t> = S</a:t>
                </a:r>
                <a:r>
                  <a:rPr lang="en-US" b="1" baseline="-25000" dirty="0">
                    <a:solidFill>
                      <a:srgbClr val="0070C0"/>
                    </a:solidFill>
                  </a:rPr>
                  <a:t>2</a:t>
                </a:r>
                <a:r>
                  <a:rPr lang="en-US" b="1" dirty="0">
                    <a:solidFill>
                      <a:srgbClr val="0070C0"/>
                    </a:solidFill>
                  </a:rPr>
                  <a:t>’S</a:t>
                </a:r>
                <a:r>
                  <a:rPr lang="en-US" b="1" baseline="-25000" dirty="0">
                    <a:solidFill>
                      <a:srgbClr val="0070C0"/>
                    </a:solidFill>
                  </a:rPr>
                  <a:t>1</a:t>
                </a:r>
                <a:r>
                  <a:rPr lang="en-US" b="1" dirty="0">
                    <a:solidFill>
                      <a:srgbClr val="0070C0"/>
                    </a:solidFill>
                  </a:rPr>
                  <a:t>S</a:t>
                </a:r>
                <a:r>
                  <a:rPr lang="en-US" b="1" baseline="-25000" dirty="0">
                    <a:solidFill>
                      <a:srgbClr val="0070C0"/>
                    </a:solidFill>
                  </a:rPr>
                  <a:t>0</a:t>
                </a:r>
                <a:r>
                  <a:rPr lang="en-US" b="1" dirty="0">
                    <a:solidFill>
                      <a:srgbClr val="0070C0"/>
                    </a:solidFill>
                  </a:rPr>
                  <a:t> + S</a:t>
                </a:r>
                <a:r>
                  <a:rPr lang="en-US" b="1" baseline="-25000" dirty="0">
                    <a:solidFill>
                      <a:srgbClr val="0070C0"/>
                    </a:solidFill>
                  </a:rPr>
                  <a:t>2</a:t>
                </a:r>
                <a:r>
                  <a:rPr lang="en-US" b="1" dirty="0">
                    <a:solidFill>
                      <a:srgbClr val="0070C0"/>
                    </a:solidFill>
                  </a:rPr>
                  <a:t>S</a:t>
                </a:r>
                <a:r>
                  <a:rPr lang="en-US" b="1" baseline="-25000" dirty="0">
                    <a:solidFill>
                      <a:srgbClr val="0070C0"/>
                    </a:solidFill>
                  </a:rPr>
                  <a:t>1</a:t>
                </a:r>
                <a:r>
                  <a:rPr lang="en-US" b="1" dirty="0">
                    <a:solidFill>
                      <a:srgbClr val="0070C0"/>
                    </a:solidFill>
                  </a:rPr>
                  <a:t>’ </a:t>
                </a:r>
                <a:br>
                  <a:rPr lang="en-US" b="1" dirty="0">
                    <a:solidFill>
                      <a:srgbClr val="0070C0"/>
                    </a:solidFill>
                  </a:rPr>
                </a:br>
                <a:r>
                  <a:rPr lang="en-US" b="1" dirty="0">
                    <a:solidFill>
                      <a:srgbClr val="0070C0"/>
                    </a:solidFill>
                  </a:rPr>
                  <a:t>+ S</a:t>
                </a:r>
                <a:r>
                  <a:rPr lang="en-US" b="1" baseline="-25000" dirty="0">
                    <a:solidFill>
                      <a:srgbClr val="0070C0"/>
                    </a:solidFill>
                  </a:rPr>
                  <a:t>2</a:t>
                </a:r>
                <a:r>
                  <a:rPr lang="en-US" b="1" dirty="0">
                    <a:solidFill>
                      <a:srgbClr val="0070C0"/>
                    </a:solidFill>
                  </a:rPr>
                  <a:t>S</a:t>
                </a:r>
                <a:r>
                  <a:rPr lang="en-US" b="1" baseline="-25000" dirty="0">
                    <a:solidFill>
                      <a:srgbClr val="0070C0"/>
                    </a:solidFill>
                  </a:rPr>
                  <a:t>0</a:t>
                </a:r>
                <a:r>
                  <a:rPr lang="en-US" b="1" dirty="0">
                    <a:solidFill>
                      <a:srgbClr val="0070C0"/>
                    </a:solidFill>
                  </a:rPr>
                  <a:t>’ </a:t>
                </a:r>
              </a:p>
              <a:p>
                <a:pPr algn="r"/>
                <a:endParaRPr lang="en-US" dirty="0"/>
              </a:p>
            </p:txBody>
          </p:sp>
        </mc:Choice>
        <mc:Fallback xmlns="">
          <p:sp>
            <p:nvSpPr>
              <p:cNvPr id="12" name="Content Placeholder 11"/>
              <p:cNvSpPr>
                <a:spLocks noGrp="1" noRot="1" noChangeAspect="1" noMove="1" noResize="1" noEditPoints="1" noAdjustHandles="1" noChangeArrowheads="1" noChangeShapeType="1" noTextEdit="1"/>
              </p:cNvSpPr>
              <p:nvPr>
                <p:ph idx="1"/>
              </p:nvPr>
            </p:nvSpPr>
            <p:spPr>
              <a:blipFill rotWithShape="0">
                <a:blip r:embed="rId5"/>
                <a:stretch>
                  <a:fillRect t="-2443" r="-406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40</a:t>
            </a:fld>
            <a:endParaRPr lang="en-US" dirty="0"/>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nvPr>
            </p:nvGraphicFramePr>
            <p:xfrm>
              <a:off x="596348" y="1485931"/>
              <a:ext cx="3840480" cy="4670679"/>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12692">
                      <a:extLst>
                        <a:ext uri="{9D8B030D-6E8A-4147-A177-3AD203B41FA5}">
                          <a16:colId xmlns:a16="http://schemas.microsoft.com/office/drawing/2014/main" val="20004"/>
                        </a:ext>
                      </a:extLst>
                    </a:gridCol>
                    <a:gridCol w="667468">
                      <a:extLst>
                        <a:ext uri="{9D8B030D-6E8A-4147-A177-3AD203B41FA5}">
                          <a16:colId xmlns:a16="http://schemas.microsoft.com/office/drawing/2014/main" val="20005"/>
                        </a:ext>
                      </a:extLst>
                    </a:gridCol>
                  </a:tblGrid>
                  <a:tr h="370840">
                    <a:tc>
                      <a:txBody>
                        <a:bodyPr/>
                        <a:lstStyle/>
                        <a:p>
                          <a:pPr algn="ctr"/>
                          <a:r>
                            <a:rPr lang="en-US" sz="2800" b="1" dirty="0">
                              <a:solidFill>
                                <a:schemeClr val="tx1"/>
                              </a:solidFill>
                            </a:rPr>
                            <a:t>S</a:t>
                          </a:r>
                          <a:r>
                            <a:rPr lang="en-US" sz="2800" b="1" baseline="-25000" dirty="0">
                              <a:solidFill>
                                <a:schemeClr val="tx1"/>
                              </a:solidFill>
                            </a:rPr>
                            <a:t>2</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rPr>
                            <a:t>S</a:t>
                          </a:r>
                          <a:r>
                            <a:rPr lang="en-US" sz="2800" b="1" baseline="-25000" dirty="0">
                              <a:solidFill>
                                <a:schemeClr val="tx1"/>
                              </a:solidFill>
                            </a:rPr>
                            <a:t>1</a:t>
                          </a:r>
                          <a:endParaRPr lang="en-US" sz="2800" b="1"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rPr>
                            <a:t>S</a:t>
                          </a:r>
                          <a:r>
                            <a:rPr lang="en-US" sz="2800" b="1" baseline="-25000" dirty="0">
                              <a:solidFill>
                                <a:schemeClr val="tx1"/>
                              </a:solidFill>
                            </a:rPr>
                            <a:t>0</a:t>
                          </a:r>
                          <a:endParaRPr lang="en-US" sz="2800" b="1"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2800" b="1" i="1" smtClean="0">
                                        <a:solidFill>
                                          <a:schemeClr val="tx1"/>
                                        </a:solidFill>
                                        <a:latin typeface="Cambria Math" panose="02040503050406030204" pitchFamily="18" charset="0"/>
                                      </a:rPr>
                                    </m:ctrlPr>
                                  </m:sSubSupPr>
                                  <m:e>
                                    <m:r>
                                      <a:rPr lang="en-US" sz="2800" b="1" i="0">
                                        <a:solidFill>
                                          <a:schemeClr val="tx1"/>
                                        </a:solidFill>
                                        <a:latin typeface="Cambria Math" panose="02040503050406030204" pitchFamily="18" charset="0"/>
                                      </a:rPr>
                                      <m:t>𝐒</m:t>
                                    </m:r>
                                  </m:e>
                                  <m:sub>
                                    <m:r>
                                      <a:rPr lang="en-US" sz="2800" b="1" i="0" smtClean="0">
                                        <a:solidFill>
                                          <a:schemeClr val="tx1"/>
                                        </a:solidFill>
                                        <a:latin typeface="Cambria Math" panose="02040503050406030204" pitchFamily="18" charset="0"/>
                                      </a:rPr>
                                      <m:t>𝟐</m:t>
                                    </m:r>
                                  </m:sub>
                                  <m:sup>
                                    <m:r>
                                      <a:rPr lang="en-US" sz="2800" b="1" i="0">
                                        <a:solidFill>
                                          <a:schemeClr val="tx1"/>
                                        </a:solidFill>
                                        <a:latin typeface="Cambria Math" panose="02040503050406030204" pitchFamily="18" charset="0"/>
                                      </a:rPr>
                                      <m:t>+</m:t>
                                    </m:r>
                                  </m:sup>
                                </m:sSubSup>
                              </m:oMath>
                            </m:oMathPara>
                          </a14:m>
                          <a:endParaRPr lang="en-US" sz="2800" b="1" i="0"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2800" b="1" i="1" smtClean="0">
                                        <a:solidFill>
                                          <a:schemeClr val="tx1"/>
                                        </a:solidFill>
                                        <a:latin typeface="Cambria Math" panose="02040503050406030204" pitchFamily="18" charset="0"/>
                                      </a:rPr>
                                    </m:ctrlPr>
                                  </m:sSubSupPr>
                                  <m:e>
                                    <m:r>
                                      <a:rPr lang="en-US" sz="2800" b="1" i="0">
                                        <a:solidFill>
                                          <a:schemeClr val="tx1"/>
                                        </a:solidFill>
                                        <a:latin typeface="Cambria Math" panose="02040503050406030204" pitchFamily="18" charset="0"/>
                                      </a:rPr>
                                      <m:t>𝐒</m:t>
                                    </m:r>
                                  </m:e>
                                  <m:sub>
                                    <m:r>
                                      <a:rPr lang="en-US" sz="2800" b="1" i="0">
                                        <a:solidFill>
                                          <a:schemeClr val="tx1"/>
                                        </a:solidFill>
                                        <a:latin typeface="Cambria Math" panose="02040503050406030204" pitchFamily="18" charset="0"/>
                                      </a:rPr>
                                      <m:t>𝟏</m:t>
                                    </m:r>
                                  </m:sub>
                                  <m:sup>
                                    <m:r>
                                      <a:rPr lang="en-US" sz="2800" b="1" i="0">
                                        <a:solidFill>
                                          <a:schemeClr val="tx1"/>
                                        </a:solidFill>
                                        <a:latin typeface="Cambria Math" panose="02040503050406030204" pitchFamily="18" charset="0"/>
                                      </a:rPr>
                                      <m:t>+</m:t>
                                    </m:r>
                                  </m:sup>
                                </m:sSubSup>
                              </m:oMath>
                            </m:oMathPara>
                          </a14:m>
                          <a:endParaRPr lang="en-US" sz="2800" b="1" i="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2800" b="1" i="1" smtClean="0">
                                        <a:solidFill>
                                          <a:schemeClr val="tx1"/>
                                        </a:solidFill>
                                        <a:latin typeface="Cambria Math" panose="02040503050406030204" pitchFamily="18" charset="0"/>
                                      </a:rPr>
                                    </m:ctrlPr>
                                  </m:sSubSupPr>
                                  <m:e>
                                    <m:r>
                                      <a:rPr lang="en-US" sz="2800" b="1" i="0">
                                        <a:solidFill>
                                          <a:schemeClr val="tx1"/>
                                        </a:solidFill>
                                        <a:latin typeface="Cambria Math" panose="02040503050406030204" pitchFamily="18" charset="0"/>
                                      </a:rPr>
                                      <m:t>𝐒</m:t>
                                    </m:r>
                                  </m:e>
                                  <m:sub>
                                    <m:r>
                                      <a:rPr lang="en-US" sz="2800" b="1" i="0" smtClean="0">
                                        <a:solidFill>
                                          <a:schemeClr val="tx1"/>
                                        </a:solidFill>
                                        <a:latin typeface="Cambria Math" panose="02040503050406030204" pitchFamily="18" charset="0"/>
                                      </a:rPr>
                                      <m:t>𝟎</m:t>
                                    </m:r>
                                  </m:sub>
                                  <m:sup>
                                    <m:r>
                                      <a:rPr lang="en-US" sz="2800" b="1" i="0">
                                        <a:solidFill>
                                          <a:schemeClr val="tx1"/>
                                        </a:solidFill>
                                        <a:latin typeface="Cambria Math" panose="02040503050406030204" pitchFamily="18" charset="0"/>
                                      </a:rPr>
                                      <m:t>+</m:t>
                                    </m:r>
                                  </m:sup>
                                </m:sSubSup>
                              </m:oMath>
                            </m:oMathPara>
                          </a14:m>
                          <a:endParaRPr lang="en-US" sz="2800" b="1" i="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rgbClr val="0070C0"/>
                              </a:solidFill>
                              <a:latin typeface="Courier New" panose="02070309020205020404" pitchFamily="49" charset="0"/>
                              <a:cs typeface="Courier New" panose="02070309020205020404" pitchFamily="49" charset="0"/>
                            </a:rPr>
                            <a:t>0</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rgbClr val="0070C0"/>
                              </a:solidFill>
                              <a:latin typeface="Courier New" panose="02070309020205020404" pitchFamily="49" charset="0"/>
                              <a:cs typeface="Courier New" panose="02070309020205020404" pitchFamily="49" charset="0"/>
                            </a:rPr>
                            <a:t>0</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rgbClr val="0070C0"/>
                              </a:solidFill>
                              <a:latin typeface="Courier New" panose="02070309020205020404" pitchFamily="49" charset="0"/>
                              <a:cs typeface="Courier New" panose="02070309020205020404" pitchFamily="49" charset="0"/>
                            </a:rPr>
                            <a:t>0</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rgbClr val="0070C0"/>
                              </a:solidFill>
                              <a:latin typeface="Courier New" panose="02070309020205020404" pitchFamily="49" charset="0"/>
                              <a:cs typeface="Courier New" panose="02070309020205020404" pitchFamily="49" charset="0"/>
                            </a:rPr>
                            <a:t>1</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rgbClr val="0070C0"/>
                              </a:solidFill>
                              <a:latin typeface="Courier New" panose="02070309020205020404" pitchFamily="49" charset="0"/>
                              <a:cs typeface="Courier New" panose="02070309020205020404" pitchFamily="49" charset="0"/>
                            </a:rPr>
                            <a:t>1</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rgbClr val="0070C0"/>
                              </a:solidFill>
                              <a:latin typeface="Courier New" panose="02070309020205020404" pitchFamily="49" charset="0"/>
                              <a:cs typeface="Courier New" panose="02070309020205020404" pitchFamily="49" charset="0"/>
                            </a:rPr>
                            <a:t>1</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rgbClr val="0070C0"/>
                              </a:solidFill>
                              <a:latin typeface="Courier New" panose="02070309020205020404" pitchFamily="49" charset="0"/>
                              <a:cs typeface="Courier New" panose="02070309020205020404" pitchFamily="49" charset="0"/>
                            </a:rPr>
                            <a:t>1</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rgbClr val="0070C0"/>
                              </a:solidFill>
                              <a:latin typeface="Courier New" panose="02070309020205020404" pitchFamily="49" charset="0"/>
                              <a:cs typeface="Courier New" panose="02070309020205020404" pitchFamily="49" charset="0"/>
                            </a:rPr>
                            <a:t>0</a:t>
                          </a: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Courier New" panose="02070309020205020404" pitchFamily="49" charset="0"/>
                              <a:cs typeface="Courier New" panose="02070309020205020404" pitchFamily="49"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449146797"/>
                  </p:ext>
                </p:extLst>
              </p:nvPr>
            </p:nvGraphicFramePr>
            <p:xfrm>
              <a:off x="596348" y="1485931"/>
              <a:ext cx="3840480" cy="4670679"/>
            </p:xfrm>
            <a:graphic>
              <a:graphicData uri="http://schemas.openxmlformats.org/drawingml/2006/table">
                <a:tbl>
                  <a:tblPr firstRow="1" bandRow="1">
                    <a:tableStyleId>{5C22544A-7EE6-4342-B048-85BDC9FD1C3A}</a:tableStyleId>
                  </a:tblPr>
                  <a:tblGrid>
                    <a:gridCol w="640080"/>
                    <a:gridCol w="640080"/>
                    <a:gridCol w="640080"/>
                    <a:gridCol w="640080"/>
                    <a:gridCol w="612692"/>
                    <a:gridCol w="667468"/>
                  </a:tblGrid>
                  <a:tr h="525399">
                    <a:tc>
                      <a:txBody>
                        <a:bodyPr/>
                        <a:lstStyle/>
                        <a:p>
                          <a:pPr algn="ctr"/>
                          <a:r>
                            <a:rPr lang="en-US" sz="2800" b="1" dirty="0" smtClean="0">
                              <a:solidFill>
                                <a:schemeClr val="tx1"/>
                              </a:solidFill>
                            </a:rPr>
                            <a:t>S</a:t>
                          </a:r>
                          <a:r>
                            <a:rPr lang="en-US" sz="2800" b="1" baseline="-25000" dirty="0" smtClean="0">
                              <a:solidFill>
                                <a:schemeClr val="tx1"/>
                              </a:solidFill>
                            </a:rPr>
                            <a:t>2</a:t>
                          </a:r>
                          <a:endParaRPr lang="en-US" sz="2800" b="1" baseline="-250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smtClean="0">
                              <a:solidFill>
                                <a:schemeClr val="tx1"/>
                              </a:solidFill>
                            </a:rPr>
                            <a:t>S</a:t>
                          </a:r>
                          <a:r>
                            <a:rPr lang="en-US" sz="2800" b="1" baseline="-25000" dirty="0" smtClean="0">
                              <a:solidFill>
                                <a:schemeClr val="tx1"/>
                              </a:solidFill>
                            </a:rPr>
                            <a:t>1</a:t>
                          </a:r>
                          <a:endParaRPr lang="en-US" sz="2800" b="1"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smtClean="0">
                              <a:solidFill>
                                <a:schemeClr val="tx1"/>
                              </a:solidFill>
                            </a:rPr>
                            <a:t>S</a:t>
                          </a:r>
                          <a:r>
                            <a:rPr lang="en-US" sz="2800" b="1" baseline="-25000" dirty="0" smtClean="0">
                              <a:solidFill>
                                <a:schemeClr val="tx1"/>
                              </a:solidFill>
                            </a:rPr>
                            <a:t>0</a:t>
                          </a:r>
                          <a:endParaRPr lang="en-US" sz="2800" b="1"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300952" t="-11628" r="-200952" b="-823256"/>
                          </a:stretch>
                        </a:blipFill>
                      </a:tcPr>
                    </a:tc>
                    <a:tc>
                      <a:txBody>
                        <a:bodyPr/>
                        <a:lstStyle/>
                        <a:p>
                          <a:endParaRPr lang="en-US"/>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421000" t="-11628" r="-111000" b="-823256"/>
                          </a:stretch>
                        </a:blipFill>
                      </a:tcPr>
                    </a:tc>
                    <a:tc>
                      <a:txBody>
                        <a:bodyPr/>
                        <a:lstStyle/>
                        <a:p>
                          <a:endParaRPr lang="en-US"/>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6"/>
                          <a:stretch>
                            <a:fillRect l="-473636" t="-11628" r="-909" b="-823256"/>
                          </a:stretch>
                        </a:blipFill>
                      </a:tcPr>
                    </a:tc>
                  </a:tr>
                  <a:tr h="5181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rgbClr val="0070C0"/>
                              </a:solidFill>
                              <a:latin typeface="Courier New" panose="02070309020205020404" pitchFamily="49" charset="0"/>
                              <a:cs typeface="Courier New" panose="02070309020205020404" pitchFamily="49" charset="0"/>
                            </a:rPr>
                            <a:t>0</a:t>
                          </a:r>
                          <a:endParaRPr lang="en-US" sz="2800" b="1" dirty="0">
                            <a:solidFill>
                              <a:srgbClr val="0070C0"/>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5181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rgbClr val="0070C0"/>
                              </a:solidFill>
                              <a:latin typeface="Courier New" panose="02070309020205020404" pitchFamily="49" charset="0"/>
                              <a:cs typeface="Courier New" panose="02070309020205020404" pitchFamily="49" charset="0"/>
                            </a:rPr>
                            <a:t>0</a:t>
                          </a:r>
                          <a:endParaRPr lang="en-US" sz="2800" b="1" dirty="0">
                            <a:solidFill>
                              <a:srgbClr val="0070C0"/>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181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rgbClr val="0070C0"/>
                              </a:solidFill>
                              <a:latin typeface="Courier New" panose="02070309020205020404" pitchFamily="49" charset="0"/>
                              <a:cs typeface="Courier New" panose="02070309020205020404" pitchFamily="49" charset="0"/>
                            </a:rPr>
                            <a:t>0</a:t>
                          </a:r>
                          <a:endParaRPr lang="en-US" sz="2800" b="1" dirty="0">
                            <a:solidFill>
                              <a:srgbClr val="0070C0"/>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181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rgbClr val="0070C0"/>
                              </a:solidFill>
                              <a:latin typeface="Courier New" panose="02070309020205020404" pitchFamily="49" charset="0"/>
                              <a:cs typeface="Courier New" panose="02070309020205020404" pitchFamily="49" charset="0"/>
                            </a:rPr>
                            <a:t>1</a:t>
                          </a:r>
                          <a:endParaRPr lang="en-US" sz="2800" b="1" dirty="0">
                            <a:solidFill>
                              <a:srgbClr val="0070C0"/>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181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rgbClr val="0070C0"/>
                              </a:solidFill>
                              <a:latin typeface="Courier New" panose="02070309020205020404" pitchFamily="49" charset="0"/>
                              <a:cs typeface="Courier New" panose="02070309020205020404" pitchFamily="49" charset="0"/>
                            </a:rPr>
                            <a:t>1</a:t>
                          </a:r>
                          <a:endParaRPr lang="en-US" sz="2800" b="1" dirty="0">
                            <a:solidFill>
                              <a:srgbClr val="0070C0"/>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181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rgbClr val="0070C0"/>
                              </a:solidFill>
                              <a:latin typeface="Courier New" panose="02070309020205020404" pitchFamily="49" charset="0"/>
                              <a:cs typeface="Courier New" panose="02070309020205020404" pitchFamily="49" charset="0"/>
                            </a:rPr>
                            <a:t>1</a:t>
                          </a:r>
                          <a:endParaRPr lang="en-US" sz="2800" b="1" dirty="0">
                            <a:solidFill>
                              <a:srgbClr val="0070C0"/>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181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rgbClr val="0070C0"/>
                              </a:solidFill>
                              <a:latin typeface="Courier New" panose="02070309020205020404" pitchFamily="49" charset="0"/>
                              <a:cs typeface="Courier New" panose="02070309020205020404" pitchFamily="49" charset="0"/>
                            </a:rPr>
                            <a:t>1</a:t>
                          </a:r>
                          <a:endParaRPr lang="en-US" sz="2800" b="1" dirty="0">
                            <a:solidFill>
                              <a:srgbClr val="0070C0"/>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18160">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1</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rgbClr val="0070C0"/>
                              </a:solidFill>
                              <a:latin typeface="Courier New" panose="02070309020205020404" pitchFamily="49" charset="0"/>
                              <a:cs typeface="Courier New" panose="02070309020205020404" pitchFamily="49" charset="0"/>
                            </a:rPr>
                            <a:t>0</a:t>
                          </a:r>
                          <a:endParaRPr lang="en-US" sz="2800" b="1" dirty="0">
                            <a:solidFill>
                              <a:srgbClr val="0070C0"/>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800" b="1" dirty="0" smtClean="0">
                              <a:solidFill>
                                <a:schemeClr val="tx1"/>
                              </a:solidFill>
                              <a:latin typeface="Courier New" panose="02070309020205020404" pitchFamily="49" charset="0"/>
                              <a:cs typeface="Courier New" panose="02070309020205020404" pitchFamily="49" charset="0"/>
                            </a:rPr>
                            <a:t>0</a:t>
                          </a:r>
                          <a:endParaRPr lang="en-US" sz="2800" b="1" dirty="0">
                            <a:solidFill>
                              <a:schemeClr val="tx1"/>
                            </a:solidFill>
                            <a:latin typeface="Courier New" panose="02070309020205020404" pitchFamily="49" charset="0"/>
                            <a:cs typeface="Courier New" panose="02070309020205020404" pitchFamily="49"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mc:Fallback>
      </mc:AlternateContent>
      <p:sp>
        <p:nvSpPr>
          <p:cNvPr id="53" name="Rounded Rectangle 52"/>
          <p:cNvSpPr/>
          <p:nvPr/>
        </p:nvSpPr>
        <p:spPr>
          <a:xfrm rot="16200000">
            <a:off x="5938751" y="4888106"/>
            <a:ext cx="497840" cy="1227165"/>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p:nvGrpSpPr>
        <p:grpSpPr>
          <a:xfrm>
            <a:off x="5457779" y="5266966"/>
            <a:ext cx="2773809" cy="523220"/>
            <a:chOff x="5638671" y="3251200"/>
            <a:chExt cx="2773809" cy="523220"/>
          </a:xfrm>
        </p:grpSpPr>
        <p:sp>
          <p:nvSpPr>
            <p:cNvPr id="55" name="Freeform 54"/>
            <p:cNvSpPr/>
            <p:nvPr/>
          </p:nvSpPr>
          <p:spPr>
            <a:xfrm>
              <a:off x="7755354" y="3251200"/>
              <a:ext cx="657126" cy="523220"/>
            </a:xfrm>
            <a:custGeom>
              <a:avLst/>
              <a:gdLst>
                <a:gd name="connsiteX0" fmla="*/ 626646 w 657126"/>
                <a:gd name="connsiteY0" fmla="*/ 49859 h 614673"/>
                <a:gd name="connsiteX1" fmla="*/ 88166 w 657126"/>
                <a:gd name="connsiteY1" fmla="*/ 49859 h 614673"/>
                <a:gd name="connsiteX2" fmla="*/ 57686 w 657126"/>
                <a:gd name="connsiteY2" fmla="*/ 568019 h 614673"/>
                <a:gd name="connsiteX3" fmla="*/ 657126 w 657126"/>
                <a:gd name="connsiteY3" fmla="*/ 557859 h 614673"/>
              </a:gdLst>
              <a:ahLst/>
              <a:cxnLst>
                <a:cxn ang="0">
                  <a:pos x="connsiteX0" y="connsiteY0"/>
                </a:cxn>
                <a:cxn ang="0">
                  <a:pos x="connsiteX1" y="connsiteY1"/>
                </a:cxn>
                <a:cxn ang="0">
                  <a:pos x="connsiteX2" y="connsiteY2"/>
                </a:cxn>
                <a:cxn ang="0">
                  <a:pos x="connsiteX3" y="connsiteY3"/>
                </a:cxn>
              </a:cxnLst>
              <a:rect l="l" t="t" r="r" b="b"/>
              <a:pathLst>
                <a:path w="657126" h="614673">
                  <a:moveTo>
                    <a:pt x="626646" y="49859"/>
                  </a:moveTo>
                  <a:cubicBezTo>
                    <a:pt x="404819" y="6679"/>
                    <a:pt x="182993" y="-36501"/>
                    <a:pt x="88166" y="49859"/>
                  </a:cubicBezTo>
                  <a:cubicBezTo>
                    <a:pt x="-6661" y="136219"/>
                    <a:pt x="-37141" y="483352"/>
                    <a:pt x="57686" y="568019"/>
                  </a:cubicBezTo>
                  <a:cubicBezTo>
                    <a:pt x="152513" y="652686"/>
                    <a:pt x="404819" y="605272"/>
                    <a:pt x="657126" y="557859"/>
                  </a:cubicBezTo>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flipH="1">
              <a:off x="5638671" y="3251200"/>
              <a:ext cx="657126" cy="523220"/>
            </a:xfrm>
            <a:custGeom>
              <a:avLst/>
              <a:gdLst>
                <a:gd name="connsiteX0" fmla="*/ 626646 w 657126"/>
                <a:gd name="connsiteY0" fmla="*/ 49859 h 614673"/>
                <a:gd name="connsiteX1" fmla="*/ 88166 w 657126"/>
                <a:gd name="connsiteY1" fmla="*/ 49859 h 614673"/>
                <a:gd name="connsiteX2" fmla="*/ 57686 w 657126"/>
                <a:gd name="connsiteY2" fmla="*/ 568019 h 614673"/>
                <a:gd name="connsiteX3" fmla="*/ 657126 w 657126"/>
                <a:gd name="connsiteY3" fmla="*/ 557859 h 614673"/>
              </a:gdLst>
              <a:ahLst/>
              <a:cxnLst>
                <a:cxn ang="0">
                  <a:pos x="connsiteX0" y="connsiteY0"/>
                </a:cxn>
                <a:cxn ang="0">
                  <a:pos x="connsiteX1" y="connsiteY1"/>
                </a:cxn>
                <a:cxn ang="0">
                  <a:pos x="connsiteX2" y="connsiteY2"/>
                </a:cxn>
                <a:cxn ang="0">
                  <a:pos x="connsiteX3" y="connsiteY3"/>
                </a:cxn>
              </a:cxnLst>
              <a:rect l="l" t="t" r="r" b="b"/>
              <a:pathLst>
                <a:path w="657126" h="614673">
                  <a:moveTo>
                    <a:pt x="626646" y="49859"/>
                  </a:moveTo>
                  <a:cubicBezTo>
                    <a:pt x="404819" y="6679"/>
                    <a:pt x="182993" y="-36501"/>
                    <a:pt x="88166" y="49859"/>
                  </a:cubicBezTo>
                  <a:cubicBezTo>
                    <a:pt x="-6661" y="136219"/>
                    <a:pt x="-37141" y="483352"/>
                    <a:pt x="57686" y="568019"/>
                  </a:cubicBezTo>
                  <a:cubicBezTo>
                    <a:pt x="152513" y="652686"/>
                    <a:pt x="404819" y="605272"/>
                    <a:pt x="657126" y="557859"/>
                  </a:cubicBezTo>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graphicFrame>
            <p:nvGraphicFramePr>
              <p:cNvPr id="57" name="Table 56"/>
              <p:cNvGraphicFramePr>
                <a:graphicFrameLocks noGrp="1"/>
              </p:cNvGraphicFramePr>
              <p:nvPr>
                <p:extLst/>
              </p:nvPr>
            </p:nvGraphicFramePr>
            <p:xfrm>
              <a:off x="4436828" y="3644054"/>
              <a:ext cx="3794760" cy="2225040"/>
            </p:xfrm>
            <a:graphic>
              <a:graphicData uri="http://schemas.openxmlformats.org/drawingml/2006/table">
                <a:tbl>
                  <a:tblPr firstRow="1" bandRow="1">
                    <a:tableStyleId>{0E3FDE45-AF77-4B5C-9715-49D594BDF05E}</a:tableStyleId>
                  </a:tblPr>
                  <a:tblGrid>
                    <a:gridCol w="68580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tblGrid>
                  <a:tr h="365760">
                    <a:tc rowSpan="2"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2400" b="1" i="1" smtClean="0">
                                        <a:solidFill>
                                          <a:schemeClr val="tx1"/>
                                        </a:solidFill>
                                        <a:latin typeface="Cambria Math" panose="02040503050406030204" pitchFamily="18" charset="0"/>
                                      </a:rPr>
                                    </m:ctrlPr>
                                  </m:sSubSupPr>
                                  <m:e>
                                    <m:r>
                                      <a:rPr lang="en-US" sz="2400" b="1" i="0">
                                        <a:solidFill>
                                          <a:schemeClr val="tx1"/>
                                        </a:solidFill>
                                        <a:latin typeface="Cambria Math" panose="02040503050406030204" pitchFamily="18" charset="0"/>
                                      </a:rPr>
                                      <m:t>𝐒</m:t>
                                    </m:r>
                                  </m:e>
                                  <m:sub>
                                    <m:r>
                                      <a:rPr lang="en-US" sz="2400" b="1" i="0" smtClean="0">
                                        <a:solidFill>
                                          <a:schemeClr val="tx1"/>
                                        </a:solidFill>
                                        <a:latin typeface="Cambria Math" panose="02040503050406030204" pitchFamily="18" charset="0"/>
                                      </a:rPr>
                                      <m:t>𝟐</m:t>
                                    </m:r>
                                  </m:sub>
                                  <m:sup>
                                    <m:r>
                                      <a:rPr lang="en-US" sz="2400" b="1" i="0">
                                        <a:solidFill>
                                          <a:schemeClr val="tx1"/>
                                        </a:solidFill>
                                        <a:latin typeface="Cambria Math" panose="02040503050406030204" pitchFamily="18" charset="0"/>
                                      </a:rPr>
                                      <m:t>+</m:t>
                                    </m:r>
                                  </m:sup>
                                </m:sSubSup>
                              </m:oMath>
                            </m:oMathPara>
                          </a14:m>
                          <a:endParaRPr lang="en-US" sz="2400" b="1" i="0" dirty="0">
                            <a:solidFill>
                              <a:schemeClr val="tx1"/>
                            </a:solidFill>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rowSpan="2"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S</a:t>
                          </a:r>
                          <a:r>
                            <a:rPr lang="en-US" sz="2400" b="1" baseline="-25000" dirty="0">
                              <a:solidFill>
                                <a:schemeClr val="tx1"/>
                              </a:solidFill>
                            </a:rPr>
                            <a:t>1</a:t>
                          </a:r>
                          <a:r>
                            <a:rPr lang="en-US" sz="2400" b="1" dirty="0">
                              <a:solidFill>
                                <a:schemeClr val="tx1"/>
                              </a:solidFill>
                            </a:rPr>
                            <a:t>S</a:t>
                          </a:r>
                          <a:r>
                            <a:rPr lang="en-US" sz="2400" b="1" baseline="-25000" dirty="0">
                              <a:solidFill>
                                <a:schemeClr val="tx1"/>
                              </a:solidFill>
                            </a:rPr>
                            <a:t>0</a:t>
                          </a:r>
                          <a:endParaRPr lang="en-US" sz="2400" b="1" dirty="0">
                            <a:solidFill>
                              <a:schemeClr val="tx1"/>
                            </a:solidFill>
                          </a:endParaRPr>
                        </a:p>
                      </a:txBody>
                      <a:tcPr anchor="b">
                        <a:lnL>
                          <a:noFill/>
                        </a:lnL>
                        <a:lnR>
                          <a:noFill/>
                        </a:lnR>
                        <a:lnT w="12700" cmpd="sng">
                          <a:noFill/>
                        </a:lnT>
                        <a:lnB w="12700" cmpd="sng">
                          <a:noFill/>
                        </a:lnB>
                        <a:lnTlToBr w="12700" cmpd="sng">
                          <a:noFill/>
                          <a:prstDash val="solid"/>
                        </a:lnTlToBr>
                        <a:lnBlToTr w="12700" cmpd="sng">
                          <a:noFill/>
                          <a:prstDash val="solid"/>
                        </a:lnBlToTr>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65760">
                    <a:tc gridSpan="2" vMerge="1">
                      <a:txBody>
                        <a:bodyPr/>
                        <a:lstStyle/>
                        <a:p>
                          <a:endParaRPr lang="en-US" dirty="0"/>
                        </a:p>
                      </a:txBody>
                      <a:tcPr>
                        <a:noFill/>
                      </a:tcPr>
                    </a:tc>
                    <a:tc hMerge="1" vMerge="1">
                      <a:txBody>
                        <a:bodyPr/>
                        <a:lstStyle/>
                        <a:p>
                          <a:endParaRPr lang="en-US" dirty="0"/>
                        </a:p>
                      </a:txBody>
                      <a:tcPr>
                        <a:noFill/>
                      </a:tcPr>
                    </a:tc>
                    <a:tc>
                      <a:txBody>
                        <a:bodyPr/>
                        <a:lstStyle/>
                        <a:p>
                          <a:pPr algn="ctr"/>
                          <a:r>
                            <a:rPr lang="en-US" sz="2000" b="1" dirty="0">
                              <a:latin typeface="Arial" panose="020B0604020202020204" pitchFamily="34" charset="0"/>
                              <a:cs typeface="Arial" panose="020B0604020202020204" pitchFamily="34" charset="0"/>
                            </a:rPr>
                            <a:t>00</a:t>
                          </a:r>
                        </a:p>
                      </a:txBody>
                      <a:tcPr anchor="b">
                        <a:lnL w="12700" cmpd="sng">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latin typeface="Arial" panose="020B0604020202020204" pitchFamily="34" charset="0"/>
                              <a:cs typeface="Arial" panose="020B0604020202020204" pitchFamily="34" charset="0"/>
                            </a:rPr>
                            <a:t>01</a:t>
                          </a: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latin typeface="Arial" panose="020B0604020202020204" pitchFamily="34" charset="0"/>
                              <a:cs typeface="Arial" panose="020B0604020202020204" pitchFamily="34" charset="0"/>
                            </a:rPr>
                            <a:t>11</a:t>
                          </a: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latin typeface="Arial" panose="020B0604020202020204" pitchFamily="34" charset="0"/>
                              <a:cs typeface="Arial" panose="020B0604020202020204" pitchFamily="34" charset="0"/>
                            </a:rPr>
                            <a:t>10</a:t>
                          </a: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85800">
                    <a:tc rowSpan="2">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S</a:t>
                          </a:r>
                          <a:r>
                            <a:rPr lang="en-US" sz="2400" b="1" baseline="-25000" dirty="0">
                              <a:solidFill>
                                <a:schemeClr val="tx1"/>
                              </a:solidFill>
                            </a:rPr>
                            <a:t>2</a:t>
                          </a:r>
                          <a:endParaRPr lang="en-US" sz="2400" b="1" dirty="0">
                            <a:solidFill>
                              <a:schemeClr val="tx1"/>
                            </a:solidFill>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r>
                            <a:rPr lang="en-US" sz="2000" b="1" dirty="0">
                              <a:latin typeface="Arial" panose="020B0604020202020204" pitchFamily="34" charset="0"/>
                              <a:cs typeface="Arial" panose="020B0604020202020204" pitchFamily="34" charset="0"/>
                            </a:rPr>
                            <a:t>0</a:t>
                          </a:r>
                        </a:p>
                      </a:txBody>
                      <a:tcPr anchor="ctr">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85800">
                    <a:tc vMerge="1">
                      <a:txBody>
                        <a:bodyPr/>
                        <a:lstStyle/>
                        <a:p>
                          <a:endParaRPr lang="en-US" dirty="0"/>
                        </a:p>
                      </a:txBody>
                      <a:tcPr>
                        <a:noFill/>
                      </a:tcPr>
                    </a:tc>
                    <a:tc>
                      <a:txBody>
                        <a:bodyPr/>
                        <a:lstStyle/>
                        <a:p>
                          <a:pPr algn="r"/>
                          <a:r>
                            <a:rPr lang="en-US" sz="2000" b="1" dirty="0">
                              <a:latin typeface="Arial" panose="020B0604020202020204" pitchFamily="34" charset="0"/>
                              <a:cs typeface="Arial" panose="020B0604020202020204" pitchFamily="34" charset="0"/>
                            </a:rPr>
                            <a:t>1</a:t>
                          </a:r>
                        </a:p>
                      </a:txBody>
                      <a:tcPr anchor="ctr">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mc:Choice>
        <mc:Fallback xmlns="">
          <p:graphicFrame>
            <p:nvGraphicFramePr>
              <p:cNvPr id="57" name="Table 56"/>
              <p:cNvGraphicFramePr>
                <a:graphicFrameLocks noGrp="1"/>
              </p:cNvGraphicFramePr>
              <p:nvPr>
                <p:extLst>
                  <p:ext uri="{D42A27DB-BD31-4B8C-83A1-F6EECF244321}">
                    <p14:modId xmlns:p14="http://schemas.microsoft.com/office/powerpoint/2010/main" val="3358900683"/>
                  </p:ext>
                </p:extLst>
              </p:nvPr>
            </p:nvGraphicFramePr>
            <p:xfrm>
              <a:off x="4436828" y="3644054"/>
              <a:ext cx="3794760" cy="2225040"/>
            </p:xfrm>
            <a:graphic>
              <a:graphicData uri="http://schemas.openxmlformats.org/drawingml/2006/table">
                <a:tbl>
                  <a:tblPr firstRow="1" bandRow="1">
                    <a:tableStyleId>{0E3FDE45-AF77-4B5C-9715-49D594BDF05E}</a:tableStyleId>
                  </a:tblPr>
                  <a:tblGrid>
                    <a:gridCol w="685800"/>
                    <a:gridCol w="365760"/>
                    <a:gridCol w="685800"/>
                    <a:gridCol w="685800"/>
                    <a:gridCol w="685800"/>
                    <a:gridCol w="685800"/>
                  </a:tblGrid>
                  <a:tr h="457200">
                    <a:tc rowSpan="2" gridSpan="2">
                      <a:txBody>
                        <a:bodyPr/>
                        <a:lstStyle/>
                        <a:p>
                          <a:endParaRPr lang="en-US"/>
                        </a:p>
                      </a:txBody>
                      <a:tcPr anchor="ctr">
                        <a:lnL>
                          <a:noFill/>
                        </a:lnL>
                        <a:lnR>
                          <a:noFill/>
                        </a:lnR>
                        <a:lnT w="12700" cmpd="sng">
                          <a:noFill/>
                        </a:lnT>
                        <a:lnB w="12700" cmpd="sng">
                          <a:noFill/>
                        </a:lnB>
                        <a:lnTlToBr w="12700" cmpd="sng">
                          <a:noFill/>
                          <a:prstDash val="solid"/>
                        </a:lnTlToBr>
                        <a:lnBlToTr w="12700" cmpd="sng">
                          <a:noFill/>
                          <a:prstDash val="solid"/>
                        </a:lnBlToTr>
                        <a:blipFill rotWithShape="0">
                          <a:blip r:embed="rId7"/>
                          <a:stretch>
                            <a:fillRect t="-5000" r="-261850" b="-162857"/>
                          </a:stretch>
                        </a:blipFill>
                      </a:tcPr>
                    </a:tc>
                    <a:tc rowSpan="2"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S</a:t>
                          </a:r>
                          <a:r>
                            <a:rPr lang="en-US" sz="2400" b="1" baseline="-25000" dirty="0" smtClean="0">
                              <a:solidFill>
                                <a:schemeClr val="tx1"/>
                              </a:solidFill>
                            </a:rPr>
                            <a:t>1</a:t>
                          </a:r>
                          <a:r>
                            <a:rPr lang="en-US" sz="2400" b="1" dirty="0" smtClean="0">
                              <a:solidFill>
                                <a:schemeClr val="tx1"/>
                              </a:solidFill>
                            </a:rPr>
                            <a:t>S</a:t>
                          </a:r>
                          <a:r>
                            <a:rPr lang="en-US" sz="2400" b="1" baseline="-25000" dirty="0" smtClean="0">
                              <a:solidFill>
                                <a:schemeClr val="tx1"/>
                              </a:solidFill>
                            </a:rPr>
                            <a:t>0</a:t>
                          </a:r>
                          <a:endParaRPr lang="en-US" sz="2400" b="1" dirty="0" smtClean="0">
                            <a:solidFill>
                              <a:schemeClr val="tx1"/>
                            </a:solidFill>
                          </a:endParaRPr>
                        </a:p>
                      </a:txBody>
                      <a:tcPr anchor="b">
                        <a:lnL>
                          <a:noFill/>
                        </a:lnL>
                        <a:lnR>
                          <a:noFill/>
                        </a:lnR>
                        <a:lnT w="12700" cmpd="sng">
                          <a:noFill/>
                        </a:lnT>
                        <a:lnB w="12700" cmpd="sng">
                          <a:noFill/>
                        </a:lnB>
                        <a:lnTlToBr w="12700" cmpd="sng">
                          <a:noFill/>
                          <a:prstDash val="solid"/>
                        </a:lnTlToBr>
                        <a:lnBlToTr w="12700" cmpd="sng">
                          <a:noFill/>
                          <a:prstDash val="solid"/>
                        </a:lnBlToTr>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96240">
                    <a:tc gridSpan="2" vMerge="1">
                      <a:txBody>
                        <a:bodyPr/>
                        <a:lstStyle/>
                        <a:p>
                          <a:endParaRPr lang="en-US" dirty="0"/>
                        </a:p>
                      </a:txBody>
                      <a:tcPr>
                        <a:noFill/>
                      </a:tcPr>
                    </a:tc>
                    <a:tc hMerge="1" vMerge="1">
                      <a:txBody>
                        <a:bodyPr/>
                        <a:lstStyle/>
                        <a:p>
                          <a:endParaRPr lang="en-US" dirty="0"/>
                        </a:p>
                      </a:txBody>
                      <a:tcPr>
                        <a:noFill/>
                      </a:tcPr>
                    </a:tc>
                    <a:tc>
                      <a:txBody>
                        <a:bodyPr/>
                        <a:lstStyle/>
                        <a:p>
                          <a:pPr algn="ctr"/>
                          <a:r>
                            <a:rPr lang="en-US" sz="2000" b="1" dirty="0" smtClean="0">
                              <a:latin typeface="Arial" panose="020B0604020202020204" pitchFamily="34" charset="0"/>
                              <a:cs typeface="Arial" panose="020B0604020202020204" pitchFamily="34" charset="0"/>
                            </a:rPr>
                            <a:t>00</a:t>
                          </a:r>
                          <a:endParaRPr lang="en-US" sz="2000" b="1" dirty="0">
                            <a:latin typeface="Arial" panose="020B0604020202020204" pitchFamily="34" charset="0"/>
                            <a:cs typeface="Arial" panose="020B0604020202020204" pitchFamily="34" charset="0"/>
                          </a:endParaRPr>
                        </a:p>
                      </a:txBody>
                      <a:tcPr anchor="b">
                        <a:lnL w="12700" cmpd="sng">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latin typeface="Arial" panose="020B0604020202020204" pitchFamily="34" charset="0"/>
                              <a:cs typeface="Arial" panose="020B0604020202020204" pitchFamily="34" charset="0"/>
                            </a:rPr>
                            <a:t>01</a:t>
                          </a:r>
                          <a:endParaRPr lang="en-US" sz="2000" b="1" dirty="0">
                            <a:latin typeface="Arial" panose="020B0604020202020204" pitchFamily="34" charset="0"/>
                            <a:cs typeface="Arial" panose="020B0604020202020204" pitchFamily="34" charset="0"/>
                          </a:endParaRP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latin typeface="Arial" panose="020B0604020202020204" pitchFamily="34" charset="0"/>
                              <a:cs typeface="Arial" panose="020B0604020202020204" pitchFamily="34" charset="0"/>
                            </a:rPr>
                            <a:t>11</a:t>
                          </a:r>
                          <a:endParaRPr lang="en-US" sz="2000" b="1" dirty="0">
                            <a:latin typeface="Arial" panose="020B0604020202020204" pitchFamily="34" charset="0"/>
                            <a:cs typeface="Arial" panose="020B0604020202020204" pitchFamily="34" charset="0"/>
                          </a:endParaRP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latin typeface="Arial" panose="020B0604020202020204" pitchFamily="34" charset="0"/>
                              <a:cs typeface="Arial" panose="020B0604020202020204" pitchFamily="34" charset="0"/>
                            </a:rPr>
                            <a:t>10</a:t>
                          </a:r>
                          <a:endParaRPr lang="en-US" sz="2000" b="1" dirty="0">
                            <a:latin typeface="Arial" panose="020B0604020202020204" pitchFamily="34" charset="0"/>
                            <a:cs typeface="Arial" panose="020B0604020202020204" pitchFamily="34" charset="0"/>
                          </a:endParaRPr>
                        </a:p>
                      </a:txBody>
                      <a:tcPr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685800">
                    <a:tc rowSpan="2">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S</a:t>
                          </a:r>
                          <a:r>
                            <a:rPr lang="en-US" sz="2400" b="1" baseline="-25000" dirty="0" smtClean="0">
                              <a:solidFill>
                                <a:schemeClr val="tx1"/>
                              </a:solidFill>
                            </a:rPr>
                            <a:t>2</a:t>
                          </a:r>
                          <a:endParaRPr lang="en-US" sz="2400" b="1" dirty="0" smtClean="0">
                            <a:solidFill>
                              <a:schemeClr val="tx1"/>
                            </a:solidFill>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r>
                            <a:rPr lang="en-US" sz="2000" b="1" dirty="0" smtClean="0">
                              <a:latin typeface="Arial" panose="020B0604020202020204" pitchFamily="34" charset="0"/>
                              <a:cs typeface="Arial" panose="020B0604020202020204" pitchFamily="34" charset="0"/>
                            </a:rPr>
                            <a:t>0</a:t>
                          </a:r>
                          <a:endParaRPr lang="en-US" sz="2000" b="1" dirty="0">
                            <a:latin typeface="Arial" panose="020B0604020202020204" pitchFamily="34" charset="0"/>
                            <a:cs typeface="Arial" panose="020B0604020202020204" pitchFamily="34" charset="0"/>
                          </a:endParaRPr>
                        </a:p>
                      </a:txBody>
                      <a:tcPr anchor="ctr">
                        <a:lnL>
                          <a:noFill/>
                        </a:lnL>
                        <a:lnR w="12700" cap="flat" cmpd="sng" algn="ctr">
                          <a:solidFill>
                            <a:schemeClr val="tx1"/>
                          </a:solidFill>
                          <a:prstDash val="solid"/>
                          <a:round/>
                          <a:headEnd type="none" w="med" len="med"/>
                          <a:tailEnd type="none" w="med" len="med"/>
                        </a:lnR>
                        <a:lnT w="12700" cmpd="sng">
                          <a:noFill/>
                        </a:lnT>
                        <a:lnB>
                          <a:noFill/>
                        </a:lnB>
                        <a:lnTlToBr w="12700" cmpd="sng">
                          <a:noFill/>
                          <a:prstDash val="solid"/>
                        </a:lnTlToBr>
                        <a:lnBlToTr w="12700" cmpd="sng">
                          <a:noFill/>
                          <a:prstDash val="solid"/>
                        </a:lnBlToTr>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685800">
                    <a:tc vMerge="1">
                      <a:txBody>
                        <a:bodyPr/>
                        <a:lstStyle/>
                        <a:p>
                          <a:endParaRPr lang="en-US" dirty="0"/>
                        </a:p>
                      </a:txBody>
                      <a:tcPr>
                        <a:noFill/>
                      </a:tcPr>
                    </a:tc>
                    <a:tc>
                      <a:txBody>
                        <a:bodyPr/>
                        <a:lstStyle/>
                        <a:p>
                          <a:pPr algn="r"/>
                          <a:r>
                            <a:rPr lang="en-US" sz="2000" b="1" dirty="0" smtClean="0">
                              <a:latin typeface="Arial" panose="020B0604020202020204" pitchFamily="34" charset="0"/>
                              <a:cs typeface="Arial" panose="020B0604020202020204" pitchFamily="34" charset="0"/>
                            </a:rPr>
                            <a:t>1</a:t>
                          </a:r>
                          <a:endParaRPr lang="en-US" sz="2000" b="1" dirty="0">
                            <a:latin typeface="Arial" panose="020B0604020202020204" pitchFamily="34" charset="0"/>
                            <a:cs typeface="Arial" panose="020B0604020202020204" pitchFamily="34" charset="0"/>
                          </a:endParaRPr>
                        </a:p>
                      </a:txBody>
                      <a:tcPr anchor="ctr">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Fallback>
      </mc:AlternateContent>
      <p:sp>
        <p:nvSpPr>
          <p:cNvPr id="58" name="TextBox 57"/>
          <p:cNvSpPr txBox="1"/>
          <p:nvPr/>
        </p:nvSpPr>
        <p:spPr>
          <a:xfrm>
            <a:off x="7014829" y="4576727"/>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1</a:t>
            </a:r>
          </a:p>
        </p:txBody>
      </p:sp>
      <p:sp>
        <p:nvSpPr>
          <p:cNvPr id="59" name="TextBox 58"/>
          <p:cNvSpPr txBox="1"/>
          <p:nvPr/>
        </p:nvSpPr>
        <p:spPr>
          <a:xfrm>
            <a:off x="5641617" y="4576727"/>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0</a:t>
            </a:r>
          </a:p>
        </p:txBody>
      </p:sp>
      <p:sp>
        <p:nvSpPr>
          <p:cNvPr id="60" name="TextBox 59"/>
          <p:cNvSpPr txBox="1"/>
          <p:nvPr/>
        </p:nvSpPr>
        <p:spPr>
          <a:xfrm>
            <a:off x="7701016" y="4576727"/>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0</a:t>
            </a:r>
          </a:p>
        </p:txBody>
      </p:sp>
      <p:sp>
        <p:nvSpPr>
          <p:cNvPr id="61" name="TextBox 60"/>
          <p:cNvSpPr txBox="1"/>
          <p:nvPr/>
        </p:nvSpPr>
        <p:spPr>
          <a:xfrm>
            <a:off x="6288908" y="4576727"/>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0</a:t>
            </a:r>
          </a:p>
        </p:txBody>
      </p:sp>
      <p:sp>
        <p:nvSpPr>
          <p:cNvPr id="62" name="TextBox 61"/>
          <p:cNvSpPr txBox="1"/>
          <p:nvPr/>
        </p:nvSpPr>
        <p:spPr>
          <a:xfrm>
            <a:off x="5643229" y="5267567"/>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1</a:t>
            </a:r>
          </a:p>
        </p:txBody>
      </p:sp>
      <p:sp>
        <p:nvSpPr>
          <p:cNvPr id="63" name="TextBox 62"/>
          <p:cNvSpPr txBox="1"/>
          <p:nvPr/>
        </p:nvSpPr>
        <p:spPr>
          <a:xfrm>
            <a:off x="7701016" y="5267567"/>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1</a:t>
            </a:r>
          </a:p>
        </p:txBody>
      </p:sp>
      <p:sp>
        <p:nvSpPr>
          <p:cNvPr id="64" name="TextBox 63"/>
          <p:cNvSpPr txBox="1"/>
          <p:nvPr/>
        </p:nvSpPr>
        <p:spPr>
          <a:xfrm>
            <a:off x="7014829" y="5267567"/>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0</a:t>
            </a:r>
          </a:p>
        </p:txBody>
      </p:sp>
      <p:sp>
        <p:nvSpPr>
          <p:cNvPr id="65" name="TextBox 64"/>
          <p:cNvSpPr txBox="1"/>
          <p:nvPr/>
        </p:nvSpPr>
        <p:spPr>
          <a:xfrm>
            <a:off x="6288908" y="5267567"/>
            <a:ext cx="38504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1</a:t>
            </a:r>
          </a:p>
        </p:txBody>
      </p:sp>
      <p:sp>
        <p:nvSpPr>
          <p:cNvPr id="66" name="Rounded Rectangle 65"/>
          <p:cNvSpPr/>
          <p:nvPr/>
        </p:nvSpPr>
        <p:spPr>
          <a:xfrm>
            <a:off x="6944283" y="4558096"/>
            <a:ext cx="486234" cy="52322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861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fade">
                                      <p:cBhvr>
                                        <p:cTn id="18" dur="500"/>
                                        <p:tgtEl>
                                          <p:spTgt spid="6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fade">
                                      <p:cBhvr>
                                        <p:cTn id="23" dur="500"/>
                                        <p:tgtEl>
                                          <p:spTgt spid="6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500"/>
                                        <p:tgtEl>
                                          <p:spTgt spid="5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fade">
                                      <p:cBhvr>
                                        <p:cTn id="33" dur="500"/>
                                        <p:tgtEl>
                                          <p:spTgt spid="6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5"/>
                                        </p:tgtEl>
                                        <p:attrNameLst>
                                          <p:attrName>style.visibility</p:attrName>
                                        </p:attrNameLst>
                                      </p:cBhvr>
                                      <p:to>
                                        <p:strVal val="visible"/>
                                      </p:to>
                                    </p:set>
                                    <p:animEffect transition="in" filter="fade">
                                      <p:cBhvr>
                                        <p:cTn id="38" dur="500"/>
                                        <p:tgtEl>
                                          <p:spTgt spid="6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500"/>
                                        <p:tgtEl>
                                          <p:spTgt spid="6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4"/>
                                        </p:tgtEl>
                                        <p:attrNameLst>
                                          <p:attrName>style.visibility</p:attrName>
                                        </p:attrNameLst>
                                      </p:cBhvr>
                                      <p:to>
                                        <p:strVal val="visible"/>
                                      </p:to>
                                    </p:set>
                                    <p:animEffect transition="in" filter="fade">
                                      <p:cBhvr>
                                        <p:cTn id="48" dur="500"/>
                                        <p:tgtEl>
                                          <p:spTgt spid="6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wipe(up)">
                                      <p:cBhvr>
                                        <p:cTn id="53" dur="500"/>
                                        <p:tgtEl>
                                          <p:spTgt spid="6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wipe(left)">
                                      <p:cBhvr>
                                        <p:cTn id="58" dur="500"/>
                                        <p:tgtEl>
                                          <p:spTgt spid="5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nodeType="click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wipe(right)">
                                      <p:cBhvr>
                                        <p:cTn id="63" dur="1000"/>
                                        <p:tgtEl>
                                          <p:spTgt spid="54"/>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8" fill="hold" nodeType="clickEffect">
                                  <p:stCondLst>
                                    <p:cond delay="0"/>
                                  </p:stCondLst>
                                  <p:childTnLst>
                                    <p:set>
                                      <p:cBhvr>
                                        <p:cTn id="67" dur="1" fill="hold">
                                          <p:stCondLst>
                                            <p:cond delay="0"/>
                                          </p:stCondLst>
                                        </p:cTn>
                                        <p:tgtEl>
                                          <p:spTgt spid="12">
                                            <p:txEl>
                                              <p:pRg st="1" end="1"/>
                                            </p:txEl>
                                          </p:spTgt>
                                        </p:tgtEl>
                                        <p:attrNameLst>
                                          <p:attrName>style.visibility</p:attrName>
                                        </p:attrNameLst>
                                      </p:cBhvr>
                                      <p:to>
                                        <p:strVal val="visible"/>
                                      </p:to>
                                    </p:set>
                                    <p:anim calcmode="lin" valueType="num">
                                      <p:cBhvr additive="base">
                                        <p:cTn id="68" dur="500" fill="hold"/>
                                        <p:tgtEl>
                                          <p:spTgt spid="12">
                                            <p:txEl>
                                              <p:pRg st="1" end="1"/>
                                            </p:txEl>
                                          </p:spTgt>
                                        </p:tgtEl>
                                        <p:attrNameLst>
                                          <p:attrName>ppt_x</p:attrName>
                                        </p:attrNameLst>
                                      </p:cBhvr>
                                      <p:tavLst>
                                        <p:tav tm="0">
                                          <p:val>
                                            <p:strVal val="0-#ppt_w/2"/>
                                          </p:val>
                                        </p:tav>
                                        <p:tav tm="100000">
                                          <p:val>
                                            <p:strVal val="#ppt_x"/>
                                          </p:val>
                                        </p:tav>
                                      </p:tavLst>
                                    </p:anim>
                                    <p:anim calcmode="lin" valueType="num">
                                      <p:cBhvr additive="base">
                                        <p:cTn id="69" dur="50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8" grpId="0"/>
      <p:bldP spid="59" grpId="0"/>
      <p:bldP spid="60" grpId="0"/>
      <p:bldP spid="61" grpId="0"/>
      <p:bldP spid="62" grpId="0"/>
      <p:bldP spid="63" grpId="0"/>
      <p:bldP spid="64" grpId="0"/>
      <p:bldP spid="65" grpId="0"/>
      <p:bldP spid="6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When Do Place Values Change in Decimal Counting?</a:t>
            </a:r>
          </a:p>
        </p:txBody>
      </p:sp>
      <p:sp>
        <p:nvSpPr>
          <p:cNvPr id="12" name="Content Placeholder 11"/>
          <p:cNvSpPr>
            <a:spLocks noGrp="1"/>
          </p:cNvSpPr>
          <p:nvPr>
            <p:ph idx="1"/>
          </p:nvPr>
        </p:nvSpPr>
        <p:spPr/>
        <p:txBody>
          <a:bodyPr>
            <a:normAutofit lnSpcReduction="10000"/>
          </a:bodyPr>
          <a:lstStyle/>
          <a:p>
            <a:r>
              <a:rPr lang="en-US" dirty="0"/>
              <a:t>When you count in decimal, </a:t>
            </a:r>
            <a:br>
              <a:rPr lang="en-US" dirty="0"/>
            </a:br>
            <a:r>
              <a:rPr lang="en-US" b="1" dirty="0">
                <a:solidFill>
                  <a:srgbClr val="0070C0"/>
                </a:solidFill>
              </a:rPr>
              <a:t>when does a place value change?</a:t>
            </a:r>
          </a:p>
          <a:p>
            <a:r>
              <a:rPr lang="en-US" dirty="0"/>
              <a:t>For example, when does the </a:t>
            </a:r>
            <a:br>
              <a:rPr lang="en-US" dirty="0"/>
            </a:br>
            <a:r>
              <a:rPr lang="en-US" dirty="0"/>
              <a:t>number of thousands change?</a:t>
            </a:r>
          </a:p>
          <a:p>
            <a:endParaRPr lang="en-US" dirty="0"/>
          </a:p>
          <a:p>
            <a:r>
              <a:rPr lang="en-US" dirty="0"/>
              <a:t>What about the number of ten thousands?</a:t>
            </a:r>
          </a:p>
          <a:p>
            <a:endParaRPr lang="en-US" dirty="0"/>
          </a:p>
          <a:p>
            <a:endParaRPr lang="en-US" dirty="0"/>
          </a:p>
          <a:p>
            <a:r>
              <a:rPr lang="en-US" dirty="0"/>
              <a:t>Only</a:t>
            </a:r>
            <a:r>
              <a:rPr lang="en-US" b="1" dirty="0"/>
              <a:t> </a:t>
            </a:r>
            <a:r>
              <a:rPr lang="en-US" b="1" dirty="0">
                <a:solidFill>
                  <a:srgbClr val="0070C0"/>
                </a:solidFill>
              </a:rPr>
              <a:t>when the lower digits are all 9</a:t>
            </a:r>
            <a:r>
              <a:rPr lang="en-US" dirty="0"/>
              <a:t>.</a:t>
            </a:r>
            <a:endParaRPr lang="en-US" b="1" dirty="0">
              <a:solidFill>
                <a:srgbClr val="0070C0"/>
              </a:solidFill>
            </a:endParaRP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41</a:t>
            </a:fld>
            <a:endParaRPr lang="en-US" dirty="0"/>
          </a:p>
        </p:txBody>
      </p:sp>
      <p:sp>
        <p:nvSpPr>
          <p:cNvPr id="11" name="TextBox 10"/>
          <p:cNvSpPr txBox="1"/>
          <p:nvPr/>
        </p:nvSpPr>
        <p:spPr>
          <a:xfrm>
            <a:off x="596348" y="3316484"/>
            <a:ext cx="2403222" cy="523220"/>
          </a:xfrm>
          <a:prstGeom prst="rect">
            <a:avLst/>
          </a:prstGeom>
          <a:noFill/>
        </p:spPr>
        <p:txBody>
          <a:bodyPr wrap="none" rtlCol="0">
            <a:spAutoFit/>
          </a:bodyPr>
          <a:lstStyle/>
          <a:p>
            <a:r>
              <a:rPr lang="en-US" sz="2800" b="1" dirty="0">
                <a:solidFill>
                  <a:srgbClr val="0070C0"/>
                </a:solidFill>
              </a:rPr>
              <a:t>0999 → 1000</a:t>
            </a:r>
          </a:p>
        </p:txBody>
      </p:sp>
      <p:sp>
        <p:nvSpPr>
          <p:cNvPr id="28" name="TextBox 27"/>
          <p:cNvSpPr txBox="1"/>
          <p:nvPr/>
        </p:nvSpPr>
        <p:spPr>
          <a:xfrm>
            <a:off x="3316877" y="3316484"/>
            <a:ext cx="2403222" cy="523220"/>
          </a:xfrm>
          <a:prstGeom prst="rect">
            <a:avLst/>
          </a:prstGeom>
          <a:noFill/>
        </p:spPr>
        <p:txBody>
          <a:bodyPr wrap="none" rtlCol="0">
            <a:spAutoFit/>
          </a:bodyPr>
          <a:lstStyle/>
          <a:p>
            <a:r>
              <a:rPr lang="en-US" sz="2800" b="1" dirty="0">
                <a:solidFill>
                  <a:srgbClr val="0070C0"/>
                </a:solidFill>
              </a:rPr>
              <a:t>1999 → 2000</a:t>
            </a:r>
          </a:p>
        </p:txBody>
      </p:sp>
      <p:sp>
        <p:nvSpPr>
          <p:cNvPr id="29" name="TextBox 28"/>
          <p:cNvSpPr txBox="1"/>
          <p:nvPr/>
        </p:nvSpPr>
        <p:spPr>
          <a:xfrm>
            <a:off x="6037406" y="3316484"/>
            <a:ext cx="2403222" cy="523220"/>
          </a:xfrm>
          <a:prstGeom prst="rect">
            <a:avLst/>
          </a:prstGeom>
          <a:noFill/>
        </p:spPr>
        <p:txBody>
          <a:bodyPr wrap="none" rtlCol="0">
            <a:spAutoFit/>
          </a:bodyPr>
          <a:lstStyle/>
          <a:p>
            <a:r>
              <a:rPr lang="en-US" sz="2800" b="1" dirty="0">
                <a:solidFill>
                  <a:srgbClr val="0070C0"/>
                </a:solidFill>
              </a:rPr>
              <a:t>2999 → 3000</a:t>
            </a:r>
          </a:p>
        </p:txBody>
      </p:sp>
      <p:sp>
        <p:nvSpPr>
          <p:cNvPr id="30" name="TextBox 29"/>
          <p:cNvSpPr txBox="1"/>
          <p:nvPr/>
        </p:nvSpPr>
        <p:spPr>
          <a:xfrm>
            <a:off x="596348" y="4267743"/>
            <a:ext cx="2816797" cy="523220"/>
          </a:xfrm>
          <a:prstGeom prst="rect">
            <a:avLst/>
          </a:prstGeom>
          <a:noFill/>
        </p:spPr>
        <p:txBody>
          <a:bodyPr wrap="none" rtlCol="0">
            <a:spAutoFit/>
          </a:bodyPr>
          <a:lstStyle/>
          <a:p>
            <a:r>
              <a:rPr lang="en-US" sz="2800" b="1" dirty="0">
                <a:solidFill>
                  <a:srgbClr val="0070C0"/>
                </a:solidFill>
              </a:rPr>
              <a:t>09999 → 10000</a:t>
            </a:r>
          </a:p>
        </p:txBody>
      </p:sp>
      <p:sp>
        <p:nvSpPr>
          <p:cNvPr id="31" name="TextBox 30"/>
          <p:cNvSpPr txBox="1"/>
          <p:nvPr/>
        </p:nvSpPr>
        <p:spPr>
          <a:xfrm>
            <a:off x="3110089" y="4567252"/>
            <a:ext cx="2816797" cy="523220"/>
          </a:xfrm>
          <a:prstGeom prst="rect">
            <a:avLst/>
          </a:prstGeom>
          <a:noFill/>
        </p:spPr>
        <p:txBody>
          <a:bodyPr wrap="none" rtlCol="0">
            <a:spAutoFit/>
          </a:bodyPr>
          <a:lstStyle/>
          <a:p>
            <a:r>
              <a:rPr lang="en-US" sz="2800" b="1" dirty="0">
                <a:solidFill>
                  <a:srgbClr val="0070C0"/>
                </a:solidFill>
              </a:rPr>
              <a:t>19999 → 20000</a:t>
            </a:r>
          </a:p>
        </p:txBody>
      </p:sp>
      <p:sp>
        <p:nvSpPr>
          <p:cNvPr id="32" name="TextBox 31"/>
          <p:cNvSpPr txBox="1"/>
          <p:nvPr/>
        </p:nvSpPr>
        <p:spPr>
          <a:xfrm>
            <a:off x="5571830" y="4906457"/>
            <a:ext cx="2816797" cy="523220"/>
          </a:xfrm>
          <a:prstGeom prst="rect">
            <a:avLst/>
          </a:prstGeom>
          <a:noFill/>
        </p:spPr>
        <p:txBody>
          <a:bodyPr wrap="none" rtlCol="0">
            <a:spAutoFit/>
          </a:bodyPr>
          <a:lstStyle/>
          <a:p>
            <a:r>
              <a:rPr lang="en-US" sz="2800" b="1" dirty="0">
                <a:solidFill>
                  <a:srgbClr val="0070C0"/>
                </a:solidFill>
              </a:rPr>
              <a:t>29999 → 30000</a:t>
            </a:r>
          </a:p>
        </p:txBody>
      </p:sp>
    </p:spTree>
    <p:extLst>
      <p:ext uri="{BB962C8B-B14F-4D97-AF65-F5344CB8AC3E}">
        <p14:creationId xmlns:p14="http://schemas.microsoft.com/office/powerpoint/2010/main" val="427302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left)">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 calcmode="lin" valueType="num">
                                      <p:cBhvr additive="base">
                                        <p:cTn id="22"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left)">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left)">
                                      <p:cBhvr>
                                        <p:cTn id="38" dur="500"/>
                                        <p:tgtEl>
                                          <p:spTgt spid="3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2">
                                            <p:txEl>
                                              <p:pRg st="6" end="6"/>
                                            </p:txEl>
                                          </p:spTgt>
                                        </p:tgtEl>
                                        <p:attrNameLst>
                                          <p:attrName>style.visibility</p:attrName>
                                        </p:attrNameLst>
                                      </p:cBhvr>
                                      <p:to>
                                        <p:strVal val="visible"/>
                                      </p:to>
                                    </p:set>
                                    <p:animEffect transition="in" filter="fade">
                                      <p:cBhvr>
                                        <p:cTn id="43"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8" grpId="0"/>
      <p:bldP spid="29" grpId="0"/>
      <p:bldP spid="30" grpId="0"/>
      <p:bldP spid="31" grpId="0"/>
      <p:bldP spid="3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We Use Counting to Generalize the Counter Design?</a:t>
            </a:r>
          </a:p>
        </p:txBody>
      </p:sp>
      <mc:AlternateContent xmlns:mc="http://schemas.openxmlformats.org/markup-compatibility/2006" xmlns:a14="http://schemas.microsoft.com/office/drawing/2010/main">
        <mc:Choice Requires="a14">
          <p:sp>
            <p:nvSpPr>
              <p:cNvPr id="12" name="Content Placeholder 11"/>
              <p:cNvSpPr>
                <a:spLocks noGrp="1"/>
              </p:cNvSpPr>
              <p:nvPr>
                <p:ph idx="1"/>
              </p:nvPr>
            </p:nvSpPr>
            <p:spPr/>
            <p:txBody>
              <a:bodyPr>
                <a:normAutofit lnSpcReduction="10000"/>
              </a:bodyPr>
              <a:lstStyle/>
              <a:p>
                <a:r>
                  <a:rPr lang="en-US" dirty="0"/>
                  <a:t>So </a:t>
                </a:r>
                <a:r>
                  <a:rPr lang="en-US" b="1" dirty="0">
                    <a:solidFill>
                      <a:srgbClr val="0070C0"/>
                    </a:solidFill>
                  </a:rPr>
                  <a:t>what about in binary</a:t>
                </a:r>
                <a:r>
                  <a:rPr lang="en-US" dirty="0"/>
                  <a:t>?</a:t>
                </a:r>
              </a:p>
              <a:p>
                <a:r>
                  <a:rPr lang="en-US" b="1" dirty="0">
                    <a:solidFill>
                      <a:srgbClr val="0070C0"/>
                    </a:solidFill>
                  </a:rPr>
                  <a:t>Only when the lower digits are all 1.</a:t>
                </a:r>
              </a:p>
              <a:p>
                <a:r>
                  <a:rPr lang="en-US" dirty="0"/>
                  <a:t>We have …</a:t>
                </a:r>
              </a:p>
              <a:p>
                <a14:m>
                  <m:oMath xmlns:m="http://schemas.openxmlformats.org/officeDocument/2006/math">
                    <m:sSubSup>
                      <m:sSubSupPr>
                        <m:ctrlPr>
                          <a:rPr lang="en-US" b="1" i="1" smtClean="0">
                            <a:solidFill>
                              <a:srgbClr val="00B050"/>
                            </a:solidFill>
                            <a:latin typeface="Cambria Math" panose="02040503050406030204" pitchFamily="18" charset="0"/>
                          </a:rPr>
                        </m:ctrlPr>
                      </m:sSubSupPr>
                      <m:e>
                        <m:r>
                          <a:rPr lang="en-US" b="1">
                            <a:solidFill>
                              <a:srgbClr val="00B050"/>
                            </a:solidFill>
                            <a:latin typeface="Cambria Math" panose="02040503050406030204" pitchFamily="18" charset="0"/>
                          </a:rPr>
                          <m:t>𝐒</m:t>
                        </m:r>
                      </m:e>
                      <m:sub>
                        <m:r>
                          <a:rPr lang="en-US" b="1">
                            <a:solidFill>
                              <a:srgbClr val="00B050"/>
                            </a:solidFill>
                            <a:latin typeface="Cambria Math" panose="02040503050406030204" pitchFamily="18" charset="0"/>
                          </a:rPr>
                          <m:t>𝟎</m:t>
                        </m:r>
                      </m:sub>
                      <m:sup>
                        <m:r>
                          <a:rPr lang="en-US" b="1">
                            <a:solidFill>
                              <a:srgbClr val="00B050"/>
                            </a:solidFill>
                            <a:latin typeface="Cambria Math" panose="02040503050406030204" pitchFamily="18" charset="0"/>
                          </a:rPr>
                          <m:t>+</m:t>
                        </m:r>
                      </m:sup>
                    </m:sSubSup>
                  </m:oMath>
                </a14:m>
                <a:r>
                  <a:rPr lang="en-US" b="1" dirty="0">
                    <a:solidFill>
                      <a:srgbClr val="00B050"/>
                    </a:solidFill>
                  </a:rPr>
                  <a:t> = S</a:t>
                </a:r>
                <a:r>
                  <a:rPr lang="en-US" b="1" baseline="-25000" dirty="0">
                    <a:solidFill>
                      <a:srgbClr val="00B050"/>
                    </a:solidFill>
                  </a:rPr>
                  <a:t>0</a:t>
                </a:r>
                <a:r>
                  <a:rPr lang="en-US" b="1" dirty="0">
                    <a:solidFill>
                      <a:srgbClr val="00B050"/>
                    </a:solidFill>
                  </a:rPr>
                  <a:t>’ = S</a:t>
                </a:r>
                <a:r>
                  <a:rPr lang="en-US" b="1" baseline="-25000" dirty="0">
                    <a:solidFill>
                      <a:srgbClr val="00B050"/>
                    </a:solidFill>
                  </a:rPr>
                  <a:t>0</a:t>
                </a:r>
                <a:r>
                  <a:rPr lang="en-US" b="1" dirty="0">
                    <a:solidFill>
                      <a:srgbClr val="00B050"/>
                    </a:solidFill>
                  </a:rPr>
                  <a:t> </a:t>
                </a:r>
                <a:r>
                  <a:rPr lang="en-US" b="1" dirty="0">
                    <a:solidFill>
                      <a:srgbClr val="00B050"/>
                    </a:solidFill>
                    <a:sym typeface="Symbol" panose="05050102010706020507" pitchFamily="18" charset="2"/>
                  </a:rPr>
                  <a:t> 1</a:t>
                </a:r>
              </a:p>
              <a:p>
                <a14:m>
                  <m:oMath xmlns:m="http://schemas.openxmlformats.org/officeDocument/2006/math">
                    <m:sSubSup>
                      <m:sSubSupPr>
                        <m:ctrlPr>
                          <a:rPr lang="en-US" b="1" i="1">
                            <a:solidFill>
                              <a:srgbClr val="00B050"/>
                            </a:solidFill>
                            <a:latin typeface="Cambria Math" panose="02040503050406030204" pitchFamily="18" charset="0"/>
                          </a:rPr>
                        </m:ctrlPr>
                      </m:sSubSupPr>
                      <m:e>
                        <m:r>
                          <a:rPr lang="en-US" b="1">
                            <a:solidFill>
                              <a:srgbClr val="00B050"/>
                            </a:solidFill>
                            <a:latin typeface="Cambria Math" panose="02040503050406030204" pitchFamily="18" charset="0"/>
                          </a:rPr>
                          <m:t>𝐒</m:t>
                        </m:r>
                      </m:e>
                      <m:sub>
                        <m:r>
                          <a:rPr lang="en-US" b="1">
                            <a:solidFill>
                              <a:srgbClr val="00B050"/>
                            </a:solidFill>
                            <a:latin typeface="Cambria Math" panose="02040503050406030204" pitchFamily="18" charset="0"/>
                          </a:rPr>
                          <m:t>𝟏</m:t>
                        </m:r>
                      </m:sub>
                      <m:sup>
                        <m:r>
                          <a:rPr lang="en-US" b="1">
                            <a:solidFill>
                              <a:srgbClr val="00B050"/>
                            </a:solidFill>
                            <a:latin typeface="Cambria Math" panose="02040503050406030204" pitchFamily="18" charset="0"/>
                          </a:rPr>
                          <m:t>+</m:t>
                        </m:r>
                      </m:sup>
                    </m:sSubSup>
                  </m:oMath>
                </a14:m>
                <a:r>
                  <a:rPr lang="en-US" b="1" dirty="0">
                    <a:solidFill>
                      <a:srgbClr val="00B050"/>
                    </a:solidFill>
                  </a:rPr>
                  <a:t> = S</a:t>
                </a:r>
                <a:r>
                  <a:rPr lang="en-US" b="1" baseline="-25000" dirty="0">
                    <a:solidFill>
                      <a:srgbClr val="00B050"/>
                    </a:solidFill>
                  </a:rPr>
                  <a:t>1</a:t>
                </a:r>
                <a:r>
                  <a:rPr lang="en-US" b="1" dirty="0">
                    <a:solidFill>
                      <a:srgbClr val="00B050"/>
                    </a:solidFill>
                  </a:rPr>
                  <a:t>S</a:t>
                </a:r>
                <a:r>
                  <a:rPr lang="en-US" b="1" baseline="-25000" dirty="0">
                    <a:solidFill>
                      <a:srgbClr val="00B050"/>
                    </a:solidFill>
                  </a:rPr>
                  <a:t>0</a:t>
                </a:r>
                <a:r>
                  <a:rPr lang="en-US" b="1" dirty="0">
                    <a:solidFill>
                      <a:srgbClr val="00B050"/>
                    </a:solidFill>
                  </a:rPr>
                  <a:t>’ + S</a:t>
                </a:r>
                <a:r>
                  <a:rPr lang="en-US" b="1" baseline="-25000" dirty="0">
                    <a:solidFill>
                      <a:srgbClr val="00B050"/>
                    </a:solidFill>
                  </a:rPr>
                  <a:t>1</a:t>
                </a:r>
                <a:r>
                  <a:rPr lang="en-US" b="1" dirty="0">
                    <a:solidFill>
                      <a:srgbClr val="00B050"/>
                    </a:solidFill>
                  </a:rPr>
                  <a:t>’S</a:t>
                </a:r>
                <a:r>
                  <a:rPr lang="en-US" b="1" baseline="-25000" dirty="0">
                    <a:solidFill>
                      <a:srgbClr val="00B050"/>
                    </a:solidFill>
                  </a:rPr>
                  <a:t>0</a:t>
                </a:r>
                <a:r>
                  <a:rPr lang="en-US" b="1" dirty="0">
                    <a:solidFill>
                      <a:srgbClr val="00B050"/>
                    </a:solidFill>
                  </a:rPr>
                  <a:t> = S</a:t>
                </a:r>
                <a:r>
                  <a:rPr lang="en-US" b="1" baseline="-25000" dirty="0">
                    <a:solidFill>
                      <a:srgbClr val="00B050"/>
                    </a:solidFill>
                  </a:rPr>
                  <a:t>1</a:t>
                </a:r>
                <a:r>
                  <a:rPr lang="en-US" b="1" dirty="0">
                    <a:solidFill>
                      <a:srgbClr val="00B050"/>
                    </a:solidFill>
                  </a:rPr>
                  <a:t> </a:t>
                </a:r>
                <a:r>
                  <a:rPr lang="en-US" b="1" dirty="0">
                    <a:solidFill>
                      <a:srgbClr val="00B050"/>
                    </a:solidFill>
                    <a:sym typeface="Symbol" panose="05050102010706020507" pitchFamily="18" charset="2"/>
                  </a:rPr>
                  <a:t> </a:t>
                </a:r>
                <a:r>
                  <a:rPr lang="en-US" b="1" dirty="0">
                    <a:solidFill>
                      <a:srgbClr val="00B050"/>
                    </a:solidFill>
                  </a:rPr>
                  <a:t>S</a:t>
                </a:r>
                <a:r>
                  <a:rPr lang="en-US" b="1" baseline="-25000" dirty="0">
                    <a:solidFill>
                      <a:srgbClr val="00B050"/>
                    </a:solidFill>
                  </a:rPr>
                  <a:t>0</a:t>
                </a:r>
                <a:r>
                  <a:rPr lang="en-US" b="1" dirty="0">
                    <a:solidFill>
                      <a:srgbClr val="00B050"/>
                    </a:solidFill>
                    <a:sym typeface="Symbol" panose="05050102010706020507" pitchFamily="18" charset="2"/>
                  </a:rPr>
                  <a:t> </a:t>
                </a:r>
              </a:p>
              <a:p>
                <a14:m>
                  <m:oMath xmlns:m="http://schemas.openxmlformats.org/officeDocument/2006/math">
                    <m:sSubSup>
                      <m:sSubSupPr>
                        <m:ctrlPr>
                          <a:rPr lang="en-US" b="1" i="1">
                            <a:solidFill>
                              <a:srgbClr val="00B050"/>
                            </a:solidFill>
                            <a:latin typeface="Cambria Math" panose="02040503050406030204" pitchFamily="18" charset="0"/>
                          </a:rPr>
                        </m:ctrlPr>
                      </m:sSubSupPr>
                      <m:e>
                        <m:r>
                          <a:rPr lang="en-US" b="1">
                            <a:solidFill>
                              <a:srgbClr val="00B050"/>
                            </a:solidFill>
                            <a:latin typeface="Cambria Math" panose="02040503050406030204" pitchFamily="18" charset="0"/>
                          </a:rPr>
                          <m:t>𝐒</m:t>
                        </m:r>
                      </m:e>
                      <m:sub>
                        <m:r>
                          <a:rPr lang="en-US" b="1" i="1">
                            <a:solidFill>
                              <a:srgbClr val="00B050"/>
                            </a:solidFill>
                            <a:latin typeface="Cambria Math" panose="02040503050406030204" pitchFamily="18" charset="0"/>
                          </a:rPr>
                          <m:t>𝟐</m:t>
                        </m:r>
                      </m:sub>
                      <m:sup>
                        <m:r>
                          <a:rPr lang="en-US" b="1">
                            <a:solidFill>
                              <a:srgbClr val="00B050"/>
                            </a:solidFill>
                            <a:latin typeface="Cambria Math" panose="02040503050406030204" pitchFamily="18" charset="0"/>
                          </a:rPr>
                          <m:t>+</m:t>
                        </m:r>
                      </m:sup>
                    </m:sSubSup>
                  </m:oMath>
                </a14:m>
                <a:r>
                  <a:rPr lang="en-US" b="1" dirty="0">
                    <a:solidFill>
                      <a:srgbClr val="00B050"/>
                    </a:solidFill>
                  </a:rPr>
                  <a:t> = S</a:t>
                </a:r>
                <a:r>
                  <a:rPr lang="en-US" b="1" baseline="-25000" dirty="0">
                    <a:solidFill>
                      <a:srgbClr val="00B050"/>
                    </a:solidFill>
                  </a:rPr>
                  <a:t>2</a:t>
                </a:r>
                <a:r>
                  <a:rPr lang="en-US" b="1" dirty="0">
                    <a:solidFill>
                      <a:srgbClr val="00B050"/>
                    </a:solidFill>
                  </a:rPr>
                  <a:t>’S</a:t>
                </a:r>
                <a:r>
                  <a:rPr lang="en-US" b="1" baseline="-25000" dirty="0">
                    <a:solidFill>
                      <a:srgbClr val="00B050"/>
                    </a:solidFill>
                  </a:rPr>
                  <a:t>1</a:t>
                </a:r>
                <a:r>
                  <a:rPr lang="en-US" b="1" dirty="0">
                    <a:solidFill>
                      <a:srgbClr val="00B050"/>
                    </a:solidFill>
                  </a:rPr>
                  <a:t>S</a:t>
                </a:r>
                <a:r>
                  <a:rPr lang="en-US" b="1" baseline="-25000" dirty="0">
                    <a:solidFill>
                      <a:srgbClr val="00B050"/>
                    </a:solidFill>
                  </a:rPr>
                  <a:t>0</a:t>
                </a:r>
                <a:r>
                  <a:rPr lang="en-US" b="1" dirty="0">
                    <a:solidFill>
                      <a:srgbClr val="00B050"/>
                    </a:solidFill>
                  </a:rPr>
                  <a:t> + S</a:t>
                </a:r>
                <a:r>
                  <a:rPr lang="en-US" b="1" baseline="-25000" dirty="0">
                    <a:solidFill>
                      <a:srgbClr val="00B050"/>
                    </a:solidFill>
                  </a:rPr>
                  <a:t>2</a:t>
                </a:r>
                <a:r>
                  <a:rPr lang="en-US" b="1" dirty="0">
                    <a:solidFill>
                      <a:srgbClr val="00B050"/>
                    </a:solidFill>
                  </a:rPr>
                  <a:t>S</a:t>
                </a:r>
                <a:r>
                  <a:rPr lang="en-US" b="1" baseline="-25000" dirty="0">
                    <a:solidFill>
                      <a:srgbClr val="00B050"/>
                    </a:solidFill>
                  </a:rPr>
                  <a:t>1</a:t>
                </a:r>
                <a:r>
                  <a:rPr lang="en-US" b="1" dirty="0">
                    <a:solidFill>
                      <a:srgbClr val="00B050"/>
                    </a:solidFill>
                  </a:rPr>
                  <a:t>’ + S</a:t>
                </a:r>
                <a:r>
                  <a:rPr lang="en-US" b="1" baseline="-25000" dirty="0">
                    <a:solidFill>
                      <a:srgbClr val="00B050"/>
                    </a:solidFill>
                  </a:rPr>
                  <a:t>2</a:t>
                </a:r>
                <a:r>
                  <a:rPr lang="en-US" b="1" dirty="0">
                    <a:solidFill>
                      <a:srgbClr val="00B050"/>
                    </a:solidFill>
                  </a:rPr>
                  <a:t>S</a:t>
                </a:r>
                <a:r>
                  <a:rPr lang="en-US" b="1" baseline="-25000" dirty="0">
                    <a:solidFill>
                      <a:srgbClr val="00B050"/>
                    </a:solidFill>
                  </a:rPr>
                  <a:t>0</a:t>
                </a:r>
                <a:r>
                  <a:rPr lang="en-US" b="1" dirty="0">
                    <a:solidFill>
                      <a:srgbClr val="00B050"/>
                    </a:solidFill>
                  </a:rPr>
                  <a:t>’</a:t>
                </a:r>
                <a:endParaRPr lang="en-US" dirty="0">
                  <a:solidFill>
                    <a:srgbClr val="00B050"/>
                  </a:solidFill>
                </a:endParaRPr>
              </a:p>
              <a:p>
                <a:r>
                  <a:rPr lang="en-US" b="1" dirty="0">
                    <a:solidFill>
                      <a:srgbClr val="0070C0"/>
                    </a:solidFill>
                  </a:rPr>
                  <a:t>Can you simplify the last equation?</a:t>
                </a:r>
              </a:p>
              <a:p>
                <a:r>
                  <a:rPr lang="en-US" dirty="0"/>
                  <a:t>How about </a:t>
                </a:r>
                <a14:m>
                  <m:oMath xmlns:m="http://schemas.openxmlformats.org/officeDocument/2006/math">
                    <m:sSubSup>
                      <m:sSubSupPr>
                        <m:ctrlPr>
                          <a:rPr lang="en-US" b="1" i="1">
                            <a:solidFill>
                              <a:srgbClr val="0070C0"/>
                            </a:solidFill>
                            <a:latin typeface="Cambria Math" panose="02040503050406030204" pitchFamily="18" charset="0"/>
                          </a:rPr>
                        </m:ctrlPr>
                      </m:sSubSupPr>
                      <m:e>
                        <m:r>
                          <a:rPr lang="en-US" b="1">
                            <a:solidFill>
                              <a:srgbClr val="0070C0"/>
                            </a:solidFill>
                            <a:latin typeface="Cambria Math" panose="02040503050406030204" pitchFamily="18" charset="0"/>
                          </a:rPr>
                          <m:t>𝐒</m:t>
                        </m:r>
                      </m:e>
                      <m:sub>
                        <m:r>
                          <a:rPr lang="en-US" b="1" i="1">
                            <a:solidFill>
                              <a:srgbClr val="0070C0"/>
                            </a:solidFill>
                            <a:latin typeface="Cambria Math" panose="02040503050406030204" pitchFamily="18" charset="0"/>
                          </a:rPr>
                          <m:t>𝟐</m:t>
                        </m:r>
                      </m:sub>
                      <m:sup>
                        <m:r>
                          <a:rPr lang="en-US" b="1">
                            <a:solidFill>
                              <a:srgbClr val="0070C0"/>
                            </a:solidFill>
                            <a:latin typeface="Cambria Math" panose="02040503050406030204" pitchFamily="18" charset="0"/>
                          </a:rPr>
                          <m:t>+</m:t>
                        </m:r>
                      </m:sup>
                    </m:sSubSup>
                  </m:oMath>
                </a14:m>
                <a:r>
                  <a:rPr lang="en-US" b="1" dirty="0">
                    <a:solidFill>
                      <a:srgbClr val="0070C0"/>
                    </a:solidFill>
                  </a:rPr>
                  <a:t> = S</a:t>
                </a:r>
                <a:r>
                  <a:rPr lang="en-US" b="1" baseline="-25000" dirty="0">
                    <a:solidFill>
                      <a:srgbClr val="0070C0"/>
                    </a:solidFill>
                  </a:rPr>
                  <a:t>2</a:t>
                </a:r>
                <a:r>
                  <a:rPr lang="en-US" b="1" dirty="0">
                    <a:solidFill>
                      <a:srgbClr val="0070C0"/>
                    </a:solidFill>
                  </a:rPr>
                  <a:t> </a:t>
                </a:r>
                <a:r>
                  <a:rPr lang="en-US" b="1" dirty="0">
                    <a:solidFill>
                      <a:srgbClr val="0070C0"/>
                    </a:solidFill>
                    <a:sym typeface="Symbol" panose="05050102010706020507" pitchFamily="18" charset="2"/>
                  </a:rPr>
                  <a:t> (</a:t>
                </a:r>
                <a:r>
                  <a:rPr lang="en-US" b="1" dirty="0">
                    <a:solidFill>
                      <a:srgbClr val="0070C0"/>
                    </a:solidFill>
                  </a:rPr>
                  <a:t>S</a:t>
                </a:r>
                <a:r>
                  <a:rPr lang="en-US" b="1" baseline="-25000" dirty="0">
                    <a:solidFill>
                      <a:srgbClr val="0070C0"/>
                    </a:solidFill>
                  </a:rPr>
                  <a:t>1</a:t>
                </a:r>
                <a:r>
                  <a:rPr lang="en-US" b="1" dirty="0">
                    <a:solidFill>
                      <a:srgbClr val="0070C0"/>
                    </a:solidFill>
                  </a:rPr>
                  <a:t>S</a:t>
                </a:r>
                <a:r>
                  <a:rPr lang="en-US" b="1" baseline="-25000" dirty="0">
                    <a:solidFill>
                      <a:srgbClr val="0070C0"/>
                    </a:solidFill>
                  </a:rPr>
                  <a:t>0</a:t>
                </a:r>
                <a:r>
                  <a:rPr lang="en-US" b="1" dirty="0">
                    <a:solidFill>
                      <a:srgbClr val="0070C0"/>
                    </a:solidFill>
                    <a:sym typeface="Symbol" panose="05050102010706020507" pitchFamily="18" charset="2"/>
                  </a:rPr>
                  <a:t>)</a:t>
                </a:r>
                <a:r>
                  <a:rPr lang="en-US" dirty="0"/>
                  <a:t>?</a:t>
                </a:r>
              </a:p>
              <a:p>
                <a:endParaRPr lang="en-US" dirty="0"/>
              </a:p>
            </p:txBody>
          </p:sp>
        </mc:Choice>
        <mc:Fallback xmlns="">
          <p:sp>
            <p:nvSpPr>
              <p:cNvPr id="12" name="Content Placeholder 11"/>
              <p:cNvSpPr>
                <a:spLocks noGrp="1" noRot="1" noChangeAspect="1" noMove="1" noResize="1" noEditPoints="1" noAdjustHandles="1" noChangeArrowheads="1" noChangeShapeType="1" noTextEdit="1"/>
              </p:cNvSpPr>
              <p:nvPr>
                <p:ph idx="1"/>
              </p:nvPr>
            </p:nvSpPr>
            <p:spPr>
              <a:blipFill rotWithShape="0">
                <a:blip r:embed="rId3"/>
                <a:stretch>
                  <a:fillRect l="-1565" t="-3592" b="-14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42</a:t>
            </a:fld>
            <a:endParaRPr lang="en-US" dirty="0"/>
          </a:p>
        </p:txBody>
      </p:sp>
    </p:spTree>
    <p:extLst>
      <p:ext uri="{BB962C8B-B14F-4D97-AF65-F5344CB8AC3E}">
        <p14:creationId xmlns:p14="http://schemas.microsoft.com/office/powerpoint/2010/main" val="202122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wipe(left)">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wipe(left)">
                                      <p:cBhvr>
                                        <p:cTn id="12" dur="500"/>
                                        <p:tgtEl>
                                          <p:spTgt spid="12">
                                            <p:txEl>
                                              <p:pRg st="2" end="2"/>
                                            </p:txEl>
                                          </p:spTgt>
                                        </p:tgtEl>
                                      </p:cBhvr>
                                    </p:animEffect>
                                  </p:childTnLst>
                                </p:cTn>
                              </p:par>
                            </p:childTnLst>
                          </p:cTn>
                        </p:par>
                        <p:par>
                          <p:cTn id="13" fill="hold">
                            <p:stCondLst>
                              <p:cond delay="500"/>
                            </p:stCondLst>
                            <p:childTnLst>
                              <p:par>
                                <p:cTn id="14" presetID="22" presetClass="entr" presetSubtype="8" fill="hold" nodeType="afterEffect">
                                  <p:stCondLst>
                                    <p:cond delay="50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wipe(left)">
                                      <p:cBhvr>
                                        <p:cTn id="16" dur="500"/>
                                        <p:tgtEl>
                                          <p:spTgt spid="12">
                                            <p:txEl>
                                              <p:pRg st="3" end="3"/>
                                            </p:txEl>
                                          </p:spTgt>
                                        </p:tgtEl>
                                      </p:cBhvr>
                                    </p:animEffect>
                                  </p:childTnLst>
                                </p:cTn>
                              </p:par>
                              <p:par>
                                <p:cTn id="17" presetID="22" presetClass="entr" presetSubtype="8" fill="hold" nodeType="withEffect">
                                  <p:stCondLst>
                                    <p:cond delay="50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wipe(left)">
                                      <p:cBhvr>
                                        <p:cTn id="19" dur="500"/>
                                        <p:tgtEl>
                                          <p:spTgt spid="12">
                                            <p:txEl>
                                              <p:pRg st="4" end="4"/>
                                            </p:txEl>
                                          </p:spTgt>
                                        </p:tgtEl>
                                      </p:cBhvr>
                                    </p:animEffect>
                                  </p:childTnLst>
                                </p:cTn>
                              </p:par>
                              <p:par>
                                <p:cTn id="20" presetID="22" presetClass="entr" presetSubtype="8" fill="hold" nodeType="withEffect">
                                  <p:stCondLst>
                                    <p:cond delay="500"/>
                                  </p:stCondLst>
                                  <p:childTnLst>
                                    <p:set>
                                      <p:cBhvr>
                                        <p:cTn id="21" dur="1" fill="hold">
                                          <p:stCondLst>
                                            <p:cond delay="0"/>
                                          </p:stCondLst>
                                        </p:cTn>
                                        <p:tgtEl>
                                          <p:spTgt spid="12">
                                            <p:txEl>
                                              <p:pRg st="5" end="5"/>
                                            </p:txEl>
                                          </p:spTgt>
                                        </p:tgtEl>
                                        <p:attrNameLst>
                                          <p:attrName>style.visibility</p:attrName>
                                        </p:attrNameLst>
                                      </p:cBhvr>
                                      <p:to>
                                        <p:strVal val="visible"/>
                                      </p:to>
                                    </p:set>
                                    <p:animEffect transition="in" filter="wipe(left)">
                                      <p:cBhvr>
                                        <p:cTn id="22" dur="500"/>
                                        <p:tgtEl>
                                          <p:spTgt spid="12">
                                            <p:txEl>
                                              <p:pRg st="5" end="5"/>
                                            </p:txEl>
                                          </p:spTgt>
                                        </p:tgtEl>
                                      </p:cBhvr>
                                    </p:animEffect>
                                  </p:childTnLst>
                                </p:cTn>
                              </p:par>
                            </p:childTnLst>
                          </p:cTn>
                        </p:par>
                        <p:par>
                          <p:cTn id="23" fill="hold">
                            <p:stCondLst>
                              <p:cond delay="1500"/>
                            </p:stCondLst>
                            <p:childTnLst>
                              <p:par>
                                <p:cTn id="24" presetID="22" presetClass="entr" presetSubtype="8" fill="hold" nodeType="afterEffect">
                                  <p:stCondLst>
                                    <p:cond delay="1000"/>
                                  </p:stCondLst>
                                  <p:childTnLst>
                                    <p:set>
                                      <p:cBhvr>
                                        <p:cTn id="25" dur="1" fill="hold">
                                          <p:stCondLst>
                                            <p:cond delay="0"/>
                                          </p:stCondLst>
                                        </p:cTn>
                                        <p:tgtEl>
                                          <p:spTgt spid="12">
                                            <p:txEl>
                                              <p:pRg st="6" end="6"/>
                                            </p:txEl>
                                          </p:spTgt>
                                        </p:tgtEl>
                                        <p:attrNameLst>
                                          <p:attrName>style.visibility</p:attrName>
                                        </p:attrNameLst>
                                      </p:cBhvr>
                                      <p:to>
                                        <p:strVal val="visible"/>
                                      </p:to>
                                    </p:set>
                                    <p:animEffect transition="in" filter="wipe(left)">
                                      <p:cBhvr>
                                        <p:cTn id="26" dur="500"/>
                                        <p:tgtEl>
                                          <p:spTgt spid="12">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animEffect transition="in" filter="wipe(left)">
                                      <p:cBhvr>
                                        <p:cTn id="31"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our General Formula to Build Bigger Counters</a:t>
            </a:r>
          </a:p>
        </p:txBody>
      </p:sp>
      <mc:AlternateContent xmlns:mc="http://schemas.openxmlformats.org/markup-compatibility/2006" xmlns:a14="http://schemas.microsoft.com/office/drawing/2010/main">
        <mc:Choice Requires="a14">
          <p:sp>
            <p:nvSpPr>
              <p:cNvPr id="12" name="Content Placeholder 11"/>
              <p:cNvSpPr>
                <a:spLocks noGrp="1"/>
              </p:cNvSpPr>
              <p:nvPr>
                <p:ph idx="1"/>
              </p:nvPr>
            </p:nvSpPr>
            <p:spPr/>
            <p:txBody>
              <a:bodyPr>
                <a:normAutofit lnSpcReduction="10000"/>
              </a:bodyPr>
              <a:lstStyle/>
              <a:p>
                <a:r>
                  <a:rPr lang="en-US" dirty="0"/>
                  <a:t>If you needed a 4-bit binary counter,</a:t>
                </a:r>
              </a:p>
              <a:p>
                <a:pPr lvl="1"/>
                <a:r>
                  <a:rPr lang="en-US" dirty="0"/>
                  <a:t>do you need to draw a K-map?</a:t>
                </a:r>
              </a:p>
              <a:p>
                <a:pPr lvl="1"/>
                <a:r>
                  <a:rPr lang="en-US" dirty="0"/>
                  <a:t>Or can you write </a:t>
                </a:r>
                <a14:m>
                  <m:oMath xmlns:m="http://schemas.openxmlformats.org/officeDocument/2006/math">
                    <m:sSubSup>
                      <m:sSubSupPr>
                        <m:ctrlPr>
                          <a:rPr lang="en-US" b="1" i="1">
                            <a:solidFill>
                              <a:srgbClr val="0070C0"/>
                            </a:solidFill>
                            <a:latin typeface="Cambria Math" panose="02040503050406030204" pitchFamily="18" charset="0"/>
                          </a:rPr>
                        </m:ctrlPr>
                      </m:sSubSupPr>
                      <m:e>
                        <m:r>
                          <a:rPr lang="en-US" b="1">
                            <a:solidFill>
                              <a:srgbClr val="0070C0"/>
                            </a:solidFill>
                            <a:latin typeface="Cambria Math" panose="02040503050406030204" pitchFamily="18" charset="0"/>
                          </a:rPr>
                          <m:t>𝐒</m:t>
                        </m:r>
                      </m:e>
                      <m:sub>
                        <m:r>
                          <a:rPr lang="en-US" b="1" i="1" smtClean="0">
                            <a:solidFill>
                              <a:srgbClr val="0070C0"/>
                            </a:solidFill>
                            <a:latin typeface="Cambria Math" panose="02040503050406030204" pitchFamily="18" charset="0"/>
                          </a:rPr>
                          <m:t>𝟑</m:t>
                        </m:r>
                      </m:sub>
                      <m:sup>
                        <m:r>
                          <a:rPr lang="en-US" b="1">
                            <a:solidFill>
                              <a:srgbClr val="0070C0"/>
                            </a:solidFill>
                            <a:latin typeface="Cambria Math" panose="02040503050406030204" pitchFamily="18" charset="0"/>
                          </a:rPr>
                          <m:t>+</m:t>
                        </m:r>
                      </m:sup>
                    </m:sSubSup>
                  </m:oMath>
                </a14:m>
                <a:r>
                  <a:rPr lang="en-US" dirty="0"/>
                  <a:t> from our generalization?</a:t>
                </a:r>
              </a:p>
              <a:p>
                <a:pPr algn="ctr"/>
                <a14:m>
                  <m:oMath xmlns:m="http://schemas.openxmlformats.org/officeDocument/2006/math">
                    <m:sSubSup>
                      <m:sSubSupPr>
                        <m:ctrlPr>
                          <a:rPr lang="en-US" b="1" i="1">
                            <a:solidFill>
                              <a:srgbClr val="0070C0"/>
                            </a:solidFill>
                            <a:latin typeface="Cambria Math" panose="02040503050406030204" pitchFamily="18" charset="0"/>
                          </a:rPr>
                        </m:ctrlPr>
                      </m:sSubSupPr>
                      <m:e>
                        <m:r>
                          <a:rPr lang="en-US" b="1">
                            <a:solidFill>
                              <a:srgbClr val="0070C0"/>
                            </a:solidFill>
                            <a:latin typeface="Cambria Math" panose="02040503050406030204" pitchFamily="18" charset="0"/>
                          </a:rPr>
                          <m:t>𝐒</m:t>
                        </m:r>
                      </m:e>
                      <m:sub>
                        <m:r>
                          <a:rPr lang="en-US" b="1" i="1" smtClean="0">
                            <a:solidFill>
                              <a:srgbClr val="0070C0"/>
                            </a:solidFill>
                            <a:latin typeface="Cambria Math" panose="02040503050406030204" pitchFamily="18" charset="0"/>
                          </a:rPr>
                          <m:t>𝟑</m:t>
                        </m:r>
                      </m:sub>
                      <m:sup>
                        <m:r>
                          <a:rPr lang="en-US" b="1">
                            <a:solidFill>
                              <a:srgbClr val="0070C0"/>
                            </a:solidFill>
                            <a:latin typeface="Cambria Math" panose="02040503050406030204" pitchFamily="18" charset="0"/>
                          </a:rPr>
                          <m:t>+</m:t>
                        </m:r>
                      </m:sup>
                    </m:sSubSup>
                  </m:oMath>
                </a14:m>
                <a:r>
                  <a:rPr lang="en-US" b="1" dirty="0">
                    <a:solidFill>
                      <a:srgbClr val="0070C0"/>
                    </a:solidFill>
                  </a:rPr>
                  <a:t> = S</a:t>
                </a:r>
                <a:r>
                  <a:rPr lang="en-US" b="1" baseline="-25000" dirty="0">
                    <a:solidFill>
                      <a:srgbClr val="0070C0"/>
                    </a:solidFill>
                  </a:rPr>
                  <a:t>3</a:t>
                </a:r>
                <a:r>
                  <a:rPr lang="en-US" b="1" dirty="0">
                    <a:solidFill>
                      <a:srgbClr val="0070C0"/>
                    </a:solidFill>
                  </a:rPr>
                  <a:t> </a:t>
                </a:r>
                <a:r>
                  <a:rPr lang="en-US" b="1" dirty="0">
                    <a:solidFill>
                      <a:srgbClr val="0070C0"/>
                    </a:solidFill>
                    <a:sym typeface="Symbol" panose="05050102010706020507" pitchFamily="18" charset="2"/>
                  </a:rPr>
                  <a:t> (</a:t>
                </a:r>
                <a:r>
                  <a:rPr lang="en-US" b="1" dirty="0">
                    <a:solidFill>
                      <a:srgbClr val="0070C0"/>
                    </a:solidFill>
                  </a:rPr>
                  <a:t>S</a:t>
                </a:r>
                <a:r>
                  <a:rPr lang="en-US" b="1" baseline="-25000" dirty="0">
                    <a:solidFill>
                      <a:srgbClr val="0070C0"/>
                    </a:solidFill>
                  </a:rPr>
                  <a:t>2</a:t>
                </a:r>
                <a:r>
                  <a:rPr lang="en-US" b="1" dirty="0">
                    <a:solidFill>
                      <a:srgbClr val="0070C0"/>
                    </a:solidFill>
                  </a:rPr>
                  <a:t>S</a:t>
                </a:r>
                <a:r>
                  <a:rPr lang="en-US" b="1" baseline="-25000" dirty="0">
                    <a:solidFill>
                      <a:srgbClr val="0070C0"/>
                    </a:solidFill>
                  </a:rPr>
                  <a:t>1</a:t>
                </a:r>
                <a:r>
                  <a:rPr lang="en-US" b="1" dirty="0">
                    <a:solidFill>
                      <a:srgbClr val="0070C0"/>
                    </a:solidFill>
                  </a:rPr>
                  <a:t>S</a:t>
                </a:r>
                <a:r>
                  <a:rPr lang="en-US" b="1" baseline="-25000" dirty="0">
                    <a:solidFill>
                      <a:srgbClr val="0070C0"/>
                    </a:solidFill>
                  </a:rPr>
                  <a:t>0</a:t>
                </a:r>
                <a:r>
                  <a:rPr lang="en-US" b="1" dirty="0">
                    <a:solidFill>
                      <a:srgbClr val="0070C0"/>
                    </a:solidFill>
                    <a:sym typeface="Symbol" panose="05050102010706020507" pitchFamily="18" charset="2"/>
                  </a:rPr>
                  <a:t>)</a:t>
                </a:r>
              </a:p>
              <a:p>
                <a:r>
                  <a:rPr lang="en-US" dirty="0"/>
                  <a:t>What about </a:t>
                </a:r>
                <a14:m>
                  <m:oMath xmlns:m="http://schemas.openxmlformats.org/officeDocument/2006/math">
                    <m:sSubSup>
                      <m:sSubSupPr>
                        <m:ctrlPr>
                          <a:rPr lang="en-US" b="1" i="1">
                            <a:solidFill>
                              <a:srgbClr val="0070C0"/>
                            </a:solidFill>
                            <a:latin typeface="Cambria Math" panose="02040503050406030204" pitchFamily="18" charset="0"/>
                          </a:rPr>
                        </m:ctrlPr>
                      </m:sSubSupPr>
                      <m:e>
                        <m:r>
                          <a:rPr lang="en-US" b="1">
                            <a:solidFill>
                              <a:srgbClr val="0070C0"/>
                            </a:solidFill>
                            <a:latin typeface="Cambria Math" panose="02040503050406030204" pitchFamily="18" charset="0"/>
                          </a:rPr>
                          <m:t>𝐒</m:t>
                        </m:r>
                      </m:e>
                      <m:sub>
                        <m:r>
                          <a:rPr lang="en-US" b="1" i="1" smtClean="0">
                            <a:solidFill>
                              <a:srgbClr val="0070C0"/>
                            </a:solidFill>
                            <a:latin typeface="Cambria Math" panose="02040503050406030204" pitchFamily="18" charset="0"/>
                          </a:rPr>
                          <m:t>𝟒</m:t>
                        </m:r>
                      </m:sub>
                      <m:sup>
                        <m:r>
                          <a:rPr lang="en-US" b="1">
                            <a:solidFill>
                              <a:srgbClr val="0070C0"/>
                            </a:solidFill>
                            <a:latin typeface="Cambria Math" panose="02040503050406030204" pitchFamily="18" charset="0"/>
                          </a:rPr>
                          <m:t>+</m:t>
                        </m:r>
                      </m:sup>
                    </m:sSubSup>
                  </m:oMath>
                </a14:m>
                <a:r>
                  <a:rPr lang="en-US" dirty="0"/>
                  <a:t>?</a:t>
                </a:r>
              </a:p>
              <a:p>
                <a:pPr algn="ctr"/>
                <a14:m>
                  <m:oMath xmlns:m="http://schemas.openxmlformats.org/officeDocument/2006/math">
                    <m:sSubSup>
                      <m:sSubSupPr>
                        <m:ctrlPr>
                          <a:rPr lang="en-US" b="1" i="1">
                            <a:solidFill>
                              <a:srgbClr val="0070C0"/>
                            </a:solidFill>
                            <a:latin typeface="Cambria Math" panose="02040503050406030204" pitchFamily="18" charset="0"/>
                          </a:rPr>
                        </m:ctrlPr>
                      </m:sSubSupPr>
                      <m:e>
                        <m:r>
                          <a:rPr lang="en-US" b="1">
                            <a:solidFill>
                              <a:srgbClr val="0070C0"/>
                            </a:solidFill>
                            <a:latin typeface="Cambria Math" panose="02040503050406030204" pitchFamily="18" charset="0"/>
                          </a:rPr>
                          <m:t>𝐒</m:t>
                        </m:r>
                      </m:e>
                      <m:sub>
                        <m:r>
                          <a:rPr lang="en-US" b="1" i="1" smtClean="0">
                            <a:solidFill>
                              <a:srgbClr val="0070C0"/>
                            </a:solidFill>
                            <a:latin typeface="Cambria Math" panose="02040503050406030204" pitchFamily="18" charset="0"/>
                          </a:rPr>
                          <m:t>𝟒</m:t>
                        </m:r>
                      </m:sub>
                      <m:sup>
                        <m:r>
                          <a:rPr lang="en-US" b="1">
                            <a:solidFill>
                              <a:srgbClr val="0070C0"/>
                            </a:solidFill>
                            <a:latin typeface="Cambria Math" panose="02040503050406030204" pitchFamily="18" charset="0"/>
                          </a:rPr>
                          <m:t>+</m:t>
                        </m:r>
                      </m:sup>
                    </m:sSubSup>
                  </m:oMath>
                </a14:m>
                <a:r>
                  <a:rPr lang="en-US" b="1" dirty="0">
                    <a:solidFill>
                      <a:srgbClr val="0070C0"/>
                    </a:solidFill>
                  </a:rPr>
                  <a:t> = S</a:t>
                </a:r>
                <a:r>
                  <a:rPr lang="en-US" b="1" baseline="-25000" dirty="0">
                    <a:solidFill>
                      <a:srgbClr val="0070C0"/>
                    </a:solidFill>
                  </a:rPr>
                  <a:t>4</a:t>
                </a:r>
                <a:r>
                  <a:rPr lang="en-US" b="1" dirty="0">
                    <a:solidFill>
                      <a:srgbClr val="0070C0"/>
                    </a:solidFill>
                  </a:rPr>
                  <a:t> </a:t>
                </a:r>
                <a:r>
                  <a:rPr lang="en-US" b="1" dirty="0">
                    <a:solidFill>
                      <a:srgbClr val="0070C0"/>
                    </a:solidFill>
                    <a:sym typeface="Symbol" panose="05050102010706020507" pitchFamily="18" charset="2"/>
                  </a:rPr>
                  <a:t> (</a:t>
                </a:r>
                <a:r>
                  <a:rPr lang="en-US" b="1" dirty="0">
                    <a:solidFill>
                      <a:srgbClr val="0070C0"/>
                    </a:solidFill>
                  </a:rPr>
                  <a:t>S</a:t>
                </a:r>
                <a:r>
                  <a:rPr lang="en-US" b="1" baseline="-25000" dirty="0">
                    <a:solidFill>
                      <a:srgbClr val="0070C0"/>
                    </a:solidFill>
                  </a:rPr>
                  <a:t>3</a:t>
                </a:r>
                <a:r>
                  <a:rPr lang="en-US" b="1" dirty="0">
                    <a:solidFill>
                      <a:srgbClr val="0070C0"/>
                    </a:solidFill>
                  </a:rPr>
                  <a:t>S</a:t>
                </a:r>
                <a:r>
                  <a:rPr lang="en-US" b="1" baseline="-25000" dirty="0">
                    <a:solidFill>
                      <a:srgbClr val="0070C0"/>
                    </a:solidFill>
                  </a:rPr>
                  <a:t>2</a:t>
                </a:r>
                <a:r>
                  <a:rPr lang="en-US" b="1" dirty="0">
                    <a:solidFill>
                      <a:srgbClr val="0070C0"/>
                    </a:solidFill>
                  </a:rPr>
                  <a:t>S</a:t>
                </a:r>
                <a:r>
                  <a:rPr lang="en-US" b="1" baseline="-25000" dirty="0">
                    <a:solidFill>
                      <a:srgbClr val="0070C0"/>
                    </a:solidFill>
                  </a:rPr>
                  <a:t>1</a:t>
                </a:r>
                <a:r>
                  <a:rPr lang="en-US" b="1" dirty="0">
                    <a:solidFill>
                      <a:srgbClr val="0070C0"/>
                    </a:solidFill>
                  </a:rPr>
                  <a:t>S</a:t>
                </a:r>
                <a:r>
                  <a:rPr lang="en-US" b="1" baseline="-25000" dirty="0">
                    <a:solidFill>
                      <a:srgbClr val="0070C0"/>
                    </a:solidFill>
                  </a:rPr>
                  <a:t>0</a:t>
                </a:r>
                <a:r>
                  <a:rPr lang="en-US" b="1" dirty="0">
                    <a:solidFill>
                      <a:srgbClr val="0070C0"/>
                    </a:solidFill>
                    <a:sym typeface="Symbol" panose="05050102010706020507" pitchFamily="18" charset="2"/>
                  </a:rPr>
                  <a:t>)</a:t>
                </a:r>
                <a:endParaRPr lang="en-US" dirty="0"/>
              </a:p>
              <a:p>
                <a:r>
                  <a:rPr lang="en-US" dirty="0"/>
                  <a:t>And </a:t>
                </a:r>
                <a14:m>
                  <m:oMath xmlns:m="http://schemas.openxmlformats.org/officeDocument/2006/math">
                    <m:sSubSup>
                      <m:sSubSupPr>
                        <m:ctrlPr>
                          <a:rPr lang="en-US" b="1" i="1">
                            <a:solidFill>
                              <a:srgbClr val="0070C0"/>
                            </a:solidFill>
                            <a:latin typeface="Cambria Math" panose="02040503050406030204" pitchFamily="18" charset="0"/>
                          </a:rPr>
                        </m:ctrlPr>
                      </m:sSubSupPr>
                      <m:e>
                        <m:r>
                          <a:rPr lang="en-US" b="1">
                            <a:solidFill>
                              <a:srgbClr val="0070C0"/>
                            </a:solidFill>
                            <a:latin typeface="Cambria Math" panose="02040503050406030204" pitchFamily="18" charset="0"/>
                          </a:rPr>
                          <m:t>𝐒</m:t>
                        </m:r>
                      </m:e>
                      <m:sub>
                        <m:r>
                          <a:rPr lang="en-US" b="1" i="1" smtClean="0">
                            <a:solidFill>
                              <a:srgbClr val="0070C0"/>
                            </a:solidFill>
                            <a:latin typeface="Cambria Math" panose="02040503050406030204" pitchFamily="18" charset="0"/>
                          </a:rPr>
                          <m:t>𝟓</m:t>
                        </m:r>
                      </m:sub>
                      <m:sup>
                        <m:r>
                          <a:rPr lang="en-US" b="1">
                            <a:solidFill>
                              <a:srgbClr val="0070C0"/>
                            </a:solidFill>
                            <a:latin typeface="Cambria Math" panose="02040503050406030204" pitchFamily="18" charset="0"/>
                          </a:rPr>
                          <m:t>+</m:t>
                        </m:r>
                      </m:sup>
                    </m:sSubSup>
                  </m:oMath>
                </a14:m>
                <a:r>
                  <a:rPr lang="en-US" dirty="0"/>
                  <a:t>?</a:t>
                </a:r>
              </a:p>
              <a:p>
                <a:pPr algn="ctr"/>
                <a14:m>
                  <m:oMath xmlns:m="http://schemas.openxmlformats.org/officeDocument/2006/math">
                    <m:sSubSup>
                      <m:sSubSupPr>
                        <m:ctrlPr>
                          <a:rPr lang="en-US" b="1" i="1">
                            <a:solidFill>
                              <a:srgbClr val="0070C0"/>
                            </a:solidFill>
                            <a:latin typeface="Cambria Math" panose="02040503050406030204" pitchFamily="18" charset="0"/>
                          </a:rPr>
                        </m:ctrlPr>
                      </m:sSubSupPr>
                      <m:e>
                        <m:r>
                          <a:rPr lang="en-US" b="1">
                            <a:solidFill>
                              <a:srgbClr val="0070C0"/>
                            </a:solidFill>
                            <a:latin typeface="Cambria Math" panose="02040503050406030204" pitchFamily="18" charset="0"/>
                          </a:rPr>
                          <m:t>𝐒</m:t>
                        </m:r>
                      </m:e>
                      <m:sub>
                        <m:r>
                          <a:rPr lang="en-US" b="1" i="1" smtClean="0">
                            <a:solidFill>
                              <a:srgbClr val="0070C0"/>
                            </a:solidFill>
                            <a:latin typeface="Cambria Math" panose="02040503050406030204" pitchFamily="18" charset="0"/>
                          </a:rPr>
                          <m:t>𝟓</m:t>
                        </m:r>
                      </m:sub>
                      <m:sup>
                        <m:r>
                          <a:rPr lang="en-US" b="1">
                            <a:solidFill>
                              <a:srgbClr val="0070C0"/>
                            </a:solidFill>
                            <a:latin typeface="Cambria Math" panose="02040503050406030204" pitchFamily="18" charset="0"/>
                          </a:rPr>
                          <m:t>+</m:t>
                        </m:r>
                      </m:sup>
                    </m:sSubSup>
                  </m:oMath>
                </a14:m>
                <a:r>
                  <a:rPr lang="en-US" b="1" dirty="0">
                    <a:solidFill>
                      <a:srgbClr val="0070C0"/>
                    </a:solidFill>
                  </a:rPr>
                  <a:t> = S</a:t>
                </a:r>
                <a:r>
                  <a:rPr lang="en-US" b="1" baseline="-25000" dirty="0">
                    <a:solidFill>
                      <a:srgbClr val="0070C0"/>
                    </a:solidFill>
                  </a:rPr>
                  <a:t>5</a:t>
                </a:r>
                <a:r>
                  <a:rPr lang="en-US" b="1" dirty="0">
                    <a:solidFill>
                      <a:srgbClr val="0070C0"/>
                    </a:solidFill>
                  </a:rPr>
                  <a:t> </a:t>
                </a:r>
                <a:r>
                  <a:rPr lang="en-US" b="1" dirty="0">
                    <a:solidFill>
                      <a:srgbClr val="0070C0"/>
                    </a:solidFill>
                    <a:sym typeface="Symbol" panose="05050102010706020507" pitchFamily="18" charset="2"/>
                  </a:rPr>
                  <a:t> (</a:t>
                </a:r>
                <a:r>
                  <a:rPr lang="en-US" b="1" dirty="0">
                    <a:solidFill>
                      <a:srgbClr val="0070C0"/>
                    </a:solidFill>
                  </a:rPr>
                  <a:t>S</a:t>
                </a:r>
                <a:r>
                  <a:rPr lang="en-US" b="1" baseline="-25000" dirty="0">
                    <a:solidFill>
                      <a:srgbClr val="0070C0"/>
                    </a:solidFill>
                  </a:rPr>
                  <a:t>4</a:t>
                </a:r>
                <a:r>
                  <a:rPr lang="en-US" b="1" dirty="0">
                    <a:solidFill>
                      <a:srgbClr val="0070C0"/>
                    </a:solidFill>
                  </a:rPr>
                  <a:t>S</a:t>
                </a:r>
                <a:r>
                  <a:rPr lang="en-US" b="1" baseline="-25000" dirty="0">
                    <a:solidFill>
                      <a:srgbClr val="0070C0"/>
                    </a:solidFill>
                  </a:rPr>
                  <a:t>3</a:t>
                </a:r>
                <a:r>
                  <a:rPr lang="en-US" b="1" dirty="0">
                    <a:solidFill>
                      <a:srgbClr val="0070C0"/>
                    </a:solidFill>
                  </a:rPr>
                  <a:t>S</a:t>
                </a:r>
                <a:r>
                  <a:rPr lang="en-US" b="1" baseline="-25000" dirty="0">
                    <a:solidFill>
                      <a:srgbClr val="0070C0"/>
                    </a:solidFill>
                  </a:rPr>
                  <a:t>2</a:t>
                </a:r>
                <a:r>
                  <a:rPr lang="en-US" b="1" dirty="0">
                    <a:solidFill>
                      <a:srgbClr val="0070C0"/>
                    </a:solidFill>
                  </a:rPr>
                  <a:t>S</a:t>
                </a:r>
                <a:r>
                  <a:rPr lang="en-US" b="1" baseline="-25000" dirty="0">
                    <a:solidFill>
                      <a:srgbClr val="0070C0"/>
                    </a:solidFill>
                  </a:rPr>
                  <a:t>1</a:t>
                </a:r>
                <a:r>
                  <a:rPr lang="en-US" b="1" dirty="0">
                    <a:solidFill>
                      <a:srgbClr val="0070C0"/>
                    </a:solidFill>
                  </a:rPr>
                  <a:t>S</a:t>
                </a:r>
                <a:r>
                  <a:rPr lang="en-US" b="1" baseline="-25000" dirty="0">
                    <a:solidFill>
                      <a:srgbClr val="0070C0"/>
                    </a:solidFill>
                  </a:rPr>
                  <a:t>0</a:t>
                </a:r>
                <a:r>
                  <a:rPr lang="en-US" b="1" dirty="0">
                    <a:solidFill>
                      <a:srgbClr val="0070C0"/>
                    </a:solidFill>
                    <a:sym typeface="Symbol" panose="05050102010706020507" pitchFamily="18" charset="2"/>
                  </a:rPr>
                  <a:t>)</a:t>
                </a:r>
                <a:endParaRPr lang="en-US" dirty="0"/>
              </a:p>
              <a:p>
                <a:endParaRPr lang="en-US" dirty="0"/>
              </a:p>
            </p:txBody>
          </p:sp>
        </mc:Choice>
        <mc:Fallback xmlns="">
          <p:sp>
            <p:nvSpPr>
              <p:cNvPr id="12" name="Content Placeholder 11"/>
              <p:cNvSpPr>
                <a:spLocks noGrp="1" noRot="1" noChangeAspect="1" noMove="1" noResize="1" noEditPoints="1" noAdjustHandles="1" noChangeArrowheads="1" noChangeShapeType="1" noTextEdit="1"/>
              </p:cNvSpPr>
              <p:nvPr>
                <p:ph idx="1"/>
              </p:nvPr>
            </p:nvSpPr>
            <p:spPr>
              <a:blipFill rotWithShape="0">
                <a:blip r:embed="rId3"/>
                <a:stretch>
                  <a:fillRect l="-1565" t="-3448" r="-219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43</a:t>
            </a:fld>
            <a:endParaRPr lang="en-US" dirty="0"/>
          </a:p>
        </p:txBody>
      </p:sp>
    </p:spTree>
    <p:extLst>
      <p:ext uri="{BB962C8B-B14F-4D97-AF65-F5344CB8AC3E}">
        <p14:creationId xmlns:p14="http://schemas.microsoft.com/office/powerpoint/2010/main" val="408134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 calcmode="lin" valueType="num">
                                      <p:cBhvr additive="base">
                                        <p:cTn id="7"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2000"/>
                                  </p:stCondLst>
                                  <p:childTnLst>
                                    <p:set>
                                      <p:cBhvr>
                                        <p:cTn id="11" dur="1" fill="hold">
                                          <p:stCondLst>
                                            <p:cond delay="0"/>
                                          </p:stCondLst>
                                        </p:cTn>
                                        <p:tgtEl>
                                          <p:spTgt spid="12">
                                            <p:txEl>
                                              <p:pRg st="4" end="4"/>
                                            </p:txEl>
                                          </p:spTgt>
                                        </p:tgtEl>
                                        <p:attrNameLst>
                                          <p:attrName>style.visibility</p:attrName>
                                        </p:attrNameLst>
                                      </p:cBhvr>
                                      <p:to>
                                        <p:strVal val="visible"/>
                                      </p:to>
                                    </p:set>
                                    <p:animEffect transition="in" filter="wipe(left)">
                                      <p:cBhvr>
                                        <p:cTn id="12" dur="500"/>
                                        <p:tgtEl>
                                          <p:spTgt spid="1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anim calcmode="lin" valueType="num">
                                      <p:cBhvr additive="base">
                                        <p:cTn id="1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2" presetClass="entr" presetSubtype="8" fill="hold" nodeType="afterEffect">
                                  <p:stCondLst>
                                    <p:cond delay="2000"/>
                                  </p:stCondLst>
                                  <p:childTnLst>
                                    <p:set>
                                      <p:cBhvr>
                                        <p:cTn id="21" dur="1" fill="hold">
                                          <p:stCondLst>
                                            <p:cond delay="0"/>
                                          </p:stCondLst>
                                        </p:cTn>
                                        <p:tgtEl>
                                          <p:spTgt spid="12">
                                            <p:txEl>
                                              <p:pRg st="6" end="6"/>
                                            </p:txEl>
                                          </p:spTgt>
                                        </p:tgtEl>
                                        <p:attrNameLst>
                                          <p:attrName>style.visibility</p:attrName>
                                        </p:attrNameLst>
                                      </p:cBhvr>
                                      <p:to>
                                        <p:strVal val="visible"/>
                                      </p:to>
                                    </p:set>
                                    <p:animEffect transition="in" filter="wipe(left)">
                                      <p:cBhvr>
                                        <p:cTn id="22" dur="500"/>
                                        <p:tgtEl>
                                          <p:spTgt spid="1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anim calcmode="lin" valueType="num">
                                      <p:cBhvr additive="base">
                                        <p:cTn id="27"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620" y="1630017"/>
            <a:ext cx="7393739" cy="4239077"/>
          </a:xfrm>
          <a:prstGeom prst="rect">
            <a:avLst/>
          </a:prstGeom>
        </p:spPr>
      </p:pic>
      <p:sp>
        <p:nvSpPr>
          <p:cNvPr id="2" name="Title 1"/>
          <p:cNvSpPr>
            <a:spLocks noGrp="1"/>
          </p:cNvSpPr>
          <p:nvPr>
            <p:ph type="title"/>
          </p:nvPr>
        </p:nvSpPr>
        <p:spPr/>
        <p:txBody>
          <a:bodyPr/>
          <a:lstStyle/>
          <a:p>
            <a:r>
              <a:rPr lang="en-US"/>
              <a:t>Binary Counter with Parallel Gating</a:t>
            </a:r>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44</a:t>
            </a:fld>
            <a:endParaRPr lang="en-US" dirty="0"/>
          </a:p>
        </p:txBody>
      </p:sp>
      <p:sp>
        <p:nvSpPr>
          <p:cNvPr id="6" name="TextBox 5"/>
          <p:cNvSpPr txBox="1"/>
          <p:nvPr/>
        </p:nvSpPr>
        <p:spPr>
          <a:xfrm>
            <a:off x="596348" y="1630017"/>
            <a:ext cx="1996059" cy="1323439"/>
          </a:xfrm>
          <a:prstGeom prst="rect">
            <a:avLst/>
          </a:prstGeom>
          <a:solidFill>
            <a:srgbClr val="92D050"/>
          </a:solidFill>
        </p:spPr>
        <p:txBody>
          <a:bodyPr wrap="none" rtlCol="0">
            <a:spAutoFit/>
          </a:bodyPr>
          <a:lstStyle/>
          <a:p>
            <a:pPr algn="ctr"/>
            <a:r>
              <a:rPr lang="en-US" sz="2000" dirty="0">
                <a:latin typeface="Arial" panose="020B0604020202020204" pitchFamily="34" charset="0"/>
                <a:cs typeface="Arial" panose="020B0604020202020204" pitchFamily="34" charset="0"/>
              </a:rPr>
              <a:t>Note that more</a:t>
            </a:r>
          </a:p>
          <a:p>
            <a:pPr algn="ctr"/>
            <a:r>
              <a:rPr lang="en-US" sz="2000" dirty="0">
                <a:latin typeface="Arial" panose="020B0604020202020204" pitchFamily="34" charset="0"/>
                <a:cs typeface="Arial" panose="020B0604020202020204" pitchFamily="34" charset="0"/>
              </a:rPr>
              <a:t>significant digits</a:t>
            </a:r>
          </a:p>
          <a:p>
            <a:pPr algn="ctr"/>
            <a:r>
              <a:rPr lang="en-US" sz="2000" dirty="0">
                <a:latin typeface="Arial" panose="020B0604020202020204" pitchFamily="34" charset="0"/>
                <a:cs typeface="Arial" panose="020B0604020202020204" pitchFamily="34" charset="0"/>
              </a:rPr>
              <a:t>are to the right</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(backwards).</a:t>
            </a:r>
          </a:p>
        </p:txBody>
      </p:sp>
      <p:sp>
        <p:nvSpPr>
          <p:cNvPr id="11" name="TextBox 10"/>
          <p:cNvSpPr txBox="1"/>
          <p:nvPr/>
        </p:nvSpPr>
        <p:spPr>
          <a:xfrm>
            <a:off x="6919956" y="1499992"/>
            <a:ext cx="1468671" cy="1323439"/>
          </a:xfrm>
          <a:prstGeom prst="rect">
            <a:avLst/>
          </a:prstGeom>
          <a:solidFill>
            <a:srgbClr val="92D050"/>
          </a:solidFill>
        </p:spPr>
        <p:txBody>
          <a:bodyPr wrap="none" rtlCol="0">
            <a:spAutoFit/>
          </a:bodyPr>
          <a:lstStyle/>
          <a:p>
            <a:pPr algn="ctr"/>
            <a:r>
              <a:rPr lang="en-US" sz="2000" dirty="0">
                <a:latin typeface="Arial" panose="020B0604020202020204" pitchFamily="34" charset="0"/>
                <a:cs typeface="Arial" panose="020B0604020202020204" pitchFamily="34" charset="0"/>
              </a:rPr>
              <a:t>ANDs of </a:t>
            </a:r>
          </a:p>
          <a:p>
            <a:pPr algn="ctr"/>
            <a:r>
              <a:rPr lang="en-US" sz="2000" dirty="0">
                <a:latin typeface="Arial" panose="020B0604020202020204" pitchFamily="34" charset="0"/>
                <a:cs typeface="Arial" panose="020B0604020202020204" pitchFamily="34" charset="0"/>
              </a:rPr>
              <a:t>lower digits</a:t>
            </a:r>
          </a:p>
          <a:p>
            <a:pPr algn="ctr"/>
            <a:r>
              <a:rPr lang="en-US" sz="2000" dirty="0">
                <a:latin typeface="Arial" panose="020B0604020202020204" pitchFamily="34" charset="0"/>
                <a:cs typeface="Arial" panose="020B0604020202020204" pitchFamily="34" charset="0"/>
              </a:rPr>
              <a:t>built in</a:t>
            </a:r>
          </a:p>
          <a:p>
            <a:pPr algn="ctr"/>
            <a:r>
              <a:rPr lang="en-US" sz="2000" dirty="0">
                <a:latin typeface="Arial" panose="020B0604020202020204" pitchFamily="34" charset="0"/>
                <a:cs typeface="Arial" panose="020B0604020202020204" pitchFamily="34" charset="0"/>
              </a:rPr>
              <a:t>parallel.</a:t>
            </a:r>
          </a:p>
        </p:txBody>
      </p:sp>
      <p:sp>
        <p:nvSpPr>
          <p:cNvPr id="7" name="TextBox 6"/>
          <p:cNvSpPr txBox="1"/>
          <p:nvPr/>
        </p:nvSpPr>
        <p:spPr>
          <a:xfrm>
            <a:off x="2632165" y="2640563"/>
            <a:ext cx="549572" cy="400110"/>
          </a:xfrm>
          <a:prstGeom prst="rect">
            <a:avLst/>
          </a:prstGeom>
          <a:noFill/>
        </p:spPr>
        <p:txBody>
          <a:bodyPr wrap="square" rtlCol="0">
            <a:spAutoFit/>
          </a:bodyPr>
          <a:lstStyle/>
          <a:p>
            <a:r>
              <a:rPr lang="en-US" sz="2000" b="1" dirty="0">
                <a:solidFill>
                  <a:srgbClr val="0070C0"/>
                </a:solidFill>
              </a:rPr>
              <a:t>S</a:t>
            </a:r>
            <a:r>
              <a:rPr lang="en-US" sz="2000" b="1" baseline="-25000" dirty="0">
                <a:solidFill>
                  <a:srgbClr val="0070C0"/>
                </a:solidFill>
              </a:rPr>
              <a:t>0</a:t>
            </a:r>
          </a:p>
        </p:txBody>
      </p:sp>
      <p:sp>
        <p:nvSpPr>
          <p:cNvPr id="12" name="TextBox 11"/>
          <p:cNvSpPr txBox="1"/>
          <p:nvPr/>
        </p:nvSpPr>
        <p:spPr>
          <a:xfrm>
            <a:off x="4881512" y="2581338"/>
            <a:ext cx="784601" cy="400110"/>
          </a:xfrm>
          <a:prstGeom prst="rect">
            <a:avLst/>
          </a:prstGeom>
          <a:noFill/>
        </p:spPr>
        <p:txBody>
          <a:bodyPr wrap="square" rtlCol="0">
            <a:spAutoFit/>
          </a:bodyPr>
          <a:lstStyle/>
          <a:p>
            <a:r>
              <a:rPr lang="en-US" sz="2000" b="1" dirty="0">
                <a:solidFill>
                  <a:srgbClr val="0070C0"/>
                </a:solidFill>
              </a:rPr>
              <a:t>S</a:t>
            </a:r>
            <a:r>
              <a:rPr lang="en-US" sz="2000" b="1" baseline="-25000" dirty="0">
                <a:solidFill>
                  <a:srgbClr val="0070C0"/>
                </a:solidFill>
              </a:rPr>
              <a:t>1</a:t>
            </a:r>
            <a:r>
              <a:rPr lang="en-US" sz="2000" b="1" dirty="0">
                <a:solidFill>
                  <a:srgbClr val="0070C0"/>
                </a:solidFill>
              </a:rPr>
              <a:t>S</a:t>
            </a:r>
            <a:r>
              <a:rPr lang="en-US" sz="2000" b="1" baseline="-25000" dirty="0">
                <a:solidFill>
                  <a:srgbClr val="0070C0"/>
                </a:solidFill>
              </a:rPr>
              <a:t>0</a:t>
            </a:r>
          </a:p>
        </p:txBody>
      </p:sp>
      <p:sp>
        <p:nvSpPr>
          <p:cNvPr id="13" name="TextBox 12"/>
          <p:cNvSpPr txBox="1"/>
          <p:nvPr/>
        </p:nvSpPr>
        <p:spPr>
          <a:xfrm>
            <a:off x="6758978" y="2850814"/>
            <a:ext cx="1060072" cy="400110"/>
          </a:xfrm>
          <a:prstGeom prst="rect">
            <a:avLst/>
          </a:prstGeom>
          <a:noFill/>
        </p:spPr>
        <p:txBody>
          <a:bodyPr wrap="square" rtlCol="0">
            <a:spAutoFit/>
          </a:bodyPr>
          <a:lstStyle/>
          <a:p>
            <a:r>
              <a:rPr lang="en-US" sz="2000" b="1" dirty="0">
                <a:solidFill>
                  <a:srgbClr val="0070C0"/>
                </a:solidFill>
              </a:rPr>
              <a:t>S</a:t>
            </a:r>
            <a:r>
              <a:rPr lang="en-US" sz="2000" b="1" baseline="-25000" dirty="0">
                <a:solidFill>
                  <a:srgbClr val="0070C0"/>
                </a:solidFill>
              </a:rPr>
              <a:t>2</a:t>
            </a:r>
            <a:r>
              <a:rPr lang="en-US" sz="2000" b="1" dirty="0">
                <a:solidFill>
                  <a:srgbClr val="0070C0"/>
                </a:solidFill>
              </a:rPr>
              <a:t>S</a:t>
            </a:r>
            <a:r>
              <a:rPr lang="en-US" sz="2000" b="1" baseline="-25000" dirty="0">
                <a:solidFill>
                  <a:srgbClr val="0070C0"/>
                </a:solidFill>
              </a:rPr>
              <a:t>1</a:t>
            </a:r>
            <a:r>
              <a:rPr lang="en-US" sz="2000" b="1" dirty="0">
                <a:solidFill>
                  <a:srgbClr val="0070C0"/>
                </a:solidFill>
              </a:rPr>
              <a:t>S</a:t>
            </a:r>
            <a:r>
              <a:rPr lang="en-US" sz="2000" b="1" baseline="-25000" dirty="0">
                <a:solidFill>
                  <a:srgbClr val="0070C0"/>
                </a:solidFill>
              </a:rPr>
              <a:t>0</a:t>
            </a:r>
          </a:p>
        </p:txBody>
      </p:sp>
    </p:spTree>
    <p:extLst>
      <p:ext uri="{BB962C8B-B14F-4D97-AF65-F5344CB8AC3E}">
        <p14:creationId xmlns:p14="http://schemas.microsoft.com/office/powerpoint/2010/main" val="23551937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Counter with Serial Gating</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45</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805" y="1630017"/>
            <a:ext cx="7241366" cy="4248268"/>
          </a:xfrm>
          <a:prstGeom prst="rect">
            <a:avLst/>
          </a:prstGeom>
        </p:spPr>
      </p:pic>
      <p:sp>
        <p:nvSpPr>
          <p:cNvPr id="6" name="TextBox 5"/>
          <p:cNvSpPr txBox="1"/>
          <p:nvPr/>
        </p:nvSpPr>
        <p:spPr>
          <a:xfrm>
            <a:off x="596348" y="1630017"/>
            <a:ext cx="1996059" cy="1323439"/>
          </a:xfrm>
          <a:prstGeom prst="rect">
            <a:avLst/>
          </a:prstGeom>
          <a:solidFill>
            <a:srgbClr val="92D050"/>
          </a:solidFill>
        </p:spPr>
        <p:txBody>
          <a:bodyPr wrap="none" rtlCol="0">
            <a:spAutoFit/>
          </a:bodyPr>
          <a:lstStyle/>
          <a:p>
            <a:pPr algn="ctr"/>
            <a:r>
              <a:rPr lang="en-US" sz="2000" dirty="0">
                <a:latin typeface="Arial" panose="020B0604020202020204" pitchFamily="34" charset="0"/>
                <a:cs typeface="Arial" panose="020B0604020202020204" pitchFamily="34" charset="0"/>
              </a:rPr>
              <a:t>Note that more</a:t>
            </a:r>
          </a:p>
          <a:p>
            <a:pPr algn="ctr"/>
            <a:r>
              <a:rPr lang="en-US" sz="2000" dirty="0">
                <a:latin typeface="Arial" panose="020B0604020202020204" pitchFamily="34" charset="0"/>
                <a:cs typeface="Arial" panose="020B0604020202020204" pitchFamily="34" charset="0"/>
              </a:rPr>
              <a:t>significant digits</a:t>
            </a:r>
          </a:p>
          <a:p>
            <a:pPr algn="ctr"/>
            <a:r>
              <a:rPr lang="en-US" sz="2000" dirty="0">
                <a:latin typeface="Arial" panose="020B0604020202020204" pitchFamily="34" charset="0"/>
                <a:cs typeface="Arial" panose="020B0604020202020204" pitchFamily="34" charset="0"/>
              </a:rPr>
              <a:t>are to the right</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(backwards).</a:t>
            </a:r>
          </a:p>
        </p:txBody>
      </p:sp>
      <p:sp>
        <p:nvSpPr>
          <p:cNvPr id="11" name="TextBox 10"/>
          <p:cNvSpPr txBox="1"/>
          <p:nvPr/>
        </p:nvSpPr>
        <p:spPr>
          <a:xfrm>
            <a:off x="6919956" y="1500809"/>
            <a:ext cx="1468671" cy="1323439"/>
          </a:xfrm>
          <a:prstGeom prst="rect">
            <a:avLst/>
          </a:prstGeom>
          <a:solidFill>
            <a:srgbClr val="92D050"/>
          </a:solidFill>
        </p:spPr>
        <p:txBody>
          <a:bodyPr wrap="none" rtlCol="0">
            <a:spAutoFit/>
          </a:bodyPr>
          <a:lstStyle/>
          <a:p>
            <a:pPr algn="ctr"/>
            <a:r>
              <a:rPr lang="en-US" sz="2000" dirty="0">
                <a:latin typeface="Arial" panose="020B0604020202020204" pitchFamily="34" charset="0"/>
                <a:cs typeface="Arial" panose="020B0604020202020204" pitchFamily="34" charset="0"/>
              </a:rPr>
              <a:t>ANDs of </a:t>
            </a:r>
          </a:p>
          <a:p>
            <a:pPr algn="ctr"/>
            <a:r>
              <a:rPr lang="en-US" sz="2000" dirty="0">
                <a:latin typeface="Arial" panose="020B0604020202020204" pitchFamily="34" charset="0"/>
                <a:cs typeface="Arial" panose="020B0604020202020204" pitchFamily="34" charset="0"/>
              </a:rPr>
              <a:t>lower digits</a:t>
            </a:r>
          </a:p>
          <a:p>
            <a:pPr algn="ctr"/>
            <a:r>
              <a:rPr lang="en-US" sz="2000" dirty="0">
                <a:latin typeface="Arial" panose="020B0604020202020204" pitchFamily="34" charset="0"/>
                <a:cs typeface="Arial" panose="020B0604020202020204" pitchFamily="34" charset="0"/>
              </a:rPr>
              <a:t>built in</a:t>
            </a:r>
          </a:p>
          <a:p>
            <a:pPr algn="ctr"/>
            <a:r>
              <a:rPr lang="en-US" sz="2000" dirty="0">
                <a:latin typeface="Arial" panose="020B0604020202020204" pitchFamily="34" charset="0"/>
                <a:cs typeface="Arial" panose="020B0604020202020204" pitchFamily="34" charset="0"/>
              </a:rPr>
              <a:t>series.</a:t>
            </a:r>
          </a:p>
        </p:txBody>
      </p:sp>
      <p:sp>
        <p:nvSpPr>
          <p:cNvPr id="7" name="TextBox 6"/>
          <p:cNvSpPr txBox="1"/>
          <p:nvPr/>
        </p:nvSpPr>
        <p:spPr>
          <a:xfrm>
            <a:off x="2669489" y="2649894"/>
            <a:ext cx="549572" cy="400110"/>
          </a:xfrm>
          <a:prstGeom prst="rect">
            <a:avLst/>
          </a:prstGeom>
          <a:noFill/>
        </p:spPr>
        <p:txBody>
          <a:bodyPr wrap="square" rtlCol="0">
            <a:spAutoFit/>
          </a:bodyPr>
          <a:lstStyle/>
          <a:p>
            <a:r>
              <a:rPr lang="en-US" sz="2000" b="1" dirty="0">
                <a:solidFill>
                  <a:srgbClr val="0070C0"/>
                </a:solidFill>
              </a:rPr>
              <a:t>S</a:t>
            </a:r>
            <a:r>
              <a:rPr lang="en-US" sz="2000" b="1" baseline="-25000" dirty="0">
                <a:solidFill>
                  <a:srgbClr val="0070C0"/>
                </a:solidFill>
              </a:rPr>
              <a:t>0</a:t>
            </a:r>
          </a:p>
        </p:txBody>
      </p:sp>
      <p:sp>
        <p:nvSpPr>
          <p:cNvPr id="12" name="TextBox 11"/>
          <p:cNvSpPr txBox="1"/>
          <p:nvPr/>
        </p:nvSpPr>
        <p:spPr>
          <a:xfrm>
            <a:off x="4825528" y="2649894"/>
            <a:ext cx="784601" cy="400110"/>
          </a:xfrm>
          <a:prstGeom prst="rect">
            <a:avLst/>
          </a:prstGeom>
          <a:noFill/>
        </p:spPr>
        <p:txBody>
          <a:bodyPr wrap="square" rtlCol="0">
            <a:spAutoFit/>
          </a:bodyPr>
          <a:lstStyle/>
          <a:p>
            <a:r>
              <a:rPr lang="en-US" sz="2000" b="1" dirty="0">
                <a:solidFill>
                  <a:srgbClr val="0070C0"/>
                </a:solidFill>
              </a:rPr>
              <a:t>S</a:t>
            </a:r>
            <a:r>
              <a:rPr lang="en-US" sz="2000" b="1" baseline="-25000" dirty="0">
                <a:solidFill>
                  <a:srgbClr val="0070C0"/>
                </a:solidFill>
              </a:rPr>
              <a:t>1</a:t>
            </a:r>
            <a:r>
              <a:rPr lang="en-US" sz="2000" b="1" dirty="0">
                <a:solidFill>
                  <a:srgbClr val="0070C0"/>
                </a:solidFill>
              </a:rPr>
              <a:t>S</a:t>
            </a:r>
            <a:r>
              <a:rPr lang="en-US" sz="2000" b="1" baseline="-25000" dirty="0">
                <a:solidFill>
                  <a:srgbClr val="0070C0"/>
                </a:solidFill>
              </a:rPr>
              <a:t>0</a:t>
            </a:r>
          </a:p>
        </p:txBody>
      </p:sp>
      <p:sp>
        <p:nvSpPr>
          <p:cNvPr id="13" name="TextBox 12"/>
          <p:cNvSpPr txBox="1"/>
          <p:nvPr/>
        </p:nvSpPr>
        <p:spPr>
          <a:xfrm>
            <a:off x="6721654" y="2953455"/>
            <a:ext cx="1060072" cy="400110"/>
          </a:xfrm>
          <a:prstGeom prst="rect">
            <a:avLst/>
          </a:prstGeom>
          <a:noFill/>
        </p:spPr>
        <p:txBody>
          <a:bodyPr wrap="square" rtlCol="0">
            <a:spAutoFit/>
          </a:bodyPr>
          <a:lstStyle/>
          <a:p>
            <a:r>
              <a:rPr lang="en-US" sz="2000" b="1" dirty="0">
                <a:solidFill>
                  <a:srgbClr val="0070C0"/>
                </a:solidFill>
              </a:rPr>
              <a:t>S</a:t>
            </a:r>
            <a:r>
              <a:rPr lang="en-US" sz="2000" b="1" baseline="-25000" dirty="0">
                <a:solidFill>
                  <a:srgbClr val="0070C0"/>
                </a:solidFill>
              </a:rPr>
              <a:t>2</a:t>
            </a:r>
            <a:r>
              <a:rPr lang="en-US" sz="2000" b="1" dirty="0">
                <a:solidFill>
                  <a:srgbClr val="0070C0"/>
                </a:solidFill>
              </a:rPr>
              <a:t>S</a:t>
            </a:r>
            <a:r>
              <a:rPr lang="en-US" sz="2000" b="1" baseline="-25000" dirty="0">
                <a:solidFill>
                  <a:srgbClr val="0070C0"/>
                </a:solidFill>
              </a:rPr>
              <a:t>1</a:t>
            </a:r>
            <a:r>
              <a:rPr lang="en-US" sz="2000" b="1" dirty="0">
                <a:solidFill>
                  <a:srgbClr val="0070C0"/>
                </a:solidFill>
              </a:rPr>
              <a:t>S</a:t>
            </a:r>
            <a:r>
              <a:rPr lang="en-US" sz="2000" b="1" baseline="-25000" dirty="0">
                <a:solidFill>
                  <a:srgbClr val="0070C0"/>
                </a:solidFill>
              </a:rPr>
              <a:t>0</a:t>
            </a:r>
          </a:p>
        </p:txBody>
      </p:sp>
    </p:spTree>
    <p:extLst>
      <p:ext uri="{BB962C8B-B14F-4D97-AF65-F5344CB8AC3E}">
        <p14:creationId xmlns:p14="http://schemas.microsoft.com/office/powerpoint/2010/main" val="5465403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Serial and Parallel Gating</a:t>
            </a:r>
          </a:p>
        </p:txBody>
      </p:sp>
      <p:sp>
        <p:nvSpPr>
          <p:cNvPr id="9" name="Content Placeholder 8"/>
          <p:cNvSpPr>
            <a:spLocks noGrp="1"/>
          </p:cNvSpPr>
          <p:nvPr>
            <p:ph idx="1"/>
          </p:nvPr>
        </p:nvSpPr>
        <p:spPr>
          <a:xfrm>
            <a:off x="596350" y="1630017"/>
            <a:ext cx="7792278" cy="4239077"/>
          </a:xfrm>
        </p:spPr>
        <p:txBody>
          <a:bodyPr>
            <a:normAutofit fontScale="92500" lnSpcReduction="10000"/>
          </a:bodyPr>
          <a:lstStyle/>
          <a:p>
            <a:r>
              <a:rPr lang="en-US" dirty="0"/>
              <a:t>Parallel gating gives</a:t>
            </a:r>
          </a:p>
          <a:p>
            <a:pPr lvl="1"/>
            <a:r>
              <a:rPr lang="en-US" dirty="0"/>
              <a:t>bigger gates (more area) and</a:t>
            </a:r>
          </a:p>
          <a:p>
            <a:pPr lvl="1"/>
            <a:r>
              <a:rPr lang="en-US" dirty="0"/>
              <a:t>less delay.</a:t>
            </a:r>
          </a:p>
          <a:p>
            <a:r>
              <a:rPr lang="en-US" dirty="0"/>
              <a:t>Serial gating gives</a:t>
            </a:r>
          </a:p>
          <a:p>
            <a:pPr lvl="1"/>
            <a:r>
              <a:rPr lang="en-US" dirty="0"/>
              <a:t>smaller gates (less area) but</a:t>
            </a:r>
          </a:p>
          <a:p>
            <a:pPr lvl="1"/>
            <a:r>
              <a:rPr lang="en-US" dirty="0"/>
              <a:t>more delay.</a:t>
            </a:r>
          </a:p>
          <a:p>
            <a:r>
              <a:rPr lang="en-US" dirty="0"/>
              <a:t>In practice,</a:t>
            </a:r>
          </a:p>
          <a:p>
            <a:pPr lvl="1"/>
            <a:r>
              <a:rPr lang="en-US" dirty="0"/>
              <a:t>gate sizes are limited, so </a:t>
            </a:r>
          </a:p>
          <a:p>
            <a:pPr lvl="1"/>
            <a:r>
              <a:rPr lang="en-US" dirty="0"/>
              <a:t>counters use a combination of the two approaches.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46</a:t>
            </a:fld>
            <a:endParaRPr lang="en-US" dirty="0"/>
          </a:p>
        </p:txBody>
      </p:sp>
    </p:spTree>
    <p:extLst>
      <p:ext uri="{BB962C8B-B14F-4D97-AF65-F5344CB8AC3E}">
        <p14:creationId xmlns:p14="http://schemas.microsoft.com/office/powerpoint/2010/main" val="42865712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596348" y="2147902"/>
            <a:ext cx="3733843" cy="2123844"/>
            <a:chOff x="1632668" y="1995502"/>
            <a:chExt cx="3733843" cy="2123844"/>
          </a:xfrm>
        </p:grpSpPr>
        <p:sp>
          <p:nvSpPr>
            <p:cNvPr id="39" name="Rectangle 38"/>
            <p:cNvSpPr/>
            <p:nvPr/>
          </p:nvSpPr>
          <p:spPr>
            <a:xfrm>
              <a:off x="3254226" y="1995502"/>
              <a:ext cx="2112285" cy="585138"/>
            </a:xfrm>
            <a:prstGeom prst="rect">
              <a:avLst/>
            </a:prstGeom>
            <a:solidFill>
              <a:srgbClr val="F78D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632668" y="2734351"/>
              <a:ext cx="2204450" cy="1384995"/>
            </a:xfrm>
            <a:prstGeom prst="rect">
              <a:avLst/>
            </a:prstGeom>
            <a:solidFill>
              <a:srgbClr val="F78DE3"/>
            </a:solidFill>
          </p:spPr>
          <p:txBody>
            <a:bodyPr wrap="none" rtlCol="0">
              <a:spAutoFit/>
            </a:bodyPr>
            <a:lstStyle/>
            <a:p>
              <a:pPr algn="ctr"/>
              <a:r>
                <a:rPr lang="en-US" sz="2800" dirty="0">
                  <a:latin typeface="Arial" panose="020B0604020202020204" pitchFamily="34" charset="0"/>
                  <a:cs typeface="Arial" panose="020B0604020202020204" pitchFamily="34" charset="0"/>
                </a:rPr>
                <a:t>flip-flops use</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a common </a:t>
              </a:r>
            </a:p>
            <a:p>
              <a:pPr algn="ctr"/>
              <a:r>
                <a:rPr lang="en-US" sz="2800" dirty="0">
                  <a:latin typeface="Arial" panose="020B0604020202020204" pitchFamily="34" charset="0"/>
                  <a:cs typeface="Arial" panose="020B0604020202020204" pitchFamily="34" charset="0"/>
                </a:rPr>
                <a:t>clock</a:t>
              </a:r>
            </a:p>
          </p:txBody>
        </p:sp>
        <p:cxnSp>
          <p:nvCxnSpPr>
            <p:cNvPr id="41" name="Straight Connector 40"/>
            <p:cNvCxnSpPr/>
            <p:nvPr/>
          </p:nvCxnSpPr>
          <p:spPr>
            <a:xfrm flipH="1">
              <a:off x="2962656" y="2499360"/>
              <a:ext cx="487681" cy="354159"/>
            </a:xfrm>
            <a:prstGeom prst="line">
              <a:avLst/>
            </a:prstGeom>
            <a:ln w="38100">
              <a:solidFill>
                <a:srgbClr val="F78DE3"/>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3249114" y="2137742"/>
            <a:ext cx="3387466" cy="1822284"/>
            <a:chOff x="4437834" y="2137742"/>
            <a:chExt cx="3387466" cy="1822284"/>
          </a:xfrm>
        </p:grpSpPr>
        <p:sp>
          <p:nvSpPr>
            <p:cNvPr id="32" name="Rectangle 31"/>
            <p:cNvSpPr/>
            <p:nvPr/>
          </p:nvSpPr>
          <p:spPr>
            <a:xfrm>
              <a:off x="5567680" y="2137742"/>
              <a:ext cx="1127760" cy="58513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4437834" y="3005919"/>
              <a:ext cx="3387466" cy="954107"/>
            </a:xfrm>
            <a:prstGeom prst="rect">
              <a:avLst/>
            </a:prstGeom>
            <a:solidFill>
              <a:srgbClr val="00B0F0"/>
            </a:solidFill>
          </p:spPr>
          <p:txBody>
            <a:bodyPr wrap="none" rtlCol="0">
              <a:spAutoFit/>
            </a:bodyPr>
            <a:lstStyle/>
            <a:p>
              <a:pPr algn="ctr"/>
              <a:r>
                <a:rPr lang="en-US" sz="2800" dirty="0">
                  <a:latin typeface="Arial" panose="020B0604020202020204" pitchFamily="34" charset="0"/>
                  <a:cs typeface="Arial" panose="020B0604020202020204" pitchFamily="34" charset="0"/>
                </a:rPr>
                <a:t>outputs are binary</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(unsigned) numbers</a:t>
              </a:r>
            </a:p>
          </p:txBody>
        </p:sp>
        <p:cxnSp>
          <p:nvCxnSpPr>
            <p:cNvPr id="34" name="Straight Connector 33"/>
            <p:cNvCxnSpPr>
              <a:endCxn id="33" idx="0"/>
            </p:cNvCxnSpPr>
            <p:nvPr/>
          </p:nvCxnSpPr>
          <p:spPr>
            <a:xfrm flipH="1">
              <a:off x="6131567" y="2548128"/>
              <a:ext cx="7106" cy="45779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5567680" y="2137742"/>
            <a:ext cx="2820947" cy="1683528"/>
            <a:chOff x="5567680" y="2137742"/>
            <a:chExt cx="2820947" cy="1683528"/>
          </a:xfrm>
        </p:grpSpPr>
        <p:sp>
          <p:nvSpPr>
            <p:cNvPr id="13" name="Rectangle 12"/>
            <p:cNvSpPr/>
            <p:nvPr/>
          </p:nvSpPr>
          <p:spPr>
            <a:xfrm>
              <a:off x="5567680" y="2137742"/>
              <a:ext cx="1300480" cy="58513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722786" y="2867163"/>
              <a:ext cx="1665841" cy="954107"/>
            </a:xfrm>
            <a:prstGeom prst="rect">
              <a:avLst/>
            </a:prstGeom>
            <a:solidFill>
              <a:srgbClr val="92D050"/>
            </a:solidFill>
          </p:spPr>
          <p:txBody>
            <a:bodyPr wrap="none" rtlCol="0">
              <a:spAutoFit/>
            </a:bodyPr>
            <a:lstStyle/>
            <a:p>
              <a:pPr algn="ctr"/>
              <a:r>
                <a:rPr lang="en-US" sz="2800" dirty="0">
                  <a:latin typeface="Arial" panose="020B0604020202020204" pitchFamily="34" charset="0"/>
                  <a:cs typeface="Arial" panose="020B0604020202020204" pitchFamily="34" charset="0"/>
                </a:rPr>
                <a:t>one loop </a:t>
              </a:r>
            </a:p>
            <a:p>
              <a:pPr algn="ctr"/>
              <a:r>
                <a:rPr lang="en-US" sz="2800" dirty="0">
                  <a:latin typeface="Arial" panose="020B0604020202020204" pitchFamily="34" charset="0"/>
                  <a:cs typeface="Arial" panose="020B0604020202020204" pitchFamily="34" charset="0"/>
                </a:rPr>
                <a:t>of states</a:t>
              </a:r>
            </a:p>
          </p:txBody>
        </p:sp>
        <p:cxnSp>
          <p:nvCxnSpPr>
            <p:cNvPr id="28" name="Straight Connector 27"/>
            <p:cNvCxnSpPr/>
            <p:nvPr/>
          </p:nvCxnSpPr>
          <p:spPr>
            <a:xfrm>
              <a:off x="6722786" y="2651760"/>
              <a:ext cx="206334" cy="215403"/>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normAutofit fontScale="90000"/>
          </a:bodyPr>
          <a:lstStyle/>
          <a:p>
            <a:r>
              <a:rPr lang="en-US" dirty="0"/>
              <a:t>Flip-Flops in a Ripple Counter Do Not Share a Clock</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47</a:t>
            </a:fld>
            <a:endParaRPr lang="en-US" dirty="0"/>
          </a:p>
        </p:txBody>
      </p:sp>
      <p:sp>
        <p:nvSpPr>
          <p:cNvPr id="12" name="Content Placeholder 11"/>
          <p:cNvSpPr>
            <a:spLocks noGrp="1"/>
          </p:cNvSpPr>
          <p:nvPr>
            <p:ph idx="1"/>
          </p:nvPr>
        </p:nvSpPr>
        <p:spPr/>
        <p:txBody>
          <a:bodyPr/>
          <a:lstStyle/>
          <a:p>
            <a:r>
              <a:rPr lang="en-US" dirty="0"/>
              <a:t>We just designed a</a:t>
            </a:r>
          </a:p>
          <a:p>
            <a:pPr algn="ctr"/>
            <a:r>
              <a:rPr lang="en-US" dirty="0"/>
              <a:t>synchronous binary counter</a:t>
            </a:r>
          </a:p>
          <a:p>
            <a:pPr algn="ctr"/>
            <a:endParaRPr lang="en-US" dirty="0"/>
          </a:p>
          <a:p>
            <a:pPr algn="ctr"/>
            <a:endParaRPr lang="en-US" dirty="0"/>
          </a:p>
          <a:p>
            <a:pPr algn="ctr"/>
            <a:endParaRPr lang="en-US" dirty="0"/>
          </a:p>
          <a:p>
            <a:r>
              <a:rPr lang="en-US" dirty="0"/>
              <a:t>Now, let’s take a look at a </a:t>
            </a:r>
            <a:r>
              <a:rPr lang="en-US" b="1" dirty="0">
                <a:solidFill>
                  <a:srgbClr val="0070C0"/>
                </a:solidFill>
              </a:rPr>
              <a:t>binary ripple counter</a:t>
            </a:r>
            <a:r>
              <a:rPr lang="en-US" dirty="0"/>
              <a:t>, in which the clock is not shared.</a:t>
            </a:r>
          </a:p>
          <a:p>
            <a:endParaRPr lang="en-US" dirty="0"/>
          </a:p>
        </p:txBody>
      </p:sp>
    </p:spTree>
    <p:extLst>
      <p:ext uri="{BB962C8B-B14F-4D97-AF65-F5344CB8AC3E}">
        <p14:creationId xmlns:p14="http://schemas.microsoft.com/office/powerpoint/2010/main" val="43425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up)">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up)">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2">
                                            <p:txEl>
                                              <p:pRg st="5" end="5"/>
                                            </p:txEl>
                                          </p:spTgt>
                                        </p:tgtEl>
                                        <p:attrNameLst>
                                          <p:attrName>style.visibility</p:attrName>
                                        </p:attrNameLst>
                                      </p:cBhvr>
                                      <p:to>
                                        <p:strVal val="visible"/>
                                      </p:to>
                                    </p:set>
                                    <p:anim calcmode="lin" valueType="num">
                                      <p:cBhvr additive="base">
                                        <p:cTn id="22"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Ripple Counters Require Less Power</a:t>
            </a:r>
          </a:p>
        </p:txBody>
      </p:sp>
      <p:sp>
        <p:nvSpPr>
          <p:cNvPr id="12" name="Content Placeholder 11"/>
          <p:cNvSpPr>
            <a:spLocks noGrp="1"/>
          </p:cNvSpPr>
          <p:nvPr>
            <p:ph idx="1"/>
          </p:nvPr>
        </p:nvSpPr>
        <p:spPr/>
        <p:txBody>
          <a:bodyPr>
            <a:normAutofit lnSpcReduction="10000"/>
          </a:bodyPr>
          <a:lstStyle/>
          <a:p>
            <a:r>
              <a:rPr lang="en-US" dirty="0"/>
              <a:t>In a ripple counter,</a:t>
            </a:r>
          </a:p>
          <a:p>
            <a:pPr lvl="1"/>
            <a:r>
              <a:rPr lang="en-US" b="1" dirty="0">
                <a:solidFill>
                  <a:srgbClr val="0070C0"/>
                </a:solidFill>
              </a:rPr>
              <a:t>outputs from some flip-flops</a:t>
            </a:r>
          </a:p>
          <a:p>
            <a:pPr lvl="1"/>
            <a:r>
              <a:rPr lang="en-US" dirty="0"/>
              <a:t>are </a:t>
            </a:r>
            <a:r>
              <a:rPr lang="en-US" b="1" dirty="0">
                <a:solidFill>
                  <a:srgbClr val="0070C0"/>
                </a:solidFill>
              </a:rPr>
              <a:t>used to clock other flip-flops</a:t>
            </a:r>
            <a:r>
              <a:rPr lang="en-US" dirty="0"/>
              <a:t/>
            </a:r>
            <a:br>
              <a:rPr lang="en-US" dirty="0"/>
            </a:br>
            <a:r>
              <a:rPr lang="en-US" dirty="0"/>
              <a:t>(used as the clock signal input).</a:t>
            </a:r>
          </a:p>
          <a:p>
            <a:r>
              <a:rPr lang="en-US" dirty="0"/>
              <a:t>Why?</a:t>
            </a:r>
          </a:p>
          <a:p>
            <a:pPr lvl="1"/>
            <a:r>
              <a:rPr lang="en-US" dirty="0"/>
              <a:t>Recall that changing gate output values implies electric current, which implies </a:t>
            </a:r>
            <a:br>
              <a:rPr lang="en-US" dirty="0"/>
            </a:br>
            <a:r>
              <a:rPr lang="en-US" dirty="0"/>
              <a:t>power consumption.</a:t>
            </a:r>
          </a:p>
          <a:p>
            <a:pPr lvl="1"/>
            <a:r>
              <a:rPr lang="en-US" b="1" dirty="0">
                <a:solidFill>
                  <a:srgbClr val="0070C0"/>
                </a:solidFill>
              </a:rPr>
              <a:t>Clocking flip-flops more slowly </a:t>
            </a:r>
            <a:br>
              <a:rPr lang="en-US" b="1" dirty="0">
                <a:solidFill>
                  <a:srgbClr val="0070C0"/>
                </a:solidFill>
              </a:rPr>
            </a:br>
            <a:r>
              <a:rPr lang="en-US" b="1" dirty="0">
                <a:solidFill>
                  <a:srgbClr val="0070C0"/>
                </a:solidFill>
              </a:rPr>
              <a:t>reduces energy consumption.</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48</a:t>
            </a:fld>
            <a:endParaRPr lang="en-US" dirty="0"/>
          </a:p>
        </p:txBody>
      </p:sp>
    </p:spTree>
    <p:extLst>
      <p:ext uri="{BB962C8B-B14F-4D97-AF65-F5344CB8AC3E}">
        <p14:creationId xmlns:p14="http://schemas.microsoft.com/office/powerpoint/2010/main" val="31485799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Ripple Counters are Slower</a:t>
            </a:r>
          </a:p>
        </p:txBody>
      </p:sp>
      <p:sp>
        <p:nvSpPr>
          <p:cNvPr id="12" name="Content Placeholder 11"/>
          <p:cNvSpPr>
            <a:spLocks noGrp="1"/>
          </p:cNvSpPr>
          <p:nvPr>
            <p:ph idx="1"/>
          </p:nvPr>
        </p:nvSpPr>
        <p:spPr/>
        <p:txBody>
          <a:bodyPr>
            <a:normAutofit fontScale="92500"/>
          </a:bodyPr>
          <a:lstStyle/>
          <a:p>
            <a:r>
              <a:rPr lang="en-US" b="1" dirty="0">
                <a:solidFill>
                  <a:srgbClr val="0070C0"/>
                </a:solidFill>
              </a:rPr>
              <a:t>What’s the tradeoff?</a:t>
            </a:r>
          </a:p>
          <a:p>
            <a:r>
              <a:rPr lang="en-US" dirty="0"/>
              <a:t>Changes to internal state</a:t>
            </a:r>
          </a:p>
          <a:p>
            <a:pPr lvl="1"/>
            <a:r>
              <a:rPr lang="en-US" dirty="0"/>
              <a:t>ripple through the counter from bit to bit, so</a:t>
            </a:r>
          </a:p>
          <a:p>
            <a:pPr lvl="1"/>
            <a:r>
              <a:rPr lang="en-US" dirty="0"/>
              <a:t>they are </a:t>
            </a:r>
            <a:r>
              <a:rPr lang="en-US" b="1" dirty="0">
                <a:solidFill>
                  <a:srgbClr val="0070C0"/>
                </a:solidFill>
              </a:rPr>
              <a:t>slower than synchronous counters</a:t>
            </a:r>
            <a:r>
              <a:rPr lang="en-US" dirty="0"/>
              <a:t>.</a:t>
            </a:r>
          </a:p>
          <a:p>
            <a:r>
              <a:rPr lang="en-US" b="1" dirty="0">
                <a:solidFill>
                  <a:srgbClr val="0070C0"/>
                </a:solidFill>
              </a:rPr>
              <a:t>What about clock skew?</a:t>
            </a:r>
          </a:p>
          <a:p>
            <a:r>
              <a:rPr lang="en-US" dirty="0"/>
              <a:t>In general, it may be an issue, but</a:t>
            </a:r>
          </a:p>
          <a:p>
            <a:pPr lvl="1"/>
            <a:r>
              <a:rPr lang="en-US" dirty="0"/>
              <a:t>we will only </a:t>
            </a:r>
            <a:r>
              <a:rPr lang="en-US" b="1" dirty="0">
                <a:solidFill>
                  <a:srgbClr val="0070C0"/>
                </a:solidFill>
              </a:rPr>
              <a:t>consider one simple design</a:t>
            </a:r>
            <a:r>
              <a:rPr lang="en-US" dirty="0"/>
              <a:t>, and</a:t>
            </a:r>
          </a:p>
          <a:p>
            <a:pPr lvl="1"/>
            <a:r>
              <a:rPr lang="en-US" dirty="0"/>
              <a:t>more complex ripple counters can usually be designed in isolation from other logic.</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49</a:t>
            </a:fld>
            <a:endParaRPr lang="en-US" dirty="0"/>
          </a:p>
        </p:txBody>
      </p:sp>
    </p:spTree>
    <p:extLst>
      <p:ext uri="{BB962C8B-B14F-4D97-AF65-F5344CB8AC3E}">
        <p14:creationId xmlns:p14="http://schemas.microsoft.com/office/powerpoint/2010/main" val="1688869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Keyless Entry as a Motivating Example</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5</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17149971"/>
              </p:ext>
            </p:extLst>
          </p:nvPr>
        </p:nvGraphicFramePr>
        <p:xfrm>
          <a:off x="789168" y="1630017"/>
          <a:ext cx="7406640" cy="381000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92024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370840">
                <a:tc>
                  <a:txBody>
                    <a:bodyPr/>
                    <a:lstStyle/>
                    <a:p>
                      <a:pPr algn="ctr"/>
                      <a:r>
                        <a:rPr lang="en-US" sz="2200" dirty="0">
                          <a:solidFill>
                            <a:schemeClr val="tx1"/>
                          </a:solidFill>
                        </a:rPr>
                        <a:t>meaning</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dirty="0">
                          <a:solidFill>
                            <a:schemeClr val="tx1"/>
                          </a:solidFill>
                        </a:rPr>
                        <a:t>state</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dirty="0">
                          <a:solidFill>
                            <a:schemeClr val="tx1"/>
                          </a:solidFill>
                        </a:rPr>
                        <a:t>driver’s</a:t>
                      </a:r>
                    </a:p>
                    <a:p>
                      <a:pPr algn="ctr"/>
                      <a:r>
                        <a:rPr lang="en-US" sz="2200" dirty="0">
                          <a:solidFill>
                            <a:schemeClr val="tx1"/>
                          </a:solidFill>
                        </a:rPr>
                        <a:t>door</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dirty="0">
                          <a:solidFill>
                            <a:schemeClr val="tx1"/>
                          </a:solidFill>
                        </a:rPr>
                        <a:t>other</a:t>
                      </a:r>
                    </a:p>
                    <a:p>
                      <a:pPr algn="ctr"/>
                      <a:r>
                        <a:rPr lang="en-US" sz="2200" dirty="0">
                          <a:solidFill>
                            <a:schemeClr val="tx1"/>
                          </a:solidFill>
                        </a:rPr>
                        <a:t>doors</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dirty="0">
                          <a:solidFill>
                            <a:schemeClr val="tx1"/>
                          </a:solidFill>
                        </a:rPr>
                        <a:t>alarm</a:t>
                      </a:r>
                      <a:endParaRPr lang="en-US" sz="2200" baseline="0" dirty="0">
                        <a:solidFill>
                          <a:schemeClr val="tx1"/>
                        </a:solidFill>
                      </a:endParaRPr>
                    </a:p>
                    <a:p>
                      <a:pPr algn="ctr"/>
                      <a:r>
                        <a:rPr lang="en-US" sz="2200" baseline="0" dirty="0">
                          <a:solidFill>
                            <a:schemeClr val="tx1"/>
                          </a:solidFill>
                        </a:rPr>
                        <a:t>on?</a:t>
                      </a:r>
                      <a:endParaRPr lang="en-US" sz="22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endParaRPr lang="en-US" sz="2200" dirty="0">
                        <a:solidFill>
                          <a:schemeClr val="tx1"/>
                        </a:solidFill>
                      </a:endParaRPr>
                    </a:p>
                    <a:p>
                      <a:pPr algn="ctr"/>
                      <a:endParaRPr lang="en-US" sz="2200"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200"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200"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200"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200"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endParaRPr lang="en-US" sz="2200" dirty="0">
                        <a:solidFill>
                          <a:schemeClr val="tx1"/>
                        </a:solidFill>
                      </a:endParaRPr>
                    </a:p>
                    <a:p>
                      <a:pPr algn="ctr"/>
                      <a:endParaRPr lang="en-US" sz="2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endParaRPr lang="en-US" sz="2200" dirty="0">
                        <a:solidFill>
                          <a:schemeClr val="tx1"/>
                        </a:solidFill>
                      </a:endParaRPr>
                    </a:p>
                    <a:p>
                      <a:pPr algn="ctr"/>
                      <a:endParaRPr lang="en-US" sz="2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endParaRPr lang="en-US" sz="2200" dirty="0">
                        <a:solidFill>
                          <a:schemeClr val="tx1"/>
                        </a:solidFill>
                      </a:endParaRPr>
                    </a:p>
                    <a:p>
                      <a:pPr algn="ctr"/>
                      <a:endParaRPr lang="en-US" sz="2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17" name="TextBox 16"/>
          <p:cNvSpPr txBox="1"/>
          <p:nvPr/>
        </p:nvSpPr>
        <p:spPr>
          <a:xfrm>
            <a:off x="1549214" y="5641219"/>
            <a:ext cx="5886548" cy="523220"/>
          </a:xfrm>
          <a:prstGeom prst="rect">
            <a:avLst/>
          </a:prstGeom>
          <a:noFill/>
        </p:spPr>
        <p:txBody>
          <a:bodyPr wrap="none" rtlCol="0">
            <a:spAutoFit/>
          </a:bodyPr>
          <a:lstStyle/>
          <a:p>
            <a:r>
              <a:rPr lang="en-US" sz="2800" dirty="0"/>
              <a:t>Table is a </a:t>
            </a:r>
            <a:r>
              <a:rPr lang="en-US" sz="2800" b="1" dirty="0">
                <a:solidFill>
                  <a:srgbClr val="0070C0"/>
                </a:solidFill>
              </a:rPr>
              <a:t>list of abstract states</a:t>
            </a:r>
            <a:r>
              <a:rPr lang="en-US" sz="2800" dirty="0"/>
              <a:t>.</a:t>
            </a:r>
          </a:p>
        </p:txBody>
      </p:sp>
      <p:sp>
        <p:nvSpPr>
          <p:cNvPr id="18" name="TextBox 17"/>
          <p:cNvSpPr txBox="1"/>
          <p:nvPr/>
        </p:nvSpPr>
        <p:spPr>
          <a:xfrm>
            <a:off x="1054979" y="2387982"/>
            <a:ext cx="1093569" cy="769441"/>
          </a:xfrm>
          <a:prstGeom prst="rect">
            <a:avLst/>
          </a:prstGeom>
          <a:noFill/>
        </p:spPr>
        <p:txBody>
          <a:bodyPr wrap="none" rtlCol="0">
            <a:spAutoFit/>
          </a:bodyPr>
          <a:lstStyle/>
          <a:p>
            <a:r>
              <a:rPr lang="en-US" sz="2200" dirty="0"/>
              <a:t>vehicle</a:t>
            </a:r>
          </a:p>
          <a:p>
            <a:pPr algn="ctr"/>
            <a:r>
              <a:rPr lang="en-US" sz="2200" dirty="0"/>
              <a:t>locked</a:t>
            </a:r>
          </a:p>
        </p:txBody>
      </p:sp>
      <p:sp>
        <p:nvSpPr>
          <p:cNvPr id="20" name="TextBox 19"/>
          <p:cNvSpPr txBox="1"/>
          <p:nvPr/>
        </p:nvSpPr>
        <p:spPr>
          <a:xfrm>
            <a:off x="2686436" y="2561308"/>
            <a:ext cx="1438214" cy="430887"/>
          </a:xfrm>
          <a:prstGeom prst="rect">
            <a:avLst/>
          </a:prstGeom>
          <a:noFill/>
        </p:spPr>
        <p:txBody>
          <a:bodyPr wrap="none" rtlCol="0">
            <a:spAutoFit/>
          </a:bodyPr>
          <a:lstStyle/>
          <a:p>
            <a:r>
              <a:rPr lang="en-US" sz="2200" dirty="0"/>
              <a:t>LOCKED</a:t>
            </a:r>
          </a:p>
        </p:txBody>
      </p:sp>
      <p:sp>
        <p:nvSpPr>
          <p:cNvPr id="21" name="TextBox 20"/>
          <p:cNvSpPr txBox="1"/>
          <p:nvPr/>
        </p:nvSpPr>
        <p:spPr>
          <a:xfrm>
            <a:off x="4534528" y="2561308"/>
            <a:ext cx="1008609" cy="430887"/>
          </a:xfrm>
          <a:prstGeom prst="rect">
            <a:avLst/>
          </a:prstGeom>
          <a:noFill/>
        </p:spPr>
        <p:txBody>
          <a:bodyPr wrap="none" rtlCol="0">
            <a:spAutoFit/>
          </a:bodyPr>
          <a:lstStyle/>
          <a:p>
            <a:r>
              <a:rPr lang="en-US" sz="2200" dirty="0"/>
              <a:t>locked</a:t>
            </a:r>
          </a:p>
        </p:txBody>
      </p:sp>
      <p:sp>
        <p:nvSpPr>
          <p:cNvPr id="22" name="TextBox 21"/>
          <p:cNvSpPr txBox="1"/>
          <p:nvPr/>
        </p:nvSpPr>
        <p:spPr>
          <a:xfrm>
            <a:off x="5913413" y="2561308"/>
            <a:ext cx="1008609" cy="430887"/>
          </a:xfrm>
          <a:prstGeom prst="rect">
            <a:avLst/>
          </a:prstGeom>
          <a:noFill/>
        </p:spPr>
        <p:txBody>
          <a:bodyPr wrap="none" rtlCol="0">
            <a:spAutoFit/>
          </a:bodyPr>
          <a:lstStyle/>
          <a:p>
            <a:r>
              <a:rPr lang="en-US" sz="2200" dirty="0"/>
              <a:t>locked</a:t>
            </a:r>
          </a:p>
        </p:txBody>
      </p:sp>
      <p:sp>
        <p:nvSpPr>
          <p:cNvPr id="23" name="TextBox 22"/>
          <p:cNvSpPr txBox="1"/>
          <p:nvPr/>
        </p:nvSpPr>
        <p:spPr>
          <a:xfrm>
            <a:off x="7400127" y="2565628"/>
            <a:ext cx="498855" cy="430887"/>
          </a:xfrm>
          <a:prstGeom prst="rect">
            <a:avLst/>
          </a:prstGeom>
          <a:noFill/>
        </p:spPr>
        <p:txBody>
          <a:bodyPr wrap="none" rtlCol="0">
            <a:spAutoFit/>
          </a:bodyPr>
          <a:lstStyle/>
          <a:p>
            <a:r>
              <a:rPr lang="en-US" sz="2200" dirty="0"/>
              <a:t>no</a:t>
            </a:r>
          </a:p>
        </p:txBody>
      </p:sp>
      <p:sp>
        <p:nvSpPr>
          <p:cNvPr id="26" name="TextBox 25"/>
          <p:cNvSpPr txBox="1"/>
          <p:nvPr/>
        </p:nvSpPr>
        <p:spPr>
          <a:xfrm>
            <a:off x="802814" y="3144558"/>
            <a:ext cx="1625766" cy="769441"/>
          </a:xfrm>
          <a:prstGeom prst="rect">
            <a:avLst/>
          </a:prstGeom>
          <a:noFill/>
        </p:spPr>
        <p:txBody>
          <a:bodyPr wrap="none" rtlCol="0">
            <a:spAutoFit/>
          </a:bodyPr>
          <a:lstStyle/>
          <a:p>
            <a:pPr algn="ctr"/>
            <a:r>
              <a:rPr lang="en-US" sz="2200" dirty="0"/>
              <a:t>driver door</a:t>
            </a:r>
            <a:br>
              <a:rPr lang="en-US" sz="2200" dirty="0"/>
            </a:br>
            <a:r>
              <a:rPr lang="en-US" sz="2200" dirty="0"/>
              <a:t>unlocked</a:t>
            </a:r>
          </a:p>
        </p:txBody>
      </p:sp>
      <p:sp>
        <p:nvSpPr>
          <p:cNvPr id="27" name="TextBox 26"/>
          <p:cNvSpPr txBox="1"/>
          <p:nvPr/>
        </p:nvSpPr>
        <p:spPr>
          <a:xfrm>
            <a:off x="2738986" y="3314991"/>
            <a:ext cx="1334020" cy="430887"/>
          </a:xfrm>
          <a:prstGeom prst="rect">
            <a:avLst/>
          </a:prstGeom>
          <a:noFill/>
        </p:spPr>
        <p:txBody>
          <a:bodyPr wrap="none" rtlCol="0">
            <a:spAutoFit/>
          </a:bodyPr>
          <a:lstStyle/>
          <a:p>
            <a:r>
              <a:rPr lang="en-US" sz="2200" dirty="0"/>
              <a:t>DRIVER</a:t>
            </a:r>
          </a:p>
        </p:txBody>
      </p:sp>
      <p:sp>
        <p:nvSpPr>
          <p:cNvPr id="28" name="TextBox 27"/>
          <p:cNvSpPr txBox="1"/>
          <p:nvPr/>
        </p:nvSpPr>
        <p:spPr>
          <a:xfrm>
            <a:off x="4366366" y="3314991"/>
            <a:ext cx="1354858" cy="430887"/>
          </a:xfrm>
          <a:prstGeom prst="rect">
            <a:avLst/>
          </a:prstGeom>
          <a:noFill/>
        </p:spPr>
        <p:txBody>
          <a:bodyPr wrap="none" rtlCol="0">
            <a:spAutoFit/>
          </a:bodyPr>
          <a:lstStyle/>
          <a:p>
            <a:r>
              <a:rPr lang="en-US" sz="2200" dirty="0"/>
              <a:t>unlocked</a:t>
            </a:r>
          </a:p>
        </p:txBody>
      </p:sp>
      <p:sp>
        <p:nvSpPr>
          <p:cNvPr id="29" name="TextBox 28"/>
          <p:cNvSpPr txBox="1"/>
          <p:nvPr/>
        </p:nvSpPr>
        <p:spPr>
          <a:xfrm>
            <a:off x="5913413" y="3314991"/>
            <a:ext cx="1008609" cy="430887"/>
          </a:xfrm>
          <a:prstGeom prst="rect">
            <a:avLst/>
          </a:prstGeom>
          <a:noFill/>
        </p:spPr>
        <p:txBody>
          <a:bodyPr wrap="none" rtlCol="0">
            <a:spAutoFit/>
          </a:bodyPr>
          <a:lstStyle/>
          <a:p>
            <a:r>
              <a:rPr lang="en-US" sz="2200" dirty="0"/>
              <a:t>locked</a:t>
            </a:r>
          </a:p>
        </p:txBody>
      </p:sp>
      <p:sp>
        <p:nvSpPr>
          <p:cNvPr id="30" name="TextBox 29"/>
          <p:cNvSpPr txBox="1"/>
          <p:nvPr/>
        </p:nvSpPr>
        <p:spPr>
          <a:xfrm>
            <a:off x="7400127" y="3319311"/>
            <a:ext cx="498855" cy="430887"/>
          </a:xfrm>
          <a:prstGeom prst="rect">
            <a:avLst/>
          </a:prstGeom>
          <a:noFill/>
        </p:spPr>
        <p:txBody>
          <a:bodyPr wrap="none" rtlCol="0">
            <a:spAutoFit/>
          </a:bodyPr>
          <a:lstStyle/>
          <a:p>
            <a:r>
              <a:rPr lang="en-US" sz="2200" dirty="0"/>
              <a:t>no</a:t>
            </a:r>
          </a:p>
        </p:txBody>
      </p:sp>
      <p:sp>
        <p:nvSpPr>
          <p:cNvPr id="32" name="TextBox 31"/>
          <p:cNvSpPr txBox="1"/>
          <p:nvPr/>
        </p:nvSpPr>
        <p:spPr>
          <a:xfrm>
            <a:off x="928513" y="3913802"/>
            <a:ext cx="1359668" cy="769441"/>
          </a:xfrm>
          <a:prstGeom prst="rect">
            <a:avLst/>
          </a:prstGeom>
          <a:noFill/>
        </p:spPr>
        <p:txBody>
          <a:bodyPr wrap="none" rtlCol="0">
            <a:spAutoFit/>
          </a:bodyPr>
          <a:lstStyle/>
          <a:p>
            <a:pPr algn="ctr"/>
            <a:r>
              <a:rPr lang="en-US" sz="2200" dirty="0"/>
              <a:t>all doors</a:t>
            </a:r>
            <a:br>
              <a:rPr lang="en-US" sz="2200" dirty="0"/>
            </a:br>
            <a:r>
              <a:rPr lang="en-US" sz="2200" dirty="0"/>
              <a:t>unlocked</a:t>
            </a:r>
          </a:p>
        </p:txBody>
      </p:sp>
      <p:sp>
        <p:nvSpPr>
          <p:cNvPr id="33" name="TextBox 32"/>
          <p:cNvSpPr txBox="1"/>
          <p:nvPr/>
        </p:nvSpPr>
        <p:spPr>
          <a:xfrm>
            <a:off x="2458368" y="4084235"/>
            <a:ext cx="1896673" cy="430887"/>
          </a:xfrm>
          <a:prstGeom prst="rect">
            <a:avLst/>
          </a:prstGeom>
          <a:noFill/>
        </p:spPr>
        <p:txBody>
          <a:bodyPr wrap="none" rtlCol="0">
            <a:spAutoFit/>
          </a:bodyPr>
          <a:lstStyle/>
          <a:p>
            <a:r>
              <a:rPr lang="en-US" sz="2200" dirty="0"/>
              <a:t>UNLOCKED</a:t>
            </a:r>
          </a:p>
        </p:txBody>
      </p:sp>
      <p:sp>
        <p:nvSpPr>
          <p:cNvPr id="34" name="TextBox 33"/>
          <p:cNvSpPr txBox="1"/>
          <p:nvPr/>
        </p:nvSpPr>
        <p:spPr>
          <a:xfrm>
            <a:off x="4369527" y="4094745"/>
            <a:ext cx="1354858" cy="430887"/>
          </a:xfrm>
          <a:prstGeom prst="rect">
            <a:avLst/>
          </a:prstGeom>
          <a:noFill/>
        </p:spPr>
        <p:txBody>
          <a:bodyPr wrap="none" rtlCol="0">
            <a:spAutoFit/>
          </a:bodyPr>
          <a:lstStyle/>
          <a:p>
            <a:r>
              <a:rPr lang="en-US" sz="2200" dirty="0"/>
              <a:t>unlocked</a:t>
            </a:r>
          </a:p>
        </p:txBody>
      </p:sp>
      <p:sp>
        <p:nvSpPr>
          <p:cNvPr id="35" name="TextBox 34"/>
          <p:cNvSpPr txBox="1"/>
          <p:nvPr/>
        </p:nvSpPr>
        <p:spPr>
          <a:xfrm>
            <a:off x="5737904" y="4084235"/>
            <a:ext cx="1354858" cy="430887"/>
          </a:xfrm>
          <a:prstGeom prst="rect">
            <a:avLst/>
          </a:prstGeom>
          <a:noFill/>
        </p:spPr>
        <p:txBody>
          <a:bodyPr wrap="none" rtlCol="0">
            <a:spAutoFit/>
          </a:bodyPr>
          <a:lstStyle/>
          <a:p>
            <a:r>
              <a:rPr lang="en-US" sz="2200" dirty="0"/>
              <a:t>unlocked</a:t>
            </a:r>
          </a:p>
        </p:txBody>
      </p:sp>
      <p:sp>
        <p:nvSpPr>
          <p:cNvPr id="36" name="TextBox 35"/>
          <p:cNvSpPr txBox="1"/>
          <p:nvPr/>
        </p:nvSpPr>
        <p:spPr>
          <a:xfrm>
            <a:off x="7403288" y="4099065"/>
            <a:ext cx="498855" cy="430887"/>
          </a:xfrm>
          <a:prstGeom prst="rect">
            <a:avLst/>
          </a:prstGeom>
          <a:noFill/>
        </p:spPr>
        <p:txBody>
          <a:bodyPr wrap="none" rtlCol="0">
            <a:spAutoFit/>
          </a:bodyPr>
          <a:lstStyle/>
          <a:p>
            <a:r>
              <a:rPr lang="en-US" sz="2200" dirty="0"/>
              <a:t>no</a:t>
            </a:r>
          </a:p>
        </p:txBody>
      </p:sp>
      <p:sp>
        <p:nvSpPr>
          <p:cNvPr id="45" name="TextBox 44"/>
          <p:cNvSpPr txBox="1"/>
          <p:nvPr/>
        </p:nvSpPr>
        <p:spPr>
          <a:xfrm>
            <a:off x="922088" y="4668409"/>
            <a:ext cx="1377300" cy="769441"/>
          </a:xfrm>
          <a:prstGeom prst="rect">
            <a:avLst/>
          </a:prstGeom>
          <a:noFill/>
        </p:spPr>
        <p:txBody>
          <a:bodyPr wrap="none" rtlCol="0">
            <a:spAutoFit/>
          </a:bodyPr>
          <a:lstStyle/>
          <a:p>
            <a:pPr algn="ctr"/>
            <a:r>
              <a:rPr lang="en-US" sz="2200" dirty="0"/>
              <a:t>alarm</a:t>
            </a:r>
            <a:br>
              <a:rPr lang="en-US" sz="2200" dirty="0"/>
            </a:br>
            <a:r>
              <a:rPr lang="en-US" sz="2200" dirty="0"/>
              <a:t>sounding</a:t>
            </a:r>
          </a:p>
        </p:txBody>
      </p:sp>
      <p:sp>
        <p:nvSpPr>
          <p:cNvPr id="46" name="TextBox 45"/>
          <p:cNvSpPr txBox="1"/>
          <p:nvPr/>
        </p:nvSpPr>
        <p:spPr>
          <a:xfrm>
            <a:off x="2774258" y="4841735"/>
            <a:ext cx="1249060" cy="430887"/>
          </a:xfrm>
          <a:prstGeom prst="rect">
            <a:avLst/>
          </a:prstGeom>
          <a:noFill/>
        </p:spPr>
        <p:txBody>
          <a:bodyPr wrap="none" rtlCol="0">
            <a:spAutoFit/>
          </a:bodyPr>
          <a:lstStyle/>
          <a:p>
            <a:r>
              <a:rPr lang="en-US" sz="2200" dirty="0"/>
              <a:t>ALARM</a:t>
            </a:r>
          </a:p>
        </p:txBody>
      </p:sp>
      <p:sp>
        <p:nvSpPr>
          <p:cNvPr id="47" name="TextBox 46"/>
          <p:cNvSpPr txBox="1"/>
          <p:nvPr/>
        </p:nvSpPr>
        <p:spPr>
          <a:xfrm>
            <a:off x="4538270" y="4841735"/>
            <a:ext cx="1008609" cy="430887"/>
          </a:xfrm>
          <a:prstGeom prst="rect">
            <a:avLst/>
          </a:prstGeom>
          <a:noFill/>
        </p:spPr>
        <p:txBody>
          <a:bodyPr wrap="none" rtlCol="0">
            <a:spAutoFit/>
          </a:bodyPr>
          <a:lstStyle/>
          <a:p>
            <a:r>
              <a:rPr lang="en-US" sz="2200" dirty="0"/>
              <a:t>locked</a:t>
            </a:r>
          </a:p>
        </p:txBody>
      </p:sp>
      <p:sp>
        <p:nvSpPr>
          <p:cNvPr id="48" name="TextBox 47"/>
          <p:cNvSpPr txBox="1"/>
          <p:nvPr/>
        </p:nvSpPr>
        <p:spPr>
          <a:xfrm>
            <a:off x="5917155" y="4841735"/>
            <a:ext cx="1008609" cy="430887"/>
          </a:xfrm>
          <a:prstGeom prst="rect">
            <a:avLst/>
          </a:prstGeom>
          <a:noFill/>
        </p:spPr>
        <p:txBody>
          <a:bodyPr wrap="none" rtlCol="0">
            <a:spAutoFit/>
          </a:bodyPr>
          <a:lstStyle/>
          <a:p>
            <a:r>
              <a:rPr lang="en-US" sz="2200" dirty="0"/>
              <a:t>locked</a:t>
            </a:r>
          </a:p>
        </p:txBody>
      </p:sp>
      <p:sp>
        <p:nvSpPr>
          <p:cNvPr id="49" name="TextBox 48"/>
          <p:cNvSpPr txBox="1"/>
          <p:nvPr/>
        </p:nvSpPr>
        <p:spPr>
          <a:xfrm>
            <a:off x="7340809" y="4846055"/>
            <a:ext cx="607859" cy="430887"/>
          </a:xfrm>
          <a:prstGeom prst="rect">
            <a:avLst/>
          </a:prstGeom>
          <a:noFill/>
        </p:spPr>
        <p:txBody>
          <a:bodyPr wrap="none" rtlCol="0">
            <a:spAutoFit/>
          </a:bodyPr>
          <a:lstStyle/>
          <a:p>
            <a:r>
              <a:rPr lang="en-US" sz="2200" dirty="0"/>
              <a:t>yes</a:t>
            </a:r>
          </a:p>
        </p:txBody>
      </p:sp>
    </p:spTree>
    <p:extLst>
      <p:ext uri="{BB962C8B-B14F-4D97-AF65-F5344CB8AC3E}">
        <p14:creationId xmlns:p14="http://schemas.microsoft.com/office/powerpoint/2010/main" val="121134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1+#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1+#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1+#ppt_w/2"/>
                                          </p:val>
                                        </p:tav>
                                        <p:tav tm="100000">
                                          <p:val>
                                            <p:strVal val="#ppt_x"/>
                                          </p:val>
                                        </p:tav>
                                      </p:tavLst>
                                    </p:anim>
                                    <p:anim calcmode="lin" valueType="num">
                                      <p:cBhvr additive="base">
                                        <p:cTn id="26"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1+#ppt_w/2"/>
                                          </p:val>
                                        </p:tav>
                                        <p:tav tm="100000">
                                          <p:val>
                                            <p:strVal val="#ppt_x"/>
                                          </p:val>
                                        </p:tav>
                                      </p:tavLst>
                                    </p:anim>
                                    <p:anim calcmode="lin" valueType="num">
                                      <p:cBhvr additive="base">
                                        <p:cTn id="32"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additive="base">
                                        <p:cTn id="37" dur="500" fill="hold"/>
                                        <p:tgtEl>
                                          <p:spTgt spid="26"/>
                                        </p:tgtEl>
                                        <p:attrNameLst>
                                          <p:attrName>ppt_x</p:attrName>
                                        </p:attrNameLst>
                                      </p:cBhvr>
                                      <p:tavLst>
                                        <p:tav tm="0">
                                          <p:val>
                                            <p:strVal val="1+#ppt_w/2"/>
                                          </p:val>
                                        </p:tav>
                                        <p:tav tm="100000">
                                          <p:val>
                                            <p:strVal val="#ppt_x"/>
                                          </p:val>
                                        </p:tav>
                                      </p:tavLst>
                                    </p:anim>
                                    <p:anim calcmode="lin" valueType="num">
                                      <p:cBhvr additive="base">
                                        <p:cTn id="3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1+#ppt_w/2"/>
                                          </p:val>
                                        </p:tav>
                                        <p:tav tm="100000">
                                          <p:val>
                                            <p:strVal val="#ppt_x"/>
                                          </p:val>
                                        </p:tav>
                                      </p:tavLst>
                                    </p:anim>
                                    <p:anim calcmode="lin" valueType="num">
                                      <p:cBhvr additive="base">
                                        <p:cTn id="44"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1+#ppt_w/2"/>
                                          </p:val>
                                        </p:tav>
                                        <p:tav tm="100000">
                                          <p:val>
                                            <p:strVal val="#ppt_x"/>
                                          </p:val>
                                        </p:tav>
                                      </p:tavLst>
                                    </p:anim>
                                    <p:anim calcmode="lin" valueType="num">
                                      <p:cBhvr additive="base">
                                        <p:cTn id="50"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1+#ppt_w/2"/>
                                          </p:val>
                                        </p:tav>
                                        <p:tav tm="100000">
                                          <p:val>
                                            <p:strVal val="#ppt_x"/>
                                          </p:val>
                                        </p:tav>
                                      </p:tavLst>
                                    </p:anim>
                                    <p:anim calcmode="lin" valueType="num">
                                      <p:cBhvr additive="base">
                                        <p:cTn id="56"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additive="base">
                                        <p:cTn id="61" dur="500" fill="hold"/>
                                        <p:tgtEl>
                                          <p:spTgt spid="30"/>
                                        </p:tgtEl>
                                        <p:attrNameLst>
                                          <p:attrName>ppt_x</p:attrName>
                                        </p:attrNameLst>
                                      </p:cBhvr>
                                      <p:tavLst>
                                        <p:tav tm="0">
                                          <p:val>
                                            <p:strVal val="1+#ppt_w/2"/>
                                          </p:val>
                                        </p:tav>
                                        <p:tav tm="100000">
                                          <p:val>
                                            <p:strVal val="#ppt_x"/>
                                          </p:val>
                                        </p:tav>
                                      </p:tavLst>
                                    </p:anim>
                                    <p:anim calcmode="lin" valueType="num">
                                      <p:cBhvr additive="base">
                                        <p:cTn id="62"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additive="base">
                                        <p:cTn id="67" dur="500" fill="hold"/>
                                        <p:tgtEl>
                                          <p:spTgt spid="32"/>
                                        </p:tgtEl>
                                        <p:attrNameLst>
                                          <p:attrName>ppt_x</p:attrName>
                                        </p:attrNameLst>
                                      </p:cBhvr>
                                      <p:tavLst>
                                        <p:tav tm="0">
                                          <p:val>
                                            <p:strVal val="1+#ppt_w/2"/>
                                          </p:val>
                                        </p:tav>
                                        <p:tav tm="100000">
                                          <p:val>
                                            <p:strVal val="#ppt_x"/>
                                          </p:val>
                                        </p:tav>
                                      </p:tavLst>
                                    </p:anim>
                                    <p:anim calcmode="lin" valueType="num">
                                      <p:cBhvr additive="base">
                                        <p:cTn id="68"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33"/>
                                        </p:tgtEl>
                                        <p:attrNameLst>
                                          <p:attrName>style.visibility</p:attrName>
                                        </p:attrNameLst>
                                      </p:cBhvr>
                                      <p:to>
                                        <p:strVal val="visible"/>
                                      </p:to>
                                    </p:set>
                                    <p:anim calcmode="lin" valueType="num">
                                      <p:cBhvr additive="base">
                                        <p:cTn id="73" dur="500" fill="hold"/>
                                        <p:tgtEl>
                                          <p:spTgt spid="33"/>
                                        </p:tgtEl>
                                        <p:attrNameLst>
                                          <p:attrName>ppt_x</p:attrName>
                                        </p:attrNameLst>
                                      </p:cBhvr>
                                      <p:tavLst>
                                        <p:tav tm="0">
                                          <p:val>
                                            <p:strVal val="1+#ppt_w/2"/>
                                          </p:val>
                                        </p:tav>
                                        <p:tav tm="100000">
                                          <p:val>
                                            <p:strVal val="#ppt_x"/>
                                          </p:val>
                                        </p:tav>
                                      </p:tavLst>
                                    </p:anim>
                                    <p:anim calcmode="lin" valueType="num">
                                      <p:cBhvr additive="base">
                                        <p:cTn id="74"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anim calcmode="lin" valueType="num">
                                      <p:cBhvr additive="base">
                                        <p:cTn id="79" dur="500" fill="hold"/>
                                        <p:tgtEl>
                                          <p:spTgt spid="34"/>
                                        </p:tgtEl>
                                        <p:attrNameLst>
                                          <p:attrName>ppt_x</p:attrName>
                                        </p:attrNameLst>
                                      </p:cBhvr>
                                      <p:tavLst>
                                        <p:tav tm="0">
                                          <p:val>
                                            <p:strVal val="1+#ppt_w/2"/>
                                          </p:val>
                                        </p:tav>
                                        <p:tav tm="100000">
                                          <p:val>
                                            <p:strVal val="#ppt_x"/>
                                          </p:val>
                                        </p:tav>
                                      </p:tavLst>
                                    </p:anim>
                                    <p:anim calcmode="lin" valueType="num">
                                      <p:cBhvr additive="base">
                                        <p:cTn id="80"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anim calcmode="lin" valueType="num">
                                      <p:cBhvr additive="base">
                                        <p:cTn id="85" dur="500" fill="hold"/>
                                        <p:tgtEl>
                                          <p:spTgt spid="35"/>
                                        </p:tgtEl>
                                        <p:attrNameLst>
                                          <p:attrName>ppt_x</p:attrName>
                                        </p:attrNameLst>
                                      </p:cBhvr>
                                      <p:tavLst>
                                        <p:tav tm="0">
                                          <p:val>
                                            <p:strVal val="1+#ppt_w/2"/>
                                          </p:val>
                                        </p:tav>
                                        <p:tav tm="100000">
                                          <p:val>
                                            <p:strVal val="#ppt_x"/>
                                          </p:val>
                                        </p:tav>
                                      </p:tavLst>
                                    </p:anim>
                                    <p:anim calcmode="lin" valueType="num">
                                      <p:cBhvr additive="base">
                                        <p:cTn id="86"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36"/>
                                        </p:tgtEl>
                                        <p:attrNameLst>
                                          <p:attrName>style.visibility</p:attrName>
                                        </p:attrNameLst>
                                      </p:cBhvr>
                                      <p:to>
                                        <p:strVal val="visible"/>
                                      </p:to>
                                    </p:set>
                                    <p:anim calcmode="lin" valueType="num">
                                      <p:cBhvr additive="base">
                                        <p:cTn id="91" dur="500" fill="hold"/>
                                        <p:tgtEl>
                                          <p:spTgt spid="36"/>
                                        </p:tgtEl>
                                        <p:attrNameLst>
                                          <p:attrName>ppt_x</p:attrName>
                                        </p:attrNameLst>
                                      </p:cBhvr>
                                      <p:tavLst>
                                        <p:tav tm="0">
                                          <p:val>
                                            <p:strVal val="1+#ppt_w/2"/>
                                          </p:val>
                                        </p:tav>
                                        <p:tav tm="100000">
                                          <p:val>
                                            <p:strVal val="#ppt_x"/>
                                          </p:val>
                                        </p:tav>
                                      </p:tavLst>
                                    </p:anim>
                                    <p:anim calcmode="lin" valueType="num">
                                      <p:cBhvr additive="base">
                                        <p:cTn id="92"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45"/>
                                        </p:tgtEl>
                                        <p:attrNameLst>
                                          <p:attrName>style.visibility</p:attrName>
                                        </p:attrNameLst>
                                      </p:cBhvr>
                                      <p:to>
                                        <p:strVal val="visible"/>
                                      </p:to>
                                    </p:set>
                                    <p:anim calcmode="lin" valueType="num">
                                      <p:cBhvr additive="base">
                                        <p:cTn id="97" dur="500" fill="hold"/>
                                        <p:tgtEl>
                                          <p:spTgt spid="45"/>
                                        </p:tgtEl>
                                        <p:attrNameLst>
                                          <p:attrName>ppt_x</p:attrName>
                                        </p:attrNameLst>
                                      </p:cBhvr>
                                      <p:tavLst>
                                        <p:tav tm="0">
                                          <p:val>
                                            <p:strVal val="1+#ppt_w/2"/>
                                          </p:val>
                                        </p:tav>
                                        <p:tav tm="100000">
                                          <p:val>
                                            <p:strVal val="#ppt_x"/>
                                          </p:val>
                                        </p:tav>
                                      </p:tavLst>
                                    </p:anim>
                                    <p:anim calcmode="lin" valueType="num">
                                      <p:cBhvr additive="base">
                                        <p:cTn id="98"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500" fill="hold"/>
                                        <p:tgtEl>
                                          <p:spTgt spid="46"/>
                                        </p:tgtEl>
                                        <p:attrNameLst>
                                          <p:attrName>ppt_x</p:attrName>
                                        </p:attrNameLst>
                                      </p:cBhvr>
                                      <p:tavLst>
                                        <p:tav tm="0">
                                          <p:val>
                                            <p:strVal val="1+#ppt_w/2"/>
                                          </p:val>
                                        </p:tav>
                                        <p:tav tm="100000">
                                          <p:val>
                                            <p:strVal val="#ppt_x"/>
                                          </p:val>
                                        </p:tav>
                                      </p:tavLst>
                                    </p:anim>
                                    <p:anim calcmode="lin" valueType="num">
                                      <p:cBhvr additive="base">
                                        <p:cTn id="104"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47"/>
                                        </p:tgtEl>
                                        <p:attrNameLst>
                                          <p:attrName>style.visibility</p:attrName>
                                        </p:attrNameLst>
                                      </p:cBhvr>
                                      <p:to>
                                        <p:strVal val="visible"/>
                                      </p:to>
                                    </p:set>
                                    <p:anim calcmode="lin" valueType="num">
                                      <p:cBhvr additive="base">
                                        <p:cTn id="109" dur="500" fill="hold"/>
                                        <p:tgtEl>
                                          <p:spTgt spid="47"/>
                                        </p:tgtEl>
                                        <p:attrNameLst>
                                          <p:attrName>ppt_x</p:attrName>
                                        </p:attrNameLst>
                                      </p:cBhvr>
                                      <p:tavLst>
                                        <p:tav tm="0">
                                          <p:val>
                                            <p:strVal val="1+#ppt_w/2"/>
                                          </p:val>
                                        </p:tav>
                                        <p:tav tm="100000">
                                          <p:val>
                                            <p:strVal val="#ppt_x"/>
                                          </p:val>
                                        </p:tav>
                                      </p:tavLst>
                                    </p:anim>
                                    <p:anim calcmode="lin" valueType="num">
                                      <p:cBhvr additive="base">
                                        <p:cTn id="110"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2" fill="hold" grpId="0" nodeType="clickEffect">
                                  <p:stCondLst>
                                    <p:cond delay="0"/>
                                  </p:stCondLst>
                                  <p:childTnLst>
                                    <p:set>
                                      <p:cBhvr>
                                        <p:cTn id="114" dur="1" fill="hold">
                                          <p:stCondLst>
                                            <p:cond delay="0"/>
                                          </p:stCondLst>
                                        </p:cTn>
                                        <p:tgtEl>
                                          <p:spTgt spid="48"/>
                                        </p:tgtEl>
                                        <p:attrNameLst>
                                          <p:attrName>style.visibility</p:attrName>
                                        </p:attrNameLst>
                                      </p:cBhvr>
                                      <p:to>
                                        <p:strVal val="visible"/>
                                      </p:to>
                                    </p:set>
                                    <p:anim calcmode="lin" valueType="num">
                                      <p:cBhvr additive="base">
                                        <p:cTn id="115" dur="500" fill="hold"/>
                                        <p:tgtEl>
                                          <p:spTgt spid="48"/>
                                        </p:tgtEl>
                                        <p:attrNameLst>
                                          <p:attrName>ppt_x</p:attrName>
                                        </p:attrNameLst>
                                      </p:cBhvr>
                                      <p:tavLst>
                                        <p:tav tm="0">
                                          <p:val>
                                            <p:strVal val="1+#ppt_w/2"/>
                                          </p:val>
                                        </p:tav>
                                        <p:tav tm="100000">
                                          <p:val>
                                            <p:strVal val="#ppt_x"/>
                                          </p:val>
                                        </p:tav>
                                      </p:tavLst>
                                    </p:anim>
                                    <p:anim calcmode="lin" valueType="num">
                                      <p:cBhvr additive="base">
                                        <p:cTn id="116"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2" fill="hold" grpId="0" nodeType="clickEffect">
                                  <p:stCondLst>
                                    <p:cond delay="0"/>
                                  </p:stCondLst>
                                  <p:childTnLst>
                                    <p:set>
                                      <p:cBhvr>
                                        <p:cTn id="120" dur="1" fill="hold">
                                          <p:stCondLst>
                                            <p:cond delay="0"/>
                                          </p:stCondLst>
                                        </p:cTn>
                                        <p:tgtEl>
                                          <p:spTgt spid="49"/>
                                        </p:tgtEl>
                                        <p:attrNameLst>
                                          <p:attrName>style.visibility</p:attrName>
                                        </p:attrNameLst>
                                      </p:cBhvr>
                                      <p:to>
                                        <p:strVal val="visible"/>
                                      </p:to>
                                    </p:set>
                                    <p:anim calcmode="lin" valueType="num">
                                      <p:cBhvr additive="base">
                                        <p:cTn id="121" dur="500" fill="hold"/>
                                        <p:tgtEl>
                                          <p:spTgt spid="49"/>
                                        </p:tgtEl>
                                        <p:attrNameLst>
                                          <p:attrName>ppt_x</p:attrName>
                                        </p:attrNameLst>
                                      </p:cBhvr>
                                      <p:tavLst>
                                        <p:tav tm="0">
                                          <p:val>
                                            <p:strVal val="1+#ppt_w/2"/>
                                          </p:val>
                                        </p:tav>
                                        <p:tav tm="100000">
                                          <p:val>
                                            <p:strVal val="#ppt_x"/>
                                          </p:val>
                                        </p:tav>
                                      </p:tavLst>
                                    </p:anim>
                                    <p:anim calcmode="lin" valueType="num">
                                      <p:cBhvr additive="base">
                                        <p:cTn id="122"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17"/>
                                        </p:tgtEl>
                                        <p:attrNameLst>
                                          <p:attrName>style.visibility</p:attrName>
                                        </p:attrNameLst>
                                      </p:cBhvr>
                                      <p:to>
                                        <p:strVal val="visible"/>
                                      </p:to>
                                    </p:set>
                                    <p:animEffect transition="in" filter="fade">
                                      <p:cBhvr>
                                        <p:cTn id="1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P spid="21" grpId="0"/>
      <p:bldP spid="22" grpId="0"/>
      <p:bldP spid="23" grpId="0"/>
      <p:bldP spid="26" grpId="0"/>
      <p:bldP spid="27" grpId="0"/>
      <p:bldP spid="28" grpId="0"/>
      <p:bldP spid="29" grpId="0"/>
      <p:bldP spid="30" grpId="0"/>
      <p:bldP spid="32" grpId="0"/>
      <p:bldP spid="33" grpId="0"/>
      <p:bldP spid="34" grpId="0"/>
      <p:bldP spid="35" grpId="0"/>
      <p:bldP spid="36" grpId="0"/>
      <p:bldP spid="45" grpId="0"/>
      <p:bldP spid="46" grpId="0"/>
      <p:bldP spid="47" grpId="0"/>
      <p:bldP spid="48" grpId="0"/>
      <p:bldP spid="4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Ripple Counters are Built from Bit Slices</a:t>
            </a:r>
          </a:p>
        </p:txBody>
      </p:sp>
      <p:sp>
        <p:nvSpPr>
          <p:cNvPr id="12" name="Content Placeholder 11"/>
          <p:cNvSpPr>
            <a:spLocks noGrp="1"/>
          </p:cNvSpPr>
          <p:nvPr>
            <p:ph idx="1"/>
          </p:nvPr>
        </p:nvSpPr>
        <p:spPr/>
        <p:txBody>
          <a:bodyPr/>
          <a:lstStyle/>
          <a:p>
            <a:r>
              <a:rPr lang="en-US" dirty="0"/>
              <a:t>The figure below shows a </a:t>
            </a:r>
            <a:br>
              <a:rPr lang="en-US" dirty="0"/>
            </a:br>
            <a:r>
              <a:rPr lang="en-US" dirty="0"/>
              <a:t>4-bit binary ripple counter.</a:t>
            </a:r>
          </a:p>
          <a:p>
            <a:r>
              <a:rPr lang="en-US" dirty="0"/>
              <a:t>As you can see, the design </a:t>
            </a:r>
            <a:br>
              <a:rPr lang="en-US" dirty="0"/>
            </a:br>
            <a:r>
              <a:rPr lang="en-US" dirty="0"/>
              <a:t>uses a simple bit slice.</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50</a:t>
            </a:fld>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348" y="3845126"/>
            <a:ext cx="7792279" cy="2023968"/>
          </a:xfrm>
          <a:prstGeom prst="rect">
            <a:avLst/>
          </a:prstGeom>
        </p:spPr>
      </p:pic>
      <p:sp>
        <p:nvSpPr>
          <p:cNvPr id="11" name="TextBox 10"/>
          <p:cNvSpPr txBox="1"/>
          <p:nvPr/>
        </p:nvSpPr>
        <p:spPr>
          <a:xfrm>
            <a:off x="5415348" y="1435712"/>
            <a:ext cx="1983235" cy="1384995"/>
          </a:xfrm>
          <a:prstGeom prst="rect">
            <a:avLst/>
          </a:prstGeom>
          <a:solidFill>
            <a:srgbClr val="92D050"/>
          </a:solidFill>
        </p:spPr>
        <p:txBody>
          <a:bodyPr wrap="none" rtlCol="0">
            <a:spAutoFit/>
          </a:bodyPr>
          <a:lstStyle/>
          <a:p>
            <a:pPr algn="ctr"/>
            <a:r>
              <a:rPr lang="en-US" sz="2800" dirty="0">
                <a:latin typeface="Arial" panose="020B0604020202020204" pitchFamily="34" charset="0"/>
                <a:cs typeface="Arial" panose="020B0604020202020204" pitchFamily="34" charset="0"/>
              </a:rPr>
              <a:t>S</a:t>
            </a:r>
            <a:r>
              <a:rPr lang="en-US" sz="2800" baseline="-25000" dirty="0">
                <a:latin typeface="Arial" panose="020B0604020202020204" pitchFamily="34" charset="0"/>
                <a:cs typeface="Arial" panose="020B0604020202020204" pitchFamily="34" charset="0"/>
              </a:rPr>
              <a:t>i</a:t>
            </a:r>
            <a:r>
              <a:rPr lang="en-US" sz="2800" dirty="0">
                <a:latin typeface="Arial" panose="020B0604020202020204" pitchFamily="34" charset="0"/>
                <a:cs typeface="Arial" panose="020B0604020202020204" pitchFamily="34" charset="0"/>
              </a:rPr>
              <a:t>’ is the </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clock input </a:t>
            </a:r>
          </a:p>
          <a:p>
            <a:pPr algn="ctr"/>
            <a:r>
              <a:rPr lang="en-US" sz="2800" dirty="0">
                <a:latin typeface="Arial" panose="020B0604020202020204" pitchFamily="34" charset="0"/>
                <a:cs typeface="Arial" panose="020B0604020202020204" pitchFamily="34" charset="0"/>
              </a:rPr>
              <a:t>for S</a:t>
            </a:r>
            <a:r>
              <a:rPr lang="en-US" sz="2800" baseline="-25000" dirty="0">
                <a:latin typeface="Arial" panose="020B0604020202020204" pitchFamily="34" charset="0"/>
                <a:cs typeface="Arial" panose="020B0604020202020204" pitchFamily="34" charset="0"/>
              </a:rPr>
              <a:t>i+1</a:t>
            </a:r>
            <a:r>
              <a:rPr lang="en-US" sz="2800" dirty="0">
                <a:latin typeface="Arial" panose="020B0604020202020204" pitchFamily="34" charset="0"/>
                <a:cs typeface="Arial" panose="020B0604020202020204" pitchFamily="34" charset="0"/>
              </a:rPr>
              <a:t>.</a:t>
            </a:r>
          </a:p>
        </p:txBody>
      </p:sp>
      <p:sp>
        <p:nvSpPr>
          <p:cNvPr id="15" name="Oval 14"/>
          <p:cNvSpPr/>
          <p:nvPr/>
        </p:nvSpPr>
        <p:spPr>
          <a:xfrm>
            <a:off x="5734453" y="4730496"/>
            <a:ext cx="1458827" cy="512064"/>
          </a:xfrm>
          <a:prstGeom prst="ellipse">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980905" y="4730496"/>
            <a:ext cx="1458827" cy="512064"/>
          </a:xfrm>
          <a:prstGeom prst="ellipse">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227358" y="4730496"/>
            <a:ext cx="1458827" cy="512064"/>
          </a:xfrm>
          <a:prstGeom prst="ellipse">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795674" y="2837575"/>
            <a:ext cx="2361031" cy="954107"/>
          </a:xfrm>
          <a:prstGeom prst="rect">
            <a:avLst/>
          </a:prstGeom>
          <a:solidFill>
            <a:srgbClr val="00B0F0"/>
          </a:solidFill>
        </p:spPr>
        <p:txBody>
          <a:bodyPr wrap="none" rtlCol="0">
            <a:spAutoFit/>
          </a:bodyPr>
          <a:lstStyle/>
          <a:p>
            <a:pPr algn="ctr"/>
            <a:r>
              <a:rPr lang="en-US" sz="2800" dirty="0">
                <a:latin typeface="Arial" panose="020B0604020202020204" pitchFamily="34" charset="0"/>
                <a:cs typeface="Arial" panose="020B0604020202020204" pitchFamily="34" charset="0"/>
              </a:rPr>
              <a:t>S</a:t>
            </a:r>
            <a:r>
              <a:rPr lang="en-US" sz="2800" baseline="-25000" dirty="0">
                <a:latin typeface="Arial" panose="020B0604020202020204" pitchFamily="34" charset="0"/>
                <a:cs typeface="Arial" panose="020B0604020202020204" pitchFamily="34" charset="0"/>
              </a:rPr>
              <a:t>i</a:t>
            </a:r>
            <a:r>
              <a:rPr lang="en-US" sz="2800" dirty="0">
                <a:latin typeface="Arial" panose="020B0604020202020204" pitchFamily="34" charset="0"/>
                <a:cs typeface="Arial" panose="020B0604020202020204" pitchFamily="34" charset="0"/>
              </a:rPr>
              <a:t>’ is also the </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D input for S</a:t>
            </a:r>
            <a:r>
              <a:rPr lang="en-US" sz="2800" baseline="-25000" dirty="0">
                <a:latin typeface="Arial" panose="020B0604020202020204" pitchFamily="34" charset="0"/>
                <a:cs typeface="Arial" panose="020B0604020202020204" pitchFamily="34" charset="0"/>
              </a:rPr>
              <a:t>i</a:t>
            </a:r>
            <a:r>
              <a:rPr lang="en-US" sz="2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5622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7" grpId="0" animBg="1"/>
      <p:bldP spid="18" grpId="0" animBg="1"/>
      <p:bldP spid="1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0" name="Straight Connector 119"/>
          <p:cNvCxnSpPr/>
          <p:nvPr/>
        </p:nvCxnSpPr>
        <p:spPr>
          <a:xfrm>
            <a:off x="1914946" y="1556344"/>
            <a:ext cx="36042" cy="3848601"/>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 Timing Diagram Illustrates Counting</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51</a:t>
            </a:fld>
            <a:endParaRPr lang="en-US" dirty="0"/>
          </a:p>
        </p:txBody>
      </p:sp>
      <p:grpSp>
        <p:nvGrpSpPr>
          <p:cNvPr id="75" name="Group 74"/>
          <p:cNvGrpSpPr/>
          <p:nvPr/>
        </p:nvGrpSpPr>
        <p:grpSpPr>
          <a:xfrm>
            <a:off x="1524936" y="1793414"/>
            <a:ext cx="6863691" cy="398097"/>
            <a:chOff x="5389265" y="2134790"/>
            <a:chExt cx="6863691" cy="398097"/>
          </a:xfrm>
        </p:grpSpPr>
        <p:grpSp>
          <p:nvGrpSpPr>
            <p:cNvPr id="32" name="Group 31"/>
            <p:cNvGrpSpPr/>
            <p:nvPr/>
          </p:nvGrpSpPr>
          <p:grpSpPr>
            <a:xfrm>
              <a:off x="8132064" y="2140887"/>
              <a:ext cx="1194816" cy="379808"/>
              <a:chOff x="8132064" y="2143936"/>
              <a:chExt cx="1194816" cy="379808"/>
            </a:xfrm>
          </p:grpSpPr>
          <p:grpSp>
            <p:nvGrpSpPr>
              <p:cNvPr id="28" name="Group 27"/>
              <p:cNvGrpSpPr/>
              <p:nvPr/>
            </p:nvGrpSpPr>
            <p:grpSpPr>
              <a:xfrm>
                <a:off x="8132064" y="2156129"/>
                <a:ext cx="609600" cy="367615"/>
                <a:chOff x="8132064" y="2156129"/>
                <a:chExt cx="609600" cy="367615"/>
              </a:xfrm>
            </p:grpSpPr>
            <p:cxnSp>
              <p:nvCxnSpPr>
                <p:cNvPr id="14" name="Straight Connector 13"/>
                <p:cNvCxnSpPr/>
                <p:nvPr/>
              </p:nvCxnSpPr>
              <p:spPr>
                <a:xfrm>
                  <a:off x="8132064" y="2156129"/>
                  <a:ext cx="609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144256" y="2156129"/>
                  <a:ext cx="0" cy="3676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flipV="1">
                <a:off x="8717280" y="2143936"/>
                <a:ext cx="609600" cy="367615"/>
                <a:chOff x="8132064" y="2156129"/>
                <a:chExt cx="609600" cy="367615"/>
              </a:xfrm>
            </p:grpSpPr>
            <p:cxnSp>
              <p:nvCxnSpPr>
                <p:cNvPr id="30" name="Straight Connector 29"/>
                <p:cNvCxnSpPr/>
                <p:nvPr/>
              </p:nvCxnSpPr>
              <p:spPr>
                <a:xfrm>
                  <a:off x="8132064" y="2156129"/>
                  <a:ext cx="609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144256" y="2156129"/>
                  <a:ext cx="0" cy="3676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3" name="Group 32"/>
            <p:cNvGrpSpPr/>
            <p:nvPr/>
          </p:nvGrpSpPr>
          <p:grpSpPr>
            <a:xfrm>
              <a:off x="6961633" y="2140887"/>
              <a:ext cx="1194816" cy="379808"/>
              <a:chOff x="8132064" y="2143936"/>
              <a:chExt cx="1194816" cy="379808"/>
            </a:xfrm>
          </p:grpSpPr>
          <p:grpSp>
            <p:nvGrpSpPr>
              <p:cNvPr id="34" name="Group 33"/>
              <p:cNvGrpSpPr/>
              <p:nvPr/>
            </p:nvGrpSpPr>
            <p:grpSpPr>
              <a:xfrm>
                <a:off x="8132064" y="2156129"/>
                <a:ext cx="609600" cy="367615"/>
                <a:chOff x="8132064" y="2156129"/>
                <a:chExt cx="609600" cy="367615"/>
              </a:xfrm>
            </p:grpSpPr>
            <p:cxnSp>
              <p:nvCxnSpPr>
                <p:cNvPr id="38" name="Straight Connector 37"/>
                <p:cNvCxnSpPr/>
                <p:nvPr/>
              </p:nvCxnSpPr>
              <p:spPr>
                <a:xfrm>
                  <a:off x="8132064" y="2156129"/>
                  <a:ext cx="609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144256" y="2156129"/>
                  <a:ext cx="0" cy="3676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flipV="1">
                <a:off x="8717280" y="2143936"/>
                <a:ext cx="609600" cy="367615"/>
                <a:chOff x="8132064" y="2156129"/>
                <a:chExt cx="609600" cy="367615"/>
              </a:xfrm>
            </p:grpSpPr>
            <p:cxnSp>
              <p:nvCxnSpPr>
                <p:cNvPr id="36" name="Straight Connector 35"/>
                <p:cNvCxnSpPr/>
                <p:nvPr/>
              </p:nvCxnSpPr>
              <p:spPr>
                <a:xfrm>
                  <a:off x="8132064" y="2156129"/>
                  <a:ext cx="609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144256" y="2156129"/>
                  <a:ext cx="0" cy="3676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0" name="Group 39"/>
            <p:cNvGrpSpPr/>
            <p:nvPr/>
          </p:nvGrpSpPr>
          <p:grpSpPr>
            <a:xfrm>
              <a:off x="9302495" y="2146983"/>
              <a:ext cx="1194816" cy="379808"/>
              <a:chOff x="8132064" y="2143936"/>
              <a:chExt cx="1194816" cy="379808"/>
            </a:xfrm>
          </p:grpSpPr>
          <p:grpSp>
            <p:nvGrpSpPr>
              <p:cNvPr id="41" name="Group 40"/>
              <p:cNvGrpSpPr/>
              <p:nvPr/>
            </p:nvGrpSpPr>
            <p:grpSpPr>
              <a:xfrm>
                <a:off x="8132064" y="2156129"/>
                <a:ext cx="609600" cy="367615"/>
                <a:chOff x="8132064" y="2156129"/>
                <a:chExt cx="609600" cy="367615"/>
              </a:xfrm>
            </p:grpSpPr>
            <p:cxnSp>
              <p:nvCxnSpPr>
                <p:cNvPr id="45" name="Straight Connector 44"/>
                <p:cNvCxnSpPr/>
                <p:nvPr/>
              </p:nvCxnSpPr>
              <p:spPr>
                <a:xfrm>
                  <a:off x="8132064" y="2156129"/>
                  <a:ext cx="609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144256" y="2156129"/>
                  <a:ext cx="0" cy="3676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flipV="1">
                <a:off x="8717280" y="2143936"/>
                <a:ext cx="609600" cy="367615"/>
                <a:chOff x="8132064" y="2156129"/>
                <a:chExt cx="609600" cy="367615"/>
              </a:xfrm>
            </p:grpSpPr>
            <p:cxnSp>
              <p:nvCxnSpPr>
                <p:cNvPr id="43" name="Straight Connector 42"/>
                <p:cNvCxnSpPr/>
                <p:nvPr/>
              </p:nvCxnSpPr>
              <p:spPr>
                <a:xfrm>
                  <a:off x="8132064" y="2156129"/>
                  <a:ext cx="609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144256" y="2156129"/>
                  <a:ext cx="0" cy="3676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7" name="Group 46"/>
            <p:cNvGrpSpPr/>
            <p:nvPr/>
          </p:nvGrpSpPr>
          <p:grpSpPr>
            <a:xfrm>
              <a:off x="5779276" y="2153079"/>
              <a:ext cx="1194816" cy="379808"/>
              <a:chOff x="8132064" y="2143936"/>
              <a:chExt cx="1194816" cy="379808"/>
            </a:xfrm>
          </p:grpSpPr>
          <p:grpSp>
            <p:nvGrpSpPr>
              <p:cNvPr id="48" name="Group 47"/>
              <p:cNvGrpSpPr/>
              <p:nvPr/>
            </p:nvGrpSpPr>
            <p:grpSpPr>
              <a:xfrm>
                <a:off x="8132064" y="2156129"/>
                <a:ext cx="609600" cy="367615"/>
                <a:chOff x="8132064" y="2156129"/>
                <a:chExt cx="609600" cy="367615"/>
              </a:xfrm>
            </p:grpSpPr>
            <p:cxnSp>
              <p:nvCxnSpPr>
                <p:cNvPr id="52" name="Straight Connector 51"/>
                <p:cNvCxnSpPr/>
                <p:nvPr/>
              </p:nvCxnSpPr>
              <p:spPr>
                <a:xfrm>
                  <a:off x="8132064" y="2156129"/>
                  <a:ext cx="609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8144256" y="2156129"/>
                  <a:ext cx="0" cy="3676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flipV="1">
                <a:off x="8717280" y="2143936"/>
                <a:ext cx="609600" cy="367615"/>
                <a:chOff x="8132064" y="2156129"/>
                <a:chExt cx="609600" cy="367615"/>
              </a:xfrm>
            </p:grpSpPr>
            <p:cxnSp>
              <p:nvCxnSpPr>
                <p:cNvPr id="50" name="Straight Connector 49"/>
                <p:cNvCxnSpPr/>
                <p:nvPr/>
              </p:nvCxnSpPr>
              <p:spPr>
                <a:xfrm>
                  <a:off x="8132064" y="2156129"/>
                  <a:ext cx="609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8144256" y="2156129"/>
                  <a:ext cx="0" cy="3676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7" name="Straight Connector 56"/>
            <p:cNvCxnSpPr/>
            <p:nvPr/>
          </p:nvCxnSpPr>
          <p:spPr>
            <a:xfrm>
              <a:off x="5389265" y="2520694"/>
              <a:ext cx="41439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10472925" y="2134790"/>
              <a:ext cx="1194816" cy="379808"/>
              <a:chOff x="8132064" y="2143936"/>
              <a:chExt cx="1194816" cy="379808"/>
            </a:xfrm>
          </p:grpSpPr>
          <p:grpSp>
            <p:nvGrpSpPr>
              <p:cNvPr id="62" name="Group 61"/>
              <p:cNvGrpSpPr/>
              <p:nvPr/>
            </p:nvGrpSpPr>
            <p:grpSpPr>
              <a:xfrm>
                <a:off x="8132064" y="2156129"/>
                <a:ext cx="609600" cy="367615"/>
                <a:chOff x="8132064" y="2156129"/>
                <a:chExt cx="609600" cy="367615"/>
              </a:xfrm>
            </p:grpSpPr>
            <p:cxnSp>
              <p:nvCxnSpPr>
                <p:cNvPr id="66" name="Straight Connector 65"/>
                <p:cNvCxnSpPr/>
                <p:nvPr/>
              </p:nvCxnSpPr>
              <p:spPr>
                <a:xfrm>
                  <a:off x="8132064" y="2156129"/>
                  <a:ext cx="609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8144256" y="2156129"/>
                  <a:ext cx="0" cy="3676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flipV="1">
                <a:off x="8717280" y="2143936"/>
                <a:ext cx="609600" cy="367615"/>
                <a:chOff x="8132064" y="2156129"/>
                <a:chExt cx="609600" cy="367615"/>
              </a:xfrm>
            </p:grpSpPr>
            <p:cxnSp>
              <p:nvCxnSpPr>
                <p:cNvPr id="64" name="Straight Connector 63"/>
                <p:cNvCxnSpPr/>
                <p:nvPr/>
              </p:nvCxnSpPr>
              <p:spPr>
                <a:xfrm>
                  <a:off x="8132064" y="2156129"/>
                  <a:ext cx="609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8144256" y="2156129"/>
                  <a:ext cx="0" cy="3676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9" name="Group 68"/>
            <p:cNvGrpSpPr/>
            <p:nvPr/>
          </p:nvGrpSpPr>
          <p:grpSpPr>
            <a:xfrm>
              <a:off x="11643356" y="2153079"/>
              <a:ext cx="609600" cy="367615"/>
              <a:chOff x="8132064" y="2156129"/>
              <a:chExt cx="609600" cy="367615"/>
            </a:xfrm>
          </p:grpSpPr>
          <p:cxnSp>
            <p:nvCxnSpPr>
              <p:cNvPr id="73" name="Straight Connector 72"/>
              <p:cNvCxnSpPr/>
              <p:nvPr/>
            </p:nvCxnSpPr>
            <p:spPr>
              <a:xfrm>
                <a:off x="8132064" y="2156129"/>
                <a:ext cx="609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8144256" y="2156129"/>
                <a:ext cx="0" cy="3676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6" name="TextBox 75"/>
          <p:cNvSpPr txBox="1"/>
          <p:nvPr/>
        </p:nvSpPr>
        <p:spPr>
          <a:xfrm>
            <a:off x="522850" y="1723155"/>
            <a:ext cx="1016625" cy="523220"/>
          </a:xfrm>
          <a:prstGeom prst="rect">
            <a:avLst/>
          </a:prstGeom>
          <a:noFill/>
        </p:spPr>
        <p:txBody>
          <a:bodyPr wrap="none" rtlCol="0">
            <a:spAutoFit/>
          </a:bodyPr>
          <a:lstStyle/>
          <a:p>
            <a:r>
              <a:rPr lang="en-US" sz="2800" b="1" dirty="0"/>
              <a:t>CLK</a:t>
            </a:r>
          </a:p>
        </p:txBody>
      </p:sp>
      <p:grpSp>
        <p:nvGrpSpPr>
          <p:cNvPr id="112" name="Group 111"/>
          <p:cNvGrpSpPr/>
          <p:nvPr/>
        </p:nvGrpSpPr>
        <p:grpSpPr>
          <a:xfrm>
            <a:off x="4267735" y="2595347"/>
            <a:ext cx="1194816" cy="367615"/>
            <a:chOff x="8132064" y="2156129"/>
            <a:chExt cx="1194816" cy="367615"/>
          </a:xfrm>
        </p:grpSpPr>
        <p:cxnSp>
          <p:nvCxnSpPr>
            <p:cNvPr id="116" name="Straight Connector 115"/>
            <p:cNvCxnSpPr/>
            <p:nvPr/>
          </p:nvCxnSpPr>
          <p:spPr>
            <a:xfrm>
              <a:off x="8132064" y="2156129"/>
              <a:ext cx="11948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8144256" y="2156129"/>
              <a:ext cx="0" cy="3676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3091204" y="2595347"/>
            <a:ext cx="1200916" cy="367615"/>
            <a:chOff x="8125964" y="2156129"/>
            <a:chExt cx="1200916" cy="367615"/>
          </a:xfrm>
        </p:grpSpPr>
        <p:cxnSp>
          <p:nvCxnSpPr>
            <p:cNvPr id="111" name="Straight Connector 110"/>
            <p:cNvCxnSpPr/>
            <p:nvPr/>
          </p:nvCxnSpPr>
          <p:spPr>
            <a:xfrm>
              <a:off x="8144256" y="2156129"/>
              <a:ext cx="0" cy="3676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8125964" y="2511551"/>
              <a:ext cx="12009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5450358" y="2601443"/>
            <a:ext cx="1182624" cy="367615"/>
            <a:chOff x="8144256" y="2156129"/>
            <a:chExt cx="1182624" cy="367615"/>
          </a:xfrm>
        </p:grpSpPr>
        <p:cxnSp>
          <p:nvCxnSpPr>
            <p:cNvPr id="105" name="Straight Connector 104"/>
            <p:cNvCxnSpPr/>
            <p:nvPr/>
          </p:nvCxnSpPr>
          <p:spPr>
            <a:xfrm>
              <a:off x="8144256" y="2156129"/>
              <a:ext cx="0" cy="3676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8144256" y="2511551"/>
              <a:ext cx="118262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p:nvGrpSpPr>
        <p:grpSpPr>
          <a:xfrm>
            <a:off x="1914947" y="2607539"/>
            <a:ext cx="1209088" cy="367615"/>
            <a:chOff x="8132064" y="2156129"/>
            <a:chExt cx="1209088" cy="367615"/>
          </a:xfrm>
        </p:grpSpPr>
        <p:cxnSp>
          <p:nvCxnSpPr>
            <p:cNvPr id="98" name="Straight Connector 97"/>
            <p:cNvCxnSpPr/>
            <p:nvPr/>
          </p:nvCxnSpPr>
          <p:spPr>
            <a:xfrm>
              <a:off x="8132064" y="2156129"/>
              <a:ext cx="120908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8144256" y="2156129"/>
              <a:ext cx="0" cy="3676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3" name="Straight Connector 82"/>
          <p:cNvCxnSpPr/>
          <p:nvPr/>
        </p:nvCxnSpPr>
        <p:spPr>
          <a:xfrm>
            <a:off x="1524936" y="2962961"/>
            <a:ext cx="41439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6608596" y="2589250"/>
            <a:ext cx="1194816" cy="367615"/>
            <a:chOff x="8132064" y="2156129"/>
            <a:chExt cx="1194816" cy="367615"/>
          </a:xfrm>
        </p:grpSpPr>
        <p:cxnSp>
          <p:nvCxnSpPr>
            <p:cNvPr id="92" name="Straight Connector 91"/>
            <p:cNvCxnSpPr/>
            <p:nvPr/>
          </p:nvCxnSpPr>
          <p:spPr>
            <a:xfrm>
              <a:off x="8132064" y="2156129"/>
              <a:ext cx="119481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8144256" y="2156129"/>
              <a:ext cx="0" cy="3676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7779027" y="2595346"/>
            <a:ext cx="609600" cy="367615"/>
            <a:chOff x="8132064" y="2156129"/>
            <a:chExt cx="609600" cy="367615"/>
          </a:xfrm>
        </p:grpSpPr>
        <p:cxnSp>
          <p:nvCxnSpPr>
            <p:cNvPr id="86" name="Straight Connector 85"/>
            <p:cNvCxnSpPr/>
            <p:nvPr/>
          </p:nvCxnSpPr>
          <p:spPr>
            <a:xfrm>
              <a:off x="8132064" y="2505455"/>
              <a:ext cx="609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8144256" y="2156129"/>
              <a:ext cx="0" cy="3676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8" name="TextBox 117"/>
          <p:cNvSpPr txBox="1"/>
          <p:nvPr/>
        </p:nvSpPr>
        <p:spPr>
          <a:xfrm>
            <a:off x="951371" y="2506798"/>
            <a:ext cx="561372" cy="523220"/>
          </a:xfrm>
          <a:prstGeom prst="rect">
            <a:avLst/>
          </a:prstGeom>
          <a:noFill/>
        </p:spPr>
        <p:txBody>
          <a:bodyPr wrap="none" rtlCol="0">
            <a:spAutoFit/>
          </a:bodyPr>
          <a:lstStyle/>
          <a:p>
            <a:r>
              <a:rPr lang="en-US" sz="2800" b="1" dirty="0"/>
              <a:t>Z</a:t>
            </a:r>
            <a:r>
              <a:rPr lang="en-US" sz="2800" b="1" baseline="-25000" dirty="0"/>
              <a:t>0</a:t>
            </a:r>
          </a:p>
        </p:txBody>
      </p:sp>
      <p:cxnSp>
        <p:nvCxnSpPr>
          <p:cNvPr id="121" name="Straight Connector 120"/>
          <p:cNvCxnSpPr/>
          <p:nvPr/>
        </p:nvCxnSpPr>
        <p:spPr>
          <a:xfrm>
            <a:off x="3091204" y="1556344"/>
            <a:ext cx="36042" cy="3848601"/>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4261635" y="1556344"/>
            <a:ext cx="36042" cy="3848601"/>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5437893" y="1556344"/>
            <a:ext cx="36042" cy="3848601"/>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6606083" y="1556344"/>
            <a:ext cx="36042" cy="3848601"/>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7782341" y="1556344"/>
            <a:ext cx="36042" cy="3848601"/>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4282274" y="3406382"/>
            <a:ext cx="119166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4" name="Group 153"/>
          <p:cNvGrpSpPr/>
          <p:nvPr/>
        </p:nvGrpSpPr>
        <p:grpSpPr>
          <a:xfrm>
            <a:off x="3111843" y="3406382"/>
            <a:ext cx="1194815" cy="367615"/>
            <a:chOff x="8132064" y="2156129"/>
            <a:chExt cx="1194815" cy="367615"/>
          </a:xfrm>
        </p:grpSpPr>
        <p:cxnSp>
          <p:nvCxnSpPr>
            <p:cNvPr id="158" name="Straight Connector 157"/>
            <p:cNvCxnSpPr/>
            <p:nvPr/>
          </p:nvCxnSpPr>
          <p:spPr>
            <a:xfrm>
              <a:off x="8132064" y="2156129"/>
              <a:ext cx="119481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8144256" y="2156129"/>
              <a:ext cx="0" cy="3676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9" name="Group 128"/>
          <p:cNvGrpSpPr/>
          <p:nvPr/>
        </p:nvGrpSpPr>
        <p:grpSpPr>
          <a:xfrm>
            <a:off x="5464897" y="3412478"/>
            <a:ext cx="2353053" cy="367615"/>
            <a:chOff x="8144256" y="2156129"/>
            <a:chExt cx="2353053" cy="367615"/>
          </a:xfrm>
        </p:grpSpPr>
        <p:cxnSp>
          <p:nvCxnSpPr>
            <p:cNvPr id="153" name="Straight Connector 152"/>
            <p:cNvCxnSpPr/>
            <p:nvPr/>
          </p:nvCxnSpPr>
          <p:spPr>
            <a:xfrm>
              <a:off x="8144256" y="2156129"/>
              <a:ext cx="0" cy="3676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8153294" y="2511551"/>
              <a:ext cx="234401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4" name="Straight Connector 143"/>
          <p:cNvCxnSpPr/>
          <p:nvPr/>
        </p:nvCxnSpPr>
        <p:spPr>
          <a:xfrm>
            <a:off x="1927139" y="3773996"/>
            <a:ext cx="119716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1539475" y="3773996"/>
            <a:ext cx="41439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3" name="Group 132"/>
          <p:cNvGrpSpPr/>
          <p:nvPr/>
        </p:nvGrpSpPr>
        <p:grpSpPr>
          <a:xfrm>
            <a:off x="7793566" y="3406381"/>
            <a:ext cx="609600" cy="367615"/>
            <a:chOff x="8132064" y="2156129"/>
            <a:chExt cx="609600" cy="367615"/>
          </a:xfrm>
        </p:grpSpPr>
        <p:cxnSp>
          <p:nvCxnSpPr>
            <p:cNvPr id="134" name="Straight Connector 133"/>
            <p:cNvCxnSpPr/>
            <p:nvPr/>
          </p:nvCxnSpPr>
          <p:spPr>
            <a:xfrm>
              <a:off x="8132064" y="2156129"/>
              <a:ext cx="6096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8144256" y="2156129"/>
              <a:ext cx="0" cy="3676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6" name="TextBox 165"/>
          <p:cNvSpPr txBox="1"/>
          <p:nvPr/>
        </p:nvSpPr>
        <p:spPr>
          <a:xfrm>
            <a:off x="965910" y="3317833"/>
            <a:ext cx="561372" cy="523220"/>
          </a:xfrm>
          <a:prstGeom prst="rect">
            <a:avLst/>
          </a:prstGeom>
          <a:noFill/>
        </p:spPr>
        <p:txBody>
          <a:bodyPr wrap="none" rtlCol="0">
            <a:spAutoFit/>
          </a:bodyPr>
          <a:lstStyle/>
          <a:p>
            <a:r>
              <a:rPr lang="en-US" sz="2800" b="1" dirty="0"/>
              <a:t>Z</a:t>
            </a:r>
            <a:r>
              <a:rPr lang="en-US" sz="2800" b="1" baseline="-25000" dirty="0"/>
              <a:t>1</a:t>
            </a:r>
          </a:p>
        </p:txBody>
      </p:sp>
      <p:cxnSp>
        <p:nvCxnSpPr>
          <p:cNvPr id="203" name="Straight Connector 202"/>
          <p:cNvCxnSpPr/>
          <p:nvPr/>
        </p:nvCxnSpPr>
        <p:spPr>
          <a:xfrm flipV="1">
            <a:off x="4315968" y="4557640"/>
            <a:ext cx="1173314" cy="21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flipV="1">
            <a:off x="3136494" y="4557640"/>
            <a:ext cx="1182357" cy="1327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1938528" y="4569832"/>
            <a:ext cx="1197966" cy="21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551667" y="4569832"/>
            <a:ext cx="41439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5473935" y="4202217"/>
            <a:ext cx="2941423" cy="373712"/>
            <a:chOff x="5473935" y="4202217"/>
            <a:chExt cx="2941423" cy="373712"/>
          </a:xfrm>
        </p:grpSpPr>
        <p:cxnSp>
          <p:nvCxnSpPr>
            <p:cNvPr id="194" name="Straight Connector 193"/>
            <p:cNvCxnSpPr/>
            <p:nvPr/>
          </p:nvCxnSpPr>
          <p:spPr>
            <a:xfrm>
              <a:off x="5477089" y="4208314"/>
              <a:ext cx="0" cy="3676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5473935" y="4202217"/>
              <a:ext cx="294142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7" name="TextBox 206"/>
          <p:cNvSpPr txBox="1"/>
          <p:nvPr/>
        </p:nvSpPr>
        <p:spPr>
          <a:xfrm>
            <a:off x="978102" y="4113669"/>
            <a:ext cx="561372" cy="523220"/>
          </a:xfrm>
          <a:prstGeom prst="rect">
            <a:avLst/>
          </a:prstGeom>
          <a:noFill/>
        </p:spPr>
        <p:txBody>
          <a:bodyPr wrap="none" rtlCol="0">
            <a:spAutoFit/>
          </a:bodyPr>
          <a:lstStyle/>
          <a:p>
            <a:r>
              <a:rPr lang="en-US" sz="2800" b="1" dirty="0"/>
              <a:t>Z</a:t>
            </a:r>
            <a:r>
              <a:rPr lang="en-US" sz="2800" b="1" baseline="-25000" dirty="0"/>
              <a:t>2</a:t>
            </a:r>
          </a:p>
        </p:txBody>
      </p:sp>
      <p:sp>
        <p:nvSpPr>
          <p:cNvPr id="10" name="Freeform 9"/>
          <p:cNvSpPr/>
          <p:nvPr/>
        </p:nvSpPr>
        <p:spPr>
          <a:xfrm>
            <a:off x="1966063" y="1996439"/>
            <a:ext cx="147135" cy="499872"/>
          </a:xfrm>
          <a:custGeom>
            <a:avLst/>
            <a:gdLst>
              <a:gd name="connsiteX0" fmla="*/ 0 w 147135"/>
              <a:gd name="connsiteY0" fmla="*/ 0 h 499872"/>
              <a:gd name="connsiteX1" fmla="*/ 146304 w 147135"/>
              <a:gd name="connsiteY1" fmla="*/ 243840 h 499872"/>
              <a:gd name="connsiteX2" fmla="*/ 48768 w 147135"/>
              <a:gd name="connsiteY2" fmla="*/ 499872 h 499872"/>
            </a:gdLst>
            <a:ahLst/>
            <a:cxnLst>
              <a:cxn ang="0">
                <a:pos x="connsiteX0" y="connsiteY0"/>
              </a:cxn>
              <a:cxn ang="0">
                <a:pos x="connsiteX1" y="connsiteY1"/>
              </a:cxn>
              <a:cxn ang="0">
                <a:pos x="connsiteX2" y="connsiteY2"/>
              </a:cxn>
            </a:cxnLst>
            <a:rect l="l" t="t" r="r" b="b"/>
            <a:pathLst>
              <a:path w="147135" h="499872">
                <a:moveTo>
                  <a:pt x="0" y="0"/>
                </a:moveTo>
                <a:cubicBezTo>
                  <a:pt x="69088" y="80264"/>
                  <a:pt x="138176" y="160528"/>
                  <a:pt x="146304" y="243840"/>
                </a:cubicBezTo>
                <a:cubicBezTo>
                  <a:pt x="154432" y="327152"/>
                  <a:pt x="101600" y="413512"/>
                  <a:pt x="48768" y="499872"/>
                </a:cubicBezTo>
              </a:path>
            </a:pathLst>
          </a:custGeom>
          <a:noFill/>
          <a:ln w="38100">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Freeform 207"/>
          <p:cNvSpPr/>
          <p:nvPr/>
        </p:nvSpPr>
        <p:spPr>
          <a:xfrm>
            <a:off x="3156431" y="2002182"/>
            <a:ext cx="147135" cy="499872"/>
          </a:xfrm>
          <a:custGeom>
            <a:avLst/>
            <a:gdLst>
              <a:gd name="connsiteX0" fmla="*/ 0 w 147135"/>
              <a:gd name="connsiteY0" fmla="*/ 0 h 499872"/>
              <a:gd name="connsiteX1" fmla="*/ 146304 w 147135"/>
              <a:gd name="connsiteY1" fmla="*/ 243840 h 499872"/>
              <a:gd name="connsiteX2" fmla="*/ 48768 w 147135"/>
              <a:gd name="connsiteY2" fmla="*/ 499872 h 499872"/>
            </a:gdLst>
            <a:ahLst/>
            <a:cxnLst>
              <a:cxn ang="0">
                <a:pos x="connsiteX0" y="connsiteY0"/>
              </a:cxn>
              <a:cxn ang="0">
                <a:pos x="connsiteX1" y="connsiteY1"/>
              </a:cxn>
              <a:cxn ang="0">
                <a:pos x="connsiteX2" y="connsiteY2"/>
              </a:cxn>
            </a:cxnLst>
            <a:rect l="l" t="t" r="r" b="b"/>
            <a:pathLst>
              <a:path w="147135" h="499872">
                <a:moveTo>
                  <a:pt x="0" y="0"/>
                </a:moveTo>
                <a:cubicBezTo>
                  <a:pt x="69088" y="80264"/>
                  <a:pt x="138176" y="160528"/>
                  <a:pt x="146304" y="243840"/>
                </a:cubicBezTo>
                <a:cubicBezTo>
                  <a:pt x="154432" y="327152"/>
                  <a:pt x="101600" y="413512"/>
                  <a:pt x="48768" y="499872"/>
                </a:cubicBezTo>
              </a:path>
            </a:pathLst>
          </a:custGeom>
          <a:noFill/>
          <a:ln w="38100">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Freeform 208"/>
          <p:cNvSpPr/>
          <p:nvPr/>
        </p:nvSpPr>
        <p:spPr>
          <a:xfrm>
            <a:off x="4313185" y="1990692"/>
            <a:ext cx="147135" cy="499872"/>
          </a:xfrm>
          <a:custGeom>
            <a:avLst/>
            <a:gdLst>
              <a:gd name="connsiteX0" fmla="*/ 0 w 147135"/>
              <a:gd name="connsiteY0" fmla="*/ 0 h 499872"/>
              <a:gd name="connsiteX1" fmla="*/ 146304 w 147135"/>
              <a:gd name="connsiteY1" fmla="*/ 243840 h 499872"/>
              <a:gd name="connsiteX2" fmla="*/ 48768 w 147135"/>
              <a:gd name="connsiteY2" fmla="*/ 499872 h 499872"/>
            </a:gdLst>
            <a:ahLst/>
            <a:cxnLst>
              <a:cxn ang="0">
                <a:pos x="connsiteX0" y="connsiteY0"/>
              </a:cxn>
              <a:cxn ang="0">
                <a:pos x="connsiteX1" y="connsiteY1"/>
              </a:cxn>
              <a:cxn ang="0">
                <a:pos x="connsiteX2" y="connsiteY2"/>
              </a:cxn>
            </a:cxnLst>
            <a:rect l="l" t="t" r="r" b="b"/>
            <a:pathLst>
              <a:path w="147135" h="499872">
                <a:moveTo>
                  <a:pt x="0" y="0"/>
                </a:moveTo>
                <a:cubicBezTo>
                  <a:pt x="69088" y="80264"/>
                  <a:pt x="138176" y="160528"/>
                  <a:pt x="146304" y="243840"/>
                </a:cubicBezTo>
                <a:cubicBezTo>
                  <a:pt x="154432" y="327152"/>
                  <a:pt x="101600" y="413512"/>
                  <a:pt x="48768" y="499872"/>
                </a:cubicBezTo>
              </a:path>
            </a:pathLst>
          </a:custGeom>
          <a:noFill/>
          <a:ln w="38100">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Freeform 209"/>
          <p:cNvSpPr/>
          <p:nvPr/>
        </p:nvSpPr>
        <p:spPr>
          <a:xfrm>
            <a:off x="5503553" y="1996435"/>
            <a:ext cx="147135" cy="499872"/>
          </a:xfrm>
          <a:custGeom>
            <a:avLst/>
            <a:gdLst>
              <a:gd name="connsiteX0" fmla="*/ 0 w 147135"/>
              <a:gd name="connsiteY0" fmla="*/ 0 h 499872"/>
              <a:gd name="connsiteX1" fmla="*/ 146304 w 147135"/>
              <a:gd name="connsiteY1" fmla="*/ 243840 h 499872"/>
              <a:gd name="connsiteX2" fmla="*/ 48768 w 147135"/>
              <a:gd name="connsiteY2" fmla="*/ 499872 h 499872"/>
            </a:gdLst>
            <a:ahLst/>
            <a:cxnLst>
              <a:cxn ang="0">
                <a:pos x="connsiteX0" y="connsiteY0"/>
              </a:cxn>
              <a:cxn ang="0">
                <a:pos x="connsiteX1" y="connsiteY1"/>
              </a:cxn>
              <a:cxn ang="0">
                <a:pos x="connsiteX2" y="connsiteY2"/>
              </a:cxn>
            </a:cxnLst>
            <a:rect l="l" t="t" r="r" b="b"/>
            <a:pathLst>
              <a:path w="147135" h="499872">
                <a:moveTo>
                  <a:pt x="0" y="0"/>
                </a:moveTo>
                <a:cubicBezTo>
                  <a:pt x="69088" y="80264"/>
                  <a:pt x="138176" y="160528"/>
                  <a:pt x="146304" y="243840"/>
                </a:cubicBezTo>
                <a:cubicBezTo>
                  <a:pt x="154432" y="327152"/>
                  <a:pt x="101600" y="413512"/>
                  <a:pt x="48768" y="499872"/>
                </a:cubicBezTo>
              </a:path>
            </a:pathLst>
          </a:custGeom>
          <a:noFill/>
          <a:ln w="38100">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reeform 210"/>
          <p:cNvSpPr/>
          <p:nvPr/>
        </p:nvSpPr>
        <p:spPr>
          <a:xfrm>
            <a:off x="6655972" y="2003807"/>
            <a:ext cx="147135" cy="499872"/>
          </a:xfrm>
          <a:custGeom>
            <a:avLst/>
            <a:gdLst>
              <a:gd name="connsiteX0" fmla="*/ 0 w 147135"/>
              <a:gd name="connsiteY0" fmla="*/ 0 h 499872"/>
              <a:gd name="connsiteX1" fmla="*/ 146304 w 147135"/>
              <a:gd name="connsiteY1" fmla="*/ 243840 h 499872"/>
              <a:gd name="connsiteX2" fmla="*/ 48768 w 147135"/>
              <a:gd name="connsiteY2" fmla="*/ 499872 h 499872"/>
            </a:gdLst>
            <a:ahLst/>
            <a:cxnLst>
              <a:cxn ang="0">
                <a:pos x="connsiteX0" y="connsiteY0"/>
              </a:cxn>
              <a:cxn ang="0">
                <a:pos x="connsiteX1" y="connsiteY1"/>
              </a:cxn>
              <a:cxn ang="0">
                <a:pos x="connsiteX2" y="connsiteY2"/>
              </a:cxn>
            </a:cxnLst>
            <a:rect l="l" t="t" r="r" b="b"/>
            <a:pathLst>
              <a:path w="147135" h="499872">
                <a:moveTo>
                  <a:pt x="0" y="0"/>
                </a:moveTo>
                <a:cubicBezTo>
                  <a:pt x="69088" y="80264"/>
                  <a:pt x="138176" y="160528"/>
                  <a:pt x="146304" y="243840"/>
                </a:cubicBezTo>
                <a:cubicBezTo>
                  <a:pt x="154432" y="327152"/>
                  <a:pt x="101600" y="413512"/>
                  <a:pt x="48768" y="499872"/>
                </a:cubicBezTo>
              </a:path>
            </a:pathLst>
          </a:custGeom>
          <a:noFill/>
          <a:ln w="38100">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Freeform 211"/>
          <p:cNvSpPr/>
          <p:nvPr/>
        </p:nvSpPr>
        <p:spPr>
          <a:xfrm>
            <a:off x="7846340" y="2009550"/>
            <a:ext cx="147135" cy="499872"/>
          </a:xfrm>
          <a:custGeom>
            <a:avLst/>
            <a:gdLst>
              <a:gd name="connsiteX0" fmla="*/ 0 w 147135"/>
              <a:gd name="connsiteY0" fmla="*/ 0 h 499872"/>
              <a:gd name="connsiteX1" fmla="*/ 146304 w 147135"/>
              <a:gd name="connsiteY1" fmla="*/ 243840 h 499872"/>
              <a:gd name="connsiteX2" fmla="*/ 48768 w 147135"/>
              <a:gd name="connsiteY2" fmla="*/ 499872 h 499872"/>
            </a:gdLst>
            <a:ahLst/>
            <a:cxnLst>
              <a:cxn ang="0">
                <a:pos x="connsiteX0" y="connsiteY0"/>
              </a:cxn>
              <a:cxn ang="0">
                <a:pos x="connsiteX1" y="connsiteY1"/>
              </a:cxn>
              <a:cxn ang="0">
                <a:pos x="connsiteX2" y="connsiteY2"/>
              </a:cxn>
            </a:cxnLst>
            <a:rect l="l" t="t" r="r" b="b"/>
            <a:pathLst>
              <a:path w="147135" h="499872">
                <a:moveTo>
                  <a:pt x="0" y="0"/>
                </a:moveTo>
                <a:cubicBezTo>
                  <a:pt x="69088" y="80264"/>
                  <a:pt x="138176" y="160528"/>
                  <a:pt x="146304" y="243840"/>
                </a:cubicBezTo>
                <a:cubicBezTo>
                  <a:pt x="154432" y="327152"/>
                  <a:pt x="101600" y="413512"/>
                  <a:pt x="48768" y="499872"/>
                </a:cubicBezTo>
              </a:path>
            </a:pathLst>
          </a:custGeom>
          <a:noFill/>
          <a:ln w="38100">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212"/>
          <p:cNvSpPr/>
          <p:nvPr/>
        </p:nvSpPr>
        <p:spPr>
          <a:xfrm>
            <a:off x="3156051" y="2834286"/>
            <a:ext cx="147135" cy="499872"/>
          </a:xfrm>
          <a:custGeom>
            <a:avLst/>
            <a:gdLst>
              <a:gd name="connsiteX0" fmla="*/ 0 w 147135"/>
              <a:gd name="connsiteY0" fmla="*/ 0 h 499872"/>
              <a:gd name="connsiteX1" fmla="*/ 146304 w 147135"/>
              <a:gd name="connsiteY1" fmla="*/ 243840 h 499872"/>
              <a:gd name="connsiteX2" fmla="*/ 48768 w 147135"/>
              <a:gd name="connsiteY2" fmla="*/ 499872 h 499872"/>
            </a:gdLst>
            <a:ahLst/>
            <a:cxnLst>
              <a:cxn ang="0">
                <a:pos x="connsiteX0" y="connsiteY0"/>
              </a:cxn>
              <a:cxn ang="0">
                <a:pos x="connsiteX1" y="connsiteY1"/>
              </a:cxn>
              <a:cxn ang="0">
                <a:pos x="connsiteX2" y="connsiteY2"/>
              </a:cxn>
            </a:cxnLst>
            <a:rect l="l" t="t" r="r" b="b"/>
            <a:pathLst>
              <a:path w="147135" h="499872">
                <a:moveTo>
                  <a:pt x="0" y="0"/>
                </a:moveTo>
                <a:cubicBezTo>
                  <a:pt x="69088" y="80264"/>
                  <a:pt x="138176" y="160528"/>
                  <a:pt x="146304" y="243840"/>
                </a:cubicBezTo>
                <a:cubicBezTo>
                  <a:pt x="154432" y="327152"/>
                  <a:pt x="101600" y="413512"/>
                  <a:pt x="48768" y="499872"/>
                </a:cubicBezTo>
              </a:path>
            </a:pathLst>
          </a:custGeom>
          <a:noFill/>
          <a:ln w="38100">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Freeform 213"/>
          <p:cNvSpPr/>
          <p:nvPr/>
        </p:nvSpPr>
        <p:spPr>
          <a:xfrm>
            <a:off x="5516549" y="2865559"/>
            <a:ext cx="147135" cy="499872"/>
          </a:xfrm>
          <a:custGeom>
            <a:avLst/>
            <a:gdLst>
              <a:gd name="connsiteX0" fmla="*/ 0 w 147135"/>
              <a:gd name="connsiteY0" fmla="*/ 0 h 499872"/>
              <a:gd name="connsiteX1" fmla="*/ 146304 w 147135"/>
              <a:gd name="connsiteY1" fmla="*/ 243840 h 499872"/>
              <a:gd name="connsiteX2" fmla="*/ 48768 w 147135"/>
              <a:gd name="connsiteY2" fmla="*/ 499872 h 499872"/>
            </a:gdLst>
            <a:ahLst/>
            <a:cxnLst>
              <a:cxn ang="0">
                <a:pos x="connsiteX0" y="connsiteY0"/>
              </a:cxn>
              <a:cxn ang="0">
                <a:pos x="connsiteX1" y="connsiteY1"/>
              </a:cxn>
              <a:cxn ang="0">
                <a:pos x="connsiteX2" y="connsiteY2"/>
              </a:cxn>
            </a:cxnLst>
            <a:rect l="l" t="t" r="r" b="b"/>
            <a:pathLst>
              <a:path w="147135" h="499872">
                <a:moveTo>
                  <a:pt x="0" y="0"/>
                </a:moveTo>
                <a:cubicBezTo>
                  <a:pt x="69088" y="80264"/>
                  <a:pt x="138176" y="160528"/>
                  <a:pt x="146304" y="243840"/>
                </a:cubicBezTo>
                <a:cubicBezTo>
                  <a:pt x="154432" y="327152"/>
                  <a:pt x="101600" y="413512"/>
                  <a:pt x="48768" y="499872"/>
                </a:cubicBezTo>
              </a:path>
            </a:pathLst>
          </a:custGeom>
          <a:noFill/>
          <a:ln w="38100">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214"/>
          <p:cNvSpPr/>
          <p:nvPr/>
        </p:nvSpPr>
        <p:spPr>
          <a:xfrm>
            <a:off x="7873493" y="2865559"/>
            <a:ext cx="147135" cy="499872"/>
          </a:xfrm>
          <a:custGeom>
            <a:avLst/>
            <a:gdLst>
              <a:gd name="connsiteX0" fmla="*/ 0 w 147135"/>
              <a:gd name="connsiteY0" fmla="*/ 0 h 499872"/>
              <a:gd name="connsiteX1" fmla="*/ 146304 w 147135"/>
              <a:gd name="connsiteY1" fmla="*/ 243840 h 499872"/>
              <a:gd name="connsiteX2" fmla="*/ 48768 w 147135"/>
              <a:gd name="connsiteY2" fmla="*/ 499872 h 499872"/>
            </a:gdLst>
            <a:ahLst/>
            <a:cxnLst>
              <a:cxn ang="0">
                <a:pos x="connsiteX0" y="connsiteY0"/>
              </a:cxn>
              <a:cxn ang="0">
                <a:pos x="connsiteX1" y="connsiteY1"/>
              </a:cxn>
              <a:cxn ang="0">
                <a:pos x="connsiteX2" y="connsiteY2"/>
              </a:cxn>
            </a:cxnLst>
            <a:rect l="l" t="t" r="r" b="b"/>
            <a:pathLst>
              <a:path w="147135" h="499872">
                <a:moveTo>
                  <a:pt x="0" y="0"/>
                </a:moveTo>
                <a:cubicBezTo>
                  <a:pt x="69088" y="80264"/>
                  <a:pt x="138176" y="160528"/>
                  <a:pt x="146304" y="243840"/>
                </a:cubicBezTo>
                <a:cubicBezTo>
                  <a:pt x="154432" y="327152"/>
                  <a:pt x="101600" y="413512"/>
                  <a:pt x="48768" y="499872"/>
                </a:cubicBezTo>
              </a:path>
            </a:pathLst>
          </a:custGeom>
          <a:noFill/>
          <a:ln w="38100">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Freeform 215"/>
          <p:cNvSpPr/>
          <p:nvPr/>
        </p:nvSpPr>
        <p:spPr>
          <a:xfrm>
            <a:off x="5526135" y="3649201"/>
            <a:ext cx="147135" cy="499872"/>
          </a:xfrm>
          <a:custGeom>
            <a:avLst/>
            <a:gdLst>
              <a:gd name="connsiteX0" fmla="*/ 0 w 147135"/>
              <a:gd name="connsiteY0" fmla="*/ 0 h 499872"/>
              <a:gd name="connsiteX1" fmla="*/ 146304 w 147135"/>
              <a:gd name="connsiteY1" fmla="*/ 243840 h 499872"/>
              <a:gd name="connsiteX2" fmla="*/ 48768 w 147135"/>
              <a:gd name="connsiteY2" fmla="*/ 499872 h 499872"/>
            </a:gdLst>
            <a:ahLst/>
            <a:cxnLst>
              <a:cxn ang="0">
                <a:pos x="connsiteX0" y="connsiteY0"/>
              </a:cxn>
              <a:cxn ang="0">
                <a:pos x="connsiteX1" y="connsiteY1"/>
              </a:cxn>
              <a:cxn ang="0">
                <a:pos x="connsiteX2" y="connsiteY2"/>
              </a:cxn>
            </a:cxnLst>
            <a:rect l="l" t="t" r="r" b="b"/>
            <a:pathLst>
              <a:path w="147135" h="499872">
                <a:moveTo>
                  <a:pt x="0" y="0"/>
                </a:moveTo>
                <a:cubicBezTo>
                  <a:pt x="69088" y="80264"/>
                  <a:pt x="138176" y="160528"/>
                  <a:pt x="146304" y="243840"/>
                </a:cubicBezTo>
                <a:cubicBezTo>
                  <a:pt x="154432" y="327152"/>
                  <a:pt x="101600" y="413512"/>
                  <a:pt x="48768" y="499872"/>
                </a:cubicBezTo>
              </a:path>
            </a:pathLst>
          </a:custGeom>
          <a:noFill/>
          <a:ln w="38100">
            <a:solidFill>
              <a:srgbClr val="0070C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1528501" y="2484883"/>
            <a:ext cx="420308" cy="3662931"/>
            <a:chOff x="1528501" y="2490564"/>
            <a:chExt cx="420308" cy="3662931"/>
          </a:xfrm>
        </p:grpSpPr>
        <p:cxnSp>
          <p:nvCxnSpPr>
            <p:cNvPr id="55" name="Straight Arrow Connector 54"/>
            <p:cNvCxnSpPr/>
            <p:nvPr/>
          </p:nvCxnSpPr>
          <p:spPr>
            <a:xfrm>
              <a:off x="1732134" y="2490564"/>
              <a:ext cx="14539" cy="3117756"/>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528501" y="5568720"/>
              <a:ext cx="420308" cy="584775"/>
            </a:xfrm>
            <a:prstGeom prst="rect">
              <a:avLst/>
            </a:prstGeom>
            <a:noFill/>
          </p:spPr>
          <p:txBody>
            <a:bodyPr wrap="none" rtlCol="0">
              <a:spAutoFit/>
            </a:bodyPr>
            <a:lstStyle/>
            <a:p>
              <a:r>
                <a:rPr lang="en-US" sz="3200" b="1" dirty="0">
                  <a:solidFill>
                    <a:srgbClr val="00B050"/>
                  </a:solidFill>
                </a:rPr>
                <a:t>0</a:t>
              </a:r>
            </a:p>
          </p:txBody>
        </p:sp>
      </p:grpSp>
      <p:grpSp>
        <p:nvGrpSpPr>
          <p:cNvPr id="217" name="Group 216"/>
          <p:cNvGrpSpPr/>
          <p:nvPr/>
        </p:nvGrpSpPr>
        <p:grpSpPr>
          <a:xfrm>
            <a:off x="2412767" y="2484883"/>
            <a:ext cx="420308" cy="3662931"/>
            <a:chOff x="1528501" y="2490564"/>
            <a:chExt cx="420308" cy="3662931"/>
          </a:xfrm>
        </p:grpSpPr>
        <p:cxnSp>
          <p:nvCxnSpPr>
            <p:cNvPr id="218" name="Straight Arrow Connector 217"/>
            <p:cNvCxnSpPr/>
            <p:nvPr/>
          </p:nvCxnSpPr>
          <p:spPr>
            <a:xfrm>
              <a:off x="1732134" y="2490564"/>
              <a:ext cx="14539" cy="3117756"/>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9" name="TextBox 218"/>
            <p:cNvSpPr txBox="1"/>
            <p:nvPr/>
          </p:nvSpPr>
          <p:spPr>
            <a:xfrm>
              <a:off x="1528501" y="5568720"/>
              <a:ext cx="420308" cy="584775"/>
            </a:xfrm>
            <a:prstGeom prst="rect">
              <a:avLst/>
            </a:prstGeom>
            <a:noFill/>
          </p:spPr>
          <p:txBody>
            <a:bodyPr wrap="none" rtlCol="0">
              <a:spAutoFit/>
            </a:bodyPr>
            <a:lstStyle/>
            <a:p>
              <a:r>
                <a:rPr lang="en-US" sz="3200" b="1" dirty="0">
                  <a:solidFill>
                    <a:srgbClr val="00B050"/>
                  </a:solidFill>
                </a:rPr>
                <a:t>1</a:t>
              </a:r>
            </a:p>
          </p:txBody>
        </p:sp>
      </p:grpSp>
      <p:grpSp>
        <p:nvGrpSpPr>
          <p:cNvPr id="220" name="Group 219"/>
          <p:cNvGrpSpPr/>
          <p:nvPr/>
        </p:nvGrpSpPr>
        <p:grpSpPr>
          <a:xfrm>
            <a:off x="3577533" y="2484883"/>
            <a:ext cx="420308" cy="3662931"/>
            <a:chOff x="1528501" y="2490564"/>
            <a:chExt cx="420308" cy="3662931"/>
          </a:xfrm>
        </p:grpSpPr>
        <p:cxnSp>
          <p:nvCxnSpPr>
            <p:cNvPr id="221" name="Straight Arrow Connector 220"/>
            <p:cNvCxnSpPr/>
            <p:nvPr/>
          </p:nvCxnSpPr>
          <p:spPr>
            <a:xfrm>
              <a:off x="1732134" y="2490564"/>
              <a:ext cx="14539" cy="3117756"/>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2" name="TextBox 221"/>
            <p:cNvSpPr txBox="1"/>
            <p:nvPr/>
          </p:nvSpPr>
          <p:spPr>
            <a:xfrm>
              <a:off x="1528501" y="5568720"/>
              <a:ext cx="420308" cy="584775"/>
            </a:xfrm>
            <a:prstGeom prst="rect">
              <a:avLst/>
            </a:prstGeom>
            <a:noFill/>
          </p:spPr>
          <p:txBody>
            <a:bodyPr wrap="none" rtlCol="0">
              <a:spAutoFit/>
            </a:bodyPr>
            <a:lstStyle/>
            <a:p>
              <a:r>
                <a:rPr lang="en-US" sz="3200" b="1" dirty="0">
                  <a:solidFill>
                    <a:srgbClr val="00B050"/>
                  </a:solidFill>
                </a:rPr>
                <a:t>2</a:t>
              </a:r>
            </a:p>
          </p:txBody>
        </p:sp>
      </p:grpSp>
      <p:grpSp>
        <p:nvGrpSpPr>
          <p:cNvPr id="223" name="Group 222"/>
          <p:cNvGrpSpPr/>
          <p:nvPr/>
        </p:nvGrpSpPr>
        <p:grpSpPr>
          <a:xfrm>
            <a:off x="4667950" y="2484883"/>
            <a:ext cx="420308" cy="3662931"/>
            <a:chOff x="1528501" y="2490564"/>
            <a:chExt cx="420308" cy="3662931"/>
          </a:xfrm>
        </p:grpSpPr>
        <p:cxnSp>
          <p:nvCxnSpPr>
            <p:cNvPr id="224" name="Straight Arrow Connector 223"/>
            <p:cNvCxnSpPr/>
            <p:nvPr/>
          </p:nvCxnSpPr>
          <p:spPr>
            <a:xfrm>
              <a:off x="1732134" y="2490564"/>
              <a:ext cx="14539" cy="3117756"/>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5" name="TextBox 224"/>
            <p:cNvSpPr txBox="1"/>
            <p:nvPr/>
          </p:nvSpPr>
          <p:spPr>
            <a:xfrm>
              <a:off x="1528501" y="5568720"/>
              <a:ext cx="420308" cy="584775"/>
            </a:xfrm>
            <a:prstGeom prst="rect">
              <a:avLst/>
            </a:prstGeom>
            <a:noFill/>
          </p:spPr>
          <p:txBody>
            <a:bodyPr wrap="none" rtlCol="0">
              <a:spAutoFit/>
            </a:bodyPr>
            <a:lstStyle/>
            <a:p>
              <a:r>
                <a:rPr lang="en-US" sz="3200" b="1" dirty="0">
                  <a:solidFill>
                    <a:srgbClr val="00B050"/>
                  </a:solidFill>
                </a:rPr>
                <a:t>3</a:t>
              </a:r>
            </a:p>
          </p:txBody>
        </p:sp>
      </p:grpSp>
      <p:grpSp>
        <p:nvGrpSpPr>
          <p:cNvPr id="226" name="Group 225"/>
          <p:cNvGrpSpPr/>
          <p:nvPr/>
        </p:nvGrpSpPr>
        <p:grpSpPr>
          <a:xfrm>
            <a:off x="5786444" y="2484883"/>
            <a:ext cx="420308" cy="3662931"/>
            <a:chOff x="1528501" y="2490564"/>
            <a:chExt cx="420308" cy="3662931"/>
          </a:xfrm>
        </p:grpSpPr>
        <p:cxnSp>
          <p:nvCxnSpPr>
            <p:cNvPr id="227" name="Straight Arrow Connector 226"/>
            <p:cNvCxnSpPr/>
            <p:nvPr/>
          </p:nvCxnSpPr>
          <p:spPr>
            <a:xfrm>
              <a:off x="1732134" y="2490564"/>
              <a:ext cx="14539" cy="3117756"/>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8" name="TextBox 227"/>
            <p:cNvSpPr txBox="1"/>
            <p:nvPr/>
          </p:nvSpPr>
          <p:spPr>
            <a:xfrm>
              <a:off x="1528501" y="5568720"/>
              <a:ext cx="420308" cy="584775"/>
            </a:xfrm>
            <a:prstGeom prst="rect">
              <a:avLst/>
            </a:prstGeom>
            <a:noFill/>
          </p:spPr>
          <p:txBody>
            <a:bodyPr wrap="none" rtlCol="0">
              <a:spAutoFit/>
            </a:bodyPr>
            <a:lstStyle/>
            <a:p>
              <a:r>
                <a:rPr lang="en-US" sz="3200" b="1" dirty="0">
                  <a:solidFill>
                    <a:srgbClr val="00B050"/>
                  </a:solidFill>
                </a:rPr>
                <a:t>4</a:t>
              </a:r>
            </a:p>
          </p:txBody>
        </p:sp>
      </p:grpSp>
      <p:grpSp>
        <p:nvGrpSpPr>
          <p:cNvPr id="229" name="Group 228"/>
          <p:cNvGrpSpPr/>
          <p:nvPr/>
        </p:nvGrpSpPr>
        <p:grpSpPr>
          <a:xfrm>
            <a:off x="6926660" y="2484883"/>
            <a:ext cx="420308" cy="3662931"/>
            <a:chOff x="1528501" y="2490564"/>
            <a:chExt cx="420308" cy="3662931"/>
          </a:xfrm>
        </p:grpSpPr>
        <p:cxnSp>
          <p:nvCxnSpPr>
            <p:cNvPr id="230" name="Straight Arrow Connector 229"/>
            <p:cNvCxnSpPr/>
            <p:nvPr/>
          </p:nvCxnSpPr>
          <p:spPr>
            <a:xfrm>
              <a:off x="1732134" y="2490564"/>
              <a:ext cx="14539" cy="3117756"/>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1528501" y="5568720"/>
              <a:ext cx="420308" cy="584775"/>
            </a:xfrm>
            <a:prstGeom prst="rect">
              <a:avLst/>
            </a:prstGeom>
            <a:noFill/>
          </p:spPr>
          <p:txBody>
            <a:bodyPr wrap="none" rtlCol="0">
              <a:spAutoFit/>
            </a:bodyPr>
            <a:lstStyle/>
            <a:p>
              <a:r>
                <a:rPr lang="en-US" sz="3200" b="1" dirty="0">
                  <a:solidFill>
                    <a:srgbClr val="00B050"/>
                  </a:solidFill>
                </a:rPr>
                <a:t>5</a:t>
              </a:r>
            </a:p>
          </p:txBody>
        </p:sp>
      </p:grpSp>
      <p:grpSp>
        <p:nvGrpSpPr>
          <p:cNvPr id="232" name="Group 231"/>
          <p:cNvGrpSpPr/>
          <p:nvPr/>
        </p:nvGrpSpPr>
        <p:grpSpPr>
          <a:xfrm>
            <a:off x="7968686" y="2484883"/>
            <a:ext cx="420308" cy="3662931"/>
            <a:chOff x="1528501" y="2490564"/>
            <a:chExt cx="420308" cy="3662931"/>
          </a:xfrm>
        </p:grpSpPr>
        <p:cxnSp>
          <p:nvCxnSpPr>
            <p:cNvPr id="233" name="Straight Arrow Connector 232"/>
            <p:cNvCxnSpPr/>
            <p:nvPr/>
          </p:nvCxnSpPr>
          <p:spPr>
            <a:xfrm>
              <a:off x="1732134" y="2490564"/>
              <a:ext cx="14539" cy="3117756"/>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4" name="TextBox 233"/>
            <p:cNvSpPr txBox="1"/>
            <p:nvPr/>
          </p:nvSpPr>
          <p:spPr>
            <a:xfrm>
              <a:off x="1528501" y="5568720"/>
              <a:ext cx="420308" cy="584775"/>
            </a:xfrm>
            <a:prstGeom prst="rect">
              <a:avLst/>
            </a:prstGeom>
            <a:noFill/>
          </p:spPr>
          <p:txBody>
            <a:bodyPr wrap="none" rtlCol="0">
              <a:spAutoFit/>
            </a:bodyPr>
            <a:lstStyle/>
            <a:p>
              <a:r>
                <a:rPr lang="en-US" sz="3200" b="1" dirty="0">
                  <a:solidFill>
                    <a:srgbClr val="00B050"/>
                  </a:solidFill>
                </a:rPr>
                <a:t>6</a:t>
              </a:r>
            </a:p>
          </p:txBody>
        </p:sp>
      </p:grpSp>
      <p:pic>
        <p:nvPicPr>
          <p:cNvPr id="3" name="Picture 2"/>
          <p:cNvPicPr>
            <a:picLocks noChangeAspect="1"/>
          </p:cNvPicPr>
          <p:nvPr/>
        </p:nvPicPr>
        <p:blipFill>
          <a:blip r:embed="rId3"/>
          <a:stretch>
            <a:fillRect/>
          </a:stretch>
        </p:blipFill>
        <p:spPr>
          <a:xfrm>
            <a:off x="9364642" y="1666138"/>
            <a:ext cx="2124075" cy="1924050"/>
          </a:xfrm>
          <a:prstGeom prst="rect">
            <a:avLst/>
          </a:prstGeom>
        </p:spPr>
      </p:pic>
      <p:pic>
        <p:nvPicPr>
          <p:cNvPr id="6" name="Picture 5"/>
          <p:cNvPicPr>
            <a:picLocks noChangeAspect="1"/>
          </p:cNvPicPr>
          <p:nvPr/>
        </p:nvPicPr>
        <p:blipFill>
          <a:blip r:embed="rId4"/>
          <a:stretch>
            <a:fillRect/>
          </a:stretch>
        </p:blipFill>
        <p:spPr>
          <a:xfrm>
            <a:off x="9769841" y="3780093"/>
            <a:ext cx="1733550" cy="1838325"/>
          </a:xfrm>
          <a:prstGeom prst="rect">
            <a:avLst/>
          </a:prstGeom>
        </p:spPr>
      </p:pic>
    </p:spTree>
    <p:extLst>
      <p:ext uri="{BB962C8B-B14F-4D97-AF65-F5344CB8AC3E}">
        <p14:creationId xmlns:p14="http://schemas.microsoft.com/office/powerpoint/2010/main" val="91427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wipe(left)">
                                      <p:cBhvr>
                                        <p:cTn id="12" dur="500"/>
                                        <p:tgtEl>
                                          <p:spTgt spid="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08"/>
                                        </p:tgtEl>
                                        <p:attrNameLst>
                                          <p:attrName>style.visibility</p:attrName>
                                        </p:attrNameLst>
                                      </p:cBhvr>
                                      <p:to>
                                        <p:strVal val="visible"/>
                                      </p:to>
                                    </p:set>
                                    <p:animEffect transition="in" filter="wipe(up)">
                                      <p:cBhvr>
                                        <p:cTn id="17" dur="500"/>
                                        <p:tgtEl>
                                          <p:spTgt spid="2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0"/>
                                        </p:tgtEl>
                                        <p:attrNameLst>
                                          <p:attrName>style.visibility</p:attrName>
                                        </p:attrNameLst>
                                      </p:cBhvr>
                                      <p:to>
                                        <p:strVal val="visible"/>
                                      </p:to>
                                    </p:set>
                                    <p:animEffect transition="in" filter="wipe(left)">
                                      <p:cBhvr>
                                        <p:cTn id="22" dur="500"/>
                                        <p:tgtEl>
                                          <p:spTgt spid="8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09"/>
                                        </p:tgtEl>
                                        <p:attrNameLst>
                                          <p:attrName>style.visibility</p:attrName>
                                        </p:attrNameLst>
                                      </p:cBhvr>
                                      <p:to>
                                        <p:strVal val="visible"/>
                                      </p:to>
                                    </p:set>
                                    <p:animEffect transition="in" filter="wipe(up)">
                                      <p:cBhvr>
                                        <p:cTn id="27" dur="500"/>
                                        <p:tgtEl>
                                          <p:spTgt spid="20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2"/>
                                        </p:tgtEl>
                                        <p:attrNameLst>
                                          <p:attrName>style.visibility</p:attrName>
                                        </p:attrNameLst>
                                      </p:cBhvr>
                                      <p:to>
                                        <p:strVal val="visible"/>
                                      </p:to>
                                    </p:set>
                                    <p:animEffect transition="in" filter="wipe(left)">
                                      <p:cBhvr>
                                        <p:cTn id="32" dur="500"/>
                                        <p:tgtEl>
                                          <p:spTgt spid="1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10"/>
                                        </p:tgtEl>
                                        <p:attrNameLst>
                                          <p:attrName>style.visibility</p:attrName>
                                        </p:attrNameLst>
                                      </p:cBhvr>
                                      <p:to>
                                        <p:strVal val="visible"/>
                                      </p:to>
                                    </p:set>
                                    <p:animEffect transition="in" filter="wipe(up)">
                                      <p:cBhvr>
                                        <p:cTn id="37" dur="500"/>
                                        <p:tgtEl>
                                          <p:spTgt spid="2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1"/>
                                        </p:tgtEl>
                                        <p:attrNameLst>
                                          <p:attrName>style.visibility</p:attrName>
                                        </p:attrNameLst>
                                      </p:cBhvr>
                                      <p:to>
                                        <p:strVal val="visible"/>
                                      </p:to>
                                    </p:set>
                                    <p:animEffect transition="in" filter="wipe(left)">
                                      <p:cBhvr>
                                        <p:cTn id="42" dur="500"/>
                                        <p:tgtEl>
                                          <p:spTgt spid="8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11"/>
                                        </p:tgtEl>
                                        <p:attrNameLst>
                                          <p:attrName>style.visibility</p:attrName>
                                        </p:attrNameLst>
                                      </p:cBhvr>
                                      <p:to>
                                        <p:strVal val="visible"/>
                                      </p:to>
                                    </p:set>
                                    <p:animEffect transition="in" filter="wipe(up)">
                                      <p:cBhvr>
                                        <p:cTn id="47" dur="500"/>
                                        <p:tgtEl>
                                          <p:spTgt spid="2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8"/>
                                        </p:tgtEl>
                                        <p:attrNameLst>
                                          <p:attrName>style.visibility</p:attrName>
                                        </p:attrNameLst>
                                      </p:cBhvr>
                                      <p:to>
                                        <p:strVal val="visible"/>
                                      </p:to>
                                    </p:set>
                                    <p:animEffect transition="in" filter="wipe(left)">
                                      <p:cBhvr>
                                        <p:cTn id="52" dur="500"/>
                                        <p:tgtEl>
                                          <p:spTgt spid="8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12"/>
                                        </p:tgtEl>
                                        <p:attrNameLst>
                                          <p:attrName>style.visibility</p:attrName>
                                        </p:attrNameLst>
                                      </p:cBhvr>
                                      <p:to>
                                        <p:strVal val="visible"/>
                                      </p:to>
                                    </p:set>
                                    <p:animEffect transition="in" filter="wipe(up)">
                                      <p:cBhvr>
                                        <p:cTn id="57" dur="500"/>
                                        <p:tgtEl>
                                          <p:spTgt spid="2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85"/>
                                        </p:tgtEl>
                                        <p:attrNameLst>
                                          <p:attrName>style.visibility</p:attrName>
                                        </p:attrNameLst>
                                      </p:cBhvr>
                                      <p:to>
                                        <p:strVal val="visible"/>
                                      </p:to>
                                    </p:set>
                                    <p:animEffect transition="in" filter="wipe(left)">
                                      <p:cBhvr>
                                        <p:cTn id="62" dur="500"/>
                                        <p:tgtEl>
                                          <p:spTgt spid="85"/>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44"/>
                                        </p:tgtEl>
                                        <p:attrNameLst>
                                          <p:attrName>style.visibility</p:attrName>
                                        </p:attrNameLst>
                                      </p:cBhvr>
                                      <p:to>
                                        <p:strVal val="visible"/>
                                      </p:to>
                                    </p:set>
                                    <p:animEffect transition="in" filter="wipe(left)">
                                      <p:cBhvr>
                                        <p:cTn id="71" dur="500"/>
                                        <p:tgtEl>
                                          <p:spTgt spid="14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213"/>
                                        </p:tgtEl>
                                        <p:attrNameLst>
                                          <p:attrName>style.visibility</p:attrName>
                                        </p:attrNameLst>
                                      </p:cBhvr>
                                      <p:to>
                                        <p:strVal val="visible"/>
                                      </p:to>
                                    </p:set>
                                    <p:animEffect transition="in" filter="wipe(up)">
                                      <p:cBhvr>
                                        <p:cTn id="76" dur="500"/>
                                        <p:tgtEl>
                                          <p:spTgt spid="21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54"/>
                                        </p:tgtEl>
                                        <p:attrNameLst>
                                          <p:attrName>style.visibility</p:attrName>
                                        </p:attrNameLst>
                                      </p:cBhvr>
                                      <p:to>
                                        <p:strVal val="visible"/>
                                      </p:to>
                                    </p:set>
                                    <p:animEffect transition="in" filter="wipe(left)">
                                      <p:cBhvr>
                                        <p:cTn id="81" dur="500"/>
                                        <p:tgtEl>
                                          <p:spTgt spid="154"/>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164"/>
                                        </p:tgtEl>
                                        <p:attrNameLst>
                                          <p:attrName>style.visibility</p:attrName>
                                        </p:attrNameLst>
                                      </p:cBhvr>
                                      <p:to>
                                        <p:strVal val="visible"/>
                                      </p:to>
                                    </p:set>
                                    <p:animEffect transition="in" filter="wipe(left)">
                                      <p:cBhvr>
                                        <p:cTn id="86" dur="500"/>
                                        <p:tgtEl>
                                          <p:spTgt spid="16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214"/>
                                        </p:tgtEl>
                                        <p:attrNameLst>
                                          <p:attrName>style.visibility</p:attrName>
                                        </p:attrNameLst>
                                      </p:cBhvr>
                                      <p:to>
                                        <p:strVal val="visible"/>
                                      </p:to>
                                    </p:set>
                                    <p:animEffect transition="in" filter="wipe(up)">
                                      <p:cBhvr>
                                        <p:cTn id="91" dur="500"/>
                                        <p:tgtEl>
                                          <p:spTgt spid="214"/>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129"/>
                                        </p:tgtEl>
                                        <p:attrNameLst>
                                          <p:attrName>style.visibility</p:attrName>
                                        </p:attrNameLst>
                                      </p:cBhvr>
                                      <p:to>
                                        <p:strVal val="visible"/>
                                      </p:to>
                                    </p:set>
                                    <p:animEffect transition="in" filter="wipe(left)">
                                      <p:cBhvr>
                                        <p:cTn id="96" dur="500"/>
                                        <p:tgtEl>
                                          <p:spTgt spid="129"/>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215"/>
                                        </p:tgtEl>
                                        <p:attrNameLst>
                                          <p:attrName>style.visibility</p:attrName>
                                        </p:attrNameLst>
                                      </p:cBhvr>
                                      <p:to>
                                        <p:strVal val="visible"/>
                                      </p:to>
                                    </p:set>
                                    <p:animEffect transition="in" filter="wipe(up)">
                                      <p:cBhvr>
                                        <p:cTn id="101" dur="500"/>
                                        <p:tgtEl>
                                          <p:spTgt spid="21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133"/>
                                        </p:tgtEl>
                                        <p:attrNameLst>
                                          <p:attrName>style.visibility</p:attrName>
                                        </p:attrNameLst>
                                      </p:cBhvr>
                                      <p:to>
                                        <p:strVal val="visible"/>
                                      </p:to>
                                    </p:set>
                                    <p:animEffect transition="in" filter="wipe(left)">
                                      <p:cBhvr>
                                        <p:cTn id="106" dur="500"/>
                                        <p:tgtEl>
                                          <p:spTgt spid="133"/>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185"/>
                                        </p:tgtEl>
                                        <p:attrNameLst>
                                          <p:attrName>style.visibility</p:attrName>
                                        </p:attrNameLst>
                                      </p:cBhvr>
                                      <p:to>
                                        <p:strVal val="visible"/>
                                      </p:to>
                                    </p:set>
                                    <p:animEffect transition="in" filter="wipe(left)">
                                      <p:cBhvr>
                                        <p:cTn id="111" dur="500"/>
                                        <p:tgtEl>
                                          <p:spTgt spid="185"/>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197"/>
                                        </p:tgtEl>
                                        <p:attrNameLst>
                                          <p:attrName>style.visibility</p:attrName>
                                        </p:attrNameLst>
                                      </p:cBhvr>
                                      <p:to>
                                        <p:strVal val="visible"/>
                                      </p:to>
                                    </p:set>
                                    <p:animEffect transition="in" filter="wipe(left)">
                                      <p:cBhvr>
                                        <p:cTn id="116" dur="500"/>
                                        <p:tgtEl>
                                          <p:spTgt spid="197"/>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203"/>
                                        </p:tgtEl>
                                        <p:attrNameLst>
                                          <p:attrName>style.visibility</p:attrName>
                                        </p:attrNameLst>
                                      </p:cBhvr>
                                      <p:to>
                                        <p:strVal val="visible"/>
                                      </p:to>
                                    </p:set>
                                    <p:animEffect transition="in" filter="wipe(left)">
                                      <p:cBhvr>
                                        <p:cTn id="121" dur="500"/>
                                        <p:tgtEl>
                                          <p:spTgt spid="203"/>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childTnLst>
                                    <p:set>
                                      <p:cBhvr>
                                        <p:cTn id="125" dur="1" fill="hold">
                                          <p:stCondLst>
                                            <p:cond delay="0"/>
                                          </p:stCondLst>
                                        </p:cTn>
                                        <p:tgtEl>
                                          <p:spTgt spid="216"/>
                                        </p:tgtEl>
                                        <p:attrNameLst>
                                          <p:attrName>style.visibility</p:attrName>
                                        </p:attrNameLst>
                                      </p:cBhvr>
                                      <p:to>
                                        <p:strVal val="visible"/>
                                      </p:to>
                                    </p:set>
                                    <p:animEffect transition="in" filter="wipe(up)">
                                      <p:cBhvr>
                                        <p:cTn id="126" dur="500"/>
                                        <p:tgtEl>
                                          <p:spTgt spid="21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27"/>
                                        </p:tgtEl>
                                        <p:attrNameLst>
                                          <p:attrName>style.visibility</p:attrName>
                                        </p:attrNameLst>
                                      </p:cBhvr>
                                      <p:to>
                                        <p:strVal val="visible"/>
                                      </p:to>
                                    </p:set>
                                    <p:animEffect transition="in" filter="wipe(left)">
                                      <p:cBhvr>
                                        <p:cTn id="131" dur="500"/>
                                        <p:tgtEl>
                                          <p:spTgt spid="27"/>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1" fill="hold" nodeType="clickEffect">
                                  <p:stCondLst>
                                    <p:cond delay="0"/>
                                  </p:stCondLst>
                                  <p:childTnLst>
                                    <p:set>
                                      <p:cBhvr>
                                        <p:cTn id="135" dur="1" fill="hold">
                                          <p:stCondLst>
                                            <p:cond delay="0"/>
                                          </p:stCondLst>
                                        </p:cTn>
                                        <p:tgtEl>
                                          <p:spTgt spid="58"/>
                                        </p:tgtEl>
                                        <p:attrNameLst>
                                          <p:attrName>style.visibility</p:attrName>
                                        </p:attrNameLst>
                                      </p:cBhvr>
                                      <p:to>
                                        <p:strVal val="visible"/>
                                      </p:to>
                                    </p:set>
                                    <p:animEffect transition="in" filter="wipe(up)">
                                      <p:cBhvr>
                                        <p:cTn id="136" dur="500"/>
                                        <p:tgtEl>
                                          <p:spTgt spid="58"/>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1" fill="hold" nodeType="clickEffect">
                                  <p:stCondLst>
                                    <p:cond delay="0"/>
                                  </p:stCondLst>
                                  <p:childTnLst>
                                    <p:set>
                                      <p:cBhvr>
                                        <p:cTn id="140" dur="1" fill="hold">
                                          <p:stCondLst>
                                            <p:cond delay="0"/>
                                          </p:stCondLst>
                                        </p:cTn>
                                        <p:tgtEl>
                                          <p:spTgt spid="217"/>
                                        </p:tgtEl>
                                        <p:attrNameLst>
                                          <p:attrName>style.visibility</p:attrName>
                                        </p:attrNameLst>
                                      </p:cBhvr>
                                      <p:to>
                                        <p:strVal val="visible"/>
                                      </p:to>
                                    </p:set>
                                    <p:animEffect transition="in" filter="wipe(up)">
                                      <p:cBhvr>
                                        <p:cTn id="141" dur="500"/>
                                        <p:tgtEl>
                                          <p:spTgt spid="217"/>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1" fill="hold" nodeType="clickEffect">
                                  <p:stCondLst>
                                    <p:cond delay="0"/>
                                  </p:stCondLst>
                                  <p:childTnLst>
                                    <p:set>
                                      <p:cBhvr>
                                        <p:cTn id="145" dur="1" fill="hold">
                                          <p:stCondLst>
                                            <p:cond delay="0"/>
                                          </p:stCondLst>
                                        </p:cTn>
                                        <p:tgtEl>
                                          <p:spTgt spid="220"/>
                                        </p:tgtEl>
                                        <p:attrNameLst>
                                          <p:attrName>style.visibility</p:attrName>
                                        </p:attrNameLst>
                                      </p:cBhvr>
                                      <p:to>
                                        <p:strVal val="visible"/>
                                      </p:to>
                                    </p:set>
                                    <p:animEffect transition="in" filter="wipe(up)">
                                      <p:cBhvr>
                                        <p:cTn id="146" dur="500"/>
                                        <p:tgtEl>
                                          <p:spTgt spid="220"/>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1" fill="hold" nodeType="clickEffect">
                                  <p:stCondLst>
                                    <p:cond delay="0"/>
                                  </p:stCondLst>
                                  <p:childTnLst>
                                    <p:set>
                                      <p:cBhvr>
                                        <p:cTn id="150" dur="1" fill="hold">
                                          <p:stCondLst>
                                            <p:cond delay="0"/>
                                          </p:stCondLst>
                                        </p:cTn>
                                        <p:tgtEl>
                                          <p:spTgt spid="223"/>
                                        </p:tgtEl>
                                        <p:attrNameLst>
                                          <p:attrName>style.visibility</p:attrName>
                                        </p:attrNameLst>
                                      </p:cBhvr>
                                      <p:to>
                                        <p:strVal val="visible"/>
                                      </p:to>
                                    </p:set>
                                    <p:animEffect transition="in" filter="wipe(up)">
                                      <p:cBhvr>
                                        <p:cTn id="151" dur="500"/>
                                        <p:tgtEl>
                                          <p:spTgt spid="223"/>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1" fill="hold" nodeType="clickEffect">
                                  <p:stCondLst>
                                    <p:cond delay="0"/>
                                  </p:stCondLst>
                                  <p:childTnLst>
                                    <p:set>
                                      <p:cBhvr>
                                        <p:cTn id="155" dur="1" fill="hold">
                                          <p:stCondLst>
                                            <p:cond delay="0"/>
                                          </p:stCondLst>
                                        </p:cTn>
                                        <p:tgtEl>
                                          <p:spTgt spid="226"/>
                                        </p:tgtEl>
                                        <p:attrNameLst>
                                          <p:attrName>style.visibility</p:attrName>
                                        </p:attrNameLst>
                                      </p:cBhvr>
                                      <p:to>
                                        <p:strVal val="visible"/>
                                      </p:to>
                                    </p:set>
                                    <p:animEffect transition="in" filter="wipe(up)">
                                      <p:cBhvr>
                                        <p:cTn id="156" dur="500"/>
                                        <p:tgtEl>
                                          <p:spTgt spid="226"/>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1" fill="hold" nodeType="clickEffect">
                                  <p:stCondLst>
                                    <p:cond delay="0"/>
                                  </p:stCondLst>
                                  <p:childTnLst>
                                    <p:set>
                                      <p:cBhvr>
                                        <p:cTn id="160" dur="1" fill="hold">
                                          <p:stCondLst>
                                            <p:cond delay="0"/>
                                          </p:stCondLst>
                                        </p:cTn>
                                        <p:tgtEl>
                                          <p:spTgt spid="229"/>
                                        </p:tgtEl>
                                        <p:attrNameLst>
                                          <p:attrName>style.visibility</p:attrName>
                                        </p:attrNameLst>
                                      </p:cBhvr>
                                      <p:to>
                                        <p:strVal val="visible"/>
                                      </p:to>
                                    </p:set>
                                    <p:animEffect transition="in" filter="wipe(up)">
                                      <p:cBhvr>
                                        <p:cTn id="161" dur="500"/>
                                        <p:tgtEl>
                                          <p:spTgt spid="229"/>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1" fill="hold" nodeType="clickEffect">
                                  <p:stCondLst>
                                    <p:cond delay="0"/>
                                  </p:stCondLst>
                                  <p:childTnLst>
                                    <p:set>
                                      <p:cBhvr>
                                        <p:cTn id="165" dur="1" fill="hold">
                                          <p:stCondLst>
                                            <p:cond delay="0"/>
                                          </p:stCondLst>
                                        </p:cTn>
                                        <p:tgtEl>
                                          <p:spTgt spid="232"/>
                                        </p:tgtEl>
                                        <p:attrNameLst>
                                          <p:attrName>style.visibility</p:attrName>
                                        </p:attrNameLst>
                                      </p:cBhvr>
                                      <p:to>
                                        <p:strVal val="visible"/>
                                      </p:to>
                                    </p:set>
                                    <p:animEffect transition="in" filter="wipe(up)">
                                      <p:cBhvr>
                                        <p:cTn id="166" dur="5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8" grpId="0" animBg="1"/>
      <p:bldP spid="209" grpId="0" animBg="1"/>
      <p:bldP spid="210" grpId="0" animBg="1"/>
      <p:bldP spid="211" grpId="0" animBg="1"/>
      <p:bldP spid="212" grpId="0" animBg="1"/>
      <p:bldP spid="213" grpId="0" animBg="1"/>
      <p:bldP spid="214" grpId="0" animBg="1"/>
      <p:bldP spid="215" grpId="0" animBg="1"/>
      <p:bldP spid="2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List of Abstract States Need Only List States</a:t>
            </a:r>
          </a:p>
        </p:txBody>
      </p:sp>
      <p:sp>
        <p:nvSpPr>
          <p:cNvPr id="12" name="Content Placeholder 11"/>
          <p:cNvSpPr>
            <a:spLocks noGrp="1"/>
          </p:cNvSpPr>
          <p:nvPr>
            <p:ph idx="1"/>
          </p:nvPr>
        </p:nvSpPr>
        <p:spPr/>
        <p:txBody>
          <a:bodyPr>
            <a:normAutofit/>
          </a:bodyPr>
          <a:lstStyle/>
          <a:p>
            <a:r>
              <a:rPr lang="en-US" dirty="0">
                <a:solidFill>
                  <a:schemeClr val="tx1"/>
                </a:solidFill>
              </a:rPr>
              <a:t>In a list of abstract states,</a:t>
            </a:r>
          </a:p>
          <a:p>
            <a:pPr lvl="1"/>
            <a:r>
              <a:rPr lang="en-US" dirty="0">
                <a:solidFill>
                  <a:schemeClr val="tx1"/>
                </a:solidFill>
              </a:rPr>
              <a:t>we can just list the states.</a:t>
            </a:r>
          </a:p>
          <a:p>
            <a:pPr lvl="1"/>
            <a:r>
              <a:rPr lang="en-US" dirty="0">
                <a:solidFill>
                  <a:schemeClr val="tx1"/>
                </a:solidFill>
              </a:rPr>
              <a:t>Adding human meanings is optional</a:t>
            </a:r>
            <a:br>
              <a:rPr lang="en-US" dirty="0">
                <a:solidFill>
                  <a:schemeClr val="tx1"/>
                </a:solidFill>
              </a:rPr>
            </a:br>
            <a:r>
              <a:rPr lang="en-US" dirty="0">
                <a:solidFill>
                  <a:schemeClr val="tx1"/>
                </a:solidFill>
              </a:rPr>
              <a:t>(good to have if state names are generic).</a:t>
            </a:r>
          </a:p>
          <a:p>
            <a:r>
              <a:rPr lang="en-US" dirty="0">
                <a:solidFill>
                  <a:schemeClr val="tx1"/>
                </a:solidFill>
              </a:rPr>
              <a:t>Including outputs</a:t>
            </a:r>
          </a:p>
          <a:p>
            <a:pPr lvl="1"/>
            <a:r>
              <a:rPr lang="en-US" dirty="0">
                <a:solidFill>
                  <a:schemeClr val="tx1"/>
                </a:solidFill>
              </a:rPr>
              <a:t>is also optional,</a:t>
            </a:r>
          </a:p>
          <a:p>
            <a:pPr lvl="1"/>
            <a:r>
              <a:rPr lang="en-US" dirty="0">
                <a:solidFill>
                  <a:schemeClr val="tx1"/>
                </a:solidFill>
              </a:rPr>
              <a:t>and implies that </a:t>
            </a:r>
            <a:br>
              <a:rPr lang="en-US" dirty="0">
                <a:solidFill>
                  <a:schemeClr val="tx1"/>
                </a:solidFill>
              </a:rPr>
            </a:br>
            <a:r>
              <a:rPr lang="en-US" b="1" dirty="0">
                <a:solidFill>
                  <a:srgbClr val="0070C0"/>
                </a:solidFill>
              </a:rPr>
              <a:t>outputs depend only on state</a:t>
            </a:r>
            <a:r>
              <a:rPr lang="en-US" dirty="0">
                <a:solidFill>
                  <a:schemeClr val="tx1"/>
                </a:solidFill>
              </a:rPr>
              <a:t>.*</a:t>
            </a:r>
          </a:p>
          <a:p>
            <a:pPr marL="0" indent="0" algn="ctr">
              <a:buNone/>
            </a:pPr>
            <a:r>
              <a:rPr lang="en-US" sz="2000" dirty="0">
                <a:solidFill>
                  <a:schemeClr val="tx1"/>
                </a:solidFill>
              </a:rPr>
              <a:t>*An extra assumption that we will always make in our class.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6</a:t>
            </a:fld>
            <a:endParaRPr lang="en-US" dirty="0"/>
          </a:p>
        </p:txBody>
      </p:sp>
    </p:spTree>
    <p:extLst>
      <p:ext uri="{BB962C8B-B14F-4D97-AF65-F5344CB8AC3E}">
        <p14:creationId xmlns:p14="http://schemas.microsoft.com/office/powerpoint/2010/main" val="343572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Abstract Next-State Table Captures Expected Behavior</a:t>
            </a:r>
          </a:p>
        </p:txBody>
      </p:sp>
      <p:sp>
        <p:nvSpPr>
          <p:cNvPr id="12" name="Content Placeholder 11"/>
          <p:cNvSpPr>
            <a:spLocks noGrp="1"/>
          </p:cNvSpPr>
          <p:nvPr>
            <p:ph idx="1"/>
          </p:nvPr>
        </p:nvSpPr>
        <p:spPr/>
        <p:txBody>
          <a:bodyPr>
            <a:normAutofit/>
          </a:bodyPr>
          <a:lstStyle/>
          <a:p>
            <a:r>
              <a:rPr lang="en-US" dirty="0">
                <a:solidFill>
                  <a:schemeClr val="tx1"/>
                </a:solidFill>
              </a:rPr>
              <a:t>To specify transitions, we use </a:t>
            </a:r>
            <a:r>
              <a:rPr lang="en-US" b="1" dirty="0">
                <a:solidFill>
                  <a:srgbClr val="0070C0"/>
                </a:solidFill>
              </a:rPr>
              <a:t>a next-state table</a:t>
            </a:r>
            <a:r>
              <a:rPr lang="en-US" dirty="0">
                <a:solidFill>
                  <a:schemeClr val="tx1"/>
                </a:solidFill>
              </a:rPr>
              <a:t>, which maps combinations of states and inputs into next states.</a:t>
            </a:r>
          </a:p>
          <a:p>
            <a:r>
              <a:rPr lang="en-US" dirty="0">
                <a:solidFill>
                  <a:schemeClr val="tx1"/>
                </a:solidFill>
              </a:rPr>
              <a:t>This is an </a:t>
            </a:r>
            <a:r>
              <a:rPr lang="en-US" b="1" dirty="0">
                <a:solidFill>
                  <a:srgbClr val="0070C0"/>
                </a:solidFill>
              </a:rPr>
              <a:t>abstract next-state table</a:t>
            </a:r>
            <a:r>
              <a:rPr lang="en-US" dirty="0">
                <a:solidFill>
                  <a:schemeClr val="tx1"/>
                </a:solidFill>
              </a:rPr>
              <a:t>.</a:t>
            </a:r>
          </a:p>
          <a:p>
            <a:endParaRPr lang="en-US" dirty="0">
              <a:solidFill>
                <a:schemeClr val="tx1"/>
              </a:solidFill>
            </a:endParaRP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7</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765701981"/>
              </p:ext>
            </p:extLst>
          </p:nvPr>
        </p:nvGraphicFramePr>
        <p:xfrm>
          <a:off x="1815107" y="3882835"/>
          <a:ext cx="5394960" cy="2133600"/>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20000"/>
                    </a:ext>
                  </a:extLst>
                </a:gridCol>
                <a:gridCol w="2011680">
                  <a:extLst>
                    <a:ext uri="{9D8B030D-6E8A-4147-A177-3AD203B41FA5}">
                      <a16:colId xmlns:a16="http://schemas.microsoft.com/office/drawing/2014/main" val="20001"/>
                    </a:ext>
                  </a:extLst>
                </a:gridCol>
                <a:gridCol w="1920240">
                  <a:extLst>
                    <a:ext uri="{9D8B030D-6E8A-4147-A177-3AD203B41FA5}">
                      <a16:colId xmlns:a16="http://schemas.microsoft.com/office/drawing/2014/main" val="20002"/>
                    </a:ext>
                  </a:extLst>
                </a:gridCol>
              </a:tblGrid>
              <a:tr h="370840">
                <a:tc>
                  <a:txBody>
                    <a:bodyPr/>
                    <a:lstStyle/>
                    <a:p>
                      <a:pPr algn="ctr"/>
                      <a:r>
                        <a:rPr lang="en-US" sz="2200" dirty="0">
                          <a:solidFill>
                            <a:schemeClr val="tx1"/>
                          </a:solidFill>
                        </a:rPr>
                        <a:t>state</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dirty="0">
                          <a:solidFill>
                            <a:schemeClr val="tx1"/>
                          </a:solidFill>
                        </a:rPr>
                        <a:t>action/input</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dirty="0">
                          <a:solidFill>
                            <a:schemeClr val="tx1"/>
                          </a:solidFill>
                        </a:rPr>
                        <a:t>next</a:t>
                      </a:r>
                      <a:r>
                        <a:rPr lang="en-US" sz="2200" baseline="0" dirty="0">
                          <a:solidFill>
                            <a:schemeClr val="tx1"/>
                          </a:solidFill>
                        </a:rPr>
                        <a:t> state</a:t>
                      </a:r>
                      <a:endParaRPr lang="en-US" sz="22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endParaRPr lang="en-US" sz="2200"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200"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2200"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endParaRPr lang="en-US" sz="2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endParaRPr lang="en-US" sz="2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endParaRPr lang="en-US" sz="2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en-US" sz="2200"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8" name="TextBox 7"/>
          <p:cNvSpPr txBox="1"/>
          <p:nvPr/>
        </p:nvSpPr>
        <p:spPr>
          <a:xfrm>
            <a:off x="1833457" y="4310036"/>
            <a:ext cx="1438214" cy="430887"/>
          </a:xfrm>
          <a:prstGeom prst="rect">
            <a:avLst/>
          </a:prstGeom>
          <a:noFill/>
        </p:spPr>
        <p:txBody>
          <a:bodyPr wrap="none" rtlCol="0">
            <a:spAutoFit/>
          </a:bodyPr>
          <a:lstStyle/>
          <a:p>
            <a:r>
              <a:rPr lang="en-US" sz="2200" dirty="0"/>
              <a:t>LOCKED</a:t>
            </a:r>
          </a:p>
        </p:txBody>
      </p:sp>
      <p:sp>
        <p:nvSpPr>
          <p:cNvPr id="9" name="TextBox 8"/>
          <p:cNvSpPr txBox="1"/>
          <p:nvPr/>
        </p:nvSpPr>
        <p:spPr>
          <a:xfrm>
            <a:off x="3301459" y="4325038"/>
            <a:ext cx="1986441" cy="430887"/>
          </a:xfrm>
          <a:prstGeom prst="rect">
            <a:avLst/>
          </a:prstGeom>
          <a:noFill/>
        </p:spPr>
        <p:txBody>
          <a:bodyPr wrap="none" rtlCol="0">
            <a:spAutoFit/>
          </a:bodyPr>
          <a:lstStyle/>
          <a:p>
            <a:r>
              <a:rPr lang="en-US" sz="2200" dirty="0"/>
              <a:t>push “unlock”</a:t>
            </a:r>
          </a:p>
        </p:txBody>
      </p:sp>
      <p:sp>
        <p:nvSpPr>
          <p:cNvPr id="10" name="TextBox 9"/>
          <p:cNvSpPr txBox="1"/>
          <p:nvPr/>
        </p:nvSpPr>
        <p:spPr>
          <a:xfrm>
            <a:off x="5586628" y="4313294"/>
            <a:ext cx="1334020" cy="430887"/>
          </a:xfrm>
          <a:prstGeom prst="rect">
            <a:avLst/>
          </a:prstGeom>
          <a:noFill/>
        </p:spPr>
        <p:txBody>
          <a:bodyPr wrap="none" rtlCol="0">
            <a:spAutoFit/>
          </a:bodyPr>
          <a:lstStyle/>
          <a:p>
            <a:r>
              <a:rPr lang="en-US" sz="2200" dirty="0"/>
              <a:t>DRIVER</a:t>
            </a:r>
          </a:p>
        </p:txBody>
      </p:sp>
      <p:sp>
        <p:nvSpPr>
          <p:cNvPr id="14" name="TextBox 13"/>
          <p:cNvSpPr txBox="1"/>
          <p:nvPr/>
        </p:nvSpPr>
        <p:spPr>
          <a:xfrm>
            <a:off x="1883219" y="4736976"/>
            <a:ext cx="1334020" cy="430887"/>
          </a:xfrm>
          <a:prstGeom prst="rect">
            <a:avLst/>
          </a:prstGeom>
          <a:noFill/>
        </p:spPr>
        <p:txBody>
          <a:bodyPr wrap="none" rtlCol="0">
            <a:spAutoFit/>
          </a:bodyPr>
          <a:lstStyle/>
          <a:p>
            <a:pPr algn="ctr"/>
            <a:r>
              <a:rPr lang="en-US" sz="2200" dirty="0"/>
              <a:t>DRIVER</a:t>
            </a:r>
          </a:p>
        </p:txBody>
      </p:sp>
      <p:sp>
        <p:nvSpPr>
          <p:cNvPr id="15" name="TextBox 14"/>
          <p:cNvSpPr txBox="1"/>
          <p:nvPr/>
        </p:nvSpPr>
        <p:spPr>
          <a:xfrm>
            <a:off x="3295511" y="4734191"/>
            <a:ext cx="1986441" cy="430887"/>
          </a:xfrm>
          <a:prstGeom prst="rect">
            <a:avLst/>
          </a:prstGeom>
          <a:noFill/>
        </p:spPr>
        <p:txBody>
          <a:bodyPr wrap="none" rtlCol="0">
            <a:spAutoFit/>
          </a:bodyPr>
          <a:lstStyle/>
          <a:p>
            <a:r>
              <a:rPr lang="en-US" sz="2200" dirty="0"/>
              <a:t>push “unlock”</a:t>
            </a:r>
          </a:p>
        </p:txBody>
      </p:sp>
      <p:sp>
        <p:nvSpPr>
          <p:cNvPr id="16" name="TextBox 15"/>
          <p:cNvSpPr txBox="1"/>
          <p:nvPr/>
        </p:nvSpPr>
        <p:spPr>
          <a:xfrm>
            <a:off x="5315981" y="4733593"/>
            <a:ext cx="1896673" cy="430887"/>
          </a:xfrm>
          <a:prstGeom prst="rect">
            <a:avLst/>
          </a:prstGeom>
          <a:noFill/>
        </p:spPr>
        <p:txBody>
          <a:bodyPr wrap="none" rtlCol="0">
            <a:spAutoFit/>
          </a:bodyPr>
          <a:lstStyle/>
          <a:p>
            <a:r>
              <a:rPr lang="en-US" sz="2200" dirty="0"/>
              <a:t>UNLOCKED</a:t>
            </a:r>
          </a:p>
        </p:txBody>
      </p:sp>
      <p:sp>
        <p:nvSpPr>
          <p:cNvPr id="19" name="TextBox 18"/>
          <p:cNvSpPr txBox="1"/>
          <p:nvPr/>
        </p:nvSpPr>
        <p:spPr>
          <a:xfrm>
            <a:off x="2122066" y="5163667"/>
            <a:ext cx="856325" cy="430887"/>
          </a:xfrm>
          <a:prstGeom prst="rect">
            <a:avLst/>
          </a:prstGeom>
          <a:noFill/>
        </p:spPr>
        <p:txBody>
          <a:bodyPr wrap="none" rtlCol="0">
            <a:spAutoFit/>
          </a:bodyPr>
          <a:lstStyle/>
          <a:p>
            <a:pPr algn="ctr"/>
            <a:r>
              <a:rPr lang="en-US" sz="2200" dirty="0"/>
              <a:t>(any)</a:t>
            </a:r>
          </a:p>
        </p:txBody>
      </p:sp>
      <p:sp>
        <p:nvSpPr>
          <p:cNvPr id="20" name="TextBox 19"/>
          <p:cNvSpPr txBox="1"/>
          <p:nvPr/>
        </p:nvSpPr>
        <p:spPr>
          <a:xfrm>
            <a:off x="3474355" y="5162069"/>
            <a:ext cx="1640193" cy="430887"/>
          </a:xfrm>
          <a:prstGeom prst="rect">
            <a:avLst/>
          </a:prstGeom>
          <a:noFill/>
        </p:spPr>
        <p:txBody>
          <a:bodyPr wrap="none" rtlCol="0">
            <a:spAutoFit/>
          </a:bodyPr>
          <a:lstStyle/>
          <a:p>
            <a:r>
              <a:rPr lang="en-US" sz="2200" dirty="0"/>
              <a:t>push “lock”</a:t>
            </a:r>
          </a:p>
        </p:txBody>
      </p:sp>
      <p:sp>
        <p:nvSpPr>
          <p:cNvPr id="21" name="TextBox 20"/>
          <p:cNvSpPr txBox="1"/>
          <p:nvPr/>
        </p:nvSpPr>
        <p:spPr>
          <a:xfrm>
            <a:off x="5535050" y="5167772"/>
            <a:ext cx="1438214" cy="430887"/>
          </a:xfrm>
          <a:prstGeom prst="rect">
            <a:avLst/>
          </a:prstGeom>
          <a:noFill/>
        </p:spPr>
        <p:txBody>
          <a:bodyPr wrap="none" rtlCol="0">
            <a:spAutoFit/>
          </a:bodyPr>
          <a:lstStyle/>
          <a:p>
            <a:r>
              <a:rPr lang="en-US" sz="2200" dirty="0"/>
              <a:t>LOCKED</a:t>
            </a:r>
          </a:p>
        </p:txBody>
      </p:sp>
      <p:sp>
        <p:nvSpPr>
          <p:cNvPr id="25" name="TextBox 24"/>
          <p:cNvSpPr txBox="1"/>
          <p:nvPr/>
        </p:nvSpPr>
        <p:spPr>
          <a:xfrm>
            <a:off x="2122065" y="5590607"/>
            <a:ext cx="856325" cy="430887"/>
          </a:xfrm>
          <a:prstGeom prst="rect">
            <a:avLst/>
          </a:prstGeom>
          <a:noFill/>
        </p:spPr>
        <p:txBody>
          <a:bodyPr wrap="none" rtlCol="0">
            <a:spAutoFit/>
          </a:bodyPr>
          <a:lstStyle/>
          <a:p>
            <a:pPr algn="ctr"/>
            <a:r>
              <a:rPr lang="en-US" sz="2200" dirty="0"/>
              <a:t>(any)</a:t>
            </a:r>
          </a:p>
        </p:txBody>
      </p:sp>
      <p:sp>
        <p:nvSpPr>
          <p:cNvPr id="26" name="TextBox 25"/>
          <p:cNvSpPr txBox="1"/>
          <p:nvPr/>
        </p:nvSpPr>
        <p:spPr>
          <a:xfrm>
            <a:off x="5629627" y="5589153"/>
            <a:ext cx="1249060" cy="430887"/>
          </a:xfrm>
          <a:prstGeom prst="rect">
            <a:avLst/>
          </a:prstGeom>
          <a:noFill/>
        </p:spPr>
        <p:txBody>
          <a:bodyPr wrap="none" rtlCol="0">
            <a:spAutoFit/>
          </a:bodyPr>
          <a:lstStyle/>
          <a:p>
            <a:r>
              <a:rPr lang="en-US" sz="2200" dirty="0"/>
              <a:t>ALARM</a:t>
            </a:r>
          </a:p>
        </p:txBody>
      </p:sp>
      <p:sp>
        <p:nvSpPr>
          <p:cNvPr id="27" name="TextBox 26"/>
          <p:cNvSpPr txBox="1"/>
          <p:nvPr/>
        </p:nvSpPr>
        <p:spPr>
          <a:xfrm>
            <a:off x="3376462" y="5589345"/>
            <a:ext cx="1824538" cy="430887"/>
          </a:xfrm>
          <a:prstGeom prst="rect">
            <a:avLst/>
          </a:prstGeom>
          <a:noFill/>
        </p:spPr>
        <p:txBody>
          <a:bodyPr wrap="none" rtlCol="0">
            <a:spAutoFit/>
          </a:bodyPr>
          <a:lstStyle/>
          <a:p>
            <a:r>
              <a:rPr lang="en-US" sz="2200" dirty="0"/>
              <a:t>push “panic”</a:t>
            </a:r>
          </a:p>
        </p:txBody>
      </p:sp>
    </p:spTree>
    <p:extLst>
      <p:ext uri="{BB962C8B-B14F-4D97-AF65-F5344CB8AC3E}">
        <p14:creationId xmlns:p14="http://schemas.microsoft.com/office/powerpoint/2010/main" val="240954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1+#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1+#ppt_w/2"/>
                                          </p:val>
                                        </p:tav>
                                        <p:tav tm="100000">
                                          <p:val>
                                            <p:strVal val="#ppt_x"/>
                                          </p:val>
                                        </p:tav>
                                      </p:tavLst>
                                    </p:anim>
                                    <p:anim calcmode="lin" valueType="num">
                                      <p:cBhvr additive="base">
                                        <p:cTn id="32"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1+#ppt_w/2"/>
                                          </p:val>
                                        </p:tav>
                                        <p:tav tm="100000">
                                          <p:val>
                                            <p:strVal val="#ppt_x"/>
                                          </p:val>
                                        </p:tav>
                                      </p:tavLst>
                                    </p:anim>
                                    <p:anim calcmode="lin" valueType="num">
                                      <p:cBhvr additive="base">
                                        <p:cTn id="3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1+#ppt_w/2"/>
                                          </p:val>
                                        </p:tav>
                                        <p:tav tm="100000">
                                          <p:val>
                                            <p:strVal val="#ppt_x"/>
                                          </p:val>
                                        </p:tav>
                                      </p:tavLst>
                                    </p:anim>
                                    <p:anim calcmode="lin" valueType="num">
                                      <p:cBhvr additive="base">
                                        <p:cTn id="4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1+#ppt_w/2"/>
                                          </p:val>
                                        </p:tav>
                                        <p:tav tm="100000">
                                          <p:val>
                                            <p:strVal val="#ppt_x"/>
                                          </p:val>
                                        </p:tav>
                                      </p:tavLst>
                                    </p:anim>
                                    <p:anim calcmode="lin" valueType="num">
                                      <p:cBhvr additive="base">
                                        <p:cTn id="50"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1+#ppt_w/2"/>
                                          </p:val>
                                        </p:tav>
                                        <p:tav tm="100000">
                                          <p:val>
                                            <p:strVal val="#ppt_x"/>
                                          </p:val>
                                        </p:tav>
                                      </p:tavLst>
                                    </p:anim>
                                    <p:anim calcmode="lin" valueType="num">
                                      <p:cBhvr additive="base">
                                        <p:cTn id="56"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1+#ppt_w/2"/>
                                          </p:val>
                                        </p:tav>
                                        <p:tav tm="100000">
                                          <p:val>
                                            <p:strVal val="#ppt_x"/>
                                          </p:val>
                                        </p:tav>
                                      </p:tavLst>
                                    </p:anim>
                                    <p:anim calcmode="lin" valueType="num">
                                      <p:cBhvr additive="base">
                                        <p:cTn id="62"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1+#ppt_w/2"/>
                                          </p:val>
                                        </p:tav>
                                        <p:tav tm="100000">
                                          <p:val>
                                            <p:strVal val="#ppt_x"/>
                                          </p:val>
                                        </p:tav>
                                      </p:tavLst>
                                    </p:anim>
                                    <p:anim calcmode="lin" valueType="num">
                                      <p:cBhvr additive="base">
                                        <p:cTn id="6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additive="base">
                                        <p:cTn id="73" dur="500" fill="hold"/>
                                        <p:tgtEl>
                                          <p:spTgt spid="26"/>
                                        </p:tgtEl>
                                        <p:attrNameLst>
                                          <p:attrName>ppt_x</p:attrName>
                                        </p:attrNameLst>
                                      </p:cBhvr>
                                      <p:tavLst>
                                        <p:tav tm="0">
                                          <p:val>
                                            <p:strVal val="1+#ppt_w/2"/>
                                          </p:val>
                                        </p:tav>
                                        <p:tav tm="100000">
                                          <p:val>
                                            <p:strVal val="#ppt_x"/>
                                          </p:val>
                                        </p:tav>
                                      </p:tavLst>
                                    </p:anim>
                                    <p:anim calcmode="lin" valueType="num">
                                      <p:cBhvr additive="base">
                                        <p:cTn id="74"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4" grpId="0"/>
      <p:bldP spid="15" grpId="0"/>
      <p:bldP spid="16" grpId="0"/>
      <p:bldP spid="19" grpId="0"/>
      <p:bldP spid="20" grpId="0"/>
      <p:bldP spid="21" grpId="0"/>
      <p:bldP spid="25" grpId="0"/>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Abstract Next-State Table Does Not Answer All Questions</a:t>
            </a:r>
          </a:p>
        </p:txBody>
      </p:sp>
      <p:sp>
        <p:nvSpPr>
          <p:cNvPr id="12" name="Content Placeholder 11"/>
          <p:cNvSpPr>
            <a:spLocks noGrp="1"/>
          </p:cNvSpPr>
          <p:nvPr>
            <p:ph idx="1"/>
          </p:nvPr>
        </p:nvSpPr>
        <p:spPr/>
        <p:txBody>
          <a:bodyPr>
            <a:normAutofit/>
          </a:bodyPr>
          <a:lstStyle/>
          <a:p>
            <a:r>
              <a:rPr lang="en-US" dirty="0">
                <a:solidFill>
                  <a:schemeClr val="tx1"/>
                </a:solidFill>
              </a:rPr>
              <a:t>We wrote transitions for typical use cases, but </a:t>
            </a:r>
            <a:r>
              <a:rPr lang="en-US" b="1" dirty="0">
                <a:solidFill>
                  <a:srgbClr val="0070C0"/>
                </a:solidFill>
              </a:rPr>
              <a:t>the table can be incomplete, ambiguous, and even inconsistent</a:t>
            </a:r>
            <a:r>
              <a:rPr lang="en-US" dirty="0">
                <a:solidFill>
                  <a:schemeClr val="tx1"/>
                </a:solidFill>
              </a:rPr>
              <a:t>.</a:t>
            </a:r>
          </a:p>
          <a:p>
            <a:r>
              <a:rPr lang="en-US" dirty="0">
                <a:solidFill>
                  <a:schemeClr val="tx1"/>
                </a:solidFill>
              </a:rPr>
              <a:t>For example, what happens if the user pushes “lock” and “unlock” at the same time?</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8</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041144003"/>
              </p:ext>
            </p:extLst>
          </p:nvPr>
        </p:nvGraphicFramePr>
        <p:xfrm>
          <a:off x="1815107" y="3882835"/>
          <a:ext cx="5394960" cy="2133600"/>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20000"/>
                    </a:ext>
                  </a:extLst>
                </a:gridCol>
                <a:gridCol w="2011680">
                  <a:extLst>
                    <a:ext uri="{9D8B030D-6E8A-4147-A177-3AD203B41FA5}">
                      <a16:colId xmlns:a16="http://schemas.microsoft.com/office/drawing/2014/main" val="20001"/>
                    </a:ext>
                  </a:extLst>
                </a:gridCol>
                <a:gridCol w="1920240">
                  <a:extLst>
                    <a:ext uri="{9D8B030D-6E8A-4147-A177-3AD203B41FA5}">
                      <a16:colId xmlns:a16="http://schemas.microsoft.com/office/drawing/2014/main" val="20002"/>
                    </a:ext>
                  </a:extLst>
                </a:gridCol>
              </a:tblGrid>
              <a:tr h="370840">
                <a:tc>
                  <a:txBody>
                    <a:bodyPr/>
                    <a:lstStyle/>
                    <a:p>
                      <a:pPr algn="ctr"/>
                      <a:r>
                        <a:rPr lang="en-US" sz="2200" dirty="0">
                          <a:solidFill>
                            <a:schemeClr val="tx1"/>
                          </a:solidFill>
                        </a:rPr>
                        <a:t>state</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dirty="0">
                          <a:solidFill>
                            <a:schemeClr val="tx1"/>
                          </a:solidFill>
                        </a:rPr>
                        <a:t>action/input</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dirty="0">
                          <a:solidFill>
                            <a:schemeClr val="tx1"/>
                          </a:solidFill>
                        </a:rPr>
                        <a:t>next</a:t>
                      </a:r>
                      <a:r>
                        <a:rPr lang="en-US" sz="2200" baseline="0" dirty="0">
                          <a:solidFill>
                            <a:schemeClr val="tx1"/>
                          </a:solidFill>
                        </a:rPr>
                        <a:t> state</a:t>
                      </a:r>
                      <a:endParaRPr lang="en-US" sz="22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sz="2200" dirty="0">
                          <a:solidFill>
                            <a:schemeClr val="tx1"/>
                          </a:solidFill>
                        </a:rPr>
                        <a:t>LOCKED</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200" dirty="0">
                          <a:solidFill>
                            <a:schemeClr val="tx1"/>
                          </a:solidFill>
                        </a:rPr>
                        <a:t>push “unlock”</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2200" dirty="0">
                          <a:solidFill>
                            <a:schemeClr val="tx1"/>
                          </a:solidFill>
                        </a:rPr>
                        <a:t>DRIVER</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sz="2200" dirty="0">
                          <a:solidFill>
                            <a:schemeClr val="tx1"/>
                          </a:solidFill>
                        </a:rPr>
                        <a:t>DRIVER</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200" dirty="0">
                          <a:solidFill>
                            <a:schemeClr val="tx1"/>
                          </a:solidFill>
                        </a:rPr>
                        <a:t>push “unlock”</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200" dirty="0">
                          <a:solidFill>
                            <a:schemeClr val="tx1"/>
                          </a:solidFill>
                        </a:rPr>
                        <a:t>UNLOCKED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sz="2200" dirty="0">
                          <a:solidFill>
                            <a:schemeClr val="tx1"/>
                          </a:solidFill>
                        </a:rPr>
                        <a:t>(any)</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200" dirty="0">
                          <a:solidFill>
                            <a:schemeClr val="tx1"/>
                          </a:solidFill>
                        </a:rPr>
                        <a:t>push “lock”</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200" dirty="0">
                          <a:solidFill>
                            <a:schemeClr val="tx1"/>
                          </a:solidFill>
                        </a:rPr>
                        <a:t>LOCKED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sz="2200" dirty="0">
                          <a:solidFill>
                            <a:schemeClr val="tx1"/>
                          </a:solidFill>
                        </a:rPr>
                        <a:t>(any)</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200" dirty="0">
                          <a:solidFill>
                            <a:schemeClr val="tx1"/>
                          </a:solidFill>
                        </a:rPr>
                        <a:t>push “panic”</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200" dirty="0">
                          <a:solidFill>
                            <a:schemeClr val="tx1"/>
                          </a:solidFill>
                        </a:rPr>
                        <a:t>ALARM</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21004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Many Design Decisions are Usually Needed</a:t>
            </a:r>
          </a:p>
        </p:txBody>
      </p:sp>
      <p:sp>
        <p:nvSpPr>
          <p:cNvPr id="12" name="Content Placeholder 11"/>
          <p:cNvSpPr>
            <a:spLocks noGrp="1"/>
          </p:cNvSpPr>
          <p:nvPr>
            <p:ph idx="1"/>
          </p:nvPr>
        </p:nvSpPr>
        <p:spPr/>
        <p:txBody>
          <a:bodyPr>
            <a:normAutofit lnSpcReduction="10000"/>
          </a:bodyPr>
          <a:lstStyle/>
          <a:p>
            <a:r>
              <a:rPr lang="en-US" dirty="0"/>
              <a:t>All such </a:t>
            </a:r>
            <a:r>
              <a:rPr lang="en-US" b="1" dirty="0">
                <a:solidFill>
                  <a:srgbClr val="0070C0"/>
                </a:solidFill>
              </a:rPr>
              <a:t>design decision questions should eventually be considered, and preferably answered. </a:t>
            </a:r>
          </a:p>
          <a:p>
            <a:r>
              <a:rPr lang="en-US" dirty="0">
                <a:solidFill>
                  <a:schemeClr val="tx1"/>
                </a:solidFill>
              </a:rPr>
              <a:t>Be aware: </a:t>
            </a:r>
            <a:r>
              <a:rPr lang="en-US" b="1" dirty="0">
                <a:solidFill>
                  <a:srgbClr val="0070C0"/>
                </a:solidFill>
              </a:rPr>
              <a:t>any digital logic implementation will define answers</a:t>
            </a:r>
            <a:r>
              <a:rPr lang="en-US" dirty="0">
                <a:solidFill>
                  <a:schemeClr val="tx1"/>
                </a:solidFill>
              </a:rPr>
              <a:t>.</a:t>
            </a:r>
          </a:p>
          <a:p>
            <a:r>
              <a:rPr lang="en-US" dirty="0">
                <a:solidFill>
                  <a:schemeClr val="tx1"/>
                </a:solidFill>
              </a:rPr>
              <a:t>Only when any possible answer is acceptable should you make use of “don’t cares.”</a:t>
            </a:r>
          </a:p>
          <a:p>
            <a:r>
              <a:rPr lang="en-US" dirty="0">
                <a:solidFill>
                  <a:schemeClr val="tx1"/>
                </a:solidFill>
              </a:rPr>
              <a:t>Typically, you should </a:t>
            </a:r>
            <a:r>
              <a:rPr lang="en-US" b="1" dirty="0">
                <a:solidFill>
                  <a:srgbClr val="0070C0"/>
                </a:solidFill>
              </a:rPr>
              <a:t>review the final implementation</a:t>
            </a:r>
            <a:r>
              <a:rPr lang="en-US" dirty="0">
                <a:solidFill>
                  <a:schemeClr val="tx1"/>
                </a:solidFill>
              </a:rPr>
              <a:t> to determine how any questions left open are answered.</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9</a:t>
            </a:fld>
            <a:endParaRPr lang="en-US" dirty="0"/>
          </a:p>
        </p:txBody>
      </p:sp>
    </p:spTree>
    <p:extLst>
      <p:ext uri="{BB962C8B-B14F-4D97-AF65-F5344CB8AC3E}">
        <p14:creationId xmlns:p14="http://schemas.microsoft.com/office/powerpoint/2010/main" val="1845528658"/>
      </p:ext>
    </p:extLst>
  </p:cSld>
  <p:clrMapOvr>
    <a:masterClrMapping/>
  </p:clrMapOvr>
</p:sld>
</file>

<file path=ppt/theme/theme1.xml><?xml version="1.0" encoding="utf-8"?>
<a:theme xmlns:a="http://schemas.openxmlformats.org/drawingml/2006/main" name="Retrospect">
  <a:themeElements>
    <a:clrScheme name="120 theme">
      <a:dk1>
        <a:srgbClr val="000000"/>
      </a:dk1>
      <a:lt1>
        <a:srgbClr val="DCF3FD"/>
      </a:lt1>
      <a:dk2>
        <a:srgbClr val="000000"/>
      </a:dk2>
      <a:lt2>
        <a:srgbClr val="DCF3FD"/>
      </a:lt2>
      <a:accent1>
        <a:srgbClr val="0070C0"/>
      </a:accent1>
      <a:accent2>
        <a:srgbClr val="DCF3FD"/>
      </a:accent2>
      <a:accent3>
        <a:srgbClr val="37A76F"/>
      </a:accent3>
      <a:accent4>
        <a:srgbClr val="44C1A3"/>
      </a:accent4>
      <a:accent5>
        <a:srgbClr val="4EB3CF"/>
      </a:accent5>
      <a:accent6>
        <a:srgbClr val="51C3F9"/>
      </a:accent6>
      <a:hlink>
        <a:srgbClr val="37A76F"/>
      </a:hlink>
      <a:folHlink>
        <a:srgbClr val="37A76F"/>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11309</TotalTime>
  <Words>3557</Words>
  <Application>Microsoft Office PowerPoint</Application>
  <PresentationFormat>Widescreen</PresentationFormat>
  <Paragraphs>1164</Paragraphs>
  <Slides>51</Slides>
  <Notes>51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Cambria Math</vt:lpstr>
      <vt:lpstr>Century Schoolbook</vt:lpstr>
      <vt:lpstr>Courier New</vt:lpstr>
      <vt:lpstr>Symbol</vt:lpstr>
      <vt:lpstr>Retrospect</vt:lpstr>
      <vt:lpstr>University of Illinois at Urbana-Champaign Dept. of Electrical and Computer Engineering  ECE 120: Introduction to Computing</vt:lpstr>
      <vt:lpstr>A Finite State Machine (FSM) Models a System</vt:lpstr>
      <vt:lpstr>An FSM Consists of Five Parts</vt:lpstr>
      <vt:lpstr>A Digital FSM Must be Complete</vt:lpstr>
      <vt:lpstr>Use Keyless Entry as a Motivating Example</vt:lpstr>
      <vt:lpstr>A List of Abstract States Need Only List States</vt:lpstr>
      <vt:lpstr>An Abstract Next-State Table Captures Expected Behavior</vt:lpstr>
      <vt:lpstr>Abstract Next-State Table Does Not Answer All Questions</vt:lpstr>
      <vt:lpstr>Many Design Decisions are Usually Needed</vt:lpstr>
      <vt:lpstr>Abstract State Transition Diagram: the Same Information</vt:lpstr>
      <vt:lpstr>It’s Time to Make Our Design Complete and Concrete</vt:lpstr>
      <vt:lpstr>Let’s Start with the State Identifiers</vt:lpstr>
      <vt:lpstr>All Outputs and Inputs Must Also Use Bits</vt:lpstr>
      <vt:lpstr>We Next Choose a Representation for States</vt:lpstr>
      <vt:lpstr>Choice of Representation Affects Amount of Logic Needed</vt:lpstr>
      <vt:lpstr>Use S_1^+ S_0^+ to Denote the Next State (in Next Clock Cycle)</vt:lpstr>
      <vt:lpstr>How to Fill in the Next-State Table</vt:lpstr>
      <vt:lpstr>Completing the Design Requires Decisions</vt:lpstr>
      <vt:lpstr>Make Design Decisions Early When Possible</vt:lpstr>
      <vt:lpstr>Start by Deciding How to Handle Multiple Buttons</vt:lpstr>
      <vt:lpstr>Start with the Panic Button (Highest Priority)</vt:lpstr>
      <vt:lpstr>Continue with the Lock Button (Second Priority)</vt:lpstr>
      <vt:lpstr>No Buttons?  No Change.  All Self-Loops</vt:lpstr>
      <vt:lpstr>Finally, Unlock … But are We Done?</vt:lpstr>
      <vt:lpstr>We Have More Design Decisions to Make!</vt:lpstr>
      <vt:lpstr>Let’s Implement Our Decisions</vt:lpstr>
      <vt:lpstr>The Rest You Know How to Do</vt:lpstr>
      <vt:lpstr>One Last Tool: the Complete State Transition Diagram</vt:lpstr>
      <vt:lpstr>Complete State Transition Diagram</vt:lpstr>
      <vt:lpstr>Be Careful with Input Abbreviations</vt:lpstr>
      <vt:lpstr>University of Illinois at Urbana-Champaign Dept. of Electrical and Computer Engineering  ECE 120: Introduction to Computing</vt:lpstr>
      <vt:lpstr>An FSM with No Inputs Moves from State to State</vt:lpstr>
      <vt:lpstr>Eventually, the States Form a Loop</vt:lpstr>
      <vt:lpstr>A Counter Repeats a Loop of States (Forever)</vt:lpstr>
      <vt:lpstr>We Consider Both Synchronous and Ripple Counters</vt:lpstr>
      <vt:lpstr>Example: 3-Bit Binary Counter</vt:lpstr>
      <vt:lpstr>Write a Next-State Table</vt:lpstr>
      <vt:lpstr>Now Use K-Maps to Express the Next-State Values</vt:lpstr>
      <vt:lpstr>Now Use K-Maps to Express the Next-State Values</vt:lpstr>
      <vt:lpstr>Now Use K-Maps to Express the Next-State Values</vt:lpstr>
      <vt:lpstr>When Do Place Values Change in Decimal Counting?</vt:lpstr>
      <vt:lpstr>Can We Use Counting to Generalize the Counter Design?</vt:lpstr>
      <vt:lpstr>Use our General Formula to Build Bigger Counters</vt:lpstr>
      <vt:lpstr>Binary Counter with Parallel Gating</vt:lpstr>
      <vt:lpstr>Binary Counter with Serial Gating</vt:lpstr>
      <vt:lpstr>Comparing Serial and Parallel Gating</vt:lpstr>
      <vt:lpstr>Flip-Flops in a Ripple Counter Do Not Share a Clock</vt:lpstr>
      <vt:lpstr>Ripple Counters Require Less Power</vt:lpstr>
      <vt:lpstr>Ripple Counters are Slower</vt:lpstr>
      <vt:lpstr>Binary Ripple Counters are Built from Bit Slices</vt:lpstr>
      <vt:lpstr>A Timing Diagram Illustrates Counting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Volodymyr Kindratenko</cp:lastModifiedBy>
  <cp:revision>849</cp:revision>
  <cp:lastPrinted>2016-09-25T19:35:04Z</cp:lastPrinted>
  <dcterms:created xsi:type="dcterms:W3CDTF">2015-04-21T10:43:03Z</dcterms:created>
  <dcterms:modified xsi:type="dcterms:W3CDTF">2018-10-15T13:22:42Z</dcterms:modified>
</cp:coreProperties>
</file>