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6" r:id="rId3"/>
    <p:sldId id="347" r:id="rId4"/>
    <p:sldId id="364" r:id="rId5"/>
    <p:sldId id="366" r:id="rId6"/>
    <p:sldId id="367" r:id="rId7"/>
    <p:sldId id="365" r:id="rId8"/>
    <p:sldId id="368" r:id="rId9"/>
    <p:sldId id="369" r:id="rId10"/>
    <p:sldId id="371" r:id="rId11"/>
    <p:sldId id="370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C7E3EE"/>
    <a:srgbClr val="CCCCFF"/>
    <a:srgbClr val="D09E00"/>
    <a:srgbClr val="F78DE3"/>
    <a:srgbClr val="FFFF00"/>
    <a:srgbClr val="FF3300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164" autoAdjust="0"/>
  </p:normalViewPr>
  <p:slideViewPr>
    <p:cSldViewPr snapToGrid="0">
      <p:cViewPr varScale="1">
        <p:scale>
          <a:sx n="76" d="100"/>
          <a:sy n="76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ratenko, V." userId="2a271c23-2044-4687-ab8d-927b3e402d14" providerId="ADAL" clId="{1AEAE728-9AC4-4E72-B71D-75EF0FD75CC0}"/>
    <pc:docChg chg="custSel modSld">
      <pc:chgData name="Kindratenko, V." userId="2a271c23-2044-4687-ab8d-927b3e402d14" providerId="ADAL" clId="{1AEAE728-9AC4-4E72-B71D-75EF0FD75CC0}" dt="2018-03-25T03:37:38.435" v="0" actId="478"/>
      <pc:docMkLst>
        <pc:docMk/>
      </pc:docMkLst>
      <pc:sldChg chg="delSp">
        <pc:chgData name="Kindratenko, V." userId="2a271c23-2044-4687-ab8d-927b3e402d14" providerId="ADAL" clId="{1AEAE728-9AC4-4E72-B71D-75EF0FD75CC0}" dt="2018-03-25T03:37:38.435" v="0" actId="478"/>
        <pc:sldMkLst>
          <pc:docMk/>
          <pc:sldMk cId="3176496902" sldId="373"/>
        </pc:sldMkLst>
        <pc:spChg chg="del">
          <ac:chgData name="Kindratenko, V." userId="2a271c23-2044-4687-ab8d-927b3e402d14" providerId="ADAL" clId="{1AEAE728-9AC4-4E72-B71D-75EF0FD75CC0}" dt="2018-03-25T03:37:38.435" v="0" actId="478"/>
          <ac:spMkLst>
            <pc:docMk/>
            <pc:sldMk cId="3176496902" sldId="373"/>
            <ac:spMk id="8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1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Let the students think a little.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55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Analysis: IN = 0 -&gt; both S1 and S0 are 0 in next cycle, and OUT = S1.</a:t>
            </a:r>
            <a:br>
              <a:rPr lang="en-US" baseline="0" dirty="0"/>
            </a:br>
            <a:r>
              <a:rPr lang="en-US" baseline="0" dirty="0"/>
              <a:t>IN = 1 -&gt; S0+ = 1, while S1+ = S0’.</a:t>
            </a:r>
          </a:p>
          <a:p>
            <a:r>
              <a:rPr lang="en-US" baseline="0" dirty="0"/>
              <a:t>If we’re not careful, the system may start in the 01 state, but it will never be in that state after the first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61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(1) S0 is 0, (2) OUT rises with CLK, so (3) OUT is delayed slightly by the flip-flop, (4) OUT falls at NEXT rising CLK, so (5) OUT pulse width is always a full clock cycle.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15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889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3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274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2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04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83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599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63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409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8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 the students fill in the table and find the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40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implementation is easy, but take a minute </a:t>
            </a:r>
            <a:r>
              <a:rPr lang="en-US" baseline="0" smtClean="0"/>
              <a:t>to talk about the operation.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20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65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8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16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26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79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1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4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7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605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Walk around the states, then ask students what to fill in for the rest.  Encourage don’t cares.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864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48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157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25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16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implementation is easy, but take a minute </a:t>
            </a:r>
            <a:r>
              <a:rPr lang="en-US" baseline="0" smtClean="0"/>
              <a:t>to talk about the operation.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418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13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876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 the students say what happens before revealing the answers.  They should know that x’s inside loops become 1s, while those outside become 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750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047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094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971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You may want to go back to the state diagram to show that any state ending in 1 enters the loop quickly.  We just have to force the system out of 000 with this design.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34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85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41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37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82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Transition arcs are now labeled as input/output.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02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(1) S0 is 0, (2) OUT rises with IN, (3) OUT falls at rising CLK (S0 is 1), (4) OUT pulse width depends on arrival time of IN=1 relative to rising clock edge.  So: the output pulse may be arbitrarily thin!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0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Steven S. Lumetta.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ECE 120: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Steven S. Lumetta.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/>
              <a:t>University of Illinois at Urbana-Champaign</a:t>
            </a:r>
            <a:br>
              <a:rPr lang="en-US" sz="2800"/>
            </a:br>
            <a:r>
              <a:rPr lang="en-US" sz="2800"/>
              <a:t>Dept. of Electrical and Computer Engineering</a:t>
            </a:r>
            <a:br>
              <a:rPr lang="en-US" sz="2800"/>
            </a:br>
            <a:r>
              <a:rPr lang="en-US" sz="3600"/>
              <a:t/>
            </a:r>
            <a:br>
              <a:rPr lang="en-US" sz="3600"/>
            </a:br>
            <a:r>
              <a:rPr lang="en-US" sz="360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Machine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Usually Ignore the Narrow Output Problem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Usually, narrow output pulses don’t matter.</a:t>
            </a:r>
          </a:p>
          <a:p>
            <a:r>
              <a:rPr lang="en-US" dirty="0"/>
              <a:t>If inputs </a:t>
            </a:r>
          </a:p>
          <a:p>
            <a:pPr lvl="1"/>
            <a:r>
              <a:rPr lang="en-US" dirty="0"/>
              <a:t>come from flip-flops on the same clock,</a:t>
            </a:r>
          </a:p>
          <a:p>
            <a:pPr lvl="1"/>
            <a:r>
              <a:rPr lang="en-US" dirty="0"/>
              <a:t>changes arrive early enough </a:t>
            </a:r>
            <a:br>
              <a:rPr lang="en-US" dirty="0"/>
            </a:br>
            <a:r>
              <a:rPr lang="en-US" dirty="0"/>
              <a:t>(but may limit clock speed).</a:t>
            </a:r>
          </a:p>
          <a:p>
            <a:r>
              <a:rPr lang="en-US" dirty="0"/>
              <a:t>We may have problems </a:t>
            </a:r>
            <a:r>
              <a:rPr lang="en-US" b="1" dirty="0">
                <a:solidFill>
                  <a:srgbClr val="0070C0"/>
                </a:solidFill>
              </a:rPr>
              <a:t>if inputs are external or if outputs are used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externally</a:t>
            </a:r>
            <a:r>
              <a:rPr lang="en-US" dirty="0"/>
              <a:t> (not on the same clock).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5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Fix the Narrow Pulse Problem?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need a</a:t>
            </a:r>
            <a:br>
              <a:rPr lang="en-US" dirty="0"/>
            </a:br>
            <a:r>
              <a:rPr lang="en-US" dirty="0"/>
              <a:t>wider output pulse?</a:t>
            </a:r>
          </a:p>
          <a:p>
            <a:pPr marL="0" indent="0">
              <a:buNone/>
            </a:pP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  <a:p>
            <a:r>
              <a:rPr lang="en-US" b="1" dirty="0">
                <a:solidFill>
                  <a:srgbClr val="0070C0"/>
                </a:solidFill>
              </a:rPr>
              <a:t>Do we have to redesign the system entirely? </a:t>
            </a:r>
            <a:r>
              <a:rPr lang="en-US" dirty="0"/>
              <a:t>(as a Moore machine)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No!  Just add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another flip-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flop.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ECE 120: Introduction to Computing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44163" y="1630017"/>
            <a:ext cx="4344464" cy="1382145"/>
            <a:chOff x="2887384" y="3315083"/>
            <a:chExt cx="4344464" cy="1382145"/>
          </a:xfrm>
        </p:grpSpPr>
        <p:grpSp>
          <p:nvGrpSpPr>
            <p:cNvPr id="7" name="Group 6"/>
            <p:cNvGrpSpPr/>
            <p:nvPr/>
          </p:nvGrpSpPr>
          <p:grpSpPr>
            <a:xfrm>
              <a:off x="4321980" y="3325793"/>
              <a:ext cx="985952" cy="990955"/>
              <a:chOff x="2157900" y="2300140"/>
              <a:chExt cx="985952" cy="9909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H="1">
              <a:off x="3251200" y="3514021"/>
              <a:ext cx="10707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87384" y="331508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4390" y="3979290"/>
              <a:ext cx="1281534" cy="519113"/>
              <a:chOff x="5530742" y="2193790"/>
              <a:chExt cx="1281534" cy="519113"/>
            </a:xfrm>
          </p:grpSpPr>
          <p:sp>
            <p:nvSpPr>
              <p:cNvPr id="20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866126" y="2193790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530742" y="2291296"/>
                <a:ext cx="335384" cy="324101"/>
                <a:chOff x="5381903" y="3238498"/>
                <a:chExt cx="335384" cy="324101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5381903" y="3238498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549595" y="3562599"/>
                  <a:ext cx="1676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 flipH="1">
                <a:off x="6556689" y="2453346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flipV="1">
              <a:off x="5462242" y="4380577"/>
              <a:ext cx="0" cy="316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786590" y="4676908"/>
              <a:ext cx="1656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813232" y="3514021"/>
              <a:ext cx="0" cy="1160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13"/>
            <p:cNvSpPr>
              <a:spLocks noChangeAspect="1" noChangeArrowheads="1"/>
            </p:cNvSpPr>
            <p:nvPr/>
          </p:nvSpPr>
          <p:spPr bwMode="auto">
            <a:xfrm rot="5400000">
              <a:off x="3767972" y="3470753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5367" y="404771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48919" y="4101896"/>
            <a:ext cx="5539708" cy="1727693"/>
            <a:chOff x="1397319" y="4152111"/>
            <a:chExt cx="5539708" cy="1727693"/>
          </a:xfrm>
        </p:grpSpPr>
        <p:grpSp>
          <p:nvGrpSpPr>
            <p:cNvPr id="41" name="Group 40"/>
            <p:cNvGrpSpPr/>
            <p:nvPr/>
          </p:nvGrpSpPr>
          <p:grpSpPr>
            <a:xfrm>
              <a:off x="2831915" y="4162821"/>
              <a:ext cx="985952" cy="990955"/>
              <a:chOff x="2157900" y="2300140"/>
              <a:chExt cx="985952" cy="99095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 flipH="1">
              <a:off x="1761135" y="4351049"/>
              <a:ext cx="10707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397319" y="415211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794325" y="4816318"/>
              <a:ext cx="1281534" cy="519113"/>
              <a:chOff x="5530742" y="2193790"/>
              <a:chExt cx="1281534" cy="519113"/>
            </a:xfrm>
          </p:grpSpPr>
          <p:sp>
            <p:nvSpPr>
              <p:cNvPr id="51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866126" y="2193790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5530742" y="2291296"/>
                <a:ext cx="335384" cy="324101"/>
                <a:chOff x="5381903" y="3238498"/>
                <a:chExt cx="335384" cy="324101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 flipH="1">
                  <a:off x="5381903" y="3238498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>
                  <a:off x="5549595" y="3562599"/>
                  <a:ext cx="1676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 flipH="1">
                <a:off x="6556689" y="2453346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Connector 45"/>
            <p:cNvCxnSpPr/>
            <p:nvPr/>
          </p:nvCxnSpPr>
          <p:spPr>
            <a:xfrm flipV="1">
              <a:off x="3972177" y="5217605"/>
              <a:ext cx="0" cy="316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96525" y="5513936"/>
              <a:ext cx="1656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323167" y="4351049"/>
              <a:ext cx="0" cy="1160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13"/>
            <p:cNvSpPr>
              <a:spLocks noChangeAspect="1" noChangeArrowheads="1"/>
            </p:cNvSpPr>
            <p:nvPr/>
          </p:nvSpPr>
          <p:spPr bwMode="auto">
            <a:xfrm rot="5400000">
              <a:off x="2277907" y="430778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051475" y="4888849"/>
              <a:ext cx="985952" cy="990955"/>
              <a:chOff x="2157900" y="2300140"/>
              <a:chExt cx="985952" cy="99095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Connector 81"/>
            <p:cNvCxnSpPr/>
            <p:nvPr/>
          </p:nvCxnSpPr>
          <p:spPr>
            <a:xfrm flipH="1">
              <a:off x="6015516" y="5066477"/>
              <a:ext cx="2555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6210546" y="487534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9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 Flip-Flop Splits One State into Two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new</a:t>
            </a:r>
            <a:br>
              <a:rPr lang="en-US" dirty="0"/>
            </a:br>
            <a:r>
              <a:rPr lang="en-US" dirty="0"/>
              <a:t>flip-flop splits</a:t>
            </a:r>
            <a:br>
              <a:rPr lang="en-US" dirty="0"/>
            </a:br>
            <a:r>
              <a:rPr lang="en-US" dirty="0"/>
              <a:t>the “1” state</a:t>
            </a:r>
            <a:br>
              <a:rPr lang="en-US" dirty="0"/>
            </a:br>
            <a:r>
              <a:rPr lang="en-US" dirty="0"/>
              <a:t>into “11” and</a:t>
            </a:r>
            <a:br>
              <a:rPr lang="en-US" dirty="0"/>
            </a:br>
            <a:r>
              <a:rPr lang="en-US" dirty="0"/>
              <a:t>“01” states.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40582" y="3051452"/>
            <a:ext cx="1322704" cy="704618"/>
            <a:chOff x="3371217" y="3210086"/>
            <a:chExt cx="1322704" cy="704618"/>
          </a:xfrm>
        </p:grpSpPr>
        <p:sp>
          <p:nvSpPr>
            <p:cNvPr id="44" name="Freeform 43"/>
            <p:cNvSpPr/>
            <p:nvPr/>
          </p:nvSpPr>
          <p:spPr>
            <a:xfrm>
              <a:off x="3371217" y="3675983"/>
              <a:ext cx="1322704" cy="238721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019820" y="321008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89368" y="3813100"/>
            <a:ext cx="955036" cy="852291"/>
            <a:chOff x="1920003" y="3971734"/>
            <a:chExt cx="955036" cy="852291"/>
          </a:xfrm>
        </p:grpSpPr>
        <p:sp>
          <p:nvSpPr>
            <p:cNvPr id="47" name="Freeform 46"/>
            <p:cNvSpPr/>
            <p:nvPr/>
          </p:nvSpPr>
          <p:spPr>
            <a:xfrm flipV="1">
              <a:off x="2195491" y="3971734"/>
              <a:ext cx="679548" cy="659755"/>
            </a:xfrm>
            <a:custGeom>
              <a:avLst/>
              <a:gdLst>
                <a:gd name="connsiteX0" fmla="*/ 679548 w 679548"/>
                <a:gd name="connsiteY0" fmla="*/ 222434 h 659755"/>
                <a:gd name="connsiteX1" fmla="*/ 308487 w 679548"/>
                <a:gd name="connsiteY1" fmla="*/ 10399 h 659755"/>
                <a:gd name="connsiteX2" fmla="*/ 3687 w 679548"/>
                <a:gd name="connsiteY2" fmla="*/ 513982 h 659755"/>
                <a:gd name="connsiteX3" fmla="*/ 520522 w 679548"/>
                <a:gd name="connsiteY3" fmla="*/ 659755 h 65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548" h="659755">
                  <a:moveTo>
                    <a:pt x="679548" y="222434"/>
                  </a:moveTo>
                  <a:cubicBezTo>
                    <a:pt x="550339" y="92121"/>
                    <a:pt x="421130" y="-38192"/>
                    <a:pt x="308487" y="10399"/>
                  </a:cubicBezTo>
                  <a:cubicBezTo>
                    <a:pt x="195843" y="58990"/>
                    <a:pt x="-31652" y="405756"/>
                    <a:pt x="3687" y="513982"/>
                  </a:cubicBezTo>
                  <a:cubicBezTo>
                    <a:pt x="39026" y="622208"/>
                    <a:pt x="279774" y="640981"/>
                    <a:pt x="520522" y="659755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920003" y="4300805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2514" y="4247487"/>
            <a:ext cx="1322704" cy="761942"/>
            <a:chOff x="3040409" y="2478387"/>
            <a:chExt cx="1322704" cy="761942"/>
          </a:xfrm>
        </p:grpSpPr>
        <p:sp>
          <p:nvSpPr>
            <p:cNvPr id="50" name="Freeform 49"/>
            <p:cNvSpPr/>
            <p:nvPr/>
          </p:nvSpPr>
          <p:spPr>
            <a:xfrm rot="10800000">
              <a:off x="3040409" y="2478387"/>
              <a:ext cx="1322704" cy="238721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03215" y="2717109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478828" y="5490665"/>
            <a:ext cx="965660" cy="795609"/>
            <a:chOff x="-31404" y="4006286"/>
            <a:chExt cx="965660" cy="795609"/>
          </a:xfrm>
        </p:grpSpPr>
        <p:sp>
          <p:nvSpPr>
            <p:cNvPr id="53" name="Freeform 52"/>
            <p:cNvSpPr/>
            <p:nvPr/>
          </p:nvSpPr>
          <p:spPr>
            <a:xfrm flipH="1" flipV="1">
              <a:off x="-31404" y="4006286"/>
              <a:ext cx="679548" cy="659755"/>
            </a:xfrm>
            <a:custGeom>
              <a:avLst/>
              <a:gdLst>
                <a:gd name="connsiteX0" fmla="*/ 679548 w 679548"/>
                <a:gd name="connsiteY0" fmla="*/ 222434 h 659755"/>
                <a:gd name="connsiteX1" fmla="*/ 308487 w 679548"/>
                <a:gd name="connsiteY1" fmla="*/ 10399 h 659755"/>
                <a:gd name="connsiteX2" fmla="*/ 3687 w 679548"/>
                <a:gd name="connsiteY2" fmla="*/ 513982 h 659755"/>
                <a:gd name="connsiteX3" fmla="*/ 520522 w 679548"/>
                <a:gd name="connsiteY3" fmla="*/ 659755 h 65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548" h="659755">
                  <a:moveTo>
                    <a:pt x="679548" y="222434"/>
                  </a:moveTo>
                  <a:cubicBezTo>
                    <a:pt x="550339" y="92121"/>
                    <a:pt x="421130" y="-38192"/>
                    <a:pt x="308487" y="10399"/>
                  </a:cubicBezTo>
                  <a:cubicBezTo>
                    <a:pt x="195843" y="58990"/>
                    <a:pt x="-31652" y="405756"/>
                    <a:pt x="3687" y="513982"/>
                  </a:cubicBezTo>
                  <a:cubicBezTo>
                    <a:pt x="39026" y="622208"/>
                    <a:pt x="279774" y="640981"/>
                    <a:pt x="520522" y="65975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9214" y="4278675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48919" y="1649724"/>
            <a:ext cx="5539708" cy="1727693"/>
            <a:chOff x="1397319" y="4152111"/>
            <a:chExt cx="5539708" cy="1727693"/>
          </a:xfrm>
        </p:grpSpPr>
        <p:grpSp>
          <p:nvGrpSpPr>
            <p:cNvPr id="55" name="Group 54"/>
            <p:cNvGrpSpPr/>
            <p:nvPr/>
          </p:nvGrpSpPr>
          <p:grpSpPr>
            <a:xfrm>
              <a:off x="2831915" y="4162821"/>
              <a:ext cx="985952" cy="990955"/>
              <a:chOff x="2157900" y="2300140"/>
              <a:chExt cx="985952" cy="990955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4" name="Straight Connector 83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Straight Connector 55"/>
            <p:cNvCxnSpPr/>
            <p:nvPr/>
          </p:nvCxnSpPr>
          <p:spPr>
            <a:xfrm flipH="1">
              <a:off x="1761135" y="4351049"/>
              <a:ext cx="10707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397319" y="415211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3794325" y="4816318"/>
              <a:ext cx="1281534" cy="519113"/>
              <a:chOff x="5530742" y="2193790"/>
              <a:chExt cx="1281534" cy="519113"/>
            </a:xfrm>
          </p:grpSpPr>
          <p:sp>
            <p:nvSpPr>
              <p:cNvPr id="74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866126" y="2193790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5530742" y="2291296"/>
                <a:ext cx="335384" cy="324101"/>
                <a:chOff x="5381903" y="3238498"/>
                <a:chExt cx="335384" cy="324101"/>
              </a:xfrm>
            </p:grpSpPr>
            <p:cxnSp>
              <p:nvCxnSpPr>
                <p:cNvPr id="77" name="Straight Connector 76"/>
                <p:cNvCxnSpPr/>
                <p:nvPr/>
              </p:nvCxnSpPr>
              <p:spPr>
                <a:xfrm flipH="1">
                  <a:off x="5381903" y="3238498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>
                  <a:off x="5549595" y="3562599"/>
                  <a:ext cx="1676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/>
              <p:cNvCxnSpPr/>
              <p:nvPr/>
            </p:nvCxnSpPr>
            <p:spPr>
              <a:xfrm flipH="1">
                <a:off x="6556689" y="2453346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/>
            <p:cNvCxnSpPr/>
            <p:nvPr/>
          </p:nvCxnSpPr>
          <p:spPr>
            <a:xfrm flipV="1">
              <a:off x="3972177" y="5217605"/>
              <a:ext cx="0" cy="316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2296525" y="5513936"/>
              <a:ext cx="1656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2323167" y="4351049"/>
              <a:ext cx="0" cy="1160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13"/>
            <p:cNvSpPr>
              <a:spLocks noChangeAspect="1" noChangeArrowheads="1"/>
            </p:cNvSpPr>
            <p:nvPr/>
          </p:nvSpPr>
          <p:spPr bwMode="auto">
            <a:xfrm rot="5400000">
              <a:off x="2277907" y="430778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5051475" y="4888849"/>
              <a:ext cx="985952" cy="990955"/>
              <a:chOff x="2157900" y="2300140"/>
              <a:chExt cx="985952" cy="99095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Straight Connector 70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 flipH="1">
              <a:off x="6015516" y="5066477"/>
              <a:ext cx="2555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210546" y="487534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93397" y="3896352"/>
            <a:ext cx="617726" cy="1322704"/>
            <a:chOff x="1883707" y="3146642"/>
            <a:chExt cx="617726" cy="1322704"/>
          </a:xfrm>
        </p:grpSpPr>
        <p:sp>
          <p:nvSpPr>
            <p:cNvPr id="89" name="Freeform 88"/>
            <p:cNvSpPr/>
            <p:nvPr/>
          </p:nvSpPr>
          <p:spPr>
            <a:xfrm rot="5400000">
              <a:off x="1341716" y="3688633"/>
              <a:ext cx="1322704" cy="238721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16391" y="3539871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411922" y="4423784"/>
            <a:ext cx="1578736" cy="1501344"/>
            <a:chOff x="3040409" y="2478389"/>
            <a:chExt cx="1578736" cy="1501344"/>
          </a:xfrm>
        </p:grpSpPr>
        <p:sp>
          <p:nvSpPr>
            <p:cNvPr id="92" name="Freeform 91"/>
            <p:cNvSpPr/>
            <p:nvPr/>
          </p:nvSpPr>
          <p:spPr>
            <a:xfrm rot="10800000">
              <a:off x="3040409" y="2478389"/>
              <a:ext cx="1578736" cy="1258330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  <a:gd name="connsiteX0" fmla="*/ 0 w 2478157"/>
                <a:gd name="connsiteY0" fmla="*/ 539610 h 579367"/>
                <a:gd name="connsiteX1" fmla="*/ 583096 w 2478157"/>
                <a:gd name="connsiteY1" fmla="*/ 407089 h 579367"/>
                <a:gd name="connsiteX2" fmla="*/ 1339340 w 2478157"/>
                <a:gd name="connsiteY2" fmla="*/ 1694 h 579367"/>
                <a:gd name="connsiteX3" fmla="*/ 2478157 w 2478157"/>
                <a:gd name="connsiteY3" fmla="*/ 579367 h 579367"/>
                <a:gd name="connsiteX0" fmla="*/ 0 w 2478157"/>
                <a:gd name="connsiteY0" fmla="*/ 1108501 h 1148258"/>
                <a:gd name="connsiteX1" fmla="*/ 560254 w 2478157"/>
                <a:gd name="connsiteY1" fmla="*/ 8819 h 1148258"/>
                <a:gd name="connsiteX2" fmla="*/ 1339340 w 2478157"/>
                <a:gd name="connsiteY2" fmla="*/ 570585 h 1148258"/>
                <a:gd name="connsiteX3" fmla="*/ 2478157 w 2478157"/>
                <a:gd name="connsiteY3" fmla="*/ 1148258 h 1148258"/>
                <a:gd name="connsiteX0" fmla="*/ 0 w 2957847"/>
                <a:gd name="connsiteY0" fmla="*/ 15470 h 1298720"/>
                <a:gd name="connsiteX1" fmla="*/ 1039944 w 2957847"/>
                <a:gd name="connsiteY1" fmla="*/ 159281 h 1298720"/>
                <a:gd name="connsiteX2" fmla="*/ 1819030 w 2957847"/>
                <a:gd name="connsiteY2" fmla="*/ 721047 h 1298720"/>
                <a:gd name="connsiteX3" fmla="*/ 2957847 w 2957847"/>
                <a:gd name="connsiteY3" fmla="*/ 1298720 h 1298720"/>
                <a:gd name="connsiteX0" fmla="*/ 0 w 2957847"/>
                <a:gd name="connsiteY0" fmla="*/ 15470 h 1298720"/>
                <a:gd name="connsiteX1" fmla="*/ 1039944 w 2957847"/>
                <a:gd name="connsiteY1" fmla="*/ 159281 h 1298720"/>
                <a:gd name="connsiteX2" fmla="*/ 1819030 w 2957847"/>
                <a:gd name="connsiteY2" fmla="*/ 721047 h 1298720"/>
                <a:gd name="connsiteX3" fmla="*/ 2957847 w 2957847"/>
                <a:gd name="connsiteY3" fmla="*/ 1298720 h 1298720"/>
                <a:gd name="connsiteX0" fmla="*/ 0 w 2957847"/>
                <a:gd name="connsiteY0" fmla="*/ 13832 h 1297082"/>
                <a:gd name="connsiteX1" fmla="*/ 1039944 w 2957847"/>
                <a:gd name="connsiteY1" fmla="*/ 157643 h 1297082"/>
                <a:gd name="connsiteX2" fmla="*/ 1887557 w 2957847"/>
                <a:gd name="connsiteY2" fmla="*/ 618925 h 1297082"/>
                <a:gd name="connsiteX3" fmla="*/ 2957847 w 2957847"/>
                <a:gd name="connsiteY3" fmla="*/ 1297082 h 1297082"/>
                <a:gd name="connsiteX0" fmla="*/ 0 w 2957847"/>
                <a:gd name="connsiteY0" fmla="*/ 13832 h 1297082"/>
                <a:gd name="connsiteX1" fmla="*/ 1039944 w 2957847"/>
                <a:gd name="connsiteY1" fmla="*/ 157643 h 1297082"/>
                <a:gd name="connsiteX2" fmla="*/ 1887557 w 2957847"/>
                <a:gd name="connsiteY2" fmla="*/ 618925 h 1297082"/>
                <a:gd name="connsiteX3" fmla="*/ 2957847 w 2957847"/>
                <a:gd name="connsiteY3" fmla="*/ 1297082 h 1297082"/>
                <a:gd name="connsiteX0" fmla="*/ 0 w 2957847"/>
                <a:gd name="connsiteY0" fmla="*/ 13117 h 1296367"/>
                <a:gd name="connsiteX1" fmla="*/ 1039944 w 2957847"/>
                <a:gd name="connsiteY1" fmla="*/ 156928 h 1296367"/>
                <a:gd name="connsiteX2" fmla="*/ 2230192 w 2957847"/>
                <a:gd name="connsiteY2" fmla="*/ 567968 h 1296367"/>
                <a:gd name="connsiteX3" fmla="*/ 2957847 w 2957847"/>
                <a:gd name="connsiteY3" fmla="*/ 1296367 h 1296367"/>
                <a:gd name="connsiteX0" fmla="*/ 0 w 2957847"/>
                <a:gd name="connsiteY0" fmla="*/ 13117 h 1296367"/>
                <a:gd name="connsiteX1" fmla="*/ 1039944 w 2957847"/>
                <a:gd name="connsiteY1" fmla="*/ 156928 h 1296367"/>
                <a:gd name="connsiteX2" fmla="*/ 2230192 w 2957847"/>
                <a:gd name="connsiteY2" fmla="*/ 567968 h 1296367"/>
                <a:gd name="connsiteX3" fmla="*/ 2957847 w 2957847"/>
                <a:gd name="connsiteY3" fmla="*/ 1296367 h 1296367"/>
                <a:gd name="connsiteX0" fmla="*/ 0 w 2957847"/>
                <a:gd name="connsiteY0" fmla="*/ 13117 h 1296367"/>
                <a:gd name="connsiteX1" fmla="*/ 1039944 w 2957847"/>
                <a:gd name="connsiteY1" fmla="*/ 156928 h 1296367"/>
                <a:gd name="connsiteX2" fmla="*/ 2230192 w 2957847"/>
                <a:gd name="connsiteY2" fmla="*/ 567968 h 1296367"/>
                <a:gd name="connsiteX3" fmla="*/ 2957847 w 2957847"/>
                <a:gd name="connsiteY3" fmla="*/ 1296367 h 1296367"/>
                <a:gd name="connsiteX0" fmla="*/ 0 w 2957847"/>
                <a:gd name="connsiteY0" fmla="*/ 13117 h 1296367"/>
                <a:gd name="connsiteX1" fmla="*/ 1039944 w 2957847"/>
                <a:gd name="connsiteY1" fmla="*/ 156928 h 1296367"/>
                <a:gd name="connsiteX2" fmla="*/ 2230192 w 2957847"/>
                <a:gd name="connsiteY2" fmla="*/ 567968 h 1296367"/>
                <a:gd name="connsiteX3" fmla="*/ 2957847 w 2957847"/>
                <a:gd name="connsiteY3" fmla="*/ 1296367 h 1296367"/>
                <a:gd name="connsiteX0" fmla="*/ 0 w 2957847"/>
                <a:gd name="connsiteY0" fmla="*/ 13117 h 1296367"/>
                <a:gd name="connsiteX1" fmla="*/ 1039944 w 2957847"/>
                <a:gd name="connsiteY1" fmla="*/ 156928 h 1296367"/>
                <a:gd name="connsiteX2" fmla="*/ 2230192 w 2957847"/>
                <a:gd name="connsiteY2" fmla="*/ 567968 h 1296367"/>
                <a:gd name="connsiteX3" fmla="*/ 2957847 w 2957847"/>
                <a:gd name="connsiteY3" fmla="*/ 1296367 h 1296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7847" h="1296367">
                  <a:moveTo>
                    <a:pt x="0" y="13117"/>
                  </a:moveTo>
                  <a:cubicBezTo>
                    <a:pt x="193261" y="-36579"/>
                    <a:pt x="576876" y="64453"/>
                    <a:pt x="1039944" y="156928"/>
                  </a:cubicBezTo>
                  <a:cubicBezTo>
                    <a:pt x="1503012" y="249403"/>
                    <a:pt x="1914350" y="338286"/>
                    <a:pt x="2230192" y="567968"/>
                  </a:cubicBezTo>
                  <a:cubicBezTo>
                    <a:pt x="2614563" y="759968"/>
                    <a:pt x="2694836" y="915122"/>
                    <a:pt x="2957847" y="129636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524577" y="3456513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</a:t>
              </a:r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3841928" y="3549152"/>
            <a:ext cx="891900" cy="891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00/0</a:t>
            </a: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756224" y="3549152"/>
            <a:ext cx="891900" cy="891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11/1</a:t>
            </a:r>
          </a:p>
        </p:txBody>
      </p:sp>
      <p:sp>
        <p:nvSpPr>
          <p:cNvPr id="87" name="Oval 86"/>
          <p:cNvSpPr>
            <a:spLocks noChangeAspect="1"/>
          </p:cNvSpPr>
          <p:nvPr/>
        </p:nvSpPr>
        <p:spPr>
          <a:xfrm>
            <a:off x="5771505" y="5166564"/>
            <a:ext cx="891900" cy="891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01/0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285" y="4724799"/>
            <a:ext cx="2613216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Note: the 01 state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not reachable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from other states.</a:t>
            </a:r>
          </a:p>
        </p:txBody>
      </p:sp>
    </p:spTree>
    <p:extLst>
      <p:ext uri="{BB962C8B-B14F-4D97-AF65-F5344CB8AC3E}">
        <p14:creationId xmlns:p14="http://schemas.microsoft.com/office/powerpoint/2010/main" val="171290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87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7" y="3943065"/>
            <a:ext cx="7792279" cy="19227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 is Delayed but High for a Full Cycle with Moore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685917" y="3144003"/>
            <a:ext cx="3760966" cy="951891"/>
            <a:chOff x="685917" y="3144003"/>
            <a:chExt cx="3760966" cy="951891"/>
          </a:xfrm>
        </p:grpSpPr>
        <p:sp>
          <p:nvSpPr>
            <p:cNvPr id="56" name="TextBox 55"/>
            <p:cNvSpPr txBox="1"/>
            <p:nvPr/>
          </p:nvSpPr>
          <p:spPr>
            <a:xfrm>
              <a:off x="685917" y="3144003"/>
              <a:ext cx="376096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is 0 after this edge.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598983" y="3493984"/>
              <a:ext cx="499872" cy="60191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684643" y="4033158"/>
            <a:ext cx="3340743" cy="1384995"/>
            <a:chOff x="4684643" y="4033158"/>
            <a:chExt cx="3340743" cy="1384995"/>
          </a:xfrm>
        </p:grpSpPr>
        <p:sp>
          <p:nvSpPr>
            <p:cNvPr id="58" name="TextBox 57"/>
            <p:cNvSpPr txBox="1"/>
            <p:nvPr/>
          </p:nvSpPr>
          <p:spPr>
            <a:xfrm>
              <a:off x="5923529" y="4033158"/>
              <a:ext cx="2101857" cy="138499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OUT is high</a:t>
              </a:r>
            </a:p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for a full</a:t>
              </a:r>
            </a:p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clock cycle.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4684643" y="4904450"/>
              <a:ext cx="1291232" cy="172239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48919" y="1649724"/>
            <a:ext cx="5539708" cy="1727693"/>
            <a:chOff x="1397319" y="4152111"/>
            <a:chExt cx="5539708" cy="1727693"/>
          </a:xfrm>
        </p:grpSpPr>
        <p:grpSp>
          <p:nvGrpSpPr>
            <p:cNvPr id="40" name="Group 39"/>
            <p:cNvGrpSpPr/>
            <p:nvPr/>
          </p:nvGrpSpPr>
          <p:grpSpPr>
            <a:xfrm>
              <a:off x="2831915" y="4162821"/>
              <a:ext cx="985952" cy="990955"/>
              <a:chOff x="2157900" y="2300140"/>
              <a:chExt cx="985952" cy="99095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/>
            <p:cNvCxnSpPr/>
            <p:nvPr/>
          </p:nvCxnSpPr>
          <p:spPr>
            <a:xfrm flipH="1">
              <a:off x="1761135" y="4351049"/>
              <a:ext cx="10707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397319" y="4152111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794325" y="4816318"/>
              <a:ext cx="1281534" cy="519113"/>
              <a:chOff x="5530742" y="2193790"/>
              <a:chExt cx="1281534" cy="519113"/>
            </a:xfrm>
          </p:grpSpPr>
          <p:sp>
            <p:nvSpPr>
              <p:cNvPr id="65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866126" y="2193790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66" name="Group 65"/>
              <p:cNvGrpSpPr/>
              <p:nvPr/>
            </p:nvGrpSpPr>
            <p:grpSpPr>
              <a:xfrm>
                <a:off x="5530742" y="2291296"/>
                <a:ext cx="335384" cy="324101"/>
                <a:chOff x="5381903" y="3238498"/>
                <a:chExt cx="335384" cy="324101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H="1">
                  <a:off x="5381903" y="3238498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5549595" y="3562599"/>
                  <a:ext cx="1676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>
                <a:off x="6556689" y="2453346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Connector 43"/>
            <p:cNvCxnSpPr/>
            <p:nvPr/>
          </p:nvCxnSpPr>
          <p:spPr>
            <a:xfrm flipV="1">
              <a:off x="3972177" y="5217605"/>
              <a:ext cx="0" cy="316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296525" y="5513936"/>
              <a:ext cx="1656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2323167" y="4351049"/>
              <a:ext cx="0" cy="1160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13"/>
            <p:cNvSpPr>
              <a:spLocks noChangeAspect="1" noChangeArrowheads="1"/>
            </p:cNvSpPr>
            <p:nvPr/>
          </p:nvSpPr>
          <p:spPr bwMode="auto">
            <a:xfrm rot="5400000">
              <a:off x="2277907" y="430778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051475" y="4888849"/>
              <a:ext cx="985952" cy="990955"/>
              <a:chOff x="2157900" y="2300140"/>
              <a:chExt cx="985952" cy="990955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/>
            <p:cNvCxnSpPr/>
            <p:nvPr/>
          </p:nvCxnSpPr>
          <p:spPr>
            <a:xfrm flipH="1">
              <a:off x="6015516" y="5066477"/>
              <a:ext cx="25558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210546" y="4875343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4076" y="5795712"/>
            <a:ext cx="5314275" cy="52322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(OUT=1 delayed to rising edge.)</a:t>
            </a:r>
          </a:p>
        </p:txBody>
      </p:sp>
    </p:spTree>
    <p:extLst>
      <p:ext uri="{BB962C8B-B14F-4D97-AF65-F5344CB8AC3E}">
        <p14:creationId xmlns:p14="http://schemas.microsoft.com/office/powerpoint/2010/main" val="317649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Two Models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Moore: outputs depend only on state, not on inputs</a:t>
            </a:r>
          </a:p>
          <a:p>
            <a:r>
              <a:rPr lang="en-US" dirty="0"/>
              <a:t>Mealy: outputs can also depend on inputs</a:t>
            </a:r>
          </a:p>
          <a:p>
            <a:r>
              <a:rPr lang="en-US" dirty="0"/>
              <a:t>Mealy is used in practice.</a:t>
            </a:r>
          </a:p>
          <a:p>
            <a:pPr lvl="1"/>
            <a:r>
              <a:rPr lang="en-US" dirty="0"/>
              <a:t>Can reduce size of design, but</a:t>
            </a:r>
          </a:p>
          <a:p>
            <a:pPr lvl="1"/>
            <a:r>
              <a:rPr lang="en-US" dirty="0"/>
              <a:t>may create thin output pulses.</a:t>
            </a:r>
          </a:p>
          <a:p>
            <a:r>
              <a:rPr lang="en-US" dirty="0"/>
              <a:t>Solving these problems is easy: </a:t>
            </a:r>
            <a:br>
              <a:rPr lang="en-US" dirty="0"/>
            </a:br>
            <a:r>
              <a:rPr lang="en-US" dirty="0"/>
              <a:t>add flip-flops to make a Moore design.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50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smtClean="0"/>
              <a:t>University of Illinois at Urbana-Champaign</a:t>
            </a:r>
            <a:br>
              <a:rPr lang="en-US" sz="2800" smtClean="0"/>
            </a:br>
            <a:r>
              <a:rPr lang="en-US" sz="2800" smtClean="0"/>
              <a:t>Dept. of Electrical and Computer Engineering</a:t>
            </a:r>
            <a:br>
              <a:rPr lang="en-US" sz="28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FSM Design Process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9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Follow a Six-Step Process to Design an FSM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is a structured methodology that </a:t>
            </a:r>
            <a:br>
              <a:rPr lang="en-US" dirty="0" smtClean="0"/>
            </a:br>
            <a:r>
              <a:rPr lang="en-US" dirty="0" smtClean="0"/>
              <a:t>you can use to develop an FSM.</a:t>
            </a:r>
          </a:p>
          <a:p>
            <a:r>
              <a:rPr lang="en-US" dirty="0" smtClean="0"/>
              <a:t>There are six steps: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develop an abstract model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specify I/O behavior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complete the specification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choose a state representation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calculate logic expressions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implement with flip-flops and 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1: Develop an Abstract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First, we translate our ideas and thoughts </a:t>
            </a:r>
          </a:p>
          <a:p>
            <a:pPr lvl="1"/>
            <a:r>
              <a:rPr lang="en-US" dirty="0" smtClean="0"/>
              <a:t>from human language</a:t>
            </a:r>
          </a:p>
          <a:p>
            <a:pPr lvl="1"/>
            <a:r>
              <a:rPr lang="en-US" dirty="0" smtClean="0"/>
              <a:t>into a model with states and desired behavior.</a:t>
            </a:r>
          </a:p>
          <a:p>
            <a:r>
              <a:rPr lang="en-US" dirty="0" smtClean="0"/>
              <a:t>For now, just capture intended use</a:t>
            </a:r>
            <a:br>
              <a:rPr lang="en-US" dirty="0" smtClean="0"/>
            </a:br>
            <a:r>
              <a:rPr lang="en-US" dirty="0" smtClean="0"/>
              <a:t>(no need to be thorough nor complete).</a:t>
            </a:r>
          </a:p>
          <a:p>
            <a:r>
              <a:rPr lang="en-US" dirty="0" smtClean="0"/>
              <a:t>What are the different states of the system?</a:t>
            </a:r>
          </a:p>
          <a:p>
            <a:r>
              <a:rPr lang="en-US" dirty="0" smtClean="0"/>
              <a:t>How do we expect it to move amongst these states?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0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Specify I/O Behavior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to formalize a little by specifying input and output behavior.</a:t>
            </a:r>
          </a:p>
          <a:p>
            <a:r>
              <a:rPr lang="en-US" dirty="0" smtClean="0"/>
              <a:t>Input and output must consist of bits.</a:t>
            </a:r>
          </a:p>
          <a:p>
            <a:r>
              <a:rPr lang="en-US" dirty="0" smtClean="0"/>
              <a:t>How many inputs are needed?</a:t>
            </a:r>
          </a:p>
          <a:p>
            <a:r>
              <a:rPr lang="en-US" dirty="0" smtClean="0"/>
              <a:t>What representation is used?</a:t>
            </a:r>
          </a:p>
          <a:p>
            <a:r>
              <a:rPr lang="en-US" dirty="0" smtClean="0"/>
              <a:t>And the same questions for outputs.</a:t>
            </a:r>
          </a:p>
          <a:p>
            <a:r>
              <a:rPr lang="en-US" dirty="0" smtClean="0"/>
              <a:t>Sometimes, the FSM I/O must match other systems, so representations (using bits) are already defined.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0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Complete the Specification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now ready to resolve any ambiguities</a:t>
            </a:r>
          </a:p>
          <a:p>
            <a:pPr lvl="1"/>
            <a:r>
              <a:rPr lang="en-US" dirty="0" smtClean="0"/>
              <a:t>by making design decisions</a:t>
            </a:r>
          </a:p>
          <a:p>
            <a:pPr lvl="1"/>
            <a:r>
              <a:rPr lang="en-US" dirty="0" smtClean="0"/>
              <a:t>(in other words, choosing behavior).</a:t>
            </a:r>
          </a:p>
          <a:p>
            <a:r>
              <a:rPr lang="en-US" dirty="0" smtClean="0"/>
              <a:t>Implicit assumptions should also be made clear and written down.</a:t>
            </a:r>
          </a:p>
          <a:p>
            <a:r>
              <a:rPr lang="en-US" dirty="0" smtClean="0"/>
              <a:t>We may choose to leave some behavior as “don’t care,” but such a decision should be made carefully (and checked later).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87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FSM Outputs May or May Not Depend Directly on Inputs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mentioned previously, for our class,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FSM outputs depend only on state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not on FSM inputs.</a:t>
            </a:r>
          </a:p>
          <a:p>
            <a:r>
              <a:rPr lang="en-US" dirty="0"/>
              <a:t>Historically, such an FSM was called 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Moore</a:t>
            </a:r>
            <a:r>
              <a:rPr lang="en-US" dirty="0"/>
              <a:t> machine.</a:t>
            </a:r>
          </a:p>
          <a:p>
            <a:r>
              <a:rPr lang="en-US" dirty="0"/>
              <a:t>The more general model,</a:t>
            </a:r>
          </a:p>
          <a:p>
            <a:pPr lvl="1"/>
            <a:r>
              <a:rPr lang="en-US" dirty="0"/>
              <a:t>in which outputs may also depend on inputs,</a:t>
            </a:r>
          </a:p>
          <a:p>
            <a:pPr lvl="1"/>
            <a:r>
              <a:rPr lang="en-US" dirty="0"/>
              <a:t>was called a </a:t>
            </a:r>
            <a:r>
              <a:rPr lang="en-US" b="1" dirty="0">
                <a:solidFill>
                  <a:srgbClr val="0070C0"/>
                </a:solidFill>
              </a:rPr>
              <a:t>Mealy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machine.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66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Choose a State Representation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FSM state representation will affect logic for both next states and outputs.</a:t>
            </a:r>
          </a:p>
          <a:p>
            <a:r>
              <a:rPr lang="en-US" dirty="0" smtClean="0"/>
              <a:t>Some ways to choose</a:t>
            </a:r>
          </a:p>
          <a:p>
            <a:pPr lvl="1"/>
            <a:r>
              <a:rPr lang="en-US" dirty="0" smtClean="0"/>
              <a:t>match state to output </a:t>
            </a:r>
            <a:br>
              <a:rPr lang="en-US" dirty="0" smtClean="0"/>
            </a:br>
            <a:r>
              <a:rPr lang="en-US" dirty="0" smtClean="0"/>
              <a:t>(output patterns must be unique),</a:t>
            </a:r>
          </a:p>
          <a:p>
            <a:pPr lvl="1"/>
            <a:r>
              <a:rPr lang="en-US" dirty="0" smtClean="0"/>
              <a:t>map states to hypercube such that transitions are mostly along edges, or</a:t>
            </a:r>
            <a:endParaRPr lang="en-US" dirty="0"/>
          </a:p>
          <a:p>
            <a:pPr lvl="1"/>
            <a:r>
              <a:rPr lang="en-US" dirty="0" smtClean="0"/>
              <a:t>use human meaning for state bits.</a:t>
            </a:r>
          </a:p>
          <a:p>
            <a:r>
              <a:rPr lang="en-US" dirty="0" smtClean="0"/>
              <a:t>The last is a good way to choose because it separates bits into meaningful groups that may not affect each other (thus simplifying logic).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6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5: Calculate Logic Expressions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you have completed the specification of state IDs, next states, and outputs in bits, all that’s left is to build combinational logic.</a:t>
            </a:r>
          </a:p>
          <a:p>
            <a:r>
              <a:rPr lang="en-US" dirty="0" smtClean="0"/>
              <a:t>If you have a lot of variables, breaking the truth tables up may help.</a:t>
            </a:r>
          </a:p>
          <a:p>
            <a:r>
              <a:rPr lang="en-US" dirty="0" smtClean="0"/>
              <a:t>State bits that have human meaning also helps to simplify here: bits may be ignored if they are not relevant.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04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6: Implement with Flip-Flops and Gates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bits are stored in flip-flops.*</a:t>
            </a:r>
          </a:p>
          <a:p>
            <a:r>
              <a:rPr lang="en-US" dirty="0" smtClean="0"/>
              <a:t>Next-state and output logic are built </a:t>
            </a:r>
            <a:br>
              <a:rPr lang="en-US" dirty="0" smtClean="0"/>
            </a:br>
            <a:r>
              <a:rPr lang="en-US" dirty="0" smtClean="0"/>
              <a:t>in the same way that you build any </a:t>
            </a:r>
            <a:br>
              <a:rPr lang="en-US" dirty="0" smtClean="0"/>
            </a:br>
            <a:r>
              <a:rPr lang="en-US" dirty="0" smtClean="0"/>
              <a:t>other combinational logic.</a:t>
            </a:r>
          </a:p>
          <a:p>
            <a:r>
              <a:rPr lang="en-US" dirty="0" smtClean="0"/>
              <a:t>There’s nothing special about it.</a:t>
            </a:r>
          </a:p>
          <a:p>
            <a:r>
              <a:rPr lang="en-US" dirty="0" smtClean="0"/>
              <a:t>Hook the next-state logic outputs to </a:t>
            </a:r>
            <a:br>
              <a:rPr lang="en-US" dirty="0" smtClean="0"/>
            </a:br>
            <a:r>
              <a:rPr lang="en-US" dirty="0" smtClean="0"/>
              <a:t>the D inputs of the flip-flops.</a:t>
            </a:r>
          </a:p>
          <a:p>
            <a:r>
              <a:rPr lang="en-US" dirty="0" smtClean="0"/>
              <a:t>Output bits are functions of the flip-flop state.</a:t>
            </a:r>
            <a:endParaRPr lang="en-US" dirty="0"/>
          </a:p>
          <a:p>
            <a:pPr algn="ctr"/>
            <a:r>
              <a:rPr lang="en-US" sz="2000" dirty="0" smtClean="0"/>
              <a:t>*Registers, shift registers, and counters are fine, too.  </a:t>
            </a:r>
            <a:br>
              <a:rPr lang="en-US" sz="2000" dirty="0" smtClean="0"/>
            </a:br>
            <a:r>
              <a:rPr lang="en-US" sz="2000" dirty="0" smtClean="0"/>
              <a:t>We’ll use those in a week or so.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74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Quick Example: A 2-Bit Gray Code Counter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design a 2-bit Gray code counter using our methodology.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abstract model?  A counter that goes through four states.  Like this: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rot="10800000">
            <a:off x="1718278" y="5380445"/>
            <a:ext cx="5800121" cy="437847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42937" y="4168000"/>
            <a:ext cx="2645690" cy="1381760"/>
            <a:chOff x="5742937" y="4168000"/>
            <a:chExt cx="2645690" cy="1381760"/>
          </a:xfrm>
        </p:grpSpPr>
        <p:sp>
          <p:nvSpPr>
            <p:cNvPr id="16" name="Freeform 15"/>
            <p:cNvSpPr/>
            <p:nvPr/>
          </p:nvSpPr>
          <p:spPr>
            <a:xfrm>
              <a:off x="5742937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17027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D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3449" y="4168000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C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33801" y="4168000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B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95601" y="4178160"/>
            <a:ext cx="1371600" cy="1371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A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3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I/O and Completing the Specification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Inputs: none (it’s a counter).</a:t>
            </a:r>
          </a:p>
          <a:p>
            <a:pPr marL="517525" indent="0">
              <a:buNone/>
            </a:pPr>
            <a:r>
              <a:rPr lang="en-US" dirty="0" smtClean="0"/>
              <a:t>Outputs?  00, then 01, then 11, then 10, then back to 00.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No inputs, so … specification is complete!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rot="10800000">
            <a:off x="1718278" y="5380445"/>
            <a:ext cx="5800121" cy="437847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42937" y="4168000"/>
            <a:ext cx="2645690" cy="1381760"/>
            <a:chOff x="5742937" y="4168000"/>
            <a:chExt cx="2645690" cy="1381760"/>
          </a:xfrm>
        </p:grpSpPr>
        <p:sp>
          <p:nvSpPr>
            <p:cNvPr id="16" name="Freeform 15"/>
            <p:cNvSpPr/>
            <p:nvPr/>
          </p:nvSpPr>
          <p:spPr>
            <a:xfrm>
              <a:off x="5742937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17027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D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3449" y="4168000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C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33801" y="4168000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B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95601" y="4178160"/>
            <a:ext cx="1371600" cy="1371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A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00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Output Bits as the State IDs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What about the representation?</a:t>
            </a:r>
          </a:p>
          <a:p>
            <a:pPr marL="517525" indent="0">
              <a:buNone/>
            </a:pPr>
            <a:r>
              <a:rPr lang="en-US" dirty="0" smtClean="0"/>
              <a:t>The outputs are unique, so let’s use them </a:t>
            </a:r>
            <a:br>
              <a:rPr lang="en-US" dirty="0" smtClean="0"/>
            </a:br>
            <a:r>
              <a:rPr lang="en-US" dirty="0" smtClean="0"/>
              <a:t>as state IDs as well.  Then we need no output logic.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rot="10800000">
            <a:off x="1718278" y="5380445"/>
            <a:ext cx="5800121" cy="437847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42937" y="4168000"/>
            <a:ext cx="2645690" cy="1381760"/>
            <a:chOff x="5742937" y="4168000"/>
            <a:chExt cx="2645690" cy="1381760"/>
          </a:xfrm>
        </p:grpSpPr>
        <p:sp>
          <p:nvSpPr>
            <p:cNvPr id="16" name="Freeform 15"/>
            <p:cNvSpPr/>
            <p:nvPr/>
          </p:nvSpPr>
          <p:spPr>
            <a:xfrm>
              <a:off x="5742937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17027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D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10/10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3449" y="4168000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C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11/11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33801" y="4168000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B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01/01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95601" y="4178160"/>
            <a:ext cx="1371600" cy="1371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00/00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the Next-State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r>
                  <a:rPr lang="en-US" dirty="0" smtClean="0"/>
                  <a:t>Now we can write </a:t>
                </a:r>
                <a:br>
                  <a:rPr lang="en-US" dirty="0" smtClean="0"/>
                </a:br>
                <a:r>
                  <a:rPr lang="en-US" dirty="0" smtClean="0"/>
                  <a:t>equations from a truth table.</a:t>
                </a:r>
              </a:p>
              <a:p>
                <a:pPr marL="517525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517525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’ 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17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rot="10800000">
            <a:off x="1718278" y="5380445"/>
            <a:ext cx="5800121" cy="437847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5742937" y="4168000"/>
            <a:ext cx="2645690" cy="1381760"/>
            <a:chOff x="5742937" y="4168000"/>
            <a:chExt cx="2645690" cy="1381760"/>
          </a:xfrm>
        </p:grpSpPr>
        <p:sp>
          <p:nvSpPr>
            <p:cNvPr id="16" name="Freeform 15"/>
            <p:cNvSpPr/>
            <p:nvPr/>
          </p:nvSpPr>
          <p:spPr>
            <a:xfrm>
              <a:off x="5742937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017027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D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10/10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93449" y="4168000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C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11/11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433801" y="4168000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COUNT B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01/01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595601" y="4178160"/>
            <a:ext cx="1371600" cy="13716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A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00/00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28307" y="1381439"/>
              <a:ext cx="2560320" cy="2598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26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674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3117418"/>
                  </p:ext>
                </p:extLst>
              </p:nvPr>
            </p:nvGraphicFramePr>
            <p:xfrm>
              <a:off x="5828307" y="1381439"/>
              <a:ext cx="2560320" cy="25980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/>
                    <a:gridCol w="640080"/>
                    <a:gridCol w="612692"/>
                    <a:gridCol w="667468"/>
                  </a:tblGrid>
                  <a:tr h="525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11000" t="-11628" r="-111000" b="-427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282727" t="-11628" r="-909" b="-427907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20" name="Group 19"/>
          <p:cNvGrpSpPr/>
          <p:nvPr/>
        </p:nvGrpSpPr>
        <p:grpSpPr>
          <a:xfrm>
            <a:off x="7213054" y="1898335"/>
            <a:ext cx="1044585" cy="523220"/>
            <a:chOff x="3276557" y="2001520"/>
            <a:chExt cx="1044585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15050" y="3452366"/>
            <a:ext cx="1044585" cy="523220"/>
            <a:chOff x="3276557" y="2001520"/>
            <a:chExt cx="1044585" cy="523220"/>
          </a:xfrm>
        </p:grpSpPr>
        <p:sp>
          <p:nvSpPr>
            <p:cNvPr id="27" name="TextBox 26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216289" y="2416814"/>
            <a:ext cx="1044585" cy="523220"/>
            <a:chOff x="3276557" y="2001520"/>
            <a:chExt cx="1044585" cy="523220"/>
          </a:xfrm>
        </p:grpSpPr>
        <p:sp>
          <p:nvSpPr>
            <p:cNvPr id="35" name="TextBox 34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218134" y="2936991"/>
            <a:ext cx="1044585" cy="523220"/>
            <a:chOff x="3276557" y="2001520"/>
            <a:chExt cx="1044585" cy="523220"/>
          </a:xfrm>
        </p:grpSpPr>
        <p:sp>
          <p:nvSpPr>
            <p:cNvPr id="47" name="TextBox 46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2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Using Two Flip-Flops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 smtClean="0"/>
                  <a:t>Finally, we can implement, as shown below.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 smtClean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 smtClean="0"/>
              </a:p>
              <a:p>
                <a:pPr marL="517525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517525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’ 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17" t="-2443" r="-1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334" y="2336800"/>
            <a:ext cx="2898293" cy="353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2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smtClean="0"/>
              <a:t>University of Illinois at Urbana-Champaign</a:t>
            </a:r>
            <a:br>
              <a:rPr lang="en-US" sz="2800" smtClean="0"/>
            </a:br>
            <a:r>
              <a:rPr lang="en-US" sz="2800" smtClean="0"/>
              <a:t>Dept. of Electrical and Computer Engineering</a:t>
            </a:r>
            <a:br>
              <a:rPr lang="en-US" sz="280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A Color Sequencer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2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the Six-Step Process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our six-step process for FSM Design: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develop an abstract model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specify I/O behavior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complete the specification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choose a state representation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calculate logic expressions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 smtClean="0"/>
              <a:t>implement with flip-flops and gates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4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General Model Always Used in Practice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 practice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designers always use Mealy machines,</a:t>
            </a:r>
          </a:p>
          <a:p>
            <a:pPr lvl="1"/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FSM outputs may depend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directly on inputs</a:t>
            </a:r>
            <a:r>
              <a:rPr lang="en-US" dirty="0"/>
              <a:t>.</a:t>
            </a:r>
          </a:p>
          <a:p>
            <a:r>
              <a:rPr lang="en-US" dirty="0"/>
              <a:t>If a designer wants </a:t>
            </a:r>
          </a:p>
          <a:p>
            <a:pPr lvl="1"/>
            <a:r>
              <a:rPr lang="en-US" dirty="0"/>
              <a:t>an output to be independent of inputs,</a:t>
            </a:r>
          </a:p>
          <a:p>
            <a:pPr lvl="1"/>
            <a:r>
              <a:rPr lang="en-US" dirty="0"/>
              <a:t>the designer simply designs the FSM</a:t>
            </a:r>
            <a:br>
              <a:rPr lang="en-US" dirty="0"/>
            </a:br>
            <a:r>
              <a:rPr lang="en-US" dirty="0"/>
              <a:t>to meet that requirement.</a:t>
            </a:r>
          </a:p>
          <a:p>
            <a:r>
              <a:rPr lang="en-US" dirty="0"/>
              <a:t>So the names are just of historical interest.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886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Build a Color Sequencer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do another example.</a:t>
            </a:r>
          </a:p>
          <a:p>
            <a:r>
              <a:rPr lang="en-US" dirty="0" smtClean="0"/>
              <a:t>Let’s build a color sequencer</a:t>
            </a:r>
            <a:br>
              <a:rPr lang="en-US" dirty="0" smtClean="0"/>
            </a:br>
            <a:r>
              <a:rPr lang="en-US" dirty="0" smtClean="0"/>
              <a:t>that cycles through a set </a:t>
            </a:r>
            <a:br>
              <a:rPr lang="en-US" dirty="0" smtClean="0"/>
            </a:br>
            <a:r>
              <a:rPr lang="en-US" dirty="0" smtClean="0"/>
              <a:t>of colors.</a:t>
            </a:r>
          </a:p>
          <a:p>
            <a:r>
              <a:rPr lang="en-US" dirty="0" smtClean="0"/>
              <a:t>Imagine that we have an </a:t>
            </a:r>
            <a:br>
              <a:rPr lang="en-US" dirty="0" smtClean="0"/>
            </a:br>
            <a:r>
              <a:rPr lang="en-US" dirty="0" smtClean="0"/>
              <a:t>LED light that can output </a:t>
            </a:r>
            <a:br>
              <a:rPr lang="en-US" dirty="0" smtClean="0"/>
            </a:br>
            <a:r>
              <a:rPr lang="en-US" dirty="0" smtClean="0"/>
              <a:t>eight colors…</a:t>
            </a:r>
          </a:p>
          <a:p>
            <a:r>
              <a:rPr lang="en-US" dirty="0" smtClean="0"/>
              <a:t>Our FSM will drive this</a:t>
            </a:r>
            <a:br>
              <a:rPr lang="en-US" dirty="0" smtClean="0"/>
            </a:br>
            <a:r>
              <a:rPr lang="en-US" dirty="0" smtClean="0"/>
              <a:t>light using the RGB signals.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489979" y="1489551"/>
          <a:ext cx="28986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black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cyan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violet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8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white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5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Our abstract model?  A counter that goes through five colors.  Like this:</a:t>
            </a:r>
          </a:p>
          <a:p>
            <a:endParaRPr lang="en-US" dirty="0" smtClean="0"/>
          </a:p>
        </p:txBody>
      </p:sp>
      <p:sp>
        <p:nvSpPr>
          <p:cNvPr id="17" name="Freeform 16"/>
          <p:cNvSpPr/>
          <p:nvPr/>
        </p:nvSpPr>
        <p:spPr>
          <a:xfrm rot="14149078">
            <a:off x="1416686" y="4586517"/>
            <a:ext cx="1607897" cy="341270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377723" y="4492609"/>
            <a:ext cx="2749293" cy="1371600"/>
            <a:chOff x="2225323" y="4340209"/>
            <a:chExt cx="2749293" cy="1371600"/>
          </a:xfrm>
        </p:grpSpPr>
        <p:sp>
          <p:nvSpPr>
            <p:cNvPr id="20" name="Freeform 19"/>
            <p:cNvSpPr/>
            <p:nvPr/>
          </p:nvSpPr>
          <p:spPr>
            <a:xfrm rot="10800000">
              <a:off x="3519941" y="5357415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25323" y="4340209"/>
              <a:ext cx="1371600" cy="13716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Abstract Model for a Color Sequencer Has Five 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43024" y="3444829"/>
            <a:ext cx="1521640" cy="2498117"/>
            <a:chOff x="6568477" y="2853388"/>
            <a:chExt cx="1521640" cy="2498117"/>
          </a:xfrm>
        </p:grpSpPr>
        <p:sp>
          <p:nvSpPr>
            <p:cNvPr id="16" name="Freeform 15"/>
            <p:cNvSpPr/>
            <p:nvPr/>
          </p:nvSpPr>
          <p:spPr>
            <a:xfrm rot="5400000">
              <a:off x="7235158" y="3453104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8477" y="3979905"/>
              <a:ext cx="1371600" cy="1371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WHITE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94272" y="2663589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CYAN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70066" y="2663589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394956" y="2661189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13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Next, Define Inputs and Outputs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Inputs: none (it’s a </a:t>
            </a:r>
            <a:br>
              <a:rPr lang="en-US" dirty="0" smtClean="0"/>
            </a:br>
            <a:r>
              <a:rPr lang="en-US" dirty="0" smtClean="0"/>
              <a:t>counter).</a:t>
            </a:r>
          </a:p>
          <a:p>
            <a:pPr marL="517525" indent="0">
              <a:buNone/>
            </a:pPr>
            <a:r>
              <a:rPr lang="en-US" dirty="0" smtClean="0"/>
              <a:t>Outputs?  We can just </a:t>
            </a:r>
            <a:br>
              <a:rPr lang="en-US" dirty="0" smtClean="0"/>
            </a:br>
            <a:r>
              <a:rPr lang="en-US" dirty="0" smtClean="0"/>
              <a:t>read RGB from the table </a:t>
            </a:r>
            <a:br>
              <a:rPr lang="en-US" dirty="0" smtClean="0"/>
            </a:br>
            <a:r>
              <a:rPr lang="en-US" dirty="0" smtClean="0"/>
              <a:t>for each state.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5489979" y="1489551"/>
          <a:ext cx="28986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RGB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color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black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blue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green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cyan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red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violet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110</a:t>
                      </a:r>
                      <a:endParaRPr lang="en-US" sz="28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yellow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white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Let’s add the outputs (as /RGB) to the states.</a:t>
            </a:r>
          </a:p>
        </p:txBody>
      </p:sp>
      <p:sp>
        <p:nvSpPr>
          <p:cNvPr id="17" name="Freeform 16"/>
          <p:cNvSpPr/>
          <p:nvPr/>
        </p:nvSpPr>
        <p:spPr>
          <a:xfrm rot="14149078">
            <a:off x="1416686" y="4586517"/>
            <a:ext cx="1607897" cy="341270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377723" y="4492609"/>
            <a:ext cx="2749293" cy="1371600"/>
            <a:chOff x="2225323" y="4340209"/>
            <a:chExt cx="2749293" cy="1371600"/>
          </a:xfrm>
        </p:grpSpPr>
        <p:sp>
          <p:nvSpPr>
            <p:cNvPr id="20" name="Freeform 19"/>
            <p:cNvSpPr/>
            <p:nvPr/>
          </p:nvSpPr>
          <p:spPr>
            <a:xfrm rot="10800000">
              <a:off x="3519941" y="5357415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25323" y="4340209"/>
              <a:ext cx="1371600" cy="13716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  <a:p>
              <a:pPr algn="ctr"/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Outputs Represent Red, Green, and Blue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43024" y="3444829"/>
            <a:ext cx="1521640" cy="2498117"/>
            <a:chOff x="6568477" y="2853388"/>
            <a:chExt cx="1521640" cy="2498117"/>
          </a:xfrm>
        </p:grpSpPr>
        <p:sp>
          <p:nvSpPr>
            <p:cNvPr id="16" name="Freeform 15"/>
            <p:cNvSpPr/>
            <p:nvPr/>
          </p:nvSpPr>
          <p:spPr>
            <a:xfrm rot="5400000">
              <a:off x="7235158" y="3453104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8477" y="3979905"/>
              <a:ext cx="1371600" cy="1371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WHITE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94272" y="2663589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CYAN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70066" y="2663589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</a:p>
            <a:p>
              <a:pPr algn="ctr"/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394956" y="2661189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algn="ctr"/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377" y="331295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/100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21698" y="5130523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/001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17233" y="3320646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/010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33766" y="3322973"/>
            <a:ext cx="669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/011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01394" y="5205467"/>
            <a:ext cx="6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/111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5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23" grpId="0"/>
      <p:bldP spid="25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No inputs, so … specification is complete!</a:t>
            </a:r>
          </a:p>
        </p:txBody>
      </p:sp>
      <p:sp>
        <p:nvSpPr>
          <p:cNvPr id="17" name="Freeform 16"/>
          <p:cNvSpPr/>
          <p:nvPr/>
        </p:nvSpPr>
        <p:spPr>
          <a:xfrm rot="14149078">
            <a:off x="1416686" y="4586517"/>
            <a:ext cx="1607897" cy="341270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377723" y="4492609"/>
            <a:ext cx="2749293" cy="1371600"/>
            <a:chOff x="2225323" y="4340209"/>
            <a:chExt cx="2749293" cy="1371600"/>
          </a:xfrm>
        </p:grpSpPr>
        <p:sp>
          <p:nvSpPr>
            <p:cNvPr id="20" name="Freeform 19"/>
            <p:cNvSpPr/>
            <p:nvPr/>
          </p:nvSpPr>
          <p:spPr>
            <a:xfrm rot="10800000">
              <a:off x="3519941" y="5357415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25323" y="4340209"/>
              <a:ext cx="1371600" cy="13716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/001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Completing the Specification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43024" y="3444829"/>
            <a:ext cx="1521640" cy="2498117"/>
            <a:chOff x="6568477" y="2853388"/>
            <a:chExt cx="1521640" cy="2498117"/>
          </a:xfrm>
        </p:grpSpPr>
        <p:sp>
          <p:nvSpPr>
            <p:cNvPr id="16" name="Freeform 15"/>
            <p:cNvSpPr/>
            <p:nvPr/>
          </p:nvSpPr>
          <p:spPr>
            <a:xfrm rot="5400000">
              <a:off x="7235158" y="3453104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8477" y="3979905"/>
              <a:ext cx="1371600" cy="1371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/111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94272" y="2663589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CYAN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/011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70066" y="2663589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/010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394956" y="2661189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/100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377" y="331295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/100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5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Outputs </a:t>
            </a:r>
            <a:r>
              <a:rPr lang="en-US" dirty="0"/>
              <a:t>are </a:t>
            </a:r>
            <a:r>
              <a:rPr lang="en-US" dirty="0" smtClean="0"/>
              <a:t>again unique</a:t>
            </a:r>
            <a:r>
              <a:rPr lang="en-US" dirty="0"/>
              <a:t>, so </a:t>
            </a:r>
            <a:r>
              <a:rPr lang="en-US" dirty="0" smtClean="0"/>
              <a:t>use </a:t>
            </a:r>
            <a:r>
              <a:rPr lang="en-US" dirty="0"/>
              <a:t>them </a:t>
            </a:r>
            <a:br>
              <a:rPr lang="en-US" dirty="0"/>
            </a:br>
            <a:r>
              <a:rPr lang="en-US" dirty="0"/>
              <a:t>as state IDs as well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7" name="Freeform 16"/>
          <p:cNvSpPr/>
          <p:nvPr/>
        </p:nvSpPr>
        <p:spPr>
          <a:xfrm rot="14149078">
            <a:off x="1416686" y="4586517"/>
            <a:ext cx="1607897" cy="341270"/>
          </a:xfrm>
          <a:custGeom>
            <a:avLst/>
            <a:gdLst>
              <a:gd name="connsiteX0" fmla="*/ 0 w 2478157"/>
              <a:gd name="connsiteY0" fmla="*/ 206180 h 245937"/>
              <a:gd name="connsiteX1" fmla="*/ 583096 w 2478157"/>
              <a:gd name="connsiteY1" fmla="*/ 73659 h 245937"/>
              <a:gd name="connsiteX2" fmla="*/ 1179444 w 2478157"/>
              <a:gd name="connsiteY2" fmla="*/ 7398 h 245937"/>
              <a:gd name="connsiteX3" fmla="*/ 2478157 w 2478157"/>
              <a:gd name="connsiteY3" fmla="*/ 245937 h 245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157" h="245937">
                <a:moveTo>
                  <a:pt x="0" y="206180"/>
                </a:moveTo>
                <a:cubicBezTo>
                  <a:pt x="193261" y="156484"/>
                  <a:pt x="386522" y="106789"/>
                  <a:pt x="583096" y="73659"/>
                </a:cubicBezTo>
                <a:cubicBezTo>
                  <a:pt x="779670" y="40529"/>
                  <a:pt x="863601" y="-21315"/>
                  <a:pt x="1179444" y="7398"/>
                </a:cubicBezTo>
                <a:cubicBezTo>
                  <a:pt x="1495287" y="36111"/>
                  <a:pt x="1986722" y="141024"/>
                  <a:pt x="2478157" y="245937"/>
                </a:cubicBezTo>
              </a:path>
            </a:pathLst>
          </a:custGeom>
          <a:noFill/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377723" y="4492609"/>
            <a:ext cx="2749293" cy="1371600"/>
            <a:chOff x="2225323" y="4340209"/>
            <a:chExt cx="2749293" cy="1371600"/>
          </a:xfrm>
        </p:grpSpPr>
        <p:sp>
          <p:nvSpPr>
            <p:cNvPr id="20" name="Freeform 19"/>
            <p:cNvSpPr/>
            <p:nvPr/>
          </p:nvSpPr>
          <p:spPr>
            <a:xfrm rot="10800000">
              <a:off x="3519941" y="5357415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225323" y="4340209"/>
              <a:ext cx="1371600" cy="13716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/001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Unique Outputs as the Internal State IDs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943024" y="3444829"/>
            <a:ext cx="1521640" cy="2498117"/>
            <a:chOff x="6568477" y="2853388"/>
            <a:chExt cx="1521640" cy="2498117"/>
          </a:xfrm>
        </p:grpSpPr>
        <p:sp>
          <p:nvSpPr>
            <p:cNvPr id="16" name="Freeform 15"/>
            <p:cNvSpPr/>
            <p:nvPr/>
          </p:nvSpPr>
          <p:spPr>
            <a:xfrm rot="5400000">
              <a:off x="7235158" y="3453104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68477" y="3979905"/>
              <a:ext cx="1371600" cy="1371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/111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794272" y="2663589"/>
            <a:ext cx="2654702" cy="1381760"/>
            <a:chOff x="3593449" y="4168000"/>
            <a:chExt cx="2654702" cy="1381760"/>
          </a:xfrm>
        </p:grpSpPr>
        <p:sp>
          <p:nvSpPr>
            <p:cNvPr id="15" name="Freeform 14"/>
            <p:cNvSpPr/>
            <p:nvPr/>
          </p:nvSpPr>
          <p:spPr>
            <a:xfrm>
              <a:off x="3593449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876551" y="4178160"/>
              <a:ext cx="1371600" cy="13716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CYAN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/011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370066" y="2663589"/>
            <a:ext cx="2673875" cy="1381760"/>
            <a:chOff x="1433801" y="4168000"/>
            <a:chExt cx="2673875" cy="1381760"/>
          </a:xfrm>
        </p:grpSpPr>
        <p:sp>
          <p:nvSpPr>
            <p:cNvPr id="13" name="Freeform 12"/>
            <p:cNvSpPr/>
            <p:nvPr/>
          </p:nvSpPr>
          <p:spPr>
            <a:xfrm>
              <a:off x="1433801" y="4168000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736076" y="4178160"/>
              <a:ext cx="1371600" cy="137160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/010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394956" y="2661189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/100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48377" y="3312950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/100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1394956" y="2661189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100/100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3672341" y="2681056"/>
            <a:ext cx="1371600" cy="1371600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010/010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6075525" y="2668100"/>
            <a:ext cx="1371600" cy="1371600"/>
          </a:xfrm>
          <a:prstGeom prst="ellipse">
            <a:avLst/>
          </a:prstGeom>
          <a:solidFill>
            <a:srgbClr val="00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CYAN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011/011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4946717" y="4566461"/>
            <a:ext cx="1371600" cy="1371600"/>
          </a:xfrm>
          <a:prstGeom prst="ellipse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111/111</a:t>
            </a: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370066" y="4497126"/>
            <a:ext cx="1371600" cy="1371600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</a:p>
          <a:p>
            <a:pPr algn="ctr"/>
            <a:r>
              <a:rPr lang="en-US" sz="20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001/001</a:t>
            </a:r>
            <a:endParaRPr lang="en-US" sz="20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9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 Next-State Table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r">
              <a:buFont typeface="+mj-lt"/>
              <a:buAutoNum type="arabicPeriod" startAt="5"/>
            </a:pPr>
            <a:r>
              <a:rPr lang="en-US" dirty="0" smtClean="0"/>
              <a:t>Time for equations.</a:t>
            </a:r>
            <a:br>
              <a:rPr lang="en-US" dirty="0" smtClean="0"/>
            </a:br>
            <a:r>
              <a:rPr lang="en-US" dirty="0" smtClean="0"/>
              <a:t>Start by writing a </a:t>
            </a:r>
            <a:br>
              <a:rPr lang="en-US" dirty="0" smtClean="0"/>
            </a:br>
            <a:r>
              <a:rPr lang="en-US" dirty="0" smtClean="0"/>
              <a:t>next-state table.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26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674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7523176"/>
                  </p:ext>
                </p:extLst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/>
                    <a:gridCol w="640080"/>
                    <a:gridCol w="640080"/>
                    <a:gridCol w="640080"/>
                    <a:gridCol w="612692"/>
                    <a:gridCol w="667468"/>
                  </a:tblGrid>
                  <a:tr h="525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300952" t="-11628" r="-200952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21000" t="-11628" r="-111000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473636" t="-11628" r="-909" b="-823256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14" name="Group 13"/>
          <p:cNvGrpSpPr/>
          <p:nvPr/>
        </p:nvGrpSpPr>
        <p:grpSpPr>
          <a:xfrm>
            <a:off x="2641600" y="2001520"/>
            <a:ext cx="1679542" cy="523220"/>
            <a:chOff x="2641600" y="2001520"/>
            <a:chExt cx="1679542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641600" y="2524740"/>
            <a:ext cx="1679542" cy="523220"/>
            <a:chOff x="2641600" y="2001520"/>
            <a:chExt cx="1679542" cy="523220"/>
          </a:xfrm>
        </p:grpSpPr>
        <p:sp>
          <p:nvSpPr>
            <p:cNvPr id="21" name="TextBox 20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641600" y="4595678"/>
            <a:ext cx="1679542" cy="523220"/>
            <a:chOff x="2641600" y="2001520"/>
            <a:chExt cx="1679542" cy="523220"/>
          </a:xfrm>
        </p:grpSpPr>
        <p:sp>
          <p:nvSpPr>
            <p:cNvPr id="26" name="TextBox 25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634675" y="3039171"/>
            <a:ext cx="1679542" cy="523220"/>
            <a:chOff x="2641600" y="2001520"/>
            <a:chExt cx="1679542" cy="523220"/>
          </a:xfrm>
        </p:grpSpPr>
        <p:sp>
          <p:nvSpPr>
            <p:cNvPr id="30" name="TextBox 29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636520" y="5116821"/>
            <a:ext cx="1679542" cy="523220"/>
            <a:chOff x="2641600" y="2001520"/>
            <a:chExt cx="1679542" cy="523220"/>
          </a:xfrm>
        </p:grpSpPr>
        <p:sp>
          <p:nvSpPr>
            <p:cNvPr id="34" name="TextBox 33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634675" y="4081471"/>
            <a:ext cx="1679542" cy="523220"/>
            <a:chOff x="2641600" y="2001520"/>
            <a:chExt cx="1679542" cy="523220"/>
          </a:xfrm>
        </p:grpSpPr>
        <p:sp>
          <p:nvSpPr>
            <p:cNvPr id="38" name="TextBox 37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36520" y="3560242"/>
            <a:ext cx="1679542" cy="523220"/>
            <a:chOff x="2641600" y="2001520"/>
            <a:chExt cx="1679542" cy="523220"/>
          </a:xfrm>
        </p:grpSpPr>
        <p:sp>
          <p:nvSpPr>
            <p:cNvPr id="42" name="TextBox 41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631440" y="5629175"/>
            <a:ext cx="1679542" cy="523220"/>
            <a:chOff x="2641600" y="2001520"/>
            <a:chExt cx="1679542" cy="523220"/>
          </a:xfrm>
        </p:grpSpPr>
        <p:sp>
          <p:nvSpPr>
            <p:cNvPr id="46" name="TextBox 45"/>
            <p:cNvSpPr txBox="1"/>
            <p:nvPr/>
          </p:nvSpPr>
          <p:spPr>
            <a:xfrm>
              <a:off x="2641600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76557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1674" y="2001520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460" y="3462528"/>
            <a:ext cx="3893167" cy="21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Use K-Maps to Express the Next-State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:r>
                  <a:rPr lang="en-US" dirty="0" smtClean="0"/>
                  <a:t>Now copy into K-maps.</a:t>
                </a:r>
              </a:p>
              <a:p>
                <a:pPr algn="r"/>
                <a:endParaRPr lang="en-US" dirty="0"/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 smtClean="0">
                    <a:solidFill>
                      <a:srgbClr val="0070C0"/>
                    </a:solidFill>
                  </a:rPr>
                  <a:t> = 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>
                    <a:solidFill>
                      <a:srgbClr val="0070C0"/>
                    </a:solidFill>
                  </a:rPr>
                  <a:t>	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	</a:t>
                </a:r>
                <a:endParaRPr lang="en-US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443" r="-2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26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674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4570017"/>
                  </p:ext>
                </p:extLst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/>
                    <a:gridCol w="640080"/>
                    <a:gridCol w="640080"/>
                    <a:gridCol w="640080"/>
                    <a:gridCol w="612692"/>
                    <a:gridCol w="667468"/>
                  </a:tblGrid>
                  <a:tr h="525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0952" t="-11628" r="-200952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21000" t="-11628" r="-111000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73636" t="-11628" r="-909" b="-823256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36828" y="364405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0658885"/>
                  </p:ext>
                </p:extLst>
              </p:nvPr>
            </p:nvGraphicFramePr>
            <p:xfrm>
              <a:off x="4436828" y="364405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/>
                    <a:gridCol w="365760"/>
                    <a:gridCol w="685800"/>
                    <a:gridCol w="685800"/>
                    <a:gridCol w="685800"/>
                    <a:gridCol w="685800"/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5000" r="-261850" b="-162857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962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8" name="TextBox 57"/>
          <p:cNvSpPr txBox="1"/>
          <p:nvPr/>
        </p:nvSpPr>
        <p:spPr>
          <a:xfrm>
            <a:off x="7014829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41617" y="4576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01016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88908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43229" y="52675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1016" y="52675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14829" y="52675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88908" y="52675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885818" y="4563622"/>
            <a:ext cx="1297001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Use K-Maps to Express the Next-State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:r>
                  <a:rPr lang="en-US" dirty="0" smtClean="0"/>
                  <a:t>Now copy into K-maps.</a:t>
                </a:r>
                <a:endParaRPr lang="en-US" dirty="0"/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’S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+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’ 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marL="0" indent="0" algn="r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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endParaRPr lang="en-US" dirty="0"/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443" r="-4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26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674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389005"/>
                  </p:ext>
                </p:extLst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/>
                    <a:gridCol w="640080"/>
                    <a:gridCol w="640080"/>
                    <a:gridCol w="640080"/>
                    <a:gridCol w="612692"/>
                    <a:gridCol w="667468"/>
                  </a:tblGrid>
                  <a:tr h="525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0952" t="-11628" r="-200952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21000" t="-11628" r="-111000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73636" t="-11628" r="-909" b="-823256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36828" y="364405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8074123"/>
                  </p:ext>
                </p:extLst>
              </p:nvPr>
            </p:nvGraphicFramePr>
            <p:xfrm>
              <a:off x="4436828" y="364405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/>
                    <a:gridCol w="365760"/>
                    <a:gridCol w="685800"/>
                    <a:gridCol w="685800"/>
                    <a:gridCol w="685800"/>
                    <a:gridCol w="685800"/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5000" r="-261850" b="-162857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962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8" name="TextBox 57"/>
          <p:cNvSpPr txBox="1"/>
          <p:nvPr/>
        </p:nvSpPr>
        <p:spPr>
          <a:xfrm>
            <a:off x="7014829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41617" y="4576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01016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88908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43229" y="52675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1016" y="52675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14829" y="52675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88908" y="52675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Rounded Rectangle 17"/>
          <p:cNvSpPr/>
          <p:nvPr/>
        </p:nvSpPr>
        <p:spPr>
          <a:xfrm rot="16200000">
            <a:off x="5917381" y="4902904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16200000">
            <a:off x="7277250" y="4214464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18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Use K-Maps to Express the Next-State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r"/>
                <a:r>
                  <a:rPr lang="en-US" dirty="0" smtClean="0"/>
                  <a:t>Now copy into K-maps.</a:t>
                </a:r>
              </a:p>
              <a:p>
                <a:pPr algn="r"/>
                <a:endParaRPr lang="en-US" dirty="0"/>
              </a:p>
              <a:p>
                <a:pPr algn="r"/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’S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= (S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+ 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0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’)’</a:t>
                </a:r>
                <a:r>
                  <a:rPr lang="en-US" b="1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  </a:t>
                </a:r>
                <a:endParaRPr lang="en-US" dirty="0"/>
              </a:p>
              <a:p>
                <a:pPr algn="r"/>
                <a:endParaRPr lang="en-US" dirty="0"/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443" r="-2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400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26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67468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8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089692"/>
                  </p:ext>
                </p:extLst>
              </p:nvPr>
            </p:nvGraphicFramePr>
            <p:xfrm>
              <a:off x="596348" y="1485931"/>
              <a:ext cx="3840480" cy="4670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080"/>
                    <a:gridCol w="640080"/>
                    <a:gridCol w="640080"/>
                    <a:gridCol w="640080"/>
                    <a:gridCol w="612692"/>
                    <a:gridCol w="667468"/>
                  </a:tblGrid>
                  <a:tr h="5253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800" b="1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8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300952" t="-11628" r="-200952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21000" t="-11628" r="-111000" b="-8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l="-473636" t="-11628" r="-909" b="-823256"/>
                          </a:stretch>
                        </a:blipFill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rgbClr val="0070C0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rgbClr val="0070C0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0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1</a:t>
                          </a:r>
                          <a:endParaRPr lang="en-US" sz="2800" b="1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36828" y="364405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7" name="Table 5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3694241"/>
                  </p:ext>
                </p:extLst>
              </p:nvPr>
            </p:nvGraphicFramePr>
            <p:xfrm>
              <a:off x="4436828" y="364405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/>
                    <a:gridCol w="365760"/>
                    <a:gridCol w="685800"/>
                    <a:gridCol w="685800"/>
                    <a:gridCol w="685800"/>
                    <a:gridCol w="685800"/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t="-5000" r="-261850" b="-162857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962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8" name="TextBox 57"/>
          <p:cNvSpPr txBox="1"/>
          <p:nvPr/>
        </p:nvSpPr>
        <p:spPr>
          <a:xfrm>
            <a:off x="7014829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41617" y="457672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701016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288908" y="457672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43229" y="52675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01016" y="52675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14829" y="526756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88908" y="52675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Rounded Rectangle 21"/>
          <p:cNvSpPr/>
          <p:nvPr/>
        </p:nvSpPr>
        <p:spPr>
          <a:xfrm rot="16200000">
            <a:off x="6604803" y="4212063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2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May Allow Us to Design a Smaller FSM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the general model?</a:t>
            </a:r>
          </a:p>
          <a:p>
            <a:r>
              <a:rPr lang="en-US" dirty="0"/>
              <a:t>Inputs carry information.</a:t>
            </a:r>
          </a:p>
          <a:p>
            <a:r>
              <a:rPr lang="en-US" dirty="0"/>
              <a:t>We can sometimes build a smaller FSM </a:t>
            </a:r>
            <a:br>
              <a:rPr lang="en-US" dirty="0"/>
            </a:br>
            <a:r>
              <a:rPr lang="en-US" dirty="0"/>
              <a:t>if we make use of that information.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4256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Using Three Flip-Flops and Two Gates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 smtClean="0"/>
                  <a:t>Finally, we can </a:t>
                </a:r>
                <a:br>
                  <a:rPr lang="en-US" dirty="0" smtClean="0"/>
                </a:br>
                <a:r>
                  <a:rPr lang="en-US" dirty="0" smtClean="0"/>
                  <a:t>implement, as </a:t>
                </a:r>
                <a:br>
                  <a:rPr lang="en-US" dirty="0" smtClean="0"/>
                </a:br>
                <a:r>
                  <a:rPr lang="en-US" dirty="0" smtClean="0"/>
                  <a:t>shown to the right.</a:t>
                </a:r>
              </a:p>
              <a:p>
                <a:pPr marL="514350" indent="-514350">
                  <a:buFont typeface="+mj-lt"/>
                  <a:buAutoNum type="arabicPeriod" startAt="6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+ S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b="1" dirty="0">
                    <a:solidFill>
                      <a:srgbClr val="0070C0"/>
                    </a:solidFill>
                  </a:rPr>
                  <a:t>’)’</a:t>
                </a:r>
                <a:r>
                  <a:rPr lang="en-US" b="1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endParaRPr lang="en-US" dirty="0" smtClean="0"/>
              </a:p>
              <a:p>
                <a:pPr marL="517525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S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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pPr marL="517525" indent="0">
                  <a:buNone/>
                </a:pPr>
                <a:r>
                  <a:rPr lang="en-US" b="1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817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4792301" y="1878567"/>
            <a:ext cx="3596326" cy="3990527"/>
            <a:chOff x="3923472" y="2005170"/>
            <a:chExt cx="3596326" cy="3990527"/>
          </a:xfrm>
        </p:grpSpPr>
        <p:grpSp>
          <p:nvGrpSpPr>
            <p:cNvPr id="11" name="Group 10"/>
            <p:cNvGrpSpPr/>
            <p:nvPr/>
          </p:nvGrpSpPr>
          <p:grpSpPr>
            <a:xfrm>
              <a:off x="5575227" y="4809976"/>
              <a:ext cx="985952" cy="990955"/>
              <a:chOff x="2157900" y="2300140"/>
              <a:chExt cx="985952" cy="990955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6540340" y="2237644"/>
              <a:ext cx="976207" cy="400110"/>
              <a:chOff x="6540340" y="2237644"/>
              <a:chExt cx="976207" cy="400110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6540340" y="2424739"/>
                <a:ext cx="6407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7145933" y="2237644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Straight Connector 17"/>
            <p:cNvCxnSpPr/>
            <p:nvPr/>
          </p:nvCxnSpPr>
          <p:spPr>
            <a:xfrm flipV="1">
              <a:off x="6708779" y="3629014"/>
              <a:ext cx="0" cy="9898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3"/>
            <p:cNvSpPr>
              <a:spLocks noChangeAspect="1" noChangeArrowheads="1"/>
            </p:cNvSpPr>
            <p:nvPr/>
          </p:nvSpPr>
          <p:spPr bwMode="auto">
            <a:xfrm rot="5400000">
              <a:off x="6660417" y="3594063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306" y="2236721"/>
              <a:ext cx="985952" cy="990955"/>
              <a:chOff x="2157900" y="2300140"/>
              <a:chExt cx="985952" cy="990955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566446" y="3451380"/>
              <a:ext cx="985952" cy="990955"/>
              <a:chOff x="2157900" y="2300140"/>
              <a:chExt cx="985952" cy="99095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6530767" y="3451158"/>
              <a:ext cx="989031" cy="400110"/>
              <a:chOff x="6540340" y="2237644"/>
              <a:chExt cx="989031" cy="400110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flipH="1">
                <a:off x="6540340" y="2424739"/>
                <a:ext cx="6407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7145933" y="2237644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6536066" y="4803591"/>
              <a:ext cx="976207" cy="400110"/>
              <a:chOff x="6540340" y="2237644"/>
              <a:chExt cx="976207" cy="400110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H="1">
                <a:off x="6540340" y="2424739"/>
                <a:ext cx="64074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145933" y="2237644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2000" b="1" baseline="-25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/>
            <p:cNvCxnSpPr/>
            <p:nvPr/>
          </p:nvCxnSpPr>
          <p:spPr>
            <a:xfrm flipH="1">
              <a:off x="4323171" y="4618830"/>
              <a:ext cx="2387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323171" y="3784599"/>
              <a:ext cx="0" cy="83423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4095122" y="3366580"/>
              <a:ext cx="1497392" cy="523599"/>
              <a:chOff x="2424551" y="3147779"/>
              <a:chExt cx="1497392" cy="523599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2424551" y="3247529"/>
                <a:ext cx="608200" cy="324099"/>
                <a:chOff x="2424551" y="3245305"/>
                <a:chExt cx="608200" cy="324099"/>
              </a:xfrm>
            </p:grpSpPr>
            <p:cxnSp>
              <p:nvCxnSpPr>
                <p:cNvPr id="73" name="Straight Connector 72"/>
                <p:cNvCxnSpPr/>
                <p:nvPr/>
              </p:nvCxnSpPr>
              <p:spPr>
                <a:xfrm flipH="1">
                  <a:off x="2424551" y="3245305"/>
                  <a:ext cx="6082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2640408" y="3569404"/>
                  <a:ext cx="39234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>
                <a:off x="3650708" y="3409578"/>
                <a:ext cx="271235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Arc 7"/>
              <p:cNvSpPr>
                <a:spLocks/>
              </p:cNvSpPr>
              <p:nvPr/>
            </p:nvSpPr>
            <p:spPr bwMode="auto">
              <a:xfrm flipV="1">
                <a:off x="2966785" y="3150170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9" name="Group 8"/>
              <p:cNvGrpSpPr>
                <a:grpSpLocks/>
              </p:cNvGrpSpPr>
              <p:nvPr/>
            </p:nvGrpSpPr>
            <p:grpSpPr bwMode="auto">
              <a:xfrm>
                <a:off x="2966785" y="3150170"/>
                <a:ext cx="693350" cy="518817"/>
                <a:chOff x="1646" y="3212"/>
                <a:chExt cx="290" cy="181"/>
              </a:xfrm>
            </p:grpSpPr>
            <p:sp>
              <p:nvSpPr>
                <p:cNvPr id="71" name="Arc 9"/>
                <p:cNvSpPr>
                  <a:spLocks/>
                </p:cNvSpPr>
                <p:nvPr/>
              </p:nvSpPr>
              <p:spPr bwMode="auto">
                <a:xfrm flipV="1">
                  <a:off x="1646" y="3248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Arc 10"/>
                <p:cNvSpPr>
                  <a:spLocks/>
                </p:cNvSpPr>
                <p:nvPr/>
              </p:nvSpPr>
              <p:spPr bwMode="auto">
                <a:xfrm>
                  <a:off x="1646" y="3212"/>
                  <a:ext cx="290" cy="145"/>
                </a:xfrm>
                <a:custGeom>
                  <a:avLst/>
                  <a:gdLst>
                    <a:gd name="T0" fmla="*/ 0 w 20157"/>
                    <a:gd name="T1" fmla="*/ 0 h 21600"/>
                    <a:gd name="T2" fmla="*/ 0 w 20157"/>
                    <a:gd name="T3" fmla="*/ 0 h 21600"/>
                    <a:gd name="T4" fmla="*/ 0 w 20157"/>
                    <a:gd name="T5" fmla="*/ 0 h 216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0157" h="21600" fill="none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</a:path>
                    <a:path w="20157" h="21600" stroke="0" extrusionOk="0">
                      <a:moveTo>
                        <a:pt x="0" y="0"/>
                      </a:moveTo>
                      <a:cubicBezTo>
                        <a:pt x="8933" y="0"/>
                        <a:pt x="16945" y="5500"/>
                        <a:pt x="20156" y="13837"/>
                      </a:cubicBezTo>
                      <a:lnTo>
                        <a:pt x="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0" name="Arc 7"/>
              <p:cNvSpPr>
                <a:spLocks/>
              </p:cNvSpPr>
              <p:nvPr/>
            </p:nvSpPr>
            <p:spPr bwMode="auto">
              <a:xfrm flipV="1">
                <a:off x="2848415" y="3147779"/>
                <a:ext cx="86071" cy="521208"/>
              </a:xfrm>
              <a:custGeom>
                <a:avLst/>
                <a:gdLst>
                  <a:gd name="T0" fmla="*/ 0 w 21960"/>
                  <a:gd name="T1" fmla="*/ 0 h 43172"/>
                  <a:gd name="T2" fmla="*/ 0 w 21960"/>
                  <a:gd name="T3" fmla="*/ 0 h 43172"/>
                  <a:gd name="T4" fmla="*/ 0 w 21960"/>
                  <a:gd name="T5" fmla="*/ 0 h 4317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960" h="43172" fill="none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</a:path>
                  <a:path w="21960" h="43172" stroke="0" extrusionOk="0">
                    <a:moveTo>
                      <a:pt x="1464" y="0"/>
                    </a:moveTo>
                    <a:cubicBezTo>
                      <a:pt x="12949" y="588"/>
                      <a:pt x="21960" y="10072"/>
                      <a:pt x="21960" y="21572"/>
                    </a:cubicBezTo>
                    <a:cubicBezTo>
                      <a:pt x="21960" y="33501"/>
                      <a:pt x="12289" y="43172"/>
                      <a:pt x="360" y="43172"/>
                    </a:cubicBezTo>
                    <a:cubicBezTo>
                      <a:pt x="239" y="43172"/>
                      <a:pt x="119" y="43170"/>
                      <a:pt x="0" y="43168"/>
                    </a:cubicBezTo>
                    <a:lnTo>
                      <a:pt x="360" y="21572"/>
                    </a:lnTo>
                    <a:lnTo>
                      <a:pt x="1464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7" name="Straight Connector 76"/>
            <p:cNvCxnSpPr/>
            <p:nvPr/>
          </p:nvCxnSpPr>
          <p:spPr>
            <a:xfrm flipV="1">
              <a:off x="5105951" y="4600417"/>
              <a:ext cx="0" cy="3902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 flipV="1">
              <a:off x="5108448" y="4990686"/>
              <a:ext cx="495899" cy="5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13"/>
            <p:cNvSpPr>
              <a:spLocks noChangeAspect="1" noChangeArrowheads="1"/>
            </p:cNvSpPr>
            <p:nvPr/>
          </p:nvSpPr>
          <p:spPr bwMode="auto">
            <a:xfrm rot="5400000">
              <a:off x="5063312" y="4573110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3929294" y="2183637"/>
              <a:ext cx="1653150" cy="521208"/>
              <a:chOff x="5177980" y="4239622"/>
              <a:chExt cx="1653150" cy="521208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5177980" y="4239622"/>
                <a:ext cx="1653150" cy="521208"/>
                <a:chOff x="2268793" y="4301230"/>
                <a:chExt cx="1653150" cy="521208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2268793" y="4398589"/>
                  <a:ext cx="763957" cy="324099"/>
                  <a:chOff x="2268793" y="4396365"/>
                  <a:chExt cx="763957" cy="324099"/>
                </a:xfrm>
              </p:grpSpPr>
              <p:cxnSp>
                <p:nvCxnSpPr>
                  <p:cNvPr id="91" name="Straight Connector 90"/>
                  <p:cNvCxnSpPr/>
                  <p:nvPr/>
                </p:nvCxnSpPr>
                <p:spPr>
                  <a:xfrm flipH="1">
                    <a:off x="2444053" y="4396365"/>
                    <a:ext cx="58869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 flipH="1">
                    <a:off x="2268793" y="4720464"/>
                    <a:ext cx="76395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3650708" y="4560638"/>
                  <a:ext cx="27123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7" name="Arc 7"/>
                <p:cNvSpPr>
                  <a:spLocks/>
                </p:cNvSpPr>
                <p:nvPr/>
              </p:nvSpPr>
              <p:spPr bwMode="auto">
                <a:xfrm flipV="1">
                  <a:off x="2966785" y="4301230"/>
                  <a:ext cx="86071" cy="521208"/>
                </a:xfrm>
                <a:custGeom>
                  <a:avLst/>
                  <a:gdLst>
                    <a:gd name="T0" fmla="*/ 0 w 21960"/>
                    <a:gd name="T1" fmla="*/ 0 h 43172"/>
                    <a:gd name="T2" fmla="*/ 0 w 21960"/>
                    <a:gd name="T3" fmla="*/ 0 h 43172"/>
                    <a:gd name="T4" fmla="*/ 0 w 21960"/>
                    <a:gd name="T5" fmla="*/ 0 h 4317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960" h="43172" fill="none" extrusionOk="0">
                      <a:moveTo>
                        <a:pt x="1464" y="0"/>
                      </a:moveTo>
                      <a:cubicBezTo>
                        <a:pt x="12949" y="588"/>
                        <a:pt x="21960" y="10072"/>
                        <a:pt x="21960" y="21572"/>
                      </a:cubicBezTo>
                      <a:cubicBezTo>
                        <a:pt x="21960" y="33501"/>
                        <a:pt x="12289" y="43172"/>
                        <a:pt x="360" y="43172"/>
                      </a:cubicBezTo>
                      <a:cubicBezTo>
                        <a:pt x="239" y="43172"/>
                        <a:pt x="119" y="43170"/>
                        <a:pt x="0" y="43168"/>
                      </a:cubicBezTo>
                    </a:path>
                    <a:path w="21960" h="43172" stroke="0" extrusionOk="0">
                      <a:moveTo>
                        <a:pt x="1464" y="0"/>
                      </a:moveTo>
                      <a:cubicBezTo>
                        <a:pt x="12949" y="588"/>
                        <a:pt x="21960" y="10072"/>
                        <a:pt x="21960" y="21572"/>
                      </a:cubicBezTo>
                      <a:cubicBezTo>
                        <a:pt x="21960" y="33501"/>
                        <a:pt x="12289" y="43172"/>
                        <a:pt x="360" y="43172"/>
                      </a:cubicBezTo>
                      <a:cubicBezTo>
                        <a:pt x="239" y="43172"/>
                        <a:pt x="119" y="43170"/>
                        <a:pt x="0" y="43168"/>
                      </a:cubicBezTo>
                      <a:lnTo>
                        <a:pt x="360" y="21572"/>
                      </a:lnTo>
                      <a:lnTo>
                        <a:pt x="1464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8" name="Group 87"/>
                <p:cNvGrpSpPr/>
                <p:nvPr/>
              </p:nvGrpSpPr>
              <p:grpSpPr>
                <a:xfrm>
                  <a:off x="2966785" y="4301230"/>
                  <a:ext cx="693350" cy="518817"/>
                  <a:chOff x="2966785" y="4301230"/>
                  <a:chExt cx="693350" cy="518817"/>
                </a:xfrm>
              </p:grpSpPr>
              <p:sp>
                <p:nvSpPr>
                  <p:cNvPr id="89" name="Arc 9"/>
                  <p:cNvSpPr>
                    <a:spLocks/>
                  </p:cNvSpPr>
                  <p:nvPr/>
                </p:nvSpPr>
                <p:spPr bwMode="auto">
                  <a:xfrm flipV="1">
                    <a:off x="2966785" y="4404420"/>
                    <a:ext cx="693350" cy="415627"/>
                  </a:xfrm>
                  <a:custGeom>
                    <a:avLst/>
                    <a:gdLst>
                      <a:gd name="T0" fmla="*/ 0 w 20157"/>
                      <a:gd name="T1" fmla="*/ 0 h 21600"/>
                      <a:gd name="T2" fmla="*/ 0 w 20157"/>
                      <a:gd name="T3" fmla="*/ 0 h 21600"/>
                      <a:gd name="T4" fmla="*/ 0 w 20157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157" h="21600" fill="none" extrusionOk="0">
                        <a:moveTo>
                          <a:pt x="0" y="0"/>
                        </a:moveTo>
                        <a:cubicBezTo>
                          <a:pt x="8933" y="0"/>
                          <a:pt x="16945" y="5500"/>
                          <a:pt x="20156" y="13837"/>
                        </a:cubicBezTo>
                      </a:path>
                      <a:path w="20157" h="21600" stroke="0" extrusionOk="0">
                        <a:moveTo>
                          <a:pt x="0" y="0"/>
                        </a:moveTo>
                        <a:cubicBezTo>
                          <a:pt x="8933" y="0"/>
                          <a:pt x="16945" y="5500"/>
                          <a:pt x="20156" y="13837"/>
                        </a:cubicBez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0" name="Arc 10"/>
                  <p:cNvSpPr>
                    <a:spLocks/>
                  </p:cNvSpPr>
                  <p:nvPr/>
                </p:nvSpPr>
                <p:spPr bwMode="auto">
                  <a:xfrm>
                    <a:off x="2966785" y="4301230"/>
                    <a:ext cx="693350" cy="415627"/>
                  </a:xfrm>
                  <a:custGeom>
                    <a:avLst/>
                    <a:gdLst>
                      <a:gd name="T0" fmla="*/ 0 w 20157"/>
                      <a:gd name="T1" fmla="*/ 0 h 21600"/>
                      <a:gd name="T2" fmla="*/ 0 w 20157"/>
                      <a:gd name="T3" fmla="*/ 0 h 21600"/>
                      <a:gd name="T4" fmla="*/ 0 w 20157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157" h="21600" fill="none" extrusionOk="0">
                        <a:moveTo>
                          <a:pt x="0" y="0"/>
                        </a:moveTo>
                        <a:cubicBezTo>
                          <a:pt x="8933" y="0"/>
                          <a:pt x="16945" y="5500"/>
                          <a:pt x="20156" y="13837"/>
                        </a:cubicBezTo>
                      </a:path>
                      <a:path w="20157" h="21600" stroke="0" extrusionOk="0">
                        <a:moveTo>
                          <a:pt x="0" y="0"/>
                        </a:moveTo>
                        <a:cubicBezTo>
                          <a:pt x="8933" y="0"/>
                          <a:pt x="16945" y="5500"/>
                          <a:pt x="20156" y="13837"/>
                        </a:cubicBezTo>
                        <a:lnTo>
                          <a:pt x="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4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6555973" y="4434222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cxnSp>
          <p:nvCxnSpPr>
            <p:cNvPr id="93" name="Straight Connector 92"/>
            <p:cNvCxnSpPr/>
            <p:nvPr/>
          </p:nvCxnSpPr>
          <p:spPr>
            <a:xfrm flipH="1">
              <a:off x="4095122" y="2005170"/>
              <a:ext cx="26039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V="1">
              <a:off x="4104554" y="2005171"/>
              <a:ext cx="0" cy="146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13"/>
            <p:cNvSpPr>
              <a:spLocks noChangeAspect="1" noChangeArrowheads="1"/>
            </p:cNvSpPr>
            <p:nvPr/>
          </p:nvSpPr>
          <p:spPr bwMode="auto">
            <a:xfrm rot="5400000">
              <a:off x="4071432" y="223672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Oval 13"/>
            <p:cNvSpPr>
              <a:spLocks noChangeAspect="1" noChangeArrowheads="1"/>
            </p:cNvSpPr>
            <p:nvPr/>
          </p:nvSpPr>
          <p:spPr bwMode="auto">
            <a:xfrm rot="5400000">
              <a:off x="6654990" y="2379857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100" name="Straight Connector 99"/>
            <p:cNvCxnSpPr/>
            <p:nvPr/>
          </p:nvCxnSpPr>
          <p:spPr>
            <a:xfrm flipV="1">
              <a:off x="6699068" y="2005170"/>
              <a:ext cx="0" cy="4266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H="1">
              <a:off x="6536069" y="5559710"/>
              <a:ext cx="1700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3929294" y="2592970"/>
              <a:ext cx="0" cy="33887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flipH="1">
              <a:off x="3923472" y="5982810"/>
              <a:ext cx="27826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6706137" y="5559710"/>
              <a:ext cx="0" cy="4359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72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Ready to Build It?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1" i="1" dirty="0" smtClean="0">
                <a:solidFill>
                  <a:srgbClr val="7030A0"/>
                </a:solidFill>
              </a:rPr>
              <a:t>Are you excited?</a:t>
            </a:r>
          </a:p>
          <a:p>
            <a:r>
              <a:rPr lang="en-US" dirty="0" smtClean="0"/>
              <a:t>Imagine that you go get your </a:t>
            </a:r>
            <a:r>
              <a:rPr lang="en-US" dirty="0" err="1" smtClean="0"/>
              <a:t>protoboard</a:t>
            </a:r>
            <a:r>
              <a:rPr lang="en-US" dirty="0" smtClean="0"/>
              <a:t> out.</a:t>
            </a:r>
          </a:p>
          <a:p>
            <a:r>
              <a:rPr lang="en-US" dirty="0" smtClean="0"/>
              <a:t>You go to the lab.</a:t>
            </a:r>
          </a:p>
          <a:p>
            <a:r>
              <a:rPr lang="en-US" dirty="0" smtClean="0"/>
              <a:t>You build the color sequencer.</a:t>
            </a:r>
          </a:p>
          <a:p>
            <a:r>
              <a:rPr lang="en-US" dirty="0" smtClean="0"/>
              <a:t>You hook it to the LED light.</a:t>
            </a:r>
          </a:p>
          <a:p>
            <a:r>
              <a:rPr lang="en-US" dirty="0" smtClean="0"/>
              <a:t>You turn it on.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It stays black.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Seem familiar?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38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Seems to Be Inconsistent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debug for a while.</a:t>
            </a:r>
          </a:p>
          <a:p>
            <a:r>
              <a:rPr lang="en-US" dirty="0" smtClean="0"/>
              <a:t>You play with wires.</a:t>
            </a:r>
          </a:p>
          <a:p>
            <a:r>
              <a:rPr lang="en-US" dirty="0" smtClean="0"/>
              <a:t>You look at datasheets.</a:t>
            </a:r>
          </a:p>
          <a:p>
            <a:r>
              <a:rPr lang="en-US" dirty="0" smtClean="0"/>
              <a:t>Everything seems right.</a:t>
            </a:r>
          </a:p>
          <a:p>
            <a:r>
              <a:rPr lang="en-US" dirty="0" smtClean="0"/>
              <a:t>Sometimes it works.</a:t>
            </a:r>
          </a:p>
          <a:p>
            <a:r>
              <a:rPr lang="en-US" dirty="0" smtClean="0"/>
              <a:t>Sometimes it flashes yellow or violet, then works.</a:t>
            </a:r>
          </a:p>
          <a:p>
            <a:r>
              <a:rPr lang="en-US" dirty="0" smtClean="0"/>
              <a:t>Sometimes it stays black.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What’s going on?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011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Don’t Cares Become 0s for S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happened to the “don’t care” states?</a:t>
            </a:r>
          </a:p>
          <a:p>
            <a:r>
              <a:rPr lang="en-US" dirty="0" smtClean="0"/>
              <a:t>Let’s take a look.</a:t>
            </a:r>
          </a:p>
          <a:p>
            <a:r>
              <a:rPr lang="en-US" dirty="0" smtClean="0"/>
              <a:t>We can use our </a:t>
            </a:r>
            <a:br>
              <a:rPr lang="en-US" dirty="0" smtClean="0"/>
            </a:br>
            <a:r>
              <a:rPr lang="en-US" dirty="0" smtClean="0"/>
              <a:t>K-maps or our</a:t>
            </a:r>
            <a:br>
              <a:rPr lang="en-US" dirty="0" smtClean="0"/>
            </a:br>
            <a:r>
              <a:rPr lang="en-US" dirty="0" smtClean="0"/>
              <a:t>equations.</a:t>
            </a:r>
          </a:p>
          <a:p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dirty="0" smtClean="0"/>
              <a:t>, the x’s</a:t>
            </a:r>
            <a:br>
              <a:rPr lang="en-US" dirty="0" smtClean="0"/>
            </a:br>
            <a:r>
              <a:rPr lang="en-US" dirty="0" smtClean="0"/>
              <a:t>became 0s.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8460" y="199813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9958391"/>
                  </p:ext>
                </p:extLst>
              </p:nvPr>
            </p:nvGraphicFramePr>
            <p:xfrm>
              <a:off x="3778460" y="199813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/>
                    <a:gridCol w="365760"/>
                    <a:gridCol w="685800"/>
                    <a:gridCol w="685800"/>
                    <a:gridCol w="685800"/>
                    <a:gridCol w="685800"/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000" r="-261850" b="-171429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962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3" name="Rounded Rectangle 22"/>
          <p:cNvSpPr/>
          <p:nvPr/>
        </p:nvSpPr>
        <p:spPr>
          <a:xfrm rot="16200000">
            <a:off x="5946435" y="2566143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227782" y="4513225"/>
            <a:ext cx="1935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000 → 0??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101 </a:t>
            </a:r>
            <a:r>
              <a:rPr lang="en-US" sz="2800" b="1" dirty="0">
                <a:solidFill>
                  <a:srgbClr val="0070C0"/>
                </a:solidFill>
              </a:rPr>
              <a:t>→ </a:t>
            </a:r>
            <a:r>
              <a:rPr lang="en-US" sz="2800" b="1" dirty="0" smtClean="0">
                <a:solidFill>
                  <a:srgbClr val="0070C0"/>
                </a:solidFill>
              </a:rPr>
              <a:t>0??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110 </a:t>
            </a:r>
            <a:r>
              <a:rPr lang="en-US" sz="2800" b="1" dirty="0">
                <a:solidFill>
                  <a:srgbClr val="0070C0"/>
                </a:solidFill>
              </a:rPr>
              <a:t>→ </a:t>
            </a:r>
            <a:r>
              <a:rPr lang="en-US" sz="2800" b="1" dirty="0" smtClean="0">
                <a:solidFill>
                  <a:srgbClr val="0070C0"/>
                </a:solidFill>
              </a:rPr>
              <a:t>0??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84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x Becomes a 1 for S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, the x for</a:t>
            </a:r>
            <a:br>
              <a:rPr lang="en-US" dirty="0" smtClean="0"/>
            </a:br>
            <a:r>
              <a:rPr lang="en-US" dirty="0" smtClean="0"/>
              <a:t>state 101 became</a:t>
            </a:r>
            <a:br>
              <a:rPr lang="en-US" dirty="0" smtClean="0"/>
            </a:br>
            <a:r>
              <a:rPr lang="en-US" dirty="0" smtClean="0"/>
              <a:t>a 1, and the others</a:t>
            </a:r>
            <a:br>
              <a:rPr lang="en-US" dirty="0" smtClean="0"/>
            </a:br>
            <a:r>
              <a:rPr lang="en-US" dirty="0" smtClean="0"/>
              <a:t>became 0s.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8460" y="199813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6974152"/>
                  </p:ext>
                </p:extLst>
              </p:nvPr>
            </p:nvGraphicFramePr>
            <p:xfrm>
              <a:off x="3778460" y="1998134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/>
                    <a:gridCol w="365760"/>
                    <a:gridCol w="685800"/>
                    <a:gridCol w="685800"/>
                    <a:gridCol w="685800"/>
                    <a:gridCol w="685800"/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000" r="-261850" b="-171429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962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4" name="Rounded Rectangle 33"/>
          <p:cNvSpPr/>
          <p:nvPr/>
        </p:nvSpPr>
        <p:spPr>
          <a:xfrm rot="16200000">
            <a:off x="5259013" y="3256984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6200000">
            <a:off x="6618882" y="2568544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27782" y="4513225"/>
            <a:ext cx="196239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000 → 00?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101 </a:t>
            </a:r>
            <a:r>
              <a:rPr lang="en-US" sz="2800" b="1" dirty="0">
                <a:solidFill>
                  <a:srgbClr val="0070C0"/>
                </a:solidFill>
              </a:rPr>
              <a:t>→ </a:t>
            </a:r>
            <a:r>
              <a:rPr lang="en-US" sz="2800" b="1" dirty="0" smtClean="0">
                <a:solidFill>
                  <a:srgbClr val="0070C0"/>
                </a:solidFill>
              </a:rPr>
              <a:t>01?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110 </a:t>
            </a:r>
            <a:r>
              <a:rPr lang="en-US" sz="2800" b="1" dirty="0">
                <a:solidFill>
                  <a:srgbClr val="0070C0"/>
                </a:solidFill>
              </a:rPr>
              <a:t>→ </a:t>
            </a:r>
            <a:r>
              <a:rPr lang="en-US" sz="2800" b="1" dirty="0" smtClean="0">
                <a:solidFill>
                  <a:srgbClr val="0070C0"/>
                </a:solidFill>
              </a:rPr>
              <a:t>00?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9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x Becomes a 1 for S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 smtClean="0"/>
              <a:t>, the x for</a:t>
            </a:r>
            <a:br>
              <a:rPr lang="en-US" dirty="0" smtClean="0"/>
            </a:br>
            <a:r>
              <a:rPr lang="en-US" dirty="0" smtClean="0"/>
              <a:t>state 110 became</a:t>
            </a:r>
            <a:br>
              <a:rPr lang="en-US" dirty="0" smtClean="0"/>
            </a:br>
            <a:r>
              <a:rPr lang="en-US" dirty="0" smtClean="0"/>
              <a:t>a 1, and the others</a:t>
            </a:r>
            <a:br>
              <a:rPr lang="en-US" dirty="0" smtClean="0"/>
            </a:br>
            <a:r>
              <a:rPr lang="en-US" dirty="0" smtClean="0"/>
              <a:t>became 0s.</a:t>
            </a:r>
          </a:p>
          <a:p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So what comes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after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000 (black)?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	Black again!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27782" y="4513225"/>
            <a:ext cx="198964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000 → 000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101 </a:t>
            </a:r>
            <a:r>
              <a:rPr lang="en-US" sz="2800" b="1" dirty="0">
                <a:solidFill>
                  <a:srgbClr val="0070C0"/>
                </a:solidFill>
              </a:rPr>
              <a:t>→ </a:t>
            </a:r>
            <a:r>
              <a:rPr lang="en-US" sz="2800" b="1" dirty="0" smtClean="0">
                <a:solidFill>
                  <a:srgbClr val="0070C0"/>
                </a:solidFill>
              </a:rPr>
              <a:t>010</a:t>
            </a:r>
          </a:p>
          <a:p>
            <a:r>
              <a:rPr lang="en-US" sz="2800" b="1" dirty="0" smtClean="0">
                <a:solidFill>
                  <a:srgbClr val="0070C0"/>
                </a:solidFill>
              </a:rPr>
              <a:t>110 </a:t>
            </a:r>
            <a:r>
              <a:rPr lang="en-US" sz="2800" b="1" dirty="0">
                <a:solidFill>
                  <a:srgbClr val="0070C0"/>
                </a:solidFill>
              </a:rPr>
              <a:t>→ </a:t>
            </a:r>
            <a:r>
              <a:rPr lang="en-US" sz="2800" b="1" dirty="0" smtClean="0">
                <a:solidFill>
                  <a:srgbClr val="0070C0"/>
                </a:solidFill>
              </a:rPr>
              <a:t>001</a:t>
            </a:r>
            <a:endParaRPr lang="en-US" sz="28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778460" y="1992840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57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 rowSpan="2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𝐒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sz="2800" b="1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24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3423976"/>
                  </p:ext>
                </p:extLst>
              </p:nvPr>
            </p:nvGraphicFramePr>
            <p:xfrm>
              <a:off x="3778460" y="1992840"/>
              <a:ext cx="3794760" cy="222504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685800"/>
                    <a:gridCol w="365760"/>
                    <a:gridCol w="685800"/>
                    <a:gridCol w="685800"/>
                    <a:gridCol w="685800"/>
                    <a:gridCol w="685800"/>
                  </a:tblGrid>
                  <a:tr h="457200">
                    <a:tc rowSpan="2"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t="-5000" r="-261850" b="-171429"/>
                          </a:stretch>
                        </a:blip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  <a:tr h="396240">
                    <a:tc gridSpan="2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 w="12700" cmpd="sng"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685800">
                    <a:tc rowSpan="2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 smtClean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="1" baseline="-2500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2400" b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685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b="1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0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</a:t>
                          </a:r>
                          <a:endParaRPr lang="en-US" sz="2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Rounded Rectangle 21"/>
          <p:cNvSpPr/>
          <p:nvPr/>
        </p:nvSpPr>
        <p:spPr>
          <a:xfrm>
            <a:off x="6227450" y="2912408"/>
            <a:ext cx="1297001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can add these states to our diagram.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Transition Diagram Illustrates Buggy Behavior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394956" y="2661189"/>
            <a:ext cx="6054018" cy="3281757"/>
            <a:chOff x="1394956" y="2661189"/>
            <a:chExt cx="6054018" cy="3281757"/>
          </a:xfrm>
        </p:grpSpPr>
        <p:sp>
          <p:nvSpPr>
            <p:cNvPr id="17" name="Freeform 16"/>
            <p:cNvSpPr/>
            <p:nvPr/>
          </p:nvSpPr>
          <p:spPr>
            <a:xfrm rot="14149078">
              <a:off x="1416686" y="4586517"/>
              <a:ext cx="1607897" cy="341270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77723" y="4492609"/>
              <a:ext cx="2749293" cy="1371600"/>
              <a:chOff x="2225323" y="4340209"/>
              <a:chExt cx="2749293" cy="1371600"/>
            </a:xfrm>
          </p:grpSpPr>
          <p:sp>
            <p:nvSpPr>
              <p:cNvPr id="20" name="Freeform 19"/>
              <p:cNvSpPr/>
              <p:nvPr/>
            </p:nvSpPr>
            <p:spPr>
              <a:xfrm rot="10800000">
                <a:off x="3519941" y="5357415"/>
                <a:ext cx="1454675" cy="255243"/>
              </a:xfrm>
              <a:custGeom>
                <a:avLst/>
                <a:gdLst>
                  <a:gd name="connsiteX0" fmla="*/ 0 w 2478157"/>
                  <a:gd name="connsiteY0" fmla="*/ 206180 h 245937"/>
                  <a:gd name="connsiteX1" fmla="*/ 583096 w 2478157"/>
                  <a:gd name="connsiteY1" fmla="*/ 73659 h 245937"/>
                  <a:gd name="connsiteX2" fmla="*/ 1179444 w 2478157"/>
                  <a:gd name="connsiteY2" fmla="*/ 7398 h 245937"/>
                  <a:gd name="connsiteX3" fmla="*/ 2478157 w 2478157"/>
                  <a:gd name="connsiteY3" fmla="*/ 245937 h 24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8157" h="245937">
                    <a:moveTo>
                      <a:pt x="0" y="206180"/>
                    </a:moveTo>
                    <a:cubicBezTo>
                      <a:pt x="193261" y="156484"/>
                      <a:pt x="386522" y="106789"/>
                      <a:pt x="583096" y="73659"/>
                    </a:cubicBezTo>
                    <a:cubicBezTo>
                      <a:pt x="779670" y="40529"/>
                      <a:pt x="863601" y="-21315"/>
                      <a:pt x="1179444" y="7398"/>
                    </a:cubicBezTo>
                    <a:cubicBezTo>
                      <a:pt x="1495287" y="36111"/>
                      <a:pt x="1986722" y="141024"/>
                      <a:pt x="2478157" y="245937"/>
                    </a:cubicBezTo>
                  </a:path>
                </a:pathLst>
              </a:custGeom>
              <a:noFill/>
              <a:ln w="76200"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225323" y="4340209"/>
                <a:ext cx="1371600" cy="1371600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BLUE</a:t>
                </a:r>
              </a:p>
              <a:p>
                <a:pPr algn="ctr"/>
                <a:r>
                  <a:rPr lang="en-US" sz="2000" b="1" dirty="0" smtClean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/001</a:t>
                </a:r>
                <a:endParaRPr 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943024" y="3444829"/>
              <a:ext cx="1521640" cy="2498117"/>
              <a:chOff x="6568477" y="2853388"/>
              <a:chExt cx="1521640" cy="2498117"/>
            </a:xfrm>
          </p:grpSpPr>
          <p:sp>
            <p:nvSpPr>
              <p:cNvPr id="16" name="Freeform 15"/>
              <p:cNvSpPr/>
              <p:nvPr/>
            </p:nvSpPr>
            <p:spPr>
              <a:xfrm rot="5400000">
                <a:off x="7235158" y="3453104"/>
                <a:ext cx="1454675" cy="255243"/>
              </a:xfrm>
              <a:custGeom>
                <a:avLst/>
                <a:gdLst>
                  <a:gd name="connsiteX0" fmla="*/ 0 w 2478157"/>
                  <a:gd name="connsiteY0" fmla="*/ 206180 h 245937"/>
                  <a:gd name="connsiteX1" fmla="*/ 583096 w 2478157"/>
                  <a:gd name="connsiteY1" fmla="*/ 73659 h 245937"/>
                  <a:gd name="connsiteX2" fmla="*/ 1179444 w 2478157"/>
                  <a:gd name="connsiteY2" fmla="*/ 7398 h 245937"/>
                  <a:gd name="connsiteX3" fmla="*/ 2478157 w 2478157"/>
                  <a:gd name="connsiteY3" fmla="*/ 245937 h 24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8157" h="245937">
                    <a:moveTo>
                      <a:pt x="0" y="206180"/>
                    </a:moveTo>
                    <a:cubicBezTo>
                      <a:pt x="193261" y="156484"/>
                      <a:pt x="386522" y="106789"/>
                      <a:pt x="583096" y="73659"/>
                    </a:cubicBezTo>
                    <a:cubicBezTo>
                      <a:pt x="779670" y="40529"/>
                      <a:pt x="863601" y="-21315"/>
                      <a:pt x="1179444" y="7398"/>
                    </a:cubicBezTo>
                    <a:cubicBezTo>
                      <a:pt x="1495287" y="36111"/>
                      <a:pt x="1986722" y="141024"/>
                      <a:pt x="2478157" y="245937"/>
                    </a:cubicBezTo>
                  </a:path>
                </a:pathLst>
              </a:custGeom>
              <a:noFill/>
              <a:ln w="76200"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568477" y="3979905"/>
                <a:ext cx="1371600" cy="13716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WHITE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/111</a:t>
                </a:r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794272" y="2663589"/>
              <a:ext cx="2654702" cy="1381760"/>
              <a:chOff x="3593449" y="4168000"/>
              <a:chExt cx="2654702" cy="1381760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3593449" y="4168000"/>
                <a:ext cx="1454675" cy="255243"/>
              </a:xfrm>
              <a:custGeom>
                <a:avLst/>
                <a:gdLst>
                  <a:gd name="connsiteX0" fmla="*/ 0 w 2478157"/>
                  <a:gd name="connsiteY0" fmla="*/ 206180 h 245937"/>
                  <a:gd name="connsiteX1" fmla="*/ 583096 w 2478157"/>
                  <a:gd name="connsiteY1" fmla="*/ 73659 h 245937"/>
                  <a:gd name="connsiteX2" fmla="*/ 1179444 w 2478157"/>
                  <a:gd name="connsiteY2" fmla="*/ 7398 h 245937"/>
                  <a:gd name="connsiteX3" fmla="*/ 2478157 w 2478157"/>
                  <a:gd name="connsiteY3" fmla="*/ 245937 h 24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8157" h="245937">
                    <a:moveTo>
                      <a:pt x="0" y="206180"/>
                    </a:moveTo>
                    <a:cubicBezTo>
                      <a:pt x="193261" y="156484"/>
                      <a:pt x="386522" y="106789"/>
                      <a:pt x="583096" y="73659"/>
                    </a:cubicBezTo>
                    <a:cubicBezTo>
                      <a:pt x="779670" y="40529"/>
                      <a:pt x="863601" y="-21315"/>
                      <a:pt x="1179444" y="7398"/>
                    </a:cubicBezTo>
                    <a:cubicBezTo>
                      <a:pt x="1495287" y="36111"/>
                      <a:pt x="1986722" y="141024"/>
                      <a:pt x="2478157" y="245937"/>
                    </a:cubicBezTo>
                  </a:path>
                </a:pathLst>
              </a:custGeom>
              <a:noFill/>
              <a:ln w="76200"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876551" y="4178160"/>
                <a:ext cx="1371600" cy="1371600"/>
              </a:xfrm>
              <a:prstGeom prst="ellipse">
                <a:avLst/>
              </a:prstGeom>
              <a:solidFill>
                <a:srgbClr val="00FF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CYAN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/011</a:t>
                </a:r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2370066" y="2663589"/>
              <a:ext cx="2673875" cy="1381760"/>
              <a:chOff x="1433801" y="4168000"/>
              <a:chExt cx="2673875" cy="1381760"/>
            </a:xfrm>
          </p:grpSpPr>
          <p:sp>
            <p:nvSpPr>
              <p:cNvPr id="13" name="Freeform 12"/>
              <p:cNvSpPr/>
              <p:nvPr/>
            </p:nvSpPr>
            <p:spPr>
              <a:xfrm>
                <a:off x="1433801" y="4168000"/>
                <a:ext cx="1454675" cy="255243"/>
              </a:xfrm>
              <a:custGeom>
                <a:avLst/>
                <a:gdLst>
                  <a:gd name="connsiteX0" fmla="*/ 0 w 2478157"/>
                  <a:gd name="connsiteY0" fmla="*/ 206180 h 245937"/>
                  <a:gd name="connsiteX1" fmla="*/ 583096 w 2478157"/>
                  <a:gd name="connsiteY1" fmla="*/ 73659 h 245937"/>
                  <a:gd name="connsiteX2" fmla="*/ 1179444 w 2478157"/>
                  <a:gd name="connsiteY2" fmla="*/ 7398 h 245937"/>
                  <a:gd name="connsiteX3" fmla="*/ 2478157 w 2478157"/>
                  <a:gd name="connsiteY3" fmla="*/ 245937 h 24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8157" h="245937">
                    <a:moveTo>
                      <a:pt x="0" y="206180"/>
                    </a:moveTo>
                    <a:cubicBezTo>
                      <a:pt x="193261" y="156484"/>
                      <a:pt x="386522" y="106789"/>
                      <a:pt x="583096" y="73659"/>
                    </a:cubicBezTo>
                    <a:cubicBezTo>
                      <a:pt x="779670" y="40529"/>
                      <a:pt x="863601" y="-21315"/>
                      <a:pt x="1179444" y="7398"/>
                    </a:cubicBezTo>
                    <a:cubicBezTo>
                      <a:pt x="1495287" y="36111"/>
                      <a:pt x="1986722" y="141024"/>
                      <a:pt x="2478157" y="245937"/>
                    </a:cubicBezTo>
                  </a:path>
                </a:pathLst>
              </a:custGeom>
              <a:noFill/>
              <a:ln w="76200">
                <a:solidFill>
                  <a:srgbClr val="0070C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736076" y="4178160"/>
                <a:ext cx="1371600" cy="1371600"/>
              </a:xfrm>
              <a:prstGeom prst="ellipse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GREEN</a:t>
                </a:r>
              </a:p>
              <a:p>
                <a:pPr algn="ctr"/>
                <a:r>
                  <a:rPr lang="en-US" sz="20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/010</a:t>
                </a:r>
                <a:endParaRPr lang="en-US" sz="2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" name="Oval 6"/>
            <p:cNvSpPr/>
            <p:nvPr/>
          </p:nvSpPr>
          <p:spPr>
            <a:xfrm>
              <a:off x="1394956" y="2661189"/>
              <a:ext cx="1371600" cy="1371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</a:p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/100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48377" y="3312950"/>
              <a:ext cx="683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/100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1394956" y="2661189"/>
              <a:ext cx="1371600" cy="1371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</a:p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100/100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672341" y="2681056"/>
              <a:ext cx="1371600" cy="1371600"/>
            </a:xfrm>
            <a:prstGeom prst="ellipse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010/010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075525" y="2668100"/>
              <a:ext cx="1371600" cy="1371600"/>
            </a:xfrm>
            <a:prstGeom prst="ellipse">
              <a:avLst/>
            </a:prstGeom>
            <a:solidFill>
              <a:srgbClr val="0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CYAN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011/011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946717" y="4566461"/>
              <a:ext cx="1371600" cy="1371600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WHITE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111/111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2370066" y="4497126"/>
              <a:ext cx="1371600" cy="1371600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001/001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9935" y="4532022"/>
            <a:ext cx="1880729" cy="1371600"/>
            <a:chOff x="679935" y="4532022"/>
            <a:chExt cx="1880729" cy="1371600"/>
          </a:xfrm>
        </p:grpSpPr>
        <p:sp>
          <p:nvSpPr>
            <p:cNvPr id="30" name="Freeform 29"/>
            <p:cNvSpPr/>
            <p:nvPr/>
          </p:nvSpPr>
          <p:spPr>
            <a:xfrm rot="10800000" flipH="1">
              <a:off x="1105989" y="5637437"/>
              <a:ext cx="1454675" cy="255243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79935" y="4532022"/>
              <a:ext cx="1371600" cy="13716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110/110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686944" y="3743512"/>
            <a:ext cx="1509740" cy="1692451"/>
            <a:chOff x="3686944" y="3743512"/>
            <a:chExt cx="1509740" cy="1692451"/>
          </a:xfrm>
        </p:grpSpPr>
        <p:sp>
          <p:nvSpPr>
            <p:cNvPr id="34" name="Freeform 33"/>
            <p:cNvSpPr/>
            <p:nvPr/>
          </p:nvSpPr>
          <p:spPr>
            <a:xfrm rot="5400000" flipH="1">
              <a:off x="4213080" y="4019511"/>
              <a:ext cx="1259604" cy="707605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  <a:gd name="connsiteX0" fmla="*/ 0 w 2478157"/>
                <a:gd name="connsiteY0" fmla="*/ 133261 h 196570"/>
                <a:gd name="connsiteX1" fmla="*/ 583096 w 2478157"/>
                <a:gd name="connsiteY1" fmla="*/ 740 h 196570"/>
                <a:gd name="connsiteX2" fmla="*/ 1220984 w 2478157"/>
                <a:gd name="connsiteY2" fmla="*/ 192924 h 196570"/>
                <a:gd name="connsiteX3" fmla="*/ 2478157 w 2478157"/>
                <a:gd name="connsiteY3" fmla="*/ 173018 h 196570"/>
                <a:gd name="connsiteX0" fmla="*/ 1 w 2145838"/>
                <a:gd name="connsiteY0" fmla="*/ 614974 h 614974"/>
                <a:gd name="connsiteX1" fmla="*/ 250777 w 2145838"/>
                <a:gd name="connsiteY1" fmla="*/ 12554 h 614974"/>
                <a:gd name="connsiteX2" fmla="*/ 888665 w 2145838"/>
                <a:gd name="connsiteY2" fmla="*/ 204738 h 614974"/>
                <a:gd name="connsiteX3" fmla="*/ 2145838 w 2145838"/>
                <a:gd name="connsiteY3" fmla="*/ 184832 h 614974"/>
                <a:gd name="connsiteX0" fmla="*/ -1 w 2145836"/>
                <a:gd name="connsiteY0" fmla="*/ 467308 h 467308"/>
                <a:gd name="connsiteX1" fmla="*/ 375396 w 2145836"/>
                <a:gd name="connsiteY1" fmla="*/ 299545 h 467308"/>
                <a:gd name="connsiteX2" fmla="*/ 888663 w 2145836"/>
                <a:gd name="connsiteY2" fmla="*/ 57072 h 467308"/>
                <a:gd name="connsiteX3" fmla="*/ 2145836 w 2145836"/>
                <a:gd name="connsiteY3" fmla="*/ 37166 h 467308"/>
                <a:gd name="connsiteX0" fmla="*/ 1 w 2145838"/>
                <a:gd name="connsiteY0" fmla="*/ 681807 h 681807"/>
                <a:gd name="connsiteX1" fmla="*/ 375398 w 2145838"/>
                <a:gd name="connsiteY1" fmla="*/ 514044 h 681807"/>
                <a:gd name="connsiteX2" fmla="*/ 1179445 w 2145838"/>
                <a:gd name="connsiteY2" fmla="*/ 1378 h 681807"/>
                <a:gd name="connsiteX3" fmla="*/ 2145838 w 2145838"/>
                <a:gd name="connsiteY3" fmla="*/ 251665 h 68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5838" h="681807">
                  <a:moveTo>
                    <a:pt x="1" y="681807"/>
                  </a:moveTo>
                  <a:cubicBezTo>
                    <a:pt x="193262" y="632111"/>
                    <a:pt x="178824" y="627449"/>
                    <a:pt x="375398" y="514044"/>
                  </a:cubicBezTo>
                  <a:cubicBezTo>
                    <a:pt x="571972" y="400639"/>
                    <a:pt x="863602" y="-27335"/>
                    <a:pt x="1179445" y="1378"/>
                  </a:cubicBezTo>
                  <a:cubicBezTo>
                    <a:pt x="1495288" y="30091"/>
                    <a:pt x="1654403" y="146752"/>
                    <a:pt x="2145838" y="251665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3686944" y="4064363"/>
              <a:ext cx="1371600" cy="1371600"/>
            </a:xfrm>
            <a:prstGeom prst="ellipse">
              <a:avLst/>
            </a:prstGeom>
            <a:solidFill>
              <a:srgbClr val="FF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VIOLET</a:t>
              </a:r>
            </a:p>
            <a:p>
              <a:pPr algn="ctr"/>
              <a:r>
                <a:rPr lang="en-US" sz="2000" b="1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101/101</a:t>
              </a:r>
              <a:endPara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46671" y="4079029"/>
            <a:ext cx="1416317" cy="1844396"/>
            <a:chOff x="6446671" y="4079029"/>
            <a:chExt cx="1416317" cy="1844396"/>
          </a:xfrm>
        </p:grpSpPr>
        <p:sp>
          <p:nvSpPr>
            <p:cNvPr id="37" name="Freeform 36"/>
            <p:cNvSpPr/>
            <p:nvPr/>
          </p:nvSpPr>
          <p:spPr>
            <a:xfrm rot="5400000" flipH="1">
              <a:off x="6878151" y="4232985"/>
              <a:ext cx="1138793" cy="830881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  <a:gd name="connsiteX0" fmla="*/ 0 w 2478157"/>
                <a:gd name="connsiteY0" fmla="*/ 133261 h 196570"/>
                <a:gd name="connsiteX1" fmla="*/ 583096 w 2478157"/>
                <a:gd name="connsiteY1" fmla="*/ 740 h 196570"/>
                <a:gd name="connsiteX2" fmla="*/ 1220984 w 2478157"/>
                <a:gd name="connsiteY2" fmla="*/ 192924 h 196570"/>
                <a:gd name="connsiteX3" fmla="*/ 2478157 w 2478157"/>
                <a:gd name="connsiteY3" fmla="*/ 173018 h 196570"/>
                <a:gd name="connsiteX0" fmla="*/ 1 w 2145838"/>
                <a:gd name="connsiteY0" fmla="*/ 614974 h 614974"/>
                <a:gd name="connsiteX1" fmla="*/ 250777 w 2145838"/>
                <a:gd name="connsiteY1" fmla="*/ 12554 h 614974"/>
                <a:gd name="connsiteX2" fmla="*/ 888665 w 2145838"/>
                <a:gd name="connsiteY2" fmla="*/ 204738 h 614974"/>
                <a:gd name="connsiteX3" fmla="*/ 2145838 w 2145838"/>
                <a:gd name="connsiteY3" fmla="*/ 184832 h 614974"/>
                <a:gd name="connsiteX0" fmla="*/ -1 w 2145836"/>
                <a:gd name="connsiteY0" fmla="*/ 467308 h 467308"/>
                <a:gd name="connsiteX1" fmla="*/ 375396 w 2145836"/>
                <a:gd name="connsiteY1" fmla="*/ 299545 h 467308"/>
                <a:gd name="connsiteX2" fmla="*/ 888663 w 2145836"/>
                <a:gd name="connsiteY2" fmla="*/ 57072 h 467308"/>
                <a:gd name="connsiteX3" fmla="*/ 2145836 w 2145836"/>
                <a:gd name="connsiteY3" fmla="*/ 37166 h 467308"/>
                <a:gd name="connsiteX0" fmla="*/ 1 w 2145838"/>
                <a:gd name="connsiteY0" fmla="*/ 681807 h 681807"/>
                <a:gd name="connsiteX1" fmla="*/ 375398 w 2145838"/>
                <a:gd name="connsiteY1" fmla="*/ 514044 h 681807"/>
                <a:gd name="connsiteX2" fmla="*/ 1179445 w 2145838"/>
                <a:gd name="connsiteY2" fmla="*/ 1378 h 681807"/>
                <a:gd name="connsiteX3" fmla="*/ 2145838 w 2145838"/>
                <a:gd name="connsiteY3" fmla="*/ 251665 h 681807"/>
                <a:gd name="connsiteX0" fmla="*/ -1 w 1259482"/>
                <a:gd name="connsiteY0" fmla="*/ 681807 h 850787"/>
                <a:gd name="connsiteX1" fmla="*/ 375396 w 1259482"/>
                <a:gd name="connsiteY1" fmla="*/ 514044 h 850787"/>
                <a:gd name="connsiteX2" fmla="*/ 1179443 w 1259482"/>
                <a:gd name="connsiteY2" fmla="*/ 1378 h 850787"/>
                <a:gd name="connsiteX3" fmla="*/ 1231952 w 1259482"/>
                <a:gd name="connsiteY3" fmla="*/ 850787 h 850787"/>
                <a:gd name="connsiteX0" fmla="*/ 1 w 1657912"/>
                <a:gd name="connsiteY0" fmla="*/ 681807 h 850787"/>
                <a:gd name="connsiteX1" fmla="*/ 375398 w 1657912"/>
                <a:gd name="connsiteY1" fmla="*/ 514044 h 850787"/>
                <a:gd name="connsiteX2" fmla="*/ 1179445 w 1657912"/>
                <a:gd name="connsiteY2" fmla="*/ 1378 h 850787"/>
                <a:gd name="connsiteX3" fmla="*/ 1231954 w 1657912"/>
                <a:gd name="connsiteY3" fmla="*/ 850787 h 850787"/>
                <a:gd name="connsiteX0" fmla="*/ -1 w 1919781"/>
                <a:gd name="connsiteY0" fmla="*/ 576418 h 745398"/>
                <a:gd name="connsiteX1" fmla="*/ 375396 w 1919781"/>
                <a:gd name="connsiteY1" fmla="*/ 408655 h 745398"/>
                <a:gd name="connsiteX2" fmla="*/ 1719465 w 1919781"/>
                <a:gd name="connsiteY2" fmla="*/ 1716 h 745398"/>
                <a:gd name="connsiteX3" fmla="*/ 1231952 w 1919781"/>
                <a:gd name="connsiteY3" fmla="*/ 745398 h 745398"/>
                <a:gd name="connsiteX0" fmla="*/ 1 w 1919784"/>
                <a:gd name="connsiteY0" fmla="*/ 605897 h 774877"/>
                <a:gd name="connsiteX1" fmla="*/ 770028 w 1919784"/>
                <a:gd name="connsiteY1" fmla="*/ 62214 h 774877"/>
                <a:gd name="connsiteX2" fmla="*/ 1719467 w 1919784"/>
                <a:gd name="connsiteY2" fmla="*/ 31195 h 774877"/>
                <a:gd name="connsiteX3" fmla="*/ 1231954 w 1919784"/>
                <a:gd name="connsiteY3" fmla="*/ 774877 h 774877"/>
                <a:gd name="connsiteX0" fmla="*/ -1 w 1919782"/>
                <a:gd name="connsiteY0" fmla="*/ 629814 h 798794"/>
                <a:gd name="connsiteX1" fmla="*/ 770026 w 1919782"/>
                <a:gd name="connsiteY1" fmla="*/ 86131 h 798794"/>
                <a:gd name="connsiteX2" fmla="*/ 1719465 w 1919782"/>
                <a:gd name="connsiteY2" fmla="*/ 55112 h 798794"/>
                <a:gd name="connsiteX3" fmla="*/ 1231952 w 1919782"/>
                <a:gd name="connsiteY3" fmla="*/ 798794 h 798794"/>
                <a:gd name="connsiteX0" fmla="*/ 1 w 1937898"/>
                <a:gd name="connsiteY0" fmla="*/ 629814 h 798794"/>
                <a:gd name="connsiteX1" fmla="*/ 770028 w 1937898"/>
                <a:gd name="connsiteY1" fmla="*/ 86131 h 798794"/>
                <a:gd name="connsiteX2" fmla="*/ 1719467 w 1937898"/>
                <a:gd name="connsiteY2" fmla="*/ 55112 h 798794"/>
                <a:gd name="connsiteX3" fmla="*/ 1231954 w 1937898"/>
                <a:gd name="connsiteY3" fmla="*/ 798794 h 798794"/>
                <a:gd name="connsiteX0" fmla="*/ -1 w 1961661"/>
                <a:gd name="connsiteY0" fmla="*/ 629814 h 800589"/>
                <a:gd name="connsiteX1" fmla="*/ 770026 w 1961661"/>
                <a:gd name="connsiteY1" fmla="*/ 86131 h 800589"/>
                <a:gd name="connsiteX2" fmla="*/ 1719465 w 1961661"/>
                <a:gd name="connsiteY2" fmla="*/ 55112 h 800589"/>
                <a:gd name="connsiteX3" fmla="*/ 1231952 w 1961661"/>
                <a:gd name="connsiteY3" fmla="*/ 798794 h 800589"/>
                <a:gd name="connsiteX0" fmla="*/ 1 w 1940026"/>
                <a:gd name="connsiteY0" fmla="*/ 629814 h 800589"/>
                <a:gd name="connsiteX1" fmla="*/ 770028 w 1940026"/>
                <a:gd name="connsiteY1" fmla="*/ 86131 h 800589"/>
                <a:gd name="connsiteX2" fmla="*/ 1719467 w 1940026"/>
                <a:gd name="connsiteY2" fmla="*/ 55112 h 800589"/>
                <a:gd name="connsiteX3" fmla="*/ 1169645 w 1940026"/>
                <a:gd name="connsiteY3" fmla="*/ 798794 h 80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0026" h="800589">
                  <a:moveTo>
                    <a:pt x="1" y="629814"/>
                  </a:moveTo>
                  <a:cubicBezTo>
                    <a:pt x="193262" y="580118"/>
                    <a:pt x="358830" y="240653"/>
                    <a:pt x="770028" y="86131"/>
                  </a:cubicBezTo>
                  <a:cubicBezTo>
                    <a:pt x="1181226" y="-68391"/>
                    <a:pt x="1403624" y="26399"/>
                    <a:pt x="1719467" y="55112"/>
                  </a:cubicBezTo>
                  <a:cubicBezTo>
                    <a:pt x="2076851" y="318775"/>
                    <a:pt x="2069804" y="834851"/>
                    <a:pt x="1169645" y="798794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6446671" y="4551825"/>
              <a:ext cx="1371600" cy="1371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BLACK</a:t>
              </a:r>
            </a:p>
            <a:p>
              <a:pPr algn="ctr"/>
              <a:r>
                <a:rPr lang="en-US" sz="2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000/000</a:t>
              </a:r>
              <a:endParaRPr lang="en-US" sz="2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683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 Bad States by Initializing the Counter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What can we do?  Let’s add a way to initialize.</a:t>
                </a:r>
              </a:p>
              <a:p>
                <a:r>
                  <a:rPr lang="en-US" dirty="0" smtClean="0"/>
                  <a:t>We can…</a:t>
                </a:r>
              </a:p>
              <a:p>
                <a:pPr lvl="1"/>
                <a:r>
                  <a:rPr lang="en-US" b="1" dirty="0" smtClean="0">
                    <a:solidFill>
                      <a:srgbClr val="0070C0"/>
                    </a:solidFill>
                  </a:rPr>
                  <a:t>choose a specific (hardwired) initial state </a:t>
                </a:r>
                <a:r>
                  <a:rPr lang="en-US" dirty="0" smtClean="0"/>
                  <a:t>at power-on (one from our loop*),</a:t>
                </a:r>
              </a:p>
              <a:p>
                <a:pPr lvl="1"/>
                <a:r>
                  <a:rPr lang="en-US" b="1" dirty="0" smtClean="0">
                    <a:solidFill>
                      <a:srgbClr val="0070C0"/>
                    </a:solidFill>
                  </a:rPr>
                  <a:t>use </a:t>
                </a:r>
                <a:r>
                  <a:rPr lang="en-US" b="1" dirty="0" err="1" smtClean="0">
                    <a:solidFill>
                      <a:srgbClr val="0070C0"/>
                    </a:solidFill>
                  </a:rPr>
                  <a:t>muxes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to enable ourselves to set the state arbitrarily at any time,</a:t>
                </a:r>
              </a:p>
              <a:p>
                <a:pPr lvl="1"/>
                <a:r>
                  <a:rPr lang="en-US" dirty="0" smtClean="0"/>
                  <a:t>or use one signal to force the system into the loop, such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=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(S</a:t>
                </a:r>
                <a:r>
                  <a:rPr lang="en-US" b="1" baseline="-25000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’INIT’)’</a:t>
                </a:r>
                <a:r>
                  <a:rPr lang="en-US" dirty="0"/>
                  <a:t> </a:t>
                </a:r>
                <a:r>
                  <a:rPr lang="en-US" dirty="0" smtClean="0"/>
                  <a:t>(active low).</a:t>
                </a:r>
              </a:p>
              <a:p>
                <a:pPr marL="0" indent="0" algn="ctr">
                  <a:buNone/>
                </a:pPr>
                <a:r>
                  <a:rPr lang="en-US" sz="2000" dirty="0" smtClean="0"/>
                  <a:t>*</a:t>
                </a:r>
                <a:r>
                  <a:rPr lang="en-US" sz="2000" dirty="0"/>
                  <a:t>Forcing all flip-flops to 0 doesn’t help!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65" t="-2443" r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7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Can Always Backtrack in the Design Process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Alternatively, </a:t>
            </a:r>
          </a:p>
          <a:p>
            <a:pPr lvl="1"/>
            <a:r>
              <a:rPr lang="en-US" dirty="0" smtClean="0"/>
              <a:t>we can go back to our K-maps and add loops.</a:t>
            </a:r>
          </a:p>
          <a:p>
            <a:pPr lvl="1"/>
            <a:r>
              <a:rPr lang="en-US" dirty="0" smtClean="0"/>
              <a:t>We may need to iterate a couple of times to find a design that always works.</a:t>
            </a:r>
          </a:p>
          <a:p>
            <a:r>
              <a:rPr lang="en-US" dirty="0" smtClean="0"/>
              <a:t>We could also just choose specific next states for the states outside of our loop.</a:t>
            </a:r>
          </a:p>
          <a:p>
            <a:r>
              <a:rPr lang="en-US" dirty="0" smtClean="0"/>
              <a:t>These approaches require more logic.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9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Model Can Introduce Timing Issues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the simpler model in ECE120?</a:t>
            </a:r>
          </a:p>
          <a:p>
            <a:r>
              <a:rPr lang="en-US" dirty="0"/>
              <a:t>If outputs depend directly on inputs,</a:t>
            </a:r>
          </a:p>
          <a:p>
            <a:r>
              <a:rPr lang="en-US" dirty="0"/>
              <a:t>output timing also depends on input timing,</a:t>
            </a:r>
          </a:p>
          <a:p>
            <a:r>
              <a:rPr lang="en-US" dirty="0"/>
              <a:t>so we lose the benefit of treating time as a discrete value (an integer).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292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Illustrates the Tradeoffs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use an example to illustrate these tradeoffs.</a:t>
            </a:r>
          </a:p>
          <a:p>
            <a:r>
              <a:rPr lang="en-US" dirty="0"/>
              <a:t>Say that we want to recognize the </a:t>
            </a:r>
            <a:br>
              <a:rPr lang="en-US" dirty="0"/>
            </a:br>
            <a:r>
              <a:rPr lang="en-US" dirty="0"/>
              <a:t>sequence </a:t>
            </a:r>
            <a:r>
              <a:rPr lang="en-US" b="1" dirty="0">
                <a:solidFill>
                  <a:srgbClr val="00B050"/>
                </a:solidFill>
              </a:rPr>
              <a:t>01</a:t>
            </a:r>
            <a:r>
              <a:rPr lang="en-US" dirty="0"/>
              <a:t> in a serial input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.</a:t>
            </a:r>
          </a:p>
          <a:p>
            <a:r>
              <a:rPr lang="en-US" dirty="0"/>
              <a:t>Whenever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 one cycle and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in the </a:t>
            </a:r>
            <a:br>
              <a:rPr lang="en-US" dirty="0"/>
            </a:br>
            <a:r>
              <a:rPr lang="en-US" dirty="0"/>
              <a:t>next cycle, we set the output </a:t>
            </a:r>
            <a:r>
              <a:rPr lang="en-US" b="1" dirty="0">
                <a:solidFill>
                  <a:srgbClr val="00B050"/>
                </a:solidFill>
              </a:rPr>
              <a:t>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equal to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8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Mealy Machine for 01 Sequence Recognizer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</a:t>
                </a:r>
                <a:br>
                  <a:rPr lang="en-US" dirty="0"/>
                </a:br>
                <a:r>
                  <a:rPr lang="en-US" dirty="0"/>
                  <a:t>design to the</a:t>
                </a:r>
                <a:br>
                  <a:rPr lang="en-US" dirty="0"/>
                </a:br>
                <a:r>
                  <a:rPr lang="en-US" dirty="0"/>
                  <a:t>right.</a:t>
                </a:r>
              </a:p>
              <a:p>
                <a:endParaRPr lang="en-US" sz="1400" dirty="0"/>
              </a:p>
              <a:p>
                <a:r>
                  <a:rPr lang="en-US" dirty="0"/>
                  <a:t>What is the next-state equation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= ?</a:t>
                </a:r>
                <a:r>
                  <a:rPr lang="en-US" dirty="0"/>
                  <a:t>)?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= IN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/>
                  <a:t>And the output equation?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OUT = IN · S</a:t>
                </a:r>
                <a:r>
                  <a:rPr lang="en-US" b="1" baseline="-25000" dirty="0">
                    <a:solidFill>
                      <a:srgbClr val="0070C0"/>
                    </a:solidFill>
                  </a:rPr>
                  <a:t>0</a:t>
                </a:r>
                <a:r>
                  <a:rPr lang="en-US" b="1" dirty="0">
                    <a:solidFill>
                      <a:srgbClr val="0070C0"/>
                    </a:solidFill>
                  </a:rPr>
                  <a:t>’</a:t>
                </a:r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643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44163" y="1630017"/>
            <a:ext cx="4344464" cy="1382145"/>
            <a:chOff x="2887384" y="3315083"/>
            <a:chExt cx="4344464" cy="1382145"/>
          </a:xfrm>
        </p:grpSpPr>
        <p:grpSp>
          <p:nvGrpSpPr>
            <p:cNvPr id="7" name="Group 6"/>
            <p:cNvGrpSpPr/>
            <p:nvPr/>
          </p:nvGrpSpPr>
          <p:grpSpPr>
            <a:xfrm>
              <a:off x="4321980" y="3325793"/>
              <a:ext cx="985952" cy="990955"/>
              <a:chOff x="2157900" y="2300140"/>
              <a:chExt cx="985952" cy="9909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H="1">
              <a:off x="3251200" y="3514021"/>
              <a:ext cx="10707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87384" y="331508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4390" y="3979290"/>
              <a:ext cx="1281534" cy="519113"/>
              <a:chOff x="5530742" y="2193790"/>
              <a:chExt cx="1281534" cy="519113"/>
            </a:xfrm>
          </p:grpSpPr>
          <p:sp>
            <p:nvSpPr>
              <p:cNvPr id="20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866126" y="2193790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530742" y="2291296"/>
                <a:ext cx="335384" cy="324101"/>
                <a:chOff x="5381903" y="3238498"/>
                <a:chExt cx="335384" cy="324101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5381903" y="3238498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549595" y="3562599"/>
                  <a:ext cx="1676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 flipH="1">
                <a:off x="6556689" y="2453346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flipV="1">
              <a:off x="5462242" y="4380577"/>
              <a:ext cx="0" cy="316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786590" y="4676908"/>
              <a:ext cx="1656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813232" y="3514021"/>
              <a:ext cx="0" cy="1160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13"/>
            <p:cNvSpPr>
              <a:spLocks noChangeAspect="1" noChangeArrowheads="1"/>
            </p:cNvSpPr>
            <p:nvPr/>
          </p:nvSpPr>
          <p:spPr bwMode="auto">
            <a:xfrm rot="5400000">
              <a:off x="3767972" y="3470753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5367" y="404771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16191" y="4104896"/>
            <a:ext cx="2944864" cy="923214"/>
            <a:chOff x="5016191" y="4104896"/>
            <a:chExt cx="2944864" cy="923214"/>
          </a:xfrm>
        </p:grpSpPr>
        <p:sp>
          <p:nvSpPr>
            <p:cNvPr id="37" name="TextBox 36"/>
            <p:cNvSpPr txBox="1"/>
            <p:nvPr/>
          </p:nvSpPr>
          <p:spPr>
            <a:xfrm>
              <a:off x="5359061" y="4104896"/>
              <a:ext cx="2601994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Current IN is 1.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5016191" y="4582160"/>
              <a:ext cx="491688" cy="44595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5407151" y="5316134"/>
            <a:ext cx="2460930" cy="855627"/>
            <a:chOff x="5407151" y="5316134"/>
            <a:chExt cx="2460930" cy="855627"/>
          </a:xfrm>
        </p:grpSpPr>
        <p:sp>
          <p:nvSpPr>
            <p:cNvPr id="36" name="TextBox 35"/>
            <p:cNvSpPr txBox="1"/>
            <p:nvPr/>
          </p:nvSpPr>
          <p:spPr>
            <a:xfrm>
              <a:off x="5407151" y="5648541"/>
              <a:ext cx="2460930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Last IN was 0.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5771657" y="5316134"/>
              <a:ext cx="501335" cy="404716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792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Transition Diagrams Look Different for Mealy Machines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let’s draw</a:t>
            </a:r>
            <a:br>
              <a:rPr lang="en-US" dirty="0"/>
            </a:br>
            <a:r>
              <a:rPr lang="en-US" dirty="0"/>
              <a:t>the state diagram.</a:t>
            </a:r>
          </a:p>
          <a:p>
            <a:r>
              <a:rPr lang="en-US" dirty="0"/>
              <a:t>We have two states.</a:t>
            </a:r>
          </a:p>
          <a:p>
            <a:r>
              <a:rPr lang="en-US" dirty="0"/>
              <a:t>Outputs depend on inputs, so</a:t>
            </a:r>
          </a:p>
          <a:p>
            <a:pPr lvl="1"/>
            <a:r>
              <a:rPr lang="en-US" dirty="0"/>
              <a:t>states cannot be labeled with outputs.</a:t>
            </a:r>
          </a:p>
          <a:p>
            <a:pPr lvl="1"/>
            <a:r>
              <a:rPr lang="en-US" dirty="0"/>
              <a:t>Instead, transitions are labeled with outputs.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44163" y="1630017"/>
            <a:ext cx="4344464" cy="1382145"/>
            <a:chOff x="2887384" y="3315083"/>
            <a:chExt cx="4344464" cy="1382145"/>
          </a:xfrm>
        </p:grpSpPr>
        <p:grpSp>
          <p:nvGrpSpPr>
            <p:cNvPr id="7" name="Group 6"/>
            <p:cNvGrpSpPr/>
            <p:nvPr/>
          </p:nvGrpSpPr>
          <p:grpSpPr>
            <a:xfrm>
              <a:off x="4321980" y="3325793"/>
              <a:ext cx="985952" cy="990955"/>
              <a:chOff x="2157900" y="2300140"/>
              <a:chExt cx="985952" cy="9909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H="1">
              <a:off x="3251200" y="3514021"/>
              <a:ext cx="10707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87384" y="331508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4390" y="3979290"/>
              <a:ext cx="1281534" cy="519113"/>
              <a:chOff x="5530742" y="2193790"/>
              <a:chExt cx="1281534" cy="519113"/>
            </a:xfrm>
          </p:grpSpPr>
          <p:sp>
            <p:nvSpPr>
              <p:cNvPr id="20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866126" y="2193790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530742" y="2291296"/>
                <a:ext cx="335384" cy="324101"/>
                <a:chOff x="5381903" y="3238498"/>
                <a:chExt cx="335384" cy="324101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5381903" y="3238498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549595" y="3562599"/>
                  <a:ext cx="1676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 flipH="1">
                <a:off x="6556689" y="2453346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flipV="1">
              <a:off x="5462242" y="4380577"/>
              <a:ext cx="0" cy="316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786590" y="4676908"/>
              <a:ext cx="1656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813232" y="3514021"/>
              <a:ext cx="0" cy="1160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13"/>
            <p:cNvSpPr>
              <a:spLocks noChangeAspect="1" noChangeArrowheads="1"/>
            </p:cNvSpPr>
            <p:nvPr/>
          </p:nvSpPr>
          <p:spPr bwMode="auto">
            <a:xfrm rot="5400000">
              <a:off x="3767972" y="3470753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5367" y="404771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938889" y="4354126"/>
            <a:ext cx="1322704" cy="730138"/>
            <a:chOff x="3371217" y="3184566"/>
            <a:chExt cx="1322704" cy="730138"/>
          </a:xfrm>
        </p:grpSpPr>
        <p:sp>
          <p:nvSpPr>
            <p:cNvPr id="44" name="Freeform 43"/>
            <p:cNvSpPr/>
            <p:nvPr/>
          </p:nvSpPr>
          <p:spPr>
            <a:xfrm>
              <a:off x="3371217" y="3675983"/>
              <a:ext cx="1322704" cy="238721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701761" y="318456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1/1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17839" y="5141294"/>
            <a:ext cx="1224872" cy="853097"/>
            <a:chOff x="1650167" y="3971734"/>
            <a:chExt cx="1224872" cy="853097"/>
          </a:xfrm>
        </p:grpSpPr>
        <p:sp>
          <p:nvSpPr>
            <p:cNvPr id="47" name="Freeform 46"/>
            <p:cNvSpPr/>
            <p:nvPr/>
          </p:nvSpPr>
          <p:spPr>
            <a:xfrm flipV="1">
              <a:off x="2195491" y="3971734"/>
              <a:ext cx="679548" cy="659755"/>
            </a:xfrm>
            <a:custGeom>
              <a:avLst/>
              <a:gdLst>
                <a:gd name="connsiteX0" fmla="*/ 679548 w 679548"/>
                <a:gd name="connsiteY0" fmla="*/ 222434 h 659755"/>
                <a:gd name="connsiteX1" fmla="*/ 308487 w 679548"/>
                <a:gd name="connsiteY1" fmla="*/ 10399 h 659755"/>
                <a:gd name="connsiteX2" fmla="*/ 3687 w 679548"/>
                <a:gd name="connsiteY2" fmla="*/ 513982 h 659755"/>
                <a:gd name="connsiteX3" fmla="*/ 520522 w 679548"/>
                <a:gd name="connsiteY3" fmla="*/ 659755 h 65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548" h="659755">
                  <a:moveTo>
                    <a:pt x="679548" y="222434"/>
                  </a:moveTo>
                  <a:cubicBezTo>
                    <a:pt x="550339" y="92121"/>
                    <a:pt x="421130" y="-38192"/>
                    <a:pt x="308487" y="10399"/>
                  </a:cubicBezTo>
                  <a:cubicBezTo>
                    <a:pt x="195843" y="58990"/>
                    <a:pt x="-31652" y="405756"/>
                    <a:pt x="3687" y="513982"/>
                  </a:cubicBezTo>
                  <a:cubicBezTo>
                    <a:pt x="39026" y="622208"/>
                    <a:pt x="279774" y="640981"/>
                    <a:pt x="520522" y="659755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50167" y="4301611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0/0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060821" y="5575681"/>
            <a:ext cx="1322704" cy="761942"/>
            <a:chOff x="3040409" y="2478387"/>
            <a:chExt cx="1322704" cy="761942"/>
          </a:xfrm>
        </p:grpSpPr>
        <p:sp>
          <p:nvSpPr>
            <p:cNvPr id="50" name="Freeform 49"/>
            <p:cNvSpPr/>
            <p:nvPr/>
          </p:nvSpPr>
          <p:spPr>
            <a:xfrm rot="10800000">
              <a:off x="3040409" y="2478387"/>
              <a:ext cx="1322704" cy="238721"/>
            </a:xfrm>
            <a:custGeom>
              <a:avLst/>
              <a:gdLst>
                <a:gd name="connsiteX0" fmla="*/ 0 w 2478157"/>
                <a:gd name="connsiteY0" fmla="*/ 206180 h 245937"/>
                <a:gd name="connsiteX1" fmla="*/ 583096 w 2478157"/>
                <a:gd name="connsiteY1" fmla="*/ 73659 h 245937"/>
                <a:gd name="connsiteX2" fmla="*/ 1179444 w 2478157"/>
                <a:gd name="connsiteY2" fmla="*/ 7398 h 245937"/>
                <a:gd name="connsiteX3" fmla="*/ 2478157 w 2478157"/>
                <a:gd name="connsiteY3" fmla="*/ 245937 h 245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8157" h="245937">
                  <a:moveTo>
                    <a:pt x="0" y="206180"/>
                  </a:moveTo>
                  <a:cubicBezTo>
                    <a:pt x="193261" y="156484"/>
                    <a:pt x="386522" y="106789"/>
                    <a:pt x="583096" y="73659"/>
                  </a:cubicBezTo>
                  <a:cubicBezTo>
                    <a:pt x="779670" y="40529"/>
                    <a:pt x="863601" y="-21315"/>
                    <a:pt x="1179444" y="7398"/>
                  </a:cubicBezTo>
                  <a:cubicBezTo>
                    <a:pt x="1495287" y="36111"/>
                    <a:pt x="1986722" y="141024"/>
                    <a:pt x="2478157" y="245937"/>
                  </a:cubicBezTo>
                </a:path>
              </a:pathLst>
            </a:custGeom>
            <a:noFill/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403215" y="271710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0/0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868574" y="5197976"/>
            <a:ext cx="1265421" cy="795609"/>
            <a:chOff x="-31404" y="4006286"/>
            <a:chExt cx="1265421" cy="795609"/>
          </a:xfrm>
        </p:grpSpPr>
        <p:sp>
          <p:nvSpPr>
            <p:cNvPr id="53" name="Freeform 52"/>
            <p:cNvSpPr/>
            <p:nvPr/>
          </p:nvSpPr>
          <p:spPr>
            <a:xfrm flipH="1" flipV="1">
              <a:off x="-31404" y="4006286"/>
              <a:ext cx="679548" cy="659755"/>
            </a:xfrm>
            <a:custGeom>
              <a:avLst/>
              <a:gdLst>
                <a:gd name="connsiteX0" fmla="*/ 679548 w 679548"/>
                <a:gd name="connsiteY0" fmla="*/ 222434 h 659755"/>
                <a:gd name="connsiteX1" fmla="*/ 308487 w 679548"/>
                <a:gd name="connsiteY1" fmla="*/ 10399 h 659755"/>
                <a:gd name="connsiteX2" fmla="*/ 3687 w 679548"/>
                <a:gd name="connsiteY2" fmla="*/ 513982 h 659755"/>
                <a:gd name="connsiteX3" fmla="*/ 520522 w 679548"/>
                <a:gd name="connsiteY3" fmla="*/ 659755 h 65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548" h="659755">
                  <a:moveTo>
                    <a:pt x="679548" y="222434"/>
                  </a:moveTo>
                  <a:cubicBezTo>
                    <a:pt x="550339" y="92121"/>
                    <a:pt x="421130" y="-38192"/>
                    <a:pt x="308487" y="10399"/>
                  </a:cubicBezTo>
                  <a:cubicBezTo>
                    <a:pt x="195843" y="58990"/>
                    <a:pt x="-31652" y="405756"/>
                    <a:pt x="3687" y="513982"/>
                  </a:cubicBezTo>
                  <a:cubicBezTo>
                    <a:pt x="39026" y="622208"/>
                    <a:pt x="279774" y="640981"/>
                    <a:pt x="520522" y="659755"/>
                  </a:cubicBezTo>
                </a:path>
              </a:pathLst>
            </a:custGeom>
            <a:noFill/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9214" y="4278675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1/0</a:t>
              </a:r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3240235" y="4877346"/>
            <a:ext cx="891900" cy="891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154531" y="4877346"/>
            <a:ext cx="891900" cy="8919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11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Timing Diagram Reveals the Timing Issues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0070C0"/>
                </a:solidFill>
              </a:rPr>
              <a:t>OUT = IN · S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’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4044163" y="1630017"/>
            <a:ext cx="4344464" cy="1382145"/>
            <a:chOff x="2887384" y="3315083"/>
            <a:chExt cx="4344464" cy="1382145"/>
          </a:xfrm>
        </p:grpSpPr>
        <p:grpSp>
          <p:nvGrpSpPr>
            <p:cNvPr id="7" name="Group 6"/>
            <p:cNvGrpSpPr/>
            <p:nvPr/>
          </p:nvGrpSpPr>
          <p:grpSpPr>
            <a:xfrm>
              <a:off x="4321980" y="3325793"/>
              <a:ext cx="985952" cy="990955"/>
              <a:chOff x="2157900" y="2300140"/>
              <a:chExt cx="985952" cy="990955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187020" y="2300141"/>
                <a:ext cx="935992" cy="9909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157900" y="2300140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452299" y="2575684"/>
                <a:ext cx="4507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2000" b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760414" y="2300140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760414" y="2872408"/>
                <a:ext cx="383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400"/>
                  </a:spcAft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</a:t>
                </a:r>
                <a:endParaRPr lang="en-US" sz="2000" b="1" baseline="-25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2864941" y="2953637"/>
                <a:ext cx="19631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2187021" y="2975795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>
                <a:off x="2187021" y="3057908"/>
                <a:ext cx="134247" cy="925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H="1">
              <a:off x="3251200" y="3514021"/>
              <a:ext cx="107078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887384" y="3315083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284390" y="3979290"/>
              <a:ext cx="1281534" cy="519113"/>
              <a:chOff x="5530742" y="2193790"/>
              <a:chExt cx="1281534" cy="519113"/>
            </a:xfrm>
          </p:grpSpPr>
          <p:sp>
            <p:nvSpPr>
              <p:cNvPr id="20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5866126" y="2193790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5530742" y="2291296"/>
                <a:ext cx="335384" cy="324101"/>
                <a:chOff x="5381903" y="3238498"/>
                <a:chExt cx="335384" cy="324101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flipH="1">
                  <a:off x="5381903" y="3238498"/>
                  <a:ext cx="33538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5549595" y="3562599"/>
                  <a:ext cx="16769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Connector 21"/>
              <p:cNvCxnSpPr/>
              <p:nvPr/>
            </p:nvCxnSpPr>
            <p:spPr>
              <a:xfrm flipH="1">
                <a:off x="6556689" y="2453346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 flipV="1">
              <a:off x="5462242" y="4380577"/>
              <a:ext cx="0" cy="3166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3786590" y="4676908"/>
              <a:ext cx="1656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813232" y="3514021"/>
              <a:ext cx="0" cy="1160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13"/>
            <p:cNvSpPr>
              <a:spLocks noChangeAspect="1" noChangeArrowheads="1"/>
            </p:cNvSpPr>
            <p:nvPr/>
          </p:nvSpPr>
          <p:spPr bwMode="auto">
            <a:xfrm rot="5400000">
              <a:off x="3767972" y="3470753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05367" y="4047712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OUT</a:t>
              </a:r>
              <a:endParaRPr lang="en-US" sz="2000" b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9" y="3756850"/>
            <a:ext cx="7792278" cy="2209750"/>
          </a:xfrm>
          <a:prstGeom prst="rect">
            <a:avLst/>
          </a:prstGeom>
        </p:spPr>
      </p:pic>
      <p:grpSp>
        <p:nvGrpSpPr>
          <p:cNvPr id="55" name="Group 54"/>
          <p:cNvGrpSpPr/>
          <p:nvPr/>
        </p:nvGrpSpPr>
        <p:grpSpPr>
          <a:xfrm>
            <a:off x="923677" y="3058594"/>
            <a:ext cx="3760966" cy="1025726"/>
            <a:chOff x="923677" y="3058594"/>
            <a:chExt cx="3760966" cy="1025726"/>
          </a:xfrm>
        </p:grpSpPr>
        <p:sp>
          <p:nvSpPr>
            <p:cNvPr id="56" name="TextBox 55"/>
            <p:cNvSpPr txBox="1"/>
            <p:nvPr/>
          </p:nvSpPr>
          <p:spPr>
            <a:xfrm>
              <a:off x="923677" y="3058594"/>
              <a:ext cx="3760966" cy="523220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28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 is 0 after this edge.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2804160" y="3482410"/>
              <a:ext cx="499872" cy="60191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4169664" y="4066017"/>
            <a:ext cx="4366620" cy="1384995"/>
            <a:chOff x="4169664" y="4066017"/>
            <a:chExt cx="4366620" cy="1384995"/>
          </a:xfrm>
        </p:grpSpPr>
        <p:sp>
          <p:nvSpPr>
            <p:cNvPr id="58" name="TextBox 57"/>
            <p:cNvSpPr txBox="1"/>
            <p:nvPr/>
          </p:nvSpPr>
          <p:spPr>
            <a:xfrm>
              <a:off x="5700315" y="4066017"/>
              <a:ext cx="2835969" cy="1384995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OUT pulse width</a:t>
              </a:r>
            </a:p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depends on </a:t>
              </a:r>
            </a:p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input timing .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4169664" y="4917119"/>
              <a:ext cx="1679709" cy="229610"/>
            </a:xfrm>
            <a:prstGeom prst="straightConnector1">
              <a:avLst/>
            </a:prstGeom>
            <a:ln w="762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5688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11911</TotalTime>
  <Words>3055</Words>
  <Application>Microsoft Office PowerPoint</Application>
  <PresentationFormat>Widescreen</PresentationFormat>
  <Paragraphs>1007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Cambria Math</vt:lpstr>
      <vt:lpstr>Century Schoolbook</vt:lpstr>
      <vt:lpstr>Courier New</vt:lpstr>
      <vt:lpstr>Symbol</vt:lpstr>
      <vt:lpstr>Retrospect</vt:lpstr>
      <vt:lpstr>University of Illinois at Urbana-Champaign Dept. of Electrical and Computer Engineering  ECE 120: Introduction to Computing</vt:lpstr>
      <vt:lpstr>FSM Outputs May or May Not Depend Directly on Inputs</vt:lpstr>
      <vt:lpstr>More General Model Always Used in Practice</vt:lpstr>
      <vt:lpstr>Inputs May Allow Us to Design a Smaller FSM</vt:lpstr>
      <vt:lpstr>More General Model Can Introduce Timing Issues</vt:lpstr>
      <vt:lpstr>An Example Illustrates the Tradeoffs</vt:lpstr>
      <vt:lpstr>Mealy Machine for 01 Sequence Recognizer</vt:lpstr>
      <vt:lpstr>Transition Diagrams Look Different for Mealy Machines</vt:lpstr>
      <vt:lpstr>A Timing Diagram Reveals the Timing Issues</vt:lpstr>
      <vt:lpstr>We Can Usually Ignore the Narrow Output Problem</vt:lpstr>
      <vt:lpstr>How Can We Fix the Narrow Pulse Problem?</vt:lpstr>
      <vt:lpstr>The New Flip-Flop Splits One State into Two</vt:lpstr>
      <vt:lpstr>OUT is Delayed but High for a Full Cycle with Moore</vt:lpstr>
      <vt:lpstr>Summary of the Two Models</vt:lpstr>
      <vt:lpstr>University of Illinois at Urbana-Champaign Dept. of Electrical and Computer Engineering  ECE 120: Introduction to Computing</vt:lpstr>
      <vt:lpstr>We Follow a Six-Step Process to Design an FSM</vt:lpstr>
      <vt:lpstr>Step 1: Develop an Abstract Model</vt:lpstr>
      <vt:lpstr>Step 2: Specify I/O Behavior</vt:lpstr>
      <vt:lpstr>Step 3: Complete the Specification</vt:lpstr>
      <vt:lpstr>Step 4: Choose a State Representation</vt:lpstr>
      <vt:lpstr>Step 5: Calculate Logic Expressions</vt:lpstr>
      <vt:lpstr>Step 6: Implement with Flip-Flops and Gates</vt:lpstr>
      <vt:lpstr>A Quick Example: A 2-Bit Gray Code Counter</vt:lpstr>
      <vt:lpstr>Defining I/O and Completing the Specification</vt:lpstr>
      <vt:lpstr>Choose Output Bits as the State IDs</vt:lpstr>
      <vt:lpstr>Solve the Next-State Equations</vt:lpstr>
      <vt:lpstr>Implement Using Two Flip-Flops</vt:lpstr>
      <vt:lpstr>University of Illinois at Urbana-Champaign Dept. of Electrical and Computer Engineering  ECE 120: Introduction to Computing</vt:lpstr>
      <vt:lpstr>Review the Six-Step Process</vt:lpstr>
      <vt:lpstr>Let’s Build a Color Sequencer</vt:lpstr>
      <vt:lpstr>Abstract Model for a Color Sequencer Has Five States</vt:lpstr>
      <vt:lpstr>Next, Define Inputs and Outputs</vt:lpstr>
      <vt:lpstr>Outputs Represent Red, Green, and Blue</vt:lpstr>
      <vt:lpstr>Completing the Specification</vt:lpstr>
      <vt:lpstr>Use Unique Outputs as the Internal State IDs</vt:lpstr>
      <vt:lpstr>Write a Next-State Table</vt:lpstr>
      <vt:lpstr>Now Use K-Maps to Express the Next-State Values</vt:lpstr>
      <vt:lpstr>Now Use K-Maps to Express the Next-State Values</vt:lpstr>
      <vt:lpstr>Now Use K-Maps to Express the Next-State Values</vt:lpstr>
      <vt:lpstr>Implement Using Three Flip-Flops and Two Gates</vt:lpstr>
      <vt:lpstr>Ready to Build It?</vt:lpstr>
      <vt:lpstr>Behavior Seems to Be Inconsistent</vt:lpstr>
      <vt:lpstr>Our Don’t Cares Become 0s for S2</vt:lpstr>
      <vt:lpstr>One x Becomes a 1 for S1 </vt:lpstr>
      <vt:lpstr>One x Becomes a 1 for S0 </vt:lpstr>
      <vt:lpstr>Full Transition Diagram Illustrates Buggy Behavior</vt:lpstr>
      <vt:lpstr>Avoid Bad States by Initializing the Counter State</vt:lpstr>
      <vt:lpstr>One Can Always Backtrack in the Design Process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885</cp:revision>
  <cp:lastPrinted>2016-09-25T19:35:04Z</cp:lastPrinted>
  <dcterms:created xsi:type="dcterms:W3CDTF">2015-04-21T10:43:03Z</dcterms:created>
  <dcterms:modified xsi:type="dcterms:W3CDTF">2018-10-16T19:06:34Z</dcterms:modified>
</cp:coreProperties>
</file>