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  <p:sldMasterId id="2147483665" r:id="rId2"/>
    <p:sldMasterId id="2147483671" r:id="rId3"/>
  </p:sldMasterIdLst>
  <p:notesMasterIdLst>
    <p:notesMasterId r:id="rId19"/>
  </p:notesMasterIdLst>
  <p:handoutMasterIdLst>
    <p:handoutMasterId r:id="rId20"/>
  </p:handoutMasterIdLst>
  <p:sldIdLst>
    <p:sldId id="260" r:id="rId4"/>
    <p:sldId id="281" r:id="rId5"/>
    <p:sldId id="265" r:id="rId6"/>
    <p:sldId id="266" r:id="rId7"/>
    <p:sldId id="267" r:id="rId8"/>
    <p:sldId id="268" r:id="rId9"/>
    <p:sldId id="276" r:id="rId10"/>
    <p:sldId id="269" r:id="rId11"/>
    <p:sldId id="270" r:id="rId12"/>
    <p:sldId id="271" r:id="rId13"/>
    <p:sldId id="272" r:id="rId14"/>
    <p:sldId id="277" r:id="rId15"/>
    <p:sldId id="278" r:id="rId16"/>
    <p:sldId id="279" r:id="rId17"/>
    <p:sldId id="280" r:id="rId18"/>
  </p:sldIdLst>
  <p:sldSz cx="10058400" cy="7772400"/>
  <p:notesSz cx="7315200" cy="9601200"/>
  <p:defaultTextStyle>
    <a:defPPr>
      <a:defRPr lang="en-US"/>
    </a:defPPr>
    <a:lvl1pPr marL="0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38668F"/>
    <a:srgbClr val="E6E6E6"/>
    <a:srgbClr val="CCCCCC"/>
    <a:srgbClr val="CE1B22"/>
    <a:srgbClr val="A2A5AC"/>
    <a:srgbClr val="E16B27"/>
    <a:srgbClr val="43667B"/>
    <a:srgbClr val="FBAF19"/>
    <a:srgbClr val="C2CB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53" autoAdjust="0"/>
    <p:restoredTop sz="95342"/>
  </p:normalViewPr>
  <p:slideViewPr>
    <p:cSldViewPr snapToGrid="0" snapToObjects="1">
      <p:cViewPr varScale="1">
        <p:scale>
          <a:sx n="83" d="100"/>
          <a:sy n="83" d="100"/>
        </p:scale>
        <p:origin x="1608" y="72"/>
      </p:cViewPr>
      <p:guideLst>
        <p:guide orient="horz" pos="2448"/>
        <p:guide pos="316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1458" y="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1" y="8873268"/>
            <a:ext cx="7315200" cy="741270"/>
          </a:xfrm>
          <a:prstGeom prst="rect">
            <a:avLst/>
          </a:prstGeom>
        </p:spPr>
      </p:pic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l">
              <a:defRPr sz="1300"/>
            </a:lvl1pPr>
          </a:lstStyle>
          <a:p>
            <a:endParaRPr lang="en-US">
              <a:solidFill>
                <a:srgbClr val="142958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r">
              <a:defRPr sz="1300"/>
            </a:lvl1pPr>
          </a:lstStyle>
          <a:p>
            <a:fld id="{257356FF-FEF1-EF48-BD73-4B95B2E46E83}" type="datetimeFigureOut">
              <a:rPr lang="en-US" smtClean="0">
                <a:solidFill>
                  <a:srgbClr val="F16322"/>
                </a:solidFill>
              </a:rPr>
              <a:pPr/>
              <a:t>2/14/2019</a:t>
            </a:fld>
            <a:endParaRPr lang="en-US">
              <a:solidFill>
                <a:srgbClr val="F1632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908802" y="9334502"/>
            <a:ext cx="404707" cy="265034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r">
              <a:defRPr sz="13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pPr/>
              <a:t>‹#›</a:t>
            </a:fld>
            <a:endParaRPr lang="en-US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20048813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l">
              <a:defRPr sz="1300">
                <a:solidFill>
                  <a:srgbClr val="142958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r">
              <a:defRPr sz="1300">
                <a:solidFill>
                  <a:srgbClr val="F16322"/>
                </a:solidFill>
              </a:defRPr>
            </a:lvl1pPr>
          </a:lstStyle>
          <a:p>
            <a:fld id="{DBF7D493-8EEB-7E45-916B-5FBC49ABC710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28738" y="719138"/>
            <a:ext cx="465772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4" tIns="47782" rIns="95564" bIns="4778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</p:spPr>
        <p:txBody>
          <a:bodyPr vert="horz" lIns="95564" tIns="47782" rIns="95564" bIns="4778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1" y="8873268"/>
            <a:ext cx="7315200" cy="741270"/>
          </a:xfrm>
          <a:prstGeom prst="rect">
            <a:avLst/>
          </a:prstGeom>
        </p:spPr>
      </p:pic>
      <p:sp>
        <p:nvSpPr>
          <p:cNvPr id="9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6908802" y="9334502"/>
            <a:ext cx="404707" cy="265034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r">
              <a:defRPr sz="13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pPr/>
              <a:t>‹#›</a:t>
            </a:fld>
            <a:endParaRPr lang="en-US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33564108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ECE Main Slide</a:t>
            </a:r>
          </a:p>
        </p:txBody>
      </p:sp>
    </p:spTree>
    <p:extLst>
      <p:ext uri="{BB962C8B-B14F-4D97-AF65-F5344CB8AC3E}">
        <p14:creationId xmlns:p14="http://schemas.microsoft.com/office/powerpoint/2010/main" val="2124632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808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4673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 baseline="0">
                <a:solidFill>
                  <a:srgbClr val="142958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ECE OVERVIEW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387191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Brad Petersen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0" y="1620796"/>
            <a:ext cx="4673600" cy="2509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0" i="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Director of Communications</a:t>
            </a:r>
          </a:p>
        </p:txBody>
      </p:sp>
      <p:pic>
        <p:nvPicPr>
          <p:cNvPr id="6" name="Picture 5" descr="Cover_BuildingCrop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460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323CF-29AD-422F-9F4F-BF2F78B6D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2668C-BBF7-4C25-8BC3-6DB7655C2C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1460" y="1295400"/>
            <a:ext cx="4693920" cy="5613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95EA80-DF11-471D-8533-F62E861D7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3020" y="1295400"/>
            <a:ext cx="4693920" cy="5613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AB8550-0792-43D8-A836-2D83682733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14-</a:t>
            </a:r>
            <a:fld id="{5109CA00-A461-485D-9BB8-716B2ECCD6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30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E9746-D60C-4DC8-8D13-621B0FF82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262" y="413809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54B9E-B3E6-4F44-AE16-98F15F594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262" y="1905318"/>
            <a:ext cx="4255611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C4B9A1-0B37-41DA-A6A5-37BC8C4AC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262" y="2839085"/>
            <a:ext cx="4255611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E8D181-95C5-448E-A6BA-ABE6F2EB08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92065" y="1905318"/>
            <a:ext cx="4276567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04DC63-9FEE-4363-BC0C-F8F001EC57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92065" y="2839085"/>
            <a:ext cx="4276567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B07001-7CCB-4490-A792-B86BCD905A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14-</a:t>
            </a:r>
            <a:fld id="{9B5CCCC4-30E2-4EA8-AC58-6F7F0CE274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639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40AB9-95DF-4E24-A30A-0FCEFE834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DB27CE-9FD4-436C-9D15-C4316BEE6E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14-</a:t>
            </a:r>
            <a:fld id="{59B66D1B-4DEF-479B-87E4-5FCB646A2E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1169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CF5454-54C8-4BAF-90F8-CECD64C129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14-</a:t>
            </a:r>
            <a:fld id="{B5AF153A-5F73-49A8-A5AF-C3C2491240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76837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7DA54-78BD-4ABC-A2A0-CE87733B2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262" y="518160"/>
            <a:ext cx="3244533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96184-A030-4C0F-8DD1-565EBCF6E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6567" y="1119082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DCA89F-5647-4D68-8CDC-7DC99BF31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262" y="2331720"/>
            <a:ext cx="3244533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C41AC9-92EA-498C-9C5D-E90FC0B19C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14-</a:t>
            </a:r>
            <a:fld id="{38098739-E897-42F4-B210-ACC19ED618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9918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65939-4AD9-462E-BD74-CF26DCA76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262" y="518160"/>
            <a:ext cx="3244533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CFD2C1-0B34-48BD-9FF7-5BA865EEC7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76567" y="1119082"/>
            <a:ext cx="5092065" cy="5523442"/>
          </a:xfrm>
        </p:spPr>
        <p:txBody>
          <a:bodyPr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54CD1B-E854-4E45-8E8A-3CB81C66A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262" y="2331720"/>
            <a:ext cx="3244533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E90037-9264-4320-997A-ADBE926A6E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14-</a:t>
            </a:r>
            <a:fld id="{C8DBA496-E339-4F14-8127-3052BAEBCF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58973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949A0-87B2-4A11-9B2B-615E142C9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B2700E-63F8-4E09-94E1-674B7B5795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FBE34F-91CE-495E-8263-BD7D436F4D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14-</a:t>
            </a:r>
            <a:fld id="{A46DA217-949A-4689-8E52-BAC327F738F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62125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891081-A2AE-4BE1-A15F-1BC4D8F277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418070" y="690880"/>
            <a:ext cx="2388870" cy="62179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E3A642-6904-4538-8BC4-88F2BD36CD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51460" y="690880"/>
            <a:ext cx="6998970" cy="621792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CCFAB6-3917-425A-9950-350B6AA02A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14-</a:t>
            </a:r>
            <a:fld id="{D5A1AE1E-9512-467C-BEA1-FB358AEFD2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2138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ver_BuildingCrop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592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4673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 baseline="0">
                <a:solidFill>
                  <a:srgbClr val="142958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387191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0" y="2065296"/>
            <a:ext cx="9194800" cy="460220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601C83-198A-4725-9EF3-D1327A39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4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9245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 b="1" baseline="0">
                <a:solidFill>
                  <a:srgbClr val="142958"/>
                </a:solidFill>
                <a:latin typeface="+mj-lt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44500" y="1790700"/>
            <a:ext cx="9245600" cy="4826000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1pPr>
            <a:lvl2pPr marL="852312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2pPr>
            <a:lvl3pPr marL="1361725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3pPr>
            <a:lvl4pPr marL="1871137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4pPr>
            <a:lvl5pPr marL="2380549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7746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4673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 baseline="0">
                <a:solidFill>
                  <a:srgbClr val="002060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387191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0" y="2065296"/>
            <a:ext cx="5956300" cy="460220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6642100" y="2065296"/>
            <a:ext cx="2962448" cy="460220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aseline="0"/>
            </a:lvl1pPr>
          </a:lstStyle>
          <a:p>
            <a:pPr lvl="0"/>
            <a:r>
              <a:rPr lang="en-US" dirty="0"/>
              <a:t>Click proper below image </a:t>
            </a:r>
          </a:p>
          <a:p>
            <a:pPr lvl="0"/>
            <a:r>
              <a:rPr lang="en-US" dirty="0"/>
              <a:t>to insert media</a:t>
            </a:r>
          </a:p>
        </p:txBody>
      </p:sp>
    </p:spTree>
    <p:extLst>
      <p:ext uri="{BB962C8B-B14F-4D97-AF65-F5344CB8AC3E}">
        <p14:creationId xmlns:p14="http://schemas.microsoft.com/office/powerpoint/2010/main" val="3531666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322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3074">
            <a:extLst>
              <a:ext uri="{FF2B5EF4-FFF2-40B4-BE49-F238E27FC236}">
                <a16:creationId xmlns:a16="http://schemas.microsoft.com/office/drawing/2014/main" id="{AD81267C-025E-4E15-88EC-5482A542E46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855720" y="2590800"/>
            <a:ext cx="5699760" cy="241808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241667" name="Text Box 3075">
            <a:extLst>
              <a:ext uri="{FF2B5EF4-FFF2-40B4-BE49-F238E27FC236}">
                <a16:creationId xmlns:a16="http://schemas.microsoft.com/office/drawing/2014/main" id="{9651E9E3-873A-4458-890C-0F205D92BB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1120" y="604520"/>
            <a:ext cx="7795260" cy="295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altLang="en-US" sz="1320">
              <a:latin typeface="Arial" panose="020B0604020202020204" pitchFamily="34" charset="0"/>
            </a:endParaRPr>
          </a:p>
        </p:txBody>
      </p:sp>
      <p:pic>
        <p:nvPicPr>
          <p:cNvPr id="241668" name="Picture 3076" descr="C:\Documents and Settings\Greg Byrd\My Documents\ece206\mh-slides\title.jpg">
            <a:extLst>
              <a:ext uri="{FF2B5EF4-FFF2-40B4-BE49-F238E27FC236}">
                <a16:creationId xmlns:a16="http://schemas.microsoft.com/office/drawing/2014/main" id="{DA5FEFE6-B45B-4849-A2DB-22C61476A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768408" cy="777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1208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4C7D7-6C4C-4439-83D1-CAE74CDF8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43FC3-8F4F-4676-AB15-9D8A8B5EF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D66AA4-7D3D-496D-8AB5-C9563330DC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14-</a:t>
            </a:r>
            <a:fld id="{8A3C9F49-4D5B-442E-9DF1-4A5A044A14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3393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E8B29-4208-47EA-88B0-EAD903F85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77" y="1937704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D5128-B3D3-40AA-868A-635891640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6277" y="5201392"/>
            <a:ext cx="8675370" cy="1700212"/>
          </a:xfrm>
        </p:spPr>
        <p:txBody>
          <a:bodyPr/>
          <a:lstStyle>
            <a:lvl1pPr marL="0" indent="0">
              <a:buNone/>
              <a:defRPr sz="2640"/>
            </a:lvl1pPr>
            <a:lvl2pPr marL="502920" indent="0">
              <a:buNone/>
              <a:defRPr sz="2200"/>
            </a:lvl2pPr>
            <a:lvl3pPr marL="1005840" indent="0">
              <a:buNone/>
              <a:defRPr sz="1980"/>
            </a:lvl3pPr>
            <a:lvl4pPr marL="1508760" indent="0">
              <a:buNone/>
              <a:defRPr sz="1760"/>
            </a:lvl4pPr>
            <a:lvl5pPr marL="2011680" indent="0">
              <a:buNone/>
              <a:defRPr sz="1760"/>
            </a:lvl5pPr>
            <a:lvl6pPr marL="2514600" indent="0">
              <a:buNone/>
              <a:defRPr sz="1760"/>
            </a:lvl6pPr>
            <a:lvl7pPr marL="3017520" indent="0">
              <a:buNone/>
              <a:defRPr sz="1760"/>
            </a:lvl7pPr>
            <a:lvl8pPr marL="3520440" indent="0">
              <a:buNone/>
              <a:defRPr sz="1760"/>
            </a:lvl8pPr>
            <a:lvl9pPr marL="4023360" indent="0">
              <a:buNone/>
              <a:defRPr sz="176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EFD51-4802-468E-9410-CF595EA93C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14-</a:t>
            </a:r>
            <a:fld id="{CB735AE9-87F1-4080-8D0C-D550BA98CF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5589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ster_bluesidebar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01600" cy="1041400"/>
          </a:xfrm>
          <a:prstGeom prst="rect">
            <a:avLst/>
          </a:prstGeom>
        </p:spPr>
      </p:pic>
      <p:pic>
        <p:nvPicPr>
          <p:cNvPr id="5" name="Picture 4" descr="master_bottom2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9600"/>
            <a:ext cx="10058400" cy="3352800"/>
          </a:xfrm>
          <a:prstGeom prst="rect">
            <a:avLst/>
          </a:prstGeom>
        </p:spPr>
      </p:pic>
      <p:pic>
        <p:nvPicPr>
          <p:cNvPr id="6" name="Picture 5" descr="Cover_BuildingCrop.jp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75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</p:sldLayoutIdLst>
  <p:hf hdr="0" ftr="0" dt="0"/>
  <p:txStyles>
    <p:titleStyle>
      <a:lvl1pPr algn="ctr" defTabSz="509412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50941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509412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50941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509412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509412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nd_bottom.eps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85000"/>
            <a:ext cx="10058400" cy="8001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739063" y="6696075"/>
            <a:ext cx="2262187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01C83-198A-4725-9EF3-D1327A39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2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6" r:id="rId2"/>
    <p:sldLayoutId id="2147483669" r:id="rId3"/>
    <p:sldLayoutId id="2147483668" r:id="rId4"/>
  </p:sldLayoutIdLst>
  <p:hf hdr="0" ftr="0" dt="0"/>
  <p:txStyles>
    <p:titleStyle>
      <a:lvl1pPr algn="ctr" defTabSz="509412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50941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509412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50941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509412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509412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5122">
            <a:extLst>
              <a:ext uri="{FF2B5EF4-FFF2-40B4-BE49-F238E27FC236}">
                <a16:creationId xmlns:a16="http://schemas.microsoft.com/office/drawing/2014/main" id="{7B79505D-EEFB-41EF-BD66-43599CC907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51460" y="690880"/>
            <a:ext cx="9555480" cy="604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40643" name="Rectangle 5123">
            <a:extLst>
              <a:ext uri="{FF2B5EF4-FFF2-40B4-BE49-F238E27FC236}">
                <a16:creationId xmlns:a16="http://schemas.microsoft.com/office/drawing/2014/main" id="{0F7106F4-A819-45F4-A155-313867C25D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51460" y="1295400"/>
            <a:ext cx="9555480" cy="561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0644" name="Rectangle 5124">
            <a:extLst>
              <a:ext uri="{FF2B5EF4-FFF2-40B4-BE49-F238E27FC236}">
                <a16:creationId xmlns:a16="http://schemas.microsoft.com/office/drawing/2014/main" id="{F1180618-78A3-46BE-B15A-AACEACBF1BC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08520" y="7167880"/>
            <a:ext cx="259842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2200">
                <a:latin typeface="+mn-lt"/>
              </a:defRPr>
            </a:lvl1pPr>
          </a:lstStyle>
          <a:p>
            <a:r>
              <a:rPr lang="en-US" altLang="en-US"/>
              <a:t>14-</a:t>
            </a:r>
            <a:fld id="{D71888D4-6CF3-4130-9002-F567482E17B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0645" name="Text Box 5125">
            <a:extLst>
              <a:ext uri="{FF2B5EF4-FFF2-40B4-BE49-F238E27FC236}">
                <a16:creationId xmlns:a16="http://schemas.microsoft.com/office/drawing/2014/main" id="{F01A6250-D611-4817-B5F8-455015E841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" y="259081"/>
            <a:ext cx="8717280" cy="227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880">
                <a:latin typeface="Arial" panose="020B0604020202020204" pitchFamily="34" charset="0"/>
              </a:rPr>
              <a:t>Copyright © The McGraw-Hill Companies, Inc.  Permission required for reproduction or display.</a:t>
            </a:r>
          </a:p>
        </p:txBody>
      </p:sp>
    </p:spTree>
    <p:extLst>
      <p:ext uri="{BB962C8B-B14F-4D97-AF65-F5344CB8AC3E}">
        <p14:creationId xmlns:p14="http://schemas.microsoft.com/office/powerpoint/2010/main" val="2956189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80" b="1" kern="1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80" b="1">
          <a:solidFill>
            <a:schemeClr val="accent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80" b="1">
          <a:solidFill>
            <a:schemeClr val="accent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80" b="1">
          <a:solidFill>
            <a:schemeClr val="accent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80" b="1">
          <a:solidFill>
            <a:schemeClr val="accent2"/>
          </a:solidFill>
          <a:latin typeface="Arial" panose="020B0604020202020204" pitchFamily="34" charset="0"/>
        </a:defRPr>
      </a:lvl5pPr>
      <a:lvl6pPr marL="502920" algn="l" rtl="0" eaLnBrk="0" fontAlgn="base" hangingPunct="0">
        <a:spcBef>
          <a:spcPct val="0"/>
        </a:spcBef>
        <a:spcAft>
          <a:spcPct val="0"/>
        </a:spcAft>
        <a:defRPr sz="3080" b="1">
          <a:solidFill>
            <a:schemeClr val="accent2"/>
          </a:solidFill>
          <a:latin typeface="Arial" panose="020B0604020202020204" pitchFamily="34" charset="0"/>
        </a:defRPr>
      </a:lvl6pPr>
      <a:lvl7pPr marL="1005840" algn="l" rtl="0" eaLnBrk="0" fontAlgn="base" hangingPunct="0">
        <a:spcBef>
          <a:spcPct val="0"/>
        </a:spcBef>
        <a:spcAft>
          <a:spcPct val="0"/>
        </a:spcAft>
        <a:defRPr sz="3080" b="1">
          <a:solidFill>
            <a:schemeClr val="accent2"/>
          </a:solidFill>
          <a:latin typeface="Arial" panose="020B0604020202020204" pitchFamily="34" charset="0"/>
        </a:defRPr>
      </a:lvl7pPr>
      <a:lvl8pPr marL="1508760" algn="l" rtl="0" eaLnBrk="0" fontAlgn="base" hangingPunct="0">
        <a:spcBef>
          <a:spcPct val="0"/>
        </a:spcBef>
        <a:spcAft>
          <a:spcPct val="0"/>
        </a:spcAft>
        <a:defRPr sz="3080" b="1">
          <a:solidFill>
            <a:schemeClr val="accent2"/>
          </a:solidFill>
          <a:latin typeface="Arial" panose="020B0604020202020204" pitchFamily="34" charset="0"/>
        </a:defRPr>
      </a:lvl8pPr>
      <a:lvl9pPr marL="2011680" algn="l" rtl="0" eaLnBrk="0" fontAlgn="base" hangingPunct="0">
        <a:spcBef>
          <a:spcPct val="0"/>
        </a:spcBef>
        <a:spcAft>
          <a:spcPct val="0"/>
        </a:spcAft>
        <a:defRPr sz="3080" b="1">
          <a:solidFill>
            <a:schemeClr val="accent2"/>
          </a:solidFill>
          <a:latin typeface="Arial" panose="020B0604020202020204" pitchFamily="34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 sz="264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33889" indent="-258445" algn="l" rtl="0" eaLnBrk="0" fontAlgn="base" hangingPunct="0">
        <a:spcBef>
          <a:spcPct val="20000"/>
        </a:spcBef>
        <a:spcAft>
          <a:spcPct val="0"/>
        </a:spcAft>
        <a:buChar char="•"/>
        <a:defRPr sz="22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24585" indent="-244475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2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503522" indent="-193834" algn="l" rtl="0" eaLnBrk="0" fontAlgn="base" hangingPunct="0">
        <a:spcBef>
          <a:spcPct val="20000"/>
        </a:spcBef>
        <a:spcAft>
          <a:spcPct val="0"/>
        </a:spcAft>
        <a:buChar char="–"/>
        <a:defRPr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887697" indent="-193834" algn="l" rtl="0" eaLnBrk="0" fontAlgn="base" hangingPunct="0">
        <a:spcBef>
          <a:spcPct val="20000"/>
        </a:spcBef>
        <a:spcAft>
          <a:spcPct val="0"/>
        </a:spcAft>
        <a:buChar char="•"/>
        <a:defRPr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 txBox="1">
            <a:spLocks/>
          </p:cNvSpPr>
          <p:nvPr/>
        </p:nvSpPr>
        <p:spPr>
          <a:xfrm>
            <a:off x="444499" y="619125"/>
            <a:ext cx="9156701" cy="742950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4000" kern="1200" baseline="0">
                <a:solidFill>
                  <a:srgbClr val="142958"/>
                </a:solidFill>
                <a:latin typeface="Vinyl OT Regular"/>
                <a:ea typeface="+mn-ea"/>
                <a:cs typeface="Vinyl OT Regular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latin typeface="+mj-lt"/>
                <a:cs typeface="Arial Narrow"/>
              </a:rPr>
              <a:t>ECE 220 Computer Systems &amp; Programming</a:t>
            </a:r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444500" y="1303623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1700" kern="1200" baseline="0">
                <a:solidFill>
                  <a:srgbClr val="F16322"/>
                </a:solidFill>
                <a:latin typeface="OfficinaSansITCStd Bold"/>
                <a:ea typeface="+mn-ea"/>
                <a:cs typeface="OfficinaSansITCStd Bold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b="1" dirty="0">
              <a:latin typeface="Droid Sans Pro"/>
              <a:cs typeface="Droid Sans Pro"/>
            </a:endParaRP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444500" y="1471914"/>
            <a:ext cx="8623300" cy="1408159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1200" b="0" i="0" kern="1200" baseline="0">
                <a:solidFill>
                  <a:srgbClr val="F16322"/>
                </a:solidFill>
                <a:latin typeface="OfficinaSansITCStd Book"/>
                <a:ea typeface="+mn-ea"/>
                <a:cs typeface="OfficinaSansITCStd Book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>
              <a:latin typeface="+mn-lt"/>
            </a:endParaRPr>
          </a:p>
          <a:p>
            <a:r>
              <a:rPr lang="en-US" sz="2400" b="1" dirty="0">
                <a:latin typeface="+mn-lt"/>
              </a:rPr>
              <a:t>Lecture 10 – Implementing Function in C and Run-Time Stack</a:t>
            </a:r>
          </a:p>
          <a:p>
            <a:r>
              <a:rPr lang="en-US" sz="2400" b="1" dirty="0">
                <a:latin typeface="+mn-lt"/>
              </a:rPr>
              <a:t>February 14, 2019</a:t>
            </a:r>
          </a:p>
        </p:txBody>
      </p:sp>
      <p:pic>
        <p:nvPicPr>
          <p:cNvPr id="5" name="Picture 4" descr="Cover_BuildingCrop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948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A94DC9CD-7081-4556-B7C9-01635055AF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/>
              </a:rPr>
              <a:t>14-</a:t>
            </a:r>
            <a:fld id="{75020B00-E1F3-4E81-BC04-47BA962C0EA5}" type="slidenum">
              <a:rPr lang="en-US" altLang="en-US">
                <a:solidFill>
                  <a:srgbClr val="000000"/>
                </a:solidFill>
                <a:latin typeface="Arial"/>
              </a:rPr>
              <a:pPr defTabSz="1005840" eaLnBrk="0" fontAlgn="base" hangingPunct="0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499" name="Rectangle 1027">
            <a:extLst>
              <a:ext uri="{FF2B5EF4-FFF2-40B4-BE49-F238E27FC236}">
                <a16:creationId xmlns:a16="http://schemas.microsoft.com/office/drawing/2014/main" id="{852A939D-4620-4628-B910-7448C0C588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return k;</a:t>
            </a:r>
            <a:endParaRPr lang="en-US" altLang="en-US" b="0" dirty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endParaRPr lang="en-US" altLang="en-US" b="0" dirty="0">
              <a:latin typeface="Courier New" panose="02070309020205020404" pitchFamily="49" charset="0"/>
            </a:endParaRPr>
          </a:p>
          <a:p>
            <a:r>
              <a:rPr lang="en-US" altLang="en-US" sz="2200" dirty="0">
                <a:latin typeface="Courier New" panose="02070309020205020404" pitchFamily="49" charset="0"/>
              </a:rPr>
              <a:t>; copy k into return value</a:t>
            </a:r>
            <a:br>
              <a:rPr lang="en-US" altLang="en-US" sz="2200" dirty="0">
                <a:latin typeface="Courier New" panose="02070309020205020404" pitchFamily="49" charset="0"/>
              </a:rPr>
            </a:br>
            <a:r>
              <a:rPr lang="en-US" altLang="en-US" sz="2200" dirty="0">
                <a:latin typeface="Courier New" panose="02070309020205020404" pitchFamily="49" charset="0"/>
              </a:rPr>
              <a:t>LDR  R0, R5, #0</a:t>
            </a:r>
            <a:br>
              <a:rPr lang="en-US" altLang="en-US" sz="2200" dirty="0">
                <a:latin typeface="Courier New" panose="02070309020205020404" pitchFamily="49" charset="0"/>
              </a:rPr>
            </a:br>
            <a:r>
              <a:rPr lang="en-US" altLang="en-US" sz="2200" dirty="0">
                <a:latin typeface="Courier New" panose="02070309020205020404" pitchFamily="49" charset="0"/>
              </a:rPr>
              <a:t>STR  R0, R5, #3</a:t>
            </a:r>
            <a:br>
              <a:rPr lang="en-US" altLang="en-US" sz="2200" dirty="0">
                <a:latin typeface="Courier New" panose="02070309020205020404" pitchFamily="49" charset="0"/>
              </a:rPr>
            </a:br>
            <a:r>
              <a:rPr lang="en-US" altLang="en-US" sz="2200" dirty="0">
                <a:latin typeface="Courier New" panose="02070309020205020404" pitchFamily="49" charset="0"/>
              </a:rPr>
              <a:t>; pop local variables</a:t>
            </a:r>
            <a:br>
              <a:rPr lang="en-US" altLang="en-US" sz="2200" dirty="0">
                <a:latin typeface="Courier New" panose="02070309020205020404" pitchFamily="49" charset="0"/>
              </a:rPr>
            </a:br>
            <a:r>
              <a:rPr lang="en-US" altLang="en-US" sz="2200" dirty="0">
                <a:latin typeface="Courier New" panose="02070309020205020404" pitchFamily="49" charset="0"/>
              </a:rPr>
              <a:t>ADD  R6, R5, #1</a:t>
            </a:r>
            <a:br>
              <a:rPr lang="en-US" altLang="en-US" sz="2200" dirty="0">
                <a:latin typeface="Courier New" panose="02070309020205020404" pitchFamily="49" charset="0"/>
              </a:rPr>
            </a:br>
            <a:r>
              <a:rPr lang="en-US" altLang="en-US" sz="2200" dirty="0">
                <a:latin typeface="Courier New" panose="02070309020205020404" pitchFamily="49" charset="0"/>
              </a:rPr>
              <a:t>; pop dynamic link (into R5)</a:t>
            </a:r>
            <a:br>
              <a:rPr lang="en-US" altLang="en-US" sz="2200" dirty="0">
                <a:latin typeface="Courier New" panose="02070309020205020404" pitchFamily="49" charset="0"/>
              </a:rPr>
            </a:br>
            <a:r>
              <a:rPr lang="en-US" altLang="en-US" sz="2200" dirty="0">
                <a:latin typeface="Courier New" panose="02070309020205020404" pitchFamily="49" charset="0"/>
              </a:rPr>
              <a:t>LDR  R5, R6, #0</a:t>
            </a:r>
            <a:br>
              <a:rPr lang="en-US" altLang="en-US" sz="2200" dirty="0">
                <a:latin typeface="Courier New" panose="02070309020205020404" pitchFamily="49" charset="0"/>
              </a:rPr>
            </a:br>
            <a:r>
              <a:rPr lang="en-US" altLang="en-US" sz="2200" dirty="0">
                <a:latin typeface="Courier New" panose="02070309020205020404" pitchFamily="49" charset="0"/>
              </a:rPr>
              <a:t>ADD  R6, R6, #1</a:t>
            </a:r>
            <a:br>
              <a:rPr lang="en-US" altLang="en-US" sz="2200" dirty="0">
                <a:latin typeface="Courier New" panose="02070309020205020404" pitchFamily="49" charset="0"/>
              </a:rPr>
            </a:br>
            <a:r>
              <a:rPr lang="en-US" altLang="en-US" sz="2200" dirty="0">
                <a:latin typeface="Courier New" panose="02070309020205020404" pitchFamily="49" charset="0"/>
              </a:rPr>
              <a:t>; pop return </a:t>
            </a:r>
            <a:r>
              <a:rPr lang="en-US" altLang="en-US" sz="2200" dirty="0" err="1">
                <a:latin typeface="Courier New" panose="02070309020205020404" pitchFamily="49" charset="0"/>
              </a:rPr>
              <a:t>addr</a:t>
            </a:r>
            <a:r>
              <a:rPr lang="en-US" altLang="en-US" sz="2200" dirty="0">
                <a:latin typeface="Courier New" panose="02070309020205020404" pitchFamily="49" charset="0"/>
              </a:rPr>
              <a:t> (into R7)</a:t>
            </a:r>
            <a:br>
              <a:rPr lang="en-US" altLang="en-US" sz="2200" dirty="0">
                <a:latin typeface="Courier New" panose="02070309020205020404" pitchFamily="49" charset="0"/>
              </a:rPr>
            </a:br>
            <a:r>
              <a:rPr lang="en-US" altLang="en-US" sz="2200" dirty="0">
                <a:latin typeface="Courier New" panose="02070309020205020404" pitchFamily="49" charset="0"/>
              </a:rPr>
              <a:t>LDR  R7, R6, #0</a:t>
            </a:r>
            <a:br>
              <a:rPr lang="en-US" altLang="en-US" sz="2200" dirty="0">
                <a:latin typeface="Courier New" panose="02070309020205020404" pitchFamily="49" charset="0"/>
              </a:rPr>
            </a:br>
            <a:r>
              <a:rPr lang="en-US" altLang="en-US" sz="2200" dirty="0">
                <a:latin typeface="Courier New" panose="02070309020205020404" pitchFamily="49" charset="0"/>
              </a:rPr>
              <a:t>ADD  R6, R6, #1</a:t>
            </a:r>
            <a:br>
              <a:rPr lang="en-US" altLang="en-US" sz="2200" dirty="0">
                <a:latin typeface="Courier New" panose="02070309020205020404" pitchFamily="49" charset="0"/>
              </a:rPr>
            </a:br>
            <a:r>
              <a:rPr lang="en-US" altLang="en-US" sz="2200" dirty="0">
                <a:latin typeface="Courier New" panose="02070309020205020404" pitchFamily="49" charset="0"/>
              </a:rPr>
              <a:t>; return control to caller</a:t>
            </a:r>
            <a:br>
              <a:rPr lang="en-US" altLang="en-US" sz="2200" dirty="0">
                <a:latin typeface="Courier New" panose="02070309020205020404" pitchFamily="49" charset="0"/>
              </a:rPr>
            </a:br>
            <a:r>
              <a:rPr lang="en-US" altLang="en-US" sz="2200" dirty="0">
                <a:latin typeface="Courier New" panose="02070309020205020404" pitchFamily="49" charset="0"/>
              </a:rPr>
              <a:t>RET</a:t>
            </a:r>
            <a:endParaRPr lang="en-US" altLang="en-US" dirty="0">
              <a:latin typeface="Courier New" panose="02070309020205020404" pitchFamily="49" charset="0"/>
            </a:endParaRPr>
          </a:p>
        </p:txBody>
      </p:sp>
      <p:sp>
        <p:nvSpPr>
          <p:cNvPr id="234521" name="Line 1049">
            <a:extLst>
              <a:ext uri="{FF2B5EF4-FFF2-40B4-BE49-F238E27FC236}">
                <a16:creationId xmlns:a16="http://schemas.microsoft.com/office/drawing/2014/main" id="{0276E3AB-8186-404B-9D47-2FEB7AB30A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01340" y="3131820"/>
            <a:ext cx="4191000" cy="8382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34522" name="Line 1050">
            <a:extLst>
              <a:ext uri="{FF2B5EF4-FFF2-40B4-BE49-F238E27FC236}">
                <a16:creationId xmlns:a16="http://schemas.microsoft.com/office/drawing/2014/main" id="{1CED4A81-BEAD-4C60-9E27-71CD0AAA50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33700" y="2377440"/>
            <a:ext cx="4358640" cy="217932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34547" name="Line 1075">
            <a:extLst>
              <a:ext uri="{FF2B5EF4-FFF2-40B4-BE49-F238E27FC236}">
                <a16:creationId xmlns:a16="http://schemas.microsoft.com/office/drawing/2014/main" id="{86EB0D17-000C-4477-9D86-9BDC70F992F1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4700" y="868680"/>
            <a:ext cx="0" cy="55321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34548" name="Line 1076">
            <a:extLst>
              <a:ext uri="{FF2B5EF4-FFF2-40B4-BE49-F238E27FC236}">
                <a16:creationId xmlns:a16="http://schemas.microsoft.com/office/drawing/2014/main" id="{C375C471-FA23-4A83-9CF2-284682B154E2}"/>
              </a:ext>
            </a:extLst>
          </p:cNvPr>
          <p:cNvSpPr>
            <a:spLocks noChangeShapeType="1"/>
          </p:cNvSpPr>
          <p:nvPr/>
        </p:nvSpPr>
        <p:spPr bwMode="auto">
          <a:xfrm>
            <a:off x="8633460" y="868680"/>
            <a:ext cx="0" cy="55321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34549" name="Line 1077">
            <a:extLst>
              <a:ext uri="{FF2B5EF4-FFF2-40B4-BE49-F238E27FC236}">
                <a16:creationId xmlns:a16="http://schemas.microsoft.com/office/drawing/2014/main" id="{00ECBEAB-885F-4AA7-89E0-B9CAD2E41462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4700" y="2880360"/>
            <a:ext cx="15087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34550" name="Line 1078">
            <a:extLst>
              <a:ext uri="{FF2B5EF4-FFF2-40B4-BE49-F238E27FC236}">
                <a16:creationId xmlns:a16="http://schemas.microsoft.com/office/drawing/2014/main" id="{776F0A61-DEB2-4FAC-A064-A1C59C5A2384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4700" y="3215640"/>
            <a:ext cx="15087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34551" name="Line 1079">
            <a:extLst>
              <a:ext uri="{FF2B5EF4-FFF2-40B4-BE49-F238E27FC236}">
                <a16:creationId xmlns:a16="http://schemas.microsoft.com/office/drawing/2014/main" id="{3F63F19B-B192-49C0-95DE-3F8C501B6DE2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4700" y="3550920"/>
            <a:ext cx="15087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34552" name="Line 1080">
            <a:extLst>
              <a:ext uri="{FF2B5EF4-FFF2-40B4-BE49-F238E27FC236}">
                <a16:creationId xmlns:a16="http://schemas.microsoft.com/office/drawing/2014/main" id="{4D43A461-6A11-49D2-8E7C-E1BAB7244EA6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4700" y="3886200"/>
            <a:ext cx="150876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34553" name="Line 1081">
            <a:extLst>
              <a:ext uri="{FF2B5EF4-FFF2-40B4-BE49-F238E27FC236}">
                <a16:creationId xmlns:a16="http://schemas.microsoft.com/office/drawing/2014/main" id="{956E13D3-8C59-4FDF-AC4E-4E66ECEDE67C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4700" y="4221480"/>
            <a:ext cx="15087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34554" name="Line 1082">
            <a:extLst>
              <a:ext uri="{FF2B5EF4-FFF2-40B4-BE49-F238E27FC236}">
                <a16:creationId xmlns:a16="http://schemas.microsoft.com/office/drawing/2014/main" id="{D94F8282-288D-438D-946A-37FBB4BF0FBB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4700" y="4556760"/>
            <a:ext cx="15087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34555" name="Line 1083">
            <a:extLst>
              <a:ext uri="{FF2B5EF4-FFF2-40B4-BE49-F238E27FC236}">
                <a16:creationId xmlns:a16="http://schemas.microsoft.com/office/drawing/2014/main" id="{7F844AA2-1ECD-4EC4-92D2-8850EDABFA11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4700" y="4892040"/>
            <a:ext cx="15087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34556" name="Line 1084">
            <a:extLst>
              <a:ext uri="{FF2B5EF4-FFF2-40B4-BE49-F238E27FC236}">
                <a16:creationId xmlns:a16="http://schemas.microsoft.com/office/drawing/2014/main" id="{724C74B8-CC58-4C0D-838E-AAF49A9F326F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4700" y="5227320"/>
            <a:ext cx="15087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34557" name="Line 1085">
            <a:extLst>
              <a:ext uri="{FF2B5EF4-FFF2-40B4-BE49-F238E27FC236}">
                <a16:creationId xmlns:a16="http://schemas.microsoft.com/office/drawing/2014/main" id="{E70D1F1E-B4B7-43CD-898A-6D31A12187FF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4700" y="5562600"/>
            <a:ext cx="150876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34558" name="Text Box 1086">
            <a:extLst>
              <a:ext uri="{FF2B5EF4-FFF2-40B4-BE49-F238E27FC236}">
                <a16:creationId xmlns:a16="http://schemas.microsoft.com/office/drawing/2014/main" id="{7D1F1AD1-1398-48B0-9F33-1375444A9C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3460" y="1120140"/>
            <a:ext cx="1127488" cy="449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200">
              <a:solidFill>
                <a:srgbClr val="000000"/>
              </a:solidFill>
              <a:latin typeface="Franklin Gothic Book" panose="020B0503020102020204" pitchFamily="34" charset="0"/>
            </a:endParaRPr>
          </a:p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>
                <a:solidFill>
                  <a:srgbClr val="000000"/>
                </a:solidFill>
                <a:latin typeface="Franklin Gothic Book" panose="020B0503020102020204" pitchFamily="34" charset="0"/>
              </a:rPr>
              <a:t>m</a:t>
            </a:r>
          </a:p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>
                <a:solidFill>
                  <a:srgbClr val="000000"/>
                </a:solidFill>
                <a:latin typeface="Franklin Gothic Book" panose="020B0503020102020204" pitchFamily="34" charset="0"/>
              </a:rPr>
              <a:t>k</a:t>
            </a:r>
          </a:p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>
                <a:solidFill>
                  <a:srgbClr val="000000"/>
                </a:solidFill>
                <a:latin typeface="Franklin Gothic Book" panose="020B0503020102020204" pitchFamily="34" charset="0"/>
              </a:rPr>
              <a:t>dyn link</a:t>
            </a:r>
          </a:p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>
                <a:solidFill>
                  <a:srgbClr val="000000"/>
                </a:solidFill>
                <a:latin typeface="Franklin Gothic Book" panose="020B0503020102020204" pitchFamily="34" charset="0"/>
              </a:rPr>
              <a:t>ret addr</a:t>
            </a:r>
          </a:p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>
                <a:solidFill>
                  <a:srgbClr val="000000"/>
                </a:solidFill>
                <a:latin typeface="Franklin Gothic Book" panose="020B0503020102020204" pitchFamily="34" charset="0"/>
              </a:rPr>
              <a:t>ret val</a:t>
            </a:r>
          </a:p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>
                <a:solidFill>
                  <a:srgbClr val="000000"/>
                </a:solidFill>
                <a:latin typeface="Franklin Gothic Book" panose="020B0503020102020204" pitchFamily="34" charset="0"/>
              </a:rPr>
              <a:t>q</a:t>
            </a:r>
          </a:p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>
                <a:solidFill>
                  <a:srgbClr val="000000"/>
                </a:solidFill>
                <a:latin typeface="Franklin Gothic Book" panose="020B0503020102020204" pitchFamily="34" charset="0"/>
              </a:rPr>
              <a:t>r</a:t>
            </a:r>
          </a:p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>
                <a:solidFill>
                  <a:srgbClr val="000000"/>
                </a:solidFill>
                <a:latin typeface="Franklin Gothic Book" panose="020B0503020102020204" pitchFamily="34" charset="0"/>
              </a:rPr>
              <a:t>w</a:t>
            </a:r>
          </a:p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>
                <a:solidFill>
                  <a:srgbClr val="000000"/>
                </a:solidFill>
                <a:latin typeface="Franklin Gothic Book" panose="020B0503020102020204" pitchFamily="34" charset="0"/>
              </a:rPr>
              <a:t>dyn link</a:t>
            </a:r>
          </a:p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>
                <a:solidFill>
                  <a:srgbClr val="000000"/>
                </a:solidFill>
                <a:latin typeface="Franklin Gothic Book" panose="020B0503020102020204" pitchFamily="34" charset="0"/>
              </a:rPr>
              <a:t>ret addr</a:t>
            </a:r>
          </a:p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>
                <a:solidFill>
                  <a:srgbClr val="000000"/>
                </a:solidFill>
                <a:latin typeface="Franklin Gothic Book" panose="020B0503020102020204" pitchFamily="34" charset="0"/>
              </a:rPr>
              <a:t>ret val</a:t>
            </a:r>
          </a:p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>
                <a:solidFill>
                  <a:srgbClr val="000000"/>
                </a:solidFill>
                <a:latin typeface="Franklin Gothic Book" panose="020B0503020102020204" pitchFamily="34" charset="0"/>
              </a:rPr>
              <a:t>a</a:t>
            </a:r>
          </a:p>
        </p:txBody>
      </p:sp>
      <p:sp>
        <p:nvSpPr>
          <p:cNvPr id="234559" name="Line 1087">
            <a:extLst>
              <a:ext uri="{FF2B5EF4-FFF2-40B4-BE49-F238E27FC236}">
                <a16:creationId xmlns:a16="http://schemas.microsoft.com/office/drawing/2014/main" id="{51EAD132-38CE-4FB7-9D2A-3996F11B32F2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4700" y="2545080"/>
            <a:ext cx="15087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34560" name="Line 1088">
            <a:extLst>
              <a:ext uri="{FF2B5EF4-FFF2-40B4-BE49-F238E27FC236}">
                <a16:creationId xmlns:a16="http://schemas.microsoft.com/office/drawing/2014/main" id="{99B3FC8A-9F07-48E2-80DD-4AFACF58D38D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4700" y="2209800"/>
            <a:ext cx="15087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34561" name="Line 1089">
            <a:extLst>
              <a:ext uri="{FF2B5EF4-FFF2-40B4-BE49-F238E27FC236}">
                <a16:creationId xmlns:a16="http://schemas.microsoft.com/office/drawing/2014/main" id="{72C297E8-A5DA-4C50-8382-14C8A6B29C80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4700" y="1874520"/>
            <a:ext cx="15087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34562" name="Line 1090">
            <a:extLst>
              <a:ext uri="{FF2B5EF4-FFF2-40B4-BE49-F238E27FC236}">
                <a16:creationId xmlns:a16="http://schemas.microsoft.com/office/drawing/2014/main" id="{51FF4DF9-7A31-4A37-B87C-68241ABF7065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4700" y="1539240"/>
            <a:ext cx="150876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34563" name="Line 1091">
            <a:extLst>
              <a:ext uri="{FF2B5EF4-FFF2-40B4-BE49-F238E27FC236}">
                <a16:creationId xmlns:a16="http://schemas.microsoft.com/office/drawing/2014/main" id="{2AAD8A3D-4353-45D6-A08F-F3E37F646136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4700" y="1203960"/>
            <a:ext cx="15087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34564" name="Text Box 1092">
            <a:extLst>
              <a:ext uri="{FF2B5EF4-FFF2-40B4-BE49-F238E27FC236}">
                <a16:creationId xmlns:a16="http://schemas.microsoft.com/office/drawing/2014/main" id="{6EAEB85F-37C6-4C14-A6A1-F7377EE493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4700" y="1179512"/>
            <a:ext cx="1508760" cy="449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2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defTabSz="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>
                <a:solidFill>
                  <a:srgbClr val="000000"/>
                </a:solidFill>
                <a:latin typeface="Courier New" panose="02070309020205020404" pitchFamily="49" charset="0"/>
              </a:rPr>
              <a:t>-43</a:t>
            </a:r>
          </a:p>
          <a:p>
            <a:pPr algn="ctr" defTabSz="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>
                <a:solidFill>
                  <a:srgbClr val="000000"/>
                </a:solidFill>
                <a:latin typeface="Courier New" panose="02070309020205020404" pitchFamily="49" charset="0"/>
              </a:rPr>
              <a:t>217</a:t>
            </a:r>
          </a:p>
          <a:p>
            <a:pPr algn="ctr" defTabSz="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>
                <a:solidFill>
                  <a:srgbClr val="000000"/>
                </a:solidFill>
                <a:latin typeface="Courier New" panose="02070309020205020404" pitchFamily="49" charset="0"/>
              </a:rPr>
              <a:t>xFCFB</a:t>
            </a:r>
          </a:p>
          <a:p>
            <a:pPr algn="ctr" defTabSz="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>
                <a:solidFill>
                  <a:srgbClr val="000000"/>
                </a:solidFill>
                <a:latin typeface="Courier New" panose="02070309020205020404" pitchFamily="49" charset="0"/>
              </a:rPr>
              <a:t>x3100</a:t>
            </a:r>
          </a:p>
          <a:p>
            <a:pPr algn="ctr" defTabSz="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>
                <a:solidFill>
                  <a:srgbClr val="3333CC"/>
                </a:solidFill>
                <a:latin typeface="Courier New" panose="02070309020205020404" pitchFamily="49" charset="0"/>
              </a:rPr>
              <a:t>217</a:t>
            </a:r>
          </a:p>
          <a:p>
            <a:pPr algn="ctr" defTabSz="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>
                <a:solidFill>
                  <a:srgbClr val="000000"/>
                </a:solidFill>
                <a:latin typeface="Courier New" panose="02070309020205020404" pitchFamily="49" charset="0"/>
              </a:rPr>
              <a:t>25</a:t>
            </a:r>
            <a:r>
              <a:rPr lang="en-US" altLang="en-US" sz="2200">
                <a:solidFill>
                  <a:srgbClr val="3333CC"/>
                </a:solidFill>
                <a:latin typeface="Courier New" panose="02070309020205020404" pitchFamily="49" charset="0"/>
              </a:rPr>
              <a:t> </a:t>
            </a:r>
            <a:endParaRPr lang="en-US" altLang="en-US" sz="22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defTabSz="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>
                <a:solidFill>
                  <a:srgbClr val="000000"/>
                </a:solidFill>
                <a:latin typeface="Courier New" panose="02070309020205020404" pitchFamily="49" charset="0"/>
              </a:rPr>
              <a:t>10</a:t>
            </a:r>
          </a:p>
          <a:p>
            <a:pPr algn="ctr" defTabSz="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>
                <a:solidFill>
                  <a:srgbClr val="000000"/>
                </a:solidFill>
                <a:latin typeface="Courier New" panose="02070309020205020404" pitchFamily="49" charset="0"/>
              </a:rPr>
              <a:t>25</a:t>
            </a:r>
          </a:p>
          <a:p>
            <a:pPr algn="ctr"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2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2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2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200">
              <a:solidFill>
                <a:srgbClr val="000000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34565" name="Text Box 1093">
            <a:extLst>
              <a:ext uri="{FF2B5EF4-FFF2-40B4-BE49-F238E27FC236}">
                <a16:creationId xmlns:a16="http://schemas.microsoft.com/office/drawing/2014/main" id="{B17EE646-B1B4-4D95-B214-2A25FFF54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0041" y="5562600"/>
            <a:ext cx="946092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defTabSz="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980">
                <a:solidFill>
                  <a:srgbClr val="000000"/>
                </a:solidFill>
                <a:latin typeface="Courier New" panose="02070309020205020404" pitchFamily="49" charset="0"/>
              </a:rPr>
              <a:t>xFD00</a:t>
            </a:r>
          </a:p>
        </p:txBody>
      </p:sp>
      <p:sp>
        <p:nvSpPr>
          <p:cNvPr id="234566" name="Text Box 1094">
            <a:extLst>
              <a:ext uri="{FF2B5EF4-FFF2-40B4-BE49-F238E27FC236}">
                <a16:creationId xmlns:a16="http://schemas.microsoft.com/office/drawing/2014/main" id="{09ADC7CA-653F-4BD3-95FE-12D23D91A0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3973" y="1455420"/>
            <a:ext cx="5229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>
                <a:solidFill>
                  <a:srgbClr val="000000"/>
                </a:solidFill>
                <a:latin typeface="Franklin Gothic Book" panose="020B0503020102020204" pitchFamily="34" charset="0"/>
              </a:rPr>
              <a:t>R6</a:t>
            </a:r>
            <a:endParaRPr lang="en-US" alt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34567" name="Line 1095">
            <a:extLst>
              <a:ext uri="{FF2B5EF4-FFF2-40B4-BE49-F238E27FC236}">
                <a16:creationId xmlns:a16="http://schemas.microsoft.com/office/drawing/2014/main" id="{4DC3E84A-239A-498D-8391-99057B084642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9420" y="1706880"/>
            <a:ext cx="33528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34568" name="Text Box 1096">
            <a:extLst>
              <a:ext uri="{FF2B5EF4-FFF2-40B4-BE49-F238E27FC236}">
                <a16:creationId xmlns:a16="http://schemas.microsoft.com/office/drawing/2014/main" id="{36D8DD24-E9C6-4997-B229-BBA3B4C1C9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3973" y="1790700"/>
            <a:ext cx="5229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>
                <a:solidFill>
                  <a:srgbClr val="000000"/>
                </a:solidFill>
                <a:latin typeface="Franklin Gothic Book" panose="020B0503020102020204" pitchFamily="34" charset="0"/>
              </a:rPr>
              <a:t>R5</a:t>
            </a:r>
            <a:endParaRPr lang="en-US" alt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34569" name="Line 1097">
            <a:extLst>
              <a:ext uri="{FF2B5EF4-FFF2-40B4-BE49-F238E27FC236}">
                <a16:creationId xmlns:a16="http://schemas.microsoft.com/office/drawing/2014/main" id="{C62557E4-AB1D-4199-A874-DCD210E0ED3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89420" y="2042160"/>
            <a:ext cx="33528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34570" name="Text Box 1098">
            <a:extLst>
              <a:ext uri="{FF2B5EF4-FFF2-40B4-BE49-F238E27FC236}">
                <a16:creationId xmlns:a16="http://schemas.microsoft.com/office/drawing/2014/main" id="{7D9494FD-19F1-499E-B148-15EEE6664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7877" y="2796540"/>
            <a:ext cx="114646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defTabSz="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>
                <a:solidFill>
                  <a:srgbClr val="3333CC"/>
                </a:solidFill>
                <a:latin typeface="Franklin Gothic Book" panose="020B0503020102020204" pitchFamily="34" charset="0"/>
              </a:rPr>
              <a:t> new R6</a:t>
            </a:r>
            <a:endParaRPr lang="en-US" altLang="en-US" sz="2640">
              <a:solidFill>
                <a:srgbClr val="3333CC"/>
              </a:solidFill>
              <a:latin typeface="Tahoma" panose="020B0604030504040204" pitchFamily="34" charset="0"/>
            </a:endParaRPr>
          </a:p>
        </p:txBody>
      </p:sp>
      <p:sp>
        <p:nvSpPr>
          <p:cNvPr id="234571" name="Line 1099">
            <a:extLst>
              <a:ext uri="{FF2B5EF4-FFF2-40B4-BE49-F238E27FC236}">
                <a16:creationId xmlns:a16="http://schemas.microsoft.com/office/drawing/2014/main" id="{8801518D-62FD-49C9-AE73-E77A13B2D977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9420" y="3048000"/>
            <a:ext cx="33528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34572" name="Text Box 1100">
            <a:extLst>
              <a:ext uri="{FF2B5EF4-FFF2-40B4-BE49-F238E27FC236}">
                <a16:creationId xmlns:a16="http://schemas.microsoft.com/office/drawing/2014/main" id="{BD17E811-3F6E-4442-89B1-D0474455C7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8409" y="3819843"/>
            <a:ext cx="107593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defTabSz="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>
                <a:solidFill>
                  <a:srgbClr val="3333CC"/>
                </a:solidFill>
                <a:latin typeface="Franklin Gothic Book" panose="020B0503020102020204" pitchFamily="34" charset="0"/>
              </a:rPr>
              <a:t>new R5</a:t>
            </a:r>
            <a:endParaRPr lang="en-US" altLang="en-US" sz="2640">
              <a:solidFill>
                <a:srgbClr val="3333CC"/>
              </a:solidFill>
              <a:latin typeface="Tahoma" panose="020B0604030504040204" pitchFamily="34" charset="0"/>
            </a:endParaRPr>
          </a:p>
        </p:txBody>
      </p:sp>
      <p:sp>
        <p:nvSpPr>
          <p:cNvPr id="234573" name="Line 1101">
            <a:extLst>
              <a:ext uri="{FF2B5EF4-FFF2-40B4-BE49-F238E27FC236}">
                <a16:creationId xmlns:a16="http://schemas.microsoft.com/office/drawing/2014/main" id="{9F9E1002-48B5-455F-AADC-2A0EE9013D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89420" y="4071303"/>
            <a:ext cx="33528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34574" name="Line 1102">
            <a:extLst>
              <a:ext uri="{FF2B5EF4-FFF2-40B4-BE49-F238E27FC236}">
                <a16:creationId xmlns:a16="http://schemas.microsoft.com/office/drawing/2014/main" id="{B2A09774-9DE6-456A-A27C-2AC01C7E75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33700" y="2712720"/>
            <a:ext cx="4358640" cy="276606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057AB4-297D-4A65-9210-A6BE0AC32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564" y="1053528"/>
            <a:ext cx="2287106" cy="1263227"/>
          </a:xfrm>
          <a:prstGeom prst="rect">
            <a:avLst/>
          </a:prstGeom>
        </p:spPr>
      </p:pic>
      <p:sp>
        <p:nvSpPr>
          <p:cNvPr id="234498" name="Rectangle 1026">
            <a:extLst>
              <a:ext uri="{FF2B5EF4-FFF2-40B4-BE49-F238E27FC236}">
                <a16:creationId xmlns:a16="http://schemas.microsoft.com/office/drawing/2014/main" id="{6730F3B0-EEF7-4BD5-B02B-E042B992B8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31976"/>
            <a:ext cx="9555480" cy="604520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Ending the </a:t>
            </a:r>
            <a:r>
              <a:rPr lang="en-US" altLang="en-US" dirty="0" err="1">
                <a:solidFill>
                  <a:schemeClr val="tx1"/>
                </a:solidFill>
              </a:rPr>
              <a:t>Callee</a:t>
            </a:r>
            <a:r>
              <a:rPr lang="en-US" altLang="en-US" dirty="0">
                <a:solidFill>
                  <a:schemeClr val="tx1"/>
                </a:solidFill>
              </a:rPr>
              <a:t>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3">
            <a:extLst>
              <a:ext uri="{FF2B5EF4-FFF2-40B4-BE49-F238E27FC236}">
                <a16:creationId xmlns:a16="http://schemas.microsoft.com/office/drawing/2014/main" id="{47DEF7ED-E142-45F8-A880-11686CB7FE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/>
              </a:rPr>
              <a:t>14-</a:t>
            </a:r>
            <a:fld id="{2B4F005B-7C72-49E4-87A1-DF0B4F54287E}" type="slidenum">
              <a:rPr lang="en-US" altLang="en-US">
                <a:solidFill>
                  <a:srgbClr val="000000"/>
                </a:solidFill>
                <a:latin typeface="Arial"/>
              </a:rPr>
              <a:pPr defTabSz="1005840" eaLnBrk="0" fontAlgn="base" hangingPunct="0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522" name="Rectangle 2">
            <a:extLst>
              <a:ext uri="{FF2B5EF4-FFF2-40B4-BE49-F238E27FC236}">
                <a16:creationId xmlns:a16="http://schemas.microsoft.com/office/drawing/2014/main" id="{7BB1B850-C5BC-46FD-BEB7-BDA7E9E772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Resuming the Caller Function</a:t>
            </a:r>
          </a:p>
        </p:txBody>
      </p:sp>
      <p:sp>
        <p:nvSpPr>
          <p:cNvPr id="235523" name="Rectangle 3">
            <a:extLst>
              <a:ext uri="{FF2B5EF4-FFF2-40B4-BE49-F238E27FC236}">
                <a16:creationId xmlns:a16="http://schemas.microsoft.com/office/drawing/2014/main" id="{F319005B-0780-445D-B257-53EBA09182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CE0000"/>
                </a:solidFill>
                <a:latin typeface="Courier New" panose="02070309020205020404" pitchFamily="49" charset="0"/>
              </a:rPr>
              <a:t>w = Volta(w,10);</a:t>
            </a:r>
            <a:endParaRPr lang="en-US" altLang="en-US" b="0" dirty="0">
              <a:latin typeface="Courier New" panose="02070309020205020404" pitchFamily="49" charset="0"/>
            </a:endParaRPr>
          </a:p>
          <a:p>
            <a:endParaRPr lang="en-US" altLang="en-US" b="0" dirty="0">
              <a:latin typeface="Courier New" panose="02070309020205020404" pitchFamily="49" charset="0"/>
            </a:endParaRPr>
          </a:p>
          <a:p>
            <a:r>
              <a:rPr lang="en-US" altLang="en-US" sz="2200" dirty="0">
                <a:latin typeface="Courier New" panose="02070309020205020404" pitchFamily="49" charset="0"/>
              </a:rPr>
              <a:t>JSR  Volta</a:t>
            </a:r>
            <a:br>
              <a:rPr lang="en-US" altLang="en-US" sz="2200" dirty="0">
                <a:latin typeface="Courier New" panose="02070309020205020404" pitchFamily="49" charset="0"/>
              </a:rPr>
            </a:br>
            <a:br>
              <a:rPr lang="en-US" altLang="en-US" sz="2200" dirty="0">
                <a:latin typeface="Courier New" panose="02070309020205020404" pitchFamily="49" charset="0"/>
              </a:rPr>
            </a:br>
            <a:r>
              <a:rPr lang="en-US" altLang="en-US" sz="2200" dirty="0">
                <a:latin typeface="Courier New" panose="02070309020205020404" pitchFamily="49" charset="0"/>
              </a:rPr>
              <a:t>; load return value (top of stack)</a:t>
            </a:r>
            <a:br>
              <a:rPr lang="en-US" altLang="en-US" sz="2200" dirty="0">
                <a:latin typeface="Courier New" panose="02070309020205020404" pitchFamily="49" charset="0"/>
              </a:rPr>
            </a:br>
            <a:r>
              <a:rPr lang="en-US" altLang="en-US" sz="2200" dirty="0">
                <a:latin typeface="Courier New" panose="02070309020205020404" pitchFamily="49" charset="0"/>
              </a:rPr>
              <a:t>LDR  R0, R6, #0</a:t>
            </a:r>
            <a:br>
              <a:rPr lang="en-US" altLang="en-US" sz="2200" dirty="0">
                <a:latin typeface="Courier New" panose="02070309020205020404" pitchFamily="49" charset="0"/>
              </a:rPr>
            </a:br>
            <a:r>
              <a:rPr lang="en-US" altLang="en-US" sz="2200" dirty="0">
                <a:latin typeface="Courier New" panose="02070309020205020404" pitchFamily="49" charset="0"/>
              </a:rPr>
              <a:t>; perform assignment</a:t>
            </a:r>
            <a:br>
              <a:rPr lang="en-US" altLang="en-US" sz="2200" dirty="0">
                <a:latin typeface="Courier New" panose="02070309020205020404" pitchFamily="49" charset="0"/>
              </a:rPr>
            </a:br>
            <a:r>
              <a:rPr lang="en-US" altLang="en-US" sz="2200" dirty="0">
                <a:latin typeface="Courier New" panose="02070309020205020404" pitchFamily="49" charset="0"/>
              </a:rPr>
              <a:t>STR  R0, R5, #0</a:t>
            </a:r>
            <a:br>
              <a:rPr lang="en-US" altLang="en-US" sz="2200" dirty="0">
                <a:latin typeface="Courier New" panose="02070309020205020404" pitchFamily="49" charset="0"/>
              </a:rPr>
            </a:br>
            <a:endParaRPr lang="en-US" altLang="en-US" sz="2200" dirty="0">
              <a:latin typeface="Courier New" panose="02070309020205020404" pitchFamily="49" charset="0"/>
            </a:endParaRPr>
          </a:p>
          <a:p>
            <a:r>
              <a:rPr lang="en-US" altLang="en-US" sz="2200" dirty="0">
                <a:latin typeface="Courier New" panose="02070309020205020404" pitchFamily="49" charset="0"/>
              </a:rPr>
              <a:t>; pop return value; </a:t>
            </a:r>
            <a:r>
              <a:rPr lang="en-US" altLang="en-US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W=Volta(W,10)</a:t>
            </a:r>
            <a:br>
              <a:rPr lang="en-US" altLang="en-US" sz="2200" dirty="0">
                <a:latin typeface="Courier New" panose="02070309020205020404" pitchFamily="49" charset="0"/>
              </a:rPr>
            </a:br>
            <a:r>
              <a:rPr lang="en-US" altLang="en-US" sz="2200" dirty="0">
                <a:latin typeface="Courier New" panose="02070309020205020404" pitchFamily="49" charset="0"/>
              </a:rPr>
              <a:t>ADD  R6, R6, #1</a:t>
            </a:r>
            <a:br>
              <a:rPr lang="en-US" altLang="en-US" sz="2200" dirty="0">
                <a:latin typeface="Courier New" panose="02070309020205020404" pitchFamily="49" charset="0"/>
              </a:rPr>
            </a:br>
            <a:endParaRPr lang="en-US" altLang="en-US" sz="2200" dirty="0">
              <a:latin typeface="Courier New" panose="02070309020205020404" pitchFamily="49" charset="0"/>
            </a:endParaRPr>
          </a:p>
          <a:p>
            <a:r>
              <a:rPr lang="en-US" altLang="en-US" sz="2200" dirty="0">
                <a:latin typeface="Courier New" panose="02070309020205020404" pitchFamily="49" charset="0"/>
              </a:rPr>
              <a:t>; pop arguments</a:t>
            </a:r>
            <a:br>
              <a:rPr lang="en-US" altLang="en-US" sz="2200" dirty="0">
                <a:latin typeface="Courier New" panose="02070309020205020404" pitchFamily="49" charset="0"/>
              </a:rPr>
            </a:br>
            <a:r>
              <a:rPr lang="en-US" altLang="en-US" sz="2200" dirty="0">
                <a:latin typeface="Courier New" panose="02070309020205020404" pitchFamily="49" charset="0"/>
              </a:rPr>
              <a:t>ADD  R6, R6, #2</a:t>
            </a:r>
            <a:endParaRPr lang="en-US" altLang="en-US" dirty="0">
              <a:latin typeface="Courier New" panose="02070309020205020404" pitchFamily="49" charset="0"/>
            </a:endParaRPr>
          </a:p>
        </p:txBody>
      </p:sp>
      <p:sp>
        <p:nvSpPr>
          <p:cNvPr id="235546" name="Line 26">
            <a:extLst>
              <a:ext uri="{FF2B5EF4-FFF2-40B4-BE49-F238E27FC236}">
                <a16:creationId xmlns:a16="http://schemas.microsoft.com/office/drawing/2014/main" id="{C67325C1-5BCB-414F-8CB3-1F0E6E7806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33700" y="3048000"/>
            <a:ext cx="4358640" cy="50292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35571" name="Line 51">
            <a:extLst>
              <a:ext uri="{FF2B5EF4-FFF2-40B4-BE49-F238E27FC236}">
                <a16:creationId xmlns:a16="http://schemas.microsoft.com/office/drawing/2014/main" id="{72DE0E7D-9729-4AC8-8E75-5065DF7B2721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4700" y="868680"/>
            <a:ext cx="0" cy="55321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35572" name="Line 52">
            <a:extLst>
              <a:ext uri="{FF2B5EF4-FFF2-40B4-BE49-F238E27FC236}">
                <a16:creationId xmlns:a16="http://schemas.microsoft.com/office/drawing/2014/main" id="{845EBABE-8D42-4791-9FEE-8635293567C6}"/>
              </a:ext>
            </a:extLst>
          </p:cNvPr>
          <p:cNvSpPr>
            <a:spLocks noChangeShapeType="1"/>
          </p:cNvSpPr>
          <p:nvPr/>
        </p:nvSpPr>
        <p:spPr bwMode="auto">
          <a:xfrm>
            <a:off x="8633460" y="868680"/>
            <a:ext cx="0" cy="55321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35573" name="Line 53">
            <a:extLst>
              <a:ext uri="{FF2B5EF4-FFF2-40B4-BE49-F238E27FC236}">
                <a16:creationId xmlns:a16="http://schemas.microsoft.com/office/drawing/2014/main" id="{267DC5ED-0A3C-4D45-9140-473A5EB8350D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4700" y="2880360"/>
            <a:ext cx="15087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35574" name="Line 54">
            <a:extLst>
              <a:ext uri="{FF2B5EF4-FFF2-40B4-BE49-F238E27FC236}">
                <a16:creationId xmlns:a16="http://schemas.microsoft.com/office/drawing/2014/main" id="{889E0BCD-F8E6-4A96-9447-D880F9D95EA3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4700" y="3215640"/>
            <a:ext cx="15087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35575" name="Line 55">
            <a:extLst>
              <a:ext uri="{FF2B5EF4-FFF2-40B4-BE49-F238E27FC236}">
                <a16:creationId xmlns:a16="http://schemas.microsoft.com/office/drawing/2014/main" id="{C371531E-1BD9-408D-910A-F4919CE9B369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4700" y="3550920"/>
            <a:ext cx="15087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35576" name="Line 56">
            <a:extLst>
              <a:ext uri="{FF2B5EF4-FFF2-40B4-BE49-F238E27FC236}">
                <a16:creationId xmlns:a16="http://schemas.microsoft.com/office/drawing/2014/main" id="{A2EDFD32-44FA-475E-9324-6B9AEDB22DEC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4700" y="3886200"/>
            <a:ext cx="150876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35577" name="Line 57">
            <a:extLst>
              <a:ext uri="{FF2B5EF4-FFF2-40B4-BE49-F238E27FC236}">
                <a16:creationId xmlns:a16="http://schemas.microsoft.com/office/drawing/2014/main" id="{A8074394-BECA-4165-A474-10E47CBF4A84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4700" y="4221480"/>
            <a:ext cx="15087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35578" name="Line 58">
            <a:extLst>
              <a:ext uri="{FF2B5EF4-FFF2-40B4-BE49-F238E27FC236}">
                <a16:creationId xmlns:a16="http://schemas.microsoft.com/office/drawing/2014/main" id="{4209C6BB-1163-4DE4-929A-CA4002EBD406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4700" y="4556760"/>
            <a:ext cx="15087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35579" name="Line 59">
            <a:extLst>
              <a:ext uri="{FF2B5EF4-FFF2-40B4-BE49-F238E27FC236}">
                <a16:creationId xmlns:a16="http://schemas.microsoft.com/office/drawing/2014/main" id="{459B3608-AF30-4EE1-A900-0605148D177C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4700" y="4892040"/>
            <a:ext cx="15087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35580" name="Line 60">
            <a:extLst>
              <a:ext uri="{FF2B5EF4-FFF2-40B4-BE49-F238E27FC236}">
                <a16:creationId xmlns:a16="http://schemas.microsoft.com/office/drawing/2014/main" id="{A5A5122F-F98C-438D-9278-F3D4F5D28512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4700" y="5227320"/>
            <a:ext cx="15087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35581" name="Line 61">
            <a:extLst>
              <a:ext uri="{FF2B5EF4-FFF2-40B4-BE49-F238E27FC236}">
                <a16:creationId xmlns:a16="http://schemas.microsoft.com/office/drawing/2014/main" id="{86424C42-EE89-434C-9438-3EDE4FAB7C65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4700" y="5562600"/>
            <a:ext cx="150876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35582" name="Text Box 62">
            <a:extLst>
              <a:ext uri="{FF2B5EF4-FFF2-40B4-BE49-F238E27FC236}">
                <a16:creationId xmlns:a16="http://schemas.microsoft.com/office/drawing/2014/main" id="{D2550578-CFD5-4015-BB6A-650782A904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3460" y="1120140"/>
            <a:ext cx="1127488" cy="449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200">
              <a:solidFill>
                <a:srgbClr val="000000"/>
              </a:solidFill>
              <a:latin typeface="Franklin Gothic Book" panose="020B0503020102020204" pitchFamily="34" charset="0"/>
            </a:endParaRPr>
          </a:p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200">
              <a:solidFill>
                <a:srgbClr val="000000"/>
              </a:solidFill>
              <a:latin typeface="Franklin Gothic Book" panose="020B0503020102020204" pitchFamily="34" charset="0"/>
            </a:endParaRPr>
          </a:p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200">
              <a:solidFill>
                <a:srgbClr val="000000"/>
              </a:solidFill>
              <a:latin typeface="Franklin Gothic Book" panose="020B0503020102020204" pitchFamily="34" charset="0"/>
            </a:endParaRPr>
          </a:p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200">
              <a:solidFill>
                <a:srgbClr val="000000"/>
              </a:solidFill>
              <a:latin typeface="Franklin Gothic Book" panose="020B0503020102020204" pitchFamily="34" charset="0"/>
            </a:endParaRPr>
          </a:p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200">
              <a:solidFill>
                <a:srgbClr val="000000"/>
              </a:solidFill>
              <a:latin typeface="Franklin Gothic Book" panose="020B0503020102020204" pitchFamily="34" charset="0"/>
            </a:endParaRPr>
          </a:p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>
                <a:solidFill>
                  <a:srgbClr val="000000"/>
                </a:solidFill>
                <a:latin typeface="Franklin Gothic Book" panose="020B0503020102020204" pitchFamily="34" charset="0"/>
              </a:rPr>
              <a:t>ret val</a:t>
            </a:r>
          </a:p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>
                <a:solidFill>
                  <a:srgbClr val="000000"/>
                </a:solidFill>
                <a:latin typeface="Franklin Gothic Book" panose="020B0503020102020204" pitchFamily="34" charset="0"/>
              </a:rPr>
              <a:t>q</a:t>
            </a:r>
          </a:p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>
                <a:solidFill>
                  <a:srgbClr val="000000"/>
                </a:solidFill>
                <a:latin typeface="Franklin Gothic Book" panose="020B0503020102020204" pitchFamily="34" charset="0"/>
              </a:rPr>
              <a:t>r</a:t>
            </a:r>
          </a:p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>
                <a:solidFill>
                  <a:srgbClr val="000000"/>
                </a:solidFill>
                <a:latin typeface="Franklin Gothic Book" panose="020B0503020102020204" pitchFamily="34" charset="0"/>
              </a:rPr>
              <a:t>w</a:t>
            </a:r>
          </a:p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>
                <a:solidFill>
                  <a:srgbClr val="000000"/>
                </a:solidFill>
                <a:latin typeface="Franklin Gothic Book" panose="020B0503020102020204" pitchFamily="34" charset="0"/>
              </a:rPr>
              <a:t>dyn link</a:t>
            </a:r>
          </a:p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>
                <a:solidFill>
                  <a:srgbClr val="000000"/>
                </a:solidFill>
                <a:latin typeface="Franklin Gothic Book" panose="020B0503020102020204" pitchFamily="34" charset="0"/>
              </a:rPr>
              <a:t>ret addr</a:t>
            </a:r>
          </a:p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>
                <a:solidFill>
                  <a:srgbClr val="000000"/>
                </a:solidFill>
                <a:latin typeface="Franklin Gothic Book" panose="020B0503020102020204" pitchFamily="34" charset="0"/>
              </a:rPr>
              <a:t>ret val</a:t>
            </a:r>
          </a:p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>
                <a:solidFill>
                  <a:srgbClr val="000000"/>
                </a:solidFill>
                <a:latin typeface="Franklin Gothic Book" panose="020B0503020102020204" pitchFamily="34" charset="0"/>
              </a:rPr>
              <a:t>a</a:t>
            </a:r>
          </a:p>
        </p:txBody>
      </p:sp>
      <p:sp>
        <p:nvSpPr>
          <p:cNvPr id="235583" name="Line 63">
            <a:extLst>
              <a:ext uri="{FF2B5EF4-FFF2-40B4-BE49-F238E27FC236}">
                <a16:creationId xmlns:a16="http://schemas.microsoft.com/office/drawing/2014/main" id="{C3CF9E62-6E94-410E-AD64-0515011704BA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4700" y="2545080"/>
            <a:ext cx="15087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35584" name="Line 64">
            <a:extLst>
              <a:ext uri="{FF2B5EF4-FFF2-40B4-BE49-F238E27FC236}">
                <a16:creationId xmlns:a16="http://schemas.microsoft.com/office/drawing/2014/main" id="{C90C8106-317E-415F-A75C-8C147E9C3175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4700" y="2209800"/>
            <a:ext cx="15087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35585" name="Line 65">
            <a:extLst>
              <a:ext uri="{FF2B5EF4-FFF2-40B4-BE49-F238E27FC236}">
                <a16:creationId xmlns:a16="http://schemas.microsoft.com/office/drawing/2014/main" id="{3022D482-803B-43DE-83D1-B43806BA9237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4700" y="1874520"/>
            <a:ext cx="15087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35586" name="Line 66">
            <a:extLst>
              <a:ext uri="{FF2B5EF4-FFF2-40B4-BE49-F238E27FC236}">
                <a16:creationId xmlns:a16="http://schemas.microsoft.com/office/drawing/2014/main" id="{5A8876F1-BD0E-499B-80A6-9694619B9A7B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4700" y="1539240"/>
            <a:ext cx="15087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35587" name="Line 67">
            <a:extLst>
              <a:ext uri="{FF2B5EF4-FFF2-40B4-BE49-F238E27FC236}">
                <a16:creationId xmlns:a16="http://schemas.microsoft.com/office/drawing/2014/main" id="{C8A2041D-0A60-4AF8-B64B-F37271BB1CB4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4700" y="1203960"/>
            <a:ext cx="15087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35588" name="Text Box 68">
            <a:extLst>
              <a:ext uri="{FF2B5EF4-FFF2-40B4-BE49-F238E27FC236}">
                <a16:creationId xmlns:a16="http://schemas.microsoft.com/office/drawing/2014/main" id="{D8C52836-1DB7-4E17-BD03-EE16C6837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4700" y="1179512"/>
            <a:ext cx="1508760" cy="449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2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2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2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2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2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defTabSz="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>
                <a:solidFill>
                  <a:srgbClr val="000000"/>
                </a:solidFill>
                <a:latin typeface="Courier New" panose="02070309020205020404" pitchFamily="49" charset="0"/>
              </a:rPr>
              <a:t>217</a:t>
            </a:r>
          </a:p>
          <a:p>
            <a:pPr algn="ctr" defTabSz="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>
                <a:solidFill>
                  <a:srgbClr val="000000"/>
                </a:solidFill>
                <a:latin typeface="Courier New" panose="02070309020205020404" pitchFamily="49" charset="0"/>
              </a:rPr>
              <a:t>25</a:t>
            </a:r>
            <a:r>
              <a:rPr lang="en-US" altLang="en-US" sz="2200">
                <a:solidFill>
                  <a:srgbClr val="3333CC"/>
                </a:solidFill>
                <a:latin typeface="Courier New" panose="02070309020205020404" pitchFamily="49" charset="0"/>
              </a:rPr>
              <a:t> </a:t>
            </a:r>
            <a:endParaRPr lang="en-US" altLang="en-US" sz="22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defTabSz="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>
                <a:solidFill>
                  <a:srgbClr val="000000"/>
                </a:solidFill>
                <a:latin typeface="Courier New" panose="02070309020205020404" pitchFamily="49" charset="0"/>
              </a:rPr>
              <a:t>10</a:t>
            </a:r>
          </a:p>
          <a:p>
            <a:pPr algn="ctr" defTabSz="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>
                <a:solidFill>
                  <a:srgbClr val="3333CC"/>
                </a:solidFill>
                <a:latin typeface="Courier New" panose="02070309020205020404" pitchFamily="49" charset="0"/>
              </a:rPr>
              <a:t>217</a:t>
            </a:r>
          </a:p>
          <a:p>
            <a:pPr algn="ctr"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2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2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2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200">
              <a:solidFill>
                <a:srgbClr val="000000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35589" name="Text Box 69">
            <a:extLst>
              <a:ext uri="{FF2B5EF4-FFF2-40B4-BE49-F238E27FC236}">
                <a16:creationId xmlns:a16="http://schemas.microsoft.com/office/drawing/2014/main" id="{8E3B864D-D0F0-49DB-AF0C-7C741153C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0041" y="5562600"/>
            <a:ext cx="946092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defTabSz="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980">
                <a:solidFill>
                  <a:srgbClr val="000000"/>
                </a:solidFill>
                <a:latin typeface="Courier New" panose="02070309020205020404" pitchFamily="49" charset="0"/>
              </a:rPr>
              <a:t>xFD00</a:t>
            </a:r>
          </a:p>
        </p:txBody>
      </p:sp>
      <p:sp>
        <p:nvSpPr>
          <p:cNvPr id="235594" name="Text Box 74">
            <a:extLst>
              <a:ext uri="{FF2B5EF4-FFF2-40B4-BE49-F238E27FC236}">
                <a16:creationId xmlns:a16="http://schemas.microsoft.com/office/drawing/2014/main" id="{50459690-884C-4440-B158-F249690A93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3973" y="2796540"/>
            <a:ext cx="5229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>
                <a:solidFill>
                  <a:srgbClr val="000000"/>
                </a:solidFill>
                <a:latin typeface="Franklin Gothic Book" panose="020B0503020102020204" pitchFamily="34" charset="0"/>
              </a:rPr>
              <a:t>R6</a:t>
            </a:r>
            <a:endParaRPr lang="en-US" alt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35595" name="Line 75">
            <a:extLst>
              <a:ext uri="{FF2B5EF4-FFF2-40B4-BE49-F238E27FC236}">
                <a16:creationId xmlns:a16="http://schemas.microsoft.com/office/drawing/2014/main" id="{0CC397D1-76FF-4E61-8333-EAB652BC2F32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9420" y="3048000"/>
            <a:ext cx="33528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35596" name="Text Box 76">
            <a:extLst>
              <a:ext uri="{FF2B5EF4-FFF2-40B4-BE49-F238E27FC236}">
                <a16:creationId xmlns:a16="http://schemas.microsoft.com/office/drawing/2014/main" id="{6C29A7C3-AE2C-40EA-9FDC-55BC5AD093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3973" y="3819843"/>
            <a:ext cx="5229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>
                <a:solidFill>
                  <a:srgbClr val="000000"/>
                </a:solidFill>
                <a:latin typeface="Franklin Gothic Book" panose="020B0503020102020204" pitchFamily="34" charset="0"/>
              </a:rPr>
              <a:t>R5</a:t>
            </a:r>
            <a:endParaRPr lang="en-US" alt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35597" name="Line 77">
            <a:extLst>
              <a:ext uri="{FF2B5EF4-FFF2-40B4-BE49-F238E27FC236}">
                <a16:creationId xmlns:a16="http://schemas.microsoft.com/office/drawing/2014/main" id="{3F4766C8-2D61-4D68-986C-82858E19A9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89420" y="4071303"/>
            <a:ext cx="33528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35598" name="Line 78">
            <a:extLst>
              <a:ext uri="{FF2B5EF4-FFF2-40B4-BE49-F238E27FC236}">
                <a16:creationId xmlns:a16="http://schemas.microsoft.com/office/drawing/2014/main" id="{1FD723C1-971F-4DA4-BC2D-E765E18CDF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33700" y="4137660"/>
            <a:ext cx="4442460" cy="8382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35599" name="Text Box 79">
            <a:extLst>
              <a:ext uri="{FF2B5EF4-FFF2-40B4-BE49-F238E27FC236}">
                <a16:creationId xmlns:a16="http://schemas.microsoft.com/office/drawing/2014/main" id="{49F0B7DB-9C81-4A8A-84F9-855B9FADF2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8409" y="3467100"/>
            <a:ext cx="107593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defTabSz="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>
                <a:solidFill>
                  <a:srgbClr val="3333CC"/>
                </a:solidFill>
                <a:latin typeface="Franklin Gothic Book" panose="020B0503020102020204" pitchFamily="34" charset="0"/>
              </a:rPr>
              <a:t>new R6</a:t>
            </a:r>
            <a:endParaRPr lang="en-US" altLang="en-US" sz="2640">
              <a:solidFill>
                <a:srgbClr val="3333CC"/>
              </a:solidFill>
              <a:latin typeface="Tahoma" panose="020B0604030504040204" pitchFamily="34" charset="0"/>
            </a:endParaRPr>
          </a:p>
        </p:txBody>
      </p:sp>
      <p:sp>
        <p:nvSpPr>
          <p:cNvPr id="235600" name="Line 80">
            <a:extLst>
              <a:ext uri="{FF2B5EF4-FFF2-40B4-BE49-F238E27FC236}">
                <a16:creationId xmlns:a16="http://schemas.microsoft.com/office/drawing/2014/main" id="{6CD79189-8A39-4F94-94A2-C20C0F6AA68A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9420" y="3718560"/>
            <a:ext cx="335280" cy="25146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D15C14EC-6FB0-450C-93A6-DE9F59603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737" y="1288733"/>
            <a:ext cx="2119313" cy="1485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90BB08-C41B-498E-B3B2-DB0BDF616C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/>
              </a:rPr>
              <a:t>14-</a:t>
            </a:r>
            <a:fld id="{A8935550-1619-4492-A792-8ACA127335C6}" type="slidenum">
              <a:rPr lang="en-US" altLang="en-US">
                <a:solidFill>
                  <a:srgbClr val="000000"/>
                </a:solidFill>
                <a:latin typeface="Arial"/>
              </a:rPr>
              <a:pPr defTabSz="1005840" eaLnBrk="0" fontAlgn="base" hangingPunct="0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714" name="Rectangle 2">
            <a:extLst>
              <a:ext uri="{FF2B5EF4-FFF2-40B4-BE49-F238E27FC236}">
                <a16:creationId xmlns:a16="http://schemas.microsoft.com/office/drawing/2014/main" id="{7B78FE41-7907-48D3-AC5A-047C0B9899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 of LC-3 Function Call Implementation</a:t>
            </a:r>
          </a:p>
        </p:txBody>
      </p:sp>
      <p:sp>
        <p:nvSpPr>
          <p:cNvPr id="243715" name="Rectangle 3">
            <a:extLst>
              <a:ext uri="{FF2B5EF4-FFF2-40B4-BE49-F238E27FC236}">
                <a16:creationId xmlns:a16="http://schemas.microsoft.com/office/drawing/2014/main" id="{CA84A4BA-7760-4629-B577-0DDF4E0928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86277" indent="-686277">
              <a:buFontTx/>
              <a:buAutoNum type="arabicPeriod"/>
            </a:pPr>
            <a:r>
              <a:rPr lang="en-US" altLang="en-US">
                <a:solidFill>
                  <a:srgbClr val="009900"/>
                </a:solidFill>
              </a:rPr>
              <a:t>Caller</a:t>
            </a:r>
            <a:r>
              <a:rPr lang="en-US" altLang="en-US"/>
              <a:t> pushes arguments (last to first).</a:t>
            </a:r>
          </a:p>
          <a:p>
            <a:pPr marL="686277" indent="-686277">
              <a:buFontTx/>
              <a:buAutoNum type="arabicPeriod"/>
            </a:pPr>
            <a:r>
              <a:rPr lang="en-US" altLang="en-US">
                <a:solidFill>
                  <a:srgbClr val="009900"/>
                </a:solidFill>
              </a:rPr>
              <a:t>Caller</a:t>
            </a:r>
            <a:r>
              <a:rPr lang="en-US" altLang="en-US"/>
              <a:t> invokes subroutine (JSR).</a:t>
            </a:r>
          </a:p>
          <a:p>
            <a:pPr marL="686277" indent="-686277">
              <a:buFontTx/>
              <a:buAutoNum type="arabicPeriod"/>
            </a:pPr>
            <a:r>
              <a:rPr lang="en-US" altLang="en-US">
                <a:solidFill>
                  <a:srgbClr val="CE0000"/>
                </a:solidFill>
              </a:rPr>
              <a:t>Callee</a:t>
            </a:r>
            <a:r>
              <a:rPr lang="en-US" altLang="en-US"/>
              <a:t> allocates return value, pushes R7 and R5.</a:t>
            </a:r>
          </a:p>
          <a:p>
            <a:pPr marL="686277" indent="-686277">
              <a:buFontTx/>
              <a:buAutoNum type="arabicPeriod"/>
            </a:pPr>
            <a:r>
              <a:rPr lang="en-US" altLang="en-US">
                <a:solidFill>
                  <a:srgbClr val="CE0000"/>
                </a:solidFill>
              </a:rPr>
              <a:t>Callee</a:t>
            </a:r>
            <a:r>
              <a:rPr lang="en-US" altLang="en-US"/>
              <a:t> allocates space for local variables.</a:t>
            </a:r>
          </a:p>
          <a:p>
            <a:pPr marL="686277" indent="-686277">
              <a:buFontTx/>
              <a:buAutoNum type="arabicPeriod"/>
            </a:pPr>
            <a:r>
              <a:rPr lang="en-US" altLang="en-US">
                <a:solidFill>
                  <a:srgbClr val="CE0000"/>
                </a:solidFill>
              </a:rPr>
              <a:t>Callee</a:t>
            </a:r>
            <a:r>
              <a:rPr lang="en-US" altLang="en-US"/>
              <a:t> executes function code.</a:t>
            </a:r>
          </a:p>
          <a:p>
            <a:pPr marL="686277" indent="-686277">
              <a:buFontTx/>
              <a:buAutoNum type="arabicPeriod"/>
            </a:pPr>
            <a:r>
              <a:rPr lang="en-US" altLang="en-US">
                <a:solidFill>
                  <a:srgbClr val="CE0000"/>
                </a:solidFill>
              </a:rPr>
              <a:t>Callee</a:t>
            </a:r>
            <a:r>
              <a:rPr lang="en-US" altLang="en-US"/>
              <a:t> stores result into return value slot.</a:t>
            </a:r>
          </a:p>
          <a:p>
            <a:pPr marL="686277" indent="-686277">
              <a:buFontTx/>
              <a:buAutoNum type="arabicPeriod"/>
            </a:pPr>
            <a:r>
              <a:rPr lang="en-US" altLang="en-US">
                <a:solidFill>
                  <a:srgbClr val="CE0000"/>
                </a:solidFill>
              </a:rPr>
              <a:t>Callee</a:t>
            </a:r>
            <a:r>
              <a:rPr lang="en-US" altLang="en-US"/>
              <a:t> pops local vars, pops R5, pops R7.</a:t>
            </a:r>
          </a:p>
          <a:p>
            <a:pPr marL="686277" indent="-686277">
              <a:buFontTx/>
              <a:buAutoNum type="arabicPeriod"/>
            </a:pPr>
            <a:r>
              <a:rPr lang="en-US" altLang="en-US">
                <a:solidFill>
                  <a:srgbClr val="CE0000"/>
                </a:solidFill>
              </a:rPr>
              <a:t>Callee</a:t>
            </a:r>
            <a:r>
              <a:rPr lang="en-US" altLang="en-US"/>
              <a:t> returns (JMP R7).</a:t>
            </a:r>
          </a:p>
          <a:p>
            <a:pPr marL="686277" indent="-686277">
              <a:buFontTx/>
              <a:buAutoNum type="arabicPeriod"/>
            </a:pPr>
            <a:r>
              <a:rPr lang="en-US" altLang="en-US">
                <a:solidFill>
                  <a:srgbClr val="009900"/>
                </a:solidFill>
              </a:rPr>
              <a:t>Caller</a:t>
            </a:r>
            <a:r>
              <a:rPr lang="en-US" altLang="en-US"/>
              <a:t> loads return value and pops arguments.</a:t>
            </a:r>
          </a:p>
          <a:p>
            <a:pPr marL="686277" indent="-686277">
              <a:buFontTx/>
              <a:buAutoNum type="arabicPeriod"/>
            </a:pPr>
            <a:r>
              <a:rPr lang="en-US" altLang="en-US">
                <a:solidFill>
                  <a:srgbClr val="009900"/>
                </a:solidFill>
              </a:rPr>
              <a:t>Caller</a:t>
            </a:r>
            <a:r>
              <a:rPr lang="en-US" altLang="en-US"/>
              <a:t> resumes computation…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B15B60-6716-4172-85A2-6347BA062F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14-</a:t>
            </a:r>
            <a:fld id="{8A3C9F49-4D5B-442E-9DF1-4A5A044A14C2}" type="slidenum">
              <a:rPr lang="en-US" altLang="en-US" smtClean="0"/>
              <a:pPr/>
              <a:t>13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A9E354-8B44-458A-BB8A-3F0921596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623887"/>
            <a:ext cx="8782050" cy="65246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79B362-9D39-4D9D-A267-A78E6A45A678}"/>
              </a:ext>
            </a:extLst>
          </p:cNvPr>
          <p:cNvSpPr txBox="1"/>
          <p:nvPr/>
        </p:nvSpPr>
        <p:spPr>
          <a:xfrm>
            <a:off x="4983429" y="1303950"/>
            <a:ext cx="4823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Adopted from Prof. </a:t>
            </a:r>
            <a:r>
              <a:rPr lang="en-US" sz="1600" dirty="0" err="1"/>
              <a:t>Yuting’s</a:t>
            </a:r>
            <a:r>
              <a:rPr lang="en-US" sz="1600" dirty="0"/>
              <a:t> lecture notes</a:t>
            </a:r>
          </a:p>
        </p:txBody>
      </p:sp>
    </p:spTree>
    <p:extLst>
      <p:ext uri="{BB962C8B-B14F-4D97-AF65-F5344CB8AC3E}">
        <p14:creationId xmlns:p14="http://schemas.microsoft.com/office/powerpoint/2010/main" val="2621334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23B640-060D-4BA8-91B6-51D00574E6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14-</a:t>
            </a:r>
            <a:fld id="{8A3C9F49-4D5B-442E-9DF1-4A5A044A14C2}" type="slidenum">
              <a:rPr lang="en-US" altLang="en-US" smtClean="0"/>
              <a:pPr/>
              <a:t>14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1B40DF-A657-4F1B-AA9E-39CA530B6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2047875"/>
            <a:ext cx="821055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892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8408831-40AC-4601-8A7C-953404E83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083" y="729261"/>
            <a:ext cx="4088233" cy="631387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D5BD9A-35CC-4BC4-9B87-7AFEECC7B7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03745" y="7203863"/>
            <a:ext cx="2263140" cy="4138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altLang="en-US" sz="1200">
                <a:solidFill>
                  <a:schemeClr val="tx1">
                    <a:tint val="75000"/>
                  </a:schemeClr>
                </a:solidFill>
              </a:rPr>
              <a:t>14-</a:t>
            </a:r>
            <a:fld id="{8A3C9F49-4D5B-442E-9DF1-4A5A044A14C2}" type="slidenum">
              <a:rPr lang="en-US" altLang="en-US" sz="1200" smtClean="0">
                <a:solidFill>
                  <a:schemeClr val="tx1">
                    <a:tint val="75000"/>
                  </a:schemeClr>
                </a:solidFill>
              </a:rPr>
              <a:pPr defTabSz="914400">
                <a:spcAft>
                  <a:spcPts val="600"/>
                </a:spcAft>
              </a:pPr>
              <a:t>15</a:t>
            </a:fld>
            <a:endParaRPr lang="en-US" altLang="en-US"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768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89986F-B66A-4D4A-B469-C1A7F0422D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14-</a:t>
            </a:r>
            <a:fld id="{8A3C9F49-4D5B-442E-9DF1-4A5A044A14C2}" type="slidenum">
              <a:rPr lang="en-US" altLang="en-US" smtClean="0"/>
              <a:pPr/>
              <a:t>2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203F2C-DB87-4C5E-A2B8-230A5CFC0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566737"/>
            <a:ext cx="9725025" cy="663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973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FCECE9-7F72-40CB-A790-046B091A78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/>
              </a:rPr>
              <a:t>14-</a:t>
            </a:r>
            <a:fld id="{85EFB351-A8E1-4591-B7E5-6A87571C626E}" type="slidenum">
              <a:rPr lang="en-US" altLang="en-US">
                <a:solidFill>
                  <a:srgbClr val="000000"/>
                </a:solidFill>
                <a:latin typeface="Arial"/>
              </a:rPr>
              <a:pPr defTabSz="1005840" eaLnBrk="0" fontAlgn="base" hangingPunct="0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354" name="Rectangle 2050">
            <a:extLst>
              <a:ext uri="{FF2B5EF4-FFF2-40B4-BE49-F238E27FC236}">
                <a16:creationId xmlns:a16="http://schemas.microsoft.com/office/drawing/2014/main" id="{56620D44-71F2-461A-A954-62D19153C9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Run-Time Stack</a:t>
            </a:r>
          </a:p>
        </p:txBody>
      </p:sp>
      <p:sp>
        <p:nvSpPr>
          <p:cNvPr id="228355" name="Rectangle 2051">
            <a:extLst>
              <a:ext uri="{FF2B5EF4-FFF2-40B4-BE49-F238E27FC236}">
                <a16:creationId xmlns:a16="http://schemas.microsoft.com/office/drawing/2014/main" id="{7B60EFCF-BDC5-4868-9809-0C376974E8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Recall that local variables are stored</a:t>
            </a:r>
            <a:br>
              <a:rPr lang="en-US" altLang="en-US"/>
            </a:br>
            <a:r>
              <a:rPr lang="en-US" altLang="en-US"/>
              <a:t>on the run-time stack in an </a:t>
            </a:r>
            <a:r>
              <a:rPr lang="en-US" altLang="en-US" i="1">
                <a:solidFill>
                  <a:srgbClr val="CE0000"/>
                </a:solidFill>
              </a:rPr>
              <a:t>activation record</a:t>
            </a:r>
            <a:endParaRPr lang="en-US" altLang="en-US"/>
          </a:p>
          <a:p>
            <a:endParaRPr lang="en-US" altLang="en-US"/>
          </a:p>
          <a:p>
            <a:r>
              <a:rPr lang="en-US" altLang="en-US">
                <a:solidFill>
                  <a:srgbClr val="009900"/>
                </a:solidFill>
              </a:rPr>
              <a:t>Frame pointer (R5)</a:t>
            </a:r>
            <a:r>
              <a:rPr lang="en-US" altLang="en-US"/>
              <a:t> points to the beginning of a</a:t>
            </a:r>
            <a:br>
              <a:rPr lang="en-US" altLang="en-US"/>
            </a:br>
            <a:r>
              <a:rPr lang="en-US" altLang="en-US"/>
              <a:t>region of activation record that stores local variables for</a:t>
            </a:r>
            <a:br>
              <a:rPr lang="en-US" altLang="en-US"/>
            </a:br>
            <a:r>
              <a:rPr lang="en-US" altLang="en-US"/>
              <a:t>the current function</a:t>
            </a:r>
          </a:p>
          <a:p>
            <a:endParaRPr lang="en-US" altLang="en-US"/>
          </a:p>
          <a:p>
            <a:r>
              <a:rPr lang="en-US" altLang="en-US"/>
              <a:t>When a new function is </a:t>
            </a:r>
            <a:r>
              <a:rPr lang="en-US" altLang="en-US">
                <a:solidFill>
                  <a:srgbClr val="CE0000"/>
                </a:solidFill>
              </a:rPr>
              <a:t>called</a:t>
            </a:r>
            <a:r>
              <a:rPr lang="en-US" altLang="en-US"/>
              <a:t>, </a:t>
            </a:r>
            <a:br>
              <a:rPr lang="en-US" altLang="en-US"/>
            </a:br>
            <a:r>
              <a:rPr lang="en-US" altLang="en-US"/>
              <a:t>its activation record is </a:t>
            </a:r>
            <a:r>
              <a:rPr lang="en-US" altLang="en-US">
                <a:solidFill>
                  <a:srgbClr val="CE0000"/>
                </a:solidFill>
              </a:rPr>
              <a:t>pushed</a:t>
            </a:r>
            <a:r>
              <a:rPr lang="en-US" altLang="en-US"/>
              <a:t> on the stack; </a:t>
            </a:r>
            <a:br>
              <a:rPr lang="en-US" altLang="en-US"/>
            </a:br>
            <a:br>
              <a:rPr lang="en-US" altLang="en-US"/>
            </a:br>
            <a:r>
              <a:rPr lang="en-US" altLang="en-US"/>
              <a:t>when it </a:t>
            </a:r>
            <a:r>
              <a:rPr lang="en-US" altLang="en-US">
                <a:solidFill>
                  <a:schemeClr val="accent2"/>
                </a:solidFill>
              </a:rPr>
              <a:t>returns</a:t>
            </a:r>
            <a:r>
              <a:rPr lang="en-US" altLang="en-US"/>
              <a:t>, </a:t>
            </a:r>
            <a:br>
              <a:rPr lang="en-US" altLang="en-US"/>
            </a:br>
            <a:r>
              <a:rPr lang="en-US" altLang="en-US"/>
              <a:t>its activation record is </a:t>
            </a:r>
            <a:r>
              <a:rPr lang="en-US" altLang="en-US">
                <a:solidFill>
                  <a:schemeClr val="accent2"/>
                </a:solidFill>
              </a:rPr>
              <a:t>popped</a:t>
            </a:r>
            <a:r>
              <a:rPr lang="en-US" altLang="en-US"/>
              <a:t> off of the stack.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lide Number Placeholder 3">
            <a:extLst>
              <a:ext uri="{FF2B5EF4-FFF2-40B4-BE49-F238E27FC236}">
                <a16:creationId xmlns:a16="http://schemas.microsoft.com/office/drawing/2014/main" id="{4063DD18-8CEC-42BD-873C-D71566B92B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/>
              </a:rPr>
              <a:t>14-</a:t>
            </a:r>
            <a:fld id="{0A628DF1-AA03-48FC-A733-8F62BB83777C}" type="slidenum">
              <a:rPr lang="en-US" altLang="en-US">
                <a:solidFill>
                  <a:srgbClr val="000000"/>
                </a:solidFill>
                <a:latin typeface="Arial"/>
              </a:rPr>
              <a:pPr defTabSz="1005840" eaLnBrk="0" fontAlgn="base" hangingPunct="0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378" name="Rectangle 1026">
            <a:extLst>
              <a:ext uri="{FF2B5EF4-FFF2-40B4-BE49-F238E27FC236}">
                <a16:creationId xmlns:a16="http://schemas.microsoft.com/office/drawing/2014/main" id="{75AD1571-F96E-45B8-AE89-40B5C8F4B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Run-Time Stack</a:t>
            </a:r>
          </a:p>
        </p:txBody>
      </p:sp>
      <p:sp>
        <p:nvSpPr>
          <p:cNvPr id="229380" name="Line 1028">
            <a:extLst>
              <a:ext uri="{FF2B5EF4-FFF2-40B4-BE49-F238E27FC236}">
                <a16:creationId xmlns:a16="http://schemas.microsoft.com/office/drawing/2014/main" id="{ED27987F-24AE-4F39-B736-38A8CB474AB7}"/>
              </a:ext>
            </a:extLst>
          </p:cNvPr>
          <p:cNvSpPr>
            <a:spLocks noChangeShapeType="1"/>
          </p:cNvSpPr>
          <p:nvPr/>
        </p:nvSpPr>
        <p:spPr bwMode="auto">
          <a:xfrm>
            <a:off x="1173480" y="1874520"/>
            <a:ext cx="0" cy="32689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29381" name="Line 1029">
            <a:extLst>
              <a:ext uri="{FF2B5EF4-FFF2-40B4-BE49-F238E27FC236}">
                <a16:creationId xmlns:a16="http://schemas.microsoft.com/office/drawing/2014/main" id="{1A343C5F-9ADD-40E3-990D-9613E284E53A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2240" y="1874520"/>
            <a:ext cx="0" cy="32689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29382" name="Line 1030">
            <a:extLst>
              <a:ext uri="{FF2B5EF4-FFF2-40B4-BE49-F238E27FC236}">
                <a16:creationId xmlns:a16="http://schemas.microsoft.com/office/drawing/2014/main" id="{7670138F-CD76-4BCB-A1C4-79F11EB6C248}"/>
              </a:ext>
            </a:extLst>
          </p:cNvPr>
          <p:cNvSpPr>
            <a:spLocks noChangeShapeType="1"/>
          </p:cNvSpPr>
          <p:nvPr/>
        </p:nvSpPr>
        <p:spPr bwMode="auto">
          <a:xfrm>
            <a:off x="1173480" y="4053840"/>
            <a:ext cx="150876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29383" name="Line 1031">
            <a:extLst>
              <a:ext uri="{FF2B5EF4-FFF2-40B4-BE49-F238E27FC236}">
                <a16:creationId xmlns:a16="http://schemas.microsoft.com/office/drawing/2014/main" id="{039F2256-6EE0-4D53-95ED-0F49A153C35A}"/>
              </a:ext>
            </a:extLst>
          </p:cNvPr>
          <p:cNvSpPr>
            <a:spLocks noChangeShapeType="1"/>
          </p:cNvSpPr>
          <p:nvPr/>
        </p:nvSpPr>
        <p:spPr bwMode="auto">
          <a:xfrm>
            <a:off x="1173480" y="4221480"/>
            <a:ext cx="15087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29384" name="Line 1032">
            <a:extLst>
              <a:ext uri="{FF2B5EF4-FFF2-40B4-BE49-F238E27FC236}">
                <a16:creationId xmlns:a16="http://schemas.microsoft.com/office/drawing/2014/main" id="{8A990AC7-BAED-4CC7-B823-266AA0AF96AE}"/>
              </a:ext>
            </a:extLst>
          </p:cNvPr>
          <p:cNvSpPr>
            <a:spLocks noChangeShapeType="1"/>
          </p:cNvSpPr>
          <p:nvPr/>
        </p:nvSpPr>
        <p:spPr bwMode="auto">
          <a:xfrm>
            <a:off x="1173480" y="4389120"/>
            <a:ext cx="15087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29385" name="Line 1033">
            <a:extLst>
              <a:ext uri="{FF2B5EF4-FFF2-40B4-BE49-F238E27FC236}">
                <a16:creationId xmlns:a16="http://schemas.microsoft.com/office/drawing/2014/main" id="{6DF94553-5FC0-4F43-8766-B74301C6A832}"/>
              </a:ext>
            </a:extLst>
          </p:cNvPr>
          <p:cNvSpPr>
            <a:spLocks noChangeShapeType="1"/>
          </p:cNvSpPr>
          <p:nvPr/>
        </p:nvSpPr>
        <p:spPr bwMode="auto">
          <a:xfrm>
            <a:off x="1173480" y="4556760"/>
            <a:ext cx="15087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29386" name="Line 1034">
            <a:extLst>
              <a:ext uri="{FF2B5EF4-FFF2-40B4-BE49-F238E27FC236}">
                <a16:creationId xmlns:a16="http://schemas.microsoft.com/office/drawing/2014/main" id="{F94E6E23-5941-43CB-BC5B-9401F660483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73480" y="4724400"/>
            <a:ext cx="15087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29387" name="Line 1035">
            <a:extLst>
              <a:ext uri="{FF2B5EF4-FFF2-40B4-BE49-F238E27FC236}">
                <a16:creationId xmlns:a16="http://schemas.microsoft.com/office/drawing/2014/main" id="{451DDA3F-3437-42BE-BA2F-227F1E61A597}"/>
              </a:ext>
            </a:extLst>
          </p:cNvPr>
          <p:cNvSpPr>
            <a:spLocks noChangeShapeType="1"/>
          </p:cNvSpPr>
          <p:nvPr/>
        </p:nvSpPr>
        <p:spPr bwMode="auto">
          <a:xfrm>
            <a:off x="1173480" y="4892040"/>
            <a:ext cx="150876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29388" name="Text Box 1036">
            <a:extLst>
              <a:ext uri="{FF2B5EF4-FFF2-40B4-BE49-F238E27FC236}">
                <a16:creationId xmlns:a16="http://schemas.microsoft.com/office/drawing/2014/main" id="{DD54B08D-9364-41B2-B5A6-972D2DF09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3495" y="4305300"/>
            <a:ext cx="793807" cy="3970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980">
                <a:solidFill>
                  <a:srgbClr val="000000"/>
                </a:solidFill>
                <a:latin typeface="Courier New" panose="02070309020205020404" pitchFamily="49" charset="0"/>
              </a:rPr>
              <a:t>main</a:t>
            </a:r>
            <a:endParaRPr lang="en-US" alt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29389" name="Text Box 1037">
            <a:extLst>
              <a:ext uri="{FF2B5EF4-FFF2-40B4-BE49-F238E27FC236}">
                <a16:creationId xmlns:a16="http://schemas.microsoft.com/office/drawing/2014/main" id="{C56212A4-80BE-461C-9940-5AB81A924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3024" y="1521778"/>
            <a:ext cx="116634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i="1">
                <a:solidFill>
                  <a:srgbClr val="000000"/>
                </a:solidFill>
                <a:latin typeface="Franklin Gothic Book" panose="020B0503020102020204" pitchFamily="34" charset="0"/>
              </a:rPr>
              <a:t>Memory</a:t>
            </a:r>
            <a:endParaRPr lang="en-US" alt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29390" name="Line 1038">
            <a:extLst>
              <a:ext uri="{FF2B5EF4-FFF2-40B4-BE49-F238E27FC236}">
                <a16:creationId xmlns:a16="http://schemas.microsoft.com/office/drawing/2014/main" id="{1766D3C4-B2AD-4736-BB98-7CCC8CDB133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27860" y="3299460"/>
            <a:ext cx="0" cy="75438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29391" name="Text Box 1039">
            <a:extLst>
              <a:ext uri="{FF2B5EF4-FFF2-40B4-BE49-F238E27FC236}">
                <a16:creationId xmlns:a16="http://schemas.microsoft.com/office/drawing/2014/main" id="{DCB8387B-ACFE-4005-A92C-71245439E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4993" y="3802380"/>
            <a:ext cx="5229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>
                <a:solidFill>
                  <a:srgbClr val="000000"/>
                </a:solidFill>
                <a:latin typeface="Franklin Gothic Book" panose="020B0503020102020204" pitchFamily="34" charset="0"/>
              </a:rPr>
              <a:t>R6</a:t>
            </a:r>
            <a:endParaRPr lang="en-US" alt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29392" name="Line 1040">
            <a:extLst>
              <a:ext uri="{FF2B5EF4-FFF2-40B4-BE49-F238E27FC236}">
                <a16:creationId xmlns:a16="http://schemas.microsoft.com/office/drawing/2014/main" id="{4A31DA40-4055-4283-95F6-7F7F5A1C4F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82240" y="4120198"/>
            <a:ext cx="33528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29393" name="Line 1041">
            <a:extLst>
              <a:ext uri="{FF2B5EF4-FFF2-40B4-BE49-F238E27FC236}">
                <a16:creationId xmlns:a16="http://schemas.microsoft.com/office/drawing/2014/main" id="{54F7747D-6D01-4D00-939E-6EE5668B146D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9540" y="1874520"/>
            <a:ext cx="0" cy="32689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29394" name="Line 1042">
            <a:extLst>
              <a:ext uri="{FF2B5EF4-FFF2-40B4-BE49-F238E27FC236}">
                <a16:creationId xmlns:a16="http://schemas.microsoft.com/office/drawing/2014/main" id="{A9B3D177-884B-4103-ABA3-4FEDCF9F548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8300" y="1874520"/>
            <a:ext cx="0" cy="32689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29395" name="Line 1043">
            <a:extLst>
              <a:ext uri="{FF2B5EF4-FFF2-40B4-BE49-F238E27FC236}">
                <a16:creationId xmlns:a16="http://schemas.microsoft.com/office/drawing/2014/main" id="{96B21408-E7B6-46C7-8A1F-FA38B2B70FFE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9540" y="3048000"/>
            <a:ext cx="150876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29396" name="Line 1044">
            <a:extLst>
              <a:ext uri="{FF2B5EF4-FFF2-40B4-BE49-F238E27FC236}">
                <a16:creationId xmlns:a16="http://schemas.microsoft.com/office/drawing/2014/main" id="{7BC273C5-A01B-4A2C-9EEA-2FF78148A2E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9540" y="3215640"/>
            <a:ext cx="15087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29397" name="Line 1045">
            <a:extLst>
              <a:ext uri="{FF2B5EF4-FFF2-40B4-BE49-F238E27FC236}">
                <a16:creationId xmlns:a16="http://schemas.microsoft.com/office/drawing/2014/main" id="{49CFB00A-0AE4-45C7-9E66-0471706DBBF6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9540" y="3383280"/>
            <a:ext cx="15087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29398" name="Line 1046">
            <a:extLst>
              <a:ext uri="{FF2B5EF4-FFF2-40B4-BE49-F238E27FC236}">
                <a16:creationId xmlns:a16="http://schemas.microsoft.com/office/drawing/2014/main" id="{7F3B0C8C-5323-4A95-9255-4F99566D73A1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9540" y="3550920"/>
            <a:ext cx="15087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29399" name="Line 1047">
            <a:extLst>
              <a:ext uri="{FF2B5EF4-FFF2-40B4-BE49-F238E27FC236}">
                <a16:creationId xmlns:a16="http://schemas.microsoft.com/office/drawing/2014/main" id="{2DBCA90C-6745-47AE-9EF0-5F345A82F921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9540" y="3718560"/>
            <a:ext cx="15087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29400" name="Line 1048">
            <a:extLst>
              <a:ext uri="{FF2B5EF4-FFF2-40B4-BE49-F238E27FC236}">
                <a16:creationId xmlns:a16="http://schemas.microsoft.com/office/drawing/2014/main" id="{3F2D7C82-01D0-48F6-8C60-6ADCF99E4DDC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9540" y="3886200"/>
            <a:ext cx="15087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29401" name="Text Box 1049">
            <a:extLst>
              <a:ext uri="{FF2B5EF4-FFF2-40B4-BE49-F238E27FC236}">
                <a16:creationId xmlns:a16="http://schemas.microsoft.com/office/drawing/2014/main" id="{E75C5384-E82B-4DBA-885B-08752691E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9555" y="3299460"/>
            <a:ext cx="793807" cy="3970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980">
                <a:solidFill>
                  <a:srgbClr val="000000"/>
                </a:solidFill>
                <a:latin typeface="Courier New" panose="02070309020205020404" pitchFamily="49" charset="0"/>
              </a:rPr>
              <a:t>Watt</a:t>
            </a:r>
            <a:endParaRPr lang="en-US" alt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29402" name="Text Box 1050">
            <a:extLst>
              <a:ext uri="{FF2B5EF4-FFF2-40B4-BE49-F238E27FC236}">
                <a16:creationId xmlns:a16="http://schemas.microsoft.com/office/drawing/2014/main" id="{0EF580C5-C562-4A1E-B61B-BE956936A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9084" y="1521778"/>
            <a:ext cx="116634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i="1">
                <a:solidFill>
                  <a:srgbClr val="000000"/>
                </a:solidFill>
                <a:latin typeface="Franklin Gothic Book" panose="020B0503020102020204" pitchFamily="34" charset="0"/>
              </a:rPr>
              <a:t>Memory</a:t>
            </a:r>
            <a:endParaRPr lang="en-US" alt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29403" name="Line 1051">
            <a:extLst>
              <a:ext uri="{FF2B5EF4-FFF2-40B4-BE49-F238E27FC236}">
                <a16:creationId xmlns:a16="http://schemas.microsoft.com/office/drawing/2014/main" id="{6E26608C-0208-4795-9BDF-64856CC4974F}"/>
              </a:ext>
            </a:extLst>
          </p:cNvPr>
          <p:cNvSpPr>
            <a:spLocks noChangeShapeType="1"/>
          </p:cNvSpPr>
          <p:nvPr/>
        </p:nvSpPr>
        <p:spPr bwMode="auto">
          <a:xfrm>
            <a:off x="4693920" y="2293620"/>
            <a:ext cx="0" cy="75438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29404" name="Text Box 1052">
            <a:extLst>
              <a:ext uri="{FF2B5EF4-FFF2-40B4-BE49-F238E27FC236}">
                <a16:creationId xmlns:a16="http://schemas.microsoft.com/office/drawing/2014/main" id="{8E5A9949-667E-4B37-A42E-E07FDDF0D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7724" y="2880360"/>
            <a:ext cx="5229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>
                <a:solidFill>
                  <a:srgbClr val="000000"/>
                </a:solidFill>
                <a:latin typeface="Franklin Gothic Book" panose="020B0503020102020204" pitchFamily="34" charset="0"/>
              </a:rPr>
              <a:t>R6</a:t>
            </a:r>
            <a:endParaRPr lang="en-US" alt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29406" name="Line 1054">
            <a:extLst>
              <a:ext uri="{FF2B5EF4-FFF2-40B4-BE49-F238E27FC236}">
                <a16:creationId xmlns:a16="http://schemas.microsoft.com/office/drawing/2014/main" id="{A7EDB828-5A2C-47DF-BE87-97F3E9B8BB34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1874520"/>
            <a:ext cx="0" cy="32689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29407" name="Line 1055">
            <a:extLst>
              <a:ext uri="{FF2B5EF4-FFF2-40B4-BE49-F238E27FC236}">
                <a16:creationId xmlns:a16="http://schemas.microsoft.com/office/drawing/2014/main" id="{472CF4BF-063E-4795-A7FD-A8288DAB44B3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4360" y="1874520"/>
            <a:ext cx="0" cy="32689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29408" name="Line 1056">
            <a:extLst>
              <a:ext uri="{FF2B5EF4-FFF2-40B4-BE49-F238E27FC236}">
                <a16:creationId xmlns:a16="http://schemas.microsoft.com/office/drawing/2014/main" id="{683DB167-0889-405C-9BE5-1134B7E22F57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4053840"/>
            <a:ext cx="150876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29409" name="Line 1057">
            <a:extLst>
              <a:ext uri="{FF2B5EF4-FFF2-40B4-BE49-F238E27FC236}">
                <a16:creationId xmlns:a16="http://schemas.microsoft.com/office/drawing/2014/main" id="{72D1F769-7A8A-446D-A14C-CBF62955A325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4221480"/>
            <a:ext cx="15087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29410" name="Line 1058">
            <a:extLst>
              <a:ext uri="{FF2B5EF4-FFF2-40B4-BE49-F238E27FC236}">
                <a16:creationId xmlns:a16="http://schemas.microsoft.com/office/drawing/2014/main" id="{71DF232F-9788-4A29-8CF0-9DB56DEB0744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4389120"/>
            <a:ext cx="15087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29411" name="Line 1059">
            <a:extLst>
              <a:ext uri="{FF2B5EF4-FFF2-40B4-BE49-F238E27FC236}">
                <a16:creationId xmlns:a16="http://schemas.microsoft.com/office/drawing/2014/main" id="{1AC5B792-901B-4CBA-8523-15EB6B644131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4556760"/>
            <a:ext cx="15087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29412" name="Line 1060">
            <a:extLst>
              <a:ext uri="{FF2B5EF4-FFF2-40B4-BE49-F238E27FC236}">
                <a16:creationId xmlns:a16="http://schemas.microsoft.com/office/drawing/2014/main" id="{8A8BE83B-A2CE-4B6A-9398-0F55448E3597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4724400"/>
            <a:ext cx="15087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29413" name="Line 1061">
            <a:extLst>
              <a:ext uri="{FF2B5EF4-FFF2-40B4-BE49-F238E27FC236}">
                <a16:creationId xmlns:a16="http://schemas.microsoft.com/office/drawing/2014/main" id="{EB180633-DDEB-4758-B23B-33A073254895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4892040"/>
            <a:ext cx="150876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29414" name="Text Box 1062">
            <a:extLst>
              <a:ext uri="{FF2B5EF4-FFF2-40B4-BE49-F238E27FC236}">
                <a16:creationId xmlns:a16="http://schemas.microsoft.com/office/drawing/2014/main" id="{3724E148-A44A-4FD2-B147-F49A1E211F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5615" y="4305300"/>
            <a:ext cx="793807" cy="3970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980">
                <a:solidFill>
                  <a:srgbClr val="000000"/>
                </a:solidFill>
                <a:latin typeface="Courier New" panose="02070309020205020404" pitchFamily="49" charset="0"/>
              </a:rPr>
              <a:t>main</a:t>
            </a:r>
            <a:endParaRPr lang="en-US" alt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29415" name="Text Box 1063">
            <a:extLst>
              <a:ext uri="{FF2B5EF4-FFF2-40B4-BE49-F238E27FC236}">
                <a16:creationId xmlns:a16="http://schemas.microsoft.com/office/drawing/2014/main" id="{18AC34BB-1A3D-48E0-B3DB-5C8C37F40F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5144" y="1521778"/>
            <a:ext cx="116634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i="1">
                <a:solidFill>
                  <a:srgbClr val="000000"/>
                </a:solidFill>
                <a:latin typeface="Franklin Gothic Book" panose="020B0503020102020204" pitchFamily="34" charset="0"/>
              </a:rPr>
              <a:t>Memory</a:t>
            </a:r>
            <a:endParaRPr lang="en-US" alt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29416" name="Line 1064">
            <a:extLst>
              <a:ext uri="{FF2B5EF4-FFF2-40B4-BE49-F238E27FC236}">
                <a16:creationId xmlns:a16="http://schemas.microsoft.com/office/drawing/2014/main" id="{91C71EDB-31C0-45B7-B18D-D253ACFE9E7F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9980" y="3299460"/>
            <a:ext cx="0" cy="75438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29419" name="Line 1067">
            <a:extLst>
              <a:ext uri="{FF2B5EF4-FFF2-40B4-BE49-F238E27FC236}">
                <a16:creationId xmlns:a16="http://schemas.microsoft.com/office/drawing/2014/main" id="{436EEFF5-B483-4B9C-B62F-9F196F35A17E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9540" y="4053840"/>
            <a:ext cx="150876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29425" name="Line 1073">
            <a:extLst>
              <a:ext uri="{FF2B5EF4-FFF2-40B4-BE49-F238E27FC236}">
                <a16:creationId xmlns:a16="http://schemas.microsoft.com/office/drawing/2014/main" id="{03642180-D922-4C4B-B875-BA1531233E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48300" y="3131820"/>
            <a:ext cx="33528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29426" name="Line 1074">
            <a:extLst>
              <a:ext uri="{FF2B5EF4-FFF2-40B4-BE49-F238E27FC236}">
                <a16:creationId xmlns:a16="http://schemas.microsoft.com/office/drawing/2014/main" id="{A5F1A465-F7A7-4655-8975-60F841A2A4C2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9540" y="4221480"/>
            <a:ext cx="15087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29427" name="Line 1075">
            <a:extLst>
              <a:ext uri="{FF2B5EF4-FFF2-40B4-BE49-F238E27FC236}">
                <a16:creationId xmlns:a16="http://schemas.microsoft.com/office/drawing/2014/main" id="{941D54A7-A99D-4409-8323-943F4203F8AD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9540" y="4389120"/>
            <a:ext cx="15087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29428" name="Line 1076">
            <a:extLst>
              <a:ext uri="{FF2B5EF4-FFF2-40B4-BE49-F238E27FC236}">
                <a16:creationId xmlns:a16="http://schemas.microsoft.com/office/drawing/2014/main" id="{D1F03409-3B6E-4DE7-A40D-5954F9C03B47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9540" y="4556760"/>
            <a:ext cx="15087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29429" name="Line 1077">
            <a:extLst>
              <a:ext uri="{FF2B5EF4-FFF2-40B4-BE49-F238E27FC236}">
                <a16:creationId xmlns:a16="http://schemas.microsoft.com/office/drawing/2014/main" id="{10091A71-8CC9-4673-B936-62371AE9222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9540" y="4724400"/>
            <a:ext cx="15087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29430" name="Line 1078">
            <a:extLst>
              <a:ext uri="{FF2B5EF4-FFF2-40B4-BE49-F238E27FC236}">
                <a16:creationId xmlns:a16="http://schemas.microsoft.com/office/drawing/2014/main" id="{272705D9-A445-4ABB-A7EC-57ABE500CFA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9540" y="4892040"/>
            <a:ext cx="150876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29431" name="Text Box 1079">
            <a:extLst>
              <a:ext uri="{FF2B5EF4-FFF2-40B4-BE49-F238E27FC236}">
                <a16:creationId xmlns:a16="http://schemas.microsoft.com/office/drawing/2014/main" id="{1258F12F-1321-4D6B-A9A6-54A31C14B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7017" y="4221480"/>
            <a:ext cx="793807" cy="3970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980">
                <a:solidFill>
                  <a:srgbClr val="000000"/>
                </a:solidFill>
                <a:latin typeface="Courier New" panose="02070309020205020404" pitchFamily="49" charset="0"/>
              </a:rPr>
              <a:t>main</a:t>
            </a:r>
            <a:endParaRPr lang="en-US" alt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29432" name="Text Box 1080">
            <a:extLst>
              <a:ext uri="{FF2B5EF4-FFF2-40B4-BE49-F238E27FC236}">
                <a16:creationId xmlns:a16="http://schemas.microsoft.com/office/drawing/2014/main" id="{0B9E930C-8420-4EFF-A802-A79EFA3C9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592" y="5394960"/>
            <a:ext cx="1716239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640" b="1" i="1">
                <a:solidFill>
                  <a:srgbClr val="CE0000"/>
                </a:solidFill>
                <a:latin typeface="Franklin Gothic Book" panose="020B0503020102020204" pitchFamily="34" charset="0"/>
              </a:rPr>
              <a:t>Before call</a:t>
            </a:r>
          </a:p>
        </p:txBody>
      </p:sp>
      <p:sp>
        <p:nvSpPr>
          <p:cNvPr id="229433" name="Text Box 1081">
            <a:extLst>
              <a:ext uri="{FF2B5EF4-FFF2-40B4-BE49-F238E27FC236}">
                <a16:creationId xmlns:a16="http://schemas.microsoft.com/office/drawing/2014/main" id="{3FAF581B-DEC7-4819-9972-76395BEAF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3657" y="5394960"/>
            <a:ext cx="1721945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640" b="1" i="1">
                <a:solidFill>
                  <a:srgbClr val="CE0000"/>
                </a:solidFill>
                <a:latin typeface="Franklin Gothic Book" panose="020B0503020102020204" pitchFamily="34" charset="0"/>
              </a:rPr>
              <a:t>During call</a:t>
            </a:r>
          </a:p>
        </p:txBody>
      </p:sp>
      <p:sp>
        <p:nvSpPr>
          <p:cNvPr id="229434" name="Text Box 1082">
            <a:extLst>
              <a:ext uri="{FF2B5EF4-FFF2-40B4-BE49-F238E27FC236}">
                <a16:creationId xmlns:a16="http://schemas.microsoft.com/office/drawing/2014/main" id="{2B519E82-64F0-409C-8033-9999B71444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6466" y="5394960"/>
            <a:ext cx="1457835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640" b="1" i="1">
                <a:solidFill>
                  <a:srgbClr val="CE0000"/>
                </a:solidFill>
                <a:latin typeface="Franklin Gothic Book" panose="020B0503020102020204" pitchFamily="34" charset="0"/>
              </a:rPr>
              <a:t>After call</a:t>
            </a:r>
          </a:p>
        </p:txBody>
      </p:sp>
      <p:sp>
        <p:nvSpPr>
          <p:cNvPr id="229436" name="Text Box 1084">
            <a:extLst>
              <a:ext uri="{FF2B5EF4-FFF2-40B4-BE49-F238E27FC236}">
                <a16:creationId xmlns:a16="http://schemas.microsoft.com/office/drawing/2014/main" id="{00769F8D-3D3E-4E83-B7BB-AF8662A16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4993" y="4137660"/>
            <a:ext cx="5229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>
                <a:solidFill>
                  <a:srgbClr val="000000"/>
                </a:solidFill>
                <a:latin typeface="Franklin Gothic Book" panose="020B0503020102020204" pitchFamily="34" charset="0"/>
              </a:rPr>
              <a:t>R5</a:t>
            </a:r>
            <a:endParaRPr lang="en-US" alt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29437" name="Line 1085">
            <a:extLst>
              <a:ext uri="{FF2B5EF4-FFF2-40B4-BE49-F238E27FC236}">
                <a16:creationId xmlns:a16="http://schemas.microsoft.com/office/drawing/2014/main" id="{85BA8A31-515F-4988-AD3E-5D2EFEDAB4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82240" y="4305300"/>
            <a:ext cx="33528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29438" name="Text Box 1086">
            <a:extLst>
              <a:ext uri="{FF2B5EF4-FFF2-40B4-BE49-F238E27FC236}">
                <a16:creationId xmlns:a16="http://schemas.microsoft.com/office/drawing/2014/main" id="{4FB0BF5F-F506-49D5-8111-07B11AD75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7724" y="3215640"/>
            <a:ext cx="5229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>
                <a:solidFill>
                  <a:srgbClr val="000000"/>
                </a:solidFill>
                <a:latin typeface="Franklin Gothic Book" panose="020B0503020102020204" pitchFamily="34" charset="0"/>
              </a:rPr>
              <a:t>R5</a:t>
            </a:r>
            <a:endParaRPr lang="en-US" alt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29439" name="Line 1087">
            <a:extLst>
              <a:ext uri="{FF2B5EF4-FFF2-40B4-BE49-F238E27FC236}">
                <a16:creationId xmlns:a16="http://schemas.microsoft.com/office/drawing/2014/main" id="{8010E907-4A10-4911-B4EF-82D54969002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48300" y="3467100"/>
            <a:ext cx="33528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29440" name="Text Box 1088">
            <a:extLst>
              <a:ext uri="{FF2B5EF4-FFF2-40B4-BE49-F238E27FC236}">
                <a16:creationId xmlns:a16="http://schemas.microsoft.com/office/drawing/2014/main" id="{CA9ED2E9-9929-4A43-8041-A2CDE48A6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7113" y="3802380"/>
            <a:ext cx="5229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>
                <a:solidFill>
                  <a:srgbClr val="000000"/>
                </a:solidFill>
                <a:latin typeface="Franklin Gothic Book" panose="020B0503020102020204" pitchFamily="34" charset="0"/>
              </a:rPr>
              <a:t>R6</a:t>
            </a:r>
            <a:endParaRPr lang="en-US" alt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29441" name="Line 1089">
            <a:extLst>
              <a:ext uri="{FF2B5EF4-FFF2-40B4-BE49-F238E27FC236}">
                <a16:creationId xmlns:a16="http://schemas.microsoft.com/office/drawing/2014/main" id="{FC172D66-38D6-4971-B76B-353296AC15D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14360" y="4120198"/>
            <a:ext cx="33528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29442" name="Text Box 1090">
            <a:extLst>
              <a:ext uri="{FF2B5EF4-FFF2-40B4-BE49-F238E27FC236}">
                <a16:creationId xmlns:a16="http://schemas.microsoft.com/office/drawing/2014/main" id="{476C7DD7-7C31-4129-A06D-3EFE70A85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7113" y="4137660"/>
            <a:ext cx="5229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>
                <a:solidFill>
                  <a:srgbClr val="000000"/>
                </a:solidFill>
                <a:latin typeface="Franklin Gothic Book" panose="020B0503020102020204" pitchFamily="34" charset="0"/>
              </a:rPr>
              <a:t>R5</a:t>
            </a:r>
            <a:endParaRPr lang="en-US" alt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29443" name="Line 1091">
            <a:extLst>
              <a:ext uri="{FF2B5EF4-FFF2-40B4-BE49-F238E27FC236}">
                <a16:creationId xmlns:a16="http://schemas.microsoft.com/office/drawing/2014/main" id="{7833FD22-1277-4CB6-BA6F-19537A0A1D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14360" y="4305300"/>
            <a:ext cx="33528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3">
            <a:extLst>
              <a:ext uri="{FF2B5EF4-FFF2-40B4-BE49-F238E27FC236}">
                <a16:creationId xmlns:a16="http://schemas.microsoft.com/office/drawing/2014/main" id="{68A7D260-4202-4E21-9562-822FF30F7A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/>
              </a:rPr>
              <a:t>14-</a:t>
            </a:r>
            <a:fld id="{091ABB05-DF91-45A5-B542-583215074422}" type="slidenum">
              <a:rPr lang="en-US" altLang="en-US">
                <a:solidFill>
                  <a:srgbClr val="000000"/>
                </a:solidFill>
                <a:latin typeface="Arial"/>
              </a:rPr>
              <a:pPr defTabSz="1005840" eaLnBrk="0" fontAlgn="base" hangingPunct="0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402" name="Rectangle 2">
            <a:extLst>
              <a:ext uri="{FF2B5EF4-FFF2-40B4-BE49-F238E27FC236}">
                <a16:creationId xmlns:a16="http://schemas.microsoft.com/office/drawing/2014/main" id="{6D8A3EA0-7CEC-4832-AA99-B362A6459C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Activation Record</a:t>
            </a:r>
          </a:p>
        </p:txBody>
      </p:sp>
      <p:sp>
        <p:nvSpPr>
          <p:cNvPr id="230403" name="Rectangle 3">
            <a:extLst>
              <a:ext uri="{FF2B5EF4-FFF2-40B4-BE49-F238E27FC236}">
                <a16:creationId xmlns:a16="http://schemas.microsoft.com/office/drawing/2014/main" id="{A5B34EE2-122C-4459-BC1A-9DAEF9B06F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1460" y="1287780"/>
            <a:ext cx="9471660" cy="5615940"/>
          </a:xfrm>
        </p:spPr>
        <p:txBody>
          <a:bodyPr/>
          <a:lstStyle/>
          <a:p>
            <a:r>
              <a:rPr lang="en-US" altLang="en-US">
                <a:latin typeface="Courier New" panose="02070309020205020404" pitchFamily="49" charset="0"/>
              </a:rPr>
              <a:t>int NoName(int a, int b)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{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  int w, x, y;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  .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  .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  .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  return y;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}</a:t>
            </a:r>
            <a:endParaRPr lang="en-US" altLang="en-US" b="0">
              <a:latin typeface="Courier New" panose="02070309020205020404" pitchFamily="49" charset="0"/>
            </a:endParaRPr>
          </a:p>
        </p:txBody>
      </p:sp>
      <p:sp>
        <p:nvSpPr>
          <p:cNvPr id="230404" name="Rectangle 4">
            <a:extLst>
              <a:ext uri="{FF2B5EF4-FFF2-40B4-BE49-F238E27FC236}">
                <a16:creationId xmlns:a16="http://schemas.microsoft.com/office/drawing/2014/main" id="{E31DC286-F838-4A08-A49C-B28569BD6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" y="4808220"/>
            <a:ext cx="3939540" cy="419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30405" name="Text Box 5">
            <a:extLst>
              <a:ext uri="{FF2B5EF4-FFF2-40B4-BE49-F238E27FC236}">
                <a16:creationId xmlns:a16="http://schemas.microsoft.com/office/drawing/2014/main" id="{B8826EE4-CE36-446D-8702-E82AFF3785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021" y="4808220"/>
            <a:ext cx="761747" cy="363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760">
                <a:solidFill>
                  <a:srgbClr val="000000"/>
                </a:solidFill>
                <a:latin typeface="Tahoma" panose="020B0604030504040204" pitchFamily="34" charset="0"/>
              </a:rPr>
              <a:t>Name</a:t>
            </a:r>
          </a:p>
        </p:txBody>
      </p:sp>
      <p:sp>
        <p:nvSpPr>
          <p:cNvPr id="230406" name="Text Box 6">
            <a:extLst>
              <a:ext uri="{FF2B5EF4-FFF2-40B4-BE49-F238E27FC236}">
                <a16:creationId xmlns:a16="http://schemas.microsoft.com/office/drawing/2014/main" id="{A5F47F57-1D0F-4BA1-AD0B-B558EF3AA5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8753" y="4808220"/>
            <a:ext cx="651011" cy="363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760">
                <a:solidFill>
                  <a:srgbClr val="000000"/>
                </a:solidFill>
                <a:latin typeface="Tahoma" panose="020B0604030504040204" pitchFamily="34" charset="0"/>
              </a:rPr>
              <a:t>Type</a:t>
            </a:r>
          </a:p>
        </p:txBody>
      </p:sp>
      <p:sp>
        <p:nvSpPr>
          <p:cNvPr id="230407" name="Text Box 7">
            <a:extLst>
              <a:ext uri="{FF2B5EF4-FFF2-40B4-BE49-F238E27FC236}">
                <a16:creationId xmlns:a16="http://schemas.microsoft.com/office/drawing/2014/main" id="{CA56E005-2D53-4E9F-BA35-F1A8D94096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243" y="4808220"/>
            <a:ext cx="780085" cy="363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760">
                <a:solidFill>
                  <a:srgbClr val="000000"/>
                </a:solidFill>
                <a:latin typeface="Tahoma" panose="020B0604030504040204" pitchFamily="34" charset="0"/>
              </a:rPr>
              <a:t>Offset</a:t>
            </a:r>
          </a:p>
        </p:txBody>
      </p:sp>
      <p:sp>
        <p:nvSpPr>
          <p:cNvPr id="230408" name="Text Box 8">
            <a:extLst>
              <a:ext uri="{FF2B5EF4-FFF2-40B4-BE49-F238E27FC236}">
                <a16:creationId xmlns:a16="http://schemas.microsoft.com/office/drawing/2014/main" id="{1EB3ADC7-E0BD-44BA-8F00-128DA963E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464" y="4808220"/>
            <a:ext cx="779829" cy="363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760">
                <a:solidFill>
                  <a:srgbClr val="000000"/>
                </a:solidFill>
                <a:latin typeface="Tahoma" panose="020B0604030504040204" pitchFamily="34" charset="0"/>
              </a:rPr>
              <a:t>Scope</a:t>
            </a:r>
          </a:p>
        </p:txBody>
      </p:sp>
      <p:sp>
        <p:nvSpPr>
          <p:cNvPr id="230409" name="Rectangle 9">
            <a:extLst>
              <a:ext uri="{FF2B5EF4-FFF2-40B4-BE49-F238E27FC236}">
                <a16:creationId xmlns:a16="http://schemas.microsoft.com/office/drawing/2014/main" id="{7DF49662-CCD1-4252-86A8-730C9059E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" y="5227320"/>
            <a:ext cx="3939540" cy="20116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30410" name="Text Box 10">
            <a:extLst>
              <a:ext uri="{FF2B5EF4-FFF2-40B4-BE49-F238E27FC236}">
                <a16:creationId xmlns:a16="http://schemas.microsoft.com/office/drawing/2014/main" id="{7278C8BF-35B4-4C9A-9B7A-4982D92B57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5311140"/>
            <a:ext cx="352982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760">
                <a:solidFill>
                  <a:srgbClr val="000000"/>
                </a:solidFill>
                <a:latin typeface="Tahoma" panose="020B0604030504040204" pitchFamily="34" charset="0"/>
              </a:rPr>
              <a:t>a</a:t>
            </a:r>
          </a:p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760">
                <a:solidFill>
                  <a:srgbClr val="000000"/>
                </a:solidFill>
                <a:latin typeface="Tahoma" panose="020B0604030504040204" pitchFamily="34" charset="0"/>
              </a:rPr>
              <a:t>b</a:t>
            </a:r>
          </a:p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760">
                <a:solidFill>
                  <a:srgbClr val="000000"/>
                </a:solidFill>
                <a:latin typeface="Tahoma" panose="020B0604030504040204" pitchFamily="34" charset="0"/>
              </a:rPr>
              <a:t>w</a:t>
            </a:r>
          </a:p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760">
                <a:solidFill>
                  <a:srgbClr val="000000"/>
                </a:solidFill>
                <a:latin typeface="Tahoma" panose="020B0604030504040204" pitchFamily="34" charset="0"/>
              </a:rPr>
              <a:t>x</a:t>
            </a:r>
          </a:p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760">
                <a:solidFill>
                  <a:srgbClr val="000000"/>
                </a:solidFill>
                <a:latin typeface="Tahoma" panose="020B0604030504040204" pitchFamily="34" charset="0"/>
              </a:rPr>
              <a:t>y</a:t>
            </a:r>
          </a:p>
        </p:txBody>
      </p:sp>
      <p:sp>
        <p:nvSpPr>
          <p:cNvPr id="230411" name="Text Box 11">
            <a:extLst>
              <a:ext uri="{FF2B5EF4-FFF2-40B4-BE49-F238E27FC236}">
                <a16:creationId xmlns:a16="http://schemas.microsoft.com/office/drawing/2014/main" id="{8ACDD256-FC42-45EF-98A0-FDA77781FF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8760" y="5311140"/>
            <a:ext cx="437940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760">
                <a:solidFill>
                  <a:srgbClr val="000000"/>
                </a:solidFill>
                <a:latin typeface="Tahoma" panose="020B0604030504040204" pitchFamily="34" charset="0"/>
              </a:rPr>
              <a:t>int</a:t>
            </a:r>
          </a:p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760">
                <a:solidFill>
                  <a:srgbClr val="000000"/>
                </a:solidFill>
                <a:latin typeface="Tahoma" panose="020B0604030504040204" pitchFamily="34" charset="0"/>
              </a:rPr>
              <a:t>int</a:t>
            </a:r>
          </a:p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760">
                <a:solidFill>
                  <a:srgbClr val="000000"/>
                </a:solidFill>
                <a:latin typeface="Tahoma" panose="020B0604030504040204" pitchFamily="34" charset="0"/>
              </a:rPr>
              <a:t>int</a:t>
            </a:r>
          </a:p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760">
                <a:solidFill>
                  <a:srgbClr val="000000"/>
                </a:solidFill>
                <a:latin typeface="Tahoma" panose="020B0604030504040204" pitchFamily="34" charset="0"/>
              </a:rPr>
              <a:t>int</a:t>
            </a:r>
          </a:p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760">
                <a:solidFill>
                  <a:srgbClr val="000000"/>
                </a:solidFill>
                <a:latin typeface="Tahoma" panose="020B0604030504040204" pitchFamily="34" charset="0"/>
              </a:rPr>
              <a:t>int</a:t>
            </a:r>
          </a:p>
        </p:txBody>
      </p:sp>
      <p:sp>
        <p:nvSpPr>
          <p:cNvPr id="230412" name="Text Box 12">
            <a:extLst>
              <a:ext uri="{FF2B5EF4-FFF2-40B4-BE49-F238E27FC236}">
                <a16:creationId xmlns:a16="http://schemas.microsoft.com/office/drawing/2014/main" id="{C409BB0C-58AF-45CD-84C5-F8CFCEB830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311140"/>
            <a:ext cx="389850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760">
                <a:solidFill>
                  <a:srgbClr val="000000"/>
                </a:solidFill>
                <a:latin typeface="Tahoma" panose="020B0604030504040204" pitchFamily="34" charset="0"/>
              </a:rPr>
              <a:t>4</a:t>
            </a:r>
          </a:p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760">
                <a:solidFill>
                  <a:srgbClr val="000000"/>
                </a:solidFill>
                <a:latin typeface="Tahoma" panose="020B0604030504040204" pitchFamily="34" charset="0"/>
              </a:rPr>
              <a:t>5</a:t>
            </a:r>
          </a:p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760">
                <a:solidFill>
                  <a:srgbClr val="000000"/>
                </a:solidFill>
                <a:latin typeface="Tahoma" panose="020B0604030504040204" pitchFamily="34" charset="0"/>
              </a:rPr>
              <a:t>0</a:t>
            </a:r>
          </a:p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760">
                <a:solidFill>
                  <a:srgbClr val="000000"/>
                </a:solidFill>
                <a:latin typeface="Tahoma" panose="020B0604030504040204" pitchFamily="34" charset="0"/>
              </a:rPr>
              <a:t>-1</a:t>
            </a:r>
          </a:p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760">
                <a:solidFill>
                  <a:srgbClr val="000000"/>
                </a:solidFill>
                <a:latin typeface="Tahoma" panose="020B0604030504040204" pitchFamily="34" charset="0"/>
              </a:rPr>
              <a:t>-2</a:t>
            </a:r>
          </a:p>
        </p:txBody>
      </p:sp>
      <p:sp>
        <p:nvSpPr>
          <p:cNvPr id="230413" name="Text Box 13">
            <a:extLst>
              <a:ext uri="{FF2B5EF4-FFF2-40B4-BE49-F238E27FC236}">
                <a16:creationId xmlns:a16="http://schemas.microsoft.com/office/drawing/2014/main" id="{CB0E1BC1-BE9D-44D0-BD84-22C4A5CE0F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5160" y="5311140"/>
            <a:ext cx="1034257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760">
                <a:solidFill>
                  <a:srgbClr val="000000"/>
                </a:solidFill>
                <a:latin typeface="Tahoma" panose="020B0604030504040204" pitchFamily="34" charset="0"/>
              </a:rPr>
              <a:t>NoName</a:t>
            </a:r>
          </a:p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760">
                <a:solidFill>
                  <a:srgbClr val="000000"/>
                </a:solidFill>
                <a:latin typeface="Tahoma" panose="020B0604030504040204" pitchFamily="34" charset="0"/>
              </a:rPr>
              <a:t>NoName</a:t>
            </a:r>
          </a:p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760">
                <a:solidFill>
                  <a:srgbClr val="000000"/>
                </a:solidFill>
                <a:latin typeface="Tahoma" panose="020B0604030504040204" pitchFamily="34" charset="0"/>
              </a:rPr>
              <a:t>NoName</a:t>
            </a:r>
          </a:p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760">
                <a:solidFill>
                  <a:srgbClr val="000000"/>
                </a:solidFill>
                <a:latin typeface="Tahoma" panose="020B0604030504040204" pitchFamily="34" charset="0"/>
              </a:rPr>
              <a:t>NoName</a:t>
            </a:r>
          </a:p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760">
                <a:solidFill>
                  <a:srgbClr val="000000"/>
                </a:solidFill>
                <a:latin typeface="Tahoma" panose="020B0604030504040204" pitchFamily="34" charset="0"/>
              </a:rPr>
              <a:t>NoName</a:t>
            </a:r>
          </a:p>
        </p:txBody>
      </p:sp>
      <p:sp>
        <p:nvSpPr>
          <p:cNvPr id="230414" name="Line 14">
            <a:extLst>
              <a:ext uri="{FF2B5EF4-FFF2-40B4-BE49-F238E27FC236}">
                <a16:creationId xmlns:a16="http://schemas.microsoft.com/office/drawing/2014/main" id="{E1257099-D089-4AB2-A338-895ACE27C5FC}"/>
              </a:ext>
            </a:extLst>
          </p:cNvPr>
          <p:cNvSpPr>
            <a:spLocks noChangeShapeType="1"/>
          </p:cNvSpPr>
          <p:nvPr/>
        </p:nvSpPr>
        <p:spPr bwMode="auto">
          <a:xfrm>
            <a:off x="1341120" y="4808220"/>
            <a:ext cx="0" cy="24307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30415" name="Line 15">
            <a:extLst>
              <a:ext uri="{FF2B5EF4-FFF2-40B4-BE49-F238E27FC236}">
                <a16:creationId xmlns:a16="http://schemas.microsoft.com/office/drawing/2014/main" id="{C67B8DA4-52C7-461C-8D08-3EE6CB1955F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3140" y="4808220"/>
            <a:ext cx="0" cy="24307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30416" name="Line 16">
            <a:extLst>
              <a:ext uri="{FF2B5EF4-FFF2-40B4-BE49-F238E27FC236}">
                <a16:creationId xmlns:a16="http://schemas.microsoft.com/office/drawing/2014/main" id="{3EFD47F2-8521-42E6-A80E-588CF40D5337}"/>
              </a:ext>
            </a:extLst>
          </p:cNvPr>
          <p:cNvSpPr>
            <a:spLocks noChangeShapeType="1"/>
          </p:cNvSpPr>
          <p:nvPr/>
        </p:nvSpPr>
        <p:spPr bwMode="auto">
          <a:xfrm>
            <a:off x="3101340" y="4808220"/>
            <a:ext cx="0" cy="24307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30417" name="Line 17">
            <a:extLst>
              <a:ext uri="{FF2B5EF4-FFF2-40B4-BE49-F238E27FC236}">
                <a16:creationId xmlns:a16="http://schemas.microsoft.com/office/drawing/2014/main" id="{5BB99662-E4F8-4F3C-837D-F42CDBF78202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6500" y="1874520"/>
            <a:ext cx="0" cy="42748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30418" name="Line 18">
            <a:extLst>
              <a:ext uri="{FF2B5EF4-FFF2-40B4-BE49-F238E27FC236}">
                <a16:creationId xmlns:a16="http://schemas.microsoft.com/office/drawing/2014/main" id="{042B570A-4688-4390-A978-56FEA10E5981}"/>
              </a:ext>
            </a:extLst>
          </p:cNvPr>
          <p:cNvSpPr>
            <a:spLocks noChangeShapeType="1"/>
          </p:cNvSpPr>
          <p:nvPr/>
        </p:nvSpPr>
        <p:spPr bwMode="auto">
          <a:xfrm>
            <a:off x="8633460" y="1874520"/>
            <a:ext cx="0" cy="42748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30419" name="Line 19">
            <a:extLst>
              <a:ext uri="{FF2B5EF4-FFF2-40B4-BE49-F238E27FC236}">
                <a16:creationId xmlns:a16="http://schemas.microsoft.com/office/drawing/2014/main" id="{D3E877CD-AB18-44DD-AF3A-90912F54F9C4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6500" y="2377440"/>
            <a:ext cx="234696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30420" name="Line 20">
            <a:extLst>
              <a:ext uri="{FF2B5EF4-FFF2-40B4-BE49-F238E27FC236}">
                <a16:creationId xmlns:a16="http://schemas.microsoft.com/office/drawing/2014/main" id="{A4780C86-FED9-46E2-8FD6-F57C3EC5910E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6500" y="2712720"/>
            <a:ext cx="23469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30421" name="Line 21">
            <a:extLst>
              <a:ext uri="{FF2B5EF4-FFF2-40B4-BE49-F238E27FC236}">
                <a16:creationId xmlns:a16="http://schemas.microsoft.com/office/drawing/2014/main" id="{15270743-0E40-4516-9AB1-EF16A3636ABF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6500" y="3048000"/>
            <a:ext cx="23469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30422" name="Line 22">
            <a:extLst>
              <a:ext uri="{FF2B5EF4-FFF2-40B4-BE49-F238E27FC236}">
                <a16:creationId xmlns:a16="http://schemas.microsoft.com/office/drawing/2014/main" id="{661E4B0E-CC05-4164-9AF5-FE3659ACA028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6500" y="3383280"/>
            <a:ext cx="23469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30423" name="Line 23">
            <a:extLst>
              <a:ext uri="{FF2B5EF4-FFF2-40B4-BE49-F238E27FC236}">
                <a16:creationId xmlns:a16="http://schemas.microsoft.com/office/drawing/2014/main" id="{E6B2D98A-06F0-4A27-9411-46964D630CD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6500" y="3718560"/>
            <a:ext cx="23469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30424" name="Line 24">
            <a:extLst>
              <a:ext uri="{FF2B5EF4-FFF2-40B4-BE49-F238E27FC236}">
                <a16:creationId xmlns:a16="http://schemas.microsoft.com/office/drawing/2014/main" id="{8194420C-E227-4138-933F-727D1704B6BC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6500" y="4053840"/>
            <a:ext cx="23469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30425" name="Line 25">
            <a:extLst>
              <a:ext uri="{FF2B5EF4-FFF2-40B4-BE49-F238E27FC236}">
                <a16:creationId xmlns:a16="http://schemas.microsoft.com/office/drawing/2014/main" id="{23B29128-C98E-4041-87E3-0A252DBFA7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6500" y="4389120"/>
            <a:ext cx="23469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30426" name="Line 26">
            <a:extLst>
              <a:ext uri="{FF2B5EF4-FFF2-40B4-BE49-F238E27FC236}">
                <a16:creationId xmlns:a16="http://schemas.microsoft.com/office/drawing/2014/main" id="{1F47E4A0-C2C0-4C94-9D88-46D2CADC1E18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6500" y="4724400"/>
            <a:ext cx="23469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30427" name="Line 27">
            <a:extLst>
              <a:ext uri="{FF2B5EF4-FFF2-40B4-BE49-F238E27FC236}">
                <a16:creationId xmlns:a16="http://schemas.microsoft.com/office/drawing/2014/main" id="{CEFD78AC-6C39-4EF0-B692-1E3D7D69DE5C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6500" y="5059680"/>
            <a:ext cx="234696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30428" name="Text Box 28">
            <a:extLst>
              <a:ext uri="{FF2B5EF4-FFF2-40B4-BE49-F238E27FC236}">
                <a16:creationId xmlns:a16="http://schemas.microsoft.com/office/drawing/2014/main" id="{1172ED9F-336E-4E44-8539-DA695E63A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1406" y="2328545"/>
            <a:ext cx="1935402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>
                <a:solidFill>
                  <a:srgbClr val="000000"/>
                </a:solidFill>
                <a:latin typeface="Franklin Gothic Book" panose="020B0503020102020204" pitchFamily="34" charset="0"/>
              </a:rPr>
              <a:t>y</a:t>
            </a:r>
          </a:p>
          <a:p>
            <a:pPr algn="ctr" defTabSz="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>
                <a:solidFill>
                  <a:srgbClr val="000000"/>
                </a:solidFill>
                <a:latin typeface="Franklin Gothic Book" panose="020B0503020102020204" pitchFamily="34" charset="0"/>
              </a:rPr>
              <a:t>x</a:t>
            </a:r>
          </a:p>
          <a:p>
            <a:pPr algn="ctr" defTabSz="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>
                <a:solidFill>
                  <a:srgbClr val="000000"/>
                </a:solidFill>
                <a:latin typeface="Franklin Gothic Book" panose="020B0503020102020204" pitchFamily="34" charset="0"/>
              </a:rPr>
              <a:t>w</a:t>
            </a:r>
          </a:p>
          <a:p>
            <a:pPr algn="ctr" defTabSz="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>
                <a:solidFill>
                  <a:srgbClr val="000000"/>
                </a:solidFill>
                <a:latin typeface="Franklin Gothic Book" panose="020B0503020102020204" pitchFamily="34" charset="0"/>
              </a:rPr>
              <a:t>dynamic link</a:t>
            </a:r>
          </a:p>
          <a:p>
            <a:pPr algn="ctr" defTabSz="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>
                <a:solidFill>
                  <a:srgbClr val="000000"/>
                </a:solidFill>
                <a:latin typeface="Franklin Gothic Book" panose="020B0503020102020204" pitchFamily="34" charset="0"/>
              </a:rPr>
              <a:t>return address</a:t>
            </a:r>
          </a:p>
          <a:p>
            <a:pPr algn="ctr" defTabSz="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>
                <a:solidFill>
                  <a:srgbClr val="000000"/>
                </a:solidFill>
                <a:latin typeface="Franklin Gothic Book" panose="020B0503020102020204" pitchFamily="34" charset="0"/>
              </a:rPr>
              <a:t>return value</a:t>
            </a:r>
          </a:p>
          <a:p>
            <a:pPr algn="ctr" defTabSz="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>
                <a:solidFill>
                  <a:srgbClr val="000000"/>
                </a:solidFill>
                <a:latin typeface="Franklin Gothic Book" panose="020B0503020102020204" pitchFamily="34" charset="0"/>
              </a:rPr>
              <a:t>a</a:t>
            </a:r>
          </a:p>
          <a:p>
            <a:pPr algn="ctr" defTabSz="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>
                <a:solidFill>
                  <a:srgbClr val="000000"/>
                </a:solidFill>
                <a:latin typeface="Franklin Gothic Book" panose="020B0503020102020204" pitchFamily="34" charset="0"/>
              </a:rPr>
              <a:t>b</a:t>
            </a:r>
          </a:p>
        </p:txBody>
      </p:sp>
      <p:sp>
        <p:nvSpPr>
          <p:cNvPr id="230429" name="Line 29">
            <a:extLst>
              <a:ext uri="{FF2B5EF4-FFF2-40B4-BE49-F238E27FC236}">
                <a16:creationId xmlns:a16="http://schemas.microsoft.com/office/drawing/2014/main" id="{7BA08D94-8156-413C-8B9A-0224EEE02DAC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8860" y="3383280"/>
            <a:ext cx="0" cy="100584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30430" name="Text Box 30">
            <a:extLst>
              <a:ext uri="{FF2B5EF4-FFF2-40B4-BE49-F238E27FC236}">
                <a16:creationId xmlns:a16="http://schemas.microsoft.com/office/drawing/2014/main" id="{362A7C10-BBC0-4ADF-B9EA-CFC9B55EC6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5877" y="3634740"/>
            <a:ext cx="171046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i="1">
                <a:solidFill>
                  <a:srgbClr val="3333CC"/>
                </a:solidFill>
                <a:latin typeface="Franklin Gothic Book" panose="020B0503020102020204" pitchFamily="34" charset="0"/>
              </a:rPr>
              <a:t>bookkeeping</a:t>
            </a:r>
            <a:endParaRPr lang="en-US" altLang="en-US" sz="2200">
              <a:solidFill>
                <a:srgbClr val="000000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30431" name="Line 31">
            <a:extLst>
              <a:ext uri="{FF2B5EF4-FFF2-40B4-BE49-F238E27FC236}">
                <a16:creationId xmlns:a16="http://schemas.microsoft.com/office/drawing/2014/main" id="{DBA6C717-BDAB-4C95-9422-2199193914E5}"/>
              </a:ext>
            </a:extLst>
          </p:cNvPr>
          <p:cNvSpPr>
            <a:spLocks noChangeShapeType="1"/>
          </p:cNvSpPr>
          <p:nvPr/>
        </p:nvSpPr>
        <p:spPr bwMode="auto">
          <a:xfrm>
            <a:off x="8801100" y="2377440"/>
            <a:ext cx="0" cy="100584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30432" name="Text Box 32">
            <a:extLst>
              <a:ext uri="{FF2B5EF4-FFF2-40B4-BE49-F238E27FC236}">
                <a16:creationId xmlns:a16="http://schemas.microsoft.com/office/drawing/2014/main" id="{022D604E-3A59-4453-A83C-41E25D35A4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4740" y="2628900"/>
            <a:ext cx="87556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i="1">
                <a:solidFill>
                  <a:srgbClr val="3333CC"/>
                </a:solidFill>
                <a:latin typeface="Franklin Gothic Book" panose="020B0503020102020204" pitchFamily="34" charset="0"/>
              </a:rPr>
              <a:t>locals</a:t>
            </a:r>
            <a:endParaRPr lang="en-US" altLang="en-US" sz="2200">
              <a:solidFill>
                <a:srgbClr val="000000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30433" name="Line 33">
            <a:extLst>
              <a:ext uri="{FF2B5EF4-FFF2-40B4-BE49-F238E27FC236}">
                <a16:creationId xmlns:a16="http://schemas.microsoft.com/office/drawing/2014/main" id="{95B516FD-E812-4BAA-92E9-2B05E852F5AD}"/>
              </a:ext>
            </a:extLst>
          </p:cNvPr>
          <p:cNvSpPr>
            <a:spLocks noChangeShapeType="1"/>
          </p:cNvSpPr>
          <p:nvPr/>
        </p:nvSpPr>
        <p:spPr bwMode="auto">
          <a:xfrm>
            <a:off x="8801100" y="4389120"/>
            <a:ext cx="0" cy="67056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30434" name="Text Box 34">
            <a:extLst>
              <a:ext uri="{FF2B5EF4-FFF2-40B4-BE49-F238E27FC236}">
                <a16:creationId xmlns:a16="http://schemas.microsoft.com/office/drawing/2014/main" id="{63AE20E9-DEC4-4F58-A2B2-D2A99E727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8428" y="4472940"/>
            <a:ext cx="704039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i="1">
                <a:solidFill>
                  <a:srgbClr val="3333CC"/>
                </a:solidFill>
                <a:latin typeface="Franklin Gothic Book" panose="020B0503020102020204" pitchFamily="34" charset="0"/>
              </a:rPr>
              <a:t>args</a:t>
            </a:r>
            <a:endParaRPr lang="en-US" altLang="en-US" sz="2200">
              <a:solidFill>
                <a:srgbClr val="000000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30435" name="Text Box 35">
            <a:extLst>
              <a:ext uri="{FF2B5EF4-FFF2-40B4-BE49-F238E27FC236}">
                <a16:creationId xmlns:a16="http://schemas.microsoft.com/office/drawing/2014/main" id="{EE609254-E725-4BD0-83F0-BF49EB4924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1953" y="2964180"/>
            <a:ext cx="5229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>
                <a:solidFill>
                  <a:srgbClr val="3333CC"/>
                </a:solidFill>
                <a:latin typeface="Franklin Gothic Book" panose="020B0503020102020204" pitchFamily="34" charset="0"/>
              </a:rPr>
              <a:t>R5</a:t>
            </a:r>
            <a:endParaRPr lang="en-US" altLang="en-US" sz="2640">
              <a:solidFill>
                <a:srgbClr val="3333CC"/>
              </a:solidFill>
              <a:latin typeface="Tahoma" panose="020B0604030504040204" pitchFamily="34" charset="0"/>
            </a:endParaRPr>
          </a:p>
        </p:txBody>
      </p:sp>
      <p:sp>
        <p:nvSpPr>
          <p:cNvPr id="230436" name="Line 36">
            <a:extLst>
              <a:ext uri="{FF2B5EF4-FFF2-40B4-BE49-F238E27FC236}">
                <a16:creationId xmlns:a16="http://schemas.microsoft.com/office/drawing/2014/main" id="{C3818EC1-CE7B-4B95-B6D1-C5E646341E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51220" y="3215640"/>
            <a:ext cx="33528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E526F3-66B3-4AEA-83DE-4BE702E2CF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/>
              </a:rPr>
              <a:t>14-</a:t>
            </a:r>
            <a:fld id="{C223C81A-0AE2-4E2E-991E-D1446B084282}" type="slidenum">
              <a:rPr lang="en-US" altLang="en-US">
                <a:solidFill>
                  <a:srgbClr val="000000"/>
                </a:solidFill>
                <a:latin typeface="Arial"/>
              </a:rPr>
              <a:pPr defTabSz="1005840" eaLnBrk="0" fontAlgn="base" hangingPunct="0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426" name="Rectangle 2">
            <a:extLst>
              <a:ext uri="{FF2B5EF4-FFF2-40B4-BE49-F238E27FC236}">
                <a16:creationId xmlns:a16="http://schemas.microsoft.com/office/drawing/2014/main" id="{0E89113F-1199-49EC-B1B3-5758215EE2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Activation Record Bookkeeping</a:t>
            </a:r>
          </a:p>
        </p:txBody>
      </p:sp>
      <p:sp>
        <p:nvSpPr>
          <p:cNvPr id="231427" name="Rectangle 3">
            <a:extLst>
              <a:ext uri="{FF2B5EF4-FFF2-40B4-BE49-F238E27FC236}">
                <a16:creationId xmlns:a16="http://schemas.microsoft.com/office/drawing/2014/main" id="{EE9C7C06-1A4F-4EC0-B4B7-45D812AA3F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solidFill>
                  <a:srgbClr val="CE0000"/>
                </a:solidFill>
              </a:rPr>
              <a:t>Return value</a:t>
            </a:r>
            <a:endParaRPr lang="en-US" altLang="en-US"/>
          </a:p>
          <a:p>
            <a:pPr lvl="1"/>
            <a:r>
              <a:rPr lang="en-US" altLang="en-US"/>
              <a:t>space for value returned by function</a:t>
            </a:r>
          </a:p>
          <a:p>
            <a:pPr lvl="1"/>
            <a:r>
              <a:rPr lang="en-US" altLang="en-US"/>
              <a:t>allocated even if function does not return a value</a:t>
            </a:r>
          </a:p>
          <a:p>
            <a:endParaRPr lang="en-US" altLang="en-US"/>
          </a:p>
          <a:p>
            <a:r>
              <a:rPr lang="en-US" altLang="en-US">
                <a:solidFill>
                  <a:srgbClr val="CE0000"/>
                </a:solidFill>
              </a:rPr>
              <a:t>Return address</a:t>
            </a:r>
            <a:endParaRPr lang="en-US" altLang="en-US"/>
          </a:p>
          <a:p>
            <a:pPr lvl="1"/>
            <a:r>
              <a:rPr lang="en-US" altLang="en-US"/>
              <a:t>save pointer to next instruction in calling function</a:t>
            </a:r>
          </a:p>
          <a:p>
            <a:pPr lvl="1"/>
            <a:r>
              <a:rPr lang="en-US" altLang="en-US"/>
              <a:t>convenient location to store R7 in case another function (JSR)</a:t>
            </a:r>
            <a:br>
              <a:rPr lang="en-US" altLang="en-US"/>
            </a:br>
            <a:r>
              <a:rPr lang="en-US" altLang="en-US"/>
              <a:t>is called</a:t>
            </a:r>
          </a:p>
          <a:p>
            <a:endParaRPr lang="en-US" altLang="en-US"/>
          </a:p>
          <a:p>
            <a:r>
              <a:rPr lang="en-US" altLang="en-US">
                <a:solidFill>
                  <a:srgbClr val="CE0000"/>
                </a:solidFill>
              </a:rPr>
              <a:t>Dynamic link</a:t>
            </a:r>
            <a:endParaRPr lang="en-US" altLang="en-US"/>
          </a:p>
          <a:p>
            <a:pPr lvl="1"/>
            <a:r>
              <a:rPr lang="en-US" altLang="en-US"/>
              <a:t>caller’s frame pointer</a:t>
            </a:r>
          </a:p>
          <a:p>
            <a:pPr lvl="1"/>
            <a:r>
              <a:rPr lang="en-US" altLang="en-US"/>
              <a:t>used to pop this activation record from stack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1A931E8-E3CB-4048-979B-BCF2DC97B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707" y="1934672"/>
            <a:ext cx="5115355" cy="4540596"/>
          </a:xfrm>
          <a:prstGeom prst="rect">
            <a:avLst/>
          </a:prstGeom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C28E2AD-5422-4863-AD5D-2031274888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/>
              </a:rPr>
              <a:t>14-</a:t>
            </a:r>
            <a:fld id="{2C315BC0-BF5B-409E-8533-2B04717D99F8}" type="slidenum">
              <a:rPr lang="en-US" altLang="en-US">
                <a:solidFill>
                  <a:srgbClr val="000000"/>
                </a:solidFill>
                <a:latin typeface="Arial"/>
              </a:rPr>
              <a:pPr defTabSz="1005840" eaLnBrk="0" fontAlgn="base" hangingPunct="0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690" name="Rectangle 2">
            <a:extLst>
              <a:ext uri="{FF2B5EF4-FFF2-40B4-BE49-F238E27FC236}">
                <a16:creationId xmlns:a16="http://schemas.microsoft.com/office/drawing/2014/main" id="{CF937284-2421-4BA7-AD04-EF86DA054B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460" y="495300"/>
            <a:ext cx="9555480" cy="604520"/>
          </a:xfrm>
        </p:spPr>
        <p:txBody>
          <a:bodyPr/>
          <a:lstStyle/>
          <a:p>
            <a:r>
              <a:rPr lang="en-US" altLang="en-US" dirty="0"/>
              <a:t>Example Function Call</a:t>
            </a:r>
          </a:p>
        </p:txBody>
      </p:sp>
      <p:sp>
        <p:nvSpPr>
          <p:cNvPr id="242691" name="Rectangle 3">
            <a:extLst>
              <a:ext uri="{FF2B5EF4-FFF2-40B4-BE49-F238E27FC236}">
                <a16:creationId xmlns:a16="http://schemas.microsoft.com/office/drawing/2014/main" id="{0792D82A-6189-40D2-9DA4-140A1E6F4B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43824" y="1242060"/>
            <a:ext cx="4939376" cy="603504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int Volta(int q, int r) 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{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  int k;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  int m;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  ...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  return k;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}</a:t>
            </a:r>
            <a:br>
              <a:rPr lang="en-US" altLang="en-US" dirty="0">
                <a:latin typeface="Courier New" panose="02070309020205020404" pitchFamily="49" charset="0"/>
              </a:rPr>
            </a:b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int Watt(int a)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{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  int w;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  ...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  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w = Volta(w,10);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  ...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  return w;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42692" name="Rectangle 4">
            <a:extLst>
              <a:ext uri="{FF2B5EF4-FFF2-40B4-BE49-F238E27FC236}">
                <a16:creationId xmlns:a16="http://schemas.microsoft.com/office/drawing/2014/main" id="{43E77C62-2E26-46F0-8D15-32E710C70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" y="5591694"/>
            <a:ext cx="3688080" cy="4191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>
            <a:extLst>
              <a:ext uri="{FF2B5EF4-FFF2-40B4-BE49-F238E27FC236}">
                <a16:creationId xmlns:a16="http://schemas.microsoft.com/office/drawing/2014/main" id="{A1A0B429-2DE2-4FD8-A3D3-10CE10448C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/>
              </a:rPr>
              <a:t>14-</a:t>
            </a:r>
            <a:fld id="{AA3AFAF4-98FF-44CC-9053-6107156D94CE}" type="slidenum">
              <a:rPr lang="en-US" altLang="en-US">
                <a:solidFill>
                  <a:srgbClr val="000000"/>
                </a:solidFill>
                <a:latin typeface="Arial"/>
              </a:rPr>
              <a:pPr defTabSz="1005840" eaLnBrk="0" fontAlgn="base" hangingPunct="0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450" name="Rectangle 2">
            <a:extLst>
              <a:ext uri="{FF2B5EF4-FFF2-40B4-BE49-F238E27FC236}">
                <a16:creationId xmlns:a16="http://schemas.microsoft.com/office/drawing/2014/main" id="{9A0A4717-D614-4390-AB18-05C791DC08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460" y="616738"/>
            <a:ext cx="9555480" cy="604520"/>
          </a:xfrm>
        </p:spPr>
        <p:txBody>
          <a:bodyPr/>
          <a:lstStyle/>
          <a:p>
            <a:r>
              <a:rPr lang="en-US" altLang="en-US"/>
              <a:t>Calling the Function</a:t>
            </a:r>
          </a:p>
        </p:txBody>
      </p:sp>
      <p:sp>
        <p:nvSpPr>
          <p:cNvPr id="232451" name="Rectangle 3">
            <a:extLst>
              <a:ext uri="{FF2B5EF4-FFF2-40B4-BE49-F238E27FC236}">
                <a16:creationId xmlns:a16="http://schemas.microsoft.com/office/drawing/2014/main" id="{30DD7960-6262-4AF0-B861-8DF2E974AA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CE0000"/>
                </a:solidFill>
                <a:latin typeface="Courier New" panose="02070309020205020404" pitchFamily="49" charset="0"/>
              </a:rPr>
              <a:t>w = Volta(w, 10);</a:t>
            </a:r>
            <a:endParaRPr lang="en-US" altLang="en-US" b="0" dirty="0">
              <a:latin typeface="Courier New" panose="02070309020205020404" pitchFamily="49" charset="0"/>
            </a:endParaRPr>
          </a:p>
          <a:p>
            <a:r>
              <a:rPr lang="en-US" altLang="en-US" sz="2200" dirty="0">
                <a:latin typeface="Courier New" panose="02070309020205020404" pitchFamily="49" charset="0"/>
              </a:rPr>
              <a:t>; push second </a:t>
            </a:r>
            <a:r>
              <a:rPr lang="en-US" altLang="en-US" sz="2200" dirty="0" err="1">
                <a:latin typeface="Courier New" panose="02070309020205020404" pitchFamily="49" charset="0"/>
              </a:rPr>
              <a:t>arg</a:t>
            </a:r>
            <a:br>
              <a:rPr lang="en-US" altLang="en-US" sz="2200" dirty="0">
                <a:latin typeface="Courier New" panose="02070309020205020404" pitchFamily="49" charset="0"/>
              </a:rPr>
            </a:br>
            <a:r>
              <a:rPr lang="en-US" altLang="en-US" sz="2200" dirty="0">
                <a:latin typeface="Courier New" panose="02070309020205020404" pitchFamily="49" charset="0"/>
              </a:rPr>
              <a:t>AND  R0, R0, #0</a:t>
            </a:r>
            <a:br>
              <a:rPr lang="en-US" altLang="en-US" sz="2200" dirty="0">
                <a:latin typeface="Courier New" panose="02070309020205020404" pitchFamily="49" charset="0"/>
              </a:rPr>
            </a:br>
            <a:r>
              <a:rPr lang="en-US" altLang="en-US" sz="2200" dirty="0">
                <a:latin typeface="Courier New" panose="02070309020205020404" pitchFamily="49" charset="0"/>
              </a:rPr>
              <a:t>ADD  R0, R0, #10</a:t>
            </a:r>
            <a:br>
              <a:rPr lang="en-US" altLang="en-US" sz="2200" dirty="0">
                <a:latin typeface="Courier New" panose="02070309020205020404" pitchFamily="49" charset="0"/>
              </a:rPr>
            </a:br>
            <a:r>
              <a:rPr lang="en-US" altLang="en-US" sz="2200" dirty="0">
                <a:latin typeface="Courier New" panose="02070309020205020404" pitchFamily="49" charset="0"/>
              </a:rPr>
              <a:t>ADD  R6, R6, #-1</a:t>
            </a:r>
            <a:br>
              <a:rPr lang="en-US" altLang="en-US" sz="2200" dirty="0">
                <a:latin typeface="Courier New" panose="02070309020205020404" pitchFamily="49" charset="0"/>
              </a:rPr>
            </a:br>
            <a:r>
              <a:rPr lang="en-US" altLang="en-US" sz="2200" dirty="0">
                <a:latin typeface="Courier New" panose="02070309020205020404" pitchFamily="49" charset="0"/>
              </a:rPr>
              <a:t>STR  R0, R6, #0</a:t>
            </a:r>
            <a:br>
              <a:rPr lang="en-US" altLang="en-US" sz="2200" dirty="0">
                <a:latin typeface="Courier New" panose="02070309020205020404" pitchFamily="49" charset="0"/>
              </a:rPr>
            </a:br>
            <a:r>
              <a:rPr lang="en-US" altLang="en-US" sz="2200" dirty="0">
                <a:latin typeface="Courier New" panose="02070309020205020404" pitchFamily="49" charset="0"/>
              </a:rPr>
              <a:t>; push first argument</a:t>
            </a:r>
            <a:br>
              <a:rPr lang="en-US" altLang="en-US" sz="2200" dirty="0">
                <a:latin typeface="Courier New" panose="02070309020205020404" pitchFamily="49" charset="0"/>
              </a:rPr>
            </a:br>
            <a:r>
              <a:rPr lang="en-US" altLang="en-US" sz="2200" dirty="0">
                <a:latin typeface="Courier New" panose="02070309020205020404" pitchFamily="49" charset="0"/>
              </a:rPr>
              <a:t>LDR  R0, R5, #0</a:t>
            </a:r>
            <a:br>
              <a:rPr lang="en-US" altLang="en-US" sz="2200" dirty="0">
                <a:latin typeface="Courier New" panose="02070309020205020404" pitchFamily="49" charset="0"/>
              </a:rPr>
            </a:br>
            <a:r>
              <a:rPr lang="en-US" altLang="en-US" sz="2200" dirty="0">
                <a:latin typeface="Courier New" panose="02070309020205020404" pitchFamily="49" charset="0"/>
              </a:rPr>
              <a:t>ADD  R6, R6, #-1</a:t>
            </a:r>
            <a:br>
              <a:rPr lang="en-US" altLang="en-US" sz="2200" dirty="0">
                <a:latin typeface="Courier New" panose="02070309020205020404" pitchFamily="49" charset="0"/>
              </a:rPr>
            </a:br>
            <a:r>
              <a:rPr lang="en-US" altLang="en-US" sz="2200" dirty="0">
                <a:latin typeface="Courier New" panose="02070309020205020404" pitchFamily="49" charset="0"/>
              </a:rPr>
              <a:t>STR  R0, R6, #0</a:t>
            </a:r>
            <a:br>
              <a:rPr lang="en-US" altLang="en-US" sz="2200" dirty="0">
                <a:latin typeface="Courier New" panose="02070309020205020404" pitchFamily="49" charset="0"/>
              </a:rPr>
            </a:br>
            <a:br>
              <a:rPr lang="en-US" altLang="en-US" sz="2200" dirty="0">
                <a:latin typeface="Courier New" panose="02070309020205020404" pitchFamily="49" charset="0"/>
              </a:rPr>
            </a:br>
            <a:r>
              <a:rPr lang="en-US" altLang="en-US" sz="2200" dirty="0">
                <a:latin typeface="Courier New" panose="02070309020205020404" pitchFamily="49" charset="0"/>
              </a:rPr>
              <a:t>; call subroutine</a:t>
            </a:r>
            <a:br>
              <a:rPr lang="en-US" altLang="en-US" sz="2200" dirty="0">
                <a:latin typeface="Courier New" panose="02070309020205020404" pitchFamily="49" charset="0"/>
              </a:rPr>
            </a:br>
            <a:r>
              <a:rPr lang="en-US" altLang="en-US" sz="2200" dirty="0">
                <a:latin typeface="Courier New" panose="02070309020205020404" pitchFamily="49" charset="0"/>
              </a:rPr>
              <a:t>JSR  Volta</a:t>
            </a:r>
            <a:endParaRPr lang="en-US" altLang="en-US" b="0" dirty="0">
              <a:latin typeface="Courier New" panose="02070309020205020404" pitchFamily="49" charset="0"/>
            </a:endParaRPr>
          </a:p>
        </p:txBody>
      </p:sp>
      <p:sp>
        <p:nvSpPr>
          <p:cNvPr id="232465" name="Line 17">
            <a:extLst>
              <a:ext uri="{FF2B5EF4-FFF2-40B4-BE49-F238E27FC236}">
                <a16:creationId xmlns:a16="http://schemas.microsoft.com/office/drawing/2014/main" id="{5464AC96-9112-4AC3-931E-2BB0C9DF688F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4700" y="868680"/>
            <a:ext cx="0" cy="55321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32466" name="Line 18">
            <a:extLst>
              <a:ext uri="{FF2B5EF4-FFF2-40B4-BE49-F238E27FC236}">
                <a16:creationId xmlns:a16="http://schemas.microsoft.com/office/drawing/2014/main" id="{821A059C-14EE-49B9-A8B2-3DA11E1CFA71}"/>
              </a:ext>
            </a:extLst>
          </p:cNvPr>
          <p:cNvSpPr>
            <a:spLocks noChangeShapeType="1"/>
          </p:cNvSpPr>
          <p:nvPr/>
        </p:nvSpPr>
        <p:spPr bwMode="auto">
          <a:xfrm>
            <a:off x="8633460" y="868680"/>
            <a:ext cx="0" cy="55321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32467" name="Line 19">
            <a:extLst>
              <a:ext uri="{FF2B5EF4-FFF2-40B4-BE49-F238E27FC236}">
                <a16:creationId xmlns:a16="http://schemas.microsoft.com/office/drawing/2014/main" id="{1975AC79-F13F-4350-89A9-34FD82FD1C62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4700" y="2880360"/>
            <a:ext cx="15087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32468" name="Line 20">
            <a:extLst>
              <a:ext uri="{FF2B5EF4-FFF2-40B4-BE49-F238E27FC236}">
                <a16:creationId xmlns:a16="http://schemas.microsoft.com/office/drawing/2014/main" id="{37ACA2CC-3F02-46D4-858C-069F25FFE749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4700" y="3215640"/>
            <a:ext cx="15087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32469" name="Line 21">
            <a:extLst>
              <a:ext uri="{FF2B5EF4-FFF2-40B4-BE49-F238E27FC236}">
                <a16:creationId xmlns:a16="http://schemas.microsoft.com/office/drawing/2014/main" id="{76C9D867-CBEB-45B0-B5B4-E1E949E984AE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4700" y="3550920"/>
            <a:ext cx="15087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32470" name="Line 22">
            <a:extLst>
              <a:ext uri="{FF2B5EF4-FFF2-40B4-BE49-F238E27FC236}">
                <a16:creationId xmlns:a16="http://schemas.microsoft.com/office/drawing/2014/main" id="{377537D5-9DC6-48E4-904C-C8DF23B0C2E0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4700" y="3886200"/>
            <a:ext cx="150876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32471" name="Line 23">
            <a:extLst>
              <a:ext uri="{FF2B5EF4-FFF2-40B4-BE49-F238E27FC236}">
                <a16:creationId xmlns:a16="http://schemas.microsoft.com/office/drawing/2014/main" id="{08BE6068-65B2-444A-AF80-EAD42CC62E2E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4700" y="4221480"/>
            <a:ext cx="15087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32472" name="Line 24">
            <a:extLst>
              <a:ext uri="{FF2B5EF4-FFF2-40B4-BE49-F238E27FC236}">
                <a16:creationId xmlns:a16="http://schemas.microsoft.com/office/drawing/2014/main" id="{8C86D109-FA10-4AFB-A115-D7A5282C70AC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4700" y="4556760"/>
            <a:ext cx="15087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32473" name="Line 25">
            <a:extLst>
              <a:ext uri="{FF2B5EF4-FFF2-40B4-BE49-F238E27FC236}">
                <a16:creationId xmlns:a16="http://schemas.microsoft.com/office/drawing/2014/main" id="{0299BDE9-26F4-401E-9802-3CD6413AB2E9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4700" y="4892040"/>
            <a:ext cx="15087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32474" name="Line 26">
            <a:extLst>
              <a:ext uri="{FF2B5EF4-FFF2-40B4-BE49-F238E27FC236}">
                <a16:creationId xmlns:a16="http://schemas.microsoft.com/office/drawing/2014/main" id="{0E5431E8-E339-44AA-A3A3-9F54D50E955F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4700" y="5227320"/>
            <a:ext cx="15087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32475" name="Line 27">
            <a:extLst>
              <a:ext uri="{FF2B5EF4-FFF2-40B4-BE49-F238E27FC236}">
                <a16:creationId xmlns:a16="http://schemas.microsoft.com/office/drawing/2014/main" id="{BEB29800-D15B-41BC-A4AB-29C979238622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4700" y="5562600"/>
            <a:ext cx="150876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32476" name="Text Box 28">
            <a:extLst>
              <a:ext uri="{FF2B5EF4-FFF2-40B4-BE49-F238E27FC236}">
                <a16:creationId xmlns:a16="http://schemas.microsoft.com/office/drawing/2014/main" id="{2EED1AD3-5A28-4078-900E-9B4895D2E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3460" y="1120140"/>
            <a:ext cx="1127488" cy="449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200" dirty="0">
              <a:solidFill>
                <a:srgbClr val="000000"/>
              </a:solidFill>
              <a:latin typeface="Franklin Gothic Book" panose="020B0503020102020204" pitchFamily="34" charset="0"/>
            </a:endParaRPr>
          </a:p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200" dirty="0">
              <a:solidFill>
                <a:srgbClr val="000000"/>
              </a:solidFill>
              <a:latin typeface="Franklin Gothic Book" panose="020B0503020102020204" pitchFamily="34" charset="0"/>
            </a:endParaRPr>
          </a:p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200" dirty="0">
              <a:solidFill>
                <a:srgbClr val="000000"/>
              </a:solidFill>
              <a:latin typeface="Franklin Gothic Book" panose="020B0503020102020204" pitchFamily="34" charset="0"/>
            </a:endParaRPr>
          </a:p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200" dirty="0">
              <a:solidFill>
                <a:srgbClr val="000000"/>
              </a:solidFill>
              <a:latin typeface="Franklin Gothic Book" panose="020B0503020102020204" pitchFamily="34" charset="0"/>
            </a:endParaRPr>
          </a:p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200" dirty="0">
              <a:solidFill>
                <a:srgbClr val="000000"/>
              </a:solidFill>
              <a:latin typeface="Franklin Gothic Book" panose="020B0503020102020204" pitchFamily="34" charset="0"/>
            </a:endParaRPr>
          </a:p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200" dirty="0">
              <a:solidFill>
                <a:srgbClr val="000000"/>
              </a:solidFill>
              <a:latin typeface="Franklin Gothic Book" panose="020B0503020102020204" pitchFamily="34" charset="0"/>
            </a:endParaRPr>
          </a:p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>
                <a:solidFill>
                  <a:srgbClr val="000000"/>
                </a:solidFill>
                <a:latin typeface="Franklin Gothic Book" panose="020B0503020102020204" pitchFamily="34" charset="0"/>
              </a:rPr>
              <a:t>q</a:t>
            </a:r>
          </a:p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>
                <a:solidFill>
                  <a:srgbClr val="000000"/>
                </a:solidFill>
                <a:latin typeface="Franklin Gothic Book" panose="020B0503020102020204" pitchFamily="34" charset="0"/>
              </a:rPr>
              <a:t>r</a:t>
            </a:r>
          </a:p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>
                <a:solidFill>
                  <a:srgbClr val="000000"/>
                </a:solidFill>
                <a:latin typeface="Franklin Gothic Book" panose="020B0503020102020204" pitchFamily="34" charset="0"/>
              </a:rPr>
              <a:t>w</a:t>
            </a:r>
          </a:p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 err="1">
                <a:solidFill>
                  <a:srgbClr val="000000"/>
                </a:solidFill>
                <a:latin typeface="Franklin Gothic Book" panose="020B0503020102020204" pitchFamily="34" charset="0"/>
              </a:rPr>
              <a:t>dyn</a:t>
            </a:r>
            <a:r>
              <a:rPr lang="en-US" altLang="en-US" sz="2200" dirty="0">
                <a:solidFill>
                  <a:srgbClr val="000000"/>
                </a:solidFill>
                <a:latin typeface="Franklin Gothic Book" panose="020B0503020102020204" pitchFamily="34" charset="0"/>
              </a:rPr>
              <a:t> link</a:t>
            </a:r>
          </a:p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>
                <a:solidFill>
                  <a:srgbClr val="000000"/>
                </a:solidFill>
                <a:latin typeface="Franklin Gothic Book" panose="020B0503020102020204" pitchFamily="34" charset="0"/>
              </a:rPr>
              <a:t>ret </a:t>
            </a:r>
            <a:r>
              <a:rPr lang="en-US" altLang="en-US" sz="2200" dirty="0" err="1">
                <a:solidFill>
                  <a:srgbClr val="000000"/>
                </a:solidFill>
                <a:latin typeface="Franklin Gothic Book" panose="020B0503020102020204" pitchFamily="34" charset="0"/>
              </a:rPr>
              <a:t>addr</a:t>
            </a:r>
            <a:endParaRPr lang="en-US" altLang="en-US" sz="2200" dirty="0">
              <a:solidFill>
                <a:srgbClr val="000000"/>
              </a:solidFill>
              <a:latin typeface="Franklin Gothic Book" panose="020B0503020102020204" pitchFamily="34" charset="0"/>
            </a:endParaRPr>
          </a:p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>
                <a:solidFill>
                  <a:srgbClr val="000000"/>
                </a:solidFill>
                <a:latin typeface="Franklin Gothic Book" panose="020B0503020102020204" pitchFamily="34" charset="0"/>
              </a:rPr>
              <a:t>ret </a:t>
            </a:r>
            <a:r>
              <a:rPr lang="en-US" altLang="en-US" sz="2200" dirty="0" err="1">
                <a:solidFill>
                  <a:srgbClr val="000000"/>
                </a:solidFill>
                <a:latin typeface="Franklin Gothic Book" panose="020B0503020102020204" pitchFamily="34" charset="0"/>
              </a:rPr>
              <a:t>val</a:t>
            </a:r>
            <a:endParaRPr lang="en-US" altLang="en-US" sz="2200" dirty="0">
              <a:solidFill>
                <a:srgbClr val="000000"/>
              </a:solidFill>
              <a:latin typeface="Franklin Gothic Book" panose="020B0503020102020204" pitchFamily="34" charset="0"/>
            </a:endParaRPr>
          </a:p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>
                <a:solidFill>
                  <a:srgbClr val="000000"/>
                </a:solidFill>
                <a:latin typeface="Franklin Gothic Book" panose="020B0503020102020204" pitchFamily="34" charset="0"/>
              </a:rPr>
              <a:t>a</a:t>
            </a:r>
          </a:p>
        </p:txBody>
      </p:sp>
      <p:sp>
        <p:nvSpPr>
          <p:cNvPr id="232478" name="Line 30">
            <a:extLst>
              <a:ext uri="{FF2B5EF4-FFF2-40B4-BE49-F238E27FC236}">
                <a16:creationId xmlns:a16="http://schemas.microsoft.com/office/drawing/2014/main" id="{B1081430-87FE-42DD-BBD7-E6377388446C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4700" y="2545080"/>
            <a:ext cx="15087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32479" name="Line 31">
            <a:extLst>
              <a:ext uri="{FF2B5EF4-FFF2-40B4-BE49-F238E27FC236}">
                <a16:creationId xmlns:a16="http://schemas.microsoft.com/office/drawing/2014/main" id="{AC391E97-CD52-4787-89B8-BEEF9EB61F7B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4700" y="2209800"/>
            <a:ext cx="15087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32480" name="Line 32">
            <a:extLst>
              <a:ext uri="{FF2B5EF4-FFF2-40B4-BE49-F238E27FC236}">
                <a16:creationId xmlns:a16="http://schemas.microsoft.com/office/drawing/2014/main" id="{B3E16E0F-9829-4063-8C24-3A54EA17AD54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4700" y="1874520"/>
            <a:ext cx="15087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32481" name="Line 33">
            <a:extLst>
              <a:ext uri="{FF2B5EF4-FFF2-40B4-BE49-F238E27FC236}">
                <a16:creationId xmlns:a16="http://schemas.microsoft.com/office/drawing/2014/main" id="{8E36E539-48DB-448C-B323-3101D896CEAA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4700" y="1539240"/>
            <a:ext cx="15087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32482" name="Line 34">
            <a:extLst>
              <a:ext uri="{FF2B5EF4-FFF2-40B4-BE49-F238E27FC236}">
                <a16:creationId xmlns:a16="http://schemas.microsoft.com/office/drawing/2014/main" id="{1812DD54-BCF7-411F-9C10-0E760956C61D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4700" y="1203960"/>
            <a:ext cx="15087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32483" name="Text Box 35">
            <a:extLst>
              <a:ext uri="{FF2B5EF4-FFF2-40B4-BE49-F238E27FC236}">
                <a16:creationId xmlns:a16="http://schemas.microsoft.com/office/drawing/2014/main" id="{0BEFE6CF-6710-4461-A446-E4E811113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4700" y="1179512"/>
            <a:ext cx="1508760" cy="449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2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2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2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2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2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2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defTabSz="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>
                <a:solidFill>
                  <a:srgbClr val="3333CC"/>
                </a:solidFill>
                <a:latin typeface="Courier New" panose="02070309020205020404" pitchFamily="49" charset="0"/>
              </a:rPr>
              <a:t>25 </a:t>
            </a:r>
            <a:endParaRPr lang="en-US" altLang="en-US" sz="22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defTabSz="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>
                <a:solidFill>
                  <a:srgbClr val="3333CC"/>
                </a:solidFill>
                <a:latin typeface="Courier New" panose="02070309020205020404" pitchFamily="49" charset="0"/>
              </a:rPr>
              <a:t>10</a:t>
            </a:r>
          </a:p>
          <a:p>
            <a:pPr algn="ctr" defTabSz="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>
                <a:solidFill>
                  <a:srgbClr val="000000"/>
                </a:solidFill>
                <a:latin typeface="Courier New" panose="02070309020205020404" pitchFamily="49" charset="0"/>
              </a:rPr>
              <a:t>25</a:t>
            </a:r>
          </a:p>
          <a:p>
            <a:pPr algn="ctr"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2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2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2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200">
              <a:solidFill>
                <a:srgbClr val="000000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32484" name="Text Box 36">
            <a:extLst>
              <a:ext uri="{FF2B5EF4-FFF2-40B4-BE49-F238E27FC236}">
                <a16:creationId xmlns:a16="http://schemas.microsoft.com/office/drawing/2014/main" id="{4A275F71-1A79-4063-A575-5E4579B61B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0041" y="5578317"/>
            <a:ext cx="946092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defTabSz="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980">
                <a:solidFill>
                  <a:srgbClr val="000000"/>
                </a:solidFill>
                <a:latin typeface="Courier New" panose="02070309020205020404" pitchFamily="49" charset="0"/>
              </a:rPr>
              <a:t>xFD00</a:t>
            </a:r>
          </a:p>
        </p:txBody>
      </p:sp>
      <p:sp>
        <p:nvSpPr>
          <p:cNvPr id="232485" name="Text Box 37">
            <a:extLst>
              <a:ext uri="{FF2B5EF4-FFF2-40B4-BE49-F238E27FC236}">
                <a16:creationId xmlns:a16="http://schemas.microsoft.com/office/drawing/2014/main" id="{A166D981-9DDF-4146-B1CD-CF7657CC0C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8409" y="3131820"/>
            <a:ext cx="107593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defTabSz="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>
                <a:solidFill>
                  <a:srgbClr val="3333CC"/>
                </a:solidFill>
                <a:latin typeface="Franklin Gothic Book" panose="020B0503020102020204" pitchFamily="34" charset="0"/>
              </a:rPr>
              <a:t>new R6</a:t>
            </a:r>
            <a:endParaRPr lang="en-US" altLang="en-US" sz="2640">
              <a:solidFill>
                <a:srgbClr val="3333CC"/>
              </a:solidFill>
              <a:latin typeface="Tahoma" panose="020B0604030504040204" pitchFamily="34" charset="0"/>
            </a:endParaRPr>
          </a:p>
        </p:txBody>
      </p:sp>
      <p:sp>
        <p:nvSpPr>
          <p:cNvPr id="232487" name="Line 39">
            <a:extLst>
              <a:ext uri="{FF2B5EF4-FFF2-40B4-BE49-F238E27FC236}">
                <a16:creationId xmlns:a16="http://schemas.microsoft.com/office/drawing/2014/main" id="{C7877338-1B32-41FC-A54E-661E70E9F89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01340" y="3048000"/>
            <a:ext cx="4274820" cy="67056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32489" name="Line 41">
            <a:extLst>
              <a:ext uri="{FF2B5EF4-FFF2-40B4-BE49-F238E27FC236}">
                <a16:creationId xmlns:a16="http://schemas.microsoft.com/office/drawing/2014/main" id="{CB754F1E-B7FD-48FE-91C4-3FB05CA5F22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01340" y="3467100"/>
            <a:ext cx="4274820" cy="92202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32490" name="Line 42">
            <a:extLst>
              <a:ext uri="{FF2B5EF4-FFF2-40B4-BE49-F238E27FC236}">
                <a16:creationId xmlns:a16="http://schemas.microsoft.com/office/drawing/2014/main" id="{4E9B6403-15CA-453C-BFAA-918224462DD8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9420" y="3383280"/>
            <a:ext cx="33528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32491" name="Text Box 43">
            <a:extLst>
              <a:ext uri="{FF2B5EF4-FFF2-40B4-BE49-F238E27FC236}">
                <a16:creationId xmlns:a16="http://schemas.microsoft.com/office/drawing/2014/main" id="{EE5F2EFA-DACA-4094-AD81-1F3C0C501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1" y="6568441"/>
            <a:ext cx="6478953" cy="70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980">
                <a:solidFill>
                  <a:srgbClr val="000000"/>
                </a:solidFill>
                <a:latin typeface="Franklin Gothic Book" panose="020B0503020102020204" pitchFamily="34" charset="0"/>
              </a:rPr>
              <a:t>Note: Caller needs to know number and type of arguments,</a:t>
            </a:r>
            <a:br>
              <a:rPr lang="en-US" altLang="en-US" sz="1980">
                <a:solidFill>
                  <a:srgbClr val="000000"/>
                </a:solidFill>
                <a:latin typeface="Franklin Gothic Book" panose="020B0503020102020204" pitchFamily="34" charset="0"/>
              </a:rPr>
            </a:br>
            <a:r>
              <a:rPr lang="en-US" altLang="en-US" sz="1980">
                <a:solidFill>
                  <a:srgbClr val="000000"/>
                </a:solidFill>
                <a:latin typeface="Franklin Gothic Book" panose="020B0503020102020204" pitchFamily="34" charset="0"/>
              </a:rPr>
              <a:t>doesn't know about local variables.</a:t>
            </a:r>
          </a:p>
        </p:txBody>
      </p:sp>
      <p:sp>
        <p:nvSpPr>
          <p:cNvPr id="232492" name="Text Box 44">
            <a:extLst>
              <a:ext uri="{FF2B5EF4-FFF2-40B4-BE49-F238E27FC236}">
                <a16:creationId xmlns:a16="http://schemas.microsoft.com/office/drawing/2014/main" id="{9BBE4ED4-E2E0-4EAA-9616-97E48C92D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5719" y="3802380"/>
            <a:ext cx="5229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>
                <a:solidFill>
                  <a:srgbClr val="000000"/>
                </a:solidFill>
                <a:latin typeface="Franklin Gothic Book" panose="020B0503020102020204" pitchFamily="34" charset="0"/>
              </a:rPr>
              <a:t>R5</a:t>
            </a:r>
            <a:endParaRPr lang="en-US" alt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32493" name="Line 45">
            <a:extLst>
              <a:ext uri="{FF2B5EF4-FFF2-40B4-BE49-F238E27FC236}">
                <a16:creationId xmlns:a16="http://schemas.microsoft.com/office/drawing/2014/main" id="{D13349A3-82EA-4009-9C88-F32B63B661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89420" y="4053840"/>
            <a:ext cx="33528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32494" name="Text Box 46">
            <a:extLst>
              <a:ext uri="{FF2B5EF4-FFF2-40B4-BE49-F238E27FC236}">
                <a16:creationId xmlns:a16="http://schemas.microsoft.com/office/drawing/2014/main" id="{7D565300-6047-4971-B750-EF41D4002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3973" y="3467100"/>
            <a:ext cx="5229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>
                <a:solidFill>
                  <a:srgbClr val="000000"/>
                </a:solidFill>
                <a:latin typeface="Franklin Gothic Book" panose="020B0503020102020204" pitchFamily="34" charset="0"/>
              </a:rPr>
              <a:t>R6</a:t>
            </a:r>
            <a:endParaRPr lang="en-US" alt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32495" name="Line 47">
            <a:extLst>
              <a:ext uri="{FF2B5EF4-FFF2-40B4-BE49-F238E27FC236}">
                <a16:creationId xmlns:a16="http://schemas.microsoft.com/office/drawing/2014/main" id="{7F271BA7-F5EE-4A44-83A3-F4C21901D29D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9420" y="3718560"/>
            <a:ext cx="335280" cy="2514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D6E454-74AA-4841-ABF6-8BD728654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6219" y="830349"/>
            <a:ext cx="2119313" cy="1485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8A9FC32D-B1D6-452E-8CAC-856BCCFABC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/>
              </a:rPr>
              <a:t>14-</a:t>
            </a:r>
            <a:fld id="{159B2E6E-0B37-4106-BA85-5BE89066BC90}" type="slidenum">
              <a:rPr lang="en-US" altLang="en-US">
                <a:solidFill>
                  <a:srgbClr val="000000"/>
                </a:solidFill>
                <a:latin typeface="Arial"/>
              </a:rPr>
              <a:pPr defTabSz="1005840" eaLnBrk="0" fontAlgn="base" hangingPunct="0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474" name="Rectangle 2">
            <a:extLst>
              <a:ext uri="{FF2B5EF4-FFF2-40B4-BE49-F238E27FC236}">
                <a16:creationId xmlns:a16="http://schemas.microsoft.com/office/drawing/2014/main" id="{6AB6A2BE-787E-4DB6-B63B-130E91F8BC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Starting the Callee Function</a:t>
            </a:r>
          </a:p>
        </p:txBody>
      </p:sp>
      <p:sp>
        <p:nvSpPr>
          <p:cNvPr id="233475" name="Rectangle 3">
            <a:extLst>
              <a:ext uri="{FF2B5EF4-FFF2-40B4-BE49-F238E27FC236}">
                <a16:creationId xmlns:a16="http://schemas.microsoft.com/office/drawing/2014/main" id="{97CBB9CD-F7BA-49C2-8CF7-1C0A3C0CD4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200" dirty="0">
                <a:latin typeface="Courier New" panose="02070309020205020404" pitchFamily="49" charset="0"/>
              </a:rPr>
              <a:t>; leave space for return value</a:t>
            </a:r>
            <a:br>
              <a:rPr lang="en-US" altLang="en-US" sz="2200" dirty="0">
                <a:latin typeface="Courier New" panose="02070309020205020404" pitchFamily="49" charset="0"/>
              </a:rPr>
            </a:br>
            <a:r>
              <a:rPr lang="en-US" altLang="en-US" sz="2200" dirty="0">
                <a:latin typeface="Courier New" panose="02070309020205020404" pitchFamily="49" charset="0"/>
              </a:rPr>
              <a:t>ADD  R6, R6, #-1</a:t>
            </a:r>
            <a:br>
              <a:rPr lang="en-US" altLang="en-US" sz="2200" dirty="0">
                <a:latin typeface="Courier New" panose="02070309020205020404" pitchFamily="49" charset="0"/>
              </a:rPr>
            </a:br>
            <a:r>
              <a:rPr lang="en-US" altLang="en-US" sz="2200" dirty="0">
                <a:latin typeface="Courier New" panose="02070309020205020404" pitchFamily="49" charset="0"/>
              </a:rPr>
              <a:t>; push return address</a:t>
            </a:r>
            <a:br>
              <a:rPr lang="en-US" altLang="en-US" sz="2200" dirty="0">
                <a:latin typeface="Courier New" panose="02070309020205020404" pitchFamily="49" charset="0"/>
              </a:rPr>
            </a:br>
            <a:r>
              <a:rPr lang="en-US" altLang="en-US" sz="2200" dirty="0">
                <a:latin typeface="Courier New" panose="02070309020205020404" pitchFamily="49" charset="0"/>
              </a:rPr>
              <a:t>ADD  R6, R6, #-1</a:t>
            </a:r>
            <a:br>
              <a:rPr lang="en-US" altLang="en-US" sz="2200" dirty="0">
                <a:latin typeface="Courier New" panose="02070309020205020404" pitchFamily="49" charset="0"/>
              </a:rPr>
            </a:br>
            <a:r>
              <a:rPr lang="en-US" altLang="en-US" sz="2200" dirty="0">
                <a:latin typeface="Courier New" panose="02070309020205020404" pitchFamily="49" charset="0"/>
              </a:rPr>
              <a:t>STR  R7, R6, #0</a:t>
            </a:r>
            <a:br>
              <a:rPr lang="en-US" altLang="en-US" sz="2200" dirty="0">
                <a:latin typeface="Courier New" panose="02070309020205020404" pitchFamily="49" charset="0"/>
              </a:rPr>
            </a:br>
            <a:r>
              <a:rPr lang="en-US" altLang="en-US" sz="2200" dirty="0">
                <a:latin typeface="Courier New" panose="02070309020205020404" pitchFamily="49" charset="0"/>
              </a:rPr>
              <a:t>; push </a:t>
            </a:r>
            <a:r>
              <a:rPr lang="en-US" altLang="en-US" sz="2200" dirty="0" err="1">
                <a:latin typeface="Courier New" panose="02070309020205020404" pitchFamily="49" charset="0"/>
              </a:rPr>
              <a:t>dyn</a:t>
            </a:r>
            <a:r>
              <a:rPr lang="en-US" altLang="en-US" sz="2200" dirty="0">
                <a:latin typeface="Courier New" panose="02070309020205020404" pitchFamily="49" charset="0"/>
              </a:rPr>
              <a:t> link (caller’s frame </a:t>
            </a:r>
            <a:r>
              <a:rPr lang="en-US" altLang="en-US" sz="2200" dirty="0" err="1">
                <a:latin typeface="Courier New" panose="02070309020205020404" pitchFamily="49" charset="0"/>
              </a:rPr>
              <a:t>ptr</a:t>
            </a:r>
            <a:r>
              <a:rPr lang="en-US" altLang="en-US" sz="2200" dirty="0">
                <a:latin typeface="Courier New" panose="02070309020205020404" pitchFamily="49" charset="0"/>
              </a:rPr>
              <a:t>)</a:t>
            </a:r>
            <a:br>
              <a:rPr lang="en-US" altLang="en-US" sz="2200" dirty="0">
                <a:latin typeface="Courier New" panose="02070309020205020404" pitchFamily="49" charset="0"/>
              </a:rPr>
            </a:br>
            <a:r>
              <a:rPr lang="en-US" altLang="en-US" sz="2200" dirty="0">
                <a:latin typeface="Courier New" panose="02070309020205020404" pitchFamily="49" charset="0"/>
              </a:rPr>
              <a:t>ADD  R6, R6, #-1</a:t>
            </a:r>
            <a:br>
              <a:rPr lang="en-US" altLang="en-US" sz="2200" dirty="0">
                <a:latin typeface="Courier New" panose="02070309020205020404" pitchFamily="49" charset="0"/>
              </a:rPr>
            </a:br>
            <a:r>
              <a:rPr lang="en-US" altLang="en-US" sz="2200" dirty="0">
                <a:latin typeface="Courier New" panose="02070309020205020404" pitchFamily="49" charset="0"/>
              </a:rPr>
              <a:t>STR  R5, R6, #0</a:t>
            </a:r>
            <a:br>
              <a:rPr lang="en-US" altLang="en-US" sz="2200" dirty="0">
                <a:latin typeface="Courier New" panose="02070309020205020404" pitchFamily="49" charset="0"/>
              </a:rPr>
            </a:br>
            <a:r>
              <a:rPr lang="en-US" altLang="en-US" sz="2200" dirty="0">
                <a:latin typeface="Courier New" panose="02070309020205020404" pitchFamily="49" charset="0"/>
              </a:rPr>
              <a:t>; set new frame pointer</a:t>
            </a:r>
            <a:br>
              <a:rPr lang="en-US" altLang="en-US" sz="2200" dirty="0">
                <a:latin typeface="Courier New" panose="02070309020205020404" pitchFamily="49" charset="0"/>
              </a:rPr>
            </a:br>
            <a:r>
              <a:rPr lang="en-US" altLang="en-US" sz="2200" dirty="0">
                <a:latin typeface="Courier New" panose="02070309020205020404" pitchFamily="49" charset="0"/>
              </a:rPr>
              <a:t>ADD  R5, R6, #-1</a:t>
            </a:r>
            <a:br>
              <a:rPr lang="en-US" altLang="en-US" sz="2200" dirty="0">
                <a:latin typeface="Courier New" panose="02070309020205020404" pitchFamily="49" charset="0"/>
              </a:rPr>
            </a:br>
            <a:r>
              <a:rPr lang="en-US" altLang="en-US" sz="2200" dirty="0">
                <a:latin typeface="Courier New" panose="02070309020205020404" pitchFamily="49" charset="0"/>
              </a:rPr>
              <a:t>; allocate space for locals</a:t>
            </a:r>
            <a:br>
              <a:rPr lang="en-US" altLang="en-US" sz="2200" dirty="0">
                <a:latin typeface="Courier New" panose="02070309020205020404" pitchFamily="49" charset="0"/>
              </a:rPr>
            </a:br>
            <a:r>
              <a:rPr lang="en-US" altLang="en-US" sz="2200" dirty="0">
                <a:latin typeface="Courier New" panose="02070309020205020404" pitchFamily="49" charset="0"/>
              </a:rPr>
              <a:t>ADD  R6, R6, #-2</a:t>
            </a:r>
          </a:p>
        </p:txBody>
      </p:sp>
      <p:sp>
        <p:nvSpPr>
          <p:cNvPr id="233501" name="Line 29">
            <a:extLst>
              <a:ext uri="{FF2B5EF4-FFF2-40B4-BE49-F238E27FC236}">
                <a16:creationId xmlns:a16="http://schemas.microsoft.com/office/drawing/2014/main" id="{5DFCC6B1-91E7-4F5A-9D25-73579B6AA99D}"/>
              </a:ext>
            </a:extLst>
          </p:cNvPr>
          <p:cNvSpPr>
            <a:spLocks noChangeShapeType="1"/>
          </p:cNvSpPr>
          <p:nvPr/>
        </p:nvSpPr>
        <p:spPr bwMode="auto">
          <a:xfrm>
            <a:off x="3101340" y="1958340"/>
            <a:ext cx="4191000" cy="108966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33502" name="Line 30">
            <a:extLst>
              <a:ext uri="{FF2B5EF4-FFF2-40B4-BE49-F238E27FC236}">
                <a16:creationId xmlns:a16="http://schemas.microsoft.com/office/drawing/2014/main" id="{CC1AF4E5-22C2-484F-95D6-7B8E855EA8D6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4700" y="868680"/>
            <a:ext cx="0" cy="55321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33503" name="Line 31">
            <a:extLst>
              <a:ext uri="{FF2B5EF4-FFF2-40B4-BE49-F238E27FC236}">
                <a16:creationId xmlns:a16="http://schemas.microsoft.com/office/drawing/2014/main" id="{5BC37387-E0A2-48CC-B27C-822FA10FE5BC}"/>
              </a:ext>
            </a:extLst>
          </p:cNvPr>
          <p:cNvSpPr>
            <a:spLocks noChangeShapeType="1"/>
          </p:cNvSpPr>
          <p:nvPr/>
        </p:nvSpPr>
        <p:spPr bwMode="auto">
          <a:xfrm>
            <a:off x="8633460" y="868680"/>
            <a:ext cx="0" cy="55321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33504" name="Line 32">
            <a:extLst>
              <a:ext uri="{FF2B5EF4-FFF2-40B4-BE49-F238E27FC236}">
                <a16:creationId xmlns:a16="http://schemas.microsoft.com/office/drawing/2014/main" id="{3F2E3546-B42D-43DA-A5EB-2EC4820CFABF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4700" y="2880360"/>
            <a:ext cx="15087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33505" name="Line 33">
            <a:extLst>
              <a:ext uri="{FF2B5EF4-FFF2-40B4-BE49-F238E27FC236}">
                <a16:creationId xmlns:a16="http://schemas.microsoft.com/office/drawing/2014/main" id="{21CAD0AC-D387-4378-83AF-C6082B9F4B25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4700" y="3215640"/>
            <a:ext cx="15087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33506" name="Line 34">
            <a:extLst>
              <a:ext uri="{FF2B5EF4-FFF2-40B4-BE49-F238E27FC236}">
                <a16:creationId xmlns:a16="http://schemas.microsoft.com/office/drawing/2014/main" id="{AA943DE3-256B-4DB1-9924-C632924F42D4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4700" y="3550920"/>
            <a:ext cx="15087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33507" name="Line 35">
            <a:extLst>
              <a:ext uri="{FF2B5EF4-FFF2-40B4-BE49-F238E27FC236}">
                <a16:creationId xmlns:a16="http://schemas.microsoft.com/office/drawing/2014/main" id="{3BD09437-CDE3-47FA-8ACA-610C83A7756D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4700" y="3886200"/>
            <a:ext cx="150876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33508" name="Line 36">
            <a:extLst>
              <a:ext uri="{FF2B5EF4-FFF2-40B4-BE49-F238E27FC236}">
                <a16:creationId xmlns:a16="http://schemas.microsoft.com/office/drawing/2014/main" id="{3F7E3120-985B-4F8B-830F-124AD52FDF13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4700" y="4221480"/>
            <a:ext cx="15087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33509" name="Line 37">
            <a:extLst>
              <a:ext uri="{FF2B5EF4-FFF2-40B4-BE49-F238E27FC236}">
                <a16:creationId xmlns:a16="http://schemas.microsoft.com/office/drawing/2014/main" id="{7D4225E0-8CF5-4375-A6C1-1FF8888493C2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4700" y="4556760"/>
            <a:ext cx="15087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33510" name="Line 38">
            <a:extLst>
              <a:ext uri="{FF2B5EF4-FFF2-40B4-BE49-F238E27FC236}">
                <a16:creationId xmlns:a16="http://schemas.microsoft.com/office/drawing/2014/main" id="{82306017-0ACF-4062-AEC5-724914352E05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4700" y="4892040"/>
            <a:ext cx="15087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33511" name="Line 39">
            <a:extLst>
              <a:ext uri="{FF2B5EF4-FFF2-40B4-BE49-F238E27FC236}">
                <a16:creationId xmlns:a16="http://schemas.microsoft.com/office/drawing/2014/main" id="{6AD65A6A-0B9B-4221-A5CA-971C515DB11C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4700" y="5227320"/>
            <a:ext cx="15087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33512" name="Line 40">
            <a:extLst>
              <a:ext uri="{FF2B5EF4-FFF2-40B4-BE49-F238E27FC236}">
                <a16:creationId xmlns:a16="http://schemas.microsoft.com/office/drawing/2014/main" id="{61912442-7801-4180-BCE3-3B403662AEA9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4700" y="5562600"/>
            <a:ext cx="150876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33513" name="Text Box 41">
            <a:extLst>
              <a:ext uri="{FF2B5EF4-FFF2-40B4-BE49-F238E27FC236}">
                <a16:creationId xmlns:a16="http://schemas.microsoft.com/office/drawing/2014/main" id="{077CAE1F-F494-47D1-8D11-B0E3704546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3460" y="1120140"/>
            <a:ext cx="1127488" cy="449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200" dirty="0">
              <a:solidFill>
                <a:srgbClr val="000000"/>
              </a:solidFill>
              <a:latin typeface="Franklin Gothic Book" panose="020B0503020102020204" pitchFamily="34" charset="0"/>
            </a:endParaRPr>
          </a:p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>
                <a:solidFill>
                  <a:srgbClr val="000000"/>
                </a:solidFill>
                <a:latin typeface="Franklin Gothic Book" panose="020B0503020102020204" pitchFamily="34" charset="0"/>
              </a:rPr>
              <a:t>m</a:t>
            </a:r>
          </a:p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>
                <a:solidFill>
                  <a:srgbClr val="000000"/>
                </a:solidFill>
                <a:latin typeface="Franklin Gothic Book" panose="020B0503020102020204" pitchFamily="34" charset="0"/>
              </a:rPr>
              <a:t>k</a:t>
            </a:r>
          </a:p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 err="1">
                <a:solidFill>
                  <a:srgbClr val="000000"/>
                </a:solidFill>
                <a:latin typeface="Franklin Gothic Book" panose="020B0503020102020204" pitchFamily="34" charset="0"/>
              </a:rPr>
              <a:t>dyn</a:t>
            </a:r>
            <a:r>
              <a:rPr lang="en-US" altLang="en-US" sz="2200" dirty="0">
                <a:solidFill>
                  <a:srgbClr val="000000"/>
                </a:solidFill>
                <a:latin typeface="Franklin Gothic Book" panose="020B0503020102020204" pitchFamily="34" charset="0"/>
              </a:rPr>
              <a:t> link</a:t>
            </a:r>
          </a:p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>
                <a:solidFill>
                  <a:srgbClr val="000000"/>
                </a:solidFill>
                <a:latin typeface="Franklin Gothic Book" panose="020B0503020102020204" pitchFamily="34" charset="0"/>
              </a:rPr>
              <a:t>ret </a:t>
            </a:r>
            <a:r>
              <a:rPr lang="en-US" altLang="en-US" sz="2200" dirty="0" err="1">
                <a:solidFill>
                  <a:srgbClr val="000000"/>
                </a:solidFill>
                <a:latin typeface="Franklin Gothic Book" panose="020B0503020102020204" pitchFamily="34" charset="0"/>
              </a:rPr>
              <a:t>addr</a:t>
            </a:r>
            <a:endParaRPr lang="en-US" altLang="en-US" sz="2200" dirty="0">
              <a:solidFill>
                <a:srgbClr val="000000"/>
              </a:solidFill>
              <a:latin typeface="Franklin Gothic Book" panose="020B0503020102020204" pitchFamily="34" charset="0"/>
            </a:endParaRPr>
          </a:p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>
                <a:solidFill>
                  <a:srgbClr val="000000"/>
                </a:solidFill>
                <a:latin typeface="Franklin Gothic Book" panose="020B0503020102020204" pitchFamily="34" charset="0"/>
              </a:rPr>
              <a:t>ret </a:t>
            </a:r>
            <a:r>
              <a:rPr lang="en-US" altLang="en-US" sz="2200" dirty="0" err="1">
                <a:solidFill>
                  <a:srgbClr val="000000"/>
                </a:solidFill>
                <a:latin typeface="Franklin Gothic Book" panose="020B0503020102020204" pitchFamily="34" charset="0"/>
              </a:rPr>
              <a:t>val</a:t>
            </a:r>
            <a:endParaRPr lang="en-US" altLang="en-US" sz="2200" dirty="0">
              <a:solidFill>
                <a:srgbClr val="000000"/>
              </a:solidFill>
              <a:latin typeface="Franklin Gothic Book" panose="020B0503020102020204" pitchFamily="34" charset="0"/>
            </a:endParaRPr>
          </a:p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>
                <a:solidFill>
                  <a:srgbClr val="FF0000"/>
                </a:solidFill>
                <a:latin typeface="Franklin Gothic Book" panose="020B0503020102020204" pitchFamily="34" charset="0"/>
              </a:rPr>
              <a:t>q</a:t>
            </a:r>
          </a:p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>
                <a:solidFill>
                  <a:srgbClr val="FF0000"/>
                </a:solidFill>
                <a:latin typeface="Franklin Gothic Book" panose="020B0503020102020204" pitchFamily="34" charset="0"/>
              </a:rPr>
              <a:t>r</a:t>
            </a:r>
          </a:p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>
                <a:solidFill>
                  <a:srgbClr val="000000"/>
                </a:solidFill>
                <a:latin typeface="Franklin Gothic Book" panose="020B0503020102020204" pitchFamily="34" charset="0"/>
              </a:rPr>
              <a:t>w</a:t>
            </a:r>
          </a:p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 err="1">
                <a:solidFill>
                  <a:srgbClr val="000000"/>
                </a:solidFill>
                <a:latin typeface="Franklin Gothic Book" panose="020B0503020102020204" pitchFamily="34" charset="0"/>
              </a:rPr>
              <a:t>dyn</a:t>
            </a:r>
            <a:r>
              <a:rPr lang="en-US" altLang="en-US" sz="2200" dirty="0">
                <a:solidFill>
                  <a:srgbClr val="000000"/>
                </a:solidFill>
                <a:latin typeface="Franklin Gothic Book" panose="020B0503020102020204" pitchFamily="34" charset="0"/>
              </a:rPr>
              <a:t> link</a:t>
            </a:r>
          </a:p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>
                <a:solidFill>
                  <a:srgbClr val="000000"/>
                </a:solidFill>
                <a:latin typeface="Franklin Gothic Book" panose="020B0503020102020204" pitchFamily="34" charset="0"/>
              </a:rPr>
              <a:t>ret </a:t>
            </a:r>
            <a:r>
              <a:rPr lang="en-US" altLang="en-US" sz="2200" dirty="0" err="1">
                <a:solidFill>
                  <a:srgbClr val="000000"/>
                </a:solidFill>
                <a:latin typeface="Franklin Gothic Book" panose="020B0503020102020204" pitchFamily="34" charset="0"/>
              </a:rPr>
              <a:t>addr</a:t>
            </a:r>
            <a:endParaRPr lang="en-US" altLang="en-US" sz="2200" dirty="0">
              <a:solidFill>
                <a:srgbClr val="000000"/>
              </a:solidFill>
              <a:latin typeface="Franklin Gothic Book" panose="020B0503020102020204" pitchFamily="34" charset="0"/>
            </a:endParaRPr>
          </a:p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>
                <a:solidFill>
                  <a:srgbClr val="000000"/>
                </a:solidFill>
                <a:latin typeface="Franklin Gothic Book" panose="020B0503020102020204" pitchFamily="34" charset="0"/>
              </a:rPr>
              <a:t>ret </a:t>
            </a:r>
            <a:r>
              <a:rPr lang="en-US" altLang="en-US" sz="2200" dirty="0" err="1">
                <a:solidFill>
                  <a:srgbClr val="000000"/>
                </a:solidFill>
                <a:latin typeface="Franklin Gothic Book" panose="020B0503020102020204" pitchFamily="34" charset="0"/>
              </a:rPr>
              <a:t>val</a:t>
            </a:r>
            <a:endParaRPr lang="en-US" altLang="en-US" sz="2200" dirty="0">
              <a:solidFill>
                <a:srgbClr val="000000"/>
              </a:solidFill>
              <a:latin typeface="Franklin Gothic Book" panose="020B0503020102020204" pitchFamily="34" charset="0"/>
            </a:endParaRPr>
          </a:p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>
                <a:solidFill>
                  <a:srgbClr val="000000"/>
                </a:solidFill>
                <a:latin typeface="Franklin Gothic Book" panose="020B0503020102020204" pitchFamily="34" charset="0"/>
              </a:rPr>
              <a:t>a</a:t>
            </a:r>
          </a:p>
        </p:txBody>
      </p:sp>
      <p:sp>
        <p:nvSpPr>
          <p:cNvPr id="233514" name="Line 42">
            <a:extLst>
              <a:ext uri="{FF2B5EF4-FFF2-40B4-BE49-F238E27FC236}">
                <a16:creationId xmlns:a16="http://schemas.microsoft.com/office/drawing/2014/main" id="{80BFA6AF-C1A1-47FC-9BEC-140E81B48D10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4700" y="2545080"/>
            <a:ext cx="15087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33515" name="Line 43">
            <a:extLst>
              <a:ext uri="{FF2B5EF4-FFF2-40B4-BE49-F238E27FC236}">
                <a16:creationId xmlns:a16="http://schemas.microsoft.com/office/drawing/2014/main" id="{974DD9FF-B1FF-4815-AA4D-DAF2F92396C3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4700" y="2209800"/>
            <a:ext cx="15087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33516" name="Line 44">
            <a:extLst>
              <a:ext uri="{FF2B5EF4-FFF2-40B4-BE49-F238E27FC236}">
                <a16:creationId xmlns:a16="http://schemas.microsoft.com/office/drawing/2014/main" id="{3CE705FA-F327-49BD-A573-8AED070B0922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4700" y="1874520"/>
            <a:ext cx="15087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33517" name="Line 45">
            <a:extLst>
              <a:ext uri="{FF2B5EF4-FFF2-40B4-BE49-F238E27FC236}">
                <a16:creationId xmlns:a16="http://schemas.microsoft.com/office/drawing/2014/main" id="{9EB62F0C-872D-485C-AFC0-B980256882AE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4700" y="1539240"/>
            <a:ext cx="150876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33518" name="Line 46">
            <a:extLst>
              <a:ext uri="{FF2B5EF4-FFF2-40B4-BE49-F238E27FC236}">
                <a16:creationId xmlns:a16="http://schemas.microsoft.com/office/drawing/2014/main" id="{6DD264EF-8335-4673-B0BC-AA83678E2BEF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4700" y="1203960"/>
            <a:ext cx="15087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33519" name="Text Box 47">
            <a:extLst>
              <a:ext uri="{FF2B5EF4-FFF2-40B4-BE49-F238E27FC236}">
                <a16:creationId xmlns:a16="http://schemas.microsoft.com/office/drawing/2014/main" id="{AED3CC98-EC07-4BC7-84B8-64DC53828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4700" y="1179512"/>
            <a:ext cx="1508760" cy="449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2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2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2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defTabSz="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>
                <a:solidFill>
                  <a:srgbClr val="3333CC"/>
                </a:solidFill>
                <a:latin typeface="Courier New" panose="02070309020205020404" pitchFamily="49" charset="0"/>
              </a:rPr>
              <a:t>xFCFB</a:t>
            </a:r>
          </a:p>
          <a:p>
            <a:pPr algn="ctr" defTabSz="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>
                <a:solidFill>
                  <a:srgbClr val="3333CC"/>
                </a:solidFill>
                <a:latin typeface="Courier New" panose="02070309020205020404" pitchFamily="49" charset="0"/>
              </a:rPr>
              <a:t>x3100</a:t>
            </a:r>
          </a:p>
          <a:p>
            <a:pPr algn="ctr"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2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defTabSz="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>
                <a:solidFill>
                  <a:srgbClr val="000000"/>
                </a:solidFill>
                <a:latin typeface="Courier New" panose="02070309020205020404" pitchFamily="49" charset="0"/>
              </a:rPr>
              <a:t>25</a:t>
            </a:r>
            <a:r>
              <a:rPr lang="en-US" altLang="en-US" sz="2200">
                <a:solidFill>
                  <a:srgbClr val="3333CC"/>
                </a:solidFill>
                <a:latin typeface="Courier New" panose="02070309020205020404" pitchFamily="49" charset="0"/>
              </a:rPr>
              <a:t> </a:t>
            </a:r>
            <a:endParaRPr lang="en-US" altLang="en-US" sz="22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defTabSz="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>
                <a:solidFill>
                  <a:srgbClr val="000000"/>
                </a:solidFill>
                <a:latin typeface="Courier New" panose="02070309020205020404" pitchFamily="49" charset="0"/>
              </a:rPr>
              <a:t>10</a:t>
            </a:r>
          </a:p>
          <a:p>
            <a:pPr algn="ctr" defTabSz="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>
                <a:solidFill>
                  <a:srgbClr val="000000"/>
                </a:solidFill>
                <a:latin typeface="Courier New" panose="02070309020205020404" pitchFamily="49" charset="0"/>
              </a:rPr>
              <a:t>25</a:t>
            </a:r>
          </a:p>
          <a:p>
            <a:pPr algn="ctr"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2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2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2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200">
              <a:solidFill>
                <a:srgbClr val="000000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33520" name="Text Box 48">
            <a:extLst>
              <a:ext uri="{FF2B5EF4-FFF2-40B4-BE49-F238E27FC236}">
                <a16:creationId xmlns:a16="http://schemas.microsoft.com/office/drawing/2014/main" id="{3688FF4A-F21B-4B75-8B6C-31BAF5812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0041" y="5562600"/>
            <a:ext cx="946092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defTabSz="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980">
                <a:solidFill>
                  <a:srgbClr val="000000"/>
                </a:solidFill>
                <a:latin typeface="Courier New" panose="02070309020205020404" pitchFamily="49" charset="0"/>
              </a:rPr>
              <a:t>xFD00</a:t>
            </a:r>
          </a:p>
        </p:txBody>
      </p:sp>
      <p:sp>
        <p:nvSpPr>
          <p:cNvPr id="233521" name="Text Box 49">
            <a:extLst>
              <a:ext uri="{FF2B5EF4-FFF2-40B4-BE49-F238E27FC236}">
                <a16:creationId xmlns:a16="http://schemas.microsoft.com/office/drawing/2014/main" id="{FB64B696-61C1-4396-8DE3-73E151B94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8409" y="1455420"/>
            <a:ext cx="107593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defTabSz="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>
                <a:solidFill>
                  <a:srgbClr val="3333CC"/>
                </a:solidFill>
                <a:latin typeface="Franklin Gothic Book" panose="020B0503020102020204" pitchFamily="34" charset="0"/>
              </a:rPr>
              <a:t>new R6</a:t>
            </a:r>
            <a:endParaRPr lang="en-US" altLang="en-US" sz="2640">
              <a:solidFill>
                <a:srgbClr val="3333CC"/>
              </a:solidFill>
              <a:latin typeface="Tahoma" panose="020B0604030504040204" pitchFamily="34" charset="0"/>
            </a:endParaRPr>
          </a:p>
        </p:txBody>
      </p:sp>
      <p:sp>
        <p:nvSpPr>
          <p:cNvPr id="233522" name="Line 50">
            <a:extLst>
              <a:ext uri="{FF2B5EF4-FFF2-40B4-BE49-F238E27FC236}">
                <a16:creationId xmlns:a16="http://schemas.microsoft.com/office/drawing/2014/main" id="{3CD5DBDF-60C6-4734-9AB1-3C7C683A433A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9420" y="1706880"/>
            <a:ext cx="33528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33523" name="Text Box 51">
            <a:extLst>
              <a:ext uri="{FF2B5EF4-FFF2-40B4-BE49-F238E27FC236}">
                <a16:creationId xmlns:a16="http://schemas.microsoft.com/office/drawing/2014/main" id="{F5AE95BD-6346-4EA2-B7AD-74F76A7C6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8409" y="1790700"/>
            <a:ext cx="107593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defTabSz="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>
                <a:solidFill>
                  <a:srgbClr val="3333CC"/>
                </a:solidFill>
                <a:latin typeface="Franklin Gothic Book" panose="020B0503020102020204" pitchFamily="34" charset="0"/>
              </a:rPr>
              <a:t>new R5</a:t>
            </a:r>
            <a:endParaRPr lang="en-US" altLang="en-US" sz="2640">
              <a:solidFill>
                <a:srgbClr val="3333CC"/>
              </a:solidFill>
              <a:latin typeface="Tahoma" panose="020B0604030504040204" pitchFamily="34" charset="0"/>
            </a:endParaRPr>
          </a:p>
        </p:txBody>
      </p:sp>
      <p:sp>
        <p:nvSpPr>
          <p:cNvPr id="233524" name="Line 52">
            <a:extLst>
              <a:ext uri="{FF2B5EF4-FFF2-40B4-BE49-F238E27FC236}">
                <a16:creationId xmlns:a16="http://schemas.microsoft.com/office/drawing/2014/main" id="{1E8699CE-23A5-4A44-B0C7-00C8C6F217B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89420" y="2042160"/>
            <a:ext cx="33528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33525" name="Line 53">
            <a:extLst>
              <a:ext uri="{FF2B5EF4-FFF2-40B4-BE49-F238E27FC236}">
                <a16:creationId xmlns:a16="http://schemas.microsoft.com/office/drawing/2014/main" id="{9BC08BCE-F781-475F-BA2E-367BCACCAF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33700" y="2796540"/>
            <a:ext cx="4358640" cy="8382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33526" name="Line 54">
            <a:extLst>
              <a:ext uri="{FF2B5EF4-FFF2-40B4-BE49-F238E27FC236}">
                <a16:creationId xmlns:a16="http://schemas.microsoft.com/office/drawing/2014/main" id="{5580FE28-643A-4576-8775-83DDDA60B7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33700" y="2461260"/>
            <a:ext cx="4358640" cy="142494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33527" name="Text Box 55">
            <a:extLst>
              <a:ext uri="{FF2B5EF4-FFF2-40B4-BE49-F238E27FC236}">
                <a16:creationId xmlns:a16="http://schemas.microsoft.com/office/drawing/2014/main" id="{50DDA363-535D-495F-B43B-37DD50FAD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3973" y="3131820"/>
            <a:ext cx="5229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>
                <a:solidFill>
                  <a:srgbClr val="000000"/>
                </a:solidFill>
                <a:latin typeface="Franklin Gothic Book" panose="020B0503020102020204" pitchFamily="34" charset="0"/>
              </a:rPr>
              <a:t>R6</a:t>
            </a:r>
            <a:endParaRPr lang="en-US" alt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33528" name="Line 56">
            <a:extLst>
              <a:ext uri="{FF2B5EF4-FFF2-40B4-BE49-F238E27FC236}">
                <a16:creationId xmlns:a16="http://schemas.microsoft.com/office/drawing/2014/main" id="{73B80919-0FEE-4D01-8C9E-9896B14579B9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9420" y="3383280"/>
            <a:ext cx="33528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33529" name="Text Box 57">
            <a:extLst>
              <a:ext uri="{FF2B5EF4-FFF2-40B4-BE49-F238E27FC236}">
                <a16:creationId xmlns:a16="http://schemas.microsoft.com/office/drawing/2014/main" id="{DF64B65D-E55B-4634-82FD-8F6ADD8954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6197" y="3802380"/>
            <a:ext cx="5229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>
                <a:solidFill>
                  <a:srgbClr val="000000"/>
                </a:solidFill>
                <a:latin typeface="Franklin Gothic Book" panose="020B0503020102020204" pitchFamily="34" charset="0"/>
              </a:rPr>
              <a:t>R5</a:t>
            </a:r>
            <a:endParaRPr lang="en-US" alt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33530" name="Line 58">
            <a:extLst>
              <a:ext uri="{FF2B5EF4-FFF2-40B4-BE49-F238E27FC236}">
                <a16:creationId xmlns:a16="http://schemas.microsoft.com/office/drawing/2014/main" id="{27D57020-A318-4C39-AD4C-150C29F1A8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89420" y="4053840"/>
            <a:ext cx="33528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7B2C95-BD68-4E50-905E-62D3F97C3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128" y="5601970"/>
            <a:ext cx="3276600" cy="1809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ver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econdary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attPatel">
  <a:themeElements>
    <a:clrScheme name="PattPat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attPat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PattPat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ttPate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ttPate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ttPate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ttPate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ttPate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ttPate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16906</TotalTime>
  <Words>426</Words>
  <Application>Microsoft Office PowerPoint</Application>
  <PresentationFormat>Custom</PresentationFormat>
  <Paragraphs>236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31" baseType="lpstr">
      <vt:lpstr>Arial</vt:lpstr>
      <vt:lpstr>Arial Narrow</vt:lpstr>
      <vt:lpstr>Calibri</vt:lpstr>
      <vt:lpstr>Courier New</vt:lpstr>
      <vt:lpstr>Droid Sans</vt:lpstr>
      <vt:lpstr>Droid Sans Pro</vt:lpstr>
      <vt:lpstr>Franklin Gothic Book</vt:lpstr>
      <vt:lpstr>Marlett</vt:lpstr>
      <vt:lpstr>Monotype Sorts</vt:lpstr>
      <vt:lpstr>OfficinaSansITCStd Book</vt:lpstr>
      <vt:lpstr>Tahoma</vt:lpstr>
      <vt:lpstr>Times New Roman</vt:lpstr>
      <vt:lpstr>Wingdings</vt:lpstr>
      <vt:lpstr>Cover Slide</vt:lpstr>
      <vt:lpstr>Secondary Slide</vt:lpstr>
      <vt:lpstr>PattPatel</vt:lpstr>
      <vt:lpstr>PowerPoint Presentation</vt:lpstr>
      <vt:lpstr>PowerPoint Presentation</vt:lpstr>
      <vt:lpstr>Run-Time Stack</vt:lpstr>
      <vt:lpstr>Run-Time Stack</vt:lpstr>
      <vt:lpstr>Activation Record</vt:lpstr>
      <vt:lpstr>Activation Record Bookkeeping</vt:lpstr>
      <vt:lpstr>Example Function Call</vt:lpstr>
      <vt:lpstr>Calling the Function</vt:lpstr>
      <vt:lpstr>Starting the Callee Function</vt:lpstr>
      <vt:lpstr>Ending the Callee Function</vt:lpstr>
      <vt:lpstr>Resuming the Caller Function</vt:lpstr>
      <vt:lpstr>Summary of LC-3 Function Call Implementation</vt:lpstr>
      <vt:lpstr>PowerPoint Presentation</vt:lpstr>
      <vt:lpstr>PowerPoint Presentation</vt:lpstr>
      <vt:lpstr>PowerPoint Presentation</vt:lpstr>
    </vt:vector>
  </TitlesOfParts>
  <Company>WINTERAVEN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Debby Winter</dc:creator>
  <cp:lastModifiedBy>Ujjal Bhowmik</cp:lastModifiedBy>
  <cp:revision>1264</cp:revision>
  <cp:lastPrinted>2018-02-13T17:25:36Z</cp:lastPrinted>
  <dcterms:created xsi:type="dcterms:W3CDTF">2014-02-04T22:50:07Z</dcterms:created>
  <dcterms:modified xsi:type="dcterms:W3CDTF">2019-02-14T20:10:56Z</dcterms:modified>
</cp:coreProperties>
</file>