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1"/>
  </p:notesMasterIdLst>
  <p:handoutMasterIdLst>
    <p:handoutMasterId r:id="rId22"/>
  </p:handoutMasterIdLst>
  <p:sldIdLst>
    <p:sldId id="260" r:id="rId3"/>
    <p:sldId id="445" r:id="rId4"/>
    <p:sldId id="447" r:id="rId5"/>
    <p:sldId id="450" r:id="rId6"/>
    <p:sldId id="459" r:id="rId7"/>
    <p:sldId id="460" r:id="rId8"/>
    <p:sldId id="458" r:id="rId9"/>
    <p:sldId id="449" r:id="rId10"/>
    <p:sldId id="461" r:id="rId11"/>
    <p:sldId id="457" r:id="rId12"/>
    <p:sldId id="462" r:id="rId13"/>
    <p:sldId id="452" r:id="rId14"/>
    <p:sldId id="463" r:id="rId15"/>
    <p:sldId id="464" r:id="rId16"/>
    <p:sldId id="454" r:id="rId17"/>
    <p:sldId id="353" r:id="rId18"/>
    <p:sldId id="354" r:id="rId19"/>
    <p:sldId id="456" r:id="rId20"/>
  </p:sldIdLst>
  <p:sldSz cx="9144000" cy="5143500" type="screen16x9"/>
  <p:notesSz cx="9601200" cy="7315200"/>
  <p:defaultTextStyle>
    <a:defPPr>
      <a:defRPr lang="en-US"/>
    </a:defPPr>
    <a:lvl1pPr marL="0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B27"/>
    <a:srgbClr val="38668F"/>
    <a:srgbClr val="002060"/>
    <a:srgbClr val="E6E6E6"/>
    <a:srgbClr val="CCCCCC"/>
    <a:srgbClr val="CE1B22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7264" autoAdjust="0"/>
  </p:normalViewPr>
  <p:slideViewPr>
    <p:cSldViewPr snapToGrid="0" snapToObjects="1">
      <p:cViewPr varScale="1">
        <p:scale>
          <a:sx n="130" d="100"/>
          <a:sy n="130" d="100"/>
        </p:scale>
        <p:origin x="221" y="86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2/19/2019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072586"/>
            <a:ext cx="4248727" cy="16604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18E11B4-2E0D-4283-A7FA-867F67424D4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AF83-C803-4B49-AC59-C4E01A28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4" y="2924735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2" r:id="rId5"/>
    <p:sldLayoutId id="2147483674" r:id="rId6"/>
  </p:sldLayoutIdLst>
  <p:hf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1" y="862692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1" y="974061"/>
            <a:ext cx="6318753" cy="47362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11: Pointers and Arrays</a:t>
            </a:r>
          </a:p>
          <a:p>
            <a:r>
              <a:rPr lang="en-US" sz="1900" dirty="0">
                <a:latin typeface="+mn-lt"/>
              </a:rPr>
              <a:t>February 19,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6018" y="18222"/>
            <a:ext cx="27432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b="1" dirty="0" err="1">
                <a:latin typeface="Courier"/>
                <a:cs typeface="Courier"/>
              </a:rPr>
              <a:t>NewSwap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46" y="51134"/>
            <a:ext cx="622935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#include&lt;</a:t>
            </a:r>
            <a:r>
              <a:rPr lang="en-US" sz="1050" b="1" dirty="0" err="1">
                <a:latin typeface="Courier"/>
                <a:cs typeface="Courier"/>
              </a:rPr>
              <a:t>stdio.h</a:t>
            </a:r>
            <a:r>
              <a:rPr lang="en-US" sz="105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int *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firstVal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, int *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main</a:t>
            </a:r>
            <a:r>
              <a:rPr lang="en-US" sz="1050" b="1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 = 3;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1.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%d\n”,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2.    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(&amp;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valueA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, &amp;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valueB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3.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%d\n",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4.     </a:t>
            </a:r>
            <a:r>
              <a:rPr lang="en-US" sz="1050" b="1" dirty="0">
                <a:latin typeface="Courier"/>
                <a:cs typeface="Courier"/>
              </a:rPr>
              <a:t>return 0;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5.    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6.</a:t>
            </a:r>
            <a:r>
              <a:rPr lang="en-US" sz="105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050" b="1" dirty="0">
                <a:latin typeface="Courier"/>
                <a:cs typeface="Courier"/>
              </a:rPr>
              <a:t>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7. </a:t>
            </a:r>
            <a:r>
              <a:rPr lang="en-US" sz="1050" b="1" dirty="0">
                <a:latin typeface="Courier"/>
                <a:cs typeface="Courier"/>
              </a:rPr>
              <a:t>   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dirty="0">
              <a:latin typeface="Courier"/>
              <a:cs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53E04-F0DC-4628-AA8D-C1873EB8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82" y="1530626"/>
            <a:ext cx="5276018" cy="301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4D8B0-17D8-4279-881A-CD43734FBFCE}"/>
              </a:ext>
            </a:extLst>
          </p:cNvPr>
          <p:cNvSpPr txBox="1"/>
          <p:nvPr/>
        </p:nvSpPr>
        <p:spPr>
          <a:xfrm>
            <a:off x="7044515" y="276542"/>
            <a:ext cx="168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Examples on </a:t>
            </a:r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b="1" dirty="0" err="1"/>
              <a:t>CallByValue</a:t>
            </a:r>
            <a:r>
              <a:rPr lang="en-US" sz="1200" b="1" dirty="0"/>
              <a:t>, </a:t>
            </a:r>
            <a:r>
              <a:rPr lang="en-US" sz="1200" b="1" dirty="0" err="1"/>
              <a:t>CalByReference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AD6F-938D-4B80-9892-AAD13B7E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AF83-C803-4B49-AC59-C4E01A284BB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BC121-49C1-4345-8D7D-0B63CE77543A}"/>
              </a:ext>
            </a:extLst>
          </p:cNvPr>
          <p:cNvSpPr txBox="1"/>
          <p:nvPr/>
        </p:nvSpPr>
        <p:spPr>
          <a:xfrm>
            <a:off x="185530" y="337930"/>
            <a:ext cx="96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A9234-2621-4624-8DE6-7CAE28C1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03" y="0"/>
            <a:ext cx="67360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Basic Concept</a:t>
            </a:r>
            <a:endParaRPr lang="en-US" b="1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744925" y="1764030"/>
          <a:ext cx="2114550" cy="2293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744925" y="1371600"/>
            <a:ext cx="0" cy="29146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59475" y="1371600"/>
            <a:ext cx="0" cy="29146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344875" y="1771650"/>
            <a:ext cx="342900" cy="22860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861264" y="2372231"/>
            <a:ext cx="235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Sequentially arranged data of </a:t>
            </a:r>
            <a:r>
              <a:rPr lang="en-US" b="1" dirty="0"/>
              <a:t>same 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45275" y="2057400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3775" y="1771651"/>
            <a:ext cx="11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 Location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0790" y="2523352"/>
            <a:ext cx="56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99705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623053"/>
          </a:xfrm>
        </p:spPr>
        <p:txBody>
          <a:bodyPr/>
          <a:lstStyle/>
          <a:p>
            <a:r>
              <a:rPr lang="en-US" sz="2400" dirty="0"/>
              <a:t>Arrays: Basic Concept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94F03-FE9E-4651-A8CA-3229D2EE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69" y="896898"/>
            <a:ext cx="5673123" cy="36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623053"/>
          </a:xfrm>
        </p:spPr>
        <p:txBody>
          <a:bodyPr/>
          <a:lstStyle/>
          <a:p>
            <a:r>
              <a:rPr lang="en-US" sz="2400" dirty="0"/>
              <a:t>Arrays: Syntax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26B26-B4E5-4747-9B9B-6F3F9E91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68" y="732404"/>
            <a:ext cx="6422243" cy="38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4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916401" y="1026695"/>
            <a:ext cx="3627521" cy="346509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endParaRPr lang="en-US" sz="11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100" b="1" dirty="0" err="1">
                <a:latin typeface="Courier"/>
                <a:cs typeface="Courier"/>
              </a:rPr>
              <a:t>int</a:t>
            </a:r>
            <a:r>
              <a:rPr lang="en-US" sz="1100" b="1" dirty="0">
                <a:latin typeface="Courier"/>
                <a:cs typeface="Courier"/>
              </a:rPr>
              <a:t> main()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</a:t>
            </a:r>
            <a:r>
              <a:rPr lang="en-US" sz="1100" b="1" dirty="0" err="1">
                <a:latin typeface="Courier"/>
                <a:cs typeface="Courier"/>
              </a:rPr>
              <a:t>int</a:t>
            </a:r>
            <a:r>
              <a:rPr lang="en-US" sz="1100" b="1" dirty="0">
                <a:latin typeface="Courier"/>
                <a:cs typeface="Courier"/>
              </a:rPr>
              <a:t> histogram[100];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char name[9]; 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double values[1024];</a:t>
            </a:r>
          </a:p>
          <a:p>
            <a:pPr marL="0" indent="0">
              <a:buNone/>
            </a:pPr>
            <a:endParaRPr lang="en-US" sz="11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.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.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histogram[6] = histogram[6] + 1;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</a:t>
            </a:r>
            <a:r>
              <a:rPr lang="en-US" sz="1100" b="1" dirty="0" err="1">
                <a:latin typeface="Courier"/>
                <a:cs typeface="Courier"/>
              </a:rPr>
              <a:t>i</a:t>
            </a:r>
            <a:r>
              <a:rPr lang="en-US" sz="1100" b="1" dirty="0">
                <a:latin typeface="Courier"/>
                <a:cs typeface="Courier"/>
              </a:rPr>
              <a:t> = 0;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while (name[</a:t>
            </a:r>
            <a:r>
              <a:rPr lang="en-US" sz="1100" b="1" dirty="0" err="1">
                <a:latin typeface="Courier"/>
                <a:cs typeface="Courier"/>
              </a:rPr>
              <a:t>i</a:t>
            </a:r>
            <a:r>
              <a:rPr lang="en-US" sz="1100" b="1" dirty="0">
                <a:latin typeface="Courier"/>
                <a:cs typeface="Courier"/>
              </a:rPr>
              <a:t>] != ‘\0’)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  </a:t>
            </a:r>
            <a:r>
              <a:rPr lang="en-US" sz="1100" b="1" dirty="0" err="1">
                <a:latin typeface="Courier"/>
                <a:cs typeface="Courier"/>
              </a:rPr>
              <a:t>i</a:t>
            </a:r>
            <a:r>
              <a:rPr lang="en-US" sz="1100" b="1" dirty="0">
                <a:latin typeface="Courier"/>
                <a:cs typeface="Courier"/>
              </a:rPr>
              <a:t>++;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.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    .</a:t>
            </a:r>
          </a:p>
          <a:p>
            <a:pPr marL="0" indent="0">
              <a:buNone/>
            </a:pPr>
            <a:r>
              <a:rPr lang="en-US" sz="11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271874"/>
              </p:ext>
            </p:extLst>
          </p:nvPr>
        </p:nvGraphicFramePr>
        <p:xfrm>
          <a:off x="6167191" y="1032103"/>
          <a:ext cx="2114550" cy="3158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242257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Courier"/>
                          <a:cs typeface="Courier"/>
                        </a:rPr>
                        <a:t>        values[0]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167191" y="639673"/>
            <a:ext cx="0" cy="3657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81741" y="639673"/>
            <a:ext cx="0" cy="3657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2991" y="103972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histogram[99]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2991" y="132547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2991" y="164305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2991" y="192880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name[2]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2991" y="221455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name[3]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2991" y="250030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name[4]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2991" y="275422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name[5]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8156" y="332572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name[7]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2991" y="303997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name[6]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8156" y="364330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name[8]</a:t>
            </a:r>
          </a:p>
        </p:txBody>
      </p:sp>
    </p:spTree>
    <p:extLst>
      <p:ext uri="{BB962C8B-B14F-4D97-AF65-F5344CB8AC3E}">
        <p14:creationId xmlns:p14="http://schemas.microsoft.com/office/powerpoint/2010/main" val="160817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Declaring and using Arrays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grid[10] = {0,1,2,3,4,5,6,7,8,9};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grid[6] = grid[3] + 1;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=0;i&lt;2;i++)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grid[i+1] = grid[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 + 2;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69" y="4376939"/>
            <a:ext cx="253596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9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91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4106" y="163886"/>
            <a:ext cx="8405091" cy="491658"/>
          </a:xfrm>
        </p:spPr>
        <p:txBody>
          <a:bodyPr/>
          <a:lstStyle/>
          <a:p>
            <a:r>
              <a:rPr lang="en-US" sz="2000" dirty="0"/>
              <a:t>Passing Array as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48247" y="655544"/>
            <a:ext cx="6227669" cy="34773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b="1" dirty="0"/>
              <a:t>C passes arrays </a:t>
            </a:r>
            <a:r>
              <a:rPr lang="en-US" altLang="en-US" sz="1600" b="1" dirty="0">
                <a:solidFill>
                  <a:srgbClr val="C00000"/>
                </a:solidFill>
              </a:rPr>
              <a:t>by reference</a:t>
            </a:r>
          </a:p>
          <a:p>
            <a:pPr lvl="1">
              <a:lnSpc>
                <a:spcPct val="90000"/>
              </a:lnSpc>
              <a:tabLst>
                <a:tab pos="224830" algn="l"/>
              </a:tabLst>
            </a:pPr>
            <a:r>
              <a:rPr lang="en-US" altLang="en-US" sz="1400" dirty="0"/>
              <a:t>the address of the array (i.e., address of the first element) is written to the function's activation record</a:t>
            </a:r>
          </a:p>
          <a:p>
            <a:pPr lvl="1">
              <a:lnSpc>
                <a:spcPct val="90000"/>
              </a:lnSpc>
              <a:tabLst>
                <a:tab pos="224830" algn="l"/>
              </a:tabLst>
            </a:pPr>
            <a:r>
              <a:rPr lang="en-US" altLang="en-US" sz="1400" dirty="0"/>
              <a:t>otherwise, would have to copy each element</a:t>
            </a:r>
          </a:p>
          <a:p>
            <a:pPr lvl="1">
              <a:lnSpc>
                <a:spcPct val="90000"/>
              </a:lnSpc>
              <a:tabLst>
                <a:tab pos="224830" algn="l"/>
              </a:tabLst>
            </a:pPr>
            <a:r>
              <a:rPr lang="en-US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[]indicate to the compiler that the corresponding parameter will be the base address of an array of the specified type.</a:t>
            </a:r>
            <a:endParaRPr lang="en-US" altLang="en-US" sz="1400" dirty="0"/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endParaRPr lang="en-US" alt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main(){</a:t>
            </a: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array[10];</a:t>
            </a: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en-US" sz="1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result;</a:t>
            </a: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result = average(array);</a:t>
            </a: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endParaRPr lang="en-US" alt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22483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average(int array[]);</a:t>
            </a:r>
            <a:r>
              <a:rPr lang="en-US" alt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69" y="4376939"/>
            <a:ext cx="253596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9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860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Concepts (Next 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3436"/>
            <a:ext cx="7886700" cy="2557091"/>
          </a:xfrm>
        </p:spPr>
        <p:txBody>
          <a:bodyPr/>
          <a:lstStyle/>
          <a:p>
            <a:r>
              <a:rPr lang="en-US" dirty="0"/>
              <a:t>Bounds checking</a:t>
            </a:r>
          </a:p>
          <a:p>
            <a:r>
              <a:rPr lang="en-US" dirty="0"/>
              <a:t>Assignment of arrays </a:t>
            </a:r>
          </a:p>
          <a:p>
            <a:r>
              <a:rPr lang="en-US" dirty="0"/>
              <a:t>Passing Arrays as parameters in functions</a:t>
            </a:r>
          </a:p>
          <a:p>
            <a:r>
              <a:rPr lang="en-US" dirty="0"/>
              <a:t>Pointers and Arrays</a:t>
            </a:r>
          </a:p>
        </p:txBody>
      </p:sp>
    </p:spTree>
    <p:extLst>
      <p:ext uri="{BB962C8B-B14F-4D97-AF65-F5344CB8AC3E}">
        <p14:creationId xmlns:p14="http://schemas.microsoft.com/office/powerpoint/2010/main" val="5691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Passing by reference with pointers</a:t>
            </a:r>
          </a:p>
          <a:p>
            <a:pPr lvl="1"/>
            <a:r>
              <a:rPr lang="en-US" dirty="0"/>
              <a:t>Arrays basics</a:t>
            </a:r>
          </a:p>
        </p:txBody>
      </p:sp>
    </p:spTree>
    <p:extLst>
      <p:ext uri="{BB962C8B-B14F-4D97-AF65-F5344CB8AC3E}">
        <p14:creationId xmlns:p14="http://schemas.microsoft.com/office/powerpoint/2010/main" val="42522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0" y="342900"/>
            <a:ext cx="27432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b="1" dirty="0">
                <a:latin typeface="Courier"/>
                <a:cs typeface="Courier"/>
              </a:rPr>
              <a:t>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7128"/>
            <a:ext cx="622935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#include&lt;</a:t>
            </a:r>
            <a:r>
              <a:rPr lang="en-US" sz="1050" b="1" dirty="0" err="1">
                <a:latin typeface="Courier"/>
                <a:cs typeface="Courier"/>
              </a:rPr>
              <a:t>stdio.h</a:t>
            </a:r>
            <a:r>
              <a:rPr lang="en-US" sz="105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main</a:t>
            </a:r>
            <a:r>
              <a:rPr lang="en-US" sz="1050" b="1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 = 3;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1.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%d\n”,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2.     </a:t>
            </a:r>
            <a:r>
              <a:rPr lang="en-US" sz="1050" b="1" dirty="0">
                <a:latin typeface="Courier"/>
                <a:cs typeface="Courier"/>
              </a:rPr>
              <a:t>Swap(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3.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%d\n",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4.     </a:t>
            </a:r>
            <a:r>
              <a:rPr lang="en-US" sz="1050" b="1" dirty="0">
                <a:latin typeface="Courier"/>
                <a:cs typeface="Courier"/>
              </a:rPr>
              <a:t>return 0;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>
                <a:solidFill>
                  <a:srgbClr val="E16B27"/>
                </a:solidFill>
                <a:latin typeface="Courier"/>
                <a:cs typeface="Courier"/>
              </a:rPr>
              <a:t>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5.    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6.</a:t>
            </a:r>
            <a:r>
              <a:rPr lang="en-US" sz="105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7. </a:t>
            </a:r>
            <a:r>
              <a:rPr lang="en-US" sz="1050" b="1" dirty="0">
                <a:latin typeface="Courier"/>
                <a:cs typeface="Courier"/>
              </a:rPr>
              <a:t>   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dirty="0">
              <a:latin typeface="Courier"/>
              <a:cs typeface="Couri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E3C71-FA81-4087-9EF0-1C8B67E44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06"/>
          <a:stretch/>
        </p:blipFill>
        <p:spPr>
          <a:xfrm>
            <a:off x="4894385" y="1744364"/>
            <a:ext cx="4144108" cy="25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0" y="342900"/>
            <a:ext cx="27432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b="1" dirty="0" err="1">
                <a:latin typeface="Courier"/>
                <a:cs typeface="Courier"/>
              </a:rPr>
              <a:t>NewSwap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1134"/>
            <a:ext cx="622935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#include&lt;</a:t>
            </a:r>
            <a:r>
              <a:rPr lang="en-US" sz="1050" b="1" dirty="0" err="1">
                <a:latin typeface="Courier"/>
                <a:cs typeface="Courier"/>
              </a:rPr>
              <a:t>stdio.h</a:t>
            </a:r>
            <a:r>
              <a:rPr lang="en-US" sz="105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(int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int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main</a:t>
            </a:r>
            <a:r>
              <a:rPr lang="en-US" sz="1050" b="1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 = 3;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1.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%d\n”,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2.    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(&amp;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&amp;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3.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%d\n",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4.     </a:t>
            </a:r>
            <a:r>
              <a:rPr lang="en-US" sz="1050" b="1" dirty="0">
                <a:latin typeface="Courier"/>
                <a:cs typeface="Courier"/>
              </a:rPr>
              <a:t>return 0;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5.    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6.</a:t>
            </a:r>
            <a:r>
              <a:rPr lang="en-US" sz="105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050" b="1" dirty="0">
                <a:latin typeface="Courier"/>
                <a:cs typeface="Courier"/>
              </a:rPr>
              <a:t>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7. </a:t>
            </a:r>
            <a:r>
              <a:rPr lang="en-US" sz="1050" b="1" dirty="0">
                <a:latin typeface="Courier"/>
                <a:cs typeface="Courier"/>
              </a:rPr>
              <a:t>   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382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EC4C-71CA-4B6E-8810-5ACC995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9" y="75063"/>
            <a:ext cx="7886700" cy="680311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63B3-101A-417E-94DC-55BEBA82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50E54-39E2-4BE1-B6E5-E7F0E872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84" y="1011181"/>
            <a:ext cx="7360133" cy="35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9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B2267-AD27-4A01-9C93-A407061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3BBC-4BE5-4C91-BB16-F3003788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1" y="0"/>
            <a:ext cx="7501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5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412C74-0E07-4F9D-BC18-9E8D6C0C3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971548" y="0"/>
            <a:ext cx="7571294" cy="2571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6E6A7-FE0C-4E17-A71A-9A381C1E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05" y="2643046"/>
            <a:ext cx="8006346" cy="238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AA6550-85CE-415E-B61F-4C0411B8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8" y="4382594"/>
            <a:ext cx="3619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LC3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7113"/>
            <a:ext cx="7886700" cy="3263503"/>
          </a:xfrm>
        </p:spPr>
        <p:txBody>
          <a:bodyPr>
            <a:normAutofit/>
          </a:bodyPr>
          <a:lstStyle/>
          <a:p>
            <a:r>
              <a:rPr lang="en-US" dirty="0"/>
              <a:t>The indirection operator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int</a:t>
            </a:r>
            <a:r>
              <a:rPr lang="en-US" sz="1500" dirty="0">
                <a:latin typeface="Courier"/>
                <a:cs typeface="Courier"/>
              </a:rPr>
              <a:t> object = 4;</a:t>
            </a:r>
          </a:p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int</a:t>
            </a:r>
            <a:r>
              <a:rPr lang="en-US" sz="1500" dirty="0">
                <a:latin typeface="Courier"/>
                <a:cs typeface="Courier"/>
              </a:rPr>
              <a:t> *</a:t>
            </a:r>
            <a:r>
              <a:rPr lang="en-US" sz="1500" dirty="0" err="1">
                <a:latin typeface="Courier"/>
                <a:cs typeface="Courier"/>
              </a:rPr>
              <a:t>ptr</a:t>
            </a:r>
            <a:r>
              <a:rPr lang="en-US" sz="1500" dirty="0">
                <a:latin typeface="Courier"/>
                <a:cs typeface="Courier"/>
              </a:rPr>
              <a:t>;</a:t>
            </a:r>
          </a:p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ptr = &amp;object;</a:t>
            </a:r>
          </a:p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1E6C2-92B3-4D0F-A8CC-3E5C7ED2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131"/>
            <a:ext cx="9144000" cy="2027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D5C46-583C-4A60-B604-1D591A87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020" y="1464366"/>
            <a:ext cx="2606330" cy="18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027"/>
            <a:ext cx="7886700" cy="994172"/>
          </a:xfrm>
        </p:spPr>
        <p:txBody>
          <a:bodyPr/>
          <a:lstStyle/>
          <a:p>
            <a:r>
              <a:rPr lang="en-US" dirty="0"/>
              <a:t>Pointers in LC3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7113"/>
            <a:ext cx="7886700" cy="32635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D5C46-583C-4A60-B604-1D591A87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47" y="959304"/>
            <a:ext cx="2606330" cy="1834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5D43A-37AC-4B02-AD99-63F5695C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" y="1331022"/>
            <a:ext cx="36195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7B73E-66CF-48AD-87AF-17A0B11E5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5" y="2965717"/>
            <a:ext cx="8449090" cy="13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13448</TotalTime>
  <Words>685</Words>
  <Application>Microsoft Office PowerPoint</Application>
  <PresentationFormat>On-screen Show (16:9)</PresentationFormat>
  <Paragraphs>162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Outline</vt:lpstr>
      <vt:lpstr>Function Swap</vt:lpstr>
      <vt:lpstr>Function NewSwap</vt:lpstr>
      <vt:lpstr>Pointers</vt:lpstr>
      <vt:lpstr>PowerPoint Presentation</vt:lpstr>
      <vt:lpstr>PowerPoint Presentation</vt:lpstr>
      <vt:lpstr>Pointers in LC3</vt:lpstr>
      <vt:lpstr>Pointers in LC3</vt:lpstr>
      <vt:lpstr>Function NewSwap</vt:lpstr>
      <vt:lpstr>PowerPoint Presentation</vt:lpstr>
      <vt:lpstr>Arrays: Basic Concept</vt:lpstr>
      <vt:lpstr>Arrays: Basic Concept</vt:lpstr>
      <vt:lpstr>Arrays: Syntax</vt:lpstr>
      <vt:lpstr>Arrays in C</vt:lpstr>
      <vt:lpstr>PowerPoint Presentation</vt:lpstr>
      <vt:lpstr>PowerPoint Presentation</vt:lpstr>
      <vt:lpstr>Array Concepts (Next Class)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1034</cp:revision>
  <cp:lastPrinted>2016-01-19T15:50:09Z</cp:lastPrinted>
  <dcterms:created xsi:type="dcterms:W3CDTF">2014-02-04T22:50:07Z</dcterms:created>
  <dcterms:modified xsi:type="dcterms:W3CDTF">2019-02-19T19:55:20Z</dcterms:modified>
</cp:coreProperties>
</file>