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  <p:sldMasterId id="2147483675" r:id="rId3"/>
  </p:sldMasterIdLst>
  <p:notesMasterIdLst>
    <p:notesMasterId r:id="rId22"/>
  </p:notesMasterIdLst>
  <p:handoutMasterIdLst>
    <p:handoutMasterId r:id="rId23"/>
  </p:handoutMasterIdLst>
  <p:sldIdLst>
    <p:sldId id="260" r:id="rId4"/>
    <p:sldId id="354" r:id="rId5"/>
    <p:sldId id="328" r:id="rId6"/>
    <p:sldId id="303" r:id="rId7"/>
    <p:sldId id="304" r:id="rId8"/>
    <p:sldId id="305" r:id="rId9"/>
    <p:sldId id="331" r:id="rId10"/>
    <p:sldId id="306" r:id="rId11"/>
    <p:sldId id="343" r:id="rId12"/>
    <p:sldId id="357" r:id="rId13"/>
    <p:sldId id="358" r:id="rId14"/>
    <p:sldId id="332" r:id="rId15"/>
    <p:sldId id="333" r:id="rId16"/>
    <p:sldId id="334" r:id="rId17"/>
    <p:sldId id="335" r:id="rId18"/>
    <p:sldId id="355" r:id="rId19"/>
    <p:sldId id="353" r:id="rId20"/>
    <p:sldId id="359" r:id="rId21"/>
  </p:sldIdLst>
  <p:sldSz cx="9144000" cy="5143500" type="screen16x9"/>
  <p:notesSz cx="9601200" cy="7315200"/>
  <p:defaultTextStyle>
    <a:defPPr>
      <a:defRPr lang="en-US"/>
    </a:defPPr>
    <a:lvl1pPr marL="0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41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282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423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564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705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846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6988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129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yan Mitra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68F"/>
    <a:srgbClr val="002060"/>
    <a:srgbClr val="E6E6E6"/>
    <a:srgbClr val="CCCCCC"/>
    <a:srgbClr val="CE1B22"/>
    <a:srgbClr val="A2A5AC"/>
    <a:srgbClr val="E16B27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2" autoAdjust="0"/>
    <p:restoredTop sz="97264" autoAdjust="0"/>
  </p:normalViewPr>
  <p:slideViewPr>
    <p:cSldViewPr snapToGrid="0" snapToObjects="1">
      <p:cViewPr>
        <p:scale>
          <a:sx n="100" d="100"/>
          <a:sy n="100" d="100"/>
        </p:scale>
        <p:origin x="1085" y="293"/>
      </p:cViewPr>
      <p:guideLst>
        <p:guide orient="horz" pos="2448"/>
        <p:guide pos="3168"/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1/24/2019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1"/>
            <a:ext cx="7680960" cy="32918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8141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16282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224423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632564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040705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448846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856988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265129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7688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F5DD-7717-9345-BB7E-7260002F21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56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Input: A B C</a:t>
            </a:r>
          </a:p>
          <a:p>
            <a:r>
              <a:rPr lang="en-US" dirty="0"/>
              <a:t>Output: B C A</a:t>
            </a:r>
          </a:p>
          <a:p>
            <a:r>
              <a:rPr lang="en-US" dirty="0"/>
              <a:t>Sequence: Push A, Push B, Pop B, Push C, Pop C, Pop A</a:t>
            </a:r>
          </a:p>
        </p:txBody>
      </p:sp>
    </p:spTree>
    <p:extLst>
      <p:ext uri="{BB962C8B-B14F-4D97-AF65-F5344CB8AC3E}">
        <p14:creationId xmlns:p14="http://schemas.microsoft.com/office/powerpoint/2010/main" val="57920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072586"/>
            <a:ext cx="4248727" cy="16604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0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8405091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18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1" y="1185022"/>
            <a:ext cx="8405091" cy="3193676"/>
          </a:xfrm>
          <a:prstGeom prst="rect">
            <a:avLst/>
          </a:prstGeom>
        </p:spPr>
        <p:txBody>
          <a:bodyPr vert="horz"/>
          <a:lstStyle>
            <a:lvl1pPr marL="226931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564060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901190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238318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575447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832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47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25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5414818" cy="30455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88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3" y="1366740"/>
            <a:ext cx="2693135" cy="304557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91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645623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9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8358909" cy="3045576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6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8405091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26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1" y="1185022"/>
            <a:ext cx="8405091" cy="3193676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274731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682872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091014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499155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907296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32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5414818" cy="3045576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9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3" y="1366740"/>
            <a:ext cx="2693135" cy="3045576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lIns="81628" tIns="40814" rIns="81628" bIns="408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</p:spPr>
        <p:txBody>
          <a:bodyPr lIns="81628" tIns="40814" rIns="81628" bIns="4081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81628" tIns="40814" rIns="81628" bIns="40814"/>
          <a:lstStyle/>
          <a:p>
            <a:fld id="{25C3DF0D-12B6-46E9-BF3E-4B94ECB1EF92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81628" tIns="40814" rIns="81628" bIns="40814"/>
          <a:lstStyle/>
          <a:p>
            <a:r>
              <a:rPr lang="en-US"/>
              <a:t>Sayan Mitra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1BDBD61-3206-40CC-9783-E7B9F319B57E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Sayan Mitra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47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25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8358909" cy="30455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324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3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073"/>
            <a:ext cx="92364" cy="689162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4" y="2924735"/>
            <a:ext cx="9175203" cy="2218765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03" y="19694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sldNum="0" hdr="0" ftr="0" dt="0"/>
  <p:txStyles>
    <p:titleStyle>
      <a:lvl1pPr algn="ctr" defTabSz="408141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6" indent="-306106" algn="l" defTabSz="408141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29" indent="-255088" algn="l" defTabSz="40814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53" indent="-204070" algn="l" defTabSz="408141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494" indent="-204070" algn="l" defTabSz="40814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635" indent="-204070" algn="l" defTabSz="40814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776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917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058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199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41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82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3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4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5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846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988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29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426"/>
            <a:ext cx="9144000" cy="529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4431226"/>
            <a:ext cx="2056534" cy="274194"/>
          </a:xfrm>
          <a:prstGeom prst="rect">
            <a:avLst/>
          </a:prstGeom>
        </p:spPr>
        <p:txBody>
          <a:bodyPr vert="horz" lIns="73262" tIns="36631" rIns="73262" bIns="36631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  <p:sldLayoutId id="2147483672" r:id="rId5"/>
    <p:sldLayoutId id="2147483674" r:id="rId6"/>
  </p:sldLayoutIdLst>
  <p:hf sldNum="0" hdr="0" ftr="0" dt="0"/>
  <p:txStyles>
    <p:titleStyle>
      <a:lvl1pPr algn="ctr" defTabSz="408141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6" indent="-306106" algn="l" defTabSz="408141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29" indent="-255088" algn="l" defTabSz="40814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53" indent="-204070" algn="l" defTabSz="408141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494" indent="-204070" algn="l" defTabSz="40814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635" indent="-204070" algn="l" defTabSz="40814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776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917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058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199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41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82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3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4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5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846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988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29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426"/>
            <a:ext cx="9144000" cy="529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4431226"/>
            <a:ext cx="2056534" cy="274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4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hf hdr="0" ftr="0" dt="0"/>
  <p:txStyles>
    <p:titleStyle>
      <a:lvl1pPr algn="ctr" defTabSz="337129" rtl="0" eaLnBrk="1" latinLnBrk="0" hangingPunct="1">
        <a:spcBef>
          <a:spcPct val="0"/>
        </a:spcBef>
        <a:buNone/>
        <a:defRPr sz="32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847" indent="-252847" algn="l" defTabSz="337129" rtl="0" eaLnBrk="1" latinLnBrk="0" hangingPunct="1">
        <a:spcBef>
          <a:spcPct val="20000"/>
        </a:spcBef>
        <a:buFont typeface="Arial"/>
        <a:buChar char="•"/>
        <a:defRPr sz="2382" kern="1200">
          <a:solidFill>
            <a:schemeClr val="tx1"/>
          </a:solidFill>
          <a:latin typeface="+mn-lt"/>
          <a:ea typeface="+mn-ea"/>
          <a:cs typeface="+mn-cs"/>
        </a:defRPr>
      </a:lvl1pPr>
      <a:lvl2pPr marL="547835" indent="-210706" algn="l" defTabSz="337129" rtl="0" eaLnBrk="1" latinLnBrk="0" hangingPunct="1">
        <a:spcBef>
          <a:spcPct val="20000"/>
        </a:spcBef>
        <a:buFont typeface="Arial"/>
        <a:buChar char="–"/>
        <a:defRPr sz="2052" kern="1200">
          <a:solidFill>
            <a:schemeClr val="tx1"/>
          </a:solidFill>
          <a:latin typeface="+mn-lt"/>
          <a:ea typeface="+mn-ea"/>
          <a:cs typeface="+mn-cs"/>
        </a:defRPr>
      </a:lvl2pPr>
      <a:lvl3pPr marL="842823" indent="-168564" algn="l" defTabSz="337129" rtl="0" eaLnBrk="1" latinLnBrk="0" hangingPunct="1">
        <a:spcBef>
          <a:spcPct val="20000"/>
        </a:spcBef>
        <a:buFont typeface="Arial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3pPr>
      <a:lvl4pPr marL="1179952" indent="-168564" algn="l" defTabSz="337129" rtl="0" eaLnBrk="1" latinLnBrk="0" hangingPunct="1">
        <a:spcBef>
          <a:spcPct val="20000"/>
        </a:spcBef>
        <a:buFont typeface="Arial"/>
        <a:buChar char="–"/>
        <a:defRPr sz="1456" kern="1200">
          <a:solidFill>
            <a:schemeClr val="tx1"/>
          </a:solidFill>
          <a:latin typeface="+mn-lt"/>
          <a:ea typeface="+mn-ea"/>
          <a:cs typeface="+mn-cs"/>
        </a:defRPr>
      </a:lvl4pPr>
      <a:lvl5pPr marL="1517081" indent="-168564" algn="l" defTabSz="337129" rtl="0" eaLnBrk="1" latinLnBrk="0" hangingPunct="1">
        <a:spcBef>
          <a:spcPct val="20000"/>
        </a:spcBef>
        <a:buFont typeface="Arial"/>
        <a:buChar char="»"/>
        <a:defRPr sz="1456" kern="1200">
          <a:solidFill>
            <a:schemeClr val="tx1"/>
          </a:solidFill>
          <a:latin typeface="+mn-lt"/>
          <a:ea typeface="+mn-ea"/>
          <a:cs typeface="+mn-cs"/>
        </a:defRPr>
      </a:lvl5pPr>
      <a:lvl6pPr marL="1854209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6pPr>
      <a:lvl7pPr marL="2191339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7pPr>
      <a:lvl8pPr marL="2528468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8pPr>
      <a:lvl9pPr marL="2865597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37129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74258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11387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48516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685645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22774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59903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697032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04090" y="409715"/>
            <a:ext cx="8324274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b="1" dirty="0">
                <a:latin typeface="+mj-lt"/>
                <a:cs typeface="Arial Narrow"/>
              </a:rPr>
              <a:t>ECE 220 Computer Systems 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04091" y="862692"/>
            <a:ext cx="4248727" cy="21660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04091" y="974061"/>
            <a:ext cx="6318753" cy="473624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latin typeface="+mn-lt"/>
              </a:rPr>
              <a:t>Lecture 4: Introduction to Stack Data Structures</a:t>
            </a:r>
          </a:p>
          <a:p>
            <a:r>
              <a:rPr lang="en-US" sz="1900" dirty="0">
                <a:latin typeface="+mn-lt"/>
              </a:rPr>
              <a:t>Jan 24</a:t>
            </a:r>
            <a:r>
              <a:rPr lang="en-US" sz="1900" baseline="30000" dirty="0">
                <a:latin typeface="+mn-lt"/>
              </a:rPr>
              <a:t>th</a:t>
            </a:r>
            <a:r>
              <a:rPr lang="en-US" sz="1900" dirty="0">
                <a:latin typeface="+mn-lt"/>
              </a:rPr>
              <a:t> 2019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C7C7-43C0-40E6-A121-3D311670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11015"/>
          </a:xfrm>
        </p:spPr>
        <p:txBody>
          <a:bodyPr/>
          <a:lstStyle/>
          <a:p>
            <a:r>
              <a:rPr lang="en-US" sz="2400" dirty="0"/>
              <a:t>Figure 10.4  POP routine including the test for underflow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C2FF73-51FD-4470-884D-1FD3A748C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84"/>
          <a:stretch/>
        </p:blipFill>
        <p:spPr>
          <a:xfrm>
            <a:off x="2744615" y="1120139"/>
            <a:ext cx="3654770" cy="318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5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64391"/>
            <a:ext cx="3829973" cy="2564609"/>
          </a:xfrm>
          <a:solidFill>
            <a:schemeClr val="accent1">
              <a:lumMod val="40000"/>
              <a:lumOff val="60000"/>
            </a:schemeClr>
          </a:solidFill>
        </p:spPr>
        <p:txBody>
          <a:bodyPr lIns="68580" tIns="34290" rIns="68580" bIns="34290">
            <a:noAutofit/>
          </a:bodyPr>
          <a:lstStyle/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	   POP      LD      R1,EMPTY      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         ADD     R2,R6,R1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         BRz     Failure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         LDR     R0,R6,#0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         ADD     R6,R6,#1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         AND     R5,R5,#0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         RET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Failure  AND     R5,R5,#0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         ADD     R5,R5,#1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         RET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        EMPTY    .FILL   xC000  </a:t>
            </a:r>
          </a:p>
          <a:p>
            <a:pPr marL="0" indent="0">
              <a:buNone/>
            </a:pPr>
            <a:r>
              <a:rPr lang="pt-BR" sz="1100" b="1" dirty="0">
                <a:latin typeface="Courier"/>
                <a:cs typeface="Courier"/>
              </a:rPr>
              <a:t>					; EMPTY &lt;-- -x4000</a:t>
            </a:r>
            <a:endParaRPr lang="en-US" sz="1100" b="1" dirty="0">
              <a:latin typeface="Courier"/>
              <a:cs typeface="Couri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509" y="25163"/>
            <a:ext cx="7886700" cy="994172"/>
          </a:xfrm>
        </p:spPr>
        <p:txBody>
          <a:bodyPr lIns="68580" tIns="34290" rIns="68580" bIns="34290"/>
          <a:lstStyle/>
          <a:p>
            <a:pPr algn="l"/>
            <a:r>
              <a:rPr lang="en-US" dirty="0"/>
              <a:t>Underflow, Overflow detection: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8586" y="3483642"/>
            <a:ext cx="3829973" cy="1065498"/>
          </a:xfrm>
          <a:prstGeom prst="rect">
            <a:avLst/>
          </a:prstGeom>
        </p:spPr>
        <p:txBody>
          <a:bodyPr lIns="68580" tIns="34290" rIns="68580" bIns="34290"/>
          <a:lstStyle>
            <a:lvl1pPr marL="306106" indent="-306106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3229" indent="-255088" algn="l" defTabSz="408141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353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494" indent="-204070" algn="l" defTabSz="40814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6635" indent="-204070" algn="l" defTabSz="40814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4776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2917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058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199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600" b="1" dirty="0">
                <a:latin typeface="Courier"/>
                <a:cs typeface="Courier"/>
              </a:rPr>
              <a:t>Stack_Start x4000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Top of the Stack – R6 (Stack Pointer)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Load – R0 (value to be popped)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Output – R5 (success / fail)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35776B-4463-47B3-86B0-7D48ADC04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661"/>
          <a:stretch/>
        </p:blipFill>
        <p:spPr>
          <a:xfrm>
            <a:off x="4572000" y="811809"/>
            <a:ext cx="3829973" cy="267183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90628C-80E6-435A-9304-3C0738056BB9}"/>
              </a:ext>
            </a:extLst>
          </p:cNvPr>
          <p:cNvSpPr txBox="1">
            <a:spLocks/>
          </p:cNvSpPr>
          <p:nvPr/>
        </p:nvSpPr>
        <p:spPr>
          <a:xfrm>
            <a:off x="4571999" y="3500185"/>
            <a:ext cx="3829973" cy="1065498"/>
          </a:xfrm>
          <a:prstGeom prst="rect">
            <a:avLst/>
          </a:prstGeom>
        </p:spPr>
        <p:txBody>
          <a:bodyPr lIns="68580" tIns="34290" rIns="68580" bIns="34290"/>
          <a:lstStyle>
            <a:lvl1pPr marL="306106" indent="-306106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3229" indent="-255088" algn="l" defTabSz="408141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353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494" indent="-204070" algn="l" defTabSz="40814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6635" indent="-204070" algn="l" defTabSz="40814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4776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2917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058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199" indent="-204070" algn="l" defTabSz="40814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600" b="1" dirty="0">
                <a:latin typeface="Courier"/>
                <a:cs typeface="Courier"/>
              </a:rPr>
              <a:t>Stack_End x3FFB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Top of the Stack – R6 (Stack Pointer)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Load – R0 (value to be popped)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Output – R5 (success / fail)</a:t>
            </a:r>
          </a:p>
        </p:txBody>
      </p:sp>
    </p:spTree>
    <p:extLst>
      <p:ext uri="{BB962C8B-B14F-4D97-AF65-F5344CB8AC3E}">
        <p14:creationId xmlns:p14="http://schemas.microsoft.com/office/powerpoint/2010/main" val="132839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Our implementation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46770" y="987314"/>
            <a:ext cx="4104249" cy="3263504"/>
          </a:xfrm>
        </p:spPr>
        <p:txBody>
          <a:bodyPr lIns="68580" tIns="34290" rIns="68580" bIns="34290"/>
          <a:lstStyle/>
          <a:p>
            <a:r>
              <a:rPr lang="en-US" sz="2400" dirty="0"/>
              <a:t>STACK_START: beginning of stack in memory</a:t>
            </a:r>
          </a:p>
          <a:p>
            <a:endParaRPr lang="en-US" sz="1400" dirty="0"/>
          </a:p>
          <a:p>
            <a:r>
              <a:rPr lang="en-US" sz="2400" dirty="0"/>
              <a:t>STACK_END: end of stack in memory</a:t>
            </a:r>
          </a:p>
          <a:p>
            <a:endParaRPr lang="en-US" sz="1600" dirty="0"/>
          </a:p>
          <a:p>
            <a:r>
              <a:rPr lang="en-US" sz="2400" dirty="0"/>
              <a:t>STACK_TOP: Location of most recent element pushed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97018601"/>
              </p:ext>
            </p:extLst>
          </p:nvPr>
        </p:nvGraphicFramePr>
        <p:xfrm>
          <a:off x="4629150" y="1369219"/>
          <a:ext cx="3886200" cy="278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Address/Label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;end of stack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</a:t>
                      </a:r>
                      <a:r>
                        <a:rPr lang="en-US" sz="1200" baseline="0" dirty="0"/>
                        <a:t> Base of the stack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X4000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</a:t>
                      </a:r>
                      <a:r>
                        <a:rPr lang="en-US" sz="1200" baseline="0" dirty="0"/>
                        <a:t> start of stack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STACK_END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x3FFB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STACK_START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x4000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STACK_TOP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33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Push 18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4727054"/>
              </p:ext>
            </p:extLst>
          </p:nvPr>
        </p:nvGraphicFramePr>
        <p:xfrm>
          <a:off x="2630947" y="1268017"/>
          <a:ext cx="3886200" cy="2805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737">
                <a:tc>
                  <a:txBody>
                    <a:bodyPr/>
                    <a:lstStyle/>
                    <a:p>
                      <a:r>
                        <a:rPr lang="en-US" sz="1200" dirty="0"/>
                        <a:t>Address/Label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;end of stack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408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x4000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STACK_END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x3FFB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STACK_START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x4000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STACK_TOP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27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Push 31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6087072"/>
              </p:ext>
            </p:extLst>
          </p:nvPr>
        </p:nvGraphicFramePr>
        <p:xfrm>
          <a:off x="2630947" y="1283742"/>
          <a:ext cx="3886200" cy="278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Address/Label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;end of stack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X4000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STACK_END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x3FFB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STACK_START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x4000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STACK_TOP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x3FFE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53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Push 5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2187147"/>
              </p:ext>
            </p:extLst>
          </p:nvPr>
        </p:nvGraphicFramePr>
        <p:xfrm>
          <a:off x="2586542" y="1268017"/>
          <a:ext cx="3886200" cy="3059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Address/Label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;end of stack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…..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874752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X4000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STACK_END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x3FFB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STACK_START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x4000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STACK_TOP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x3FF3D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59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Pop (return 5)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0071510"/>
              </p:ext>
            </p:extLst>
          </p:nvPr>
        </p:nvGraphicFramePr>
        <p:xfrm>
          <a:off x="2586542" y="1268017"/>
          <a:ext cx="3886200" cy="3059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Address/Label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;end of stack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…..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874752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x3FFF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X4000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STACK_END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x3FFB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STACK_START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.FILL x4000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STACK_TOP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x3FF3E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00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42F9C2-829C-4354-B094-B02F7CDBB1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" y="1100377"/>
            <a:ext cx="6199188" cy="341066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606540" y="1127047"/>
            <a:ext cx="2232660" cy="33001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Pushes three values into the stack, and  pops one value from the stack.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F684E-C945-4BD1-A39C-3A095FB38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380" y="3455670"/>
            <a:ext cx="2905601" cy="11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03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73982F-0BD1-4F4C-832A-7BBE6ED22E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8452" y="216708"/>
            <a:ext cx="5700547" cy="4279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840B6D-7B18-4A6E-9206-6AEA1DAA2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0" y="3006688"/>
            <a:ext cx="2644140" cy="160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4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/>
              <a:t>Palindromes: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3189" y="823636"/>
            <a:ext cx="8077200" cy="3129803"/>
          </a:xfrm>
        </p:spPr>
        <p:txBody>
          <a:bodyPr>
            <a:noAutofit/>
          </a:bodyPr>
          <a:lstStyle/>
          <a:p>
            <a:r>
              <a:rPr lang="en-US" dirty="0"/>
              <a:t>Examples of palindromes</a:t>
            </a:r>
          </a:p>
          <a:p>
            <a:pPr lvl="1"/>
            <a:r>
              <a:rPr lang="en-US" dirty="0"/>
              <a:t>Madam</a:t>
            </a:r>
          </a:p>
          <a:p>
            <a:pPr lvl="1"/>
            <a:r>
              <a:rPr lang="en-US" dirty="0"/>
              <a:t>Kayak	</a:t>
            </a:r>
          </a:p>
          <a:p>
            <a:pPr lvl="1"/>
            <a:r>
              <a:rPr lang="en-US" dirty="0"/>
              <a:t>Was it a car or a cat I saw?</a:t>
            </a:r>
          </a:p>
          <a:p>
            <a:pPr lvl="1"/>
            <a:r>
              <a:rPr lang="en-US" dirty="0" err="1"/>
              <a:t>Aibohphobia</a:t>
            </a:r>
            <a:endParaRPr lang="en-US" dirty="0"/>
          </a:p>
          <a:p>
            <a:r>
              <a:rPr lang="en-US" dirty="0"/>
              <a:t>How can we test for palindromes?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84B21-4D7A-452A-86F3-5CA2742CE7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40742" y="1190061"/>
            <a:ext cx="2200275" cy="16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7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stack? </a:t>
            </a:r>
          </a:p>
          <a:p>
            <a:r>
              <a:rPr lang="en-US" dirty="0"/>
              <a:t>How to implement a stack?  </a:t>
            </a:r>
          </a:p>
          <a:p>
            <a:r>
              <a:rPr lang="en-US" dirty="0"/>
              <a:t>POP and PUSH Subroutines in LC-3</a:t>
            </a:r>
          </a:p>
          <a:p>
            <a:endParaRPr lang="en-US" dirty="0"/>
          </a:p>
          <a:p>
            <a:r>
              <a:rPr lang="en-US" dirty="0"/>
              <a:t>Chapter 10 in textbook</a:t>
            </a:r>
          </a:p>
        </p:txBody>
      </p:sp>
    </p:spTree>
    <p:extLst>
      <p:ext uri="{BB962C8B-B14F-4D97-AF65-F5344CB8AC3E}">
        <p14:creationId xmlns:p14="http://schemas.microsoft.com/office/powerpoint/2010/main" val="425391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Coin Holder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First coin in is the last coin 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8470" y="4376940"/>
            <a:ext cx="271228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7129"/>
            <a:r>
              <a:rPr lang="en-US" sz="1324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07" y="1770180"/>
            <a:ext cx="6037523" cy="229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2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Hardware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38007" y="1185022"/>
            <a:ext cx="6118412" cy="322970"/>
          </a:xfrm>
        </p:spPr>
        <p:txBody>
          <a:bodyPr/>
          <a:lstStyle/>
          <a:p>
            <a:r>
              <a:rPr lang="en-US" b="1" dirty="0"/>
              <a:t>Data items move in memory, top of stack is fixed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8470" y="4376940"/>
            <a:ext cx="271228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7129"/>
            <a:r>
              <a:rPr lang="en-US" sz="1324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83490" y="2062683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83490" y="2314815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883490" y="2566948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883490" y="2819080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883490" y="3071212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236475" y="1760124"/>
            <a:ext cx="403412" cy="201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059">
                <a:solidFill>
                  <a:prstClr val="black"/>
                </a:solidFill>
                <a:latin typeface="Calibri"/>
              </a:rPr>
              <a:t>Yes</a:t>
            </a:r>
            <a:endParaRPr lang="en-US" altLang="en-US" sz="119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574268" y="1733861"/>
            <a:ext cx="622286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337129"/>
            <a:r>
              <a:rPr lang="en-US" altLang="en-US" sz="1191">
                <a:solidFill>
                  <a:prstClr val="black"/>
                </a:solidFill>
                <a:latin typeface="Calibri"/>
              </a:rPr>
              <a:t>Empty: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690313" y="3085252"/>
            <a:ext cx="566216" cy="275588"/>
            <a:chOff x="2185762" y="3078843"/>
            <a:chExt cx="855616" cy="416445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369912" y="3078843"/>
              <a:ext cx="671466" cy="416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337129"/>
              <a:r>
                <a:rPr lang="en-US" altLang="en-US" sz="1191" b="1">
                  <a:solidFill>
                    <a:prstClr val="black"/>
                  </a:solidFill>
                  <a:latin typeface="Calibri"/>
                </a:rPr>
                <a:t>TOP</a:t>
              </a:r>
              <a:endParaRPr lang="en-US" altLang="en-US" sz="132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2185762" y="3269343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37129"/>
              <a:endParaRPr lang="en-US" sz="132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3318543" y="3074963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3318543" y="2065084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3318543" y="231721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3318543" y="2569349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3318543" y="2821481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3671528" y="1760124"/>
            <a:ext cx="403412" cy="201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059">
                <a:solidFill>
                  <a:prstClr val="black"/>
                </a:solidFill>
                <a:latin typeface="Calibri"/>
              </a:rPr>
              <a:t>No</a:t>
            </a:r>
            <a:endParaRPr lang="en-US" altLang="en-US" sz="119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3009321" y="1733861"/>
            <a:ext cx="622286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337129"/>
            <a:r>
              <a:rPr lang="en-US" altLang="en-US" sz="1191">
                <a:solidFill>
                  <a:prstClr val="black"/>
                </a:solidFill>
                <a:latin typeface="Calibri"/>
              </a:rPr>
              <a:t>Empty:</a:t>
            </a:r>
          </a:p>
        </p:txBody>
      </p:sp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4247231" y="3065209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H="1">
            <a:off x="4125367" y="3191275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Rectangle 40"/>
          <p:cNvSpPr>
            <a:spLocks noChangeArrowheads="1"/>
          </p:cNvSpPr>
          <p:nvPr/>
        </p:nvSpPr>
        <p:spPr bwMode="auto">
          <a:xfrm>
            <a:off x="4753596" y="2322020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26" name="Rectangle 41"/>
          <p:cNvSpPr>
            <a:spLocks noChangeArrowheads="1"/>
          </p:cNvSpPr>
          <p:nvPr/>
        </p:nvSpPr>
        <p:spPr bwMode="auto">
          <a:xfrm>
            <a:off x="4753596" y="2574152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#31</a:t>
            </a:r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>
            <a:off x="4753596" y="2826285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#5</a:t>
            </a:r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4753596" y="3078417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#12</a:t>
            </a:r>
          </a:p>
        </p:txBody>
      </p:sp>
      <p:sp>
        <p:nvSpPr>
          <p:cNvPr id="29" name="Rectangle 44"/>
          <p:cNvSpPr>
            <a:spLocks noChangeArrowheads="1"/>
          </p:cNvSpPr>
          <p:nvPr/>
        </p:nvSpPr>
        <p:spPr bwMode="auto">
          <a:xfrm>
            <a:off x="4753596" y="2068578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30" name="Rectangle 45"/>
          <p:cNvSpPr>
            <a:spLocks noChangeArrowheads="1"/>
          </p:cNvSpPr>
          <p:nvPr/>
        </p:nvSpPr>
        <p:spPr bwMode="auto">
          <a:xfrm>
            <a:off x="5106581" y="1760124"/>
            <a:ext cx="403412" cy="201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059">
                <a:solidFill>
                  <a:prstClr val="black"/>
                </a:solidFill>
                <a:latin typeface="Calibri"/>
              </a:rPr>
              <a:t>No</a:t>
            </a:r>
            <a:endParaRPr lang="en-US" altLang="en-US" sz="119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4444375" y="1733861"/>
            <a:ext cx="622286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337129"/>
            <a:r>
              <a:rPr lang="en-US" altLang="en-US" sz="1191">
                <a:solidFill>
                  <a:prstClr val="black"/>
                </a:solidFill>
                <a:latin typeface="Calibri"/>
              </a:rPr>
              <a:t>Empty:</a:t>
            </a:r>
          </a:p>
        </p:txBody>
      </p:sp>
      <p:sp>
        <p:nvSpPr>
          <p:cNvPr id="32" name="Text Box 47"/>
          <p:cNvSpPr txBox="1">
            <a:spLocks noChangeArrowheads="1"/>
          </p:cNvSpPr>
          <p:nvPr/>
        </p:nvSpPr>
        <p:spPr bwMode="auto">
          <a:xfrm>
            <a:off x="5682284" y="3074811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Line 48"/>
          <p:cNvSpPr>
            <a:spLocks noChangeShapeType="1"/>
          </p:cNvSpPr>
          <p:nvPr/>
        </p:nvSpPr>
        <p:spPr bwMode="auto">
          <a:xfrm flipH="1">
            <a:off x="5560420" y="3200877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Rectangle 49"/>
          <p:cNvSpPr>
            <a:spLocks noChangeArrowheads="1"/>
          </p:cNvSpPr>
          <p:nvPr/>
        </p:nvSpPr>
        <p:spPr bwMode="auto">
          <a:xfrm>
            <a:off x="6188650" y="2821482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35" name="Rectangle 50"/>
          <p:cNvSpPr>
            <a:spLocks noChangeArrowheads="1"/>
          </p:cNvSpPr>
          <p:nvPr/>
        </p:nvSpPr>
        <p:spPr bwMode="auto">
          <a:xfrm>
            <a:off x="6188650" y="3073615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#31</a:t>
            </a:r>
          </a:p>
        </p:txBody>
      </p:sp>
      <p:sp>
        <p:nvSpPr>
          <p:cNvPr id="36" name="Rectangle 51"/>
          <p:cNvSpPr>
            <a:spLocks noChangeArrowheads="1"/>
          </p:cNvSpPr>
          <p:nvPr/>
        </p:nvSpPr>
        <p:spPr bwMode="auto">
          <a:xfrm>
            <a:off x="6186850" y="2065084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37" name="Rectangle 52"/>
          <p:cNvSpPr>
            <a:spLocks noChangeArrowheads="1"/>
          </p:cNvSpPr>
          <p:nvPr/>
        </p:nvSpPr>
        <p:spPr bwMode="auto">
          <a:xfrm>
            <a:off x="6186850" y="231721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38" name="Rectangle 53"/>
          <p:cNvSpPr>
            <a:spLocks noChangeArrowheads="1"/>
          </p:cNvSpPr>
          <p:nvPr/>
        </p:nvSpPr>
        <p:spPr bwMode="auto">
          <a:xfrm>
            <a:off x="6186850" y="2569349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39" name="Rectangle 54"/>
          <p:cNvSpPr>
            <a:spLocks noChangeArrowheads="1"/>
          </p:cNvSpPr>
          <p:nvPr/>
        </p:nvSpPr>
        <p:spPr bwMode="auto">
          <a:xfrm>
            <a:off x="6541635" y="1760124"/>
            <a:ext cx="403412" cy="201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059">
                <a:solidFill>
                  <a:prstClr val="black"/>
                </a:solidFill>
                <a:latin typeface="Calibri"/>
              </a:rPr>
              <a:t>No</a:t>
            </a:r>
            <a:endParaRPr lang="en-US" altLang="en-US" sz="119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Text Box 55"/>
          <p:cNvSpPr txBox="1">
            <a:spLocks noChangeArrowheads="1"/>
          </p:cNvSpPr>
          <p:nvPr/>
        </p:nvSpPr>
        <p:spPr bwMode="auto">
          <a:xfrm>
            <a:off x="5879428" y="1733861"/>
            <a:ext cx="622286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337129"/>
            <a:r>
              <a:rPr lang="en-US" altLang="en-US" sz="1191">
                <a:solidFill>
                  <a:prstClr val="black"/>
                </a:solidFill>
                <a:latin typeface="Calibri"/>
              </a:rPr>
              <a:t>Empty:</a:t>
            </a:r>
          </a:p>
        </p:txBody>
      </p:sp>
      <p:sp>
        <p:nvSpPr>
          <p:cNvPr id="41" name="Text Box 56"/>
          <p:cNvSpPr txBox="1">
            <a:spLocks noChangeArrowheads="1"/>
          </p:cNvSpPr>
          <p:nvPr/>
        </p:nvSpPr>
        <p:spPr bwMode="auto">
          <a:xfrm>
            <a:off x="7117337" y="3065208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Line 57"/>
          <p:cNvSpPr>
            <a:spLocks noChangeShapeType="1"/>
          </p:cNvSpPr>
          <p:nvPr/>
        </p:nvSpPr>
        <p:spPr bwMode="auto">
          <a:xfrm flipH="1">
            <a:off x="6995473" y="3191274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 Box 58"/>
          <p:cNvSpPr txBox="1">
            <a:spLocks noChangeArrowheads="1"/>
          </p:cNvSpPr>
          <p:nvPr/>
        </p:nvSpPr>
        <p:spPr bwMode="auto">
          <a:xfrm>
            <a:off x="1751007" y="3373772"/>
            <a:ext cx="961482" cy="29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Initial State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 Box 59"/>
          <p:cNvSpPr txBox="1">
            <a:spLocks noChangeArrowheads="1"/>
          </p:cNvSpPr>
          <p:nvPr/>
        </p:nvSpPr>
        <p:spPr bwMode="auto">
          <a:xfrm>
            <a:off x="3269213" y="3373771"/>
            <a:ext cx="843501" cy="4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After</a:t>
            </a:r>
          </a:p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One Push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 Box 60"/>
          <p:cNvSpPr txBox="1">
            <a:spLocks noChangeArrowheads="1"/>
          </p:cNvSpPr>
          <p:nvPr/>
        </p:nvSpPr>
        <p:spPr bwMode="auto">
          <a:xfrm>
            <a:off x="4615602" y="3373771"/>
            <a:ext cx="1084913" cy="4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 dirty="0">
                <a:solidFill>
                  <a:srgbClr val="CE0000"/>
                </a:solidFill>
                <a:latin typeface="Calibri"/>
              </a:rPr>
              <a:t>After Three </a:t>
            </a:r>
          </a:p>
          <a:p>
            <a:pPr algn="ctr" defTabSz="337129"/>
            <a:r>
              <a:rPr lang="en-US" altLang="en-US" sz="1324" dirty="0">
                <a:solidFill>
                  <a:srgbClr val="CE0000"/>
                </a:solidFill>
                <a:latin typeface="Calibri"/>
              </a:rPr>
              <a:t>More Pushes</a:t>
            </a:r>
            <a:endParaRPr lang="en-US" altLang="en-US" sz="132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 Box 61"/>
          <p:cNvSpPr txBox="1">
            <a:spLocks noChangeArrowheads="1"/>
          </p:cNvSpPr>
          <p:nvPr/>
        </p:nvSpPr>
        <p:spPr bwMode="auto">
          <a:xfrm>
            <a:off x="6197993" y="3373771"/>
            <a:ext cx="838563" cy="4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After</a:t>
            </a:r>
          </a:p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Two Pops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727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Software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Data items don’t move in memory, just our idea about where the top of the stack is.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By convention, R6 holds the Top of Stack (TOS) pointer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75589" y="1832161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75589" y="2084294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075589" y="233642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075589" y="2588558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075589" y="2840691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82413" y="3198261"/>
            <a:ext cx="566216" cy="275588"/>
            <a:chOff x="1793875" y="4205288"/>
            <a:chExt cx="855616" cy="416445"/>
          </a:xfrm>
        </p:grpSpPr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1978025" y="4205288"/>
              <a:ext cx="671466" cy="416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337129"/>
              <a:r>
                <a:rPr lang="en-US" altLang="en-US" sz="1191" b="1" dirty="0">
                  <a:solidFill>
                    <a:prstClr val="black"/>
                  </a:solidFill>
                  <a:latin typeface="Calibri"/>
                </a:rPr>
                <a:t>TOP</a:t>
              </a:r>
              <a:endParaRPr lang="en-US" altLang="en-US" sz="1324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 flipH="1">
              <a:off x="1793875" y="4395788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37129"/>
              <a:endParaRPr lang="en-US" sz="132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510643" y="1832161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510643" y="2084294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510643" y="233642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510643" y="2588133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endParaRPr lang="en-US" altLang="en-US" sz="132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3510643" y="2839214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439330" y="2828536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 dirty="0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H="1">
            <a:off x="4317466" y="2954602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4945696" y="2081893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#12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4945696" y="2334025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#5</a:t>
            </a: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4945696" y="2586157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#31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4945696" y="2838290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4944713" y="1831413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5874384" y="2081893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 dirty="0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H="1">
            <a:off x="5752520" y="2217564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380749" y="2081893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#12</a:t>
            </a: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6380749" y="233402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#5</a:t>
            </a: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6380749" y="2586158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#31</a:t>
            </a: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6380749" y="2838290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378582" y="1829760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7309437" y="2586158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 flipH="1">
            <a:off x="7187573" y="2712224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1943106" y="3485730"/>
            <a:ext cx="961482" cy="29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Initial State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3461313" y="3485729"/>
            <a:ext cx="843501" cy="4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After</a:t>
            </a:r>
          </a:p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One Push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4807702" y="3485729"/>
            <a:ext cx="1084913" cy="4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After Three </a:t>
            </a:r>
          </a:p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More Pushes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6390093" y="3485729"/>
            <a:ext cx="838563" cy="4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After</a:t>
            </a:r>
          </a:p>
          <a:p>
            <a:pPr algn="ctr" defTabSz="337129"/>
            <a:r>
              <a:rPr lang="en-US" altLang="en-US" sz="1324">
                <a:solidFill>
                  <a:srgbClr val="CE0000"/>
                </a:solidFill>
                <a:latin typeface="Calibri"/>
              </a:rPr>
              <a:t>Two Pops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Rectangle 44"/>
          <p:cNvSpPr>
            <a:spLocks noChangeArrowheads="1"/>
          </p:cNvSpPr>
          <p:nvPr/>
        </p:nvSpPr>
        <p:spPr bwMode="auto">
          <a:xfrm>
            <a:off x="2073488" y="319367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x4000</a:t>
            </a:r>
          </a:p>
        </p:txBody>
      </p:sp>
      <p:sp>
        <p:nvSpPr>
          <p:cNvPr id="39" name="Rectangle 45"/>
          <p:cNvSpPr>
            <a:spLocks noChangeArrowheads="1"/>
          </p:cNvSpPr>
          <p:nvPr/>
        </p:nvSpPr>
        <p:spPr bwMode="auto">
          <a:xfrm>
            <a:off x="3510643" y="319367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x3FFF</a:t>
            </a: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4947797" y="319367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x3FFC</a:t>
            </a:r>
          </a:p>
        </p:txBody>
      </p:sp>
      <p:sp>
        <p:nvSpPr>
          <p:cNvPr id="41" name="Rectangle 47"/>
          <p:cNvSpPr>
            <a:spLocks noChangeArrowheads="1"/>
          </p:cNvSpPr>
          <p:nvPr/>
        </p:nvSpPr>
        <p:spPr bwMode="auto">
          <a:xfrm>
            <a:off x="6384951" y="3193676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x3FFE</a:t>
            </a:r>
          </a:p>
        </p:txBody>
      </p:sp>
      <p:sp>
        <p:nvSpPr>
          <p:cNvPr id="42" name="Text Box 48"/>
          <p:cNvSpPr txBox="1">
            <a:spLocks noChangeArrowheads="1"/>
          </p:cNvSpPr>
          <p:nvPr/>
        </p:nvSpPr>
        <p:spPr bwMode="auto">
          <a:xfrm>
            <a:off x="1772116" y="3203131"/>
            <a:ext cx="34817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 dirty="0">
                <a:solidFill>
                  <a:prstClr val="black"/>
                </a:solidFill>
                <a:latin typeface="Calibri"/>
              </a:rPr>
              <a:t>R6</a:t>
            </a:r>
            <a:endParaRPr lang="en-US" altLang="en-US" sz="132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4267040" y="3193676"/>
            <a:ext cx="34817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R6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 Box 50"/>
          <p:cNvSpPr txBox="1">
            <a:spLocks noChangeArrowheads="1"/>
          </p:cNvSpPr>
          <p:nvPr/>
        </p:nvSpPr>
        <p:spPr bwMode="auto">
          <a:xfrm>
            <a:off x="5708396" y="3193676"/>
            <a:ext cx="34817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R6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 Box 51"/>
          <p:cNvSpPr txBox="1">
            <a:spLocks noChangeArrowheads="1"/>
          </p:cNvSpPr>
          <p:nvPr/>
        </p:nvSpPr>
        <p:spPr bwMode="auto">
          <a:xfrm>
            <a:off x="7149753" y="3193676"/>
            <a:ext cx="34817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>
                <a:solidFill>
                  <a:prstClr val="black"/>
                </a:solidFill>
                <a:latin typeface="Calibri"/>
              </a:rPr>
              <a:t>R6</a:t>
            </a:r>
            <a:endParaRPr lang="en-US" altLang="en-US" sz="1324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499588" y="1827358"/>
            <a:ext cx="606167" cy="1319044"/>
            <a:chOff x="386444" y="2761341"/>
            <a:chExt cx="915986" cy="1993222"/>
          </a:xfrm>
        </p:grpSpPr>
        <p:sp>
          <p:nvSpPr>
            <p:cNvPr id="50" name="TextBox 49"/>
            <p:cNvSpPr txBox="1"/>
            <p:nvPr/>
          </p:nvSpPr>
          <p:spPr>
            <a:xfrm>
              <a:off x="391886" y="4307112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6444" y="3892745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8917" y="3501906"/>
              <a:ext cx="903513" cy="755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x3FFD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2114" y="3137747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x3FFC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98917" y="2761341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x3FFB</a:t>
              </a:r>
            </a:p>
          </p:txBody>
        </p:sp>
      </p:grp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3515444" y="2577472"/>
            <a:ext cx="756397" cy="25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28470" y="4376940"/>
            <a:ext cx="271228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7129"/>
            <a:r>
              <a:rPr lang="en-US" sz="1324" dirty="0">
                <a:solidFill>
                  <a:prstClr val="black"/>
                </a:solidFill>
                <a:latin typeface="Calibri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9961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238" y="273845"/>
            <a:ext cx="8355494" cy="994172"/>
          </a:xfrm>
        </p:spPr>
        <p:txBody>
          <a:bodyPr/>
          <a:lstStyle/>
          <a:p>
            <a:r>
              <a:rPr lang="en-US" dirty="0"/>
              <a:t>Why are Stack Data Structures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314" y="1131119"/>
            <a:ext cx="8023643" cy="32635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Saving and Restoring of registers when we call a subroutine</a:t>
            </a:r>
          </a:p>
          <a:p>
            <a:pPr lvl="1"/>
            <a:r>
              <a:rPr lang="en-US" dirty="0"/>
              <a:t>PUSH to save when we enter</a:t>
            </a:r>
          </a:p>
          <a:p>
            <a:pPr lvl="1"/>
            <a:r>
              <a:rPr lang="en-US" dirty="0"/>
              <a:t>POP to restore when before we return</a:t>
            </a:r>
          </a:p>
          <a:p>
            <a:pPr lvl="1"/>
            <a:endParaRPr lang="en-US" dirty="0"/>
          </a:p>
          <a:p>
            <a:r>
              <a:rPr lang="en-US" dirty="0"/>
              <a:t>Stacks enable subroutines (and functions and methods) to be </a:t>
            </a:r>
            <a:r>
              <a:rPr lang="en-US" b="1" i="1" dirty="0"/>
              <a:t>re-entrant</a:t>
            </a:r>
            <a:r>
              <a:rPr lang="en-US" b="1" i="1" baseline="30000" dirty="0"/>
              <a:t>*</a:t>
            </a:r>
          </a:p>
          <a:p>
            <a:pPr lvl="1"/>
            <a:r>
              <a:rPr lang="en-US" dirty="0"/>
              <a:t>They can be interrupted</a:t>
            </a:r>
          </a:p>
          <a:p>
            <a:pPr lvl="1"/>
            <a:r>
              <a:rPr lang="en-US" dirty="0"/>
              <a:t>They can call other subroutines, and have control return back to them, possibly </a:t>
            </a:r>
            <a:r>
              <a:rPr lang="en-US" b="1" i="1" dirty="0"/>
              <a:t>recursively</a:t>
            </a:r>
            <a:r>
              <a:rPr lang="en-US" b="1" i="1" baseline="30000" dirty="0"/>
              <a:t>*</a:t>
            </a:r>
          </a:p>
          <a:p>
            <a:pPr lvl="1"/>
            <a:r>
              <a:rPr lang="en-US" dirty="0"/>
              <a:t>Part of the foundation for </a:t>
            </a:r>
            <a:r>
              <a:rPr lang="en-US" b="1" i="1" dirty="0"/>
              <a:t>multi-threading</a:t>
            </a:r>
            <a:r>
              <a:rPr lang="en-US" b="1" i="1" baseline="30000" dirty="0"/>
              <a:t>*</a:t>
            </a:r>
          </a:p>
          <a:p>
            <a:pPr lvl="1"/>
            <a:endParaRPr lang="en-US" b="1" i="1" baseline="30000" dirty="0"/>
          </a:p>
          <a:p>
            <a:pPr marL="0" indent="0">
              <a:buNone/>
            </a:pPr>
            <a:r>
              <a:rPr lang="en-US" sz="1500" b="1" i="1" dirty="0"/>
              <a:t>*</a:t>
            </a:r>
            <a:r>
              <a:rPr lang="en-US" sz="1500" dirty="0"/>
              <a:t>These are big new concepts for many of you, and you’ll be exposed to them in more detail later in this course and in others</a:t>
            </a:r>
            <a:endParaRPr lang="en-US" sz="1500" b="1" i="1" dirty="0"/>
          </a:p>
        </p:txBody>
      </p:sp>
    </p:spTree>
    <p:extLst>
      <p:ext uri="{BB962C8B-B14F-4D97-AF65-F5344CB8AC3E}">
        <p14:creationId xmlns:p14="http://schemas.microsoft.com/office/powerpoint/2010/main" val="11381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Push and Pop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427224" y="988474"/>
            <a:ext cx="6372072" cy="3390224"/>
          </a:xfrm>
        </p:spPr>
        <p:txBody>
          <a:bodyPr/>
          <a:lstStyle/>
          <a:p>
            <a:pPr marL="0" indent="0">
              <a:buNone/>
            </a:pPr>
            <a:r>
              <a:rPr lang="en-US" sz="1588" b="1" dirty="0"/>
              <a:t>Using Software Implementation of Stack</a:t>
            </a:r>
          </a:p>
          <a:p>
            <a:pPr marL="0" indent="0">
              <a:buNone/>
            </a:pPr>
            <a:endParaRPr lang="en-US" sz="1588" b="1" dirty="0"/>
          </a:p>
          <a:p>
            <a:r>
              <a:rPr lang="en-US" sz="1588" b="1" dirty="0"/>
              <a:t>Push </a:t>
            </a:r>
            <a:r>
              <a:rPr lang="en-US" sz="1600" b="1" dirty="0"/>
              <a:t>(</a:t>
            </a:r>
            <a:r>
              <a:rPr lang="en-US" sz="1400" b="1" dirty="0"/>
              <a:t>R0 contains the data to be pushed</a:t>
            </a:r>
            <a:r>
              <a:rPr lang="en-US" sz="1600" b="1" dirty="0"/>
              <a:t>)</a:t>
            </a:r>
          </a:p>
          <a:p>
            <a:pPr marL="337129" lvl="1" indent="0">
              <a:buNone/>
            </a:pPr>
            <a:r>
              <a:rPr lang="en-US" b="1" dirty="0"/>
              <a:t>		ADD R6, R6, #-1	; decrement stack </a:t>
            </a:r>
            <a:r>
              <a:rPr lang="en-US" b="1" dirty="0" err="1"/>
              <a:t>ptr</a:t>
            </a:r>
            <a:endParaRPr lang="en-US" b="1" dirty="0"/>
          </a:p>
          <a:p>
            <a:pPr marL="337129" lvl="1" indent="0">
              <a:buNone/>
            </a:pPr>
            <a:r>
              <a:rPr lang="en-US" b="1" dirty="0"/>
              <a:t>		STR 	 R0, R6, #0	; store data (to Top of Stack)</a:t>
            </a:r>
          </a:p>
          <a:p>
            <a:pPr marL="337129" lvl="1" indent="0">
              <a:buNone/>
            </a:pPr>
            <a:endParaRPr lang="en-US" sz="1059" b="1" dirty="0"/>
          </a:p>
          <a:p>
            <a:pPr algn="just"/>
            <a:r>
              <a:rPr lang="en-US" sz="1588" b="1" dirty="0"/>
              <a:t>Pop </a:t>
            </a:r>
            <a:r>
              <a:rPr lang="en-US" sz="1800" b="1" dirty="0"/>
              <a:t>(</a:t>
            </a:r>
            <a:r>
              <a:rPr lang="en-US" sz="1400" b="1" dirty="0"/>
              <a:t>R0 contains the data after popped</a:t>
            </a:r>
            <a:r>
              <a:rPr lang="en-US" sz="1800" b="1" dirty="0"/>
              <a:t>)</a:t>
            </a:r>
            <a:endParaRPr lang="en-US" sz="1588" b="1" dirty="0"/>
          </a:p>
          <a:p>
            <a:pPr marL="1011387" lvl="3" indent="0" algn="just">
              <a:buNone/>
            </a:pPr>
            <a:r>
              <a:rPr lang="en-US" b="1" dirty="0"/>
              <a:t>LDR  R0, R6, #0	; load data from stack </a:t>
            </a:r>
            <a:r>
              <a:rPr lang="en-US" b="1" dirty="0" err="1"/>
              <a:t>ptr</a:t>
            </a:r>
            <a:endParaRPr lang="en-US" b="1" dirty="0"/>
          </a:p>
          <a:p>
            <a:pPr marL="1011387" lvl="3" indent="0" algn="just">
              <a:buNone/>
            </a:pPr>
            <a:r>
              <a:rPr lang="en-US" b="1" dirty="0"/>
              <a:t>ADD R6, R6, #1	; increment stack </a:t>
            </a:r>
            <a:r>
              <a:rPr lang="en-US" b="1" dirty="0" err="1"/>
              <a:t>ptr</a:t>
            </a:r>
            <a:endParaRPr lang="en-US" b="1" dirty="0"/>
          </a:p>
          <a:p>
            <a:pPr marL="1011387" lvl="3" indent="0" algn="just">
              <a:buNone/>
            </a:pPr>
            <a:endParaRPr lang="en-US" b="1" dirty="0"/>
          </a:p>
          <a:p>
            <a:r>
              <a:rPr lang="en-US" sz="1200" dirty="0"/>
              <a:t>What if we Push when the stack is full?  </a:t>
            </a:r>
            <a:r>
              <a:rPr lang="en-US" sz="1200" b="1" dirty="0"/>
              <a:t>Overflow</a:t>
            </a:r>
          </a:p>
          <a:p>
            <a:r>
              <a:rPr lang="en-US" sz="1200" dirty="0"/>
              <a:t>What if we Pop when the stack is empty?   </a:t>
            </a:r>
            <a:r>
              <a:rPr lang="en-US" sz="1200" b="1" dirty="0"/>
              <a:t>Underflow</a:t>
            </a:r>
            <a:endParaRPr lang="en-US" sz="1191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965933" y="541164"/>
            <a:ext cx="685219" cy="1319044"/>
            <a:chOff x="386444" y="2761341"/>
            <a:chExt cx="1035443" cy="1993222"/>
          </a:xfrm>
        </p:grpSpPr>
        <p:sp>
          <p:nvSpPr>
            <p:cNvPr id="5" name="TextBox 4"/>
            <p:cNvSpPr txBox="1"/>
            <p:nvPr/>
          </p:nvSpPr>
          <p:spPr>
            <a:xfrm>
              <a:off x="391886" y="4307112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x3FFF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6444" y="3892745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8917" y="3501906"/>
              <a:ext cx="1022970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2114" y="3137747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8917" y="2761341"/>
              <a:ext cx="903513" cy="44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324" dirty="0">
                  <a:solidFill>
                    <a:prstClr val="black"/>
                  </a:solidFill>
                  <a:latin typeface="Calibri"/>
                </a:rPr>
                <a:t>x3FFB</a:t>
              </a:r>
            </a:p>
          </p:txBody>
        </p:sp>
      </p:grp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6579303" y="810745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#12</a:t>
            </a: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6579303" y="1062878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#5</a:t>
            </a: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6579303" y="1315010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#31</a:t>
            </a: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6579303" y="1567142"/>
            <a:ext cx="756397" cy="25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 dirty="0">
                <a:solidFill>
                  <a:prstClr val="black"/>
                </a:solidFill>
                <a:latin typeface="Calibri"/>
              </a:rPr>
              <a:t>#18</a:t>
            </a:r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6581410" y="560918"/>
            <a:ext cx="754291" cy="2515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337129"/>
            <a:r>
              <a:rPr lang="en-US" altLang="en-US" sz="1324">
                <a:solidFill>
                  <a:prstClr val="black"/>
                </a:solidFill>
                <a:latin typeface="Calibri"/>
              </a:rPr>
              <a:t>/ / / / / /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7507991" y="820351"/>
            <a:ext cx="444352" cy="2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37129"/>
            <a:r>
              <a:rPr lang="en-US" altLang="en-US" sz="1191" b="1" dirty="0">
                <a:solidFill>
                  <a:prstClr val="black"/>
                </a:solidFill>
                <a:latin typeface="Calibri"/>
              </a:rPr>
              <a:t>TOP</a:t>
            </a:r>
            <a:endParaRPr lang="en-US" altLang="en-US" sz="1324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 flipH="1">
            <a:off x="7386127" y="946416"/>
            <a:ext cx="1512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37129"/>
            <a:endParaRPr lang="en-US" sz="132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8470" y="4376940"/>
            <a:ext cx="271228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7129"/>
            <a:r>
              <a:rPr lang="en-US" sz="1324" dirty="0">
                <a:solidFill>
                  <a:prstClr val="black"/>
                </a:solidFill>
                <a:latin typeface="Calibri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9549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and Underflow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STACK_TOP, STACK_END, STACK_START, how do we determine…</a:t>
            </a:r>
          </a:p>
          <a:p>
            <a:endParaRPr lang="en-US" dirty="0"/>
          </a:p>
          <a:p>
            <a:r>
              <a:rPr lang="en-US" dirty="0"/>
              <a:t>Overflow?</a:t>
            </a:r>
          </a:p>
          <a:p>
            <a:endParaRPr lang="en-US" dirty="0"/>
          </a:p>
          <a:p>
            <a:r>
              <a:rPr lang="en-US" dirty="0"/>
              <a:t>Underflow?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995526"/>
              </p:ext>
            </p:extLst>
          </p:nvPr>
        </p:nvGraphicFramePr>
        <p:xfrm>
          <a:off x="6219951" y="2033863"/>
          <a:ext cx="2325076" cy="22641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Label/address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x3FEF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x3FFB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XXXXXXXXXXXX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XXXXXXXXXXXX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x3FFD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XXXXXXXXXXXX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x3FFE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XXXXXXXXXXXX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x3FFF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XXXXXXXXXXXX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x4000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XXXXXXXXXXXX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STACK_TOP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x3FEF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STACK_START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x4000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831">
                <a:tc>
                  <a:txBody>
                    <a:bodyPr/>
                    <a:lstStyle/>
                    <a:p>
                      <a:r>
                        <a:rPr lang="en-US" sz="800" dirty="0"/>
                        <a:t>STACK_END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x3FFB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51797" y="4271358"/>
            <a:ext cx="1133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Full Stack</a:t>
            </a:r>
          </a:p>
        </p:txBody>
      </p:sp>
    </p:spTree>
    <p:extLst>
      <p:ext uri="{BB962C8B-B14F-4D97-AF65-F5344CB8AC3E}">
        <p14:creationId xmlns:p14="http://schemas.microsoft.com/office/powerpoint/2010/main" val="378813781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13071</TotalTime>
  <Words>849</Words>
  <Application>Microsoft Office PowerPoint</Application>
  <PresentationFormat>On-screen Show (16:9)</PresentationFormat>
  <Paragraphs>297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Narrow</vt:lpstr>
      <vt:lpstr>Calibri</vt:lpstr>
      <vt:lpstr>Courier</vt:lpstr>
      <vt:lpstr>Droid Sans</vt:lpstr>
      <vt:lpstr>Droid Sans Pro</vt:lpstr>
      <vt:lpstr>OfficinaSansITCStd Book</vt:lpstr>
      <vt:lpstr>Wingdings</vt:lpstr>
      <vt:lpstr>Cover Slide</vt:lpstr>
      <vt:lpstr>Secondary Slide</vt:lpstr>
      <vt:lpstr>1_Secondary Slide</vt:lpstr>
      <vt:lpstr>PowerPoint Presentation</vt:lpstr>
      <vt:lpstr>Palindromes:</vt:lpstr>
      <vt:lpstr>Outline</vt:lpstr>
      <vt:lpstr>PowerPoint Presentation</vt:lpstr>
      <vt:lpstr>PowerPoint Presentation</vt:lpstr>
      <vt:lpstr>PowerPoint Presentation</vt:lpstr>
      <vt:lpstr>Why are Stack Data Structures useful?</vt:lpstr>
      <vt:lpstr>PowerPoint Presentation</vt:lpstr>
      <vt:lpstr>Overflow and Underflow</vt:lpstr>
      <vt:lpstr>Figure 10.4  POP routine including the test for underflow</vt:lpstr>
      <vt:lpstr>Underflow, Overflow detection:</vt:lpstr>
      <vt:lpstr>Our implementation</vt:lpstr>
      <vt:lpstr>Push 18</vt:lpstr>
      <vt:lpstr>Push 31</vt:lpstr>
      <vt:lpstr>Push 5</vt:lpstr>
      <vt:lpstr>Pop (return 5)</vt:lpstr>
      <vt:lpstr>Simple example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984</cp:revision>
  <cp:lastPrinted>2016-01-19T15:50:09Z</cp:lastPrinted>
  <dcterms:created xsi:type="dcterms:W3CDTF">2014-02-04T22:50:07Z</dcterms:created>
  <dcterms:modified xsi:type="dcterms:W3CDTF">2019-01-24T20:37:13Z</dcterms:modified>
</cp:coreProperties>
</file>