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60" r:id="rId3"/>
    <p:sldId id="331" r:id="rId4"/>
    <p:sldId id="316" r:id="rId5"/>
    <p:sldId id="317" r:id="rId6"/>
    <p:sldId id="326" r:id="rId7"/>
    <p:sldId id="327" r:id="rId8"/>
    <p:sldId id="318" r:id="rId9"/>
    <p:sldId id="319" r:id="rId10"/>
    <p:sldId id="325" r:id="rId11"/>
    <p:sldId id="323" r:id="rId12"/>
    <p:sldId id="328" r:id="rId13"/>
    <p:sldId id="324" r:id="rId14"/>
    <p:sldId id="329" r:id="rId15"/>
    <p:sldId id="330" r:id="rId16"/>
    <p:sldId id="332" r:id="rId17"/>
    <p:sldId id="322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8F"/>
    <a:srgbClr val="002060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1" autoAdjust="0"/>
    <p:restoredTop sz="95072"/>
  </p:normalViewPr>
  <p:slideViewPr>
    <p:cSldViewPr snapToGrid="0" snapToObjects="1">
      <p:cViewPr varScale="1">
        <p:scale>
          <a:sx n="57" d="100"/>
          <a:sy n="57" d="100"/>
        </p:scale>
        <p:origin x="67" y="69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1/31/2019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Lecture 6 – Interrupts &amp; Exceptions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Invoking the Service Routine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400" y="157505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I/O device transmits Interrupt Vector (INTV, 8-bit) along with interrupt signal and priority level (PL0..PL7). When an interrupt is taken:</a:t>
            </a:r>
            <a:endParaRPr lang="en-US" altLang="en-US" sz="2400" b="1" dirty="0"/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If </a:t>
            </a:r>
            <a:r>
              <a:rPr lang="en-US" altLang="en-US" sz="2400" b="1" dirty="0" err="1"/>
              <a:t>Priv</a:t>
            </a:r>
            <a:r>
              <a:rPr lang="en-US" altLang="en-US" sz="2400" b="1" dirty="0"/>
              <a:t> = 1 (user),  i.e. PSR[15] =1</a:t>
            </a:r>
            <a:br>
              <a:rPr lang="en-US" altLang="en-US" sz="2400" b="1" dirty="0"/>
            </a:br>
            <a:r>
              <a:rPr lang="en-US" altLang="en-US" sz="2400" b="1" dirty="0" err="1"/>
              <a:t>Saved.USP</a:t>
            </a:r>
            <a:r>
              <a:rPr lang="en-US" altLang="en-US" sz="2400" b="1" dirty="0"/>
              <a:t> = R6, then R6 = </a:t>
            </a:r>
            <a:r>
              <a:rPr lang="en-US" altLang="en-US" sz="2400" b="1" dirty="0" err="1"/>
              <a:t>Saved.SSP</a:t>
            </a:r>
            <a:r>
              <a:rPr lang="en-US" altLang="en-US" sz="2400" b="1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Push PSR and PC to Supervisor Stack.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Set </a:t>
            </a:r>
            <a:r>
              <a:rPr lang="en-US" altLang="en-US" sz="2400" b="1" dirty="0">
                <a:solidFill>
                  <a:srgbClr val="CE0000"/>
                </a:solidFill>
              </a:rPr>
              <a:t>PSR[15]</a:t>
            </a:r>
            <a:r>
              <a:rPr lang="en-US" altLang="en-US" sz="2400" b="1" dirty="0"/>
              <a:t> = 0 (supervisor mode).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Set </a:t>
            </a:r>
            <a:r>
              <a:rPr lang="en-US" altLang="en-US" sz="2400" b="1" dirty="0">
                <a:solidFill>
                  <a:srgbClr val="CE0000"/>
                </a:solidFill>
              </a:rPr>
              <a:t>PSR[10:8]</a:t>
            </a:r>
            <a:r>
              <a:rPr lang="en-US" altLang="en-US" sz="2400" b="1" dirty="0"/>
              <a:t> = priority of interrupt being serviced. (keyboard PL4)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Set </a:t>
            </a:r>
            <a:r>
              <a:rPr lang="en-US" altLang="en-US" sz="2400" b="1" dirty="0">
                <a:solidFill>
                  <a:srgbClr val="CE0000"/>
                </a:solidFill>
              </a:rPr>
              <a:t>PSR[2:0]</a:t>
            </a:r>
            <a:r>
              <a:rPr lang="en-US" altLang="en-US" sz="2400" b="1" dirty="0"/>
              <a:t> = 0.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Set MAR = x01</a:t>
            </a:r>
            <a:r>
              <a:rPr lang="en-US" altLang="en-US" sz="2400" b="1" dirty="0">
                <a:solidFill>
                  <a:schemeClr val="accent2"/>
                </a:solidFill>
              </a:rPr>
              <a:t>vv</a:t>
            </a:r>
            <a:r>
              <a:rPr lang="en-US" altLang="en-US" sz="2400" b="1" dirty="0"/>
              <a:t>, where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vv</a:t>
            </a:r>
            <a:r>
              <a:rPr lang="en-US" altLang="en-US" sz="2400" b="1" dirty="0"/>
              <a:t> = 8-bit interrupt vector</a:t>
            </a:r>
            <a:br>
              <a:rPr lang="en-US" altLang="en-US" sz="2400" b="1" dirty="0"/>
            </a:br>
            <a:r>
              <a:rPr lang="en-US" altLang="en-US" sz="2400" b="1" dirty="0"/>
              <a:t>provided by interrupting device (e.g., keyboard = x80).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Load memory location (M[x01</a:t>
            </a:r>
            <a:r>
              <a:rPr lang="en-US" altLang="en-US" sz="2400" b="1" dirty="0">
                <a:solidFill>
                  <a:schemeClr val="accent2"/>
                </a:solidFill>
              </a:rPr>
              <a:t>vv</a:t>
            </a:r>
            <a:r>
              <a:rPr lang="en-US" altLang="en-US" sz="2400" b="1" dirty="0"/>
              <a:t>]) into MDR.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b="1" dirty="0"/>
              <a:t>Set </a:t>
            </a:r>
            <a:r>
              <a:rPr lang="en-US" altLang="en-US" sz="2400" b="1" dirty="0">
                <a:solidFill>
                  <a:srgbClr val="CE0000"/>
                </a:solidFill>
              </a:rPr>
              <a:t>PC</a:t>
            </a:r>
            <a:r>
              <a:rPr lang="en-US" altLang="en-US" sz="2400" b="1" dirty="0"/>
              <a:t> = MDR; now first instruction of ISR will be fetched.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98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3: Interrupt Service Routine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PC contains the starting address of the ISR.</a:t>
            </a:r>
          </a:p>
          <a:p>
            <a:r>
              <a:rPr lang="en-US" dirty="0" err="1"/>
              <a:t>Callee</a:t>
            </a:r>
            <a:r>
              <a:rPr lang="en-US" dirty="0"/>
              <a:t>-save for general purpose registers.</a:t>
            </a:r>
          </a:p>
          <a:p>
            <a:r>
              <a:rPr lang="en-US" sz="2800" dirty="0"/>
              <a:t>Execute code for servicing the interrupt</a:t>
            </a:r>
          </a:p>
          <a:p>
            <a:r>
              <a:rPr lang="en-US" sz="2800" dirty="0"/>
              <a:t>There may be other interrupts during this execution (in which case go back to Step 2)</a:t>
            </a:r>
          </a:p>
        </p:txBody>
      </p:sp>
    </p:spTree>
    <p:extLst>
      <p:ext uri="{BB962C8B-B14F-4D97-AF65-F5344CB8AC3E}">
        <p14:creationId xmlns:p14="http://schemas.microsoft.com/office/powerpoint/2010/main" val="185615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4: Returning from interrupt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instruction (RTI) – restores state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indent="-457200">
              <a:buFontTx/>
              <a:buAutoNum type="arabicPeriod"/>
            </a:pPr>
            <a:r>
              <a:rPr lang="en-US" altLang="en-US" sz="2000" b="1" dirty="0"/>
              <a:t>Pop PC from supervisor stack.  (PC = M[R6]; R6 = R6 + 1)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b="1" dirty="0"/>
              <a:t>Pop PSR from supervisor stack.  (PSR = M[R6]; R6 = R6 + 1)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b="1" dirty="0"/>
              <a:t>If PSR[15] = 1, R6 = </a:t>
            </a:r>
            <a:r>
              <a:rPr lang="en-US" altLang="en-US" sz="2000" b="1" dirty="0" err="1"/>
              <a:t>Saved.USP</a:t>
            </a:r>
            <a:r>
              <a:rPr lang="en-US" altLang="en-US" sz="2000" b="1" dirty="0"/>
              <a:t>.</a:t>
            </a:r>
            <a:br>
              <a:rPr lang="en-US" altLang="en-US" sz="2000" b="1" dirty="0"/>
            </a:br>
            <a:r>
              <a:rPr lang="en-US" altLang="en-US" sz="2000" b="1" dirty="0"/>
              <a:t>(If going back to user mode, need to restore User Stack Pointer.)</a:t>
            </a:r>
          </a:p>
          <a:p>
            <a:pPr marL="0" indent="0">
              <a:buNone/>
            </a:pPr>
            <a:endParaRPr lang="en-US" altLang="en-US" sz="2000" b="1" dirty="0"/>
          </a:p>
          <a:p>
            <a:pPr marL="0" indent="0">
              <a:buNone/>
            </a:pPr>
            <a:r>
              <a:rPr lang="en-US" altLang="en-US" b="1" dirty="0"/>
              <a:t>RTI is a privileged instruction.</a:t>
            </a:r>
          </a:p>
          <a:p>
            <a:pPr marL="722313" lvl="1" indent="-381000"/>
            <a:r>
              <a:rPr lang="en-US" altLang="en-US" b="1" dirty="0"/>
              <a:t>Can only be executed in Supervisor Mode.</a:t>
            </a:r>
          </a:p>
          <a:p>
            <a:pPr marL="722313" lvl="1" indent="-381000"/>
            <a:r>
              <a:rPr lang="en-US" altLang="en-US" b="1" dirty="0"/>
              <a:t>If executed in User Mode, causes an </a:t>
            </a:r>
            <a:r>
              <a:rPr lang="en-US" altLang="en-US" b="1" u="sng" dirty="0"/>
              <a:t>exception</a:t>
            </a:r>
            <a:r>
              <a:rPr lang="en-US" altLang="en-US" b="1" dirty="0"/>
              <a:t>.</a:t>
            </a:r>
            <a:endParaRPr lang="en-US" b="1" dirty="0"/>
          </a:p>
        </p:txBody>
      </p:sp>
      <p:pic>
        <p:nvPicPr>
          <p:cNvPr id="4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2140"/>
            <a:ext cx="6996113" cy="6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985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929"/>
            <a:ext cx="10058400" cy="6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48E2-C056-4D64-B158-564CBEB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872"/>
            <a:ext cx="10058400" cy="56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2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6BBCBB-9E07-4DF3-9D01-2C6D1E078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Code: (See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484A-24CE-4E1D-812A-51409E864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2308513"/>
            <a:ext cx="2844800" cy="465512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Exceptions: Internal Interrupt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920875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When something unexpected happens </a:t>
            </a:r>
            <a:r>
              <a:rPr lang="en-US" altLang="en-US" sz="2000" b="1" i="1" u="sng" dirty="0"/>
              <a:t>inside</a:t>
            </a:r>
            <a:r>
              <a:rPr lang="en-US" altLang="en-US" sz="2000" b="1" dirty="0"/>
              <a:t> the processor, it may cause an exception.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altLang="en-US" sz="2000" b="1" dirty="0"/>
              <a:t>Examples of Exception in LC-3:</a:t>
            </a:r>
          </a:p>
          <a:p>
            <a:pPr lvl="1"/>
            <a:r>
              <a:rPr lang="en-US" altLang="en-US" sz="2000" b="1" dirty="0"/>
              <a:t>Privileged operation (e.g., RTI in user mode)</a:t>
            </a:r>
          </a:p>
          <a:p>
            <a:pPr lvl="1"/>
            <a:r>
              <a:rPr lang="en-US" altLang="en-US" sz="2000" b="1" dirty="0"/>
              <a:t>Executing an illegal </a:t>
            </a:r>
            <a:r>
              <a:rPr lang="en-US" altLang="en-US" sz="2000" b="1" dirty="0" err="1"/>
              <a:t>opcode</a:t>
            </a:r>
            <a:r>
              <a:rPr lang="en-US" altLang="en-US" sz="2000" b="1" dirty="0"/>
              <a:t> (Bits[15:12] = 1101)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altLang="en-US" sz="2000" b="1" dirty="0"/>
              <a:t>Handled just like an interrupt</a:t>
            </a:r>
          </a:p>
          <a:p>
            <a:pPr lvl="1"/>
            <a:r>
              <a:rPr lang="en-US" altLang="en-US" sz="2000" b="1" dirty="0"/>
              <a:t>Vector is determined internally by type of exception</a:t>
            </a:r>
          </a:p>
          <a:p>
            <a:pPr lvl="1"/>
            <a:r>
              <a:rPr lang="en-US" altLang="en-US" sz="2000" b="1" dirty="0"/>
              <a:t>Priority is the same as running program</a:t>
            </a:r>
          </a:p>
          <a:p>
            <a:pPr marL="509412" lvl="1" indent="0">
              <a:buNone/>
            </a:pPr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u="sng" dirty="0"/>
              <a:t>Interrupt Vector Table</a:t>
            </a:r>
          </a:p>
          <a:p>
            <a:pPr marL="0" indent="0">
              <a:buNone/>
            </a:pPr>
            <a:r>
              <a:rPr lang="en-US" altLang="en-US" sz="2000" b="1" dirty="0"/>
              <a:t>Exception Service Routines – x0100 to x017F</a:t>
            </a:r>
          </a:p>
          <a:p>
            <a:pPr marL="0" indent="0">
              <a:buNone/>
            </a:pPr>
            <a:r>
              <a:rPr lang="en-US" altLang="en-US" sz="2000" b="1" dirty="0"/>
              <a:t>Interrupt Service Routines – x0180 to 01FF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474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Interrupt driven I/O</a:t>
            </a:r>
          </a:p>
          <a:p>
            <a:r>
              <a:rPr lang="en-US" dirty="0"/>
              <a:t>Interrupts and exceptions</a:t>
            </a:r>
          </a:p>
          <a:p>
            <a:r>
              <a:rPr lang="en-US" dirty="0"/>
              <a:t>Machinery for processing interrupts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Concepts</a:t>
            </a:r>
          </a:p>
          <a:p>
            <a:r>
              <a:rPr lang="en-US" sz="2400" dirty="0"/>
              <a:t>New hardware to support new feature</a:t>
            </a:r>
          </a:p>
          <a:p>
            <a:r>
              <a:rPr lang="en-US" sz="2400" dirty="0"/>
              <a:t>Saving processor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5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Polling V.S. Interrupt Driven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66743" y="4228105"/>
            <a:ext cx="5099558" cy="2385937"/>
          </a:xfrm>
        </p:spPr>
        <p:txBody>
          <a:bodyPr/>
          <a:lstStyle/>
          <a:p>
            <a:r>
              <a:rPr lang="en-US" b="1" dirty="0"/>
              <a:t>Software sets “interrupt enable” bit in device register</a:t>
            </a:r>
          </a:p>
          <a:p>
            <a:r>
              <a:rPr lang="en-US" b="1" dirty="0"/>
              <a:t>When Ready bit and IE bit are both set, interrupt is signaled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565400"/>
            <a:ext cx="23622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5308600"/>
            <a:ext cx="3619502" cy="16222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010025" y="2552700"/>
            <a:ext cx="6052604" cy="1479165"/>
            <a:chOff x="3667125" y="2247900"/>
            <a:chExt cx="6052604" cy="147916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190847" y="2664317"/>
              <a:ext cx="128012" cy="237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446871" y="2664317"/>
              <a:ext cx="1792168" cy="23795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41705" y="2609786"/>
              <a:ext cx="881416" cy="356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charset="0"/>
                </a:rPr>
                <a:t>KBSR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088741" y="2487092"/>
              <a:ext cx="272025" cy="190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Arial" charset="0"/>
                </a:rPr>
                <a:t>15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229453" y="2487092"/>
              <a:ext cx="272025" cy="190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Arial" charset="0"/>
                </a:rPr>
                <a:t>14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8076356" y="2485853"/>
              <a:ext cx="213353" cy="190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0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145322" y="2604829"/>
              <a:ext cx="11464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1" dirty="0">
                  <a:solidFill>
                    <a:schemeClr val="accent2"/>
                  </a:solidFill>
                  <a:latin typeface="Arial" charset="0"/>
                </a:rPr>
                <a:t>ready bit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307463" y="2783293"/>
              <a:ext cx="9600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357465" y="2487092"/>
              <a:ext cx="272025" cy="190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Arial" charset="0"/>
                </a:rPr>
                <a:t>13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18859" y="2664317"/>
              <a:ext cx="128012" cy="237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67125" y="2247900"/>
              <a:ext cx="22749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1" dirty="0">
                  <a:solidFill>
                    <a:schemeClr val="accent2"/>
                  </a:solidFill>
                  <a:latin typeface="Arial" charset="0"/>
                </a:rPr>
                <a:t>interrupt enable bit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870817" y="2485853"/>
              <a:ext cx="512048" cy="29744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6894912" y="3080734"/>
              <a:ext cx="384036" cy="356929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382865" y="2842782"/>
              <a:ext cx="0" cy="356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382865" y="3199711"/>
              <a:ext cx="51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254853" y="2842782"/>
              <a:ext cx="0" cy="535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6254853" y="3378175"/>
              <a:ext cx="6400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278948" y="3259199"/>
              <a:ext cx="448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7790996" y="3080734"/>
              <a:ext cx="19287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i="1" dirty="0">
                  <a:solidFill>
                    <a:schemeClr val="accent2"/>
                  </a:solidFill>
                  <a:latin typeface="Arial" charset="0"/>
                </a:rPr>
                <a:t>interrupt signal </a:t>
              </a:r>
              <a:br>
                <a:rPr lang="en-US" altLang="en-US" sz="1800" b="1" i="1" dirty="0">
                  <a:solidFill>
                    <a:schemeClr val="accent2"/>
                  </a:solidFill>
                  <a:latin typeface="Arial" charset="0"/>
                </a:rPr>
              </a:br>
              <a:r>
                <a:rPr lang="en-US" altLang="en-US" sz="1800" b="1" i="1" dirty="0">
                  <a:solidFill>
                    <a:schemeClr val="accent2"/>
                  </a:solidFill>
                  <a:latin typeface="Arial" charset="0"/>
                </a:rPr>
                <a:t>to processor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979253"/>
            <a:ext cx="3884194" cy="3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Interrupt Driven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 I/O device can:</a:t>
            </a:r>
          </a:p>
          <a:p>
            <a:r>
              <a:rPr lang="en-US" b="1" dirty="0"/>
              <a:t>Force currently executing program to stop </a:t>
            </a:r>
          </a:p>
          <a:p>
            <a:r>
              <a:rPr lang="en-US" b="1" dirty="0"/>
              <a:t>Have the processor carry out the need of the I/O device</a:t>
            </a:r>
          </a:p>
          <a:p>
            <a:r>
              <a:rPr lang="en-US" b="1" dirty="0"/>
              <a:t>Resume the stopped program as if nothing had happened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03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Interrupt Driven I/O: 4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Generation of interrupt signal (INT)</a:t>
            </a:r>
          </a:p>
          <a:p>
            <a:pPr marL="457200" indent="-457200">
              <a:buAutoNum type="arabicPeriod"/>
            </a:pPr>
            <a:r>
              <a:rPr lang="en-US" b="1" dirty="0"/>
              <a:t>Set-up for servicing interrupt</a:t>
            </a:r>
          </a:p>
          <a:p>
            <a:pPr marL="457200" indent="-457200">
              <a:buAutoNum type="arabicPeriod"/>
            </a:pPr>
            <a:r>
              <a:rPr lang="en-US" b="1" dirty="0"/>
              <a:t>Interrupt Service Routine</a:t>
            </a:r>
          </a:p>
          <a:p>
            <a:pPr marL="457200" indent="-457200">
              <a:buAutoNum type="arabicPeriod"/>
            </a:pPr>
            <a:r>
              <a:rPr lang="en-US" b="1" dirty="0"/>
              <a:t>Resume execution main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3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1. Generation of Interrupt Signal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Three conditions must be true for an I/O device to interrupt the processor: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I/O device must want service (Ready Bit in KBSR)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device must have the right to request service (IE bit in KBSR)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device request must be more urgent than what the processor is currently doing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5CA0-B3D0-4998-BD8B-A798967F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77" y="3528291"/>
            <a:ext cx="4256326" cy="32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0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2: Instruction Cycle and Interrupt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923465" y="1557337"/>
            <a:ext cx="4724400" cy="4657725"/>
          </a:xfrm>
        </p:spPr>
        <p:txBody>
          <a:bodyPr/>
          <a:lstStyle/>
          <a:p>
            <a:r>
              <a:rPr lang="en-US" b="1" dirty="0"/>
              <a:t>If INT is not asserted</a:t>
            </a:r>
          </a:p>
          <a:p>
            <a:pPr lvl="1"/>
            <a:r>
              <a:rPr lang="en-US" b="1" dirty="0"/>
              <a:t>The usual instruction cycle</a:t>
            </a:r>
          </a:p>
          <a:p>
            <a:pPr lvl="1"/>
            <a:r>
              <a:rPr lang="en-US" b="1" dirty="0"/>
              <a:t>Ends with check for interrupt</a:t>
            </a:r>
          </a:p>
          <a:p>
            <a:r>
              <a:rPr lang="en-US" b="1" dirty="0"/>
              <a:t>If INT is asserted, control unit does 2 things before fetching the next instruction:</a:t>
            </a:r>
          </a:p>
          <a:p>
            <a:pPr lvl="1"/>
            <a:r>
              <a:rPr lang="en-US" b="1" dirty="0"/>
              <a:t>Store state of the program</a:t>
            </a:r>
          </a:p>
          <a:p>
            <a:pPr lvl="1"/>
            <a:r>
              <a:rPr lang="en-US" b="1" dirty="0"/>
              <a:t>Service the interrupt</a:t>
            </a:r>
          </a:p>
          <a:p>
            <a:pPr lvl="1"/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BE2B-1878-4A50-AEB7-8AD78C0C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5" y="1251136"/>
            <a:ext cx="4273530" cy="3458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9FD249-0A1F-4EF8-8F59-EEDA089B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4" y="4425864"/>
            <a:ext cx="2359559" cy="25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Processor Status Register (PSR)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Enough state info saved for interrupted program to resume later</a:t>
            </a:r>
          </a:p>
          <a:p>
            <a:r>
              <a:rPr lang="en-US" b="1" dirty="0"/>
              <a:t>Enough state info loaded for the interrupt service routine to begin service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b="1" dirty="0"/>
              <a:t>State of a Program:</a:t>
            </a:r>
          </a:p>
          <a:p>
            <a:r>
              <a:rPr lang="en-US" dirty="0"/>
              <a:t>Contents of all GPRs (should be saved by ISR, </a:t>
            </a:r>
            <a:r>
              <a:rPr lang="en-US" dirty="0" err="1"/>
              <a:t>callee</a:t>
            </a:r>
            <a:r>
              <a:rPr lang="en-US" dirty="0"/>
              <a:t>-saved)</a:t>
            </a:r>
            <a:endParaRPr lang="en-US" b="1" dirty="0"/>
          </a:p>
          <a:p>
            <a:r>
              <a:rPr lang="en-US" b="1" dirty="0"/>
              <a:t>PC</a:t>
            </a:r>
          </a:p>
          <a:p>
            <a:r>
              <a:rPr lang="en-US" b="1" dirty="0"/>
              <a:t>PSR (processor status register)</a:t>
            </a:r>
          </a:p>
          <a:p>
            <a:r>
              <a:rPr lang="en-US" b="1" dirty="0"/>
              <a:t>User Stack Pointer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b="1" dirty="0"/>
              <a:t>PSR[15] – privileged (supervisor - 0) or unprivileged (user - 1) mode</a:t>
            </a:r>
          </a:p>
          <a:p>
            <a:pPr marL="0" indent="0">
              <a:buNone/>
            </a:pPr>
            <a:r>
              <a:rPr lang="en-US" b="1" dirty="0"/>
              <a:t>PSR[10:8] – priority level, PSR[2:0] – condition code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Where to save state information?</a:t>
            </a:r>
          </a:p>
        </p:txBody>
      </p:sp>
      <p:pic>
        <p:nvPicPr>
          <p:cNvPr id="4" name="Picture 4" descr="C:\common\PattPatel slides\e2\ch10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5796251"/>
            <a:ext cx="65262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029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Supervisor Stack (where the state is saved)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Suppose the user program uses a stack, and the stack pointer is stored in R6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A special region of memory used as the stack (why?) for interrupt service routines.</a:t>
            </a:r>
          </a:p>
          <a:p>
            <a:pPr lvl="1"/>
            <a:r>
              <a:rPr lang="en-US" altLang="en-US" b="1" dirty="0"/>
              <a:t>Supervisor Stack Pointer (SSP) stored in </a:t>
            </a:r>
            <a:r>
              <a:rPr lang="en-US" altLang="en-US" b="1" dirty="0" err="1"/>
              <a:t>Saved.SSP</a:t>
            </a:r>
            <a:endParaRPr lang="en-US" altLang="en-US" b="1" dirty="0"/>
          </a:p>
          <a:p>
            <a:pPr lvl="1"/>
            <a:r>
              <a:rPr lang="en-US" altLang="en-US" b="1" dirty="0"/>
              <a:t>Another register for storing User Stack Pointer (USP)  </a:t>
            </a:r>
            <a:r>
              <a:rPr lang="en-US" altLang="en-US" b="1" dirty="0" err="1"/>
              <a:t>Saved.USP</a:t>
            </a:r>
            <a:endParaRPr lang="en-US" altLang="en-US" b="1" dirty="0"/>
          </a:p>
          <a:p>
            <a:pPr lvl="1"/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When switching from User mode to Supervisor mode (as result of interrupt), save R6 to </a:t>
            </a:r>
            <a:r>
              <a:rPr lang="en-US" altLang="en-US" b="1" dirty="0" err="1"/>
              <a:t>Saved.USP</a:t>
            </a:r>
            <a:endParaRPr lang="en-US" alt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Access both Stacks using R6 as the stack pointer.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728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14768</TotalTime>
  <Words>719</Words>
  <Application>Microsoft Office PowerPoint</Application>
  <PresentationFormat>Custom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1131</cp:revision>
  <cp:lastPrinted>2016-02-02T15:31:03Z</cp:lastPrinted>
  <dcterms:created xsi:type="dcterms:W3CDTF">2014-02-04T22:50:07Z</dcterms:created>
  <dcterms:modified xsi:type="dcterms:W3CDTF">2019-01-31T20:11:41Z</dcterms:modified>
</cp:coreProperties>
</file>