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5" r:id="rId3"/>
  </p:sldMasterIdLst>
  <p:notesMasterIdLst>
    <p:notesMasterId r:id="rId22"/>
  </p:notesMasterIdLst>
  <p:handoutMasterIdLst>
    <p:handoutMasterId r:id="rId23"/>
  </p:handoutMasterIdLst>
  <p:sldIdLst>
    <p:sldId id="260" r:id="rId4"/>
    <p:sldId id="354" r:id="rId5"/>
    <p:sldId id="328" r:id="rId6"/>
    <p:sldId id="303" r:id="rId7"/>
    <p:sldId id="304" r:id="rId8"/>
    <p:sldId id="305" r:id="rId9"/>
    <p:sldId id="331" r:id="rId10"/>
    <p:sldId id="306" r:id="rId11"/>
    <p:sldId id="343" r:id="rId12"/>
    <p:sldId id="357" r:id="rId13"/>
    <p:sldId id="358" r:id="rId14"/>
    <p:sldId id="332" r:id="rId15"/>
    <p:sldId id="333" r:id="rId16"/>
    <p:sldId id="334" r:id="rId17"/>
    <p:sldId id="335" r:id="rId18"/>
    <p:sldId id="355" r:id="rId19"/>
    <p:sldId id="353" r:id="rId20"/>
    <p:sldId id="359" r:id="rId21"/>
  </p:sldIdLst>
  <p:sldSz cx="9144000" cy="5143500" type="screen16x9"/>
  <p:notesSz cx="9601200" cy="7315200"/>
  <p:defaultTextStyle>
    <a:defPPr>
      <a:defRPr lang="en-US"/>
    </a:defPPr>
    <a:lvl1pPr marL="0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n Mitra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8668F"/>
    <a:srgbClr val="002060"/>
    <a:srgbClr val="E6E6E6"/>
    <a:srgbClr val="CCCCCC"/>
    <a:srgbClr val="CE1B22"/>
    <a:srgbClr val="A2A5AC"/>
    <a:srgbClr val="E16B27"/>
    <a:srgbClr val="43667B"/>
    <a:srgbClr val="FBA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2" autoAdjust="0"/>
    <p:restoredTop sz="97264" autoAdjust="0"/>
  </p:normalViewPr>
  <p:slideViewPr>
    <p:cSldViewPr snapToGrid="0" snapToObjects="1">
      <p:cViewPr varScale="1">
        <p:scale>
          <a:sx n="152" d="100"/>
          <a:sy n="152" d="100"/>
        </p:scale>
        <p:origin x="618" y="132"/>
      </p:cViewPr>
      <p:guideLst>
        <p:guide orient="horz" pos="2448"/>
        <p:guide pos="3168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1/24/2019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F5DD-7717-9345-BB7E-7260002F2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Input: A B C</a:t>
            </a:r>
          </a:p>
          <a:p>
            <a:r>
              <a:rPr lang="en-US" dirty="0"/>
              <a:t>Output: B C A</a:t>
            </a:r>
          </a:p>
          <a:p>
            <a:r>
              <a:rPr lang="en-US" dirty="0"/>
              <a:t>Sequence: Push A, Push B, Pop B, Push C, Pop C, Pop A</a:t>
            </a:r>
          </a:p>
        </p:txBody>
      </p:sp>
    </p:spTree>
    <p:extLst>
      <p:ext uri="{BB962C8B-B14F-4D97-AF65-F5344CB8AC3E}">
        <p14:creationId xmlns:p14="http://schemas.microsoft.com/office/powerpoint/2010/main" val="57920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072586"/>
            <a:ext cx="4248727" cy="16604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0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18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185022"/>
            <a:ext cx="8405091" cy="3193676"/>
          </a:xfrm>
          <a:prstGeom prst="rect">
            <a:avLst/>
          </a:prstGeom>
        </p:spPr>
        <p:txBody>
          <a:bodyPr vert="horz"/>
          <a:lstStyle>
            <a:lvl1pPr marL="226931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56406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90119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238318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575447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32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8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91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64562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9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185022"/>
            <a:ext cx="8405091" cy="31936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274731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872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1014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9155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7296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</p:spPr>
        <p:txBody>
          <a:bodyPr lIns="81628" tIns="40814" rIns="81628" bIns="408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81628" tIns="40814" rIns="81628" bIns="40814"/>
          <a:lstStyle/>
          <a:p>
            <a:fld id="{25C3DF0D-12B6-46E9-BF3E-4B94ECB1EF92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Sayan Mitra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1BDBD61-3206-40CC-9783-E7B9F319B57E}" type="datetime1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Sayan Mitra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24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73"/>
            <a:ext cx="92364" cy="68916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4" y="2924735"/>
            <a:ext cx="9175203" cy="2218765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3" y="19694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sldNum="0"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73262" tIns="36631" rIns="73262" bIns="3663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2" r:id="rId5"/>
    <p:sldLayoutId id="2147483674" r:id="rId6"/>
  </p:sldLayoutIdLst>
  <p:hf sldNum="0"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4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hdr="0" ftr="0" dt="0"/>
  <p:txStyles>
    <p:titleStyle>
      <a:lvl1pPr algn="ctr" defTabSz="337129" rtl="0" eaLnBrk="1" latinLnBrk="0" hangingPunct="1">
        <a:spcBef>
          <a:spcPct val="0"/>
        </a:spcBef>
        <a:buNone/>
        <a:defRPr sz="3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47" indent="-252847" algn="l" defTabSz="337129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1pPr>
      <a:lvl2pPr marL="547835" indent="-210706" algn="l" defTabSz="337129" rtl="0" eaLnBrk="1" latinLnBrk="0" hangingPunct="1">
        <a:spcBef>
          <a:spcPct val="20000"/>
        </a:spcBef>
        <a:buFont typeface="Arial"/>
        <a:buChar char="–"/>
        <a:defRPr sz="2052" kern="1200">
          <a:solidFill>
            <a:schemeClr val="tx1"/>
          </a:solidFill>
          <a:latin typeface="+mn-lt"/>
          <a:ea typeface="+mn-ea"/>
          <a:cs typeface="+mn-cs"/>
        </a:defRPr>
      </a:lvl2pPr>
      <a:lvl3pPr marL="842823" indent="-168564" algn="l" defTabSz="337129" rtl="0" eaLnBrk="1" latinLnBrk="0" hangingPunct="1">
        <a:spcBef>
          <a:spcPct val="20000"/>
        </a:spcBef>
        <a:buFont typeface="Arial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179952" indent="-168564" algn="l" defTabSz="337129" rtl="0" eaLnBrk="1" latinLnBrk="0" hangingPunct="1">
        <a:spcBef>
          <a:spcPct val="20000"/>
        </a:spcBef>
        <a:buFont typeface="Arial"/>
        <a:buChar char="–"/>
        <a:defRPr sz="1456" kern="1200">
          <a:solidFill>
            <a:schemeClr val="tx1"/>
          </a:solidFill>
          <a:latin typeface="+mn-lt"/>
          <a:ea typeface="+mn-ea"/>
          <a:cs typeface="+mn-cs"/>
        </a:defRPr>
      </a:lvl4pPr>
      <a:lvl5pPr marL="1517081" indent="-168564" algn="l" defTabSz="337129" rtl="0" eaLnBrk="1" latinLnBrk="0" hangingPunct="1">
        <a:spcBef>
          <a:spcPct val="20000"/>
        </a:spcBef>
        <a:buFont typeface="Arial"/>
        <a:buChar char="»"/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85420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6pPr>
      <a:lvl7pPr marL="219133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7pPr>
      <a:lvl8pPr marL="2528468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8pPr>
      <a:lvl9pPr marL="2865597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3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04090" y="409715"/>
            <a:ext cx="8324274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>
                <a:latin typeface="+mj-lt"/>
                <a:cs typeface="Arial Narrow"/>
              </a:rPr>
              <a:t>ECE 220 Computer Systems 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4091" y="862692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04091" y="974061"/>
            <a:ext cx="6318753" cy="47362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+mn-lt"/>
              </a:rPr>
              <a:t>Lecture 4: Introduction to Stack Data Structures</a:t>
            </a:r>
          </a:p>
          <a:p>
            <a:r>
              <a:rPr lang="en-US" sz="1900" dirty="0">
                <a:latin typeface="+mn-lt"/>
              </a:rPr>
              <a:t>Jan 24</a:t>
            </a:r>
            <a:r>
              <a:rPr lang="en-US" sz="1900" baseline="30000" dirty="0">
                <a:latin typeface="+mn-lt"/>
              </a:rPr>
              <a:t>th</a:t>
            </a:r>
            <a:r>
              <a:rPr lang="en-US" sz="1900" dirty="0">
                <a:latin typeface="+mn-lt"/>
              </a:rPr>
              <a:t> 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C7C7-43C0-40E6-A121-3D311670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1015"/>
          </a:xfrm>
        </p:spPr>
        <p:txBody>
          <a:bodyPr/>
          <a:lstStyle/>
          <a:p>
            <a:r>
              <a:rPr lang="en-US" sz="2400" dirty="0"/>
              <a:t>Figure 10.4  POP routine including the test for underflow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C2FF73-51FD-4470-884D-1FD3A748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84"/>
          <a:stretch/>
        </p:blipFill>
        <p:spPr>
          <a:xfrm>
            <a:off x="2744615" y="1120139"/>
            <a:ext cx="3654770" cy="31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64391"/>
            <a:ext cx="3829973" cy="2564609"/>
          </a:xfrm>
          <a:solidFill>
            <a:schemeClr val="accent1">
              <a:lumMod val="40000"/>
              <a:lumOff val="60000"/>
            </a:schemeClr>
          </a:solidFill>
        </p:spPr>
        <p:txBody>
          <a:bodyPr lIns="68580" tIns="34290" rIns="68580" bIns="34290">
            <a:noAutofit/>
          </a:bodyPr>
          <a:lstStyle/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	   POP      LD      R1,EMPTY      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ADD     R2,R6,R1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BRz     Failure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LDR     R0,R6,#0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ADD     R6,R6,#1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AND     R5,R5,#0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RET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Failure  AND     R5,R5,#0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ADD     R5,R5,#1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RET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EMPTY    .FILL   xC000  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					; EMPTY &lt;-- -x4000</a:t>
            </a:r>
            <a:endParaRPr lang="en-US" sz="1100" b="1" dirty="0">
              <a:latin typeface="Courier"/>
              <a:cs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509" y="25163"/>
            <a:ext cx="7886700" cy="994172"/>
          </a:xfrm>
        </p:spPr>
        <p:txBody>
          <a:bodyPr lIns="68580" tIns="34290" rIns="68580" bIns="34290"/>
          <a:lstStyle/>
          <a:p>
            <a:pPr algn="l"/>
            <a:r>
              <a:rPr lang="en-US" dirty="0"/>
              <a:t>Underflow, Overflow detection: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8586" y="3483642"/>
            <a:ext cx="3829973" cy="1065498"/>
          </a:xfrm>
          <a:prstGeom prst="rect">
            <a:avLst/>
          </a:prstGeom>
        </p:spPr>
        <p:txBody>
          <a:bodyPr lIns="68580" tIns="34290" rIns="68580" bIns="34290"/>
          <a:lstStyle>
            <a:lvl1pPr marL="306106" indent="-306106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3229" indent="-255088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353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494" indent="-204070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635" indent="-204070" algn="l" defTabSz="40814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76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2917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058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199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600" b="1" dirty="0">
                <a:latin typeface="Courier"/>
                <a:cs typeface="Courier"/>
              </a:rPr>
              <a:t>Stack_Start x4000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Top of the Stack – R6 (Stack Pointer)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Load – R0 (value to be popped)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Output – R5 (success / fail)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35776B-4463-47B3-86B0-7D48ADC04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61"/>
          <a:stretch/>
        </p:blipFill>
        <p:spPr>
          <a:xfrm>
            <a:off x="4572000" y="811809"/>
            <a:ext cx="3829973" cy="26718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90628C-80E6-435A-9304-3C0738056BB9}"/>
              </a:ext>
            </a:extLst>
          </p:cNvPr>
          <p:cNvSpPr txBox="1">
            <a:spLocks/>
          </p:cNvSpPr>
          <p:nvPr/>
        </p:nvSpPr>
        <p:spPr>
          <a:xfrm>
            <a:off x="4571999" y="3500185"/>
            <a:ext cx="3829973" cy="1065498"/>
          </a:xfrm>
          <a:prstGeom prst="rect">
            <a:avLst/>
          </a:prstGeom>
        </p:spPr>
        <p:txBody>
          <a:bodyPr lIns="68580" tIns="34290" rIns="68580" bIns="34290"/>
          <a:lstStyle>
            <a:lvl1pPr marL="306106" indent="-306106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3229" indent="-255088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353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494" indent="-204070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635" indent="-204070" algn="l" defTabSz="40814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76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2917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058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199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600" b="1" dirty="0">
                <a:latin typeface="Courier"/>
                <a:cs typeface="Courier"/>
              </a:rPr>
              <a:t>Stack_End x3FFB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Top of the Stack – R6 (Stack Pointer)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Load – R0 (value to be popped)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Output – R5 (success / fail)</a:t>
            </a:r>
          </a:p>
        </p:txBody>
      </p:sp>
    </p:spTree>
    <p:extLst>
      <p:ext uri="{BB962C8B-B14F-4D97-AF65-F5344CB8AC3E}">
        <p14:creationId xmlns:p14="http://schemas.microsoft.com/office/powerpoint/2010/main" val="13283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Our implementation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770" y="987314"/>
            <a:ext cx="4104249" cy="3263504"/>
          </a:xfrm>
        </p:spPr>
        <p:txBody>
          <a:bodyPr lIns="68580" tIns="34290" rIns="68580" bIns="34290"/>
          <a:lstStyle/>
          <a:p>
            <a:r>
              <a:rPr lang="en-US" sz="2400" dirty="0"/>
              <a:t>STACK_START: beginning of stack in memory</a:t>
            </a:r>
          </a:p>
          <a:p>
            <a:endParaRPr lang="en-US" sz="1400" dirty="0"/>
          </a:p>
          <a:p>
            <a:r>
              <a:rPr lang="en-US" sz="2400" dirty="0"/>
              <a:t>STACK_END: end of stack in memory</a:t>
            </a:r>
          </a:p>
          <a:p>
            <a:endParaRPr lang="en-US" sz="1600" dirty="0"/>
          </a:p>
          <a:p>
            <a:r>
              <a:rPr lang="en-US" sz="2400" dirty="0"/>
              <a:t>STACK_TOP: Location of most recent element pushed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7018601"/>
              </p:ext>
            </p:extLst>
          </p:nvPr>
        </p:nvGraphicFramePr>
        <p:xfrm>
          <a:off x="4629150" y="1369219"/>
          <a:ext cx="3886200" cy="278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  <a:r>
                        <a:rPr lang="en-US" sz="1200" baseline="0" dirty="0"/>
                        <a:t> Base of the stack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  <a:r>
                        <a:rPr lang="en-US" sz="1200" baseline="0" dirty="0"/>
                        <a:t> start of stack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33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Push 18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4727054"/>
              </p:ext>
            </p:extLst>
          </p:nvPr>
        </p:nvGraphicFramePr>
        <p:xfrm>
          <a:off x="2630947" y="1268017"/>
          <a:ext cx="3886200" cy="2805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37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27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Push 31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87072"/>
              </p:ext>
            </p:extLst>
          </p:nvPr>
        </p:nvGraphicFramePr>
        <p:xfrm>
          <a:off x="2630947" y="1283742"/>
          <a:ext cx="3886200" cy="278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53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Push 5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2187147"/>
              </p:ext>
            </p:extLst>
          </p:nvPr>
        </p:nvGraphicFramePr>
        <p:xfrm>
          <a:off x="2586542" y="1268017"/>
          <a:ext cx="3886200" cy="3059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74752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x3FF3D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9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Pop (return 5)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0071510"/>
              </p:ext>
            </p:extLst>
          </p:nvPr>
        </p:nvGraphicFramePr>
        <p:xfrm>
          <a:off x="2586542" y="1268017"/>
          <a:ext cx="3886200" cy="3059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74752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x3FF3E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00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42F9C2-829C-4354-B094-B02F7CDBB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" y="1100377"/>
            <a:ext cx="6199188" cy="341066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606540" y="1127047"/>
            <a:ext cx="2232660" cy="33001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Pushes three values into the stack, and  pops one value from the stack.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F684E-C945-4BD1-A39C-3A095FB3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80" y="3455670"/>
            <a:ext cx="2905601" cy="11447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4850" y="3531477"/>
            <a:ext cx="126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</a:rPr>
              <a:t>JSR </a:t>
            </a:r>
            <a:r>
              <a:rPr lang="en-US" b="1" dirty="0" smtClean="0">
                <a:solidFill>
                  <a:srgbClr val="0000FF"/>
                </a:solidFill>
                <a:latin typeface="Courier"/>
              </a:rPr>
              <a:t>PUSH</a:t>
            </a:r>
            <a:endParaRPr lang="en-US" b="1" dirty="0">
              <a:solidFill>
                <a:srgbClr val="0000FF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4770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73982F-0BD1-4F4C-832A-7BBE6ED22E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8452" y="216708"/>
            <a:ext cx="5700547" cy="4279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40B6D-7B18-4A6E-9206-6AEA1DAA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3006688"/>
            <a:ext cx="2644140" cy="16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4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/>
              <a:t>Palindromes: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189" y="823636"/>
            <a:ext cx="8077200" cy="3129803"/>
          </a:xfrm>
        </p:spPr>
        <p:txBody>
          <a:bodyPr>
            <a:noAutofit/>
          </a:bodyPr>
          <a:lstStyle/>
          <a:p>
            <a:r>
              <a:rPr lang="en-US" dirty="0"/>
              <a:t>Examples of palindromes</a:t>
            </a:r>
          </a:p>
          <a:p>
            <a:pPr lvl="1"/>
            <a:r>
              <a:rPr lang="en-US" dirty="0"/>
              <a:t>Madam</a:t>
            </a:r>
          </a:p>
          <a:p>
            <a:pPr lvl="1"/>
            <a:r>
              <a:rPr lang="en-US" dirty="0"/>
              <a:t>Kayak	</a:t>
            </a:r>
          </a:p>
          <a:p>
            <a:pPr lvl="1"/>
            <a:r>
              <a:rPr lang="en-US" dirty="0"/>
              <a:t>Was it a car or a cat I saw?</a:t>
            </a:r>
          </a:p>
          <a:p>
            <a:pPr lvl="1"/>
            <a:r>
              <a:rPr lang="en-US" dirty="0" err="1"/>
              <a:t>Aibohphobia</a:t>
            </a:r>
            <a:endParaRPr lang="en-US" dirty="0"/>
          </a:p>
          <a:p>
            <a:r>
              <a:rPr lang="en-US" dirty="0"/>
              <a:t>How can we test for palindromes?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84B21-4D7A-452A-86F3-5CA2742CE7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0742" y="1190061"/>
            <a:ext cx="2200275" cy="16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7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stack? </a:t>
            </a:r>
          </a:p>
          <a:p>
            <a:r>
              <a:rPr lang="en-US" dirty="0"/>
              <a:t>How to implement a stack?  </a:t>
            </a:r>
          </a:p>
          <a:p>
            <a:r>
              <a:rPr lang="en-US" dirty="0"/>
              <a:t>POP and PUSH Subroutines in LC-3</a:t>
            </a:r>
          </a:p>
          <a:p>
            <a:endParaRPr lang="en-US" dirty="0"/>
          </a:p>
          <a:p>
            <a:r>
              <a:rPr lang="en-US" dirty="0"/>
              <a:t>Chapter 10 in textbook</a:t>
            </a:r>
          </a:p>
        </p:txBody>
      </p:sp>
    </p:spTree>
    <p:extLst>
      <p:ext uri="{BB962C8B-B14F-4D97-AF65-F5344CB8AC3E}">
        <p14:creationId xmlns:p14="http://schemas.microsoft.com/office/powerpoint/2010/main" val="425391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Coin Holder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First coin in is the last coin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07" y="1770180"/>
            <a:ext cx="6037523" cy="22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2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Hardware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38007" y="1185022"/>
            <a:ext cx="6118412" cy="322970"/>
          </a:xfrm>
        </p:spPr>
        <p:txBody>
          <a:bodyPr/>
          <a:lstStyle/>
          <a:p>
            <a:r>
              <a:rPr lang="en-US" b="1" dirty="0"/>
              <a:t>Data items move in memory, top of stack is fixed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83490" y="206268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83490" y="231481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83490" y="256694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883490" y="281908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883490" y="307121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36475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Yes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74268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690313" y="3085252"/>
            <a:ext cx="566216" cy="275588"/>
            <a:chOff x="2185762" y="3078843"/>
            <a:chExt cx="855616" cy="416445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369912" y="3078843"/>
              <a:ext cx="671466" cy="41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337129"/>
              <a:r>
                <a:rPr lang="en-US" altLang="en-US" sz="1191" b="1">
                  <a:solidFill>
                    <a:prstClr val="black"/>
                  </a:solidFill>
                  <a:latin typeface="Calibri"/>
                </a:rPr>
                <a:t>TOP</a:t>
              </a:r>
              <a:endParaRPr lang="en-US" altLang="en-US" sz="132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2185762" y="3269343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37129"/>
              <a:endParaRPr lang="en-US" sz="132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3318543" y="307496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3318543" y="206508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3318543" y="231721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3318543" y="2569349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3318543" y="282148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671528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No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3009321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4247231" y="3065209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4125367" y="3191275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4753596" y="232202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4753596" y="257415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4753596" y="282628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4753596" y="3078417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4753596" y="206857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5106581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No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4444375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5682284" y="3074811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48"/>
          <p:cNvSpPr>
            <a:spLocks noChangeShapeType="1"/>
          </p:cNvSpPr>
          <p:nvPr/>
        </p:nvSpPr>
        <p:spPr bwMode="auto">
          <a:xfrm flipH="1">
            <a:off x="5560420" y="3200877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6188650" y="282148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6188650" y="307361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36" name="Rectangle 51"/>
          <p:cNvSpPr>
            <a:spLocks noChangeArrowheads="1"/>
          </p:cNvSpPr>
          <p:nvPr/>
        </p:nvSpPr>
        <p:spPr bwMode="auto">
          <a:xfrm>
            <a:off x="6186850" y="206508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auto">
          <a:xfrm>
            <a:off x="6186850" y="231721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6186850" y="2569349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9" name="Rectangle 54"/>
          <p:cNvSpPr>
            <a:spLocks noChangeArrowheads="1"/>
          </p:cNvSpPr>
          <p:nvPr/>
        </p:nvSpPr>
        <p:spPr bwMode="auto">
          <a:xfrm>
            <a:off x="6541635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No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5879428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sp>
        <p:nvSpPr>
          <p:cNvPr id="41" name="Text Box 56"/>
          <p:cNvSpPr txBox="1">
            <a:spLocks noChangeArrowheads="1"/>
          </p:cNvSpPr>
          <p:nvPr/>
        </p:nvSpPr>
        <p:spPr bwMode="auto">
          <a:xfrm>
            <a:off x="7117337" y="3065208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Line 57"/>
          <p:cNvSpPr>
            <a:spLocks noChangeShapeType="1"/>
          </p:cNvSpPr>
          <p:nvPr/>
        </p:nvSpPr>
        <p:spPr bwMode="auto">
          <a:xfrm flipH="1">
            <a:off x="6995473" y="3191274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1751007" y="3373772"/>
            <a:ext cx="961482" cy="29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Initial State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>
            <a:off x="3269213" y="3373771"/>
            <a:ext cx="843501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One Push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>
            <a:off x="4615602" y="3373771"/>
            <a:ext cx="108491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 dirty="0">
                <a:solidFill>
                  <a:srgbClr val="CE0000"/>
                </a:solidFill>
                <a:latin typeface="Calibri"/>
              </a:rPr>
              <a:t>After Three </a:t>
            </a:r>
          </a:p>
          <a:p>
            <a:pPr algn="ctr" defTabSz="337129"/>
            <a:r>
              <a:rPr lang="en-US" altLang="en-US" sz="1324" dirty="0">
                <a:solidFill>
                  <a:srgbClr val="CE0000"/>
                </a:solidFill>
                <a:latin typeface="Calibri"/>
              </a:rPr>
              <a:t>More Pushes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6197993" y="3373771"/>
            <a:ext cx="83856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Two Pops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27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Software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Data items don’t move in memory, just our idea about where the top of the stack is.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By convention, R6 holds the Top of Stack (TOS) pointer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75589" y="183216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75589" y="208429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075589" y="233642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075589" y="258855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075589" y="284069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82413" y="3198261"/>
            <a:ext cx="566216" cy="275588"/>
            <a:chOff x="1793875" y="4205288"/>
            <a:chExt cx="855616" cy="416445"/>
          </a:xfrm>
        </p:grpSpPr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978025" y="4205288"/>
              <a:ext cx="671466" cy="41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337129"/>
              <a:r>
                <a:rPr lang="en-US" altLang="en-US" sz="1191" b="1" dirty="0">
                  <a:solidFill>
                    <a:prstClr val="black"/>
                  </a:solidFill>
                  <a:latin typeface="Calibri"/>
                </a:rPr>
                <a:t>TOP</a:t>
              </a:r>
              <a:endParaRPr lang="en-US" altLang="en-US" sz="1324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H="1">
              <a:off x="1793875" y="4395788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37129"/>
              <a:endParaRPr lang="en-US" sz="132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0643" y="183216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10643" y="208429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10643" y="233642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510643" y="258813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510643" y="283921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439330" y="2828536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4317466" y="2954602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945696" y="208189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945696" y="233402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945696" y="2586157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945696" y="283829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944713" y="183141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5874384" y="2081893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5752520" y="2217564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380749" y="208189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6380749" y="233402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6380749" y="258615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6380749" y="283829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378582" y="182976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7309437" y="2586158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 flipH="1">
            <a:off x="7187573" y="2712224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1943106" y="3485730"/>
            <a:ext cx="961482" cy="29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Initial State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461313" y="3485729"/>
            <a:ext cx="843501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One Push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4807702" y="3485729"/>
            <a:ext cx="108491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 Three 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More Pushes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6390093" y="3485729"/>
            <a:ext cx="83856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Two Pops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44"/>
          <p:cNvSpPr>
            <a:spLocks noChangeArrowheads="1"/>
          </p:cNvSpPr>
          <p:nvPr/>
        </p:nvSpPr>
        <p:spPr bwMode="auto">
          <a:xfrm>
            <a:off x="2073488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x4000</a:t>
            </a: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3510643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x3FFF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947797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x3FFC</a:t>
            </a:r>
          </a:p>
        </p:txBody>
      </p:sp>
      <p:sp>
        <p:nvSpPr>
          <p:cNvPr id="41" name="Rectangle 47"/>
          <p:cNvSpPr>
            <a:spLocks noChangeArrowheads="1"/>
          </p:cNvSpPr>
          <p:nvPr/>
        </p:nvSpPr>
        <p:spPr bwMode="auto">
          <a:xfrm>
            <a:off x="6384951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x3FFE</a:t>
            </a: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1772116" y="3203131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4267040" y="3193676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 Box 50"/>
          <p:cNvSpPr txBox="1">
            <a:spLocks noChangeArrowheads="1"/>
          </p:cNvSpPr>
          <p:nvPr/>
        </p:nvSpPr>
        <p:spPr bwMode="auto">
          <a:xfrm>
            <a:off x="5708396" y="3193676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 Box 51"/>
          <p:cNvSpPr txBox="1">
            <a:spLocks noChangeArrowheads="1"/>
          </p:cNvSpPr>
          <p:nvPr/>
        </p:nvSpPr>
        <p:spPr bwMode="auto">
          <a:xfrm>
            <a:off x="7149753" y="3193676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499588" y="1827358"/>
            <a:ext cx="606167" cy="1319044"/>
            <a:chOff x="386444" y="2761341"/>
            <a:chExt cx="915986" cy="1993222"/>
          </a:xfrm>
        </p:grpSpPr>
        <p:sp>
          <p:nvSpPr>
            <p:cNvPr id="50" name="TextBox 49"/>
            <p:cNvSpPr txBox="1"/>
            <p:nvPr/>
          </p:nvSpPr>
          <p:spPr>
            <a:xfrm>
              <a:off x="391886" y="4307112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6444" y="3892745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8917" y="3501906"/>
              <a:ext cx="903513" cy="755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x3FFD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2114" y="3137747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8917" y="2761341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x3FFB</a:t>
              </a:r>
            </a:p>
          </p:txBody>
        </p:sp>
      </p:grp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3515444" y="2577472"/>
            <a:ext cx="756397" cy="25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9961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38" y="273845"/>
            <a:ext cx="8355494" cy="994172"/>
          </a:xfrm>
        </p:spPr>
        <p:txBody>
          <a:bodyPr/>
          <a:lstStyle/>
          <a:p>
            <a:r>
              <a:rPr lang="en-US" dirty="0"/>
              <a:t>Why are Stack Data Structures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14" y="1131119"/>
            <a:ext cx="8023643" cy="3263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Saving and Restoring of registers when we call a subroutine</a:t>
            </a:r>
          </a:p>
          <a:p>
            <a:pPr lvl="1"/>
            <a:r>
              <a:rPr lang="en-US" dirty="0"/>
              <a:t>PUSH to save when we enter</a:t>
            </a:r>
          </a:p>
          <a:p>
            <a:pPr lvl="1"/>
            <a:r>
              <a:rPr lang="en-US" dirty="0"/>
              <a:t>POP to restore when before we return</a:t>
            </a:r>
          </a:p>
          <a:p>
            <a:pPr lvl="1"/>
            <a:endParaRPr lang="en-US" dirty="0"/>
          </a:p>
          <a:p>
            <a:r>
              <a:rPr lang="en-US" dirty="0"/>
              <a:t>Stacks enable subroutines (and functions and methods) to be </a:t>
            </a:r>
            <a:r>
              <a:rPr lang="en-US" b="1" i="1" dirty="0"/>
              <a:t>re-entrant</a:t>
            </a:r>
            <a:r>
              <a:rPr lang="en-US" b="1" i="1" baseline="30000" dirty="0"/>
              <a:t>*</a:t>
            </a:r>
          </a:p>
          <a:p>
            <a:pPr lvl="1"/>
            <a:r>
              <a:rPr lang="en-US" dirty="0"/>
              <a:t>They can be interrupted</a:t>
            </a:r>
          </a:p>
          <a:p>
            <a:pPr lvl="1"/>
            <a:r>
              <a:rPr lang="en-US" dirty="0"/>
              <a:t>They can call other subroutines, and have control return back to them, possibly </a:t>
            </a:r>
            <a:r>
              <a:rPr lang="en-US" b="1" i="1" dirty="0"/>
              <a:t>recursively</a:t>
            </a:r>
            <a:r>
              <a:rPr lang="en-US" b="1" i="1" baseline="30000" dirty="0"/>
              <a:t>*</a:t>
            </a:r>
          </a:p>
          <a:p>
            <a:pPr lvl="1"/>
            <a:r>
              <a:rPr lang="en-US" dirty="0"/>
              <a:t>Part of the foundation for </a:t>
            </a:r>
            <a:r>
              <a:rPr lang="en-US" b="1" i="1" dirty="0"/>
              <a:t>multi-threading</a:t>
            </a:r>
            <a:r>
              <a:rPr lang="en-US" b="1" i="1" baseline="30000" dirty="0"/>
              <a:t>*</a:t>
            </a:r>
          </a:p>
          <a:p>
            <a:pPr lvl="1"/>
            <a:endParaRPr lang="en-US" b="1" i="1" baseline="30000" dirty="0"/>
          </a:p>
          <a:p>
            <a:pPr marL="0" indent="0">
              <a:buNone/>
            </a:pPr>
            <a:r>
              <a:rPr lang="en-US" sz="1500" b="1" i="1" dirty="0"/>
              <a:t>*</a:t>
            </a:r>
            <a:r>
              <a:rPr lang="en-US" sz="1500" dirty="0"/>
              <a:t>These are big new concepts for many of you, and you’ll be exposed to them in more detail later in this course and in others</a:t>
            </a:r>
            <a:endParaRPr lang="en-US" sz="1500" b="1" i="1" dirty="0"/>
          </a:p>
        </p:txBody>
      </p:sp>
    </p:spTree>
    <p:extLst>
      <p:ext uri="{BB962C8B-B14F-4D97-AF65-F5344CB8AC3E}">
        <p14:creationId xmlns:p14="http://schemas.microsoft.com/office/powerpoint/2010/main" val="11381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Push and Pop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27224" y="988474"/>
            <a:ext cx="6372072" cy="3390224"/>
          </a:xfrm>
        </p:spPr>
        <p:txBody>
          <a:bodyPr/>
          <a:lstStyle/>
          <a:p>
            <a:pPr marL="0" indent="0">
              <a:buNone/>
            </a:pPr>
            <a:r>
              <a:rPr lang="en-US" sz="1588" b="1" dirty="0"/>
              <a:t>Using Software Implementation of Stack</a:t>
            </a:r>
          </a:p>
          <a:p>
            <a:pPr marL="0" indent="0">
              <a:buNone/>
            </a:pPr>
            <a:endParaRPr lang="en-US" sz="1588" b="1" dirty="0"/>
          </a:p>
          <a:p>
            <a:r>
              <a:rPr lang="en-US" sz="1588" b="1" dirty="0"/>
              <a:t>Push </a:t>
            </a:r>
            <a:r>
              <a:rPr lang="en-US" sz="1600" b="1" dirty="0"/>
              <a:t>(</a:t>
            </a:r>
            <a:r>
              <a:rPr lang="en-US" sz="1400" b="1" dirty="0"/>
              <a:t>R0 contains the data to be pushed</a:t>
            </a:r>
            <a:r>
              <a:rPr lang="en-US" sz="1600" b="1" dirty="0"/>
              <a:t>)</a:t>
            </a:r>
          </a:p>
          <a:p>
            <a:pPr marL="337129" lvl="1" indent="0">
              <a:buNone/>
            </a:pPr>
            <a:r>
              <a:rPr lang="en-US" b="1" dirty="0"/>
              <a:t>		ADD R6, R6, #-1	; decrement stack </a:t>
            </a:r>
            <a:r>
              <a:rPr lang="en-US" b="1" dirty="0" err="1"/>
              <a:t>ptr</a:t>
            </a:r>
            <a:endParaRPr lang="en-US" b="1" dirty="0"/>
          </a:p>
          <a:p>
            <a:pPr marL="337129" lvl="1" indent="0">
              <a:buNone/>
            </a:pPr>
            <a:r>
              <a:rPr lang="en-US" b="1" dirty="0"/>
              <a:t>		STR 	 R0, R6, #0	; store data (to Top of Stack)</a:t>
            </a:r>
          </a:p>
          <a:p>
            <a:pPr marL="337129" lvl="1" indent="0">
              <a:buNone/>
            </a:pPr>
            <a:endParaRPr lang="en-US" sz="1059" b="1" dirty="0"/>
          </a:p>
          <a:p>
            <a:pPr algn="just"/>
            <a:r>
              <a:rPr lang="en-US" sz="1588" b="1" dirty="0"/>
              <a:t>Pop </a:t>
            </a:r>
            <a:r>
              <a:rPr lang="en-US" sz="1800" b="1" dirty="0"/>
              <a:t>(</a:t>
            </a:r>
            <a:r>
              <a:rPr lang="en-US" sz="1400" b="1" dirty="0"/>
              <a:t>R0 contains the data after popped</a:t>
            </a:r>
            <a:r>
              <a:rPr lang="en-US" sz="1800" b="1" dirty="0"/>
              <a:t>)</a:t>
            </a:r>
            <a:endParaRPr lang="en-US" sz="1588" b="1" dirty="0"/>
          </a:p>
          <a:p>
            <a:pPr marL="1011387" lvl="3" indent="0" algn="just">
              <a:buNone/>
            </a:pPr>
            <a:r>
              <a:rPr lang="en-US" b="1" dirty="0"/>
              <a:t>LDR  R0, R6, #0	; load data from stack </a:t>
            </a:r>
            <a:r>
              <a:rPr lang="en-US" b="1" dirty="0" err="1"/>
              <a:t>ptr</a:t>
            </a:r>
            <a:endParaRPr lang="en-US" b="1" dirty="0"/>
          </a:p>
          <a:p>
            <a:pPr marL="1011387" lvl="3" indent="0" algn="just">
              <a:buNone/>
            </a:pPr>
            <a:r>
              <a:rPr lang="en-US" b="1" dirty="0"/>
              <a:t>ADD R6, R6, #1	; increment stack </a:t>
            </a:r>
            <a:r>
              <a:rPr lang="en-US" b="1" dirty="0" err="1"/>
              <a:t>ptr</a:t>
            </a:r>
            <a:endParaRPr lang="en-US" b="1" dirty="0"/>
          </a:p>
          <a:p>
            <a:pPr marL="1011387" lvl="3" indent="0" algn="just">
              <a:buNone/>
            </a:pPr>
            <a:endParaRPr lang="en-US" b="1" dirty="0"/>
          </a:p>
          <a:p>
            <a:r>
              <a:rPr lang="en-US" sz="1200" dirty="0"/>
              <a:t>What if we Push when the stack is full?  </a:t>
            </a:r>
            <a:r>
              <a:rPr lang="en-US" sz="1200" b="1" dirty="0"/>
              <a:t>Overflow</a:t>
            </a:r>
          </a:p>
          <a:p>
            <a:r>
              <a:rPr lang="en-US" sz="1200" dirty="0"/>
              <a:t>What if we Pop when the stack is empty?   </a:t>
            </a:r>
            <a:r>
              <a:rPr lang="en-US" sz="1200" b="1" dirty="0"/>
              <a:t>Underflow</a:t>
            </a:r>
            <a:endParaRPr lang="en-US" sz="1191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965933" y="541164"/>
            <a:ext cx="685219" cy="1319044"/>
            <a:chOff x="386444" y="2761341"/>
            <a:chExt cx="1035443" cy="1993222"/>
          </a:xfrm>
        </p:grpSpPr>
        <p:sp>
          <p:nvSpPr>
            <p:cNvPr id="5" name="TextBox 4"/>
            <p:cNvSpPr txBox="1"/>
            <p:nvPr/>
          </p:nvSpPr>
          <p:spPr>
            <a:xfrm>
              <a:off x="391886" y="4307112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x3FFF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6444" y="3892745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917" y="3501906"/>
              <a:ext cx="1022970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114" y="3137747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917" y="2761341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x3FFB</a:t>
              </a:r>
            </a:p>
          </p:txBody>
        </p:sp>
      </p:grp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579303" y="81074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579303" y="106287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579303" y="131501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6579303" y="156714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6581410" y="560918"/>
            <a:ext cx="754291" cy="251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7507991" y="820351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 flipH="1">
            <a:off x="7386127" y="946416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9549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and Underflow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STACK_TOP, STACK_END, STACK_START, how do we determine…</a:t>
            </a:r>
          </a:p>
          <a:p>
            <a:endParaRPr lang="en-US" dirty="0"/>
          </a:p>
          <a:p>
            <a:r>
              <a:rPr lang="en-US" dirty="0"/>
              <a:t>Overflow?</a:t>
            </a:r>
          </a:p>
          <a:p>
            <a:endParaRPr lang="en-US" dirty="0"/>
          </a:p>
          <a:p>
            <a:r>
              <a:rPr lang="en-US" dirty="0"/>
              <a:t>Underflow?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65140"/>
              </p:ext>
            </p:extLst>
          </p:nvPr>
        </p:nvGraphicFramePr>
        <p:xfrm>
          <a:off x="6219951" y="2033863"/>
          <a:ext cx="2325076" cy="2264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Label/address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x3FEF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x3FFB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x3FFF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x4000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STACK_TOP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x3FEB</a:t>
                      </a:r>
                      <a:endParaRPr lang="en-US" sz="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STACK_START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x4000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STACK_END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x3FFB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51797" y="4271358"/>
            <a:ext cx="1133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Full Stack</a:t>
            </a:r>
          </a:p>
        </p:txBody>
      </p:sp>
    </p:spTree>
    <p:extLst>
      <p:ext uri="{BB962C8B-B14F-4D97-AF65-F5344CB8AC3E}">
        <p14:creationId xmlns:p14="http://schemas.microsoft.com/office/powerpoint/2010/main" val="37881378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13075</TotalTime>
  <Words>787</Words>
  <Application>Microsoft Office PowerPoint</Application>
  <PresentationFormat>On-screen Show (16:9)</PresentationFormat>
  <Paragraphs>298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1_Secondary Slide</vt:lpstr>
      <vt:lpstr>PowerPoint Presentation</vt:lpstr>
      <vt:lpstr>Palindromes:</vt:lpstr>
      <vt:lpstr>Outline</vt:lpstr>
      <vt:lpstr>PowerPoint Presentation</vt:lpstr>
      <vt:lpstr>PowerPoint Presentation</vt:lpstr>
      <vt:lpstr>PowerPoint Presentation</vt:lpstr>
      <vt:lpstr>Why are Stack Data Structures useful?</vt:lpstr>
      <vt:lpstr>PowerPoint Presentation</vt:lpstr>
      <vt:lpstr>Overflow and Underflow</vt:lpstr>
      <vt:lpstr>Figure 10.4  POP routine including the test for underflow</vt:lpstr>
      <vt:lpstr>Underflow, Overflow detection:</vt:lpstr>
      <vt:lpstr>Our implementation</vt:lpstr>
      <vt:lpstr>Push 18</vt:lpstr>
      <vt:lpstr>Push 31</vt:lpstr>
      <vt:lpstr>Push 5</vt:lpstr>
      <vt:lpstr>Pop (return 5)</vt:lpstr>
      <vt:lpstr>Simple example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986</cp:revision>
  <cp:lastPrinted>2016-01-19T15:50:09Z</cp:lastPrinted>
  <dcterms:created xsi:type="dcterms:W3CDTF">2014-02-04T22:50:07Z</dcterms:created>
  <dcterms:modified xsi:type="dcterms:W3CDTF">2019-01-25T00:04:09Z</dcterms:modified>
</cp:coreProperties>
</file>