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6"/>
  </p:notesMasterIdLst>
  <p:handoutMasterIdLst>
    <p:handoutMasterId r:id="rId17"/>
  </p:handoutMasterIdLst>
  <p:sldIdLst>
    <p:sldId id="260" r:id="rId3"/>
    <p:sldId id="279" r:id="rId4"/>
    <p:sldId id="281" r:id="rId5"/>
    <p:sldId id="283" r:id="rId6"/>
    <p:sldId id="270" r:id="rId7"/>
    <p:sldId id="271" r:id="rId8"/>
    <p:sldId id="272" r:id="rId9"/>
    <p:sldId id="276" r:id="rId10"/>
    <p:sldId id="278" r:id="rId11"/>
    <p:sldId id="286" r:id="rId12"/>
    <p:sldId id="282" r:id="rId13"/>
    <p:sldId id="274" r:id="rId14"/>
    <p:sldId id="275" r:id="rId15"/>
  </p:sldIdLst>
  <p:sldSz cx="10058400" cy="7772400"/>
  <p:notesSz cx="9601200" cy="7315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8F"/>
    <a:srgbClr val="002060"/>
    <a:srgbClr val="E6E6E6"/>
    <a:srgbClr val="CCCCCC"/>
    <a:srgbClr val="CE1B22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0" autoAdjust="0"/>
    <p:restoredTop sz="94599"/>
  </p:normalViewPr>
  <p:slideViewPr>
    <p:cSldViewPr snapToGrid="0" snapToObjects="1">
      <p:cViewPr varScale="1">
        <p:scale>
          <a:sx n="76" d="100"/>
          <a:sy n="76" d="100"/>
        </p:scale>
        <p:origin x="1733" y="58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1/14/2019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5775" y="547688"/>
            <a:ext cx="354965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illinois.edu/wiki/display/ece220/Hom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SCII.png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btf.engr.illinois.edu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499" y="1471915"/>
            <a:ext cx="8587205" cy="453138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 </a:t>
            </a:r>
            <a:r>
              <a:rPr lang="mr-IN" sz="2400" b="1" dirty="0">
                <a:latin typeface="+mn-lt"/>
              </a:rPr>
              <a:t>–</a:t>
            </a:r>
            <a:r>
              <a:rPr lang="en-US" sz="2400" b="1" dirty="0">
                <a:latin typeface="+mn-lt"/>
              </a:rPr>
              <a:t> Course Overview &amp; LC-3 Review</a:t>
            </a:r>
          </a:p>
          <a:p>
            <a:r>
              <a:rPr lang="en-US" sz="2400" b="1" dirty="0">
                <a:latin typeface="+mn-lt"/>
              </a:rPr>
              <a:t>January 15,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5433" y="4876801"/>
            <a:ext cx="87589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Prof. Ujjal Kumar Bhowmik</a:t>
            </a:r>
          </a:p>
          <a:p>
            <a:r>
              <a:rPr lang="en-US" b="1" dirty="0">
                <a:solidFill>
                  <a:schemeClr val="bg1"/>
                </a:solidFill>
              </a:rPr>
              <a:t>Office Hours: Tuesdays, 12pm-1pm, ECEB 2054</a:t>
            </a:r>
          </a:p>
          <a:p>
            <a:r>
              <a:rPr lang="en-US" b="1" dirty="0">
                <a:solidFill>
                  <a:schemeClr val="bg1"/>
                </a:solidFill>
              </a:rPr>
              <a:t>Email: ubhowmik@illinois.edu</a:t>
            </a:r>
          </a:p>
          <a:p>
            <a:r>
              <a:rPr lang="en-US" b="1" dirty="0">
                <a:solidFill>
                  <a:schemeClr val="bg1"/>
                </a:solidFill>
              </a:rPr>
              <a:t>Section BL3 Instructor</a:t>
            </a:r>
          </a:p>
          <a:p>
            <a:r>
              <a:rPr lang="en-US" b="1" dirty="0">
                <a:solidFill>
                  <a:schemeClr val="bg1"/>
                </a:solidFill>
              </a:rPr>
              <a:t>Course Wiki: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https://wiki.illinois.edu/wiki/display/ece220/Home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LD, LDI, LDR, LEA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562098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.ORIG x3000</a:t>
            </a:r>
          </a:p>
          <a:p>
            <a:pPr marL="0" indent="0">
              <a:buNone/>
            </a:pPr>
            <a:r>
              <a:rPr lang="en-US" dirty="0"/>
              <a:t>LD	R6, LABEL</a:t>
            </a:r>
          </a:p>
          <a:p>
            <a:pPr marL="0" indent="0">
              <a:buNone/>
            </a:pPr>
            <a:r>
              <a:rPr lang="en-US" dirty="0"/>
              <a:t>LDI	R6, LABEL</a:t>
            </a:r>
          </a:p>
          <a:p>
            <a:pPr marL="0" indent="0">
              <a:buNone/>
            </a:pPr>
            <a:r>
              <a:rPr lang="en-US" dirty="0"/>
              <a:t>LDR	R2, R6, #0</a:t>
            </a:r>
          </a:p>
          <a:p>
            <a:pPr marL="0" indent="0">
              <a:buNone/>
            </a:pPr>
            <a:r>
              <a:rPr lang="en-US" dirty="0"/>
              <a:t>LEA 	R2, LABEL</a:t>
            </a:r>
          </a:p>
          <a:p>
            <a:pPr marL="0" indent="0">
              <a:buNone/>
            </a:pPr>
            <a:r>
              <a:rPr lang="en-US" dirty="0"/>
              <a:t>LABEL	.FILL x4000</a:t>
            </a:r>
          </a:p>
          <a:p>
            <a:pPr marL="0" indent="0">
              <a:buNone/>
            </a:pPr>
            <a:r>
              <a:rPr lang="en-US" dirty="0"/>
              <a:t>.END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; Assume the following</a:t>
            </a:r>
          </a:p>
          <a:p>
            <a:pPr marL="0" indent="0">
              <a:buNone/>
            </a:pPr>
            <a:r>
              <a:rPr lang="en-US" dirty="0"/>
              <a:t>; Address	Content</a:t>
            </a:r>
          </a:p>
          <a:p>
            <a:pPr marL="0" indent="0">
              <a:buNone/>
            </a:pPr>
            <a:r>
              <a:rPr lang="en-US" dirty="0"/>
              <a:t>; x4000		x5000</a:t>
            </a:r>
          </a:p>
          <a:p>
            <a:pPr marL="0" indent="0">
              <a:buNone/>
            </a:pPr>
            <a:r>
              <a:rPr lang="en-US" dirty="0"/>
              <a:t>;     </a:t>
            </a:r>
            <a:r>
              <a:rPr lang="mr-IN" dirty="0"/>
              <a:t>…</a:t>
            </a:r>
            <a:r>
              <a:rPr lang="en-US" dirty="0"/>
              <a:t>		   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; x5000		x6000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A2278-052B-42F3-9D88-2C9170E5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58" y="1692031"/>
            <a:ext cx="5802841" cy="44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0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LD, LDI, LDR, LEA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562098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.ORIG x3000</a:t>
            </a:r>
          </a:p>
          <a:p>
            <a:pPr marL="0" indent="0">
              <a:buNone/>
            </a:pPr>
            <a:r>
              <a:rPr lang="en-US" dirty="0"/>
              <a:t>LD	R6, LABEL</a:t>
            </a:r>
          </a:p>
          <a:p>
            <a:pPr marL="0" indent="0">
              <a:buNone/>
            </a:pPr>
            <a:r>
              <a:rPr lang="en-US" dirty="0"/>
              <a:t>LDI	R6, LABEL</a:t>
            </a:r>
          </a:p>
          <a:p>
            <a:pPr marL="0" indent="0">
              <a:buNone/>
            </a:pPr>
            <a:r>
              <a:rPr lang="en-US" dirty="0"/>
              <a:t>LDR	R2, R6, #0</a:t>
            </a:r>
          </a:p>
          <a:p>
            <a:pPr marL="0" indent="0">
              <a:buNone/>
            </a:pPr>
            <a:r>
              <a:rPr lang="en-US" dirty="0"/>
              <a:t>LEA 	R2, LABEL</a:t>
            </a:r>
          </a:p>
          <a:p>
            <a:pPr marL="0" indent="0">
              <a:buNone/>
            </a:pPr>
            <a:r>
              <a:rPr lang="en-US" dirty="0"/>
              <a:t>LABEL	.FILL x4000</a:t>
            </a:r>
          </a:p>
          <a:p>
            <a:pPr marL="0" indent="0">
              <a:buNone/>
            </a:pPr>
            <a:r>
              <a:rPr lang="en-US" dirty="0"/>
              <a:t>.END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; Assume the following</a:t>
            </a:r>
          </a:p>
          <a:p>
            <a:pPr marL="0" indent="0">
              <a:buNone/>
            </a:pPr>
            <a:r>
              <a:rPr lang="en-US" dirty="0"/>
              <a:t>; Address	Content</a:t>
            </a:r>
          </a:p>
          <a:p>
            <a:pPr marL="0" indent="0">
              <a:buNone/>
            </a:pPr>
            <a:r>
              <a:rPr lang="en-US" dirty="0"/>
              <a:t>; x4000		x5000</a:t>
            </a:r>
          </a:p>
          <a:p>
            <a:pPr marL="0" indent="0">
              <a:buNone/>
            </a:pPr>
            <a:r>
              <a:rPr lang="en-US" dirty="0"/>
              <a:t>;     </a:t>
            </a:r>
            <a:r>
              <a:rPr lang="mr-IN" dirty="0"/>
              <a:t>…</a:t>
            </a:r>
            <a:r>
              <a:rPr lang="en-US" dirty="0"/>
              <a:t>		   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; x5000		x6000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58F87-E353-420A-B4DB-B8B5BE8AC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95" y="1562098"/>
            <a:ext cx="5854272" cy="45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4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LC-3 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572126"/>
            <a:ext cx="9245600" cy="504457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Initialize a register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Copy value from one register to another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Compute 5 - 3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dirty="0"/>
              <a:t>Compute 4 x 3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8470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MP1 </a:t>
            </a:r>
            <a:r>
              <a:rPr lang="mr-IN" dirty="0"/>
              <a:t>–</a:t>
            </a:r>
            <a:r>
              <a:rPr lang="en-US" dirty="0"/>
              <a:t> Printing a Histogram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7" y="1582706"/>
            <a:ext cx="9392914" cy="45720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6383045"/>
            <a:ext cx="9245600" cy="461993"/>
          </a:xfrm>
        </p:spPr>
        <p:txBody>
          <a:bodyPr/>
          <a:lstStyle/>
          <a:p>
            <a:r>
              <a:rPr lang="en-US" sz="2000" b="1" dirty="0">
                <a:hlinkClick r:id="rId3" action="ppaction://hlinkfile"/>
              </a:rPr>
              <a:t>ASCII Table</a:t>
            </a:r>
            <a:endParaRPr lang="en-US" sz="2000" b="1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8772" y="1228725"/>
            <a:ext cx="9685340" cy="512308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4 Lectures to choose from (Hu, Chen, Bhowmik, Moon)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Programming Studio on Fridays (10 makeup pts/week towards MPs)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MPs: due every Thursday @ 10pm (100 pts each, late penalty 2pts/hour)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Quizzes: 6 programming quizzes, lowest score dropped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Exams: 2 midterms and a final Exam (paper format)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Textbook: Patt &amp; Patel,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Introduction to Computing Systems: from bits to gates to C and beyond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, 2</a:t>
            </a:r>
            <a:r>
              <a:rPr lang="en-US" sz="2400" baseline="30000" dirty="0">
                <a:solidFill>
                  <a:schemeClr val="bg1">
                    <a:lumMod val="85000"/>
                  </a:schemeClr>
                </a:solidFill>
              </a:rPr>
              <a:t>nd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Edition.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Academic Integrity</a:t>
            </a:r>
          </a:p>
          <a:p>
            <a:pPr marL="0" indent="0">
              <a:buNone/>
            </a:pP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300" b="1" u="sng" dirty="0">
                <a:solidFill>
                  <a:schemeClr val="bg1">
                    <a:lumMod val="85000"/>
                  </a:schemeClr>
                </a:solidFill>
              </a:rPr>
              <a:t>Grading Mechanics: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bg1">
                    <a:lumMod val="85000"/>
                  </a:schemeClr>
                </a:solidFill>
              </a:rPr>
              <a:t>	MPs: 10%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bg1">
                    <a:lumMod val="85000"/>
                  </a:schemeClr>
                </a:solidFill>
              </a:rPr>
              <a:t>	Quizzes: 20%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bg1">
                    <a:lumMod val="85000"/>
                  </a:schemeClr>
                </a:solidFill>
              </a:rPr>
              <a:t>	Midterms: 22% x 2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bg1">
                    <a:lumMod val="85000"/>
                  </a:schemeClr>
                </a:solidFill>
              </a:rPr>
              <a:t>	Final Exam: 26%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36" y="3922572"/>
            <a:ext cx="1847088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97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619125"/>
            <a:ext cx="5655854" cy="742950"/>
          </a:xfrm>
        </p:spPr>
        <p:txBody>
          <a:bodyPr/>
          <a:lstStyle/>
          <a:p>
            <a:r>
              <a:rPr lang="en-US" dirty="0"/>
              <a:t>Tools &amp; 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44500" y="1663700"/>
            <a:ext cx="9245600" cy="4826000"/>
          </a:xfrm>
        </p:spPr>
        <p:txBody>
          <a:bodyPr/>
          <a:lstStyle/>
          <a:p>
            <a:r>
              <a:rPr lang="en-US" sz="2400" dirty="0"/>
              <a:t>Course wiki – course info, MP write-up, exam info, etc. 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 – MP/LAB release and submission</a:t>
            </a:r>
          </a:p>
          <a:p>
            <a:r>
              <a:rPr lang="en-US" sz="2400" dirty="0"/>
              <a:t>Piazza – discussion board monitored by TAs</a:t>
            </a:r>
          </a:p>
          <a:p>
            <a:r>
              <a:rPr lang="en-US" sz="2400" dirty="0"/>
              <a:t>Compass – online grade book</a:t>
            </a:r>
          </a:p>
          <a:p>
            <a:r>
              <a:rPr lang="en-US" sz="2400" dirty="0"/>
              <a:t>CBTF </a:t>
            </a:r>
            <a:r>
              <a:rPr lang="mr-IN" sz="2400" dirty="0"/>
              <a:t>–</a:t>
            </a:r>
            <a:r>
              <a:rPr lang="en-US" sz="2400" dirty="0"/>
              <a:t> facility for taking programming quizzes, reserve your seat 10 days in advance at </a:t>
            </a:r>
            <a:r>
              <a:rPr lang="en-US" sz="2400" dirty="0">
                <a:hlinkClick r:id="rId2"/>
              </a:rPr>
              <a:t>https://cbtf.engr.illinois.edu</a:t>
            </a:r>
            <a:endParaRPr lang="en-US" sz="2400" dirty="0"/>
          </a:p>
          <a:p>
            <a:r>
              <a:rPr lang="en-US" sz="2400" dirty="0"/>
              <a:t>Emergency response</a:t>
            </a:r>
          </a:p>
          <a:p>
            <a:r>
              <a:rPr lang="en-US" sz="2400" dirty="0"/>
              <a:t>Resources: CARE, counseling center, DRES</a:t>
            </a:r>
          </a:p>
        </p:txBody>
      </p:sp>
    </p:spTree>
    <p:extLst>
      <p:ext uri="{BB962C8B-B14F-4D97-AF65-F5344CB8AC3E}">
        <p14:creationId xmlns:p14="http://schemas.microsoft.com/office/powerpoint/2010/main" val="45481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Levels of Transformation in Computing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48157" y="2383061"/>
            <a:ext cx="3638286" cy="3187101"/>
            <a:chOff x="2752857" y="1668686"/>
            <a:chExt cx="3638286" cy="3187101"/>
          </a:xfrm>
        </p:grpSpPr>
        <p:sp>
          <p:nvSpPr>
            <p:cNvPr id="5" name="Text Box 23"/>
            <p:cNvSpPr txBox="1">
              <a:spLocks noChangeArrowheads="1"/>
            </p:cNvSpPr>
            <p:nvPr/>
          </p:nvSpPr>
          <p:spPr bwMode="auto">
            <a:xfrm>
              <a:off x="3913141" y="1668686"/>
              <a:ext cx="13649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Problems</a:t>
              </a:r>
            </a:p>
          </p:txBody>
        </p:sp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3922449" y="2461168"/>
              <a:ext cx="13751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Language</a:t>
              </a: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752857" y="2886146"/>
              <a:ext cx="363828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/>
                <a:t>Instruction Set Architecture </a:t>
              </a: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3365455" y="3210927"/>
              <a:ext cx="244700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Microarchitecture</a:t>
              </a: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4053721" y="3563395"/>
              <a:ext cx="11126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Circuits</a:t>
              </a:r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4031438" y="3983261"/>
              <a:ext cx="114045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Devices</a:t>
              </a:r>
            </a:p>
          </p:txBody>
        </p:sp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3820019" y="2080918"/>
              <a:ext cx="15495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Algorithms</a:t>
              </a: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3645073" y="2134104"/>
              <a:ext cx="1885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3645073" y="2527011"/>
              <a:ext cx="1885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2400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3645073" y="2919917"/>
              <a:ext cx="1885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3645073" y="3270853"/>
              <a:ext cx="1885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3645073" y="3663759"/>
              <a:ext cx="1885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3645073" y="4056666"/>
              <a:ext cx="1885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3645073" y="4457301"/>
              <a:ext cx="1885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4007356" y="4394122"/>
              <a:ext cx="13436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Electrons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04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619125"/>
            <a:ext cx="7248156" cy="742950"/>
          </a:xfrm>
        </p:spPr>
        <p:txBody>
          <a:bodyPr/>
          <a:lstStyle/>
          <a:p>
            <a:r>
              <a:rPr lang="en-US" dirty="0"/>
              <a:t>LC-3 Review – The von Neumann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44500" y="1663700"/>
            <a:ext cx="9245600" cy="4826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Memory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Processing Unit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Control Unit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39" y="1699007"/>
            <a:ext cx="5460001" cy="3824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957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LC-3 Review -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44500" y="1663700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 and Store Using</a:t>
            </a:r>
          </a:p>
          <a:p>
            <a:r>
              <a:rPr lang="en-US" b="1" dirty="0"/>
              <a:t>MAR</a:t>
            </a:r>
            <a:r>
              <a:rPr lang="en-US" dirty="0"/>
              <a:t>: Memory Address Register ( __________ -bit)</a:t>
            </a:r>
          </a:p>
          <a:p>
            <a:r>
              <a:rPr lang="en-US" b="1" dirty="0"/>
              <a:t>MDR</a:t>
            </a:r>
            <a:r>
              <a:rPr lang="en-US" dirty="0"/>
              <a:t>: Memory Data Register (__________ -bit)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Load Data from Memory Address X</a:t>
            </a:r>
          </a:p>
          <a:p>
            <a:pPr marL="0" indent="0">
              <a:buNone/>
            </a:pPr>
            <a:r>
              <a:rPr lang="en-US" dirty="0"/>
              <a:t>Step 1: place address x in _______________ 	</a:t>
            </a:r>
          </a:p>
          <a:p>
            <a:pPr marL="0" indent="0">
              <a:buNone/>
            </a:pPr>
            <a:r>
              <a:rPr lang="en-US" dirty="0"/>
              <a:t>Step 2: send _______________ signal to memory</a:t>
            </a:r>
          </a:p>
          <a:p>
            <a:pPr marL="0" indent="0">
              <a:buNone/>
            </a:pPr>
            <a:r>
              <a:rPr lang="en-US" dirty="0"/>
              <a:t>Step 3: data in _______________ is placed in _______________ 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Store Data to Memory Address Y</a:t>
            </a:r>
          </a:p>
          <a:p>
            <a:pPr marL="0" indent="0">
              <a:buNone/>
            </a:pPr>
            <a:r>
              <a:rPr lang="en-US" dirty="0"/>
              <a:t>Step 1: place address Y in _______________, place data in _______________</a:t>
            </a:r>
          </a:p>
          <a:p>
            <a:pPr marL="0" indent="0">
              <a:buNone/>
            </a:pPr>
            <a:r>
              <a:rPr lang="en-US" dirty="0"/>
              <a:t>Step 2: send _______________ signal to memory</a:t>
            </a:r>
          </a:p>
          <a:p>
            <a:pPr marL="0" indent="0">
              <a:buNone/>
            </a:pPr>
            <a:r>
              <a:rPr lang="en-US" dirty="0"/>
              <a:t>Step 3: data is ______________________________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0790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LC-3 Review – Processing Unit, Input/Output, Control Unit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7164" y="1362075"/>
            <a:ext cx="9848075" cy="5254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Processing Unit</a:t>
            </a:r>
          </a:p>
          <a:p>
            <a:r>
              <a:rPr lang="en-US" dirty="0"/>
              <a:t>The Arithmetic and Logic Unit (ALU) only has ______, ______, ______ operations</a:t>
            </a:r>
          </a:p>
          <a:p>
            <a:r>
              <a:rPr lang="en-US" dirty="0"/>
              <a:t>Temporary Storage using general-purpose registers: ____________</a:t>
            </a:r>
            <a:endParaRPr lang="en-US" b="1" dirty="0"/>
          </a:p>
          <a:p>
            <a:endParaRPr lang="en-US" sz="1000" b="1" dirty="0"/>
          </a:p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 – Keyboard (use 2 registers)</a:t>
            </a:r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 – Monitor (use 2 registers)</a:t>
            </a:r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 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b="1" dirty="0"/>
              <a:t>Control Unit</a:t>
            </a:r>
          </a:p>
          <a:p>
            <a:pPr marL="0" indent="0">
              <a:buNone/>
            </a:pPr>
            <a:r>
              <a:rPr lang="en-US" b="1" dirty="0"/>
              <a:t>IR</a:t>
            </a:r>
            <a:r>
              <a:rPr lang="en-US" dirty="0"/>
              <a:t>: instruction register – </a:t>
            </a:r>
            <a:r>
              <a:rPr lang="en-US" u="sng" dirty="0"/>
              <a:t>______________________________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b="1" dirty="0"/>
              <a:t>PC</a:t>
            </a:r>
            <a:r>
              <a:rPr lang="en-US" dirty="0"/>
              <a:t>: program counter – </a:t>
            </a:r>
            <a:r>
              <a:rPr lang="en-US" u="sng" dirty="0"/>
              <a:t>_______________________________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7824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LC-3 Review – ISA (Instruction Set Architecture)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Memory Organization</a:t>
            </a:r>
          </a:p>
          <a:p>
            <a:r>
              <a:rPr lang="en-US" dirty="0"/>
              <a:t>Address space (# of distinct memory locations): </a:t>
            </a:r>
            <a:r>
              <a:rPr lang="en-US" b="1" dirty="0"/>
              <a:t>_________</a:t>
            </a:r>
            <a:endParaRPr lang="en-US" b="1" baseline="30000" dirty="0"/>
          </a:p>
          <a:p>
            <a:r>
              <a:rPr lang="en-US" dirty="0"/>
              <a:t>Addressability (# of bits stored in each memory location): </a:t>
            </a:r>
            <a:r>
              <a:rPr lang="en-US" b="1" dirty="0"/>
              <a:t>_________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Register Set</a:t>
            </a:r>
          </a:p>
          <a:p>
            <a:r>
              <a:rPr lang="en-US" dirty="0"/>
              <a:t>Eight 16-bit general-purpose registers: R0, R1, …R7</a:t>
            </a:r>
          </a:p>
          <a:p>
            <a:r>
              <a:rPr lang="en-US" dirty="0"/>
              <a:t>special-purpose register: __________, 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1270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LC-3 Review – ISA (Instruction Set Architecture)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Instruction Set</a:t>
            </a:r>
          </a:p>
          <a:p>
            <a:pPr marL="0" indent="0">
              <a:buNone/>
            </a:pPr>
            <a:r>
              <a:rPr lang="en-US" b="1" dirty="0"/>
              <a:t>Data Types</a:t>
            </a:r>
            <a:r>
              <a:rPr lang="en-US" dirty="0"/>
              <a:t>: 16-bit 2’s complement integers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/>
              <a:t>Addressing Modes </a:t>
            </a:r>
            <a:r>
              <a:rPr lang="en-US" dirty="0"/>
              <a:t>(how the location of operand is specified):</a:t>
            </a:r>
          </a:p>
          <a:p>
            <a:pPr marL="0" indent="0">
              <a:buNone/>
            </a:pPr>
            <a:r>
              <a:rPr lang="en-US" dirty="0"/>
              <a:t>Non-memory addresses – immediate (part of instruction), register</a:t>
            </a:r>
          </a:p>
          <a:p>
            <a:pPr marL="0" indent="0">
              <a:buNone/>
            </a:pPr>
            <a:r>
              <a:rPr lang="en-US" dirty="0"/>
              <a:t>Memory address – PC-relative, </a:t>
            </a:r>
            <a:r>
              <a:rPr lang="en-US" dirty="0" err="1"/>
              <a:t>base+offset</a:t>
            </a:r>
            <a:r>
              <a:rPr lang="en-US" dirty="0"/>
              <a:t>, indirect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/>
              <a:t>Opcodes </a:t>
            </a:r>
            <a:r>
              <a:rPr lang="en-US" dirty="0"/>
              <a:t>(16-bit, bits 12-15 used to specify the opcode):</a:t>
            </a:r>
          </a:p>
          <a:p>
            <a:pPr marL="0" indent="0">
              <a:buNone/>
            </a:pPr>
            <a:r>
              <a:rPr lang="en-US" dirty="0"/>
              <a:t>Operate instructions: ADD, AND, NOT</a:t>
            </a:r>
          </a:p>
          <a:p>
            <a:pPr marL="0" indent="0">
              <a:buNone/>
            </a:pPr>
            <a:r>
              <a:rPr lang="en-US" dirty="0"/>
              <a:t>Data movement instructions: LD, LDI, LDR, LEA, ST, STR, STI</a:t>
            </a:r>
          </a:p>
          <a:p>
            <a:pPr marL="0" indent="0">
              <a:buNone/>
            </a:pPr>
            <a:r>
              <a:rPr lang="en-US" dirty="0"/>
              <a:t>Control instructions: BR, JSR/JSRR, JMP, RET, TRAP, RTI</a:t>
            </a:r>
          </a:p>
          <a:p>
            <a:pPr marL="0" indent="0">
              <a:buNone/>
            </a:pPr>
            <a:r>
              <a:rPr lang="en-US" dirty="0"/>
              <a:t>Condition codes: N (negative), Z (zero), P (positive)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675028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12293</TotalTime>
  <Words>601</Words>
  <Application>Microsoft Office PowerPoint</Application>
  <PresentationFormat>Custom</PresentationFormat>
  <Paragraphs>152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949</cp:revision>
  <cp:lastPrinted>2018-08-28T16:52:37Z</cp:lastPrinted>
  <dcterms:created xsi:type="dcterms:W3CDTF">2014-02-04T22:50:07Z</dcterms:created>
  <dcterms:modified xsi:type="dcterms:W3CDTF">2019-01-15T15:53:20Z</dcterms:modified>
</cp:coreProperties>
</file>