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60" r:id="rId3"/>
    <p:sldId id="398" r:id="rId4"/>
    <p:sldId id="403" r:id="rId5"/>
    <p:sldId id="388" r:id="rId6"/>
    <p:sldId id="404" r:id="rId7"/>
    <p:sldId id="389" r:id="rId8"/>
    <p:sldId id="406" r:id="rId9"/>
    <p:sldId id="405" r:id="rId10"/>
    <p:sldId id="407" r:id="rId11"/>
    <p:sldId id="390" r:id="rId12"/>
    <p:sldId id="408" r:id="rId13"/>
    <p:sldId id="409" r:id="rId14"/>
    <p:sldId id="391" r:id="rId15"/>
    <p:sldId id="392" r:id="rId16"/>
    <p:sldId id="393" r:id="rId17"/>
    <p:sldId id="401" r:id="rId18"/>
    <p:sldId id="402" r:id="rId19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BAF19"/>
    <a:srgbClr val="E16B27"/>
    <a:srgbClr val="CE1B22"/>
    <a:srgbClr val="38668F"/>
    <a:srgbClr val="E6E6E6"/>
    <a:srgbClr val="CCCCCC"/>
    <a:srgbClr val="A2A5AC"/>
    <a:srgbClr val="43667B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95342"/>
  </p:normalViewPr>
  <p:slideViewPr>
    <p:cSldViewPr snapToGrid="0" snapToObjects="1">
      <p:cViewPr varScale="1">
        <p:scale>
          <a:sx n="59" d="100"/>
          <a:sy n="59" d="100"/>
        </p:scale>
        <p:origin x="77" y="66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3/26/2019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example: typedef int color;</a:t>
            </a:r>
          </a:p>
          <a:p>
            <a:r>
              <a:rPr lang="en-US" dirty="0"/>
              <a:t>color  pixel[30];</a:t>
            </a:r>
          </a:p>
        </p:txBody>
      </p:sp>
    </p:spTree>
    <p:extLst>
      <p:ext uri="{BB962C8B-B14F-4D97-AF65-F5344CB8AC3E}">
        <p14:creationId xmlns:p14="http://schemas.microsoft.com/office/powerpoint/2010/main" val="3079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17 – Data Structures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lvl="0"/>
            <a:r>
              <a:rPr lang="en-US" sz="2400" dirty="0"/>
              <a:t>C allows to give names to user-defined data types using typedef keyword.  Thus, we can give an alternative (shorter) name to “struct tag“:</a:t>
            </a:r>
          </a:p>
          <a:p>
            <a:pPr lvl="1"/>
            <a:r>
              <a:rPr lang="en-US" sz="2400" dirty="0"/>
              <a:t>typedef struct tag </a:t>
            </a:r>
            <a:r>
              <a:rPr lang="en-US" sz="2400" dirty="0" err="1"/>
              <a:t>myType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myType</a:t>
            </a:r>
            <a:r>
              <a:rPr lang="en-US" sz="2400" dirty="0"/>
              <a:t> &lt;</a:t>
            </a:r>
            <a:r>
              <a:rPr lang="en-US" sz="2400" dirty="0" err="1"/>
              <a:t>varName</a:t>
            </a:r>
            <a:r>
              <a:rPr lang="en-US" sz="2400" dirty="0"/>
              <a:t>&gt;;</a:t>
            </a:r>
          </a:p>
          <a:p>
            <a:pPr lvl="1"/>
            <a:r>
              <a:rPr lang="en-US" sz="2400" dirty="0"/>
              <a:t>here old name “struct tag” will be given a new name </a:t>
            </a:r>
            <a:r>
              <a:rPr lang="en-US" sz="2400" dirty="0" err="1"/>
              <a:t>myType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struct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7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typedef  (both approaches are same)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/***********************************/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}student;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113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79817-732C-4670-A8CC-3C6325D8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" y="0"/>
            <a:ext cx="909871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245600" cy="5089525"/>
          </a:xfrm>
        </p:spPr>
        <p:txBody>
          <a:bodyPr/>
          <a:lstStyle/>
          <a:p>
            <a:r>
              <a:rPr lang="en-US" sz="2400" b="1" dirty="0">
                <a:ea typeface="Courier" charset="0"/>
                <a:cs typeface="Courier" charset="0"/>
              </a:rPr>
              <a:t>similar to </a:t>
            </a:r>
            <a:r>
              <a:rPr lang="en-US" sz="2400" b="1" dirty="0" err="1">
                <a:ea typeface="Courier" charset="0"/>
                <a:cs typeface="Courier" charset="0"/>
              </a:rPr>
              <a:t>struct</a:t>
            </a:r>
            <a:r>
              <a:rPr lang="en-US" sz="2400" b="1" dirty="0">
                <a:ea typeface="Courier" charset="0"/>
                <a:cs typeface="Courier" charset="0"/>
              </a:rPr>
              <a:t>, but members of the union share the same memory location</a:t>
            </a:r>
          </a:p>
          <a:p>
            <a:pPr marL="0" indent="0">
              <a:buNone/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union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StudentUnion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 Name[100];</a:t>
            </a:r>
          </a:p>
          <a:p>
            <a:pPr marL="0" indent="0">
              <a:buNone/>
            </a:pP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float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GPA;</a:t>
            </a:r>
          </a:p>
          <a:p>
            <a:pPr marL="0" indent="0">
              <a:buNone/>
            </a:pP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studentU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ro-RO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//What’s the size of 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ro-RO" sz="18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tudentU</a:t>
            </a:r>
            <a:r>
              <a:rPr lang="ro-RO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? 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ro-RO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//What would happen if we do this: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studentU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s1;</a:t>
            </a:r>
            <a:endParaRPr lang="ro-RO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s1.UIN = 123456789;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s1.GPA = 3.89;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16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34159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//create an array of student </a:t>
            </a:r>
            <a:r>
              <a:rPr lang="en-US" sz="20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student ece220[200];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each element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ece220[1]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individual fields in each element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ece220[0].Name[0] = “J”;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ece220[0].Name[1] = “o”;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ece220[0].Name[2] = “h”;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ece220[0].Name[3] = “n”;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ece220[0].UIN = 123456789;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ece220[0].GPA = 3.89;</a:t>
            </a:r>
          </a:p>
          <a:p>
            <a:pPr marL="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0829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374264" cy="4826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*ptr2;	</a:t>
            </a:r>
          </a:p>
          <a:p>
            <a:pPr marL="0" indent="0">
              <a:buNone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= ece220;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//pointer to a </a:t>
            </a:r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array</a:t>
            </a:r>
          </a:p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ptr2 = &amp;s1;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//pointer to a </a:t>
            </a:r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struct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-&gt;Name,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(s1.Name));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-&gt;UIN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-&gt;GPA = 3.89;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//which student record has been changed?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++; 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//where is </a:t>
            </a:r>
            <a:r>
              <a:rPr lang="en-US" sz="18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pointing to now?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//What is the difference between the following function calls?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PrintName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(s1);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PrintName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(&amp;s1);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589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0982"/>
            <a:ext cx="9245600" cy="483061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/>
              </a:rPr>
              <a:t>typedef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struct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StudentName</a:t>
            </a:r>
            <a:endParaRPr lang="en-US" sz="1800" b="1" dirty="0"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First[30];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Middle[30];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Last[40];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}name;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ece220;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</a:rPr>
              <a:t>//How can we set the ‘First’ name in the first student record?</a:t>
            </a:r>
            <a:endParaRPr lang="en-US" sz="1800" b="1" dirty="0">
              <a:solidFill>
                <a:srgbClr val="C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						 , “John”, 							);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5745A-02E7-5B4A-81BE-0FC1DC7C9D09}"/>
              </a:ext>
            </a:extLst>
          </p:cNvPr>
          <p:cNvSpPr txBox="1"/>
          <p:nvPr/>
        </p:nvSpPr>
        <p:spPr>
          <a:xfrm>
            <a:off x="5067300" y="1620982"/>
            <a:ext cx="40446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typedef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struct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</a:rPr>
              <a:t>S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tudentStruct</a:t>
            </a:r>
            <a:endParaRPr lang="en-US" sz="1800" b="1" dirty="0">
              <a:solidFill>
                <a:srgbClr val="00206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{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urier"/>
              </a:rPr>
              <a:t>name Name;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UIN;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float GPA;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}student;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5888975-ACFD-2B46-A0B1-60389D7A40C4}"/>
              </a:ext>
            </a:extLst>
          </p:cNvPr>
          <p:cNvSpPr txBox="1">
            <a:spLocks/>
          </p:cNvSpPr>
          <p:nvPr/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3200" b="1" kern="1200" baseline="0">
                <a:solidFill>
                  <a:srgbClr val="142958"/>
                </a:solidFill>
                <a:latin typeface="+mj-lt"/>
                <a:ea typeface="+mn-ea"/>
                <a:cs typeface="Arial Narrow" panose="020B060602020203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Struct</a:t>
            </a:r>
            <a:r>
              <a:rPr lang="en-US" dirty="0"/>
              <a:t> within a </a:t>
            </a:r>
            <a:r>
              <a:rPr lang="en-US" dirty="0" err="1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857146-3CE3-7543-BF21-676A18F3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08665"/>
              </p:ext>
            </p:extLst>
          </p:nvPr>
        </p:nvGraphicFramePr>
        <p:xfrm>
          <a:off x="2722053" y="196275"/>
          <a:ext cx="1801091" cy="667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37764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6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3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7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Last[39]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UIN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GPA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2230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D3EC6AC-05F9-644B-84E9-D6BABF342146}"/>
              </a:ext>
            </a:extLst>
          </p:cNvPr>
          <p:cNvSpPr/>
          <p:nvPr/>
        </p:nvSpPr>
        <p:spPr>
          <a:xfrm>
            <a:off x="4814090" y="277090"/>
            <a:ext cx="263236" cy="39346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E147-7017-9949-BF0B-DF64F8824A43}"/>
              </a:ext>
            </a:extLst>
          </p:cNvPr>
          <p:cNvSpPr txBox="1"/>
          <p:nvPr/>
        </p:nvSpPr>
        <p:spPr>
          <a:xfrm>
            <a:off x="5520672" y="204438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ece220[0]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306890-301B-8C4B-A82D-9896AC3C88C0}"/>
              </a:ext>
            </a:extLst>
          </p:cNvPr>
          <p:cNvSpPr/>
          <p:nvPr/>
        </p:nvSpPr>
        <p:spPr>
          <a:xfrm>
            <a:off x="4814090" y="4391891"/>
            <a:ext cx="263236" cy="2479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E5F70-77D1-3D45-8FB8-8D6041B479A3}"/>
              </a:ext>
            </a:extLst>
          </p:cNvPr>
          <p:cNvSpPr txBox="1"/>
          <p:nvPr/>
        </p:nvSpPr>
        <p:spPr>
          <a:xfrm>
            <a:off x="5520671" y="543158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D8784-1469-4B4A-855B-7F98FDFCDCC1}"/>
              </a:ext>
            </a:extLst>
          </p:cNvPr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82EE87-8B6E-7544-9F59-4D9741925693}"/>
              </a:ext>
            </a:extLst>
          </p:cNvPr>
          <p:cNvSpPr/>
          <p:nvPr/>
        </p:nvSpPr>
        <p:spPr>
          <a:xfrm>
            <a:off x="2189747" y="277089"/>
            <a:ext cx="248654" cy="31559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BEABC-36B6-DE43-A47A-A5526DF58AC2}"/>
              </a:ext>
            </a:extLst>
          </p:cNvPr>
          <p:cNvSpPr txBox="1"/>
          <p:nvPr/>
        </p:nvSpPr>
        <p:spPr>
          <a:xfrm>
            <a:off x="1111406" y="164427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53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815B8-37DC-7545-AD94-81116BD8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58"/>
            <a:ext cx="10058400" cy="4718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B9C19-5F9C-D544-A621-601DA4258765}"/>
              </a:ext>
            </a:extLst>
          </p:cNvPr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9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C7A60-F080-4385-82D5-05B1DFB43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EABD-3348-4408-8C64-5156B3301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Three fundamental data types:</a:t>
            </a:r>
          </a:p>
          <a:p>
            <a:r>
              <a:rPr lang="en-US" sz="2800" b="1" dirty="0"/>
              <a:t>integer</a:t>
            </a:r>
          </a:p>
          <a:p>
            <a:r>
              <a:rPr lang="en-US" sz="2800" b="1" dirty="0"/>
              <a:t>float/double</a:t>
            </a:r>
          </a:p>
          <a:p>
            <a:r>
              <a:rPr lang="en-US" sz="2800" b="1" dirty="0"/>
              <a:t>char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We also discussed: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Array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Pointer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12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81" y="247650"/>
            <a:ext cx="9245600" cy="742950"/>
          </a:xfrm>
        </p:spPr>
        <p:txBody>
          <a:bodyPr/>
          <a:lstStyle/>
          <a:p>
            <a:r>
              <a:rPr lang="en-US" dirty="0"/>
              <a:t>Enumeration Constants: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898432"/>
            <a:ext cx="9245600" cy="5506121"/>
          </a:xfrm>
        </p:spPr>
        <p:txBody>
          <a:bodyPr/>
          <a:lstStyle/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Enumerated </a:t>
            </a:r>
            <a:r>
              <a:rPr lang="en-US" b="1" dirty="0"/>
              <a:t>data type: </a:t>
            </a:r>
          </a:p>
          <a:p>
            <a:r>
              <a:rPr lang="en-US" b="1" dirty="0"/>
              <a:t>An enumeration, introduced by the keyword </a:t>
            </a:r>
            <a:r>
              <a:rPr lang="en-US" b="1" dirty="0" err="1"/>
              <a:t>enum</a:t>
            </a:r>
            <a:r>
              <a:rPr lang="en-US" b="1" dirty="0"/>
              <a:t>, is a set of integer constants represented by identifiers.</a:t>
            </a:r>
          </a:p>
          <a:p>
            <a:r>
              <a:rPr lang="en-US" b="1" dirty="0"/>
              <a:t>Values in an </a:t>
            </a:r>
            <a:r>
              <a:rPr lang="en-US" b="1" dirty="0" err="1"/>
              <a:t>enum</a:t>
            </a:r>
            <a:r>
              <a:rPr lang="en-US" b="1" dirty="0"/>
              <a:t> start with 0, unless specified otherwise, and are incremented by 1.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Syntax: </a:t>
            </a:r>
            <a:r>
              <a:rPr lang="en-US" dirty="0" err="1">
                <a:solidFill>
                  <a:srgbClr val="C00000"/>
                </a:solidFill>
              </a:rPr>
              <a:t>enum</a:t>
            </a:r>
            <a:r>
              <a:rPr lang="en-US" dirty="0">
                <a:solidFill>
                  <a:srgbClr val="C00000"/>
                </a:solidFill>
              </a:rPr>
              <a:t> [tag] { enumerator-list }</a:t>
            </a:r>
            <a:endParaRPr lang="en-US" sz="1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{JAN, FEB, MAR, APR, MAY, JUN, JUL, AUG, SEP, OCT, NOV, DEC};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ea typeface="Courier" charset="0"/>
                <a:cs typeface="Courier" charset="0"/>
              </a:rPr>
              <a:t> = MAR; //Here JAN equals 0, FEB equals 1, and so on..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is the value of </a:t>
            </a:r>
            <a:r>
              <a:rPr lang="en-US" sz="2000" b="1" dirty="0" err="1">
                <a:solidFill>
                  <a:srgbClr val="C00000"/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if we define it this way?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{JAN=1, FEB, MAR, APR, MAY, JUN, JUL, AUG, SEP, OCT, NOV, DEC};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377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DDF104-FECA-434D-B08A-456D64FF1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Another Example 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7189-61BB-4833-974C-329FE56A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9" y="1453428"/>
            <a:ext cx="9048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52056"/>
            <a:ext cx="9245600" cy="5762098"/>
          </a:xfrm>
        </p:spPr>
        <p:txBody>
          <a:bodyPr/>
          <a:lstStyle/>
          <a:p>
            <a:r>
              <a:rPr lang="en-US" b="1" dirty="0"/>
              <a:t>allow user to define a new type consists of a combination of fundamental data types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sz="2400" dirty="0"/>
              <a:t>Example: a repository of students and their grades in this class</a:t>
            </a:r>
          </a:p>
          <a:p>
            <a:pPr lvl="2"/>
            <a:r>
              <a:rPr lang="en-US" sz="2400" dirty="0"/>
              <a:t>Name, can be captured as an array of chars (string):             char name[100];</a:t>
            </a:r>
          </a:p>
          <a:p>
            <a:pPr lvl="2"/>
            <a:r>
              <a:rPr lang="en-US" sz="2400" dirty="0"/>
              <a:t>Student ID, can be stored as an int:  int ID;</a:t>
            </a:r>
          </a:p>
          <a:p>
            <a:pPr lvl="2"/>
            <a:r>
              <a:rPr lang="en-US" sz="2400" dirty="0"/>
              <a:t>Grade for the class, can be stored as a float: float GPA;</a:t>
            </a:r>
          </a:p>
          <a:p>
            <a:pPr lvl="2"/>
            <a:r>
              <a:rPr lang="en-US" sz="2400" dirty="0"/>
              <a:t>There may be many other characteristics that we would want to capture..</a:t>
            </a:r>
          </a:p>
          <a:p>
            <a:pPr marL="1018825" lvl="2" indent="0">
              <a:buNone/>
            </a:pPr>
            <a:endParaRPr lang="en-US" sz="2400" dirty="0"/>
          </a:p>
          <a:p>
            <a:pPr marL="1018825" lvl="2" indent="0">
              <a:buNone/>
            </a:pPr>
            <a:r>
              <a:rPr lang="en-US" sz="2400" dirty="0"/>
              <a:t>How do we capture them?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84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C7A5D-9628-49ED-8297-DF3E69227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47650"/>
            <a:ext cx="9245600" cy="742950"/>
          </a:xfrm>
        </p:spPr>
        <p:txBody>
          <a:bodyPr/>
          <a:lstStyle/>
          <a:p>
            <a:r>
              <a:rPr lang="en-US" dirty="0"/>
              <a:t>Structure – why we need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BEE8-772C-4FD2-A4FA-E3B174946E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899160"/>
            <a:ext cx="9495246" cy="5945778"/>
          </a:xfrm>
        </p:spPr>
        <p:txBody>
          <a:bodyPr/>
          <a:lstStyle/>
          <a:p>
            <a:r>
              <a:rPr lang="en-US" sz="2000" dirty="0"/>
              <a:t>If we only have one student, we can declare one variable per property:</a:t>
            </a:r>
          </a:p>
          <a:p>
            <a:pPr lvl="3"/>
            <a:r>
              <a:rPr lang="en-US" sz="2000" dirty="0"/>
              <a:t>char name[100];</a:t>
            </a:r>
          </a:p>
          <a:p>
            <a:pPr lvl="3"/>
            <a:r>
              <a:rPr lang="en-US" sz="2000" dirty="0"/>
              <a:t>int ID;</a:t>
            </a:r>
          </a:p>
          <a:p>
            <a:pPr lvl="3"/>
            <a:r>
              <a:rPr lang="en-US" sz="2000" dirty="0"/>
              <a:t>float GPA;</a:t>
            </a:r>
          </a:p>
          <a:p>
            <a:r>
              <a:rPr lang="en-US" sz="2000" dirty="0"/>
              <a:t>If we have many (N) students, we can allocate arrays:</a:t>
            </a:r>
          </a:p>
          <a:p>
            <a:pPr lvl="1"/>
            <a:r>
              <a:rPr lang="en-US" sz="2000" dirty="0"/>
              <a:t>char name[N][100];</a:t>
            </a:r>
          </a:p>
          <a:p>
            <a:pPr lvl="1"/>
            <a:r>
              <a:rPr lang="en-US" sz="2000" dirty="0"/>
              <a:t>int ID[N];</a:t>
            </a:r>
          </a:p>
          <a:p>
            <a:pPr lvl="1"/>
            <a:r>
              <a:rPr lang="en-US" sz="2000" dirty="0"/>
              <a:t>float GPA[N];</a:t>
            </a:r>
          </a:p>
          <a:p>
            <a:r>
              <a:rPr lang="en-US" sz="2000" dirty="0"/>
              <a:t>to access information about a particular student, we would need to access data in all three arrays: name[</a:t>
            </a:r>
            <a:r>
              <a:rPr lang="en-US" sz="2000" dirty="0" err="1"/>
              <a:t>i</a:t>
            </a:r>
            <a:r>
              <a:rPr lang="en-US" sz="2000" dirty="0"/>
              <a:t>], ID[</a:t>
            </a:r>
            <a:r>
              <a:rPr lang="en-US" sz="2000" dirty="0" err="1"/>
              <a:t>i</a:t>
            </a:r>
            <a:r>
              <a:rPr lang="en-US" sz="2000" dirty="0"/>
              <a:t>], GPA[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if there are only a few properties that we care about, this solution (using separate arrays) may be acceptable</a:t>
            </a:r>
          </a:p>
          <a:p>
            <a:r>
              <a:rPr lang="en-US" sz="2000" dirty="0"/>
              <a:t>but if we have many properties, the solution with arrays becomes cumbersome</a:t>
            </a:r>
          </a:p>
          <a:p>
            <a:pPr lvl="1"/>
            <a:r>
              <a:rPr lang="en-US" sz="2000" dirty="0"/>
              <a:t>think about passing a large number of arguments to a function</a:t>
            </a:r>
          </a:p>
          <a:p>
            <a:pPr marL="509412" lvl="1" indent="0">
              <a:buNone/>
            </a:pPr>
            <a:endParaRPr lang="en-US" sz="1100" dirty="0"/>
          </a:p>
          <a:p>
            <a:r>
              <a:rPr lang="en-US" sz="2400" b="1" dirty="0">
                <a:solidFill>
                  <a:srgbClr val="C00000"/>
                </a:solidFill>
              </a:rPr>
              <a:t>a better solution is to aggregate all the properties into a single object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 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sz="1800" b="1" dirty="0"/>
              <a:t>In this example, we have created a new data type and gave it the tag </a:t>
            </a:r>
            <a:r>
              <a:rPr lang="en-US" sz="1800" b="1" dirty="0" err="1"/>
              <a:t>StudentStruct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1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/>
              <a:t>To declare a variable of this type, we can use the new data type’s name: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endParaRPr lang="en-US" sz="5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//student.name =“John Doe”; //Compiler Error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//or we can just use one line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student = {“John Doe”, 123456789, 3.89};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48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 (run-time stack)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E3E41-ACD8-4CA9-99DC-C20B729E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44" y="1339351"/>
            <a:ext cx="2188155" cy="42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43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21601</TotalTime>
  <Words>799</Words>
  <Application>Microsoft Office PowerPoint</Application>
  <PresentationFormat>Custom</PresentationFormat>
  <Paragraphs>229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1559</cp:revision>
  <cp:lastPrinted>2018-10-25T16:01:27Z</cp:lastPrinted>
  <dcterms:created xsi:type="dcterms:W3CDTF">2014-02-04T22:50:07Z</dcterms:created>
  <dcterms:modified xsi:type="dcterms:W3CDTF">2019-03-26T16:27:22Z</dcterms:modified>
</cp:coreProperties>
</file>