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  <p:sldMasterId id="2147483665" r:id="rId2"/>
    <p:sldMasterId id="2147483671" r:id="rId3"/>
  </p:sldMasterIdLst>
  <p:notesMasterIdLst>
    <p:notesMasterId r:id="rId35"/>
  </p:notesMasterIdLst>
  <p:handoutMasterIdLst>
    <p:handoutMasterId r:id="rId36"/>
  </p:handoutMasterIdLst>
  <p:sldIdLst>
    <p:sldId id="260" r:id="rId4"/>
    <p:sldId id="384" r:id="rId5"/>
    <p:sldId id="428" r:id="rId6"/>
    <p:sldId id="393" r:id="rId7"/>
    <p:sldId id="394" r:id="rId8"/>
    <p:sldId id="426" r:id="rId9"/>
    <p:sldId id="401" r:id="rId10"/>
    <p:sldId id="402" r:id="rId11"/>
    <p:sldId id="403" r:id="rId12"/>
    <p:sldId id="404" r:id="rId13"/>
    <p:sldId id="405" r:id="rId14"/>
    <p:sldId id="406" r:id="rId15"/>
    <p:sldId id="407" r:id="rId16"/>
    <p:sldId id="408" r:id="rId17"/>
    <p:sldId id="409" r:id="rId18"/>
    <p:sldId id="410" r:id="rId19"/>
    <p:sldId id="411" r:id="rId20"/>
    <p:sldId id="413" r:id="rId21"/>
    <p:sldId id="412" r:id="rId22"/>
    <p:sldId id="414" r:id="rId23"/>
    <p:sldId id="415" r:id="rId24"/>
    <p:sldId id="416" r:id="rId25"/>
    <p:sldId id="377" r:id="rId26"/>
    <p:sldId id="385" r:id="rId27"/>
    <p:sldId id="386" r:id="rId28"/>
    <p:sldId id="417" r:id="rId29"/>
    <p:sldId id="427" r:id="rId30"/>
    <p:sldId id="418" r:id="rId31"/>
    <p:sldId id="389" r:id="rId32"/>
    <p:sldId id="390" r:id="rId33"/>
    <p:sldId id="391" r:id="rId34"/>
  </p:sldIdLst>
  <p:sldSz cx="10058400" cy="7772400"/>
  <p:notesSz cx="7315200" cy="9601200"/>
  <p:defaultTextStyle>
    <a:defPPr>
      <a:defRPr lang="en-US"/>
    </a:defPPr>
    <a:lvl1pPr marL="0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1B22"/>
    <a:srgbClr val="002060"/>
    <a:srgbClr val="38668F"/>
    <a:srgbClr val="E6E6E6"/>
    <a:srgbClr val="CCCCCC"/>
    <a:srgbClr val="A2A5AC"/>
    <a:srgbClr val="E16B27"/>
    <a:srgbClr val="43667B"/>
    <a:srgbClr val="FBAF19"/>
    <a:srgbClr val="C2CB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35" autoAdjust="0"/>
    <p:restoredTop sz="95342"/>
  </p:normalViewPr>
  <p:slideViewPr>
    <p:cSldViewPr snapToGrid="0" snapToObjects="1">
      <p:cViewPr varScale="1">
        <p:scale>
          <a:sx n="83" d="100"/>
          <a:sy n="83" d="100"/>
        </p:scale>
        <p:origin x="1411" y="72"/>
      </p:cViewPr>
      <p:guideLst>
        <p:guide orient="horz" pos="2448"/>
        <p:guide pos="316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1458" y="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1" y="8873268"/>
            <a:ext cx="7315200" cy="741270"/>
          </a:xfrm>
          <a:prstGeom prst="rect">
            <a:avLst/>
          </a:prstGeom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/>
            </a:lvl1pPr>
          </a:lstStyle>
          <a:p>
            <a:endParaRPr lang="en-US" dirty="0">
              <a:solidFill>
                <a:srgbClr val="142958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/>
            </a:lvl1pPr>
          </a:lstStyle>
          <a:p>
            <a:fld id="{257356FF-FEF1-EF48-BD73-4B95B2E46E83}" type="datetimeFigureOut">
              <a:rPr lang="en-US" smtClean="0">
                <a:solidFill>
                  <a:srgbClr val="F16322"/>
                </a:solidFill>
              </a:rPr>
              <a:pPr/>
              <a:t>3/6/2019</a:t>
            </a:fld>
            <a:endParaRPr lang="en-US" dirty="0">
              <a:solidFill>
                <a:srgbClr val="F1632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908802" y="9334502"/>
            <a:ext cx="404707" cy="265034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20048813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>
                <a:solidFill>
                  <a:srgbClr val="14295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>
                <a:solidFill>
                  <a:srgbClr val="F16322"/>
                </a:solidFill>
              </a:defRPr>
            </a:lvl1pPr>
          </a:lstStyle>
          <a:p>
            <a:fld id="{DBF7D493-8EEB-7E45-916B-5FBC49ABC710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28738" y="719138"/>
            <a:ext cx="46577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4" tIns="47782" rIns="95564" bIns="4778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5564" tIns="47782" rIns="95564" bIns="4778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1" y="8873268"/>
            <a:ext cx="7315200" cy="741270"/>
          </a:xfrm>
          <a:prstGeom prst="rect">
            <a:avLst/>
          </a:prstGeom>
        </p:spPr>
      </p:pic>
      <p:sp>
        <p:nvSpPr>
          <p:cNvPr id="9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908802" y="9334502"/>
            <a:ext cx="404707" cy="265034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33564108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ECE Main Slide</a:t>
            </a:r>
          </a:p>
        </p:txBody>
      </p:sp>
    </p:spTree>
    <p:extLst>
      <p:ext uri="{BB962C8B-B14F-4D97-AF65-F5344CB8AC3E}">
        <p14:creationId xmlns:p14="http://schemas.microsoft.com/office/powerpoint/2010/main" val="2124632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142958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ECE 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Brad Petersen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1620796"/>
            <a:ext cx="4673600" cy="2509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Director of Communications</a:t>
            </a:r>
          </a:p>
        </p:txBody>
      </p:sp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60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002060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2065296"/>
            <a:ext cx="5956300" cy="46022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642100" y="2065296"/>
            <a:ext cx="2962448" cy="460220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en-US" dirty="0"/>
              <a:t>Click proper below image </a:t>
            </a:r>
          </a:p>
          <a:p>
            <a:pPr lvl="0"/>
            <a:r>
              <a:rPr lang="en-US" dirty="0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2442366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7933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F5AD3F35-2226-4DB4-98B9-4217D8D1C035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3C6C-DE4C-4D48-840F-A0C7177D9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17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9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2065296"/>
            <a:ext cx="9194800" cy="46022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601C83-198A-4725-9EF3-D1327A395B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34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9245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 b="1" baseline="0">
                <a:solidFill>
                  <a:srgbClr val="142958"/>
                </a:solidFill>
                <a:latin typeface="+mj-lt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44500" y="1625600"/>
            <a:ext cx="9245600" cy="4826000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1pPr>
            <a:lvl2pPr marL="852312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2pPr>
            <a:lvl3pPr marL="1361725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3pPr>
            <a:lvl4pPr marL="1871137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4pPr>
            <a:lvl5pPr marL="2380549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774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002060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2065296"/>
            <a:ext cx="5956300" cy="46022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642100" y="2065296"/>
            <a:ext cx="2962448" cy="460220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en-US" dirty="0"/>
              <a:t>Click proper below image </a:t>
            </a:r>
          </a:p>
          <a:p>
            <a:pPr lvl="0"/>
            <a:r>
              <a:rPr lang="en-US" dirty="0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353166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322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F5AD3F35-2226-4DB4-98B9-4217D8D1C035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3C6C-DE4C-4D48-840F-A0C7177D9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73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2065296"/>
            <a:ext cx="9194800" cy="46022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601C83-198A-4725-9EF3-D1327A395B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09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9245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 b="1" baseline="0">
                <a:solidFill>
                  <a:srgbClr val="142958"/>
                </a:solidFill>
                <a:latin typeface="+mj-lt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44500" y="1625600"/>
            <a:ext cx="9245600" cy="4826000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1pPr>
            <a:lvl2pPr marL="852312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2pPr>
            <a:lvl3pPr marL="1361725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3pPr>
            <a:lvl4pPr marL="1871137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4pPr>
            <a:lvl5pPr marL="2380549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171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ster_bluesidebar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pic>
        <p:nvPicPr>
          <p:cNvPr id="5" name="Picture 4" descr="master_bottom2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9600"/>
            <a:ext cx="10058400" cy="3352800"/>
          </a:xfrm>
          <a:prstGeom prst="rect">
            <a:avLst/>
          </a:prstGeom>
        </p:spPr>
      </p:pic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5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</p:sldLayoutIdLst>
  <p:hf hdr="0" ftr="0" dt="0"/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nd_bottom.eps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85000"/>
            <a:ext cx="10058400" cy="8001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739063" y="6696075"/>
            <a:ext cx="2262187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1C83-198A-4725-9EF3-D1327A39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2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6" r:id="rId2"/>
    <p:sldLayoutId id="2147483669" r:id="rId3"/>
    <p:sldLayoutId id="2147483668" r:id="rId4"/>
    <p:sldLayoutId id="2147483677" r:id="rId5"/>
  </p:sldLayoutIdLst>
  <p:hf hdr="0" ftr="0" dt="0"/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nd_bottom.eps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85000"/>
            <a:ext cx="10058400" cy="8001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739063" y="6696075"/>
            <a:ext cx="2262187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1C83-198A-4725-9EF3-D1327A39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0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</p:sldLayoutIdLst>
  <p:hf hdr="0" ftr="0" dt="0"/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 txBox="1">
            <a:spLocks/>
          </p:cNvSpPr>
          <p:nvPr/>
        </p:nvSpPr>
        <p:spPr>
          <a:xfrm>
            <a:off x="444499" y="619125"/>
            <a:ext cx="9156701" cy="742950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4000" kern="1200" baseline="0">
                <a:solidFill>
                  <a:srgbClr val="142958"/>
                </a:solidFill>
                <a:latin typeface="Vinyl OT Regular"/>
                <a:ea typeface="+mn-ea"/>
                <a:cs typeface="Vinyl OT Regular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latin typeface="+mj-lt"/>
                <a:cs typeface="Arial Narrow"/>
              </a:rPr>
              <a:t>ECE 220 Computer Systems &amp; Programming</a:t>
            </a: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444500" y="1303623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700" kern="1200" baseline="0">
                <a:solidFill>
                  <a:srgbClr val="F16322"/>
                </a:solidFill>
                <a:latin typeface="OfficinaSansITCStd Bold"/>
                <a:ea typeface="+mn-ea"/>
                <a:cs typeface="OfficinaSansITCStd Bold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>
              <a:latin typeface="Droid Sans Pro"/>
              <a:cs typeface="Droid Sans Pro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444500" y="1471914"/>
            <a:ext cx="9017000" cy="359835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200" b="0" i="0" kern="1200" baseline="0">
                <a:solidFill>
                  <a:srgbClr val="F16322"/>
                </a:solidFill>
                <a:latin typeface="OfficinaSansITCStd Book"/>
                <a:ea typeface="+mn-ea"/>
                <a:cs typeface="OfficinaSansITCStd Book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>
              <a:latin typeface="+mn-lt"/>
            </a:endParaRPr>
          </a:p>
          <a:p>
            <a:r>
              <a:rPr lang="en-US" sz="2400" b="1" dirty="0">
                <a:latin typeface="+mn-lt"/>
              </a:rPr>
              <a:t>Lecture 15 – Recursion with Backtracking</a:t>
            </a:r>
          </a:p>
          <a:p>
            <a:r>
              <a:rPr lang="en-US" sz="2400" b="1" dirty="0">
                <a:latin typeface="+mn-lt"/>
              </a:rPr>
              <a:t>March 7, 2019</a:t>
            </a:r>
          </a:p>
        </p:txBody>
      </p:sp>
      <p:pic>
        <p:nvPicPr>
          <p:cNvPr id="5" name="Picture 4" descr="Cover_BuildingCrop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48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N Queen Problem Recursion explaination">
            <a:extLst>
              <a:ext uri="{FF2B5EF4-FFF2-40B4-BE49-F238E27FC236}">
                <a16:creationId xmlns:a16="http://schemas.microsoft.com/office/drawing/2014/main" id="{C1F254A8-77F5-4591-B30A-4F733DE405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97"/>
          <a:stretch/>
        </p:blipFill>
        <p:spPr bwMode="auto">
          <a:xfrm>
            <a:off x="457200" y="457200"/>
            <a:ext cx="9144000" cy="619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565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N Queen Problem Recursion explaination">
            <a:extLst>
              <a:ext uri="{FF2B5EF4-FFF2-40B4-BE49-F238E27FC236}">
                <a16:creationId xmlns:a16="http://schemas.microsoft.com/office/drawing/2014/main" id="{5DBF1E29-7480-4C33-87E2-A3F24CD5D3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97"/>
          <a:stretch/>
        </p:blipFill>
        <p:spPr bwMode="auto">
          <a:xfrm>
            <a:off x="457200" y="457200"/>
            <a:ext cx="9144000" cy="619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878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N Queen Problem Recursion explaination">
            <a:extLst>
              <a:ext uri="{FF2B5EF4-FFF2-40B4-BE49-F238E27FC236}">
                <a16:creationId xmlns:a16="http://schemas.microsoft.com/office/drawing/2014/main" id="{AC986773-6006-4F83-8D6A-6FCAC4B307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67"/>
          <a:stretch/>
        </p:blipFill>
        <p:spPr bwMode="auto">
          <a:xfrm>
            <a:off x="457200" y="457200"/>
            <a:ext cx="9144000" cy="617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195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N Queen Problem Recursion explaination">
            <a:extLst>
              <a:ext uri="{FF2B5EF4-FFF2-40B4-BE49-F238E27FC236}">
                <a16:creationId xmlns:a16="http://schemas.microsoft.com/office/drawing/2014/main" id="{04C8888D-6CAB-4E2B-900A-AA4E9A7F13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62"/>
          <a:stretch/>
        </p:blipFill>
        <p:spPr bwMode="auto">
          <a:xfrm>
            <a:off x="457200" y="457200"/>
            <a:ext cx="9144000" cy="620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575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N Queen Problem Recursion explaination">
            <a:extLst>
              <a:ext uri="{FF2B5EF4-FFF2-40B4-BE49-F238E27FC236}">
                <a16:creationId xmlns:a16="http://schemas.microsoft.com/office/drawing/2014/main" id="{7C64C500-55A7-412F-8B47-7CD2400D37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62"/>
          <a:stretch/>
        </p:blipFill>
        <p:spPr bwMode="auto">
          <a:xfrm>
            <a:off x="457200" y="457200"/>
            <a:ext cx="9144000" cy="620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306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N Queen Problem Recursion explaination">
            <a:extLst>
              <a:ext uri="{FF2B5EF4-FFF2-40B4-BE49-F238E27FC236}">
                <a16:creationId xmlns:a16="http://schemas.microsoft.com/office/drawing/2014/main" id="{388528CC-6857-4090-AE92-4244F8953E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32"/>
          <a:stretch/>
        </p:blipFill>
        <p:spPr bwMode="auto">
          <a:xfrm>
            <a:off x="457200" y="457200"/>
            <a:ext cx="9144000" cy="618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43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N Queen Problem Recursion explaination">
            <a:extLst>
              <a:ext uri="{FF2B5EF4-FFF2-40B4-BE49-F238E27FC236}">
                <a16:creationId xmlns:a16="http://schemas.microsoft.com/office/drawing/2014/main" id="{7FA4B2FB-27C3-4555-84F8-ED1EE70C42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62"/>
          <a:stretch/>
        </p:blipFill>
        <p:spPr bwMode="auto">
          <a:xfrm>
            <a:off x="457200" y="457200"/>
            <a:ext cx="9144000" cy="620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049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N Queen Problem Recursion explaination">
            <a:extLst>
              <a:ext uri="{FF2B5EF4-FFF2-40B4-BE49-F238E27FC236}">
                <a16:creationId xmlns:a16="http://schemas.microsoft.com/office/drawing/2014/main" id="{913CCE3A-B38B-49BB-82EF-F963532D16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62"/>
          <a:stretch/>
        </p:blipFill>
        <p:spPr bwMode="auto">
          <a:xfrm>
            <a:off x="457200" y="457200"/>
            <a:ext cx="9144000" cy="620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474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N Queen Problem Recursion explaination">
            <a:extLst>
              <a:ext uri="{FF2B5EF4-FFF2-40B4-BE49-F238E27FC236}">
                <a16:creationId xmlns:a16="http://schemas.microsoft.com/office/drawing/2014/main" id="{5B37581D-F5DC-4929-804D-3DCF263D4B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9"/>
          <a:stretch/>
        </p:blipFill>
        <p:spPr bwMode="auto">
          <a:xfrm>
            <a:off x="457200" y="457200"/>
            <a:ext cx="9144000" cy="6229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700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N Queen Problem Recursion explaination">
            <a:extLst>
              <a:ext uri="{FF2B5EF4-FFF2-40B4-BE49-F238E27FC236}">
                <a16:creationId xmlns:a16="http://schemas.microsoft.com/office/drawing/2014/main" id="{C444D219-317D-4745-9794-8BFE47C66C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23"/>
          <a:stretch/>
        </p:blipFill>
        <p:spPr bwMode="auto">
          <a:xfrm>
            <a:off x="457200" y="457200"/>
            <a:ext cx="9144000" cy="623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183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0721"/>
            <a:ext cx="8675370" cy="842335"/>
          </a:xfrm>
        </p:spPr>
        <p:txBody>
          <a:bodyPr/>
          <a:lstStyle/>
          <a:p>
            <a:r>
              <a:rPr lang="en-US" sz="3200" b="1" dirty="0"/>
              <a:t>N queens problem using recursive Backtracking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515" y="2563416"/>
            <a:ext cx="5491121" cy="3589854"/>
          </a:xfrm>
        </p:spPr>
        <p:txBody>
          <a:bodyPr/>
          <a:lstStyle/>
          <a:p>
            <a:r>
              <a:rPr lang="en-US" sz="2800" dirty="0"/>
              <a:t>Place N queens on an </a:t>
            </a:r>
            <a:r>
              <a:rPr lang="en-US" sz="2800" dirty="0" err="1"/>
              <a:t>NxN</a:t>
            </a:r>
            <a:r>
              <a:rPr lang="en-US" sz="2800" dirty="0"/>
              <a:t> chessboard so that none of the queens are </a:t>
            </a:r>
            <a:r>
              <a:rPr lang="en-US" sz="2800" dirty="0">
                <a:solidFill>
                  <a:srgbClr val="00B0F0"/>
                </a:solidFill>
              </a:rPr>
              <a:t>under attack</a:t>
            </a:r>
            <a:r>
              <a:rPr lang="en-US" sz="2800" dirty="0"/>
              <a:t>; </a:t>
            </a:r>
          </a:p>
          <a:p>
            <a:endParaRPr lang="en-US" sz="2800" dirty="0"/>
          </a:p>
          <a:p>
            <a:r>
              <a:rPr lang="en-US" sz="2800" dirty="0"/>
              <a:t>Brute force: total number of possible placements: </a:t>
            </a:r>
          </a:p>
          <a:p>
            <a:r>
              <a:rPr lang="en-US" sz="2800" dirty="0"/>
              <a:t>~N</a:t>
            </a:r>
            <a:r>
              <a:rPr lang="en-US" sz="2800" baseline="30000" dirty="0"/>
              <a:t>2 </a:t>
            </a:r>
            <a:r>
              <a:rPr lang="en-US" sz="2800" dirty="0"/>
              <a:t>Choose N ~ 4.4 B (N=8)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221069" y="1365001"/>
          <a:ext cx="1686092" cy="1817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1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5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5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1284">
                <a:tc>
                  <a:txBody>
                    <a:bodyPr/>
                    <a:lstStyle/>
                    <a:p>
                      <a:r>
                        <a:rPr lang="en-US" sz="2000" b="1" dirty="0"/>
                        <a:t>0</a:t>
                      </a:r>
                    </a:p>
                  </a:txBody>
                  <a:tcPr marL="149532" marR="149532" marT="74766" marB="74766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49532" marR="149532" marT="74766" marB="74766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1</a:t>
                      </a:r>
                    </a:p>
                  </a:txBody>
                  <a:tcPr marL="149532" marR="149532" marT="74766" marB="74766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49532" marR="149532" marT="74766" marB="74766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28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149532" marR="149532" marT="74766" marB="74766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0</a:t>
                      </a:r>
                    </a:p>
                  </a:txBody>
                  <a:tcPr marL="149532" marR="149532" marT="74766" marB="74766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49532" marR="149532" marT="74766" marB="74766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0</a:t>
                      </a:r>
                    </a:p>
                  </a:txBody>
                  <a:tcPr marL="149532" marR="149532" marT="74766" marB="7476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28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49532" marR="149532" marT="74766" marB="74766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49532" marR="149532" marT="74766" marB="74766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0</a:t>
                      </a:r>
                    </a:p>
                  </a:txBody>
                  <a:tcPr marL="149532" marR="149532" marT="74766" marB="74766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149532" marR="149532" marT="74766" marB="74766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28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49532" marR="149532" marT="74766" marB="74766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1</a:t>
                      </a:r>
                    </a:p>
                  </a:txBody>
                  <a:tcPr marL="149532" marR="149532" marT="74766" marB="74766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49532" marR="149532" marT="74766" marB="74766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0</a:t>
                      </a:r>
                    </a:p>
                  </a:txBody>
                  <a:tcPr marL="149532" marR="149532" marT="74766" marB="7476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897" y="1348812"/>
            <a:ext cx="1953245" cy="20283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520" y="4361919"/>
            <a:ext cx="3243654" cy="329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60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N Queen Problem Recursion explaination">
            <a:extLst>
              <a:ext uri="{FF2B5EF4-FFF2-40B4-BE49-F238E27FC236}">
                <a16:creationId xmlns:a16="http://schemas.microsoft.com/office/drawing/2014/main" id="{18DC4351-2C1A-44CB-935B-CB90288B66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27"/>
          <a:stretch/>
        </p:blipFill>
        <p:spPr bwMode="auto">
          <a:xfrm>
            <a:off x="457200" y="457200"/>
            <a:ext cx="9144000" cy="621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481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N Queen Problem Recursion explaination">
            <a:extLst>
              <a:ext uri="{FF2B5EF4-FFF2-40B4-BE49-F238E27FC236}">
                <a16:creationId xmlns:a16="http://schemas.microsoft.com/office/drawing/2014/main" id="{17EB0FD4-9C68-4520-8B1F-86222E9883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9"/>
          <a:stretch/>
        </p:blipFill>
        <p:spPr bwMode="auto">
          <a:xfrm>
            <a:off x="457200" y="457200"/>
            <a:ext cx="9144000" cy="6229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873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N Queen Problem Recursion explaination">
            <a:extLst>
              <a:ext uri="{FF2B5EF4-FFF2-40B4-BE49-F238E27FC236}">
                <a16:creationId xmlns:a16="http://schemas.microsoft.com/office/drawing/2014/main" id="{5F945AEB-248B-4F08-89AF-7022CC953B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92"/>
          <a:stretch/>
        </p:blipFill>
        <p:spPr bwMode="auto">
          <a:xfrm>
            <a:off x="457200" y="457200"/>
            <a:ext cx="9144000" cy="622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6649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Recursion with Backtracking: n-Queen Problem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43693" y="1625600"/>
            <a:ext cx="9823269" cy="4826000"/>
          </a:xfrm>
        </p:spPr>
        <p:txBody>
          <a:bodyPr/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Find a safe column (from left to right) to place a queen, starting at the first row;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If we find a safe column, make recursive call to place a queen on the next row;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If we cannot find one, backtrack by returning from the recursive call to the previous row and find a different column.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47865" y="661404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568174"/>
              </p:ext>
            </p:extLst>
          </p:nvPr>
        </p:nvGraphicFramePr>
        <p:xfrm>
          <a:off x="1664704" y="3945749"/>
          <a:ext cx="2638695" cy="25836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7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7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7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7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6727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2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094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Q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72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72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72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Q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194972"/>
              </p:ext>
            </p:extLst>
          </p:nvPr>
        </p:nvGraphicFramePr>
        <p:xfrm>
          <a:off x="5148130" y="3945746"/>
          <a:ext cx="2682240" cy="2583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6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6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6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64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6728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28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728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728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728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0525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85" y="292468"/>
            <a:ext cx="8675370" cy="725456"/>
          </a:xfrm>
        </p:spPr>
        <p:txBody>
          <a:bodyPr/>
          <a:lstStyle/>
          <a:p>
            <a:r>
              <a:rPr lang="en-US" dirty="0"/>
              <a:t>N Queens with backtracking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486" y="1813159"/>
            <a:ext cx="7065875" cy="481436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board[N][N] represents placement of queens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board[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][j] = 0: no queen at row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column j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board[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][j] = 1:queen at row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column j </a:t>
            </a:r>
          </a:p>
          <a:p>
            <a:pPr>
              <a:lnSpc>
                <a:spcPct val="10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Initialize, for all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board[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][j] = 0</a:t>
            </a:r>
          </a:p>
          <a:p>
            <a:pPr>
              <a:lnSpc>
                <a:spcPct val="10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</a:p>
          <a:p>
            <a:pPr lvl="1">
              <a:lnSpc>
                <a:spcPct val="100000"/>
              </a:lnSpc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PrintBoard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(board): Prints board on the screen</a:t>
            </a:r>
          </a:p>
          <a:p>
            <a:pPr lvl="1">
              <a:lnSpc>
                <a:spcPct val="100000"/>
              </a:lnSpc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IsSafe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borad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row, col): returns 1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iff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new queen can be placed at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row,col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in board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Solve(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board,col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): recursively attempts to place (N-col) queens; returns 0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iff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failes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>
              <a:lnSpc>
                <a:spcPct val="100000"/>
              </a:lnSpc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8182043" y="1139266"/>
          <a:ext cx="1378224" cy="15252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4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5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5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5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3688">
                <a:tc>
                  <a:txBody>
                    <a:bodyPr/>
                    <a:lstStyle/>
                    <a:p>
                      <a:r>
                        <a:rPr lang="en-US" sz="1700" b="1" dirty="0"/>
                        <a:t>0</a:t>
                      </a:r>
                    </a:p>
                  </a:txBody>
                  <a:tcPr marL="122229" marR="122229" marT="61114" marB="61114"/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22229" marR="122229" marT="61114" marB="61114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/>
                        <a:t>0</a:t>
                      </a:r>
                    </a:p>
                  </a:txBody>
                  <a:tcPr marL="122229" marR="122229" marT="61114" marB="61114"/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22229" marR="122229" marT="61114" marB="61114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688">
                <a:tc>
                  <a:txBody>
                    <a:bodyPr/>
                    <a:lstStyle/>
                    <a:p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22229" marR="122229" marT="61114" marB="61114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/>
                        <a:t>0</a:t>
                      </a:r>
                    </a:p>
                  </a:txBody>
                  <a:tcPr marL="122229" marR="122229" marT="61114" marB="61114"/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22229" marR="122229" marT="61114" marB="61114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/>
                        <a:t>0</a:t>
                      </a:r>
                    </a:p>
                  </a:txBody>
                  <a:tcPr marL="122229" marR="122229" marT="61114" marB="611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688">
                <a:tc>
                  <a:txBody>
                    <a:bodyPr/>
                    <a:lstStyle/>
                    <a:p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22229" marR="122229" marT="61114" marB="61114"/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22229" marR="122229" marT="61114" marB="61114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/>
                        <a:t>0</a:t>
                      </a:r>
                    </a:p>
                  </a:txBody>
                  <a:tcPr marL="122229" marR="122229" marT="61114" marB="61114"/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22229" marR="122229" marT="61114" marB="61114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688">
                <a:tc>
                  <a:txBody>
                    <a:bodyPr/>
                    <a:lstStyle/>
                    <a:p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22229" marR="122229" marT="61114" marB="61114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/>
                        <a:t>0</a:t>
                      </a:r>
                    </a:p>
                  </a:txBody>
                  <a:tcPr marL="122229" marR="122229" marT="61114" marB="61114"/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22229" marR="122229" marT="61114" marB="61114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/>
                        <a:t>0</a:t>
                      </a:r>
                    </a:p>
                  </a:txBody>
                  <a:tcPr marL="122229" marR="122229" marT="61114" marB="611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8190287" y="3821904"/>
          <a:ext cx="1394860" cy="1520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7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8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190">
                <a:tc>
                  <a:txBody>
                    <a:bodyPr/>
                    <a:lstStyle/>
                    <a:p>
                      <a:r>
                        <a:rPr lang="en-US" sz="2000" b="1" dirty="0"/>
                        <a:t>1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0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0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0</a:t>
                      </a:r>
                    </a:p>
                  </a:txBody>
                  <a:tcPr marL="75438" marR="75438" marT="37719" marB="3771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0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0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0</a:t>
                      </a:r>
                    </a:p>
                  </a:txBody>
                  <a:tcPr marL="75438" marR="75438" marT="37719" marB="3771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12743" y="3372294"/>
            <a:ext cx="2052485" cy="3208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85" dirty="0"/>
              <a:t>Solve(board,3) returns 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83475" y="2720814"/>
            <a:ext cx="1115113" cy="3208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85" dirty="0"/>
              <a:t>Initial board</a:t>
            </a:r>
          </a:p>
        </p:txBody>
      </p:sp>
    </p:spTree>
    <p:extLst>
      <p:ext uri="{BB962C8B-B14F-4D97-AF65-F5344CB8AC3E}">
        <p14:creationId xmlns:p14="http://schemas.microsoft.com/office/powerpoint/2010/main" val="126990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Warm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656" y="1844959"/>
            <a:ext cx="7399618" cy="5348539"/>
          </a:xfrm>
        </p:spPr>
        <p:txBody>
          <a:bodyPr>
            <a:normAutofit/>
          </a:bodyPr>
          <a:lstStyle/>
          <a:p>
            <a:r>
              <a:rPr lang="en-US" sz="3200" dirty="0" err="1"/>
              <a:t>PrintSolution</a:t>
            </a:r>
            <a:r>
              <a:rPr lang="en-US" sz="3200" dirty="0"/>
              <a:t>(board): prints the board</a:t>
            </a:r>
          </a:p>
          <a:p>
            <a:endParaRPr lang="en-US" sz="3200" dirty="0"/>
          </a:p>
          <a:p>
            <a:r>
              <a:rPr lang="en-US" sz="3200" dirty="0"/>
              <a:t>int </a:t>
            </a:r>
            <a:r>
              <a:rPr lang="en-US" sz="3200" dirty="0" err="1"/>
              <a:t>isSafe</a:t>
            </a:r>
            <a:r>
              <a:rPr lang="en-US" sz="3200" dirty="0"/>
              <a:t>(board, row, col) checks if it is safe to place a queen at (</a:t>
            </a:r>
            <a:r>
              <a:rPr lang="en-US" sz="3200" dirty="0" err="1"/>
              <a:t>row,col</a:t>
            </a:r>
            <a:r>
              <a:rPr lang="en-US" sz="3200" dirty="0"/>
              <a:t>) within the given board.</a:t>
            </a:r>
          </a:p>
          <a:p>
            <a:pPr lvl="1"/>
            <a:r>
              <a:rPr lang="en-US" sz="2800" dirty="0"/>
              <a:t>Returns 1 if it can be placed</a:t>
            </a:r>
          </a:p>
          <a:p>
            <a:pPr lvl="1"/>
            <a:r>
              <a:rPr lang="en-US" sz="2800" dirty="0"/>
              <a:t>Returns 0 otherwise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687594" y="257355"/>
          <a:ext cx="1455924" cy="1587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3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9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90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90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</a:p>
                  </a:txBody>
                  <a:tcPr marL="75438" marR="75438" marT="37719" marB="3771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90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90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</a:p>
                  </a:txBody>
                  <a:tcPr marL="75438" marR="75438" marT="37719" marB="3771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018129" y="257355"/>
          <a:ext cx="1455924" cy="1587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3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9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90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90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</a:p>
                  </a:txBody>
                  <a:tcPr marL="75438" marR="75438" marT="37719" marB="3771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90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90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</a:p>
                  </a:txBody>
                  <a:tcPr marL="75438" marR="75438" marT="37719" marB="3771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8027709" y="2176460"/>
          <a:ext cx="1455924" cy="1587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3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9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90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90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</a:p>
                  </a:txBody>
                  <a:tcPr marL="75438" marR="75438" marT="37719" marB="37719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</a:p>
                  </a:txBody>
                  <a:tcPr marL="75438" marR="75438" marT="37719" marB="3771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90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90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</a:p>
                  </a:txBody>
                  <a:tcPr marL="75438" marR="75438" marT="37719" marB="3771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8037289" y="4092346"/>
          <a:ext cx="1455924" cy="1587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3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9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90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90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</a:p>
                  </a:txBody>
                  <a:tcPr marL="75438" marR="75438" marT="37719" marB="3771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90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90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</a:p>
                  </a:txBody>
                  <a:tcPr marL="75438" marR="75438" marT="37719" marB="3771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6415556" y="5266695"/>
          <a:ext cx="1455924" cy="1587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3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9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90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90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</a:p>
                  </a:txBody>
                  <a:tcPr marL="75438" marR="75438" marT="37719" marB="3771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90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75438" marR="75438" marT="37719" marB="37719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90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</a:p>
                  </a:txBody>
                  <a:tcPr marL="75438" marR="75438" marT="37719" marB="37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75438" marR="75438" marT="37719" marB="3771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</a:p>
                  </a:txBody>
                  <a:tcPr marL="75438" marR="75438" marT="37719" marB="3771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014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00607F-DF77-4C63-9574-0880D5DA0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06" y="576219"/>
            <a:ext cx="9192058" cy="71533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A8D1CE-187C-4A23-87AD-F1876056748A}"/>
              </a:ext>
            </a:extLst>
          </p:cNvPr>
          <p:cNvSpPr txBox="1"/>
          <p:nvPr/>
        </p:nvSpPr>
        <p:spPr>
          <a:xfrm>
            <a:off x="249382" y="33182"/>
            <a:ext cx="6059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N-Queen (4x4) Backtracking – </a:t>
            </a:r>
            <a:r>
              <a:rPr lang="en-US" b="1" dirty="0">
                <a:solidFill>
                  <a:srgbClr val="FF0000"/>
                </a:solidFill>
              </a:rPr>
              <a:t>CODE  </a:t>
            </a:r>
            <a:r>
              <a:rPr lang="en-US" b="1" dirty="0">
                <a:solidFill>
                  <a:schemeClr val="tx2"/>
                </a:solidFill>
              </a:rPr>
              <a:t>(Main function) </a:t>
            </a:r>
          </a:p>
        </p:txBody>
      </p:sp>
    </p:spTree>
    <p:extLst>
      <p:ext uri="{BB962C8B-B14F-4D97-AF65-F5344CB8AC3E}">
        <p14:creationId xmlns:p14="http://schemas.microsoft.com/office/powerpoint/2010/main" val="3522170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A8D1CE-187C-4A23-87AD-F1876056748A}"/>
              </a:ext>
            </a:extLst>
          </p:cNvPr>
          <p:cNvSpPr txBox="1"/>
          <p:nvPr/>
        </p:nvSpPr>
        <p:spPr>
          <a:xfrm rot="5400000">
            <a:off x="-1853036" y="2754433"/>
            <a:ext cx="5839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N-Queen (4x4) Backtracking – </a:t>
            </a:r>
            <a:r>
              <a:rPr lang="en-US" b="1" dirty="0">
                <a:solidFill>
                  <a:srgbClr val="FF0000"/>
                </a:solidFill>
              </a:rPr>
              <a:t>CODE  </a:t>
            </a:r>
            <a:r>
              <a:rPr lang="en-US" b="1" dirty="0">
                <a:solidFill>
                  <a:schemeClr val="tx2"/>
                </a:solidFill>
              </a:rPr>
              <a:t>(Solve function)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9A5CD7-1E25-4ACA-AB6D-055307E26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988" y="22234"/>
            <a:ext cx="800441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9755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E26D67-F4DE-4C2D-8FCA-27997607E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7947"/>
            <a:ext cx="10058400" cy="56565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4C11BB-AE10-4CB9-B2CB-97226CEEC2D7}"/>
              </a:ext>
            </a:extLst>
          </p:cNvPr>
          <p:cNvSpPr txBox="1"/>
          <p:nvPr/>
        </p:nvSpPr>
        <p:spPr>
          <a:xfrm>
            <a:off x="-1" y="319510"/>
            <a:ext cx="7897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N-Queen (4x4) Backtracking – </a:t>
            </a:r>
            <a:r>
              <a:rPr lang="en-US" b="1" dirty="0">
                <a:solidFill>
                  <a:srgbClr val="FF0000"/>
                </a:solidFill>
              </a:rPr>
              <a:t>CODE  </a:t>
            </a:r>
            <a:r>
              <a:rPr lang="en-US" b="1" dirty="0">
                <a:solidFill>
                  <a:schemeClr val="tx2"/>
                </a:solidFill>
              </a:rPr>
              <a:t>(</a:t>
            </a:r>
            <a:r>
              <a:rPr lang="en-US" b="1" dirty="0" err="1">
                <a:solidFill>
                  <a:schemeClr val="tx2"/>
                </a:solidFill>
              </a:rPr>
              <a:t>isSafe</a:t>
            </a:r>
            <a:r>
              <a:rPr lang="en-US" b="1" dirty="0">
                <a:solidFill>
                  <a:schemeClr val="tx2"/>
                </a:solidFill>
              </a:rPr>
              <a:t> &amp; </a:t>
            </a:r>
            <a:r>
              <a:rPr lang="en-US" b="1" dirty="0" err="1">
                <a:solidFill>
                  <a:schemeClr val="tx2"/>
                </a:solidFill>
              </a:rPr>
              <a:t>PrintSolution</a:t>
            </a:r>
            <a:r>
              <a:rPr lang="en-US" b="1" dirty="0">
                <a:solidFill>
                  <a:schemeClr val="tx2"/>
                </a:solidFill>
              </a:rPr>
              <a:t> functions) </a:t>
            </a:r>
          </a:p>
        </p:txBody>
      </p:sp>
    </p:spTree>
    <p:extLst>
      <p:ext uri="{BB962C8B-B14F-4D97-AF65-F5344CB8AC3E}">
        <p14:creationId xmlns:p14="http://schemas.microsoft.com/office/powerpoint/2010/main" val="32438814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Example: 4x4 n-Queen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1416592"/>
            <a:ext cx="9245600" cy="4826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row 0: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dirty="0"/>
              <a:t>row 1: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dirty="0"/>
              <a:t>row 2: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894113" y="1442718"/>
          <a:ext cx="1733004" cy="1584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3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894113" y="3358602"/>
          <a:ext cx="1733004" cy="1584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3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Q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888374" y="3358602"/>
          <a:ext cx="1733004" cy="1584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3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5856510" y="3358602"/>
          <a:ext cx="1733004" cy="1584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3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Q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894113" y="5307147"/>
          <a:ext cx="1733004" cy="1584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3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3870953" y="5300612"/>
          <a:ext cx="1733004" cy="1584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3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Q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5843436" y="5300612"/>
          <a:ext cx="1733004" cy="1584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3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7837687" y="5300612"/>
          <a:ext cx="1733004" cy="1584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3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Q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647865" y="661404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EC38015-1731-DB42-881A-ABB62D96E12E}"/>
              </a:ext>
            </a:extLst>
          </p:cNvPr>
          <p:cNvSpPr/>
          <p:nvPr/>
        </p:nvSpPr>
        <p:spPr>
          <a:xfrm>
            <a:off x="1733161" y="3761994"/>
            <a:ext cx="2022763" cy="38908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9AA353C-6D8F-E44D-88E3-F421080DFD95}"/>
              </a:ext>
            </a:extLst>
          </p:cNvPr>
          <p:cNvSpPr/>
          <p:nvPr/>
        </p:nvSpPr>
        <p:spPr>
          <a:xfrm>
            <a:off x="1733161" y="1432897"/>
            <a:ext cx="2022763" cy="38908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BDBFFD9-6AD1-B64D-AC38-020855729B02}"/>
              </a:ext>
            </a:extLst>
          </p:cNvPr>
          <p:cNvSpPr/>
          <p:nvPr/>
        </p:nvSpPr>
        <p:spPr>
          <a:xfrm>
            <a:off x="1749233" y="6091091"/>
            <a:ext cx="2022763" cy="38908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310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8B6A7-582A-4789-93BC-ECB2D9172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3C6C-DE4C-4D48-840F-A0C7177D948A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2C8980-AA37-4D75-9C8E-46BF57C6F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1046"/>
            <a:ext cx="10058400" cy="65668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5FC69C-777F-416E-A5CF-DECD2BA75D16}"/>
              </a:ext>
            </a:extLst>
          </p:cNvPr>
          <p:cNvSpPr txBox="1"/>
          <p:nvPr/>
        </p:nvSpPr>
        <p:spPr>
          <a:xfrm>
            <a:off x="6253018" y="90233"/>
            <a:ext cx="3805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Ref: https://codepumpkin.com/n-queen-problem/</a:t>
            </a:r>
          </a:p>
        </p:txBody>
      </p:sp>
    </p:spTree>
    <p:extLst>
      <p:ext uri="{BB962C8B-B14F-4D97-AF65-F5344CB8AC3E}">
        <p14:creationId xmlns:p14="http://schemas.microsoft.com/office/powerpoint/2010/main" val="11599324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182879"/>
            <a:ext cx="9245600" cy="6190343"/>
          </a:xfrm>
        </p:spPr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Backtrack 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to row 1 and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make a new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choice: 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dirty="0"/>
              <a:t>row 2: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row 3:</a:t>
            </a:r>
          </a:p>
          <a:p>
            <a:pPr marL="0" indent="0">
              <a:buNone/>
            </a:pPr>
            <a:endParaRPr lang="en-US" sz="800" i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Backtrack 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to row 2 and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make a new 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choice: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264226" y="175618"/>
          <a:ext cx="1733004" cy="1584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3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245425" y="175618"/>
          <a:ext cx="1733004" cy="1584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3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22872"/>
              </p:ext>
            </p:extLst>
          </p:nvPr>
        </p:nvGraphicFramePr>
        <p:xfrm>
          <a:off x="2264226" y="1918515"/>
          <a:ext cx="1733004" cy="1584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3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654599"/>
              </p:ext>
            </p:extLst>
          </p:nvPr>
        </p:nvGraphicFramePr>
        <p:xfrm>
          <a:off x="4245425" y="1918515"/>
          <a:ext cx="1733004" cy="1584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3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Q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270101"/>
              </p:ext>
            </p:extLst>
          </p:nvPr>
        </p:nvGraphicFramePr>
        <p:xfrm>
          <a:off x="2264226" y="3726983"/>
          <a:ext cx="1733004" cy="1584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3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Q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470810"/>
              </p:ext>
            </p:extLst>
          </p:nvPr>
        </p:nvGraphicFramePr>
        <p:xfrm>
          <a:off x="4232363" y="3726983"/>
          <a:ext cx="1733004" cy="1584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3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245475"/>
              </p:ext>
            </p:extLst>
          </p:nvPr>
        </p:nvGraphicFramePr>
        <p:xfrm>
          <a:off x="6200500" y="3726983"/>
          <a:ext cx="1733004" cy="1584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3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Q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272986"/>
              </p:ext>
            </p:extLst>
          </p:nvPr>
        </p:nvGraphicFramePr>
        <p:xfrm>
          <a:off x="8168637" y="3726983"/>
          <a:ext cx="1733004" cy="1584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3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338146"/>
              </p:ext>
            </p:extLst>
          </p:nvPr>
        </p:nvGraphicFramePr>
        <p:xfrm>
          <a:off x="2264226" y="5549306"/>
          <a:ext cx="1733004" cy="1584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3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rgbClr val="CE1B2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E1B2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E1B22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E1B2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248930"/>
              </p:ext>
            </p:extLst>
          </p:nvPr>
        </p:nvGraphicFramePr>
        <p:xfrm>
          <a:off x="4232363" y="5549306"/>
          <a:ext cx="1733004" cy="1584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3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Q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9647865" y="657247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99E9915-08E2-DE4C-9482-3967607E70BC}"/>
              </a:ext>
            </a:extLst>
          </p:cNvPr>
          <p:cNvSpPr/>
          <p:nvPr/>
        </p:nvSpPr>
        <p:spPr>
          <a:xfrm>
            <a:off x="2119346" y="579010"/>
            <a:ext cx="2022763" cy="38908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1E78922-D843-6045-9511-216B44963DE5}"/>
              </a:ext>
            </a:extLst>
          </p:cNvPr>
          <p:cNvSpPr/>
          <p:nvPr/>
        </p:nvSpPr>
        <p:spPr>
          <a:xfrm>
            <a:off x="2119345" y="2710995"/>
            <a:ext cx="2022763" cy="38908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3EB763C-5331-FA4A-9F59-A7AA76177D88}"/>
              </a:ext>
            </a:extLst>
          </p:cNvPr>
          <p:cNvSpPr/>
          <p:nvPr/>
        </p:nvSpPr>
        <p:spPr>
          <a:xfrm>
            <a:off x="2119345" y="4930116"/>
            <a:ext cx="2022763" cy="38908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B9EED37-2FD0-2144-B29B-7634277FC629}"/>
              </a:ext>
            </a:extLst>
          </p:cNvPr>
          <p:cNvSpPr/>
          <p:nvPr/>
        </p:nvSpPr>
        <p:spPr>
          <a:xfrm>
            <a:off x="2119345" y="6377933"/>
            <a:ext cx="2022763" cy="38908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9625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1440"/>
            <a:ext cx="9245600" cy="63601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**Backtrack to row 1, but no columns left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Backtrack 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to row 0 and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make a new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choice:</a:t>
            </a:r>
            <a:endParaRPr lang="en-US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row 1:</a:t>
            </a:r>
          </a:p>
          <a:p>
            <a:pPr marL="0" indent="0" fontAlgn="t">
              <a:buNone/>
            </a:pPr>
            <a:endParaRPr lang="fr-FR" dirty="0"/>
          </a:p>
          <a:p>
            <a:pPr marL="0" indent="0" fontAlgn="t">
              <a:buNone/>
            </a:pPr>
            <a:endParaRPr lang="fr-FR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row 2: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dirty="0"/>
              <a:t>row 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168429" y="613922"/>
          <a:ext cx="1733004" cy="1584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3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140555" y="613922"/>
          <a:ext cx="1733004" cy="1584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3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Q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168429" y="2373054"/>
          <a:ext cx="1733004" cy="1584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3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Q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140555" y="2390440"/>
          <a:ext cx="1733004" cy="1584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3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6134083" y="2373054"/>
          <a:ext cx="1733004" cy="1584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3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Q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8127611" y="2373054"/>
          <a:ext cx="1733004" cy="1584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3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2168429" y="4161246"/>
          <a:ext cx="1733004" cy="1584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3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2168429" y="5949438"/>
          <a:ext cx="1733004" cy="1584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3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Q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4140555" y="5927730"/>
          <a:ext cx="1733004" cy="1584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3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6134083" y="5927730"/>
          <a:ext cx="1733004" cy="1584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3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Q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9647865" y="661404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D65B0C8-CEA2-2446-A62C-53C48EDDE1F4}"/>
              </a:ext>
            </a:extLst>
          </p:cNvPr>
          <p:cNvSpPr/>
          <p:nvPr/>
        </p:nvSpPr>
        <p:spPr>
          <a:xfrm>
            <a:off x="2023549" y="613922"/>
            <a:ext cx="2022763" cy="38908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565D9CA-F46C-0C4C-BF50-B92D1C6805F0}"/>
              </a:ext>
            </a:extLst>
          </p:cNvPr>
          <p:cNvSpPr/>
          <p:nvPr/>
        </p:nvSpPr>
        <p:spPr>
          <a:xfrm>
            <a:off x="2023549" y="2756055"/>
            <a:ext cx="2022763" cy="38908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713D83D-9131-AF49-9B29-AFC4333D0E77}"/>
              </a:ext>
            </a:extLst>
          </p:cNvPr>
          <p:cNvSpPr/>
          <p:nvPr/>
        </p:nvSpPr>
        <p:spPr>
          <a:xfrm>
            <a:off x="2023549" y="4953726"/>
            <a:ext cx="2022763" cy="38908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4AFDD92-7B37-004E-A27C-A4528376A473}"/>
              </a:ext>
            </a:extLst>
          </p:cNvPr>
          <p:cNvSpPr/>
          <p:nvPr/>
        </p:nvSpPr>
        <p:spPr>
          <a:xfrm>
            <a:off x="2023549" y="7151397"/>
            <a:ext cx="2022763" cy="38908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595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N Queen Problem Recursion explaination">
            <a:extLst>
              <a:ext uri="{FF2B5EF4-FFF2-40B4-BE49-F238E27FC236}">
                <a16:creationId xmlns:a16="http://schemas.microsoft.com/office/drawing/2014/main" id="{657D11E1-1B51-424D-A33C-967B30D821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67"/>
          <a:stretch/>
        </p:blipFill>
        <p:spPr bwMode="auto">
          <a:xfrm>
            <a:off x="457200" y="457200"/>
            <a:ext cx="9144000" cy="617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025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N Queen Problem Recursion explaination">
            <a:extLst>
              <a:ext uri="{FF2B5EF4-FFF2-40B4-BE49-F238E27FC236}">
                <a16:creationId xmlns:a16="http://schemas.microsoft.com/office/drawing/2014/main" id="{B17E2B0B-5469-411F-8E6A-AE15A8E5F8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9"/>
          <a:stretch/>
        </p:blipFill>
        <p:spPr bwMode="auto">
          <a:xfrm>
            <a:off x="457200" y="457200"/>
            <a:ext cx="9144000" cy="6229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095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N Queen Problem Recursion explaination">
            <a:extLst>
              <a:ext uri="{FF2B5EF4-FFF2-40B4-BE49-F238E27FC236}">
                <a16:creationId xmlns:a16="http://schemas.microsoft.com/office/drawing/2014/main" id="{19CB9EEA-5636-4866-B2C1-3DF9E236CB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92"/>
          <a:stretch/>
        </p:blipFill>
        <p:spPr bwMode="auto">
          <a:xfrm>
            <a:off x="457200" y="457200"/>
            <a:ext cx="9144000" cy="622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269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N Queen Problem Recursion explaination">
            <a:extLst>
              <a:ext uri="{FF2B5EF4-FFF2-40B4-BE49-F238E27FC236}">
                <a16:creationId xmlns:a16="http://schemas.microsoft.com/office/drawing/2014/main" id="{AD9E553B-2CD8-4046-BE1C-2D4297434C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62"/>
          <a:stretch/>
        </p:blipFill>
        <p:spPr bwMode="auto">
          <a:xfrm>
            <a:off x="457200" y="457200"/>
            <a:ext cx="9144000" cy="620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085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N Queen Problem Recursion explaination">
            <a:extLst>
              <a:ext uri="{FF2B5EF4-FFF2-40B4-BE49-F238E27FC236}">
                <a16:creationId xmlns:a16="http://schemas.microsoft.com/office/drawing/2014/main" id="{B8DCA69A-6259-4AAA-8C4E-78EB0E4333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32"/>
          <a:stretch/>
        </p:blipFill>
        <p:spPr bwMode="auto">
          <a:xfrm>
            <a:off x="457200" y="457200"/>
            <a:ext cx="9144000" cy="618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444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N Queen Problem Recursion explaination">
            <a:extLst>
              <a:ext uri="{FF2B5EF4-FFF2-40B4-BE49-F238E27FC236}">
                <a16:creationId xmlns:a16="http://schemas.microsoft.com/office/drawing/2014/main" id="{DB447D49-EF67-43DB-9ABA-410FBA7738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97"/>
          <a:stretch/>
        </p:blipFill>
        <p:spPr bwMode="auto">
          <a:xfrm>
            <a:off x="457200" y="457200"/>
            <a:ext cx="9144000" cy="619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17832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econdary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Secondary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20307</TotalTime>
  <Words>654</Words>
  <Application>Microsoft Office PowerPoint</Application>
  <PresentationFormat>Custom</PresentationFormat>
  <Paragraphs>331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Arial</vt:lpstr>
      <vt:lpstr>Arial Narrow</vt:lpstr>
      <vt:lpstr>Calibri</vt:lpstr>
      <vt:lpstr>Droid Sans</vt:lpstr>
      <vt:lpstr>Droid Sans Pro</vt:lpstr>
      <vt:lpstr>OfficinaSansITCStd Book</vt:lpstr>
      <vt:lpstr>Times New Roman</vt:lpstr>
      <vt:lpstr>Wingdings</vt:lpstr>
      <vt:lpstr>Cover Slide</vt:lpstr>
      <vt:lpstr>Secondary Slide</vt:lpstr>
      <vt:lpstr>1_Secondary Slide</vt:lpstr>
      <vt:lpstr>PowerPoint Presentation</vt:lpstr>
      <vt:lpstr>N queens problem using recursive Backtracking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 Queens with backtracking</vt:lpstr>
      <vt:lpstr>Warm 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WINTERAVEN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Debby Winter</dc:creator>
  <cp:lastModifiedBy>Ujjal Bhowmik</cp:lastModifiedBy>
  <cp:revision>1437</cp:revision>
  <cp:lastPrinted>2018-10-18T16:26:25Z</cp:lastPrinted>
  <dcterms:created xsi:type="dcterms:W3CDTF">2014-02-04T22:50:07Z</dcterms:created>
  <dcterms:modified xsi:type="dcterms:W3CDTF">2019-03-07T13:52:12Z</dcterms:modified>
</cp:coreProperties>
</file>