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5"/>
  </p:notesMasterIdLst>
  <p:handoutMasterIdLst>
    <p:handoutMasterId r:id="rId26"/>
  </p:handoutMasterIdLst>
  <p:sldIdLst>
    <p:sldId id="260" r:id="rId3"/>
    <p:sldId id="321" r:id="rId4"/>
    <p:sldId id="322" r:id="rId5"/>
    <p:sldId id="323" r:id="rId6"/>
    <p:sldId id="324" r:id="rId7"/>
    <p:sldId id="325" r:id="rId8"/>
    <p:sldId id="338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35" r:id="rId18"/>
    <p:sldId id="336" r:id="rId19"/>
    <p:sldId id="337" r:id="rId20"/>
    <p:sldId id="340" r:id="rId21"/>
    <p:sldId id="339" r:id="rId22"/>
    <p:sldId id="341" r:id="rId23"/>
    <p:sldId id="342" r:id="rId24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8F"/>
    <a:srgbClr val="002060"/>
    <a:srgbClr val="E6E6E6"/>
    <a:srgbClr val="CCCCCC"/>
    <a:srgbClr val="CE1B22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7856" autoAdjust="0"/>
  </p:normalViewPr>
  <p:slideViewPr>
    <p:cSldViewPr snapToGrid="0" snapToObjects="1">
      <p:cViewPr>
        <p:scale>
          <a:sx n="70" d="100"/>
          <a:sy n="70" d="100"/>
        </p:scale>
        <p:origin x="1882" y="21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12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1/30/2019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5905500" cy="26798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5 – Programming with Stack</a:t>
            </a:r>
          </a:p>
          <a:p>
            <a:r>
              <a:rPr lang="en-US" sz="2400" b="1" dirty="0">
                <a:latin typeface="+mn-lt"/>
              </a:rPr>
              <a:t>January 29,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20EC0-9E08-4C03-B0A6-747624858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6804"/>
            <a:ext cx="2713055" cy="742950"/>
          </a:xfrm>
        </p:spPr>
        <p:txBody>
          <a:bodyPr/>
          <a:lstStyle/>
          <a:p>
            <a:r>
              <a:rPr lang="en-US" dirty="0" err="1"/>
              <a:t>RangeCheck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B8525-835D-4618-A5C3-5C1C012D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077"/>
            <a:ext cx="3143831" cy="2831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73E69-5B15-473E-96B2-30F11AD3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549" y="1936086"/>
            <a:ext cx="68580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F480EB-A4A2-4944-A557-2D61A9021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7530"/>
            <a:ext cx="2542233" cy="742950"/>
          </a:xfrm>
        </p:spPr>
        <p:txBody>
          <a:bodyPr/>
          <a:lstStyle/>
          <a:p>
            <a:r>
              <a:rPr lang="en-US" dirty="0" err="1"/>
              <a:t>AsciitoBinary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4ABF9-FE1A-4713-9655-27198861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90" y="170822"/>
            <a:ext cx="3606201" cy="66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4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E0CFEC-8AF8-48E7-BFFB-3A1797900E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57" y="136804"/>
            <a:ext cx="1896766" cy="1018896"/>
          </a:xfrm>
        </p:spPr>
        <p:txBody>
          <a:bodyPr/>
          <a:lstStyle/>
          <a:p>
            <a:r>
              <a:rPr lang="en-US" sz="2400" dirty="0" err="1"/>
              <a:t>AsciitoBinary</a:t>
            </a:r>
            <a:r>
              <a:rPr lang="en-US" dirty="0"/>
              <a:t>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9B98B-25D5-4CDD-B7A8-DB22A69A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503" y="0"/>
            <a:ext cx="2709485" cy="777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4FB7A-31F5-415B-ADD4-FE75B464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57" y="0"/>
            <a:ext cx="737594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B90CD4-7436-412A-9D6B-469147C81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224"/>
            <a:ext cx="4220308" cy="742950"/>
          </a:xfrm>
        </p:spPr>
        <p:txBody>
          <a:bodyPr/>
          <a:lstStyle/>
          <a:p>
            <a:r>
              <a:rPr lang="en-US" dirty="0" err="1"/>
              <a:t>AsciitoBinary</a:t>
            </a:r>
            <a:r>
              <a:rPr lang="en-US" dirty="0"/>
              <a:t> (Continued)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754A0-6085-4ABC-B416-513BE5E7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180786"/>
            <a:ext cx="2952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FEBCC7-8034-4B19-82B3-EADFF1ECF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26215" y="0"/>
            <a:ext cx="2532185" cy="742950"/>
          </a:xfrm>
        </p:spPr>
        <p:txBody>
          <a:bodyPr/>
          <a:lstStyle/>
          <a:p>
            <a:r>
              <a:rPr lang="en-US" dirty="0" err="1"/>
              <a:t>BinarytoAscii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BF82D-32E8-43A8-A7E8-BE896BC8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83978" cy="777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9C516-604B-482F-950C-F1F0DF79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5251886"/>
            <a:ext cx="29908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6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E3269-E3F4-4466-B7D2-84C69F686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9068" y="0"/>
            <a:ext cx="1939332" cy="742950"/>
          </a:xfrm>
        </p:spPr>
        <p:txBody>
          <a:bodyPr/>
          <a:lstStyle/>
          <a:p>
            <a:r>
              <a:rPr lang="en-US" dirty="0" err="1"/>
              <a:t>PushValue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75514-7212-4EEE-B8E9-AF02230C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5228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3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8F96E-973D-4F4F-B0A1-6C5723947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5471" y="303127"/>
            <a:ext cx="3054699" cy="742950"/>
          </a:xfrm>
        </p:spPr>
        <p:txBody>
          <a:bodyPr/>
          <a:lstStyle/>
          <a:p>
            <a:r>
              <a:rPr lang="en-US" dirty="0"/>
              <a:t>POP Subroutine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18EED-C3C9-417F-82BF-CAD42F24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98" y="1229928"/>
            <a:ext cx="6762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4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1287CD-A26D-4436-B8FA-7BDA4CBF8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0556" y="247650"/>
            <a:ext cx="3293487" cy="742950"/>
          </a:xfrm>
        </p:spPr>
        <p:txBody>
          <a:bodyPr/>
          <a:lstStyle/>
          <a:p>
            <a:r>
              <a:rPr lang="en-US" dirty="0"/>
              <a:t>PUSH Subroutine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67653-0F8C-4CED-8DDE-267E67A8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133475"/>
            <a:ext cx="76581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2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6787DC-755B-4C61-925C-6D0D869A8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958" y="277481"/>
            <a:ext cx="4762919" cy="742950"/>
          </a:xfrm>
        </p:spPr>
        <p:txBody>
          <a:bodyPr/>
          <a:lstStyle/>
          <a:p>
            <a:r>
              <a:rPr lang="en-US" dirty="0" err="1"/>
              <a:t>OpDisplay</a:t>
            </a:r>
            <a:r>
              <a:rPr lang="en-US" dirty="0"/>
              <a:t> and </a:t>
            </a:r>
            <a:r>
              <a:rPr lang="en-US" dirty="0" err="1"/>
              <a:t>OpClear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96784-809C-42DA-BA79-DE6B1598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34" y="1131433"/>
            <a:ext cx="76104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5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99C35-0A32-48A1-AD1B-B16685800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9C2E-7179-4E38-9693-190D69A6FE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Palindrome Checker</a:t>
            </a:r>
          </a:p>
          <a:p>
            <a:r>
              <a:rPr lang="en-US" dirty="0"/>
              <a:t>Arithmetic Postfix Evaluation</a:t>
            </a:r>
          </a:p>
        </p:txBody>
      </p:sp>
    </p:spTree>
    <p:extLst>
      <p:ext uri="{BB962C8B-B14F-4D97-AF65-F5344CB8AC3E}">
        <p14:creationId xmlns:p14="http://schemas.microsoft.com/office/powerpoint/2010/main" val="371553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5A1C5-553F-4D92-B03C-D257DB486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5" y="955692"/>
            <a:ext cx="2591261" cy="4611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60DAF-0CE2-4D70-B22B-A61F7F5FF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37" y="955692"/>
            <a:ext cx="21431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C738AC-390E-424B-9F8B-8228E4257B28}"/>
              </a:ext>
            </a:extLst>
          </p:cNvPr>
          <p:cNvSpPr txBox="1"/>
          <p:nvPr/>
        </p:nvSpPr>
        <p:spPr>
          <a:xfrm>
            <a:off x="4795536" y="3537020"/>
            <a:ext cx="4398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dirty="0"/>
              <a:t>- Exit the Simulation</a:t>
            </a:r>
          </a:p>
          <a:p>
            <a:r>
              <a:rPr lang="en-US" b="1" dirty="0"/>
              <a:t>D</a:t>
            </a:r>
            <a:r>
              <a:rPr lang="en-US" dirty="0"/>
              <a:t>- Display the Result from Stack Top</a:t>
            </a:r>
          </a:p>
          <a:p>
            <a:r>
              <a:rPr lang="en-US" b="1" dirty="0"/>
              <a:t>C</a:t>
            </a:r>
            <a:r>
              <a:rPr lang="en-US" dirty="0"/>
              <a:t>-Clear Stack</a:t>
            </a:r>
          </a:p>
          <a:p>
            <a:r>
              <a:rPr lang="en-US" b="1" dirty="0"/>
              <a:t>+</a:t>
            </a:r>
            <a:r>
              <a:rPr lang="en-US" dirty="0"/>
              <a:t> Perform Addition</a:t>
            </a:r>
          </a:p>
          <a:p>
            <a:r>
              <a:rPr lang="en-US" b="1" dirty="0"/>
              <a:t>- </a:t>
            </a:r>
            <a:r>
              <a:rPr lang="en-US" dirty="0"/>
              <a:t>Negate the top element on the stack</a:t>
            </a:r>
          </a:p>
          <a:p>
            <a:r>
              <a:rPr lang="en-US" b="1" dirty="0"/>
              <a:t>*</a:t>
            </a:r>
            <a:r>
              <a:rPr lang="en-US" dirty="0"/>
              <a:t> Perform Multiplication</a:t>
            </a:r>
          </a:p>
          <a:p>
            <a:r>
              <a:rPr lang="en-US" b="1" dirty="0"/>
              <a:t>Enter</a:t>
            </a:r>
            <a:r>
              <a:rPr lang="en-US" dirty="0"/>
              <a:t> – Push the typed data onto  </a:t>
            </a:r>
            <a:br>
              <a:rPr lang="en-US" dirty="0"/>
            </a:br>
            <a:r>
              <a:rPr lang="en-US" dirty="0"/>
              <a:t>              the stack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C11285-0943-4D7D-AC2F-FA2B262D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7" y="268740"/>
            <a:ext cx="9165107" cy="75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832329-E57E-4C9A-9FA9-7D7E993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06136"/>
            <a:ext cx="8209462" cy="76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AD197-88C8-44BC-AD57-00C51495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0"/>
            <a:ext cx="837189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C0634A-BDD4-4620-9AC3-63D9F4F3E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Flow Chart of the Calculator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3D306-3C00-48B5-8C10-ADC92BE5D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22" r="457"/>
          <a:stretch/>
        </p:blipFill>
        <p:spPr>
          <a:xfrm>
            <a:off x="5375867" y="170822"/>
            <a:ext cx="4572000" cy="7506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FCFCD-C839-4CEE-A1DF-6D558BB82EF8}"/>
              </a:ext>
            </a:extLst>
          </p:cNvPr>
          <p:cNvSpPr txBox="1"/>
          <p:nvPr/>
        </p:nvSpPr>
        <p:spPr>
          <a:xfrm>
            <a:off x="826437" y="2783394"/>
            <a:ext cx="4398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dirty="0"/>
              <a:t>- Exit the Simulation</a:t>
            </a:r>
          </a:p>
          <a:p>
            <a:r>
              <a:rPr lang="en-US" b="1" dirty="0"/>
              <a:t>D</a:t>
            </a:r>
            <a:r>
              <a:rPr lang="en-US" dirty="0"/>
              <a:t>- Display the Result from Stack Top</a:t>
            </a:r>
          </a:p>
          <a:p>
            <a:r>
              <a:rPr lang="en-US" b="1" dirty="0"/>
              <a:t>C</a:t>
            </a:r>
            <a:r>
              <a:rPr lang="en-US" dirty="0"/>
              <a:t>-Clear Stack</a:t>
            </a:r>
          </a:p>
          <a:p>
            <a:r>
              <a:rPr lang="en-US" b="1" dirty="0"/>
              <a:t>+</a:t>
            </a:r>
            <a:r>
              <a:rPr lang="en-US" dirty="0"/>
              <a:t> Perform Addition</a:t>
            </a:r>
          </a:p>
          <a:p>
            <a:r>
              <a:rPr lang="en-US" b="1" dirty="0"/>
              <a:t>- </a:t>
            </a:r>
            <a:r>
              <a:rPr lang="en-US" dirty="0"/>
              <a:t>Negate the top element on the stack</a:t>
            </a:r>
          </a:p>
          <a:p>
            <a:r>
              <a:rPr lang="en-US" b="1" dirty="0"/>
              <a:t>*</a:t>
            </a:r>
            <a:r>
              <a:rPr lang="en-US" dirty="0"/>
              <a:t> Perform Multiplication</a:t>
            </a:r>
          </a:p>
          <a:p>
            <a:r>
              <a:rPr lang="en-US" b="1" dirty="0"/>
              <a:t>Enter</a:t>
            </a:r>
            <a:r>
              <a:rPr lang="en-US" dirty="0"/>
              <a:t> – Push the typed data onto  </a:t>
            </a:r>
            <a:br>
              <a:rPr lang="en-US" dirty="0"/>
            </a:br>
            <a:r>
              <a:rPr lang="en-US" dirty="0"/>
              <a:t>              the stack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49BC43-9F5D-4481-9490-10CC1B939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different subroutines we need?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B033-8C13-4EB4-ABCD-92A7C3D51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OpAdd</a:t>
            </a:r>
            <a:r>
              <a:rPr lang="en-US" dirty="0"/>
              <a:t> (Adder subroutine)</a:t>
            </a:r>
          </a:p>
          <a:p>
            <a:r>
              <a:rPr lang="en-US" dirty="0" err="1"/>
              <a:t>OpMult</a:t>
            </a:r>
            <a:r>
              <a:rPr lang="en-US" dirty="0"/>
              <a:t> (Multiplication subroutine)</a:t>
            </a:r>
          </a:p>
          <a:p>
            <a:r>
              <a:rPr lang="en-US" dirty="0" err="1"/>
              <a:t>OpNeg</a:t>
            </a:r>
            <a:r>
              <a:rPr lang="en-US" dirty="0"/>
              <a:t> (Negate subroutine)</a:t>
            </a:r>
          </a:p>
          <a:p>
            <a:r>
              <a:rPr lang="en-US" dirty="0"/>
              <a:t>Range Check (integers in the range  -999 and +999)</a:t>
            </a:r>
          </a:p>
          <a:p>
            <a:r>
              <a:rPr lang="en-US" dirty="0" err="1"/>
              <a:t>AsciitoBinary</a:t>
            </a:r>
            <a:r>
              <a:rPr lang="en-US" dirty="0"/>
              <a:t> (input data type conversion)</a:t>
            </a:r>
          </a:p>
          <a:p>
            <a:r>
              <a:rPr lang="en-US" dirty="0" err="1"/>
              <a:t>BinarytoAscii</a:t>
            </a:r>
            <a:r>
              <a:rPr lang="en-US" dirty="0"/>
              <a:t> (output data type conversion)</a:t>
            </a:r>
          </a:p>
          <a:p>
            <a:r>
              <a:rPr lang="en-US" dirty="0" err="1"/>
              <a:t>PushValue</a:t>
            </a:r>
            <a:r>
              <a:rPr lang="en-US" dirty="0"/>
              <a:t> subroutine (which push input onto the Stack)</a:t>
            </a:r>
          </a:p>
          <a:p>
            <a:r>
              <a:rPr lang="en-US" dirty="0" err="1"/>
              <a:t>OpDisplay</a:t>
            </a:r>
            <a:r>
              <a:rPr lang="en-US" dirty="0"/>
              <a:t> (Which pop the result from stack and display Ascii result on the screen)</a:t>
            </a:r>
          </a:p>
          <a:p>
            <a:r>
              <a:rPr lang="en-US" dirty="0" err="1"/>
              <a:t>OpClear</a:t>
            </a:r>
            <a:r>
              <a:rPr lang="en-US" dirty="0"/>
              <a:t> (which clear the stack)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72EF6F-C772-47E8-AAB8-640E2153A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826" y="0"/>
            <a:ext cx="1989574" cy="964644"/>
          </a:xfrm>
        </p:spPr>
        <p:txBody>
          <a:bodyPr/>
          <a:lstStyle/>
          <a:p>
            <a:r>
              <a:rPr lang="en-US" dirty="0"/>
              <a:t>Main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8D93D-238E-4375-8452-23B06FDB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4665" cy="777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8C2FA-E24E-4418-8E55-85D0BBF1D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68" y="3478252"/>
            <a:ext cx="4518932" cy="42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F22F4-AF7C-4BCA-80BF-BEDA2E83E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 err="1"/>
              <a:t>OpAdd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9213D-BD5C-4511-B4A6-7F96AB9B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467"/>
            <a:ext cx="2714868" cy="4003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2A963E-25B4-4933-BACA-4E99BFB4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69" y="1171467"/>
            <a:ext cx="7343532" cy="46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9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D6BF41-64FC-40CE-ACD4-88200393BC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97045" y="780212"/>
            <a:ext cx="3464309" cy="742950"/>
          </a:xfrm>
        </p:spPr>
        <p:txBody>
          <a:bodyPr/>
          <a:lstStyle/>
          <a:p>
            <a:r>
              <a:rPr lang="en-US" dirty="0" err="1"/>
              <a:t>OpNeg</a:t>
            </a:r>
            <a:r>
              <a:rPr lang="en-US" dirty="0"/>
              <a:t> Subroutine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4F9E5-55AD-4263-B1B1-1A3DBE8E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766207"/>
            <a:ext cx="69913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253CFB-0103-4A0A-B653-11906AAC7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7650"/>
            <a:ext cx="2047491" cy="742950"/>
          </a:xfrm>
        </p:spPr>
        <p:txBody>
          <a:bodyPr/>
          <a:lstStyle/>
          <a:p>
            <a:r>
              <a:rPr lang="en-US" dirty="0" err="1"/>
              <a:t>OpMult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812B2-13CD-4CB1-9294-9CF14791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51" y="0"/>
            <a:ext cx="4806957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3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765F52-A2E9-4562-919C-DADC8CD4F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7650"/>
            <a:ext cx="2321169" cy="742950"/>
          </a:xfrm>
        </p:spPr>
        <p:txBody>
          <a:bodyPr/>
          <a:lstStyle/>
          <a:p>
            <a:r>
              <a:rPr lang="en-US" sz="2400" dirty="0" err="1"/>
              <a:t>OpMult</a:t>
            </a:r>
            <a:r>
              <a:rPr lang="en-US" sz="2400" dirty="0"/>
              <a:t> </a:t>
            </a:r>
            <a:r>
              <a:rPr lang="en-US" dirty="0"/>
              <a:t>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97B9C-7B7A-4F54-8E62-3B64C767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512"/>
            <a:ext cx="2984383" cy="4953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95F3A1-FBD8-431D-AAD0-4CE4965AF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20" y="0"/>
            <a:ext cx="658678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164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15918</TotalTime>
  <Words>213</Words>
  <Application>Microsoft Office PowerPoint</Application>
  <PresentationFormat>Custom</PresentationFormat>
  <Paragraphs>47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1115</cp:revision>
  <cp:lastPrinted>2018-09-10T15:55:25Z</cp:lastPrinted>
  <dcterms:created xsi:type="dcterms:W3CDTF">2014-02-04T22:50:07Z</dcterms:created>
  <dcterms:modified xsi:type="dcterms:W3CDTF">2019-01-31T01:49:06Z</dcterms:modified>
</cp:coreProperties>
</file>