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16"/>
  </p:notesMasterIdLst>
  <p:handoutMasterIdLst>
    <p:handoutMasterId r:id="rId17"/>
  </p:handoutMasterIdLst>
  <p:sldIdLst>
    <p:sldId id="260" r:id="rId3"/>
    <p:sldId id="440" r:id="rId4"/>
    <p:sldId id="441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2" r:id="rId13"/>
    <p:sldId id="451" r:id="rId14"/>
    <p:sldId id="453" r:id="rId15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E16B27"/>
    <a:srgbClr val="CE1B22"/>
    <a:srgbClr val="38668F"/>
    <a:srgbClr val="E6E6E6"/>
    <a:srgbClr val="CCCCCC"/>
    <a:srgbClr val="A2A5A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9" autoAdjust="0"/>
    <p:restoredTop sz="82057" autoAdjust="0"/>
  </p:normalViewPr>
  <p:slideViewPr>
    <p:cSldViewPr snapToGrid="0" snapToObjects="1">
      <p:cViewPr varScale="1">
        <p:scale>
          <a:sx n="71" d="100"/>
          <a:sy n="71" d="100"/>
        </p:scale>
        <p:origin x="1757" y="67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-43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4/18/2019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that structures merely consist of simple data types where one element always comes after another in memory.</a:t>
            </a:r>
          </a:p>
          <a:p>
            <a:pPr lvl="0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we assume each basic data type takes only one memory position.</a:t>
            </a:r>
          </a:p>
          <a:p>
            <a:pPr lvl="1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if </a:t>
            </a:r>
            <a:r>
              <a:rPr lang="en-US" sz="8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points to an address of x6000, the data </a:t>
            </a:r>
            <a:r>
              <a:rPr lang="en-US" sz="8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contained within x6000, the </a:t>
            </a:r>
            <a:r>
              <a:rPr lang="en-US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address is contained within x6001, and the </a:t>
            </a:r>
            <a:r>
              <a:rPr lang="en-US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address is at x6002.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9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32815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22 – C to LC-3 with Linked Data Structure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4498" y="4765815"/>
            <a:ext cx="675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Programming competition on April 29th</a:t>
            </a:r>
          </a:p>
        </p:txBody>
      </p:sp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09D37-0D66-4CBD-B207-F1ABA7B16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Data file: data.asm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F2226-FDC3-4A10-A0FE-15BEC66F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990600"/>
            <a:ext cx="36671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34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6A0041-1720-4567-93FF-ACCE08F81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39426"/>
            <a:ext cx="9245600" cy="742950"/>
          </a:xfrm>
        </p:spPr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LC3 (</a:t>
            </a:r>
            <a:r>
              <a:rPr lang="en-US" b="0" dirty="0"/>
              <a:t>please see, inOrder.asm in </a:t>
            </a:r>
            <a:r>
              <a:rPr lang="en-US" b="0" dirty="0" err="1"/>
              <a:t>github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C5F3F-64A6-4AEC-A7D6-6A028A7AE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74" y="1680658"/>
            <a:ext cx="6248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7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803CE1-0C62-4086-BC20-E1D185883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551"/>
            <a:ext cx="10058400" cy="525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6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D45158-9D37-4001-80C2-D0D581A81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223"/>
            <a:ext cx="10058400" cy="481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3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376063"/>
            <a:ext cx="9245600" cy="742950"/>
          </a:xfrm>
        </p:spPr>
        <p:txBody>
          <a:bodyPr/>
          <a:lstStyle/>
          <a:p>
            <a:r>
              <a:rPr lang="en-US" dirty="0"/>
              <a:t>C to LC-3 – </a:t>
            </a:r>
            <a:r>
              <a:rPr lang="en-US" sz="2800" dirty="0"/>
              <a:t>Assembly Translation with linked data 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A984D9-E41A-40E7-964F-0ABA38E0D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313068"/>
            <a:ext cx="9245600" cy="53009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Recursive tree traversal</a:t>
            </a:r>
          </a:p>
          <a:p>
            <a:pPr marL="0" lvl="0" indent="0">
              <a:buNone/>
            </a:pPr>
            <a:r>
              <a:rPr lang="en-US" sz="2400" b="1" dirty="0"/>
              <a:t>Problem statement: </a:t>
            </a:r>
            <a:r>
              <a:rPr lang="en-US" sz="2400" dirty="0"/>
              <a:t>Convert the following function from C to LC-3. This function recursively traverses a binary tree.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800" b="1" dirty="0"/>
              <a:t>void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t_node</a:t>
            </a:r>
            <a:r>
              <a:rPr lang="en-US" sz="2800" b="1" dirty="0"/>
              <a:t> *</a:t>
            </a:r>
            <a:r>
              <a:rPr lang="en-US" sz="2800" b="1" dirty="0" err="1"/>
              <a:t>nd</a:t>
            </a:r>
            <a:r>
              <a:rPr lang="en-US" sz="2800" b="1" dirty="0"/>
              <a:t>)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{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 if (</a:t>
            </a:r>
            <a:r>
              <a:rPr lang="en-US" sz="2800" b="1" dirty="0" err="1"/>
              <a:t>nd</a:t>
            </a:r>
            <a:r>
              <a:rPr lang="en-US" sz="2800" b="1" dirty="0"/>
              <a:t> != NULL)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{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nd</a:t>
            </a:r>
            <a:r>
              <a:rPr lang="en-US" sz="2800" b="1" dirty="0"/>
              <a:t>-&gt;left);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nd</a:t>
            </a:r>
            <a:r>
              <a:rPr lang="en-US" sz="2800" b="1" dirty="0"/>
              <a:t>-&gt;right);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}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}  </a:t>
            </a:r>
            <a:endParaRPr lang="en-US" sz="32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389ED-96B3-4BED-A3C2-17179691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0" y="5441380"/>
            <a:ext cx="5303520" cy="233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8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266" y="619125"/>
            <a:ext cx="5778500" cy="31877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Activation Record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42" y="4059237"/>
            <a:ext cx="8674100" cy="276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6172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0AC4-D2FE-4377-BA1F-5EE5834718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29200" y="796057"/>
            <a:ext cx="4493260" cy="575265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TRAVERSE_TREE</a:t>
            </a:r>
          </a:p>
          <a:p>
            <a:pPr marL="0" indent="0">
              <a:buNone/>
            </a:pPr>
            <a:r>
              <a:rPr lang="en-US" dirty="0"/>
              <a:t>    ; Allocate space for return value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Push return address to stack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b="1" dirty="0"/>
              <a:t>    STR R7, R6, #0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Store </a:t>
            </a:r>
            <a:r>
              <a:rPr lang="en-US" dirty="0" err="1"/>
              <a:t>callee's</a:t>
            </a:r>
            <a:r>
              <a:rPr lang="en-US" dirty="0"/>
              <a:t> frame pointer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b="1" dirty="0"/>
              <a:t>    STR R5, R6, #0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Set up new frame pointer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R5, R6, #-1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AE9358E-8AA7-477D-85A3-B2CB37101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94" y="193674"/>
            <a:ext cx="116105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68AD252-C7EB-45D8-8ACA-464078ACCE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476178"/>
              </p:ext>
            </p:extLst>
          </p:nvPr>
        </p:nvGraphicFramePr>
        <p:xfrm>
          <a:off x="0" y="1063657"/>
          <a:ext cx="4756899" cy="23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3" imgW="2879617" imgH="1426410" progId="Visio.Drawing.11">
                  <p:embed/>
                </p:oleObj>
              </mc:Choice>
              <mc:Fallback>
                <p:oleObj r:id="rId3" imgW="2879617" imgH="142641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3657"/>
                        <a:ext cx="4756899" cy="2365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9DF785-5F54-4B64-8131-56661FA7DD67}"/>
              </a:ext>
            </a:extLst>
          </p:cNvPr>
          <p:cNvSpPr txBox="1"/>
          <p:nvPr/>
        </p:nvSpPr>
        <p:spPr>
          <a:xfrm>
            <a:off x="537882" y="239393"/>
            <a:ext cx="2710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Step#1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CEA72D-12E1-4115-981C-89814A72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61" y="3474714"/>
            <a:ext cx="171868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2DBDA45-F4F6-40CE-93BB-6EC309EEC5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212360"/>
              </p:ext>
            </p:extLst>
          </p:nvPr>
        </p:nvGraphicFramePr>
        <p:xfrm>
          <a:off x="204399" y="4023355"/>
          <a:ext cx="3558149" cy="2474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5" imgW="2029239" imgH="1408050" progId="Visio.Drawing.11">
                  <p:embed/>
                </p:oleObj>
              </mc:Choice>
              <mc:Fallback>
                <p:oleObj r:id="rId5" imgW="2029239" imgH="14080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99" y="4023355"/>
                        <a:ext cx="3558149" cy="2474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106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B5F2ED-72C3-4980-ACC5-5D8F8B245E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Step#2: Implement Logic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BE951-EAFF-4141-B5AB-7F2C822C2D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013310"/>
            <a:ext cx="4676140" cy="5399143"/>
          </a:xfrm>
          <a:ln w="15875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; if (</a:t>
            </a:r>
            <a:r>
              <a:rPr lang="en-US" dirty="0" err="1"/>
              <a:t>nd</a:t>
            </a:r>
            <a:r>
              <a:rPr lang="en-US" dirty="0"/>
              <a:t> == NULL), skip to the end</a:t>
            </a:r>
          </a:p>
          <a:p>
            <a:pPr marL="0" indent="0">
              <a:buNone/>
            </a:pPr>
            <a:r>
              <a:rPr lang="en-US" b="1" dirty="0"/>
              <a:t>    LDR R0, R5, #4;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BRz</a:t>
            </a:r>
            <a:r>
              <a:rPr lang="en-US" b="1" dirty="0"/>
              <a:t> DONE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</a:t>
            </a:r>
            <a:r>
              <a:rPr lang="en-US" dirty="0" err="1"/>
              <a:t>TraverseTree</a:t>
            </a:r>
            <a:r>
              <a:rPr lang="en-US" dirty="0"/>
              <a:t>(</a:t>
            </a:r>
            <a:r>
              <a:rPr lang="en-US" dirty="0" err="1"/>
              <a:t>nd</a:t>
            </a:r>
            <a:r>
              <a:rPr lang="en-US" dirty="0"/>
              <a:t>-&gt;left);</a:t>
            </a:r>
          </a:p>
          <a:p>
            <a:pPr marL="0" indent="0">
              <a:buNone/>
            </a:pPr>
            <a:r>
              <a:rPr lang="en-US" b="1" dirty="0"/>
              <a:t>    LDR R1, R0, #1 ; </a:t>
            </a:r>
            <a:r>
              <a:rPr lang="en-US" dirty="0"/>
              <a:t>load </a:t>
            </a:r>
            <a:r>
              <a:rPr lang="en-US" dirty="0" err="1"/>
              <a:t>nd</a:t>
            </a:r>
            <a:r>
              <a:rPr lang="en-US" dirty="0"/>
              <a:t>-&gt;left to R1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push </a:t>
            </a:r>
            <a:r>
              <a:rPr lang="en-US" dirty="0" err="1"/>
              <a:t>nd</a:t>
            </a:r>
            <a:r>
              <a:rPr lang="en-US" dirty="0"/>
              <a:t>-&gt;left to stack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b="1" dirty="0"/>
              <a:t>    STR R1, R6, #0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; call subroutine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JSR TRAVERSE_TREE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6B128-3471-4029-8A91-0CB9CC6508A2}"/>
              </a:ext>
            </a:extLst>
          </p:cNvPr>
          <p:cNvSpPr txBox="1"/>
          <p:nvPr/>
        </p:nvSpPr>
        <p:spPr>
          <a:xfrm>
            <a:off x="5198297" y="798037"/>
            <a:ext cx="46761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; tear-down the rest of the stack</a:t>
            </a:r>
          </a:p>
          <a:p>
            <a:r>
              <a:rPr lang="en-US" b="1" dirty="0"/>
              <a:t>    ADD R6, R6, #2</a:t>
            </a:r>
          </a:p>
          <a:p>
            <a:r>
              <a:rPr lang="en-US" dirty="0"/>
              <a:t>     ; </a:t>
            </a:r>
            <a:r>
              <a:rPr lang="en-US" dirty="0" err="1"/>
              <a:t>TraverseTree</a:t>
            </a:r>
            <a:r>
              <a:rPr lang="en-US" dirty="0"/>
              <a:t>(</a:t>
            </a:r>
            <a:r>
              <a:rPr lang="en-US" dirty="0" err="1"/>
              <a:t>nd</a:t>
            </a:r>
            <a:r>
              <a:rPr lang="en-US" dirty="0"/>
              <a:t>-&gt;right);</a:t>
            </a:r>
          </a:p>
          <a:p>
            <a:r>
              <a:rPr lang="en-US" dirty="0"/>
              <a:t>    </a:t>
            </a:r>
            <a:r>
              <a:rPr lang="en-US" b="1" dirty="0"/>
              <a:t>LDR R2, R0, #2</a:t>
            </a:r>
            <a:r>
              <a:rPr lang="en-US" dirty="0"/>
              <a:t>    ; load </a:t>
            </a:r>
            <a:r>
              <a:rPr lang="en-US" dirty="0" err="1"/>
              <a:t>nd</a:t>
            </a:r>
            <a:r>
              <a:rPr lang="en-US" dirty="0"/>
              <a:t>-&gt;right to R2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; push </a:t>
            </a:r>
            <a:r>
              <a:rPr lang="en-US" dirty="0" err="1"/>
              <a:t>nd</a:t>
            </a:r>
            <a:r>
              <a:rPr lang="en-US" dirty="0"/>
              <a:t>-&gt;right to stack</a:t>
            </a:r>
          </a:p>
          <a:p>
            <a:r>
              <a:rPr lang="en-US" dirty="0"/>
              <a:t>    </a:t>
            </a:r>
            <a:r>
              <a:rPr lang="en-US" b="1" dirty="0"/>
              <a:t>ADD R6, R6, #-1;</a:t>
            </a:r>
          </a:p>
          <a:p>
            <a:r>
              <a:rPr lang="en-US" b="1" dirty="0"/>
              <a:t>    STR R2, R6, #0;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; call subroutine</a:t>
            </a:r>
          </a:p>
          <a:p>
            <a:r>
              <a:rPr lang="en-US" dirty="0"/>
              <a:t>    </a:t>
            </a:r>
            <a:r>
              <a:rPr lang="en-US" b="1" dirty="0"/>
              <a:t>JSR TRAVERSE_TREE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; tear-down the rest of the stack</a:t>
            </a:r>
          </a:p>
          <a:p>
            <a:r>
              <a:rPr lang="en-US" dirty="0"/>
              <a:t>    </a:t>
            </a:r>
            <a:r>
              <a:rPr lang="en-US" b="1" dirty="0"/>
              <a:t>ADD R6, R6, #2</a:t>
            </a:r>
          </a:p>
          <a:p>
            <a:endParaRPr lang="en-US" sz="1400" b="1" dirty="0"/>
          </a:p>
          <a:p>
            <a:r>
              <a:rPr lang="en-US" sz="1800" b="1" dirty="0"/>
              <a:t>Teardown the activation record, return: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8BEFC-6A12-4BD9-8951-3212DD124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553" y="5620566"/>
            <a:ext cx="3686436" cy="21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1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92DBA4-1B53-46C6-9102-A37CEF5D8A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55226"/>
            <a:ext cx="9245600" cy="742950"/>
          </a:xfrm>
        </p:spPr>
        <p:txBody>
          <a:bodyPr/>
          <a:lstStyle/>
          <a:p>
            <a:r>
              <a:rPr lang="en-US" dirty="0"/>
              <a:t>Recursive linked list traversal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7E91-6E9A-433A-8856-9237FBA848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281056"/>
            <a:ext cx="8882380" cy="5130502"/>
          </a:xfrm>
        </p:spPr>
        <p:txBody>
          <a:bodyPr/>
          <a:lstStyle/>
          <a:p>
            <a:pPr marL="0" lvl="0" indent="0">
              <a:buNone/>
            </a:pPr>
            <a:endParaRPr lang="en-US" sz="1400" b="1" dirty="0"/>
          </a:p>
          <a:p>
            <a:pPr marL="0" lvl="0" indent="0">
              <a:buNone/>
            </a:pPr>
            <a:r>
              <a:rPr lang="en-US" b="1" dirty="0"/>
              <a:t>Problem statement: </a:t>
            </a:r>
            <a:r>
              <a:rPr lang="en-US" dirty="0"/>
              <a:t>Convert the following function from C to LC-3. This function recursively traverses a linked list and prints its content.</a:t>
            </a:r>
          </a:p>
          <a:p>
            <a:pPr marL="0" indent="0">
              <a:buNone/>
            </a:pPr>
            <a:r>
              <a:rPr lang="en-US" dirty="0"/>
              <a:t>/* typedef struct tag {char data; struct tag *next;} node; */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509412" lvl="1" indent="0">
              <a:buNone/>
            </a:pPr>
            <a:r>
              <a:rPr lang="en-US" sz="2800" b="1" dirty="0"/>
              <a:t>int </a:t>
            </a:r>
            <a:r>
              <a:rPr lang="en-US" sz="2800" b="1" dirty="0" err="1"/>
              <a:t>print_list</a:t>
            </a:r>
            <a:r>
              <a:rPr lang="en-US" sz="2800" b="1" dirty="0"/>
              <a:t>(node *head)</a:t>
            </a:r>
          </a:p>
          <a:p>
            <a:pPr marL="509412" lvl="1" indent="0">
              <a:buNone/>
            </a:pPr>
            <a:r>
              <a:rPr lang="en-US" sz="2800" b="1" dirty="0"/>
              <a:t>{</a:t>
            </a:r>
          </a:p>
          <a:p>
            <a:pPr marL="509412" lvl="1" indent="0">
              <a:buNone/>
            </a:pPr>
            <a:r>
              <a:rPr lang="en-US" sz="2800" b="1" dirty="0"/>
              <a:t>   if (!head) return 0;</a:t>
            </a:r>
          </a:p>
          <a:p>
            <a:pPr marL="509412" lvl="1" indent="0">
              <a:buNone/>
            </a:pPr>
            <a:r>
              <a:rPr lang="en-US" sz="2800" b="1" dirty="0"/>
              <a:t>   </a:t>
            </a:r>
            <a:r>
              <a:rPr lang="en-US" sz="2800" b="1" dirty="0" err="1"/>
              <a:t>printf</a:t>
            </a:r>
            <a:r>
              <a:rPr lang="en-US" sz="2800" b="1" dirty="0"/>
              <a:t>("%c", head-&gt;data);</a:t>
            </a:r>
          </a:p>
          <a:p>
            <a:pPr marL="509412" lvl="1" indent="0">
              <a:buNone/>
            </a:pPr>
            <a:r>
              <a:rPr lang="en-US" sz="2800" b="1" dirty="0"/>
              <a:t>   return </a:t>
            </a:r>
            <a:r>
              <a:rPr lang="en-US" sz="2800" b="1" dirty="0" err="1"/>
              <a:t>print_list</a:t>
            </a:r>
            <a:r>
              <a:rPr lang="en-US" sz="2800" b="1" dirty="0"/>
              <a:t>(head-&gt;next);</a:t>
            </a:r>
          </a:p>
          <a:p>
            <a:pPr marL="509412" lvl="1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1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3282AE-F394-4DDA-9D72-20673D25A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Main function: (print_list.asm)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D2378-E7F3-4217-A2A8-781BCBFBD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78" y="1441525"/>
            <a:ext cx="9645722" cy="46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8B7F3A-6422-4205-9D80-BBDC0BC2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" y="619740"/>
            <a:ext cx="84486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0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3C8A0-57CA-4136-8B67-F258CFFF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53"/>
            <a:ext cx="10058400" cy="530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F803A3-44B7-4CF7-883C-FAB0A300D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6425"/>
            <a:ext cx="59245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0399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23758</TotalTime>
  <Words>270</Words>
  <Application>Microsoft Office PowerPoint</Application>
  <PresentationFormat>Custom</PresentationFormat>
  <Paragraphs>82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Narrow</vt:lpstr>
      <vt:lpstr>Calibri</vt:lpstr>
      <vt:lpstr>Droid Sans</vt:lpstr>
      <vt:lpstr>Droid Sans Pro</vt:lpstr>
      <vt:lpstr>OfficinaSansITCStd Book</vt:lpstr>
      <vt:lpstr>Wingdings</vt:lpstr>
      <vt:lpstr>Cover Slide</vt:lpstr>
      <vt:lpstr>Secondary Slide</vt:lpstr>
      <vt:lpstr>Visio.Drawing.11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1858</cp:revision>
  <cp:lastPrinted>2018-11-15T16:14:24Z</cp:lastPrinted>
  <dcterms:created xsi:type="dcterms:W3CDTF">2014-02-04T22:50:07Z</dcterms:created>
  <dcterms:modified xsi:type="dcterms:W3CDTF">2019-04-18T18:19:36Z</dcterms:modified>
</cp:coreProperties>
</file>