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260" r:id="rId3"/>
    <p:sldId id="389" r:id="rId4"/>
    <p:sldId id="383" r:id="rId5"/>
    <p:sldId id="394" r:id="rId6"/>
    <p:sldId id="390" r:id="rId7"/>
    <p:sldId id="395" r:id="rId8"/>
    <p:sldId id="396" r:id="rId9"/>
    <p:sldId id="397" r:id="rId10"/>
    <p:sldId id="386" r:id="rId11"/>
    <p:sldId id="387" r:id="rId12"/>
    <p:sldId id="388" r:id="rId1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E16B27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306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3/14/2019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16 – File I/O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6573" y="201114"/>
            <a:ext cx="9517236" cy="742950"/>
          </a:xfrm>
        </p:spPr>
        <p:txBody>
          <a:bodyPr/>
          <a:lstStyle/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Exercise: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Read an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mxn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matrix from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in_matrix.txt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and write its transpose to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out_matrix.txt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. </a:t>
            </a:r>
            <a:r>
              <a:rPr lang="en-US" sz="2000" i="1" dirty="0">
                <a:latin typeface="+mn-lt"/>
                <a:ea typeface="Courier" charset="0"/>
                <a:cs typeface="Courier" charset="0"/>
              </a:rPr>
              <a:t>The first row of the file specifies the size of the matrix.</a:t>
            </a:r>
          </a:p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Hint: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fscanf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read from a file and 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fprintf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write to a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509" y="1436918"/>
            <a:ext cx="9648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*in;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*out;</a:t>
            </a:r>
          </a:p>
          <a:p>
            <a:endParaRPr lang="de-DE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"r");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if(in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hu-HU" sz="1800" b="1" dirty="0">
                <a:latin typeface="Courier" charset="0"/>
                <a:ea typeface="Courier" charset="0"/>
                <a:cs typeface="Courier" charset="0"/>
              </a:rPr>
              <a:t>	int m, n;</a:t>
            </a:r>
            <a:endParaRPr lang="ro-RO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fscanf(in, "%d %d", &amp;m, &amp;n);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matrix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[m][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endParaRPr lang="de-DE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5178" y="1802675"/>
            <a:ext cx="7445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2 3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0228" y="1397728"/>
            <a:ext cx="152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in_matrix.txt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4208" y="4257347"/>
            <a:ext cx="5144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3 2</a:t>
            </a:r>
          </a:p>
          <a:p>
            <a:r>
              <a:rPr lang="en-US" dirty="0"/>
              <a:t>1 4 </a:t>
            </a:r>
          </a:p>
          <a:p>
            <a:r>
              <a:rPr lang="en-US" dirty="0"/>
              <a:t>2 5 </a:t>
            </a:r>
          </a:p>
          <a:p>
            <a:r>
              <a:rPr lang="en-US" dirty="0"/>
              <a:t>3 6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453" y="3857237"/>
            <a:ext cx="168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out_matrix.txt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000903" y="3218448"/>
            <a:ext cx="273132" cy="3976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69" y="235129"/>
            <a:ext cx="885661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if(out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fprintf(out, "%d %d\n", n, m);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153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Output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61247" y="2149378"/>
            <a:ext cx="3685575" cy="825981"/>
          </a:xfrm>
          <a:prstGeom prst="rightArrow">
            <a:avLst>
              <a:gd name="adj1" fmla="val 56452"/>
              <a:gd name="adj2" fmla="val 50000"/>
            </a:avLst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ASCII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35" y="2282600"/>
            <a:ext cx="1145637" cy="559534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Device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00504" y="2318125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39760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7593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6849" y="2320937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5138" y="1867101"/>
            <a:ext cx="20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708" y="3288143"/>
            <a:ext cx="533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I/O Device operates using </a:t>
            </a:r>
          </a:p>
          <a:p>
            <a:r>
              <a:rPr lang="en-US" b="1" dirty="0">
                <a:solidFill>
                  <a:srgbClr val="C00000"/>
                </a:solidFill>
              </a:rPr>
              <a:t>I/O protocol (such as memory mapped I/O)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0843" y="3288143"/>
            <a:ext cx="3382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 C, we abstract away the I/O</a:t>
            </a:r>
          </a:p>
          <a:p>
            <a:r>
              <a:rPr lang="en-US" b="1" dirty="0">
                <a:solidFill>
                  <a:srgbClr val="C00000"/>
                </a:solidFill>
              </a:rPr>
              <a:t>details to an I/O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4151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Abstraction for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8373" y="1362075"/>
            <a:ext cx="9517875" cy="54436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All character-based I/O in C is performed on </a:t>
            </a:r>
            <a:r>
              <a:rPr lang="en-US" altLang="en-US" b="1" dirty="0">
                <a:solidFill>
                  <a:srgbClr val="C00000"/>
                </a:solidFill>
              </a:rPr>
              <a:t>text streams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A stream is a </a:t>
            </a:r>
            <a:r>
              <a:rPr lang="en-US" altLang="en-US" b="1" dirty="0">
                <a:solidFill>
                  <a:srgbClr val="C00000"/>
                </a:solidFill>
              </a:rPr>
              <a:t>sequence of ASCII characters</a:t>
            </a:r>
            <a:r>
              <a:rPr lang="en-US" altLang="en-US" dirty="0"/>
              <a:t>, such as:</a:t>
            </a:r>
          </a:p>
          <a:p>
            <a:pPr lvl="1"/>
            <a:r>
              <a:rPr lang="en-US" altLang="en-US" dirty="0"/>
              <a:t>the sequence of ASCII characters printed to the monitor</a:t>
            </a:r>
            <a:br>
              <a:rPr lang="en-US" altLang="en-US" dirty="0"/>
            </a:br>
            <a:r>
              <a:rPr lang="en-US" altLang="en-US" dirty="0"/>
              <a:t>by a single program</a:t>
            </a:r>
          </a:p>
          <a:p>
            <a:pPr lvl="1"/>
            <a:r>
              <a:rPr lang="en-US" altLang="en-US" dirty="0"/>
              <a:t>the sequence of ASCII characters entered by the user</a:t>
            </a:r>
            <a:br>
              <a:rPr lang="en-US" altLang="en-US" dirty="0"/>
            </a:br>
            <a:r>
              <a:rPr lang="en-US" altLang="en-US" dirty="0"/>
              <a:t>during a single program</a:t>
            </a:r>
          </a:p>
          <a:p>
            <a:pPr lvl="1"/>
            <a:r>
              <a:rPr lang="en-US" altLang="en-US" dirty="0"/>
              <a:t>the sequence of ASCII characters in a single file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Characters are processed in the order in which they were added to the stream.</a:t>
            </a:r>
          </a:p>
          <a:p>
            <a:pPr lvl="1"/>
            <a:r>
              <a:rPr lang="en-US" altLang="en-US" dirty="0"/>
              <a:t>e.g., a program sees input characters in the same order</a:t>
            </a:r>
            <a:br>
              <a:rPr lang="en-US" altLang="en-US" dirty="0"/>
            </a:br>
            <a:r>
              <a:rPr lang="en-US" altLang="en-US" dirty="0"/>
              <a:t>as the user typed them.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u="sng" dirty="0"/>
              <a:t>Standard Streams:</a:t>
            </a:r>
          </a:p>
          <a:p>
            <a:pPr marL="0" indent="0">
              <a:buNone/>
            </a:pPr>
            <a:r>
              <a:rPr lang="en-US" altLang="en-US" dirty="0"/>
              <a:t>Input (keyboard)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stdin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Output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stdout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Error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stderr</a:t>
            </a:r>
            <a:r>
              <a:rPr lang="en-US" altLang="en-US" dirty="0"/>
              <a:t>.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57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0E13B-C02F-4CDB-A067-F22E6E0C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67"/>
            <a:ext cx="10058400" cy="6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Buffer</a:t>
            </a:r>
          </a:p>
        </p:txBody>
      </p:sp>
      <p:sp>
        <p:nvSpPr>
          <p:cNvPr id="4" name="Content Placeholder 36"/>
          <p:cNvSpPr txBox="1">
            <a:spLocks/>
          </p:cNvSpPr>
          <p:nvPr/>
        </p:nvSpPr>
        <p:spPr>
          <a:xfrm>
            <a:off x="6091875" y="2437894"/>
            <a:ext cx="3705267" cy="3045576"/>
          </a:xfrm>
          <a:prstGeom prst="rect">
            <a:avLst/>
          </a:prstGeom>
        </p:spPr>
        <p:txBody>
          <a:bodyPr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200" b="1" dirty="0"/>
              <a:t>Producer adds data at Tail</a:t>
            </a:r>
          </a:p>
          <a:p>
            <a:pPr marL="285750" indent="-285750"/>
            <a:r>
              <a:rPr lang="en-US" sz="2200" b="1" dirty="0"/>
              <a:t>Consumer removes data from Head</a:t>
            </a:r>
          </a:p>
          <a:p>
            <a:pPr marL="285750" indent="-285750"/>
            <a:r>
              <a:rPr lang="en-US" sz="2200" b="1"/>
              <a:t>Concept </a:t>
            </a:r>
            <a:r>
              <a:rPr lang="en-US" sz="2200" b="1" dirty="0"/>
              <a:t>of circular buffer</a:t>
            </a:r>
          </a:p>
          <a:p>
            <a:pPr marL="285750" indent="-285750"/>
            <a:r>
              <a:rPr lang="en-US" sz="2200" b="1" dirty="0"/>
              <a:t>Also called First in, First Out (FIFO) or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415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5792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5593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3970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5193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3570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371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1748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4874003" y="4139464"/>
            <a:ext cx="713664" cy="42631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2312206" y="2158889"/>
            <a:ext cx="855412" cy="40854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34916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50201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85013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42156" y="4357838"/>
            <a:ext cx="54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8596" y="197654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7415" y="5089785"/>
            <a:ext cx="4552710" cy="8881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8186" y="5118900"/>
            <a:ext cx="131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Size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62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657B4-09AA-444B-BE15-33FE1CD4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5" y="212436"/>
            <a:ext cx="8145020" cy="68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5E7694-F13F-4767-92D8-135D5321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88"/>
            <a:ext cx="10058400" cy="62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84AD1-9835-48AA-BCCC-B657D3CC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62"/>
          <a:stretch/>
        </p:blipFill>
        <p:spPr>
          <a:xfrm>
            <a:off x="563419" y="183046"/>
            <a:ext cx="8636000" cy="3354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FC1BE-D70C-4F9B-A63A-5EA4A86D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8" y="3886200"/>
            <a:ext cx="8829964" cy="33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916" y="295736"/>
            <a:ext cx="10258928" cy="672737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File I/O Example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buffer[100];</a:t>
            </a:r>
          </a:p>
          <a:p>
            <a:pPr marL="0" indent="0">
              <a:spcBef>
                <a:spcPts val="0"/>
              </a:spcBef>
              <a:buNone/>
            </a:pPr>
            <a:endParaRPr lang="ro-RO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open a file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write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endParaRPr lang="ro-RO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 =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intro.txt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pPr marL="0" indent="0">
              <a:spcBef>
                <a:spcPts val="0"/>
              </a:spcBef>
              <a:buNone/>
            </a:pPr>
            <a:endParaRPr lang="pl-PL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endParaRPr lang="pl-PL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("Write a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with less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than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100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characters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100,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save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lang="de-DE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(file);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display string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(buffer, 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stdout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509412"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509412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26513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21380</TotalTime>
  <Words>255</Words>
  <Application>Microsoft Office PowerPoint</Application>
  <PresentationFormat>Custom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1495</cp:revision>
  <cp:lastPrinted>2018-10-23T16:52:06Z</cp:lastPrinted>
  <dcterms:created xsi:type="dcterms:W3CDTF">2014-02-04T22:50:07Z</dcterms:created>
  <dcterms:modified xsi:type="dcterms:W3CDTF">2019-03-14T14:37:21Z</dcterms:modified>
</cp:coreProperties>
</file>