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v" ContentType="video/x-ms-wm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 id="2147483665" r:id="rId2"/>
    <p:sldMasterId id="2147483671" r:id="rId3"/>
  </p:sldMasterIdLst>
  <p:notesMasterIdLst>
    <p:notesMasterId r:id="rId27"/>
  </p:notesMasterIdLst>
  <p:handoutMasterIdLst>
    <p:handoutMasterId r:id="rId28"/>
  </p:handoutMasterIdLst>
  <p:sldIdLst>
    <p:sldId id="260" r:id="rId4"/>
    <p:sldId id="366" r:id="rId5"/>
    <p:sldId id="398" r:id="rId6"/>
    <p:sldId id="393" r:id="rId7"/>
    <p:sldId id="394" r:id="rId8"/>
    <p:sldId id="395" r:id="rId9"/>
    <p:sldId id="396" r:id="rId10"/>
    <p:sldId id="403" r:id="rId11"/>
    <p:sldId id="404" r:id="rId12"/>
    <p:sldId id="405" r:id="rId13"/>
    <p:sldId id="406" r:id="rId14"/>
    <p:sldId id="400" r:id="rId15"/>
    <p:sldId id="401" r:id="rId16"/>
    <p:sldId id="262" r:id="rId17"/>
    <p:sldId id="263" r:id="rId18"/>
    <p:sldId id="264" r:id="rId19"/>
    <p:sldId id="369" r:id="rId20"/>
    <p:sldId id="392" r:id="rId21"/>
    <p:sldId id="374" r:id="rId22"/>
    <p:sldId id="402" r:id="rId23"/>
    <p:sldId id="376" r:id="rId24"/>
    <p:sldId id="407" r:id="rId25"/>
    <p:sldId id="377" r:id="rId26"/>
  </p:sldIdLst>
  <p:sldSz cx="10058400" cy="7772400"/>
  <p:notesSz cx="7315200" cy="96012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E1B22"/>
    <a:srgbClr val="38668F"/>
    <a:srgbClr val="E6E6E6"/>
    <a:srgbClr val="CCCCCC"/>
    <a:srgbClr val="A2A5AC"/>
    <a:srgbClr val="E16B27"/>
    <a:srgbClr val="43667B"/>
    <a:srgbClr val="FBAF19"/>
    <a:srgbClr val="C2C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20" autoAdjust="0"/>
    <p:restoredTop sz="90683"/>
  </p:normalViewPr>
  <p:slideViewPr>
    <p:cSldViewPr snapToGrid="0" snapToObjects="1">
      <p:cViewPr varScale="1">
        <p:scale>
          <a:sx n="79" d="100"/>
          <a:sy n="79" d="100"/>
        </p:scale>
        <p:origin x="1637" y="72"/>
      </p:cViewPr>
      <p:guideLst>
        <p:guide orient="horz" pos="2448"/>
        <p:guide pos="3168"/>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3" d="100"/>
          <a:sy n="83" d="100"/>
        </p:scale>
        <p:origin x="145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lvl1pPr>
          </a:lstStyle>
          <a:p>
            <a:endParaRPr lang="en-US" dirty="0">
              <a:solidFill>
                <a:srgbClr val="142958"/>
              </a:solidFill>
            </a:endParaRPr>
          </a:p>
        </p:txBody>
      </p:sp>
      <p:sp>
        <p:nvSpPr>
          <p:cNvPr id="3" name="Date Placeholder 2"/>
          <p:cNvSpPr>
            <a:spLocks noGrp="1"/>
          </p:cNvSpPr>
          <p:nvPr>
            <p:ph type="dt" sz="quarter" idx="1"/>
          </p:nvPr>
        </p:nvSpPr>
        <p:spPr>
          <a:xfrm>
            <a:off x="4143589" y="0"/>
            <a:ext cx="3169920" cy="480060"/>
          </a:xfrm>
          <a:prstGeom prst="rect">
            <a:avLst/>
          </a:prstGeom>
        </p:spPr>
        <p:txBody>
          <a:bodyPr vert="horz" lIns="95564" tIns="47782" rIns="95564" bIns="47782" rtlCol="0"/>
          <a:lstStyle>
            <a:lvl1pPr algn="r">
              <a:defRPr sz="1300"/>
            </a:lvl1pPr>
          </a:lstStyle>
          <a:p>
            <a:fld id="{257356FF-FEF1-EF48-BD73-4B95B2E46E83}" type="datetimeFigureOut">
              <a:rPr lang="en-US" smtClean="0">
                <a:solidFill>
                  <a:srgbClr val="F16322"/>
                </a:solidFill>
              </a:rPr>
              <a:pPr/>
              <a:t>3/12/2019</a:t>
            </a:fld>
            <a:endParaRPr lang="en-US" dirty="0">
              <a:solidFill>
                <a:srgbClr val="F16322"/>
              </a:solidFill>
            </a:endParaRPr>
          </a:p>
        </p:txBody>
      </p:sp>
      <p:sp>
        <p:nvSpPr>
          <p:cNvPr id="5" name="Slide Number Placeholder 4"/>
          <p:cNvSpPr>
            <a:spLocks noGrp="1"/>
          </p:cNvSpPr>
          <p:nvPr>
            <p:ph type="sldNum" sz="quarter" idx="3"/>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solidFill>
                  <a:srgbClr val="142958"/>
                </a:solidFill>
              </a:defRPr>
            </a:lvl1pPr>
          </a:lstStyle>
          <a:p>
            <a:endParaRPr lang="en-US" dirty="0"/>
          </a:p>
        </p:txBody>
      </p:sp>
      <p:sp>
        <p:nvSpPr>
          <p:cNvPr id="3" name="Date Placeholder 2"/>
          <p:cNvSpPr>
            <a:spLocks noGrp="1"/>
          </p:cNvSpPr>
          <p:nvPr>
            <p:ph type="dt" idx="1"/>
          </p:nvPr>
        </p:nvSpPr>
        <p:spPr>
          <a:xfrm>
            <a:off x="4143589" y="0"/>
            <a:ext cx="3169920" cy="480060"/>
          </a:xfrm>
          <a:prstGeom prst="rect">
            <a:avLst/>
          </a:prstGeom>
        </p:spPr>
        <p:txBody>
          <a:bodyPr vert="horz" lIns="95564" tIns="47782" rIns="95564" bIns="47782" rtlCol="0"/>
          <a:lstStyle>
            <a:lvl1pPr algn="r">
              <a:defRPr sz="1300">
                <a:solidFill>
                  <a:srgbClr val="F16322"/>
                </a:solidFill>
              </a:defRPr>
            </a:lvl1pPr>
          </a:lstStyle>
          <a:p>
            <a:fld id="{DBF7D493-8EEB-7E45-916B-5FBC49ABC710}" type="datetimeFigureOut">
              <a:rPr lang="en-US" smtClean="0"/>
              <a:pPr/>
              <a:t>3/11/2019</a:t>
            </a:fld>
            <a:endParaRPr lang="en-US" dirty="0"/>
          </a:p>
        </p:txBody>
      </p:sp>
      <p:sp>
        <p:nvSpPr>
          <p:cNvPr id="4" name="Slide Image Placeholder 3"/>
          <p:cNvSpPr>
            <a:spLocks noGrp="1" noRot="1" noChangeAspect="1"/>
          </p:cNvSpPr>
          <p:nvPr>
            <p:ph type="sldImg" idx="2"/>
          </p:nvPr>
        </p:nvSpPr>
        <p:spPr>
          <a:xfrm>
            <a:off x="1328738" y="719138"/>
            <a:ext cx="4657725" cy="3600450"/>
          </a:xfrm>
          <a:prstGeom prst="rect">
            <a:avLst/>
          </a:prstGeom>
          <a:noFill/>
          <a:ln w="12700">
            <a:solidFill>
              <a:prstClr val="black"/>
            </a:solidFill>
          </a:ln>
        </p:spPr>
        <p:txBody>
          <a:bodyPr vert="horz" lIns="95564" tIns="47782" rIns="95564" bIns="47782"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5564" tIns="47782" rIns="95564" bIns="477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9" name="Slide Number Placeholder 4"/>
          <p:cNvSpPr>
            <a:spLocks noGrp="1"/>
          </p:cNvSpPr>
          <p:nvPr>
            <p:ph type="sldNum" sz="quarter" idx="5"/>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hf sldNum="0" hdr="0" ftr="0" dt="0"/>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ECE Main Slide</a:t>
            </a:r>
          </a:p>
        </p:txBody>
      </p:sp>
    </p:spTree>
    <p:extLst>
      <p:ext uri="{BB962C8B-B14F-4D97-AF65-F5344CB8AC3E}">
        <p14:creationId xmlns:p14="http://schemas.microsoft.com/office/powerpoint/2010/main" val="2124632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panose="020B0604020202020204" pitchFamily="34" charset="0"/>
              </a:defRPr>
            </a:lvl1pPr>
          </a:lstStyle>
          <a:p>
            <a:pPr lvl="0"/>
            <a:r>
              <a:rPr lang="en-US" dirty="0"/>
              <a:t>ECE OVERVIEW</a:t>
            </a:r>
          </a:p>
        </p:txBody>
      </p:sp>
      <p:sp>
        <p:nvSpPr>
          <p:cNvPr id="5"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Brad Petersen</a:t>
            </a:r>
          </a:p>
        </p:txBody>
      </p:sp>
      <p:sp>
        <p:nvSpPr>
          <p:cNvPr id="8" name="Text Placeholder 7"/>
          <p:cNvSpPr>
            <a:spLocks noGrp="1"/>
          </p:cNvSpPr>
          <p:nvPr>
            <p:ph type="body" sz="quarter" idx="12" hasCustomPrompt="1"/>
          </p:nvPr>
        </p:nvSpPr>
        <p:spPr>
          <a:xfrm>
            <a:off x="444500" y="1620796"/>
            <a:ext cx="4673600" cy="250908"/>
          </a:xfrm>
          <a:prstGeom prst="rect">
            <a:avLst/>
          </a:prstGeom>
        </p:spPr>
        <p:txBody>
          <a:bodyPr vert="horz"/>
          <a:lstStyle>
            <a:lvl1pPr marL="0" indent="0">
              <a:buNone/>
              <a:defRPr sz="1200" b="0" i="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Director of Communications</a:t>
            </a:r>
          </a:p>
        </p:txBody>
      </p:sp>
      <p:pic>
        <p:nvPicPr>
          <p:cNvPr id="6" name="Picture 5"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79746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8B81-21AE-46D3-A4AE-7AAAB0B9E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378608-28C6-4BF2-B1CC-01E0601EDB5C}"/>
              </a:ext>
            </a:extLst>
          </p:cNvPr>
          <p:cNvSpPr>
            <a:spLocks noGrp="1"/>
          </p:cNvSpPr>
          <p:nvPr>
            <p:ph sz="half" idx="1"/>
          </p:nvPr>
        </p:nvSpPr>
        <p:spPr>
          <a:xfrm>
            <a:off x="251460" y="1295400"/>
            <a:ext cx="4693920" cy="561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F3C1C-0F23-4418-8E29-43EDBC30F1DB}"/>
              </a:ext>
            </a:extLst>
          </p:cNvPr>
          <p:cNvSpPr>
            <a:spLocks noGrp="1"/>
          </p:cNvSpPr>
          <p:nvPr>
            <p:ph sz="half" idx="2"/>
          </p:nvPr>
        </p:nvSpPr>
        <p:spPr>
          <a:xfrm>
            <a:off x="5113020" y="1295400"/>
            <a:ext cx="4693920" cy="561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5F39A3D6-7706-4ED3-9011-EA582786033C}"/>
              </a:ext>
            </a:extLst>
          </p:cNvPr>
          <p:cNvSpPr>
            <a:spLocks noGrp="1"/>
          </p:cNvSpPr>
          <p:nvPr>
            <p:ph type="sldNum" sz="quarter" idx="10"/>
          </p:nvPr>
        </p:nvSpPr>
        <p:spPr/>
        <p:txBody>
          <a:bodyPr/>
          <a:lstStyle>
            <a:lvl1pPr>
              <a:defRPr/>
            </a:lvl1pPr>
          </a:lstStyle>
          <a:p>
            <a:r>
              <a:rPr lang="en-US" altLang="en-US"/>
              <a:t>17-</a:t>
            </a:r>
            <a:fld id="{BDA4C97F-6495-4740-B280-EF3BAE66B8C9}" type="slidenum">
              <a:rPr lang="en-US" altLang="en-US"/>
              <a:pPr/>
              <a:t>‹#›</a:t>
            </a:fld>
            <a:endParaRPr lang="en-US" altLang="en-US"/>
          </a:p>
        </p:txBody>
      </p:sp>
    </p:spTree>
    <p:extLst>
      <p:ext uri="{BB962C8B-B14F-4D97-AF65-F5344CB8AC3E}">
        <p14:creationId xmlns:p14="http://schemas.microsoft.com/office/powerpoint/2010/main" val="2191550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19B2-EA2B-4410-B4CC-349C9FFBF1D6}"/>
              </a:ext>
            </a:extLst>
          </p:cNvPr>
          <p:cNvSpPr>
            <a:spLocks noGrp="1"/>
          </p:cNvSpPr>
          <p:nvPr>
            <p:ph type="title"/>
          </p:nvPr>
        </p:nvSpPr>
        <p:spPr>
          <a:xfrm>
            <a:off x="693262" y="413809"/>
            <a:ext cx="8675370" cy="15023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050E08-EA7B-4419-A61A-D6FB3D6C38B6}"/>
              </a:ext>
            </a:extLst>
          </p:cNvPr>
          <p:cNvSpPr>
            <a:spLocks noGrp="1"/>
          </p:cNvSpPr>
          <p:nvPr>
            <p:ph type="body" idx="1"/>
          </p:nvPr>
        </p:nvSpPr>
        <p:spPr>
          <a:xfrm>
            <a:off x="693262" y="1905318"/>
            <a:ext cx="4255611"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a:extLst>
              <a:ext uri="{FF2B5EF4-FFF2-40B4-BE49-F238E27FC236}">
                <a16:creationId xmlns:a16="http://schemas.microsoft.com/office/drawing/2014/main" id="{7F8A83B4-B111-4CF2-8B59-FDEA4423F3D4}"/>
              </a:ext>
            </a:extLst>
          </p:cNvPr>
          <p:cNvSpPr>
            <a:spLocks noGrp="1"/>
          </p:cNvSpPr>
          <p:nvPr>
            <p:ph sz="half" idx="2"/>
          </p:nvPr>
        </p:nvSpPr>
        <p:spPr>
          <a:xfrm>
            <a:off x="693262" y="2839085"/>
            <a:ext cx="4255611"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2C5253-8800-4B2F-A9E7-B5FA76D9CC9E}"/>
              </a:ext>
            </a:extLst>
          </p:cNvPr>
          <p:cNvSpPr>
            <a:spLocks noGrp="1"/>
          </p:cNvSpPr>
          <p:nvPr>
            <p:ph type="body" sz="quarter" idx="3"/>
          </p:nvPr>
        </p:nvSpPr>
        <p:spPr>
          <a:xfrm>
            <a:off x="5092065" y="1905318"/>
            <a:ext cx="4276567"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a:extLst>
              <a:ext uri="{FF2B5EF4-FFF2-40B4-BE49-F238E27FC236}">
                <a16:creationId xmlns:a16="http://schemas.microsoft.com/office/drawing/2014/main" id="{9567D8FD-26A2-4E95-8960-077A2EF58D38}"/>
              </a:ext>
            </a:extLst>
          </p:cNvPr>
          <p:cNvSpPr>
            <a:spLocks noGrp="1"/>
          </p:cNvSpPr>
          <p:nvPr>
            <p:ph sz="quarter" idx="4"/>
          </p:nvPr>
        </p:nvSpPr>
        <p:spPr>
          <a:xfrm>
            <a:off x="5092065" y="2839085"/>
            <a:ext cx="4276567"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DE2CF5C7-7478-449F-9E4E-5B7AB10FBDFC}"/>
              </a:ext>
            </a:extLst>
          </p:cNvPr>
          <p:cNvSpPr>
            <a:spLocks noGrp="1"/>
          </p:cNvSpPr>
          <p:nvPr>
            <p:ph type="sldNum" sz="quarter" idx="10"/>
          </p:nvPr>
        </p:nvSpPr>
        <p:spPr/>
        <p:txBody>
          <a:bodyPr/>
          <a:lstStyle>
            <a:lvl1pPr>
              <a:defRPr/>
            </a:lvl1pPr>
          </a:lstStyle>
          <a:p>
            <a:r>
              <a:rPr lang="en-US" altLang="en-US"/>
              <a:t>17-</a:t>
            </a:r>
            <a:fld id="{A3D7D1D1-BD11-408F-98DB-7EF1D1E610C3}" type="slidenum">
              <a:rPr lang="en-US" altLang="en-US"/>
              <a:pPr/>
              <a:t>‹#›</a:t>
            </a:fld>
            <a:endParaRPr lang="en-US" altLang="en-US"/>
          </a:p>
        </p:txBody>
      </p:sp>
    </p:spTree>
    <p:extLst>
      <p:ext uri="{BB962C8B-B14F-4D97-AF65-F5344CB8AC3E}">
        <p14:creationId xmlns:p14="http://schemas.microsoft.com/office/powerpoint/2010/main" val="1709073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0708-E603-4FB6-B262-0D4AE2FD7FBA}"/>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DFDB223-584B-464B-BC3E-8477FBD00D96}"/>
              </a:ext>
            </a:extLst>
          </p:cNvPr>
          <p:cNvSpPr>
            <a:spLocks noGrp="1"/>
          </p:cNvSpPr>
          <p:nvPr>
            <p:ph type="sldNum" sz="quarter" idx="10"/>
          </p:nvPr>
        </p:nvSpPr>
        <p:spPr/>
        <p:txBody>
          <a:bodyPr/>
          <a:lstStyle>
            <a:lvl1pPr>
              <a:defRPr/>
            </a:lvl1pPr>
          </a:lstStyle>
          <a:p>
            <a:r>
              <a:rPr lang="en-US" altLang="en-US"/>
              <a:t>17-</a:t>
            </a:r>
            <a:fld id="{F7265EA7-7B3D-4BC4-A9D8-04D30736B53B}" type="slidenum">
              <a:rPr lang="en-US" altLang="en-US"/>
              <a:pPr/>
              <a:t>‹#›</a:t>
            </a:fld>
            <a:endParaRPr lang="en-US" altLang="en-US"/>
          </a:p>
        </p:txBody>
      </p:sp>
    </p:spTree>
    <p:extLst>
      <p:ext uri="{BB962C8B-B14F-4D97-AF65-F5344CB8AC3E}">
        <p14:creationId xmlns:p14="http://schemas.microsoft.com/office/powerpoint/2010/main" val="2807732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AF2345-61CF-4614-AA9F-9E690AC3E56E}"/>
              </a:ext>
            </a:extLst>
          </p:cNvPr>
          <p:cNvSpPr>
            <a:spLocks noGrp="1"/>
          </p:cNvSpPr>
          <p:nvPr>
            <p:ph type="sldNum" sz="quarter" idx="10"/>
          </p:nvPr>
        </p:nvSpPr>
        <p:spPr/>
        <p:txBody>
          <a:bodyPr/>
          <a:lstStyle>
            <a:lvl1pPr>
              <a:defRPr/>
            </a:lvl1pPr>
          </a:lstStyle>
          <a:p>
            <a:r>
              <a:rPr lang="en-US" altLang="en-US"/>
              <a:t>17-</a:t>
            </a:r>
            <a:fld id="{5DB28CD5-8413-4B8E-A919-00D58DB87A64}" type="slidenum">
              <a:rPr lang="en-US" altLang="en-US"/>
              <a:pPr/>
              <a:t>‹#›</a:t>
            </a:fld>
            <a:endParaRPr lang="en-US" altLang="en-US"/>
          </a:p>
        </p:txBody>
      </p:sp>
    </p:spTree>
    <p:extLst>
      <p:ext uri="{BB962C8B-B14F-4D97-AF65-F5344CB8AC3E}">
        <p14:creationId xmlns:p14="http://schemas.microsoft.com/office/powerpoint/2010/main" val="3992702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8CA9-C798-42F2-BD33-8330E0C63643}"/>
              </a:ext>
            </a:extLst>
          </p:cNvPr>
          <p:cNvSpPr>
            <a:spLocks noGrp="1"/>
          </p:cNvSpPr>
          <p:nvPr>
            <p:ph type="title"/>
          </p:nvPr>
        </p:nvSpPr>
        <p:spPr>
          <a:xfrm>
            <a:off x="693262" y="518160"/>
            <a:ext cx="3244533" cy="1813560"/>
          </a:xfrm>
        </p:spPr>
        <p:txBody>
          <a:bodyPr anchor="b"/>
          <a:lstStyle>
            <a:lvl1pPr>
              <a:defRPr sz="3520"/>
            </a:lvl1pPr>
          </a:lstStyle>
          <a:p>
            <a:r>
              <a:rPr lang="en-US"/>
              <a:t>Click to edit Master title style</a:t>
            </a:r>
          </a:p>
        </p:txBody>
      </p:sp>
      <p:sp>
        <p:nvSpPr>
          <p:cNvPr id="3" name="Content Placeholder 2">
            <a:extLst>
              <a:ext uri="{FF2B5EF4-FFF2-40B4-BE49-F238E27FC236}">
                <a16:creationId xmlns:a16="http://schemas.microsoft.com/office/drawing/2014/main" id="{E2934543-2A44-4401-B2FF-0E0D153FAC43}"/>
              </a:ext>
            </a:extLst>
          </p:cNvPr>
          <p:cNvSpPr>
            <a:spLocks noGrp="1"/>
          </p:cNvSpPr>
          <p:nvPr>
            <p:ph idx="1"/>
          </p:nvPr>
        </p:nvSpPr>
        <p:spPr>
          <a:xfrm>
            <a:off x="4276567" y="1119082"/>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823D99-CC9B-4204-BD42-5E5587C6EF6D}"/>
              </a:ext>
            </a:extLst>
          </p:cNvPr>
          <p:cNvSpPr>
            <a:spLocks noGrp="1"/>
          </p:cNvSpPr>
          <p:nvPr>
            <p:ph type="body" sz="half" idx="2"/>
          </p:nvPr>
        </p:nvSpPr>
        <p:spPr>
          <a:xfrm>
            <a:off x="693262" y="2331720"/>
            <a:ext cx="3244533"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Slide Number Placeholder 4">
            <a:extLst>
              <a:ext uri="{FF2B5EF4-FFF2-40B4-BE49-F238E27FC236}">
                <a16:creationId xmlns:a16="http://schemas.microsoft.com/office/drawing/2014/main" id="{62F60D22-C719-4170-A033-DF4528F98564}"/>
              </a:ext>
            </a:extLst>
          </p:cNvPr>
          <p:cNvSpPr>
            <a:spLocks noGrp="1"/>
          </p:cNvSpPr>
          <p:nvPr>
            <p:ph type="sldNum" sz="quarter" idx="10"/>
          </p:nvPr>
        </p:nvSpPr>
        <p:spPr/>
        <p:txBody>
          <a:bodyPr/>
          <a:lstStyle>
            <a:lvl1pPr>
              <a:defRPr/>
            </a:lvl1pPr>
          </a:lstStyle>
          <a:p>
            <a:r>
              <a:rPr lang="en-US" altLang="en-US"/>
              <a:t>17-</a:t>
            </a:r>
            <a:fld id="{76256C61-837C-4EAA-BD3C-56D23A82E038}" type="slidenum">
              <a:rPr lang="en-US" altLang="en-US"/>
              <a:pPr/>
              <a:t>‹#›</a:t>
            </a:fld>
            <a:endParaRPr lang="en-US" altLang="en-US"/>
          </a:p>
        </p:txBody>
      </p:sp>
    </p:spTree>
    <p:extLst>
      <p:ext uri="{BB962C8B-B14F-4D97-AF65-F5344CB8AC3E}">
        <p14:creationId xmlns:p14="http://schemas.microsoft.com/office/powerpoint/2010/main" val="356229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9398-160D-4367-8940-722188539E16}"/>
              </a:ext>
            </a:extLst>
          </p:cNvPr>
          <p:cNvSpPr>
            <a:spLocks noGrp="1"/>
          </p:cNvSpPr>
          <p:nvPr>
            <p:ph type="title"/>
          </p:nvPr>
        </p:nvSpPr>
        <p:spPr>
          <a:xfrm>
            <a:off x="693262" y="518160"/>
            <a:ext cx="3244533" cy="1813560"/>
          </a:xfrm>
        </p:spPr>
        <p:txBody>
          <a:bodyPr anchor="b"/>
          <a:lstStyle>
            <a:lvl1pPr>
              <a:defRPr sz="3520"/>
            </a:lvl1pPr>
          </a:lstStyle>
          <a:p>
            <a:r>
              <a:rPr lang="en-US"/>
              <a:t>Click to edit Master title style</a:t>
            </a:r>
          </a:p>
        </p:txBody>
      </p:sp>
      <p:sp>
        <p:nvSpPr>
          <p:cNvPr id="3" name="Picture Placeholder 2">
            <a:extLst>
              <a:ext uri="{FF2B5EF4-FFF2-40B4-BE49-F238E27FC236}">
                <a16:creationId xmlns:a16="http://schemas.microsoft.com/office/drawing/2014/main" id="{70C65D89-F89C-4C23-A560-705D2BF5A3AE}"/>
              </a:ext>
            </a:extLst>
          </p:cNvPr>
          <p:cNvSpPr>
            <a:spLocks noGrp="1"/>
          </p:cNvSpPr>
          <p:nvPr>
            <p:ph type="pic" idx="1"/>
          </p:nvPr>
        </p:nvSpPr>
        <p:spPr>
          <a:xfrm>
            <a:off x="4276567" y="1119082"/>
            <a:ext cx="5092065" cy="5523442"/>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endParaRPr lang="en-US"/>
          </a:p>
        </p:txBody>
      </p:sp>
      <p:sp>
        <p:nvSpPr>
          <p:cNvPr id="4" name="Text Placeholder 3">
            <a:extLst>
              <a:ext uri="{FF2B5EF4-FFF2-40B4-BE49-F238E27FC236}">
                <a16:creationId xmlns:a16="http://schemas.microsoft.com/office/drawing/2014/main" id="{3171AF7A-2B97-420C-B4D2-4832BB1D54D4}"/>
              </a:ext>
            </a:extLst>
          </p:cNvPr>
          <p:cNvSpPr>
            <a:spLocks noGrp="1"/>
          </p:cNvSpPr>
          <p:nvPr>
            <p:ph type="body" sz="half" idx="2"/>
          </p:nvPr>
        </p:nvSpPr>
        <p:spPr>
          <a:xfrm>
            <a:off x="693262" y="2331720"/>
            <a:ext cx="3244533"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Slide Number Placeholder 4">
            <a:extLst>
              <a:ext uri="{FF2B5EF4-FFF2-40B4-BE49-F238E27FC236}">
                <a16:creationId xmlns:a16="http://schemas.microsoft.com/office/drawing/2014/main" id="{C63559C8-C270-435A-8F1E-0DC2EA44485A}"/>
              </a:ext>
            </a:extLst>
          </p:cNvPr>
          <p:cNvSpPr>
            <a:spLocks noGrp="1"/>
          </p:cNvSpPr>
          <p:nvPr>
            <p:ph type="sldNum" sz="quarter" idx="10"/>
          </p:nvPr>
        </p:nvSpPr>
        <p:spPr/>
        <p:txBody>
          <a:bodyPr/>
          <a:lstStyle>
            <a:lvl1pPr>
              <a:defRPr/>
            </a:lvl1pPr>
          </a:lstStyle>
          <a:p>
            <a:r>
              <a:rPr lang="en-US" altLang="en-US"/>
              <a:t>17-</a:t>
            </a:r>
            <a:fld id="{A49A41A5-E5CA-47B3-BAEE-03694523C143}" type="slidenum">
              <a:rPr lang="en-US" altLang="en-US"/>
              <a:pPr/>
              <a:t>‹#›</a:t>
            </a:fld>
            <a:endParaRPr lang="en-US" altLang="en-US"/>
          </a:p>
        </p:txBody>
      </p:sp>
    </p:spTree>
    <p:extLst>
      <p:ext uri="{BB962C8B-B14F-4D97-AF65-F5344CB8AC3E}">
        <p14:creationId xmlns:p14="http://schemas.microsoft.com/office/powerpoint/2010/main" val="3336761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ED07-E29B-47F1-BB64-BDAD3211BC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B5F384-C2F5-4189-B00F-EB01043941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AB150F1-6B77-44C7-94CD-67E7DACA16DA}"/>
              </a:ext>
            </a:extLst>
          </p:cNvPr>
          <p:cNvSpPr>
            <a:spLocks noGrp="1"/>
          </p:cNvSpPr>
          <p:nvPr>
            <p:ph type="sldNum" sz="quarter" idx="10"/>
          </p:nvPr>
        </p:nvSpPr>
        <p:spPr/>
        <p:txBody>
          <a:bodyPr/>
          <a:lstStyle>
            <a:lvl1pPr>
              <a:defRPr/>
            </a:lvl1pPr>
          </a:lstStyle>
          <a:p>
            <a:r>
              <a:rPr lang="en-US" altLang="en-US"/>
              <a:t>17-</a:t>
            </a:r>
            <a:fld id="{9871C588-13F3-4D84-BE19-FECC6D2132C6}" type="slidenum">
              <a:rPr lang="en-US" altLang="en-US"/>
              <a:pPr/>
              <a:t>‹#›</a:t>
            </a:fld>
            <a:endParaRPr lang="en-US" altLang="en-US"/>
          </a:p>
        </p:txBody>
      </p:sp>
    </p:spTree>
    <p:extLst>
      <p:ext uri="{BB962C8B-B14F-4D97-AF65-F5344CB8AC3E}">
        <p14:creationId xmlns:p14="http://schemas.microsoft.com/office/powerpoint/2010/main" val="659262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5007D7-4387-41D1-A209-53C1CA8B8D0A}"/>
              </a:ext>
            </a:extLst>
          </p:cNvPr>
          <p:cNvSpPr>
            <a:spLocks noGrp="1"/>
          </p:cNvSpPr>
          <p:nvPr>
            <p:ph type="title" orient="vert"/>
          </p:nvPr>
        </p:nvSpPr>
        <p:spPr>
          <a:xfrm>
            <a:off x="7418070" y="690880"/>
            <a:ext cx="2388870" cy="62179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08FC44-21EC-4386-8502-D279004A8035}"/>
              </a:ext>
            </a:extLst>
          </p:cNvPr>
          <p:cNvSpPr>
            <a:spLocks noGrp="1"/>
          </p:cNvSpPr>
          <p:nvPr>
            <p:ph type="body" orient="vert" idx="1"/>
          </p:nvPr>
        </p:nvSpPr>
        <p:spPr>
          <a:xfrm>
            <a:off x="251460" y="690880"/>
            <a:ext cx="6998970" cy="621792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806BAF4-C4E1-4FCF-B20E-648B53D112AD}"/>
              </a:ext>
            </a:extLst>
          </p:cNvPr>
          <p:cNvSpPr>
            <a:spLocks noGrp="1"/>
          </p:cNvSpPr>
          <p:nvPr>
            <p:ph type="sldNum" sz="quarter" idx="10"/>
          </p:nvPr>
        </p:nvSpPr>
        <p:spPr/>
        <p:txBody>
          <a:bodyPr/>
          <a:lstStyle>
            <a:lvl1pPr>
              <a:defRPr/>
            </a:lvl1pPr>
          </a:lstStyle>
          <a:p>
            <a:r>
              <a:rPr lang="en-US" altLang="en-US"/>
              <a:t>17-</a:t>
            </a:r>
            <a:fld id="{303748A5-87A3-4E28-916D-316A4166F2B2}" type="slidenum">
              <a:rPr lang="en-US" altLang="en-US"/>
              <a:pPr/>
              <a:t>‹#›</a:t>
            </a:fld>
            <a:endParaRPr lang="en-US" altLang="en-US"/>
          </a:p>
        </p:txBody>
      </p:sp>
    </p:spTree>
    <p:extLst>
      <p:ext uri="{BB962C8B-B14F-4D97-AF65-F5344CB8AC3E}">
        <p14:creationId xmlns:p14="http://schemas.microsoft.com/office/powerpoint/2010/main" val="381028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Blank">
    <p:spTree>
      <p:nvGrpSpPr>
        <p:cNvPr id="1" name=""/>
        <p:cNvGrpSpPr/>
        <p:nvPr/>
      </p:nvGrpSpPr>
      <p:grpSpPr>
        <a:xfrm>
          <a:off x="0" y="0"/>
          <a:ext cx="0" cy="0"/>
          <a:chOff x="0" y="0"/>
          <a:chExt cx="0" cy="0"/>
        </a:xfrm>
      </p:grpSpPr>
      <p:pic>
        <p:nvPicPr>
          <p:cNvPr id="2" name="Picture 1"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6295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lide w/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9194800" cy="4602204"/>
          </a:xfrm>
          <a:prstGeom prst="rect">
            <a:avLst/>
          </a:prstGeom>
        </p:spPr>
        <p:txBody>
          <a:bodyPr vert="horz"/>
          <a:lstStyle>
            <a:lvl1pPr marL="0" indent="0">
              <a:buNone/>
              <a:defRPr sz="20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5" name="Slide Number Placeholder 4"/>
          <p:cNvSpPr>
            <a:spLocks noGrp="1"/>
          </p:cNvSpPr>
          <p:nvPr>
            <p:ph type="sldNum" sz="quarter" idx="13"/>
          </p:nvPr>
        </p:nvSpPr>
        <p:spPr/>
        <p:txBody>
          <a:bodyPr/>
          <a:lstStyle/>
          <a:p>
            <a:fld id="{2E601C83-198A-4725-9EF3-D1327A395BB1}" type="slidenum">
              <a:rPr lang="en-US" smtClean="0"/>
              <a:t>‹#›</a:t>
            </a:fld>
            <a:endParaRPr lang="en-US" dirty="0"/>
          </a:p>
        </p:txBody>
      </p:sp>
    </p:spTree>
    <p:extLst>
      <p:ext uri="{BB962C8B-B14F-4D97-AF65-F5344CB8AC3E}">
        <p14:creationId xmlns:p14="http://schemas.microsoft.com/office/powerpoint/2010/main" val="127834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w/Bullets">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9245600" cy="742950"/>
          </a:xfrm>
          <a:prstGeom prst="rect">
            <a:avLst/>
          </a:prstGeom>
        </p:spPr>
        <p:txBody>
          <a:bodyPr vert="horz"/>
          <a:lstStyle>
            <a:lvl1pPr marL="0" indent="0">
              <a:buNone/>
              <a:defRPr sz="3200" b="1" baseline="0">
                <a:solidFill>
                  <a:srgbClr val="142958"/>
                </a:solidFill>
                <a:latin typeface="+mj-lt"/>
                <a:cs typeface="Arial Narrow" panose="020B0606020202030204" pitchFamily="34" charset="0"/>
              </a:defRPr>
            </a:lvl1pPr>
          </a:lstStyle>
          <a:p>
            <a:pPr lvl="0"/>
            <a:r>
              <a:rPr lang="en-US" dirty="0"/>
              <a:t>TITLE OF SLIDE</a:t>
            </a:r>
          </a:p>
        </p:txBody>
      </p:sp>
      <p:sp>
        <p:nvSpPr>
          <p:cNvPr id="11" name="Text Placeholder 10"/>
          <p:cNvSpPr>
            <a:spLocks noGrp="1"/>
          </p:cNvSpPr>
          <p:nvPr>
            <p:ph type="body" sz="quarter" idx="12"/>
          </p:nvPr>
        </p:nvSpPr>
        <p:spPr>
          <a:xfrm>
            <a:off x="444500" y="1625600"/>
            <a:ext cx="9245600" cy="4826000"/>
          </a:xfrm>
          <a:prstGeom prst="rect">
            <a:avLst/>
          </a:prstGeom>
        </p:spPr>
        <p:txBody>
          <a:bodyPr vert="horz"/>
          <a:lstStyle>
            <a:lvl1pPr marL="342900"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1pPr>
            <a:lvl2pPr marL="852312"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2pPr>
            <a:lvl3pPr marL="1361725"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3pPr>
            <a:lvl4pPr marL="1871137"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4pPr>
            <a:lvl5pPr marL="2380549"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774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ondary Slide w/Text &amp; Medi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002060"/>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5956300" cy="4602204"/>
          </a:xfrm>
          <a:prstGeom prst="rect">
            <a:avLst/>
          </a:prstGeom>
        </p:spPr>
        <p:txBody>
          <a:bodyPr vert="horz"/>
          <a:lstStyle>
            <a:lvl1pPr marL="0" indent="0">
              <a:buNone/>
              <a:defRPr sz="24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10" name="Content Placeholder 9"/>
          <p:cNvSpPr>
            <a:spLocks noGrp="1"/>
          </p:cNvSpPr>
          <p:nvPr>
            <p:ph sz="quarter" idx="13" hasCustomPrompt="1"/>
          </p:nvPr>
        </p:nvSpPr>
        <p:spPr>
          <a:xfrm>
            <a:off x="6642100" y="2065296"/>
            <a:ext cx="2962448" cy="4602204"/>
          </a:xfrm>
          <a:prstGeom prst="rect">
            <a:avLst/>
          </a:prstGeom>
        </p:spPr>
        <p:txBody>
          <a:bodyPr vert="horz"/>
          <a:lstStyle>
            <a:lvl1pPr marL="0" indent="0" algn="ctr">
              <a:buNone/>
              <a:defRPr sz="1800" baseline="0"/>
            </a:lvl1pPr>
          </a:lstStyle>
          <a:p>
            <a:pPr lvl="0"/>
            <a:r>
              <a:rPr lang="en-US" dirty="0"/>
              <a:t>Click proper below image </a:t>
            </a:r>
          </a:p>
          <a:p>
            <a:pPr lvl="0"/>
            <a:r>
              <a:rPr lang="en-US" dirty="0"/>
              <a:t>to insert media</a:t>
            </a:r>
          </a:p>
        </p:txBody>
      </p:sp>
    </p:spTree>
    <p:extLst>
      <p:ext uri="{BB962C8B-B14F-4D97-AF65-F5344CB8AC3E}">
        <p14:creationId xmlns:p14="http://schemas.microsoft.com/office/powerpoint/2010/main" val="35316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ondary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2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57090DC-647D-4CCB-B353-B60ABEB2DD04}"/>
              </a:ext>
            </a:extLst>
          </p:cNvPr>
          <p:cNvSpPr>
            <a:spLocks noGrp="1" noChangeArrowheads="1"/>
          </p:cNvSpPr>
          <p:nvPr>
            <p:ph type="ctrTitle"/>
          </p:nvPr>
        </p:nvSpPr>
        <p:spPr>
          <a:xfrm>
            <a:off x="3855720" y="2590800"/>
            <a:ext cx="5699760" cy="2418080"/>
          </a:xfrm>
        </p:spPr>
        <p:txBody>
          <a:bodyPr/>
          <a:lstStyle>
            <a:lvl1pPr>
              <a:defRPr sz="4400"/>
            </a:lvl1pPr>
          </a:lstStyle>
          <a:p>
            <a:pPr lvl="0"/>
            <a:r>
              <a:rPr lang="en-US" altLang="en-US" noProof="0"/>
              <a:t>Click to edit Master title style</a:t>
            </a:r>
          </a:p>
        </p:txBody>
      </p:sp>
      <p:sp>
        <p:nvSpPr>
          <p:cNvPr id="18435" name="Text Box 3">
            <a:extLst>
              <a:ext uri="{FF2B5EF4-FFF2-40B4-BE49-F238E27FC236}">
                <a16:creationId xmlns:a16="http://schemas.microsoft.com/office/drawing/2014/main" id="{1BA41441-F8EE-4DE5-804B-339958519923}"/>
              </a:ext>
            </a:extLst>
          </p:cNvPr>
          <p:cNvSpPr txBox="1">
            <a:spLocks noChangeArrowheads="1"/>
          </p:cNvSpPr>
          <p:nvPr/>
        </p:nvSpPr>
        <p:spPr bwMode="auto">
          <a:xfrm>
            <a:off x="1341120" y="604520"/>
            <a:ext cx="7795260" cy="295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320"/>
          </a:p>
        </p:txBody>
      </p:sp>
      <p:pic>
        <p:nvPicPr>
          <p:cNvPr id="18436" name="Picture 4" descr="C:\Documents and Settings\Greg Byrd\My Documents\ece206\mh-slides\title.jpg">
            <a:extLst>
              <a:ext uri="{FF2B5EF4-FFF2-40B4-BE49-F238E27FC236}">
                <a16:creationId xmlns:a16="http://schemas.microsoft.com/office/drawing/2014/main" id="{18646C1B-52ED-44DD-A996-677A2AD2F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768408" cy="777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73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C3B5-0B38-4A61-87AD-ED378B97B3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3FBABB-3143-4430-BC25-C442004357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7A73C693-EDB2-4774-AA72-8FFB9613FFAB}"/>
              </a:ext>
            </a:extLst>
          </p:cNvPr>
          <p:cNvSpPr>
            <a:spLocks noGrp="1"/>
          </p:cNvSpPr>
          <p:nvPr>
            <p:ph type="sldNum" sz="quarter" idx="10"/>
          </p:nvPr>
        </p:nvSpPr>
        <p:spPr/>
        <p:txBody>
          <a:bodyPr/>
          <a:lstStyle>
            <a:lvl1pPr>
              <a:defRPr/>
            </a:lvl1pPr>
          </a:lstStyle>
          <a:p>
            <a:r>
              <a:rPr lang="en-US" altLang="en-US"/>
              <a:t>17-</a:t>
            </a:r>
            <a:fld id="{189649C7-202F-456D-BF94-E49E49E35098}" type="slidenum">
              <a:rPr lang="en-US" altLang="en-US"/>
              <a:pPr/>
              <a:t>‹#›</a:t>
            </a:fld>
            <a:endParaRPr lang="en-US" altLang="en-US"/>
          </a:p>
        </p:txBody>
      </p:sp>
    </p:spTree>
    <p:extLst>
      <p:ext uri="{BB962C8B-B14F-4D97-AF65-F5344CB8AC3E}">
        <p14:creationId xmlns:p14="http://schemas.microsoft.com/office/powerpoint/2010/main" val="401293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0D5F-4360-4AE1-A395-2C147BA0B337}"/>
              </a:ext>
            </a:extLst>
          </p:cNvPr>
          <p:cNvSpPr>
            <a:spLocks noGrp="1"/>
          </p:cNvSpPr>
          <p:nvPr>
            <p:ph type="title"/>
          </p:nvPr>
        </p:nvSpPr>
        <p:spPr>
          <a:xfrm>
            <a:off x="686277" y="1937704"/>
            <a:ext cx="8675370" cy="3233102"/>
          </a:xfrm>
        </p:spPr>
        <p:txBody>
          <a:bodyPr anchor="b"/>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A8134918-9D78-4941-9C60-4274632EDFD9}"/>
              </a:ext>
            </a:extLst>
          </p:cNvPr>
          <p:cNvSpPr>
            <a:spLocks noGrp="1"/>
          </p:cNvSpPr>
          <p:nvPr>
            <p:ph type="body" idx="1"/>
          </p:nvPr>
        </p:nvSpPr>
        <p:spPr>
          <a:xfrm>
            <a:off x="686277" y="5201392"/>
            <a:ext cx="8675370" cy="1700212"/>
          </a:xfrm>
        </p:spPr>
        <p:txBody>
          <a:bodyPr/>
          <a:lstStyle>
            <a:lvl1pPr marL="0" indent="0">
              <a:buNone/>
              <a:defRPr sz="2640"/>
            </a:lvl1pPr>
            <a:lvl2pPr marL="502920" indent="0">
              <a:buNone/>
              <a:defRPr sz="2200"/>
            </a:lvl2pPr>
            <a:lvl3pPr marL="1005840" indent="0">
              <a:buNone/>
              <a:defRPr sz="198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pPr lvl="0"/>
            <a:r>
              <a:rPr lang="en-US"/>
              <a:t>Edit Master text styles</a:t>
            </a:r>
          </a:p>
        </p:txBody>
      </p:sp>
      <p:sp>
        <p:nvSpPr>
          <p:cNvPr id="4" name="Slide Number Placeholder 3">
            <a:extLst>
              <a:ext uri="{FF2B5EF4-FFF2-40B4-BE49-F238E27FC236}">
                <a16:creationId xmlns:a16="http://schemas.microsoft.com/office/drawing/2014/main" id="{C1AC8425-3692-45F5-97ED-4655EDC62FBE}"/>
              </a:ext>
            </a:extLst>
          </p:cNvPr>
          <p:cNvSpPr>
            <a:spLocks noGrp="1"/>
          </p:cNvSpPr>
          <p:nvPr>
            <p:ph type="sldNum" sz="quarter" idx="10"/>
          </p:nvPr>
        </p:nvSpPr>
        <p:spPr/>
        <p:txBody>
          <a:bodyPr/>
          <a:lstStyle>
            <a:lvl1pPr>
              <a:defRPr/>
            </a:lvl1pPr>
          </a:lstStyle>
          <a:p>
            <a:r>
              <a:rPr lang="en-US" altLang="en-US"/>
              <a:t>17-</a:t>
            </a:r>
            <a:fld id="{EB773280-E92A-4386-9764-BCFE06608021}" type="slidenum">
              <a:rPr lang="en-US" altLang="en-US"/>
              <a:pPr/>
              <a:t>‹#›</a:t>
            </a:fld>
            <a:endParaRPr lang="en-US" altLang="en-US"/>
          </a:p>
        </p:txBody>
      </p:sp>
    </p:spTree>
    <p:extLst>
      <p:ext uri="{BB962C8B-B14F-4D97-AF65-F5344CB8AC3E}">
        <p14:creationId xmlns:p14="http://schemas.microsoft.com/office/powerpoint/2010/main" val="35850467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emf"/><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pic>
        <p:nvPicPr>
          <p:cNvPr id="5" name="Picture 4" descr="master_bottom2.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6" name="Picture 5" descr="Cover_BuildingCrop.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550756441"/>
      </p:ext>
    </p:extLst>
  </p:cSld>
  <p:clrMap bg1="lt1" tx1="dk1" bg2="lt2" tx2="dk2" accent1="accent1" accent2="accent2" accent3="accent3" accent4="accent4" accent5="accent5" accent6="accent6" hlink="hlink" folHlink="folHlink"/>
  <p:sldLayoutIdLst>
    <p:sldLayoutId id="2147483663" r:id="rId1"/>
    <p:sldLayoutId id="2147483667" r:id="rId2"/>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2nd_bottom.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985000"/>
            <a:ext cx="10058400" cy="800100"/>
          </a:xfrm>
          <a:prstGeom prst="rect">
            <a:avLst/>
          </a:prstGeom>
        </p:spPr>
      </p:pic>
      <p:sp>
        <p:nvSpPr>
          <p:cNvPr id="3" name="Slide Number Placeholder 2"/>
          <p:cNvSpPr>
            <a:spLocks noGrp="1"/>
          </p:cNvSpPr>
          <p:nvPr>
            <p:ph type="sldNum" sz="quarter" idx="4"/>
          </p:nvPr>
        </p:nvSpPr>
        <p:spPr>
          <a:xfrm>
            <a:off x="7739063" y="669607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2E601C83-198A-4725-9EF3-D1327A395BB1}" type="slidenum">
              <a:rPr lang="en-US" smtClean="0"/>
              <a:t>‹#›</a:t>
            </a:fld>
            <a:endParaRPr lang="en-US"/>
          </a:p>
        </p:txBody>
      </p:sp>
    </p:spTree>
    <p:extLst>
      <p:ext uri="{BB962C8B-B14F-4D97-AF65-F5344CB8AC3E}">
        <p14:creationId xmlns:p14="http://schemas.microsoft.com/office/powerpoint/2010/main" val="3527328028"/>
      </p:ext>
    </p:extLst>
  </p:cSld>
  <p:clrMap bg1="lt1" tx1="dk1" bg2="lt2" tx2="dk2" accent1="accent1" accent2="accent2" accent3="accent3" accent4="accent4" accent5="accent5" accent6="accent6" hlink="hlink" folHlink="folHlink"/>
  <p:sldLayoutIdLst>
    <p:sldLayoutId id="2147483670" r:id="rId1"/>
    <p:sldLayoutId id="2147483666" r:id="rId2"/>
    <p:sldLayoutId id="2147483669" r:id="rId3"/>
    <p:sldLayoutId id="2147483668" r:id="rId4"/>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0F90398-CBEC-4BC3-AD40-FBF1B0A858EE}"/>
              </a:ext>
            </a:extLst>
          </p:cNvPr>
          <p:cNvSpPr>
            <a:spLocks noGrp="1" noChangeArrowheads="1"/>
          </p:cNvSpPr>
          <p:nvPr>
            <p:ph type="title"/>
          </p:nvPr>
        </p:nvSpPr>
        <p:spPr bwMode="auto">
          <a:xfrm>
            <a:off x="251460" y="690880"/>
            <a:ext cx="9555480" cy="60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7411" name="Rectangle 3">
            <a:extLst>
              <a:ext uri="{FF2B5EF4-FFF2-40B4-BE49-F238E27FC236}">
                <a16:creationId xmlns:a16="http://schemas.microsoft.com/office/drawing/2014/main" id="{43E9159B-61EF-4983-A882-583E83761003}"/>
              </a:ext>
            </a:extLst>
          </p:cNvPr>
          <p:cNvSpPr>
            <a:spLocks noGrp="1" noChangeArrowheads="1"/>
          </p:cNvSpPr>
          <p:nvPr>
            <p:ph type="body" idx="1"/>
          </p:nvPr>
        </p:nvSpPr>
        <p:spPr bwMode="auto">
          <a:xfrm>
            <a:off x="251460" y="1295400"/>
            <a:ext cx="9555480"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7412" name="Rectangle 4">
            <a:extLst>
              <a:ext uri="{FF2B5EF4-FFF2-40B4-BE49-F238E27FC236}">
                <a16:creationId xmlns:a16="http://schemas.microsoft.com/office/drawing/2014/main" id="{143DD6CA-BAD4-4FDD-B9B8-27B87B2996E1}"/>
              </a:ext>
            </a:extLst>
          </p:cNvPr>
          <p:cNvSpPr>
            <a:spLocks noGrp="1" noChangeArrowheads="1"/>
          </p:cNvSpPr>
          <p:nvPr>
            <p:ph type="sldNum" sz="quarter" idx="4"/>
          </p:nvPr>
        </p:nvSpPr>
        <p:spPr bwMode="auto">
          <a:xfrm>
            <a:off x="7208520" y="7167880"/>
            <a:ext cx="259842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2200"/>
            </a:lvl1pPr>
          </a:lstStyle>
          <a:p>
            <a:r>
              <a:rPr lang="en-US" altLang="en-US"/>
              <a:t>17-</a:t>
            </a:r>
            <a:fld id="{F214F1E2-0C12-44F6-9D52-C2BE0265B958}" type="slidenum">
              <a:rPr lang="en-US" altLang="en-US"/>
              <a:pPr/>
              <a:t>‹#›</a:t>
            </a:fld>
            <a:endParaRPr lang="en-US" altLang="en-US"/>
          </a:p>
        </p:txBody>
      </p:sp>
      <p:sp>
        <p:nvSpPr>
          <p:cNvPr id="17413" name="Text Box 5">
            <a:extLst>
              <a:ext uri="{FF2B5EF4-FFF2-40B4-BE49-F238E27FC236}">
                <a16:creationId xmlns:a16="http://schemas.microsoft.com/office/drawing/2014/main" id="{5ADB4C0C-36F3-4427-9024-7659C9573FC7}"/>
              </a:ext>
            </a:extLst>
          </p:cNvPr>
          <p:cNvSpPr txBox="1">
            <a:spLocks noChangeArrowheads="1"/>
          </p:cNvSpPr>
          <p:nvPr/>
        </p:nvSpPr>
        <p:spPr bwMode="auto">
          <a:xfrm>
            <a:off x="670560" y="259081"/>
            <a:ext cx="8717280" cy="22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80"/>
              <a:t>Copyright © The McGraw-Hill Companies, Inc.  Permission required for reproduction or display.</a:t>
            </a:r>
          </a:p>
        </p:txBody>
      </p:sp>
    </p:spTree>
    <p:extLst>
      <p:ext uri="{BB962C8B-B14F-4D97-AF65-F5344CB8AC3E}">
        <p14:creationId xmlns:p14="http://schemas.microsoft.com/office/powerpoint/2010/main" val="136020160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3080" b="1" kern="1200">
          <a:solidFill>
            <a:schemeClr val="accent2"/>
          </a:solidFill>
          <a:latin typeface="+mj-lt"/>
          <a:ea typeface="+mj-ea"/>
          <a:cs typeface="+mj-cs"/>
        </a:defRPr>
      </a:lvl1pPr>
      <a:lvl2pPr algn="l" rtl="0" eaLnBrk="0" fontAlgn="base" hangingPunct="0">
        <a:spcBef>
          <a:spcPct val="0"/>
        </a:spcBef>
        <a:spcAft>
          <a:spcPct val="0"/>
        </a:spcAft>
        <a:defRPr sz="3080" b="1">
          <a:solidFill>
            <a:schemeClr val="accent2"/>
          </a:solidFill>
          <a:latin typeface="Arial" panose="020B0604020202020204" pitchFamily="34" charset="0"/>
        </a:defRPr>
      </a:lvl2pPr>
      <a:lvl3pPr algn="l" rtl="0" eaLnBrk="0" fontAlgn="base" hangingPunct="0">
        <a:spcBef>
          <a:spcPct val="0"/>
        </a:spcBef>
        <a:spcAft>
          <a:spcPct val="0"/>
        </a:spcAft>
        <a:defRPr sz="3080" b="1">
          <a:solidFill>
            <a:schemeClr val="accent2"/>
          </a:solidFill>
          <a:latin typeface="Arial" panose="020B0604020202020204" pitchFamily="34" charset="0"/>
        </a:defRPr>
      </a:lvl3pPr>
      <a:lvl4pPr algn="l" rtl="0" eaLnBrk="0" fontAlgn="base" hangingPunct="0">
        <a:spcBef>
          <a:spcPct val="0"/>
        </a:spcBef>
        <a:spcAft>
          <a:spcPct val="0"/>
        </a:spcAft>
        <a:defRPr sz="3080" b="1">
          <a:solidFill>
            <a:schemeClr val="accent2"/>
          </a:solidFill>
          <a:latin typeface="Arial" panose="020B0604020202020204" pitchFamily="34" charset="0"/>
        </a:defRPr>
      </a:lvl4pPr>
      <a:lvl5pPr algn="l" rtl="0" eaLnBrk="0" fontAlgn="base" hangingPunct="0">
        <a:spcBef>
          <a:spcPct val="0"/>
        </a:spcBef>
        <a:spcAft>
          <a:spcPct val="0"/>
        </a:spcAft>
        <a:defRPr sz="3080" b="1">
          <a:solidFill>
            <a:schemeClr val="accent2"/>
          </a:solidFill>
          <a:latin typeface="Arial" panose="020B0604020202020204" pitchFamily="34" charset="0"/>
        </a:defRPr>
      </a:lvl5pPr>
      <a:lvl6pPr marL="502920" algn="l" rtl="0" eaLnBrk="0" fontAlgn="base" hangingPunct="0">
        <a:spcBef>
          <a:spcPct val="0"/>
        </a:spcBef>
        <a:spcAft>
          <a:spcPct val="0"/>
        </a:spcAft>
        <a:defRPr sz="3080" b="1">
          <a:solidFill>
            <a:schemeClr val="accent2"/>
          </a:solidFill>
          <a:latin typeface="Arial" panose="020B0604020202020204" pitchFamily="34" charset="0"/>
        </a:defRPr>
      </a:lvl6pPr>
      <a:lvl7pPr marL="1005840" algn="l" rtl="0" eaLnBrk="0" fontAlgn="base" hangingPunct="0">
        <a:spcBef>
          <a:spcPct val="0"/>
        </a:spcBef>
        <a:spcAft>
          <a:spcPct val="0"/>
        </a:spcAft>
        <a:defRPr sz="3080" b="1">
          <a:solidFill>
            <a:schemeClr val="accent2"/>
          </a:solidFill>
          <a:latin typeface="Arial" panose="020B0604020202020204" pitchFamily="34" charset="0"/>
        </a:defRPr>
      </a:lvl7pPr>
      <a:lvl8pPr marL="1508760" algn="l" rtl="0" eaLnBrk="0" fontAlgn="base" hangingPunct="0">
        <a:spcBef>
          <a:spcPct val="0"/>
        </a:spcBef>
        <a:spcAft>
          <a:spcPct val="0"/>
        </a:spcAft>
        <a:defRPr sz="3080" b="1">
          <a:solidFill>
            <a:schemeClr val="accent2"/>
          </a:solidFill>
          <a:latin typeface="Arial" panose="020B0604020202020204" pitchFamily="34" charset="0"/>
        </a:defRPr>
      </a:lvl8pPr>
      <a:lvl9pPr marL="2011680" algn="l" rtl="0" eaLnBrk="0" fontAlgn="base" hangingPunct="0">
        <a:spcBef>
          <a:spcPct val="0"/>
        </a:spcBef>
        <a:spcAft>
          <a:spcPct val="0"/>
        </a:spcAft>
        <a:defRPr sz="3080" b="1">
          <a:solidFill>
            <a:schemeClr val="accent2"/>
          </a:solidFill>
          <a:latin typeface="Arial" panose="020B0604020202020204" pitchFamily="34" charset="0"/>
        </a:defRPr>
      </a:lvl9pPr>
    </p:titleStyle>
    <p:bodyStyle>
      <a:lvl1pPr algn="l" rtl="0" eaLnBrk="0" fontAlgn="base" hangingPunct="0">
        <a:spcBef>
          <a:spcPct val="20000"/>
        </a:spcBef>
        <a:spcAft>
          <a:spcPct val="0"/>
        </a:spcAft>
        <a:defRPr sz="2640" b="1" kern="1200">
          <a:solidFill>
            <a:schemeClr val="tx1"/>
          </a:solidFill>
          <a:latin typeface="+mn-lt"/>
          <a:ea typeface="+mn-ea"/>
          <a:cs typeface="+mn-cs"/>
        </a:defRPr>
      </a:lvl1pPr>
      <a:lvl2pPr marL="633889" indent="-258445" algn="l" rtl="0" eaLnBrk="0" fontAlgn="base" hangingPunct="0">
        <a:spcBef>
          <a:spcPct val="20000"/>
        </a:spcBef>
        <a:spcAft>
          <a:spcPct val="0"/>
        </a:spcAft>
        <a:buChar char="•"/>
        <a:defRPr sz="2200" b="1" kern="1200">
          <a:solidFill>
            <a:schemeClr val="tx1"/>
          </a:solidFill>
          <a:latin typeface="+mn-lt"/>
          <a:ea typeface="+mn-ea"/>
          <a:cs typeface="+mn-cs"/>
        </a:defRPr>
      </a:lvl2pPr>
      <a:lvl3pPr marL="1124585" indent="-244475" algn="l" rtl="0" eaLnBrk="0" fontAlgn="base" hangingPunct="0">
        <a:spcBef>
          <a:spcPct val="20000"/>
        </a:spcBef>
        <a:spcAft>
          <a:spcPct val="0"/>
        </a:spcAft>
        <a:buFont typeface="Wingdings" panose="05000000000000000000" pitchFamily="2" charset="2"/>
        <a:buChar char="Ø"/>
        <a:defRPr sz="2200" b="1" kern="1200">
          <a:solidFill>
            <a:schemeClr val="tx1"/>
          </a:solidFill>
          <a:latin typeface="+mn-lt"/>
          <a:ea typeface="+mn-ea"/>
          <a:cs typeface="+mn-cs"/>
        </a:defRPr>
      </a:lvl3pPr>
      <a:lvl4pPr marL="1503522" indent="-193834" algn="l" rtl="0" eaLnBrk="0" fontAlgn="base" hangingPunct="0">
        <a:spcBef>
          <a:spcPct val="20000"/>
        </a:spcBef>
        <a:spcAft>
          <a:spcPct val="0"/>
        </a:spcAft>
        <a:buChar char="–"/>
        <a:defRPr b="1" kern="1200">
          <a:solidFill>
            <a:schemeClr val="tx1"/>
          </a:solidFill>
          <a:latin typeface="+mn-lt"/>
          <a:ea typeface="+mn-ea"/>
          <a:cs typeface="+mn-cs"/>
        </a:defRPr>
      </a:lvl4pPr>
      <a:lvl5pPr marL="1887697" indent="-193834" algn="l" rtl="0" eaLnBrk="0" fontAlgn="base" hangingPunct="0">
        <a:spcBef>
          <a:spcPct val="20000"/>
        </a:spcBef>
        <a:spcAft>
          <a:spcPct val="0"/>
        </a:spcAft>
        <a:buChar char="•"/>
        <a:defRPr b="1"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microsoft.com/office/2007/relationships/media" Target="../media/media1.wmv"/><Relationship Id="rId1" Type="http://schemas.openxmlformats.org/officeDocument/2006/relationships/video" Target="NULL" TargetMode="Externa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44499" y="619125"/>
            <a:ext cx="9156701" cy="742950"/>
          </a:xfrm>
          <a:prstGeom prst="rect">
            <a:avLst/>
          </a:prstGeom>
        </p:spPr>
        <p:txBody>
          <a:bodyPr vert="horz"/>
          <a:lstStyle>
            <a:lvl1pPr marL="0" indent="0" algn="l" defTabSz="509412" rtl="0" eaLnBrk="1" latinLnBrk="0" hangingPunct="1">
              <a:spcBef>
                <a:spcPct val="20000"/>
              </a:spcBef>
              <a:buFont typeface="Arial"/>
              <a:buNone/>
              <a:defRPr sz="4000" kern="1200" baseline="0">
                <a:solidFill>
                  <a:srgbClr val="142958"/>
                </a:solidFill>
                <a:latin typeface="Vinyl OT Regular"/>
                <a:ea typeface="+mn-ea"/>
                <a:cs typeface="Vinyl OT Regular"/>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3600" b="1" dirty="0">
                <a:latin typeface="+mj-lt"/>
                <a:cs typeface="Arial Narrow"/>
              </a:rPr>
              <a:t>ECE 220 Computer Systems &amp; Programming</a:t>
            </a:r>
          </a:p>
        </p:txBody>
      </p:sp>
      <p:sp>
        <p:nvSpPr>
          <p:cNvPr id="9" name="Text Placeholder 4"/>
          <p:cNvSpPr txBox="1">
            <a:spLocks/>
          </p:cNvSpPr>
          <p:nvPr/>
        </p:nvSpPr>
        <p:spPr>
          <a:xfrm>
            <a:off x="444500" y="1303623"/>
            <a:ext cx="4673600" cy="327310"/>
          </a:xfrm>
          <a:prstGeom prst="rect">
            <a:avLst/>
          </a:prstGeom>
        </p:spPr>
        <p:txBody>
          <a:bodyPr vert="horz"/>
          <a:lstStyle>
            <a:lvl1pPr marL="0" indent="0" algn="l" defTabSz="509412" rtl="0" eaLnBrk="1" latinLnBrk="0" hangingPunct="1">
              <a:spcBef>
                <a:spcPct val="20000"/>
              </a:spcBef>
              <a:buFont typeface="Arial"/>
              <a:buNone/>
              <a:defRPr sz="1700" kern="1200" baseline="0">
                <a:solidFill>
                  <a:srgbClr val="F16322"/>
                </a:solidFill>
                <a:latin typeface="OfficinaSansITCStd Bold"/>
                <a:ea typeface="+mn-ea"/>
                <a:cs typeface="OfficinaSansITCStd Bold"/>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000" b="1" dirty="0">
              <a:latin typeface="Droid Sans Pro"/>
              <a:cs typeface="Droid Sans Pro"/>
            </a:endParaRPr>
          </a:p>
        </p:txBody>
      </p:sp>
      <p:sp>
        <p:nvSpPr>
          <p:cNvPr id="10" name="Text Placeholder 7"/>
          <p:cNvSpPr txBox="1">
            <a:spLocks/>
          </p:cNvSpPr>
          <p:nvPr/>
        </p:nvSpPr>
        <p:spPr>
          <a:xfrm>
            <a:off x="444500" y="1471914"/>
            <a:ext cx="9017000" cy="359835"/>
          </a:xfrm>
          <a:prstGeom prst="rect">
            <a:avLst/>
          </a:prstGeom>
        </p:spPr>
        <p:txBody>
          <a:bodyPr vert="horz"/>
          <a:lstStyle>
            <a:lvl1pPr marL="0" indent="0" algn="l" defTabSz="509412" rtl="0" eaLnBrk="1" latinLnBrk="0" hangingPunct="1">
              <a:spcBef>
                <a:spcPct val="20000"/>
              </a:spcBef>
              <a:buFont typeface="Arial"/>
              <a:buNone/>
              <a:defRPr sz="1200" b="0" i="0" kern="1200" baseline="0">
                <a:solidFill>
                  <a:srgbClr val="F16322"/>
                </a:solidFill>
                <a:latin typeface="OfficinaSansITCStd Book"/>
                <a:ea typeface="+mn-ea"/>
                <a:cs typeface="OfficinaSansITCStd Book"/>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400" b="1" dirty="0">
              <a:latin typeface="+mn-lt"/>
            </a:endParaRPr>
          </a:p>
          <a:p>
            <a:r>
              <a:rPr lang="en-US" sz="2400" b="1" dirty="0">
                <a:latin typeface="+mn-lt"/>
              </a:rPr>
              <a:t>Lecture 14 – Recursion</a:t>
            </a:r>
          </a:p>
          <a:p>
            <a:r>
              <a:rPr lang="en-US" sz="2400" b="1" dirty="0">
                <a:latin typeface="+mn-lt"/>
              </a:rPr>
              <a:t>March 5, 2019</a:t>
            </a:r>
          </a:p>
        </p:txBody>
      </p:sp>
      <p:pic>
        <p:nvPicPr>
          <p:cNvPr id="5" name="Picture 4" descr="Cover_BuildingCrop.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45594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63D73C-4AB4-4817-8740-E8D1AFE62E01}"/>
              </a:ext>
            </a:extLst>
          </p:cNvPr>
          <p:cNvSpPr>
            <a:spLocks noGrp="1"/>
          </p:cNvSpPr>
          <p:nvPr>
            <p:ph type="body" sz="quarter" idx="10"/>
          </p:nvPr>
        </p:nvSpPr>
        <p:spPr>
          <a:xfrm rot="5400000">
            <a:off x="-1867711" y="3017803"/>
            <a:ext cx="5642042" cy="501380"/>
          </a:xfrm>
        </p:spPr>
        <p:txBody>
          <a:bodyPr/>
          <a:lstStyle/>
          <a:p>
            <a:r>
              <a:rPr lang="en-US" dirty="0">
                <a:solidFill>
                  <a:srgbClr val="FF0000"/>
                </a:solidFill>
              </a:rPr>
              <a:t>Recursion- C code to LC3 (cont.)</a:t>
            </a:r>
          </a:p>
        </p:txBody>
      </p:sp>
      <p:pic>
        <p:nvPicPr>
          <p:cNvPr id="3" name="Picture 2">
            <a:extLst>
              <a:ext uri="{FF2B5EF4-FFF2-40B4-BE49-F238E27FC236}">
                <a16:creationId xmlns:a16="http://schemas.microsoft.com/office/drawing/2014/main" id="{795CCEE0-B40D-45B5-8729-BD0E88551739}"/>
              </a:ext>
            </a:extLst>
          </p:cNvPr>
          <p:cNvPicPr>
            <a:picLocks noChangeAspect="1"/>
          </p:cNvPicPr>
          <p:nvPr/>
        </p:nvPicPr>
        <p:blipFill>
          <a:blip r:embed="rId2"/>
          <a:stretch>
            <a:fillRect/>
          </a:stretch>
        </p:blipFill>
        <p:spPr>
          <a:xfrm>
            <a:off x="1583381" y="564204"/>
            <a:ext cx="7312591" cy="5038928"/>
          </a:xfrm>
          <a:prstGeom prst="rect">
            <a:avLst/>
          </a:prstGeom>
        </p:spPr>
      </p:pic>
    </p:spTree>
    <p:extLst>
      <p:ext uri="{BB962C8B-B14F-4D97-AF65-F5344CB8AC3E}">
        <p14:creationId xmlns:p14="http://schemas.microsoft.com/office/powerpoint/2010/main" val="44299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63D73C-4AB4-4817-8740-E8D1AFE62E01}"/>
              </a:ext>
            </a:extLst>
          </p:cNvPr>
          <p:cNvSpPr>
            <a:spLocks noGrp="1"/>
          </p:cNvSpPr>
          <p:nvPr>
            <p:ph type="body" sz="quarter" idx="10"/>
          </p:nvPr>
        </p:nvSpPr>
        <p:spPr>
          <a:xfrm rot="5400000">
            <a:off x="-1750979" y="2755157"/>
            <a:ext cx="5642042" cy="501380"/>
          </a:xfrm>
        </p:spPr>
        <p:txBody>
          <a:bodyPr/>
          <a:lstStyle/>
          <a:p>
            <a:r>
              <a:rPr lang="en-US" dirty="0">
                <a:solidFill>
                  <a:srgbClr val="FF0000"/>
                </a:solidFill>
              </a:rPr>
              <a:t>Recursion- C code to LC3 (cont.)</a:t>
            </a:r>
          </a:p>
          <a:p>
            <a:r>
              <a:rPr lang="en-US" sz="2000" dirty="0">
                <a:solidFill>
                  <a:schemeClr val="tx2">
                    <a:lumMod val="75000"/>
                  </a:schemeClr>
                </a:solidFill>
              </a:rPr>
              <a:t>(See the code factorial.asm)</a:t>
            </a:r>
          </a:p>
        </p:txBody>
      </p:sp>
      <p:pic>
        <p:nvPicPr>
          <p:cNvPr id="3" name="Picture 2">
            <a:extLst>
              <a:ext uri="{FF2B5EF4-FFF2-40B4-BE49-F238E27FC236}">
                <a16:creationId xmlns:a16="http://schemas.microsoft.com/office/drawing/2014/main" id="{4AEC43FD-B23F-4AD5-9388-90D0678F67B6}"/>
              </a:ext>
            </a:extLst>
          </p:cNvPr>
          <p:cNvPicPr>
            <a:picLocks noChangeAspect="1"/>
          </p:cNvPicPr>
          <p:nvPr/>
        </p:nvPicPr>
        <p:blipFill>
          <a:blip r:embed="rId2"/>
          <a:stretch>
            <a:fillRect/>
          </a:stretch>
        </p:blipFill>
        <p:spPr>
          <a:xfrm>
            <a:off x="1889293" y="286662"/>
            <a:ext cx="5229225" cy="6829425"/>
          </a:xfrm>
          <a:prstGeom prst="rect">
            <a:avLst/>
          </a:prstGeom>
        </p:spPr>
      </p:pic>
    </p:spTree>
    <p:extLst>
      <p:ext uri="{BB962C8B-B14F-4D97-AF65-F5344CB8AC3E}">
        <p14:creationId xmlns:p14="http://schemas.microsoft.com/office/powerpoint/2010/main" val="355794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CA371E-6339-4C94-AD64-9C56E4D46E5D}"/>
              </a:ext>
            </a:extLst>
          </p:cNvPr>
          <p:cNvSpPr>
            <a:spLocks noGrp="1"/>
          </p:cNvSpPr>
          <p:nvPr>
            <p:ph type="body" sz="quarter" idx="10"/>
          </p:nvPr>
        </p:nvSpPr>
        <p:spPr>
          <a:xfrm>
            <a:off x="444500" y="346750"/>
            <a:ext cx="9245600" cy="742950"/>
          </a:xfrm>
        </p:spPr>
        <p:txBody>
          <a:bodyPr/>
          <a:lstStyle/>
          <a:p>
            <a:r>
              <a:rPr lang="en-US" dirty="0">
                <a:solidFill>
                  <a:srgbClr val="002060"/>
                </a:solidFill>
              </a:rPr>
              <a:t>Towers of Hanoi Problem</a:t>
            </a:r>
          </a:p>
        </p:txBody>
      </p:sp>
      <p:pic>
        <p:nvPicPr>
          <p:cNvPr id="4" name="Picture 3">
            <a:extLst>
              <a:ext uri="{FF2B5EF4-FFF2-40B4-BE49-F238E27FC236}">
                <a16:creationId xmlns:a16="http://schemas.microsoft.com/office/drawing/2014/main" id="{C544B2F6-5FE4-4EFA-BBE2-28FCFEAABB68}"/>
              </a:ext>
            </a:extLst>
          </p:cNvPr>
          <p:cNvPicPr>
            <a:picLocks noChangeAspect="1"/>
          </p:cNvPicPr>
          <p:nvPr/>
        </p:nvPicPr>
        <p:blipFill>
          <a:blip r:embed="rId2"/>
          <a:stretch>
            <a:fillRect/>
          </a:stretch>
        </p:blipFill>
        <p:spPr>
          <a:xfrm>
            <a:off x="695122" y="1079164"/>
            <a:ext cx="8648700" cy="5886450"/>
          </a:xfrm>
          <a:prstGeom prst="rect">
            <a:avLst/>
          </a:prstGeom>
        </p:spPr>
      </p:pic>
    </p:spTree>
    <p:extLst>
      <p:ext uri="{BB962C8B-B14F-4D97-AF65-F5344CB8AC3E}">
        <p14:creationId xmlns:p14="http://schemas.microsoft.com/office/powerpoint/2010/main" val="87670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8C0A80-2D6D-44CC-AA06-A5DCE22A15B3}"/>
              </a:ext>
            </a:extLst>
          </p:cNvPr>
          <p:cNvSpPr>
            <a:spLocks noGrp="1"/>
          </p:cNvSpPr>
          <p:nvPr>
            <p:ph type="body" sz="quarter" idx="10"/>
          </p:nvPr>
        </p:nvSpPr>
        <p:spPr>
          <a:xfrm>
            <a:off x="444500" y="395389"/>
            <a:ext cx="9245600" cy="742950"/>
          </a:xfrm>
        </p:spPr>
        <p:txBody>
          <a:bodyPr/>
          <a:lstStyle/>
          <a:p>
            <a:r>
              <a:rPr lang="en-US" dirty="0"/>
              <a:t>Tower of Hanoi (Animation)</a:t>
            </a:r>
          </a:p>
        </p:txBody>
      </p:sp>
      <p:pic>
        <p:nvPicPr>
          <p:cNvPr id="5" name="Tower of Hanoi - 3 Disks">
            <a:hlinkClick r:id="" action="ppaction://media"/>
            <a:extLst>
              <a:ext uri="{FF2B5EF4-FFF2-40B4-BE49-F238E27FC236}">
                <a16:creationId xmlns:a16="http://schemas.microsoft.com/office/drawing/2014/main" id="{16A40BEE-79FF-4C10-AAAD-614E570C9628}"/>
              </a:ext>
            </a:extLst>
          </p:cNvPr>
          <p:cNvPicPr>
            <a:picLocks noChangeAspect="1"/>
          </p:cNvPicPr>
          <p:nvPr>
            <a:videoFile r:link="rId1"/>
            <p:extLst>
              <p:ext uri="{DAA4B4D4-6D71-4841-9C94-3DE7FCFB9230}">
                <p14:media xmlns:p14="http://schemas.microsoft.com/office/powerpoint/2010/main" r:embed="rId2">
                  <p14:trim st="2796" end="2134"/>
                </p14:media>
              </p:ext>
            </p:extLst>
          </p:nvPr>
        </p:nvPicPr>
        <p:blipFill>
          <a:blip r:embed="rId4"/>
          <a:stretch>
            <a:fillRect/>
          </a:stretch>
        </p:blipFill>
        <p:spPr>
          <a:xfrm>
            <a:off x="1129555" y="1567301"/>
            <a:ext cx="7434215" cy="4181746"/>
          </a:xfrm>
          <a:prstGeom prst="rect">
            <a:avLst/>
          </a:prstGeom>
        </p:spPr>
      </p:pic>
    </p:spTree>
    <p:extLst>
      <p:ext uri="{BB962C8B-B14F-4D97-AF65-F5344CB8AC3E}">
        <p14:creationId xmlns:p14="http://schemas.microsoft.com/office/powerpoint/2010/main" val="29991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6">
            <a:extLst>
              <a:ext uri="{FF2B5EF4-FFF2-40B4-BE49-F238E27FC236}">
                <a16:creationId xmlns:a16="http://schemas.microsoft.com/office/drawing/2014/main" id="{05612A67-FC0B-4489-813F-19EAEDB85B20}"/>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panose="020B0604020202020204" pitchFamily="34" charset="0"/>
              </a:rPr>
              <a:t>17-</a:t>
            </a:r>
            <a:fld id="{37510DE5-FDA8-49C6-90BF-9657771A6859}" type="slidenum">
              <a:rPr lang="en-US" altLang="en-US">
                <a:solidFill>
                  <a:srgbClr val="000000"/>
                </a:solidFill>
                <a:latin typeface="Arial" panose="020B0604020202020204" pitchFamily="34" charset="0"/>
              </a:rPr>
              <a:pPr defTabSz="1005840" eaLnBrk="0" fontAlgn="base" hangingPunct="0">
                <a:spcBef>
                  <a:spcPct val="0"/>
                </a:spcBef>
                <a:spcAft>
                  <a:spcPct val="0"/>
                </a:spcAft>
              </a:pPr>
              <a:t>14</a:t>
            </a:fld>
            <a:endParaRPr lang="en-US" altLang="en-US">
              <a:solidFill>
                <a:srgbClr val="000000"/>
              </a:solidFill>
              <a:latin typeface="Arial" panose="020B0604020202020204" pitchFamily="34" charset="0"/>
            </a:endParaRPr>
          </a:p>
        </p:txBody>
      </p:sp>
      <p:sp>
        <p:nvSpPr>
          <p:cNvPr id="26626" name="Rectangle 2">
            <a:extLst>
              <a:ext uri="{FF2B5EF4-FFF2-40B4-BE49-F238E27FC236}">
                <a16:creationId xmlns:a16="http://schemas.microsoft.com/office/drawing/2014/main" id="{CE5E9602-B26C-45EC-9C89-8A60B240D4E9}"/>
              </a:ext>
            </a:extLst>
          </p:cNvPr>
          <p:cNvSpPr>
            <a:spLocks noGrp="1" noChangeArrowheads="1"/>
          </p:cNvSpPr>
          <p:nvPr>
            <p:ph type="title"/>
          </p:nvPr>
        </p:nvSpPr>
        <p:spPr/>
        <p:txBody>
          <a:bodyPr/>
          <a:lstStyle/>
          <a:p>
            <a:r>
              <a:rPr lang="en-US" altLang="en-US"/>
              <a:t>Task Decomposition</a:t>
            </a:r>
          </a:p>
        </p:txBody>
      </p:sp>
      <p:sp>
        <p:nvSpPr>
          <p:cNvPr id="26627" name="Rectangle 3">
            <a:extLst>
              <a:ext uri="{FF2B5EF4-FFF2-40B4-BE49-F238E27FC236}">
                <a16:creationId xmlns:a16="http://schemas.microsoft.com/office/drawing/2014/main" id="{D6E166F8-BF52-4EC3-A34B-68C831134F66}"/>
              </a:ext>
            </a:extLst>
          </p:cNvPr>
          <p:cNvSpPr>
            <a:spLocks noGrp="1" noChangeArrowheads="1"/>
          </p:cNvSpPr>
          <p:nvPr>
            <p:ph type="body" idx="1"/>
          </p:nvPr>
        </p:nvSpPr>
        <p:spPr/>
        <p:txBody>
          <a:bodyPr/>
          <a:lstStyle/>
          <a:p>
            <a:r>
              <a:rPr lang="en-US" altLang="en-US"/>
              <a:t>Suppose disks start on Post 1, and target is Post 3.</a:t>
            </a:r>
          </a:p>
          <a:p>
            <a:endParaRPr lang="en-US" altLang="en-US"/>
          </a:p>
          <a:p>
            <a:r>
              <a:rPr lang="en-US" altLang="en-US" sz="2200"/>
              <a:t>1. Move top n-1 disks to</a:t>
            </a:r>
            <a:br>
              <a:rPr lang="en-US" altLang="en-US" sz="2200"/>
            </a:br>
            <a:r>
              <a:rPr lang="en-US" altLang="en-US" sz="2200"/>
              <a:t>    Post 2.</a:t>
            </a:r>
          </a:p>
          <a:p>
            <a:endParaRPr lang="en-US" altLang="en-US" sz="2200"/>
          </a:p>
          <a:p>
            <a:endParaRPr lang="en-US" altLang="en-US" sz="2200"/>
          </a:p>
          <a:p>
            <a:endParaRPr lang="en-US" altLang="en-US" sz="2200"/>
          </a:p>
          <a:p>
            <a:r>
              <a:rPr lang="en-US" altLang="en-US" sz="2200"/>
              <a:t>2. Move largest disk to</a:t>
            </a:r>
            <a:br>
              <a:rPr lang="en-US" altLang="en-US" sz="2200"/>
            </a:br>
            <a:r>
              <a:rPr lang="en-US" altLang="en-US" sz="2200"/>
              <a:t>    Post 3.</a:t>
            </a:r>
          </a:p>
          <a:p>
            <a:endParaRPr lang="en-US" altLang="en-US" sz="2200"/>
          </a:p>
          <a:p>
            <a:endParaRPr lang="en-US" altLang="en-US" sz="2200"/>
          </a:p>
          <a:p>
            <a:endParaRPr lang="en-US" altLang="en-US" sz="2200"/>
          </a:p>
          <a:p>
            <a:r>
              <a:rPr lang="en-US" altLang="en-US" sz="2200"/>
              <a:t>3. Move n-1 disks from</a:t>
            </a:r>
            <a:br>
              <a:rPr lang="en-US" altLang="en-US" sz="2200"/>
            </a:br>
            <a:r>
              <a:rPr lang="en-US" altLang="en-US" sz="2200"/>
              <a:t>    Post 2 to Post 3.</a:t>
            </a:r>
            <a:endParaRPr lang="en-US" altLang="en-US"/>
          </a:p>
        </p:txBody>
      </p:sp>
      <p:sp>
        <p:nvSpPr>
          <p:cNvPr id="26629" name="AutoShape 5">
            <a:extLst>
              <a:ext uri="{FF2B5EF4-FFF2-40B4-BE49-F238E27FC236}">
                <a16:creationId xmlns:a16="http://schemas.microsoft.com/office/drawing/2014/main" id="{10A3C6A4-A963-4179-A919-BF21C6717E72}"/>
              </a:ext>
            </a:extLst>
          </p:cNvPr>
          <p:cNvSpPr>
            <a:spLocks noChangeArrowheads="1"/>
          </p:cNvSpPr>
          <p:nvPr/>
        </p:nvSpPr>
        <p:spPr bwMode="auto">
          <a:xfrm>
            <a:off x="5163662" y="204216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0" name="AutoShape 6">
            <a:extLst>
              <a:ext uri="{FF2B5EF4-FFF2-40B4-BE49-F238E27FC236}">
                <a16:creationId xmlns:a16="http://schemas.microsoft.com/office/drawing/2014/main" id="{5FC79FC7-44FE-4525-A17E-9D553C974E78}"/>
              </a:ext>
            </a:extLst>
          </p:cNvPr>
          <p:cNvSpPr>
            <a:spLocks noChangeArrowheads="1"/>
          </p:cNvSpPr>
          <p:nvPr/>
        </p:nvSpPr>
        <p:spPr bwMode="auto">
          <a:xfrm>
            <a:off x="6923882" y="204216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1" name="AutoShape 7">
            <a:extLst>
              <a:ext uri="{FF2B5EF4-FFF2-40B4-BE49-F238E27FC236}">
                <a16:creationId xmlns:a16="http://schemas.microsoft.com/office/drawing/2014/main" id="{2E145486-7566-47C4-BC66-67111AEF5544}"/>
              </a:ext>
            </a:extLst>
          </p:cNvPr>
          <p:cNvSpPr>
            <a:spLocks noChangeArrowheads="1"/>
          </p:cNvSpPr>
          <p:nvPr/>
        </p:nvSpPr>
        <p:spPr bwMode="auto">
          <a:xfrm>
            <a:off x="8684102" y="204216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2" name="Rectangle 8">
            <a:extLst>
              <a:ext uri="{FF2B5EF4-FFF2-40B4-BE49-F238E27FC236}">
                <a16:creationId xmlns:a16="http://schemas.microsoft.com/office/drawing/2014/main" id="{F47B2223-B8DD-496B-B7EA-FA3348F491B9}"/>
              </a:ext>
            </a:extLst>
          </p:cNvPr>
          <p:cNvSpPr>
            <a:spLocks noChangeArrowheads="1"/>
          </p:cNvSpPr>
          <p:nvPr/>
        </p:nvSpPr>
        <p:spPr bwMode="auto">
          <a:xfrm>
            <a:off x="4610100" y="3198178"/>
            <a:ext cx="4777740" cy="35274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altLang="en-US" sz="2640">
              <a:solidFill>
                <a:srgbClr val="000000"/>
              </a:solidFill>
              <a:latin typeface="Arial" panose="020B0604020202020204" pitchFamily="34" charset="0"/>
            </a:endParaRPr>
          </a:p>
        </p:txBody>
      </p:sp>
      <p:sp>
        <p:nvSpPr>
          <p:cNvPr id="26633" name="Text Box 9">
            <a:extLst>
              <a:ext uri="{FF2B5EF4-FFF2-40B4-BE49-F238E27FC236}">
                <a16:creationId xmlns:a16="http://schemas.microsoft.com/office/drawing/2014/main" id="{30C64773-61DF-477E-BB21-60008D0AC9C7}"/>
              </a:ext>
            </a:extLst>
          </p:cNvPr>
          <p:cNvSpPr txBox="1">
            <a:spLocks noChangeArrowheads="1"/>
          </p:cNvSpPr>
          <p:nvPr/>
        </p:nvSpPr>
        <p:spPr bwMode="auto">
          <a:xfrm>
            <a:off x="5071110" y="321564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1</a:t>
            </a:r>
          </a:p>
        </p:txBody>
      </p:sp>
      <p:sp>
        <p:nvSpPr>
          <p:cNvPr id="26634" name="Text Box 10">
            <a:extLst>
              <a:ext uri="{FF2B5EF4-FFF2-40B4-BE49-F238E27FC236}">
                <a16:creationId xmlns:a16="http://schemas.microsoft.com/office/drawing/2014/main" id="{6CC558A3-E8B5-49D2-ADD2-AFB7532D572E}"/>
              </a:ext>
            </a:extLst>
          </p:cNvPr>
          <p:cNvSpPr txBox="1">
            <a:spLocks noChangeArrowheads="1"/>
          </p:cNvSpPr>
          <p:nvPr/>
        </p:nvSpPr>
        <p:spPr bwMode="auto">
          <a:xfrm>
            <a:off x="6806883" y="321564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2</a:t>
            </a:r>
          </a:p>
        </p:txBody>
      </p:sp>
      <p:sp>
        <p:nvSpPr>
          <p:cNvPr id="26635" name="Text Box 11">
            <a:extLst>
              <a:ext uri="{FF2B5EF4-FFF2-40B4-BE49-F238E27FC236}">
                <a16:creationId xmlns:a16="http://schemas.microsoft.com/office/drawing/2014/main" id="{37AA9BB0-1B75-41A2-82A8-B5EC5DF4E64E}"/>
              </a:ext>
            </a:extLst>
          </p:cNvPr>
          <p:cNvSpPr txBox="1">
            <a:spLocks noChangeArrowheads="1"/>
          </p:cNvSpPr>
          <p:nvPr/>
        </p:nvSpPr>
        <p:spPr bwMode="auto">
          <a:xfrm>
            <a:off x="8542655" y="321564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3</a:t>
            </a:r>
          </a:p>
        </p:txBody>
      </p:sp>
      <p:sp>
        <p:nvSpPr>
          <p:cNvPr id="26636" name="AutoShape 12">
            <a:extLst>
              <a:ext uri="{FF2B5EF4-FFF2-40B4-BE49-F238E27FC236}">
                <a16:creationId xmlns:a16="http://schemas.microsoft.com/office/drawing/2014/main" id="{A0F0CF6B-0C0B-4F33-8F16-BCF12A801316}"/>
              </a:ext>
            </a:extLst>
          </p:cNvPr>
          <p:cNvSpPr>
            <a:spLocks noChangeArrowheads="1"/>
          </p:cNvSpPr>
          <p:nvPr/>
        </p:nvSpPr>
        <p:spPr bwMode="auto">
          <a:xfrm>
            <a:off x="4660742" y="3048000"/>
            <a:ext cx="1105376"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7" name="AutoShape 13">
            <a:extLst>
              <a:ext uri="{FF2B5EF4-FFF2-40B4-BE49-F238E27FC236}">
                <a16:creationId xmlns:a16="http://schemas.microsoft.com/office/drawing/2014/main" id="{B1893329-3495-46C4-A763-28029A5AE5DB}"/>
              </a:ext>
            </a:extLst>
          </p:cNvPr>
          <p:cNvSpPr>
            <a:spLocks noChangeArrowheads="1"/>
          </p:cNvSpPr>
          <p:nvPr/>
        </p:nvSpPr>
        <p:spPr bwMode="auto">
          <a:xfrm>
            <a:off x="6454140" y="3044508"/>
            <a:ext cx="1005840" cy="151924"/>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8" name="AutoShape 14">
            <a:extLst>
              <a:ext uri="{FF2B5EF4-FFF2-40B4-BE49-F238E27FC236}">
                <a16:creationId xmlns:a16="http://schemas.microsoft.com/office/drawing/2014/main" id="{570AE74D-7CC2-4C55-9E1D-CABA1047947C}"/>
              </a:ext>
            </a:extLst>
          </p:cNvPr>
          <p:cNvSpPr>
            <a:spLocks noChangeArrowheads="1"/>
          </p:cNvSpPr>
          <p:nvPr/>
        </p:nvSpPr>
        <p:spPr bwMode="auto">
          <a:xfrm>
            <a:off x="6553677" y="2894330"/>
            <a:ext cx="805021"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42" name="AutoShape 18">
            <a:extLst>
              <a:ext uri="{FF2B5EF4-FFF2-40B4-BE49-F238E27FC236}">
                <a16:creationId xmlns:a16="http://schemas.microsoft.com/office/drawing/2014/main" id="{AE3AF16F-CFF6-4CB6-86AD-022B40D1E601}"/>
              </a:ext>
            </a:extLst>
          </p:cNvPr>
          <p:cNvSpPr>
            <a:spLocks noChangeArrowheads="1"/>
          </p:cNvSpPr>
          <p:nvPr/>
        </p:nvSpPr>
        <p:spPr bwMode="auto">
          <a:xfrm>
            <a:off x="5163662" y="380238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43" name="AutoShape 19">
            <a:extLst>
              <a:ext uri="{FF2B5EF4-FFF2-40B4-BE49-F238E27FC236}">
                <a16:creationId xmlns:a16="http://schemas.microsoft.com/office/drawing/2014/main" id="{BD43CFFF-1FD0-4381-930B-731DD1F1C30B}"/>
              </a:ext>
            </a:extLst>
          </p:cNvPr>
          <p:cNvSpPr>
            <a:spLocks noChangeArrowheads="1"/>
          </p:cNvSpPr>
          <p:nvPr/>
        </p:nvSpPr>
        <p:spPr bwMode="auto">
          <a:xfrm>
            <a:off x="6923882" y="380238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44" name="AutoShape 20">
            <a:extLst>
              <a:ext uri="{FF2B5EF4-FFF2-40B4-BE49-F238E27FC236}">
                <a16:creationId xmlns:a16="http://schemas.microsoft.com/office/drawing/2014/main" id="{D928B157-6FEB-44C2-B3C0-53EF3E6338EB}"/>
              </a:ext>
            </a:extLst>
          </p:cNvPr>
          <p:cNvSpPr>
            <a:spLocks noChangeArrowheads="1"/>
          </p:cNvSpPr>
          <p:nvPr/>
        </p:nvSpPr>
        <p:spPr bwMode="auto">
          <a:xfrm>
            <a:off x="8684102" y="380238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45" name="Rectangle 21">
            <a:extLst>
              <a:ext uri="{FF2B5EF4-FFF2-40B4-BE49-F238E27FC236}">
                <a16:creationId xmlns:a16="http://schemas.microsoft.com/office/drawing/2014/main" id="{24D3B926-86A7-4CED-B206-F40882AF614F}"/>
              </a:ext>
            </a:extLst>
          </p:cNvPr>
          <p:cNvSpPr>
            <a:spLocks noChangeArrowheads="1"/>
          </p:cNvSpPr>
          <p:nvPr/>
        </p:nvSpPr>
        <p:spPr bwMode="auto">
          <a:xfrm>
            <a:off x="4610100" y="4958398"/>
            <a:ext cx="4777740" cy="35274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altLang="en-US" sz="2640">
              <a:solidFill>
                <a:srgbClr val="000000"/>
              </a:solidFill>
              <a:latin typeface="Arial" panose="020B0604020202020204" pitchFamily="34" charset="0"/>
            </a:endParaRPr>
          </a:p>
        </p:txBody>
      </p:sp>
      <p:sp>
        <p:nvSpPr>
          <p:cNvPr id="26646" name="Text Box 22">
            <a:extLst>
              <a:ext uri="{FF2B5EF4-FFF2-40B4-BE49-F238E27FC236}">
                <a16:creationId xmlns:a16="http://schemas.microsoft.com/office/drawing/2014/main" id="{C160C552-A66B-4371-A0E7-37F67E4D20C6}"/>
              </a:ext>
            </a:extLst>
          </p:cNvPr>
          <p:cNvSpPr txBox="1">
            <a:spLocks noChangeArrowheads="1"/>
          </p:cNvSpPr>
          <p:nvPr/>
        </p:nvSpPr>
        <p:spPr bwMode="auto">
          <a:xfrm>
            <a:off x="5071110" y="497586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1</a:t>
            </a:r>
          </a:p>
        </p:txBody>
      </p:sp>
      <p:sp>
        <p:nvSpPr>
          <p:cNvPr id="26647" name="Text Box 23">
            <a:extLst>
              <a:ext uri="{FF2B5EF4-FFF2-40B4-BE49-F238E27FC236}">
                <a16:creationId xmlns:a16="http://schemas.microsoft.com/office/drawing/2014/main" id="{95FAF195-DEEE-4374-813C-37423492A185}"/>
              </a:ext>
            </a:extLst>
          </p:cNvPr>
          <p:cNvSpPr txBox="1">
            <a:spLocks noChangeArrowheads="1"/>
          </p:cNvSpPr>
          <p:nvPr/>
        </p:nvSpPr>
        <p:spPr bwMode="auto">
          <a:xfrm>
            <a:off x="6806883" y="497586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2</a:t>
            </a:r>
          </a:p>
        </p:txBody>
      </p:sp>
      <p:sp>
        <p:nvSpPr>
          <p:cNvPr id="26648" name="Text Box 24">
            <a:extLst>
              <a:ext uri="{FF2B5EF4-FFF2-40B4-BE49-F238E27FC236}">
                <a16:creationId xmlns:a16="http://schemas.microsoft.com/office/drawing/2014/main" id="{6183925F-2513-4589-925D-3577396A7772}"/>
              </a:ext>
            </a:extLst>
          </p:cNvPr>
          <p:cNvSpPr txBox="1">
            <a:spLocks noChangeArrowheads="1"/>
          </p:cNvSpPr>
          <p:nvPr/>
        </p:nvSpPr>
        <p:spPr bwMode="auto">
          <a:xfrm>
            <a:off x="8542655" y="497586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3</a:t>
            </a:r>
          </a:p>
        </p:txBody>
      </p:sp>
      <p:sp>
        <p:nvSpPr>
          <p:cNvPr id="26649" name="AutoShape 25">
            <a:extLst>
              <a:ext uri="{FF2B5EF4-FFF2-40B4-BE49-F238E27FC236}">
                <a16:creationId xmlns:a16="http://schemas.microsoft.com/office/drawing/2014/main" id="{E605C055-FC69-458B-872C-221B7FBDDAEF}"/>
              </a:ext>
            </a:extLst>
          </p:cNvPr>
          <p:cNvSpPr>
            <a:spLocks noChangeArrowheads="1"/>
          </p:cNvSpPr>
          <p:nvPr/>
        </p:nvSpPr>
        <p:spPr bwMode="auto">
          <a:xfrm>
            <a:off x="8188167" y="4808220"/>
            <a:ext cx="1105376"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0" name="AutoShape 26">
            <a:extLst>
              <a:ext uri="{FF2B5EF4-FFF2-40B4-BE49-F238E27FC236}">
                <a16:creationId xmlns:a16="http://schemas.microsoft.com/office/drawing/2014/main" id="{CA95F641-1AA9-449A-B2FC-3CA9C5F226EB}"/>
              </a:ext>
            </a:extLst>
          </p:cNvPr>
          <p:cNvSpPr>
            <a:spLocks noChangeArrowheads="1"/>
          </p:cNvSpPr>
          <p:nvPr/>
        </p:nvSpPr>
        <p:spPr bwMode="auto">
          <a:xfrm>
            <a:off x="6464618" y="4802982"/>
            <a:ext cx="1005840" cy="151923"/>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1" name="AutoShape 27">
            <a:extLst>
              <a:ext uri="{FF2B5EF4-FFF2-40B4-BE49-F238E27FC236}">
                <a16:creationId xmlns:a16="http://schemas.microsoft.com/office/drawing/2014/main" id="{649DD717-7B69-45E8-89E6-442EA7D40545}"/>
              </a:ext>
            </a:extLst>
          </p:cNvPr>
          <p:cNvSpPr>
            <a:spLocks noChangeArrowheads="1"/>
          </p:cNvSpPr>
          <p:nvPr/>
        </p:nvSpPr>
        <p:spPr bwMode="auto">
          <a:xfrm>
            <a:off x="6564155" y="4652805"/>
            <a:ext cx="805021"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4" name="AutoShape 30">
            <a:extLst>
              <a:ext uri="{FF2B5EF4-FFF2-40B4-BE49-F238E27FC236}">
                <a16:creationId xmlns:a16="http://schemas.microsoft.com/office/drawing/2014/main" id="{4129C090-2AFA-4412-A2AC-5E65790612B7}"/>
              </a:ext>
            </a:extLst>
          </p:cNvPr>
          <p:cNvSpPr>
            <a:spLocks noChangeArrowheads="1"/>
          </p:cNvSpPr>
          <p:nvPr/>
        </p:nvSpPr>
        <p:spPr bwMode="auto">
          <a:xfrm>
            <a:off x="5163662" y="556260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5" name="AutoShape 31">
            <a:extLst>
              <a:ext uri="{FF2B5EF4-FFF2-40B4-BE49-F238E27FC236}">
                <a16:creationId xmlns:a16="http://schemas.microsoft.com/office/drawing/2014/main" id="{FF8FC0E8-9F0F-4E73-A588-CB5C2A43B99F}"/>
              </a:ext>
            </a:extLst>
          </p:cNvPr>
          <p:cNvSpPr>
            <a:spLocks noChangeArrowheads="1"/>
          </p:cNvSpPr>
          <p:nvPr/>
        </p:nvSpPr>
        <p:spPr bwMode="auto">
          <a:xfrm>
            <a:off x="6923882" y="556260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6" name="AutoShape 32">
            <a:extLst>
              <a:ext uri="{FF2B5EF4-FFF2-40B4-BE49-F238E27FC236}">
                <a16:creationId xmlns:a16="http://schemas.microsoft.com/office/drawing/2014/main" id="{C203D2F1-587B-4251-B008-ACD2265DB835}"/>
              </a:ext>
            </a:extLst>
          </p:cNvPr>
          <p:cNvSpPr>
            <a:spLocks noChangeArrowheads="1"/>
          </p:cNvSpPr>
          <p:nvPr/>
        </p:nvSpPr>
        <p:spPr bwMode="auto">
          <a:xfrm>
            <a:off x="8684102" y="556260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7" name="Rectangle 33">
            <a:extLst>
              <a:ext uri="{FF2B5EF4-FFF2-40B4-BE49-F238E27FC236}">
                <a16:creationId xmlns:a16="http://schemas.microsoft.com/office/drawing/2014/main" id="{B5C93D3E-487D-49BF-9B40-F42AA92C204E}"/>
              </a:ext>
            </a:extLst>
          </p:cNvPr>
          <p:cNvSpPr>
            <a:spLocks noChangeArrowheads="1"/>
          </p:cNvSpPr>
          <p:nvPr/>
        </p:nvSpPr>
        <p:spPr bwMode="auto">
          <a:xfrm>
            <a:off x="4610100" y="6718618"/>
            <a:ext cx="4777740" cy="35274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altLang="en-US" sz="2640">
              <a:solidFill>
                <a:srgbClr val="000000"/>
              </a:solidFill>
              <a:latin typeface="Arial" panose="020B0604020202020204" pitchFamily="34" charset="0"/>
            </a:endParaRPr>
          </a:p>
        </p:txBody>
      </p:sp>
      <p:sp>
        <p:nvSpPr>
          <p:cNvPr id="26658" name="Text Box 34">
            <a:extLst>
              <a:ext uri="{FF2B5EF4-FFF2-40B4-BE49-F238E27FC236}">
                <a16:creationId xmlns:a16="http://schemas.microsoft.com/office/drawing/2014/main" id="{E8C850F7-CD2F-4B24-A863-132F6ADA946A}"/>
              </a:ext>
            </a:extLst>
          </p:cNvPr>
          <p:cNvSpPr txBox="1">
            <a:spLocks noChangeArrowheads="1"/>
          </p:cNvSpPr>
          <p:nvPr/>
        </p:nvSpPr>
        <p:spPr bwMode="auto">
          <a:xfrm>
            <a:off x="5071110" y="673608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1</a:t>
            </a:r>
          </a:p>
        </p:txBody>
      </p:sp>
      <p:sp>
        <p:nvSpPr>
          <p:cNvPr id="26659" name="Text Box 35">
            <a:extLst>
              <a:ext uri="{FF2B5EF4-FFF2-40B4-BE49-F238E27FC236}">
                <a16:creationId xmlns:a16="http://schemas.microsoft.com/office/drawing/2014/main" id="{0B0E2083-7C20-4048-87F0-32230689E624}"/>
              </a:ext>
            </a:extLst>
          </p:cNvPr>
          <p:cNvSpPr txBox="1">
            <a:spLocks noChangeArrowheads="1"/>
          </p:cNvSpPr>
          <p:nvPr/>
        </p:nvSpPr>
        <p:spPr bwMode="auto">
          <a:xfrm>
            <a:off x="6806883" y="673608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2</a:t>
            </a:r>
          </a:p>
        </p:txBody>
      </p:sp>
      <p:sp>
        <p:nvSpPr>
          <p:cNvPr id="26660" name="Text Box 36">
            <a:extLst>
              <a:ext uri="{FF2B5EF4-FFF2-40B4-BE49-F238E27FC236}">
                <a16:creationId xmlns:a16="http://schemas.microsoft.com/office/drawing/2014/main" id="{15884A1C-234D-4085-A793-0857177F8FCE}"/>
              </a:ext>
            </a:extLst>
          </p:cNvPr>
          <p:cNvSpPr txBox="1">
            <a:spLocks noChangeArrowheads="1"/>
          </p:cNvSpPr>
          <p:nvPr/>
        </p:nvSpPr>
        <p:spPr bwMode="auto">
          <a:xfrm>
            <a:off x="8542655" y="673608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3</a:t>
            </a:r>
          </a:p>
        </p:txBody>
      </p:sp>
      <p:sp>
        <p:nvSpPr>
          <p:cNvPr id="26661" name="AutoShape 37">
            <a:extLst>
              <a:ext uri="{FF2B5EF4-FFF2-40B4-BE49-F238E27FC236}">
                <a16:creationId xmlns:a16="http://schemas.microsoft.com/office/drawing/2014/main" id="{AC4E0526-8FF9-48D4-B15F-E7727AF242DF}"/>
              </a:ext>
            </a:extLst>
          </p:cNvPr>
          <p:cNvSpPr>
            <a:spLocks noChangeArrowheads="1"/>
          </p:cNvSpPr>
          <p:nvPr/>
        </p:nvSpPr>
        <p:spPr bwMode="auto">
          <a:xfrm>
            <a:off x="8188167" y="6568440"/>
            <a:ext cx="1105376"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62" name="AutoShape 38">
            <a:extLst>
              <a:ext uri="{FF2B5EF4-FFF2-40B4-BE49-F238E27FC236}">
                <a16:creationId xmlns:a16="http://schemas.microsoft.com/office/drawing/2014/main" id="{531D8CB2-96ED-45CD-8498-0AB673C14E77}"/>
              </a:ext>
            </a:extLst>
          </p:cNvPr>
          <p:cNvSpPr>
            <a:spLocks noChangeArrowheads="1"/>
          </p:cNvSpPr>
          <p:nvPr/>
        </p:nvSpPr>
        <p:spPr bwMode="auto">
          <a:xfrm>
            <a:off x="8238808" y="6416517"/>
            <a:ext cx="1005840" cy="151923"/>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63" name="AutoShape 39">
            <a:extLst>
              <a:ext uri="{FF2B5EF4-FFF2-40B4-BE49-F238E27FC236}">
                <a16:creationId xmlns:a16="http://schemas.microsoft.com/office/drawing/2014/main" id="{2ABB0037-669A-4737-ADD6-DF4C85122508}"/>
              </a:ext>
            </a:extLst>
          </p:cNvPr>
          <p:cNvSpPr>
            <a:spLocks noChangeArrowheads="1"/>
          </p:cNvSpPr>
          <p:nvPr/>
        </p:nvSpPr>
        <p:spPr bwMode="auto">
          <a:xfrm>
            <a:off x="8338345" y="6266340"/>
            <a:ext cx="805021"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F4FB9D-1581-4DA0-9789-22B65656B3F6}"/>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panose="020B0604020202020204" pitchFamily="34" charset="0"/>
              </a:rPr>
              <a:t>17-</a:t>
            </a:r>
            <a:fld id="{C019CE4E-291E-4490-B60D-6B8A7F571388}" type="slidenum">
              <a:rPr lang="en-US" altLang="en-US">
                <a:solidFill>
                  <a:srgbClr val="000000"/>
                </a:solidFill>
                <a:latin typeface="Arial" panose="020B0604020202020204" pitchFamily="34" charset="0"/>
              </a:rPr>
              <a:pPr defTabSz="1005840" eaLnBrk="0" fontAlgn="base" hangingPunct="0">
                <a:spcBef>
                  <a:spcPct val="0"/>
                </a:spcBef>
                <a:spcAft>
                  <a:spcPct val="0"/>
                </a:spcAft>
              </a:pPr>
              <a:t>15</a:t>
            </a:fld>
            <a:endParaRPr lang="en-US" altLang="en-US">
              <a:solidFill>
                <a:srgbClr val="000000"/>
              </a:solidFill>
              <a:latin typeface="Arial" panose="020B0604020202020204" pitchFamily="34" charset="0"/>
            </a:endParaRPr>
          </a:p>
        </p:txBody>
      </p:sp>
      <p:sp>
        <p:nvSpPr>
          <p:cNvPr id="27650" name="Rectangle 2">
            <a:extLst>
              <a:ext uri="{FF2B5EF4-FFF2-40B4-BE49-F238E27FC236}">
                <a16:creationId xmlns:a16="http://schemas.microsoft.com/office/drawing/2014/main" id="{03C5D266-7FB4-4130-AA2B-522096814A47}"/>
              </a:ext>
            </a:extLst>
          </p:cNvPr>
          <p:cNvSpPr>
            <a:spLocks noGrp="1" noChangeArrowheads="1"/>
          </p:cNvSpPr>
          <p:nvPr>
            <p:ph type="title"/>
          </p:nvPr>
        </p:nvSpPr>
        <p:spPr/>
        <p:txBody>
          <a:bodyPr/>
          <a:lstStyle/>
          <a:p>
            <a:r>
              <a:rPr lang="en-US" altLang="en-US"/>
              <a:t>Task Decomposition (cont.)</a:t>
            </a:r>
          </a:p>
        </p:txBody>
      </p:sp>
      <p:sp>
        <p:nvSpPr>
          <p:cNvPr id="27651" name="Rectangle 3">
            <a:extLst>
              <a:ext uri="{FF2B5EF4-FFF2-40B4-BE49-F238E27FC236}">
                <a16:creationId xmlns:a16="http://schemas.microsoft.com/office/drawing/2014/main" id="{545BA54D-A96E-4572-AF1A-ECA8772E11CB}"/>
              </a:ext>
            </a:extLst>
          </p:cNvPr>
          <p:cNvSpPr>
            <a:spLocks noGrp="1" noChangeArrowheads="1"/>
          </p:cNvSpPr>
          <p:nvPr>
            <p:ph type="body" idx="1"/>
          </p:nvPr>
        </p:nvSpPr>
        <p:spPr/>
        <p:txBody>
          <a:bodyPr/>
          <a:lstStyle/>
          <a:p>
            <a:r>
              <a:rPr lang="en-US" altLang="en-US"/>
              <a:t>Task 1 is really the </a:t>
            </a:r>
            <a:r>
              <a:rPr lang="en-US" altLang="en-US">
                <a:solidFill>
                  <a:srgbClr val="CC0000"/>
                </a:solidFill>
              </a:rPr>
              <a:t>same problem</a:t>
            </a:r>
            <a:r>
              <a:rPr lang="en-US" altLang="en-US"/>
              <a:t>, </a:t>
            </a:r>
            <a:br>
              <a:rPr lang="en-US" altLang="en-US"/>
            </a:br>
            <a:r>
              <a:rPr lang="en-US" altLang="en-US"/>
              <a:t>with fewer disks and a different target post.</a:t>
            </a:r>
          </a:p>
          <a:p>
            <a:pPr lvl="1"/>
            <a:r>
              <a:rPr lang="en-US" altLang="en-US"/>
              <a:t>"Move n-1 disks from Post 1 to Post 2."</a:t>
            </a:r>
          </a:p>
          <a:p>
            <a:endParaRPr lang="en-US" altLang="en-US"/>
          </a:p>
          <a:p>
            <a:r>
              <a:rPr lang="en-US" altLang="en-US"/>
              <a:t>And Task 3 is also the </a:t>
            </a:r>
            <a:r>
              <a:rPr lang="en-US" altLang="en-US">
                <a:solidFill>
                  <a:srgbClr val="CC0000"/>
                </a:solidFill>
              </a:rPr>
              <a:t>same problem</a:t>
            </a:r>
            <a:r>
              <a:rPr lang="en-US" altLang="en-US"/>
              <a:t>,</a:t>
            </a:r>
            <a:br>
              <a:rPr lang="en-US" altLang="en-US"/>
            </a:br>
            <a:r>
              <a:rPr lang="en-US" altLang="en-US"/>
              <a:t>with fewer disks and different starting and target posts.</a:t>
            </a:r>
          </a:p>
          <a:p>
            <a:pPr lvl="1"/>
            <a:r>
              <a:rPr lang="en-US" altLang="en-US"/>
              <a:t>"Move n-1 disks from Post 2 to Post 3."</a:t>
            </a:r>
          </a:p>
          <a:p>
            <a:endParaRPr lang="en-US" altLang="en-US"/>
          </a:p>
          <a:p>
            <a:r>
              <a:rPr lang="en-US" altLang="en-US"/>
              <a:t>So this is a </a:t>
            </a:r>
            <a:r>
              <a:rPr lang="en-US" altLang="en-US">
                <a:solidFill>
                  <a:srgbClr val="CC0000"/>
                </a:solidFill>
              </a:rPr>
              <a:t>recursive</a:t>
            </a:r>
            <a:r>
              <a:rPr lang="en-US" altLang="en-US"/>
              <a:t> algorithm.</a:t>
            </a:r>
          </a:p>
          <a:p>
            <a:pPr lvl="1"/>
            <a:r>
              <a:rPr lang="en-US" altLang="en-US"/>
              <a:t>The terminal case is moving the smallest disk -- can move</a:t>
            </a:r>
            <a:br>
              <a:rPr lang="en-US" altLang="en-US"/>
            </a:br>
            <a:r>
              <a:rPr lang="en-US" altLang="en-US"/>
              <a:t>directly without using third post.</a:t>
            </a:r>
          </a:p>
          <a:p>
            <a:pPr lvl="1"/>
            <a:r>
              <a:rPr lang="en-US" altLang="en-US"/>
              <a:t>Number disks from 1 (smallest) to n (largest).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3A6A16-C923-4330-B869-F7E8B2DE9ADF}"/>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panose="020B0604020202020204" pitchFamily="34" charset="0"/>
              </a:rPr>
              <a:t>17-</a:t>
            </a:r>
            <a:fld id="{B0CAA362-2EE9-4B24-A2FA-B29BA1D3F5E0}" type="slidenum">
              <a:rPr lang="en-US" altLang="en-US">
                <a:solidFill>
                  <a:srgbClr val="000000"/>
                </a:solidFill>
                <a:latin typeface="Arial" panose="020B0604020202020204" pitchFamily="34" charset="0"/>
              </a:rPr>
              <a:pPr defTabSz="1005840" eaLnBrk="0" fontAlgn="base" hangingPunct="0">
                <a:spcBef>
                  <a:spcPct val="0"/>
                </a:spcBef>
                <a:spcAft>
                  <a:spcPct val="0"/>
                </a:spcAft>
              </a:pPr>
              <a:t>16</a:t>
            </a:fld>
            <a:endParaRPr lang="en-US" altLang="en-US">
              <a:solidFill>
                <a:srgbClr val="000000"/>
              </a:solidFill>
              <a:latin typeface="Arial" panose="020B0604020202020204" pitchFamily="34" charset="0"/>
            </a:endParaRPr>
          </a:p>
        </p:txBody>
      </p:sp>
      <p:sp>
        <p:nvSpPr>
          <p:cNvPr id="28674" name="Rectangle 2">
            <a:extLst>
              <a:ext uri="{FF2B5EF4-FFF2-40B4-BE49-F238E27FC236}">
                <a16:creationId xmlns:a16="http://schemas.microsoft.com/office/drawing/2014/main" id="{15C06C12-E413-40E0-99BA-2E8B1C78EAB6}"/>
              </a:ext>
            </a:extLst>
          </p:cNvPr>
          <p:cNvSpPr>
            <a:spLocks noGrp="1" noChangeArrowheads="1"/>
          </p:cNvSpPr>
          <p:nvPr>
            <p:ph type="title"/>
          </p:nvPr>
        </p:nvSpPr>
        <p:spPr/>
        <p:txBody>
          <a:bodyPr/>
          <a:lstStyle/>
          <a:p>
            <a:r>
              <a:rPr lang="en-US" altLang="en-US"/>
              <a:t>Towers of Hanoi: Pseudocode</a:t>
            </a:r>
          </a:p>
        </p:txBody>
      </p:sp>
      <p:sp>
        <p:nvSpPr>
          <p:cNvPr id="28675" name="Rectangle 3">
            <a:extLst>
              <a:ext uri="{FF2B5EF4-FFF2-40B4-BE49-F238E27FC236}">
                <a16:creationId xmlns:a16="http://schemas.microsoft.com/office/drawing/2014/main" id="{B1EC266E-B92A-4A80-91FB-497BC0FE0691}"/>
              </a:ext>
            </a:extLst>
          </p:cNvPr>
          <p:cNvSpPr>
            <a:spLocks noGrp="1" noChangeArrowheads="1"/>
          </p:cNvSpPr>
          <p:nvPr>
            <p:ph type="body" idx="1"/>
          </p:nvPr>
        </p:nvSpPr>
        <p:spPr>
          <a:xfrm>
            <a:off x="251460" y="1371600"/>
            <a:ext cx="9806940" cy="5448300"/>
          </a:xfrm>
        </p:spPr>
        <p:txBody>
          <a:bodyPr/>
          <a:lstStyle/>
          <a:p>
            <a:endParaRPr lang="en-US" altLang="en-US" sz="2200">
              <a:latin typeface="Courier New" panose="02070309020205020404" pitchFamily="49" charset="0"/>
            </a:endParaRPr>
          </a:p>
          <a:p>
            <a:r>
              <a:rPr lang="en-US" altLang="en-US" sz="2200">
                <a:solidFill>
                  <a:srgbClr val="009900"/>
                </a:solidFill>
                <a:latin typeface="Courier New" panose="02070309020205020404" pitchFamily="49" charset="0"/>
              </a:rPr>
              <a:t>MoveDisk(diskNumber, startPost, endPost, midPost)</a:t>
            </a:r>
            <a:br>
              <a:rPr lang="en-US" altLang="en-US" sz="2200">
                <a:latin typeface="Courier New" panose="02070309020205020404" pitchFamily="49" charset="0"/>
              </a:rPr>
            </a:br>
            <a:r>
              <a:rPr lang="en-US" altLang="en-US" sz="2200">
                <a:latin typeface="Courier New" panose="02070309020205020404" pitchFamily="49" charset="0"/>
              </a:rPr>
              <a:t>{</a:t>
            </a:r>
            <a:br>
              <a:rPr lang="en-US" altLang="en-US" sz="2200">
                <a:latin typeface="Courier New" panose="02070309020205020404" pitchFamily="49" charset="0"/>
              </a:rPr>
            </a:br>
            <a:r>
              <a:rPr lang="en-US" altLang="en-US" sz="2200">
                <a:latin typeface="Courier New" panose="02070309020205020404" pitchFamily="49" charset="0"/>
              </a:rPr>
              <a:t>  if (diskNumber &gt; 1) {</a:t>
            </a:r>
            <a:br>
              <a:rPr lang="en-US" altLang="en-US" sz="2200">
                <a:latin typeface="Courier New" panose="02070309020205020404" pitchFamily="49" charset="0"/>
              </a:rPr>
            </a:br>
            <a:r>
              <a:rPr lang="en-US" altLang="en-US" sz="2200">
                <a:latin typeface="Courier New" panose="02070309020205020404" pitchFamily="49" charset="0"/>
              </a:rPr>
              <a:t>    /* Move top n-1 disks to mid post */</a:t>
            </a:r>
            <a:br>
              <a:rPr lang="en-US" altLang="en-US" sz="2200">
                <a:latin typeface="Courier New" panose="02070309020205020404" pitchFamily="49" charset="0"/>
              </a:rPr>
            </a:br>
            <a:r>
              <a:rPr lang="en-US" altLang="en-US" sz="2200">
                <a:latin typeface="Courier New" panose="02070309020205020404" pitchFamily="49" charset="0"/>
              </a:rPr>
              <a:t>    </a:t>
            </a:r>
            <a:r>
              <a:rPr lang="en-US" altLang="en-US" sz="2200">
                <a:solidFill>
                  <a:srgbClr val="CC0000"/>
                </a:solidFill>
                <a:latin typeface="Courier New" panose="02070309020205020404" pitchFamily="49" charset="0"/>
              </a:rPr>
              <a:t>MoveDisk</a:t>
            </a:r>
            <a:r>
              <a:rPr lang="en-US" altLang="en-US" sz="2200">
                <a:latin typeface="Courier New" panose="02070309020205020404" pitchFamily="49" charset="0"/>
              </a:rPr>
              <a:t>(diskNumber-1, startPost, midPost, endPost);</a:t>
            </a:r>
            <a:br>
              <a:rPr lang="en-US" altLang="en-US" sz="2200">
                <a:latin typeface="Courier New" panose="02070309020205020404" pitchFamily="49" charset="0"/>
              </a:rPr>
            </a:br>
            <a:br>
              <a:rPr lang="en-US" altLang="en-US" sz="2200">
                <a:latin typeface="Courier New" panose="02070309020205020404" pitchFamily="49" charset="0"/>
              </a:rPr>
            </a:br>
            <a:r>
              <a:rPr lang="en-US" altLang="en-US" sz="2200">
                <a:latin typeface="Courier New" panose="02070309020205020404" pitchFamily="49" charset="0"/>
              </a:rPr>
              <a:t>    printf("Move disk number %d from %d to %d.\n",</a:t>
            </a:r>
            <a:br>
              <a:rPr lang="en-US" altLang="en-US" sz="2200">
                <a:latin typeface="Courier New" panose="02070309020205020404" pitchFamily="49" charset="0"/>
              </a:rPr>
            </a:br>
            <a:r>
              <a:rPr lang="en-US" altLang="en-US" sz="2200">
                <a:latin typeface="Courier New" panose="02070309020205020404" pitchFamily="49" charset="0"/>
              </a:rPr>
              <a:t>           diskNumber, startPost, endPost);</a:t>
            </a:r>
            <a:br>
              <a:rPr lang="en-US" altLang="en-US" sz="2200">
                <a:latin typeface="Courier New" panose="02070309020205020404" pitchFamily="49" charset="0"/>
              </a:rPr>
            </a:br>
            <a:br>
              <a:rPr lang="en-US" altLang="en-US" sz="2200">
                <a:latin typeface="Courier New" panose="02070309020205020404" pitchFamily="49" charset="0"/>
              </a:rPr>
            </a:br>
            <a:r>
              <a:rPr lang="en-US" altLang="en-US" sz="2200">
                <a:latin typeface="Courier New" panose="02070309020205020404" pitchFamily="49" charset="0"/>
              </a:rPr>
              <a:t>    /* Move n-1 disks from mid post to end post */</a:t>
            </a:r>
            <a:br>
              <a:rPr lang="en-US" altLang="en-US" sz="2200">
                <a:latin typeface="Courier New" panose="02070309020205020404" pitchFamily="49" charset="0"/>
              </a:rPr>
            </a:br>
            <a:r>
              <a:rPr lang="en-US" altLang="en-US" sz="2200">
                <a:latin typeface="Courier New" panose="02070309020205020404" pitchFamily="49" charset="0"/>
              </a:rPr>
              <a:t>    </a:t>
            </a:r>
            <a:r>
              <a:rPr lang="en-US" altLang="en-US" sz="2200">
                <a:solidFill>
                  <a:srgbClr val="CC0000"/>
                </a:solidFill>
                <a:latin typeface="Courier New" panose="02070309020205020404" pitchFamily="49" charset="0"/>
              </a:rPr>
              <a:t>MoveDisk</a:t>
            </a:r>
            <a:r>
              <a:rPr lang="en-US" altLang="en-US" sz="2200">
                <a:latin typeface="Courier New" panose="02070309020205020404" pitchFamily="49" charset="0"/>
              </a:rPr>
              <a:t>(diskNumber-1, midPost, endPost, startPost);</a:t>
            </a:r>
            <a:br>
              <a:rPr lang="en-US" altLang="en-US" sz="2200">
                <a:latin typeface="Courier New" panose="02070309020205020404" pitchFamily="49" charset="0"/>
              </a:rPr>
            </a:br>
            <a:r>
              <a:rPr lang="en-US" altLang="en-US" sz="2200">
                <a:latin typeface="Courier New" panose="02070309020205020404" pitchFamily="49" charset="0"/>
              </a:rPr>
              <a:t>  }</a:t>
            </a:r>
            <a:br>
              <a:rPr lang="en-US" altLang="en-US" sz="2200">
                <a:latin typeface="Courier New" panose="02070309020205020404" pitchFamily="49" charset="0"/>
              </a:rPr>
            </a:br>
            <a:r>
              <a:rPr lang="en-US" altLang="en-US" sz="2200">
                <a:latin typeface="Courier New" panose="02070309020205020404" pitchFamily="49" charset="0"/>
              </a:rPr>
              <a:t>  else </a:t>
            </a:r>
            <a:br>
              <a:rPr lang="en-US" altLang="en-US" sz="2200">
                <a:latin typeface="Courier New" panose="02070309020205020404" pitchFamily="49" charset="0"/>
              </a:rPr>
            </a:br>
            <a:r>
              <a:rPr lang="en-US" altLang="en-US" sz="2200">
                <a:latin typeface="Courier New" panose="02070309020205020404" pitchFamily="49" charset="0"/>
              </a:rPr>
              <a:t>    printf("Move disk number 1 from %d to %d.\n",</a:t>
            </a:r>
            <a:br>
              <a:rPr lang="en-US" altLang="en-US" sz="2200">
                <a:latin typeface="Courier New" panose="02070309020205020404" pitchFamily="49" charset="0"/>
              </a:rPr>
            </a:br>
            <a:r>
              <a:rPr lang="en-US" altLang="en-US" sz="2200">
                <a:latin typeface="Courier New" panose="02070309020205020404" pitchFamily="49" charset="0"/>
              </a:rPr>
              <a:t>           startPost, endPost);</a:t>
            </a:r>
            <a:br>
              <a:rPr lang="en-US" altLang="en-US" sz="2200">
                <a:latin typeface="Courier New" panose="02070309020205020404" pitchFamily="49" charset="0"/>
              </a:rPr>
            </a:br>
            <a:r>
              <a:rPr lang="en-US" altLang="en-US" sz="2200">
                <a:latin typeface="Courier New" panose="02070309020205020404" pitchFamily="49" charset="0"/>
              </a:rPr>
              <a:t>}</a:t>
            </a:r>
            <a:br>
              <a:rPr lang="en-US" altLang="en-US" sz="2200">
                <a:latin typeface="Courier New" panose="02070309020205020404" pitchFamily="49" charset="0"/>
              </a:rPr>
            </a:br>
            <a:endParaRPr lang="en-US" altLang="en-US" sz="2200">
              <a:latin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28106"/>
            <a:ext cx="9245600" cy="742950"/>
          </a:xfrm>
        </p:spPr>
        <p:txBody>
          <a:bodyPr/>
          <a:lstStyle/>
          <a:p>
            <a:r>
              <a:rPr lang="en-US" dirty="0"/>
              <a:t>Fibonacci Number</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2"/>
              </p:nvPr>
            </p:nvSpPr>
            <p:spPr>
              <a:xfrm>
                <a:off x="444500" y="1207590"/>
                <a:ext cx="9245600" cy="4826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0, 1, 1, 2, 3, 5, 8, 13, 21, 34, 55, 89, 144, </a:t>
                </a:r>
                <a:r>
                  <a:rPr lang="is-IS" dirty="0"/>
                  <a:t>…</a:t>
                </a:r>
              </a:p>
              <a:p>
                <a:pPr marL="0" marR="0" lvl="0" indent="0" defTabSz="914400" eaLnBrk="1" fontAlgn="auto" latinLnBrk="0" hangingPunct="1">
                  <a:lnSpc>
                    <a:spcPct val="100000"/>
                  </a:lnSpc>
                  <a:spcBef>
                    <a:spcPts val="0"/>
                  </a:spcBef>
                  <a:spcAft>
                    <a:spcPts val="0"/>
                  </a:spcAft>
                  <a:buClrTx/>
                  <a:buSzTx/>
                  <a:buFontTx/>
                  <a:buNone/>
                  <a:tabLst/>
                  <a:defRPr/>
                </a:pPr>
                <a:endParaRPr lang="is-IS" sz="800" dirty="0"/>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d>
                        <m:dPr>
                          <m:begChr m:val="{"/>
                          <m:endChr m:val=""/>
                          <m:ctrlPr>
                            <a:rPr lang="cs-CZ" i="1" smtClean="0">
                              <a:latin typeface="Cambria Math" panose="02040503050406030204" pitchFamily="18" charset="0"/>
                            </a:rPr>
                          </m:ctrlPr>
                        </m:dPr>
                        <m:e>
                          <m:eqArr>
                            <m:eqArrPr>
                              <m:ctrlPr>
                                <a:rPr lang="cs-CZ"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𝑛</m:t>
                                  </m:r>
                                </m:sub>
                              </m:sSub>
                              <m:r>
                                <a:rPr lang="en-US" b="0" i="1" smtClean="0">
                                  <a:latin typeface="Cambria Math" charset="0"/>
                                </a:rPr>
                                <m:t>= </m:t>
                              </m:r>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𝑛</m:t>
                                  </m:r>
                                  <m:r>
                                    <a:rPr lang="en-US" b="0" i="1" smtClean="0">
                                      <a:latin typeface="Cambria Math" charset="0"/>
                                    </a:rPr>
                                    <m:t>−1</m:t>
                                  </m:r>
                                </m:sub>
                              </m:sSub>
                              <m:r>
                                <a:rPr lang="en-US" b="0" i="1" smtClean="0">
                                  <a:latin typeface="Cambria Math" charset="0"/>
                                </a:rPr>
                                <m:t>+ </m:t>
                              </m:r>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𝑛</m:t>
                                  </m:r>
                                  <m:r>
                                    <a:rPr lang="en-US" b="0" i="1" smtClean="0">
                                      <a:latin typeface="Cambria Math" charset="0"/>
                                    </a:rPr>
                                    <m:t>−2</m:t>
                                  </m:r>
                                </m:sub>
                              </m:sSub>
                            </m:e>
                            <m:e>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0</m:t>
                                  </m:r>
                                </m:sub>
                              </m:sSub>
                              <m:r>
                                <a:rPr lang="en-US" b="0" i="1" smtClean="0">
                                  <a:latin typeface="Cambria Math" charset="0"/>
                                </a:rPr>
                                <m:t>=0                       </m:t>
                              </m:r>
                            </m:e>
                            <m:e>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1</m:t>
                                  </m:r>
                                </m:sub>
                              </m:sSub>
                              <m:r>
                                <a:rPr lang="en-US" b="0" i="1" smtClean="0">
                                  <a:latin typeface="Cambria Math" charset="0"/>
                                </a:rPr>
                                <m:t>=1                       </m:t>
                              </m:r>
                            </m:e>
                          </m:eqArr>
                        </m:e>
                      </m:d>
                    </m:oMath>
                  </m:oMathPara>
                </a14:m>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sz="800" dirty="0"/>
              </a:p>
              <a:p>
                <a:pPr marL="0" marR="0" lvl="0" indent="0" defTabSz="914400" eaLnBrk="1" fontAlgn="auto" latinLnBrk="0" hangingPunct="1">
                  <a:lnSpc>
                    <a:spcPct val="100000"/>
                  </a:lnSpc>
                  <a:spcBef>
                    <a:spcPts val="0"/>
                  </a:spcBef>
                  <a:spcAft>
                    <a:spcPts val="0"/>
                  </a:spcAft>
                  <a:buClrTx/>
                  <a:buSzTx/>
                  <a:buFontTx/>
                  <a:buNone/>
                  <a:tabLst/>
                  <a:defRPr/>
                </a:pPr>
                <a:r>
                  <a:rPr lang="en-US" b="1" dirty="0">
                    <a:latin typeface="Courier" charset="0"/>
                    <a:ea typeface="Courier" charset="0"/>
                    <a:cs typeface="Courier" charset="0"/>
                  </a:rPr>
                  <a:t>int Fibonacci(</a:t>
                </a:r>
                <a:r>
                  <a:rPr lang="en-US" b="1" dirty="0" err="1">
                    <a:latin typeface="Courier" charset="0"/>
                    <a:ea typeface="Courier" charset="0"/>
                    <a:cs typeface="Courier" charset="0"/>
                  </a:rPr>
                  <a:t>int</a:t>
                </a:r>
                <a:r>
                  <a:rPr lang="en-US" b="1" dirty="0">
                    <a:latin typeface="Courier" charset="0"/>
                    <a:ea typeface="Courier" charset="0"/>
                    <a:cs typeface="Courier" charset="0"/>
                  </a:rPr>
                  <a:t> n)</a:t>
                </a:r>
              </a:p>
              <a:p>
                <a:pPr marL="0" marR="0" lvl="0" indent="0" defTabSz="914400" eaLnBrk="1" fontAlgn="auto" latinLnBrk="0" hangingPunct="1">
                  <a:lnSpc>
                    <a:spcPct val="100000"/>
                  </a:lnSpc>
                  <a:spcBef>
                    <a:spcPts val="0"/>
                  </a:spcBef>
                  <a:spcAft>
                    <a:spcPts val="0"/>
                  </a:spcAft>
                  <a:buClrTx/>
                  <a:buSzTx/>
                  <a:buFontTx/>
                  <a:buNone/>
                  <a:tabLst/>
                  <a:defRPr/>
                </a:pPr>
                <a:r>
                  <a:rPr lang="en-US" b="1"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b="1"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2"/>
              </p:nvPr>
            </p:nvSpPr>
            <p:spPr>
              <a:xfrm>
                <a:off x="444500" y="1207590"/>
                <a:ext cx="9245600" cy="4826000"/>
              </a:xfrm>
              <a:blipFill>
                <a:blip r:embed="rId2"/>
                <a:stretch>
                  <a:fillRect l="-21125" t="-41470" b="-21522"/>
                </a:stretch>
              </a:blipFill>
            </p:spPr>
            <p:txBody>
              <a:bodyPr/>
              <a:lstStyle/>
              <a:p>
                <a:r>
                  <a:rPr lang="en-US">
                    <a:noFill/>
                  </a:rPr>
                  <a:t> </a:t>
                </a:r>
              </a:p>
            </p:txBody>
          </p:sp>
        </mc:Fallback>
      </mc:AlternateContent>
      <p:sp>
        <p:nvSpPr>
          <p:cNvPr id="4" name="TextBox 3"/>
          <p:cNvSpPr txBox="1"/>
          <p:nvPr/>
        </p:nvSpPr>
        <p:spPr>
          <a:xfrm>
            <a:off x="9647865" y="6614042"/>
            <a:ext cx="314510" cy="400110"/>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1842700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24A3CE-90F6-0048-B2E7-64882F93AA66}"/>
              </a:ext>
            </a:extLst>
          </p:cNvPr>
          <p:cNvSpPr>
            <a:spLocks noGrp="1"/>
          </p:cNvSpPr>
          <p:nvPr>
            <p:ph type="body" sz="quarter" idx="10"/>
          </p:nvPr>
        </p:nvSpPr>
        <p:spPr/>
        <p:txBody>
          <a:bodyPr/>
          <a:lstStyle/>
          <a:p>
            <a:r>
              <a:rPr lang="en-US" dirty="0"/>
              <a:t>Fibonacci with Look-up Table</a:t>
            </a:r>
          </a:p>
        </p:txBody>
      </p:sp>
      <p:sp>
        <p:nvSpPr>
          <p:cNvPr id="3" name="Text Placeholder 2">
            <a:extLst>
              <a:ext uri="{FF2B5EF4-FFF2-40B4-BE49-F238E27FC236}">
                <a16:creationId xmlns:a16="http://schemas.microsoft.com/office/drawing/2014/main" id="{9B14A7F3-5F6D-4549-85F2-74DCCAD969CA}"/>
              </a:ext>
            </a:extLst>
          </p:cNvPr>
          <p:cNvSpPr>
            <a:spLocks noGrp="1"/>
          </p:cNvSpPr>
          <p:nvPr>
            <p:ph type="body" sz="quarter" idx="12"/>
          </p:nvPr>
        </p:nvSpPr>
        <p:spPr>
          <a:xfrm>
            <a:off x="444500" y="1362075"/>
            <a:ext cx="9245600" cy="5532211"/>
          </a:xfrm>
        </p:spPr>
        <p:txBody>
          <a:bodyPr/>
          <a:lstStyle/>
          <a:p>
            <a:pPr marL="0" lvl="0" indent="0" defTabSz="914400">
              <a:lnSpc>
                <a:spcPct val="100000"/>
              </a:lnSpc>
              <a:spcBef>
                <a:spcPts val="0"/>
              </a:spcBef>
              <a:buNone/>
              <a:defRPr/>
            </a:pPr>
            <a:r>
              <a:rPr lang="en-US" sz="2000" dirty="0" err="1">
                <a:latin typeface="Courier" charset="0"/>
                <a:ea typeface="Courier" charset="0"/>
                <a:cs typeface="Courier" charset="0"/>
              </a:rPr>
              <a:t>int</a:t>
            </a:r>
            <a:r>
              <a:rPr lang="en-US" sz="2000" dirty="0">
                <a:latin typeface="Courier" charset="0"/>
                <a:ea typeface="Courier" charset="0"/>
                <a:cs typeface="Courier" charset="0"/>
              </a:rPr>
              <a:t> table[100]; </a:t>
            </a:r>
          </a:p>
          <a:p>
            <a:pPr marL="0" lvl="0" indent="0" defTabSz="914400">
              <a:lnSpc>
                <a:spcPct val="100000"/>
              </a:lnSpc>
              <a:spcBef>
                <a:spcPts val="0"/>
              </a:spcBef>
              <a:buNone/>
              <a:defRPr/>
            </a:pPr>
            <a:r>
              <a:rPr lang="en-US" sz="2000" dirty="0">
                <a:latin typeface="Courier" charset="0"/>
                <a:ea typeface="Courier" charset="0"/>
                <a:cs typeface="Courier" charset="0"/>
              </a:rPr>
              <a:t>/* each element will be initialized to -1 in main */</a:t>
            </a: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fibonacci</a:t>
            </a:r>
            <a:r>
              <a:rPr lang="en-US" sz="2000" dirty="0">
                <a:latin typeface="Courier" charset="0"/>
                <a:ea typeface="Courier" charset="0"/>
                <a:cs typeface="Courier" charset="0"/>
              </a:rPr>
              <a:t>(</a:t>
            </a:r>
            <a:r>
              <a:rPr lang="en-US" sz="2000" dirty="0" err="1">
                <a:latin typeface="Courier" charset="0"/>
                <a:ea typeface="Courier" charset="0"/>
                <a:cs typeface="Courier" charset="0"/>
              </a:rPr>
              <a:t>int</a:t>
            </a:r>
            <a:r>
              <a:rPr lang="en-US" sz="2000" dirty="0">
                <a:latin typeface="Courier" charset="0"/>
                <a:ea typeface="Courier" charset="0"/>
                <a:cs typeface="Courier" charset="0"/>
              </a:rPr>
              <a:t> n){</a:t>
            </a:r>
          </a:p>
          <a:p>
            <a:pPr marL="0" lvl="0" indent="0" defTabSz="914400">
              <a:lnSpc>
                <a:spcPct val="100000"/>
              </a:lnSpc>
              <a:spcBef>
                <a:spcPts val="0"/>
              </a:spcBef>
              <a:buNone/>
              <a:defRPr/>
            </a:pPr>
            <a:r>
              <a:rPr lang="en-US" sz="2000" dirty="0">
                <a:latin typeface="Courier" charset="0"/>
                <a:ea typeface="Courier" charset="0"/>
                <a:cs typeface="Courier" charset="0"/>
              </a:rPr>
              <a:t>   /*if </a:t>
            </a:r>
            <a:r>
              <a:rPr lang="en-US" sz="2000" dirty="0" err="1">
                <a:latin typeface="Courier" charset="0"/>
                <a:ea typeface="Courier" charset="0"/>
                <a:cs typeface="Courier" charset="0"/>
              </a:rPr>
              <a:t>fibonacci</a:t>
            </a:r>
            <a:r>
              <a:rPr lang="en-US" sz="2000" dirty="0">
                <a:latin typeface="Courier" charset="0"/>
                <a:ea typeface="Courier" charset="0"/>
                <a:cs typeface="Courier" charset="0"/>
              </a:rPr>
              <a:t>(n) has been calculated, return it*/</a:t>
            </a: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r>
              <a:rPr lang="en-US" sz="2000" dirty="0">
                <a:latin typeface="Courier" charset="0"/>
                <a:ea typeface="Courier" charset="0"/>
                <a:cs typeface="Courier" charset="0"/>
              </a:rPr>
              <a:t>   /*otherwise, perform the calculation, save it to table </a:t>
            </a:r>
          </a:p>
          <a:p>
            <a:pPr marL="0" lvl="0" indent="0" defTabSz="914400">
              <a:lnSpc>
                <a:spcPct val="100000"/>
              </a:lnSpc>
              <a:spcBef>
                <a:spcPts val="0"/>
              </a:spcBef>
              <a:buNone/>
              <a:defRPr/>
            </a:pPr>
            <a:r>
              <a:rPr lang="en-US" sz="2000" dirty="0">
                <a:latin typeface="Courier" charset="0"/>
                <a:ea typeface="Courier" charset="0"/>
                <a:cs typeface="Courier" charset="0"/>
              </a:rPr>
              <a:t>     and then return it*/</a:t>
            </a: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r>
              <a:rPr lang="en-US" sz="2000" dirty="0">
                <a:latin typeface="Courier" charset="0"/>
                <a:ea typeface="Courier" charset="0"/>
                <a:cs typeface="Courier" charset="0"/>
              </a:rPr>
              <a:t>}</a:t>
            </a:r>
          </a:p>
        </p:txBody>
      </p:sp>
      <p:sp>
        <p:nvSpPr>
          <p:cNvPr id="5" name="TextBox 4">
            <a:extLst>
              <a:ext uri="{FF2B5EF4-FFF2-40B4-BE49-F238E27FC236}">
                <a16:creationId xmlns:a16="http://schemas.microsoft.com/office/drawing/2014/main" id="{F9731115-B788-BD4F-8173-5665B37DC2B6}"/>
              </a:ext>
            </a:extLst>
          </p:cNvPr>
          <p:cNvSpPr txBox="1"/>
          <p:nvPr/>
        </p:nvSpPr>
        <p:spPr>
          <a:xfrm>
            <a:off x="9647865" y="6614042"/>
            <a:ext cx="314510" cy="400110"/>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3647221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18677"/>
            <a:ext cx="9245600" cy="742950"/>
          </a:xfrm>
        </p:spPr>
        <p:txBody>
          <a:bodyPr/>
          <a:lstStyle/>
          <a:p>
            <a:r>
              <a:rPr lang="en-US" dirty="0"/>
              <a:t>Binary Search</a:t>
            </a:r>
          </a:p>
        </p:txBody>
      </p:sp>
      <p:sp>
        <p:nvSpPr>
          <p:cNvPr id="3" name="Text Placeholder 2"/>
          <p:cNvSpPr>
            <a:spLocks noGrp="1"/>
          </p:cNvSpPr>
          <p:nvPr>
            <p:ph type="body" sz="quarter" idx="12"/>
          </p:nvPr>
        </p:nvSpPr>
        <p:spPr>
          <a:xfrm>
            <a:off x="444500" y="809893"/>
            <a:ext cx="9245600" cy="5275943"/>
          </a:xfrm>
        </p:spPr>
        <p:txBody>
          <a:bodyPr/>
          <a:lstStyle/>
          <a:p>
            <a:pPr marL="0" indent="0" defTabSz="914400">
              <a:spcBef>
                <a:spcPts val="0"/>
              </a:spcBef>
              <a:buNone/>
            </a:pPr>
            <a:r>
              <a:rPr lang="en-US" sz="2000" dirty="0"/>
              <a:t>/*This function takes four arguments: pointer to a sorted array, the search item, the start index and the end index of the array. If the search item is found, the function returns its index in the array. Otherwise, it returns -1.*/</a:t>
            </a:r>
          </a:p>
          <a:p>
            <a:pPr marL="0" indent="0">
              <a:spcBef>
                <a:spcPts val="0"/>
              </a:spcBef>
              <a:buNone/>
            </a:pPr>
            <a:r>
              <a:rPr lang="en-US" sz="1800" b="1" dirty="0" err="1">
                <a:latin typeface="Courier" charset="0"/>
                <a:ea typeface="Courier" charset="0"/>
                <a:cs typeface="Courier" charset="0"/>
              </a:rPr>
              <a:t>int</a:t>
            </a:r>
            <a:r>
              <a:rPr lang="en-US" sz="1800" b="1">
                <a:latin typeface="Courier" charset="0"/>
                <a:ea typeface="Courier" charset="0"/>
                <a:cs typeface="Courier" charset="0"/>
              </a:rPr>
              <a:t> binary(</a:t>
            </a:r>
            <a:r>
              <a:rPr lang="en-US" sz="1800" b="1" dirty="0">
                <a:latin typeface="Courier" charset="0"/>
                <a:ea typeface="Courier" charset="0"/>
                <a:cs typeface="Courier" charset="0"/>
              </a:rPr>
              <a:t>int array[], int item, int start, int end)</a:t>
            </a:r>
          </a:p>
          <a:p>
            <a:pPr marL="0" indent="0">
              <a:spcBef>
                <a:spcPts val="0"/>
              </a:spcBef>
              <a:buNone/>
            </a:pPr>
            <a:r>
              <a:rPr lang="en-US" sz="1800" b="1" dirty="0">
                <a:latin typeface="Courier" charset="0"/>
                <a:ea typeface="Courier" charset="0"/>
                <a:cs typeface="Courier" charset="0"/>
              </a:rPr>
              <a:t>{</a:t>
            </a: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r>
              <a:rPr lang="en-US" sz="1800" b="1"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p:txBody>
      </p:sp>
      <p:sp>
        <p:nvSpPr>
          <p:cNvPr id="4" name="TextBox 3"/>
          <p:cNvSpPr txBox="1"/>
          <p:nvPr/>
        </p:nvSpPr>
        <p:spPr>
          <a:xfrm>
            <a:off x="9647865" y="6614042"/>
            <a:ext cx="314510" cy="400110"/>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323241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Recursion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2"/>
              </p:nvPr>
            </p:nvSpPr>
            <p:spPr>
              <a:xfrm>
                <a:off x="444500" y="1244600"/>
                <a:ext cx="9245600" cy="5207000"/>
              </a:xfrm>
            </p:spPr>
            <p:txBody>
              <a:bodyPr/>
              <a:lstStyle/>
              <a:p>
                <a:pPr marL="0" indent="0">
                  <a:buNone/>
                </a:pPr>
                <a:r>
                  <a:rPr lang="en-US" altLang="en-US" dirty="0"/>
                  <a:t>A </a:t>
                </a:r>
                <a:r>
                  <a:rPr lang="en-US" altLang="en-US" b="1" dirty="0">
                    <a:solidFill>
                      <a:srgbClr val="C00000"/>
                    </a:solidFill>
                  </a:rPr>
                  <a:t>recursive function </a:t>
                </a:r>
                <a:r>
                  <a:rPr lang="en-US" altLang="en-US" dirty="0"/>
                  <a:t>is one that solves its task by </a:t>
                </a:r>
                <a:r>
                  <a:rPr lang="en-US" altLang="en-US" b="1" dirty="0">
                    <a:solidFill>
                      <a:srgbClr val="C00000"/>
                    </a:solidFill>
                  </a:rPr>
                  <a:t>calling itself </a:t>
                </a:r>
                <a:r>
                  <a:rPr lang="en-US" altLang="en-US" dirty="0"/>
                  <a:t>on </a:t>
                </a:r>
                <a:r>
                  <a:rPr lang="en-US" altLang="en-US" u="sng" dirty="0"/>
                  <a:t>smaller pieces of data</a:t>
                </a:r>
                <a:r>
                  <a:rPr lang="en-US" altLang="en-US" dirty="0"/>
                  <a:t>.</a:t>
                </a:r>
              </a:p>
              <a:p>
                <a:pPr lvl="1"/>
                <a:r>
                  <a:rPr lang="en-US" altLang="en-US" dirty="0"/>
                  <a:t>Similar to recurrence function in mathematics.</a:t>
                </a:r>
              </a:p>
              <a:p>
                <a:pPr lvl="1"/>
                <a:r>
                  <a:rPr lang="en-US" altLang="en-US" dirty="0"/>
                  <a:t>Like iteration -- can be used interchangeably;</a:t>
                </a:r>
                <a:br>
                  <a:rPr lang="en-US" altLang="en-US" dirty="0"/>
                </a:br>
                <a:r>
                  <a:rPr lang="en-US" altLang="en-US" dirty="0"/>
                  <a:t>sometimes recursion results in a simpler solution.</a:t>
                </a:r>
              </a:p>
              <a:p>
                <a:pPr lvl="1"/>
                <a:r>
                  <a:rPr lang="en-US" altLang="en-US" dirty="0"/>
                  <a:t>Must have at least 1 </a:t>
                </a:r>
                <a:r>
                  <a:rPr lang="en-US" altLang="en-US" b="1" dirty="0">
                    <a:solidFill>
                      <a:srgbClr val="C00000"/>
                    </a:solidFill>
                  </a:rPr>
                  <a:t>base case </a:t>
                </a:r>
                <a:r>
                  <a:rPr lang="en-US" altLang="en-US" dirty="0"/>
                  <a:t>(terminal case) that ends the recursive process.</a:t>
                </a:r>
              </a:p>
              <a:p>
                <a:pPr marL="0" indent="0">
                  <a:spcBef>
                    <a:spcPct val="0"/>
                  </a:spcBef>
                  <a:buNone/>
                </a:pPr>
                <a:endParaRPr lang="en-US" altLang="en-US" dirty="0"/>
              </a:p>
              <a:p>
                <a:pPr marL="0" indent="0">
                  <a:spcBef>
                    <a:spcPct val="0"/>
                  </a:spcBef>
                  <a:buNone/>
                </a:pPr>
                <a:r>
                  <a:rPr lang="en-US" altLang="en-US" dirty="0"/>
                  <a:t>Example: Running sum (</a:t>
                </a:r>
                <a14:m>
                  <m:oMath xmlns:m="http://schemas.openxmlformats.org/officeDocument/2006/math">
                    <m:r>
                      <a:rPr lang="en-US" altLang="en-US" b="0" i="0" smtClean="0">
                        <a:latin typeface="Cambria Math" charset="0"/>
                      </a:rPr>
                      <m:t> </m:t>
                    </m:r>
                    <m:nary>
                      <m:naryPr>
                        <m:chr m:val="∑"/>
                        <m:ctrlPr>
                          <a:rPr lang="is-IS" altLang="en-US" i="1" smtClean="0">
                            <a:latin typeface="Cambria Math" panose="02040503050406030204" pitchFamily="18" charset="0"/>
                          </a:rPr>
                        </m:ctrlPr>
                      </m:naryPr>
                      <m:sub>
                        <m:r>
                          <m:rPr>
                            <m:brk m:alnAt="23"/>
                          </m:rPr>
                          <a:rPr lang="en-US" altLang="en-US" b="0" i="1" smtClean="0">
                            <a:latin typeface="Cambria Math" charset="0"/>
                          </a:rPr>
                          <m:t>1</m:t>
                        </m:r>
                      </m:sub>
                      <m:sup>
                        <m:r>
                          <a:rPr lang="en-US" altLang="en-US" b="0" i="1" smtClean="0">
                            <a:latin typeface="Cambria Math" charset="0"/>
                          </a:rPr>
                          <m:t>𝑛</m:t>
                        </m:r>
                      </m:sup>
                      <m:e>
                        <m:r>
                          <a:rPr lang="en-US" altLang="en-US" b="0" i="1" smtClean="0">
                            <a:latin typeface="Cambria Math" charset="0"/>
                          </a:rPr>
                          <m:t>𝑖</m:t>
                        </m:r>
                      </m:e>
                    </m:nary>
                  </m:oMath>
                </a14:m>
                <a:r>
                  <a:rPr lang="en-US" alt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2"/>
              </p:nvPr>
            </p:nvSpPr>
            <p:spPr>
              <a:xfrm>
                <a:off x="444500" y="1244600"/>
                <a:ext cx="9245600" cy="5207000"/>
              </a:xfrm>
              <a:blipFill rotWithShape="0">
                <a:blip r:embed="rId2"/>
                <a:stretch>
                  <a:fillRect l="-857" t="-820" r="-725"/>
                </a:stretch>
              </a:blipFill>
            </p:spPr>
            <p:txBody>
              <a:bodyPr/>
              <a:lstStyle/>
              <a:p>
                <a:r>
                  <a:rPr lang="en-US">
                    <a:noFill/>
                  </a:rPr>
                  <a:t> </a:t>
                </a:r>
              </a:p>
            </p:txBody>
          </p:sp>
        </mc:Fallback>
      </mc:AlternateContent>
      <p:sp>
        <p:nvSpPr>
          <p:cNvPr id="5" name="Text Box 6"/>
          <p:cNvSpPr txBox="1">
            <a:spLocks noChangeArrowheads="1"/>
          </p:cNvSpPr>
          <p:nvPr/>
        </p:nvSpPr>
        <p:spPr bwMode="auto">
          <a:xfrm>
            <a:off x="4140200" y="4724400"/>
            <a:ext cx="4918075" cy="2235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2000" b="1" dirty="0">
                <a:solidFill>
                  <a:srgbClr val="C00000"/>
                </a:solidFill>
              </a:rPr>
              <a:t>Recursive Function:</a:t>
            </a:r>
          </a:p>
          <a:p>
            <a:pPr algn="l"/>
            <a:r>
              <a:rPr lang="en-US" altLang="en-US" sz="2000" b="1" dirty="0">
                <a:latin typeface="Courier New" charset="0"/>
              </a:rPr>
              <a:t>int </a:t>
            </a:r>
            <a:r>
              <a:rPr lang="en-US" altLang="en-US" sz="2000" b="1" dirty="0" err="1">
                <a:latin typeface="Courier New" charset="0"/>
              </a:rPr>
              <a:t>RunningSum</a:t>
            </a:r>
            <a:r>
              <a:rPr lang="en-US" altLang="en-US" sz="2000" b="1" dirty="0">
                <a:latin typeface="Courier New" charset="0"/>
              </a:rPr>
              <a:t>(int n) {</a:t>
            </a:r>
            <a:br>
              <a:rPr lang="en-US" altLang="en-US" sz="2000" b="1" dirty="0">
                <a:latin typeface="Courier New" charset="0"/>
              </a:rPr>
            </a:br>
            <a:r>
              <a:rPr lang="en-US" altLang="en-US" sz="2000" b="1" dirty="0">
                <a:latin typeface="Courier New" charset="0"/>
              </a:rPr>
              <a:t>  if (n == 1)</a:t>
            </a:r>
            <a:br>
              <a:rPr lang="en-US" altLang="en-US" sz="2000" b="1" dirty="0">
                <a:latin typeface="Courier New" charset="0"/>
              </a:rPr>
            </a:br>
            <a:r>
              <a:rPr lang="en-US" altLang="en-US" sz="2000" b="1" dirty="0">
                <a:latin typeface="Courier New" charset="0"/>
              </a:rPr>
              <a:t>    return 1;</a:t>
            </a:r>
            <a:br>
              <a:rPr lang="en-US" altLang="en-US" sz="2000" b="1" dirty="0">
                <a:latin typeface="Courier New" charset="0"/>
              </a:rPr>
            </a:br>
            <a:r>
              <a:rPr lang="en-US" altLang="en-US" sz="2000" b="1" dirty="0">
                <a:latin typeface="Courier New" charset="0"/>
              </a:rPr>
              <a:t>  else</a:t>
            </a:r>
            <a:br>
              <a:rPr lang="en-US" altLang="en-US" sz="2000" b="1" dirty="0">
                <a:latin typeface="Courier New" charset="0"/>
              </a:rPr>
            </a:br>
            <a:r>
              <a:rPr lang="en-US" altLang="en-US" sz="2000" b="1" dirty="0">
                <a:latin typeface="Courier New" charset="0"/>
              </a:rPr>
              <a:t>    return n + </a:t>
            </a:r>
            <a:r>
              <a:rPr lang="en-US" altLang="en-US" sz="2000" b="1" dirty="0" err="1">
                <a:latin typeface="Courier New" charset="0"/>
              </a:rPr>
              <a:t>RunningSum</a:t>
            </a:r>
            <a:r>
              <a:rPr lang="en-US" altLang="en-US" sz="2000" b="1" dirty="0">
                <a:latin typeface="Courier New" charset="0"/>
              </a:rPr>
              <a:t>(n-1);</a:t>
            </a:r>
            <a:br>
              <a:rPr lang="en-US" altLang="en-US" sz="2000" b="1" dirty="0">
                <a:latin typeface="Courier New" charset="0"/>
              </a:rPr>
            </a:br>
            <a:r>
              <a:rPr lang="en-US" altLang="en-US" sz="2000" b="1" dirty="0">
                <a:latin typeface="Courier New" charset="0"/>
              </a:rPr>
              <a:t>}</a:t>
            </a:r>
            <a:endParaRPr lang="en-US" altLang="en-US" sz="2000" b="1" dirty="0"/>
          </a:p>
        </p:txBody>
      </p:sp>
      <p:sp>
        <p:nvSpPr>
          <p:cNvPr id="6" name="Text Box 5"/>
          <p:cNvSpPr txBox="1">
            <a:spLocks noChangeArrowheads="1"/>
          </p:cNvSpPr>
          <p:nvPr/>
        </p:nvSpPr>
        <p:spPr bwMode="auto">
          <a:xfrm>
            <a:off x="571500" y="4724400"/>
            <a:ext cx="2857192"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2000" b="1" dirty="0">
                <a:solidFill>
                  <a:srgbClr val="C00000"/>
                </a:solidFill>
              </a:rPr>
              <a:t>Mathematical Definition:</a:t>
            </a:r>
          </a:p>
          <a:p>
            <a:pPr algn="l"/>
            <a:r>
              <a:rPr lang="en-US" altLang="en-US" sz="2000" b="1" dirty="0" err="1"/>
              <a:t>RunningSum</a:t>
            </a:r>
            <a:r>
              <a:rPr lang="en-US" altLang="en-US" sz="2000" b="1" dirty="0"/>
              <a:t>(1) = 1</a:t>
            </a:r>
            <a:br>
              <a:rPr lang="en-US" altLang="en-US" sz="2000" b="1" dirty="0"/>
            </a:br>
            <a:r>
              <a:rPr lang="en-US" altLang="en-US" sz="2000" b="1" dirty="0" err="1"/>
              <a:t>RunningSum</a:t>
            </a:r>
            <a:r>
              <a:rPr lang="en-US" altLang="en-US" sz="2000" b="1" dirty="0"/>
              <a:t>(n) = </a:t>
            </a:r>
            <a:br>
              <a:rPr lang="en-US" altLang="en-US" sz="2000" b="1" dirty="0"/>
            </a:br>
            <a:r>
              <a:rPr lang="en-US" altLang="en-US" sz="2000" b="1" dirty="0"/>
              <a:t>       n + </a:t>
            </a:r>
            <a:r>
              <a:rPr lang="en-US" altLang="en-US" sz="2000" b="1" dirty="0" err="1"/>
              <a:t>RunningSum</a:t>
            </a:r>
            <a:r>
              <a:rPr lang="en-US" altLang="en-US" sz="2000" b="1" dirty="0"/>
              <a:t>(n-1)</a:t>
            </a:r>
          </a:p>
        </p:txBody>
      </p:sp>
      <p:sp>
        <p:nvSpPr>
          <p:cNvPr id="7" name="TextBox 6"/>
          <p:cNvSpPr txBox="1"/>
          <p:nvPr/>
        </p:nvSpPr>
        <p:spPr>
          <a:xfrm>
            <a:off x="9647865" y="6614042"/>
            <a:ext cx="314510" cy="400110"/>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940893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47F1A7-BE8E-4823-A78B-7B9F3FFA4618}"/>
              </a:ext>
            </a:extLst>
          </p:cNvPr>
          <p:cNvPicPr>
            <a:picLocks noChangeAspect="1"/>
          </p:cNvPicPr>
          <p:nvPr/>
        </p:nvPicPr>
        <p:blipFill>
          <a:blip r:embed="rId2"/>
          <a:stretch>
            <a:fillRect/>
          </a:stretch>
        </p:blipFill>
        <p:spPr>
          <a:xfrm>
            <a:off x="649734" y="0"/>
            <a:ext cx="8758932" cy="7772400"/>
          </a:xfrm>
          <a:prstGeom prst="rect">
            <a:avLst/>
          </a:prstGeom>
        </p:spPr>
      </p:pic>
    </p:spTree>
    <p:extLst>
      <p:ext uri="{BB962C8B-B14F-4D97-AF65-F5344CB8AC3E}">
        <p14:creationId xmlns:p14="http://schemas.microsoft.com/office/powerpoint/2010/main" val="33895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44500" y="373818"/>
            <a:ext cx="9245600" cy="1358539"/>
          </a:xfrm>
        </p:spPr>
        <p:txBody>
          <a:bodyPr/>
          <a:lstStyle/>
          <a:p>
            <a:pPr marL="0" indent="0">
              <a:buNone/>
            </a:pPr>
            <a:r>
              <a:rPr lang="en-US" b="1" dirty="0"/>
              <a:t>Quick Sort</a:t>
            </a:r>
            <a:r>
              <a:rPr lang="en-US" dirty="0"/>
              <a:t>: also called divide-and-conquer </a:t>
            </a:r>
          </a:p>
          <a:p>
            <a:pPr marL="0" indent="0">
              <a:buNone/>
            </a:pPr>
            <a:r>
              <a:rPr lang="en-US" dirty="0"/>
              <a:t>		     1) pick a pivot and partition array into 2 subarrays; </a:t>
            </a:r>
          </a:p>
          <a:p>
            <a:pPr marL="0" indent="0">
              <a:buNone/>
            </a:pPr>
            <a:r>
              <a:rPr lang="en-US" dirty="0"/>
              <a:t>		     2) then sort subarrays using the same method.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39" name="TextBox 38"/>
          <p:cNvSpPr txBox="1"/>
          <p:nvPr/>
        </p:nvSpPr>
        <p:spPr>
          <a:xfrm>
            <a:off x="9647865" y="6614042"/>
            <a:ext cx="314510" cy="400110"/>
          </a:xfrm>
          <a:prstGeom prst="rect">
            <a:avLst/>
          </a:prstGeom>
          <a:noFill/>
        </p:spPr>
        <p:txBody>
          <a:bodyPr wrap="none" rtlCol="0">
            <a:spAutoFit/>
          </a:bodyPr>
          <a:lstStyle/>
          <a:p>
            <a:r>
              <a:rPr lang="en-US" dirty="0"/>
              <a:t>8</a:t>
            </a:r>
          </a:p>
        </p:txBody>
      </p:sp>
      <p:pic>
        <p:nvPicPr>
          <p:cNvPr id="5" name="Picture 4">
            <a:extLst>
              <a:ext uri="{FF2B5EF4-FFF2-40B4-BE49-F238E27FC236}">
                <a16:creationId xmlns:a16="http://schemas.microsoft.com/office/drawing/2014/main" id="{93D9B205-9779-454F-AEC8-28867CC8AA7E}"/>
              </a:ext>
            </a:extLst>
          </p:cNvPr>
          <p:cNvPicPr>
            <a:picLocks noChangeAspect="1"/>
          </p:cNvPicPr>
          <p:nvPr/>
        </p:nvPicPr>
        <p:blipFill>
          <a:blip r:embed="rId2"/>
          <a:stretch>
            <a:fillRect/>
          </a:stretch>
        </p:blipFill>
        <p:spPr>
          <a:xfrm>
            <a:off x="891094" y="1732357"/>
            <a:ext cx="7863800" cy="5159945"/>
          </a:xfrm>
          <a:prstGeom prst="rect">
            <a:avLst/>
          </a:prstGeom>
        </p:spPr>
      </p:pic>
    </p:spTree>
    <p:extLst>
      <p:ext uri="{BB962C8B-B14F-4D97-AF65-F5344CB8AC3E}">
        <p14:creationId xmlns:p14="http://schemas.microsoft.com/office/powerpoint/2010/main" val="1413624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44500" y="587827"/>
            <a:ext cx="9245600" cy="1358539"/>
          </a:xfrm>
        </p:spPr>
        <p:txBody>
          <a:bodyPr/>
          <a:lstStyle/>
          <a:p>
            <a:pPr marL="0" indent="0">
              <a:buNone/>
            </a:pPr>
            <a:r>
              <a:rPr lang="en-US" b="1" dirty="0"/>
              <a:t>Quick Sort</a:t>
            </a:r>
            <a:r>
              <a:rPr lang="en-US" dirty="0"/>
              <a:t>: also called divide-and-conquer </a:t>
            </a:r>
          </a:p>
          <a:p>
            <a:pPr marL="0" indent="0">
              <a:buNone/>
            </a:pPr>
            <a:r>
              <a:rPr lang="en-US" dirty="0"/>
              <a:t>		     1) pick a pivot and partition array into 2 subarrays; </a:t>
            </a:r>
          </a:p>
          <a:p>
            <a:pPr marL="0" indent="0">
              <a:buNone/>
            </a:pPr>
            <a:r>
              <a:rPr lang="en-US" dirty="0"/>
              <a:t>		     2) then sort subarrays using the same method.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graphicFrame>
        <p:nvGraphicFramePr>
          <p:cNvPr id="9" name="Table 8"/>
          <p:cNvGraphicFramePr>
            <a:graphicFrameLocks noGrp="1"/>
          </p:cNvGraphicFramePr>
          <p:nvPr>
            <p:extLst/>
          </p:nvPr>
        </p:nvGraphicFramePr>
        <p:xfrm>
          <a:off x="2718197" y="2445974"/>
          <a:ext cx="4872445" cy="396240"/>
        </p:xfrm>
        <a:graphic>
          <a:graphicData uri="http://schemas.openxmlformats.org/drawingml/2006/table">
            <a:tbl>
              <a:tblPr firstRow="1" bandRow="1">
                <a:tableStyleId>{5C22544A-7EE6-4342-B048-85BDC9FD1C3A}</a:tableStyleId>
              </a:tblPr>
              <a:tblGrid>
                <a:gridCol w="974489">
                  <a:extLst>
                    <a:ext uri="{9D8B030D-6E8A-4147-A177-3AD203B41FA5}">
                      <a16:colId xmlns:a16="http://schemas.microsoft.com/office/drawing/2014/main" val="20000"/>
                    </a:ext>
                  </a:extLst>
                </a:gridCol>
                <a:gridCol w="974489">
                  <a:extLst>
                    <a:ext uri="{9D8B030D-6E8A-4147-A177-3AD203B41FA5}">
                      <a16:colId xmlns:a16="http://schemas.microsoft.com/office/drawing/2014/main" val="20001"/>
                    </a:ext>
                  </a:extLst>
                </a:gridCol>
                <a:gridCol w="974489">
                  <a:extLst>
                    <a:ext uri="{9D8B030D-6E8A-4147-A177-3AD203B41FA5}">
                      <a16:colId xmlns:a16="http://schemas.microsoft.com/office/drawing/2014/main" val="20002"/>
                    </a:ext>
                  </a:extLst>
                </a:gridCol>
                <a:gridCol w="974489">
                  <a:extLst>
                    <a:ext uri="{9D8B030D-6E8A-4147-A177-3AD203B41FA5}">
                      <a16:colId xmlns:a16="http://schemas.microsoft.com/office/drawing/2014/main" val="20003"/>
                    </a:ext>
                  </a:extLst>
                </a:gridCol>
                <a:gridCol w="974489">
                  <a:extLst>
                    <a:ext uri="{9D8B030D-6E8A-4147-A177-3AD203B41FA5}">
                      <a16:colId xmlns:a16="http://schemas.microsoft.com/office/drawing/2014/main" val="20004"/>
                    </a:ext>
                  </a:extLst>
                </a:gridCol>
              </a:tblGrid>
              <a:tr h="0">
                <a:tc>
                  <a:txBody>
                    <a:bodyPr/>
                    <a:lstStyle/>
                    <a:p>
                      <a:pPr algn="ctr"/>
                      <a:r>
                        <a:rPr lang="en-US" dirty="0">
                          <a:solidFill>
                            <a:srgbClr val="002060"/>
                          </a:solidFill>
                        </a:rPr>
                        <a:t>3</a:t>
                      </a:r>
                    </a:p>
                  </a:txBody>
                  <a:tcPr>
                    <a:solidFill>
                      <a:schemeClr val="accent1">
                        <a:lumMod val="40000"/>
                        <a:lumOff val="60000"/>
                      </a:schemeClr>
                    </a:solidFill>
                  </a:tcPr>
                </a:tc>
                <a:tc>
                  <a:txBody>
                    <a:bodyPr/>
                    <a:lstStyle/>
                    <a:p>
                      <a:pPr algn="ctr"/>
                      <a:r>
                        <a:rPr lang="en-US" dirty="0">
                          <a:solidFill>
                            <a:srgbClr val="002060"/>
                          </a:solidFill>
                        </a:rPr>
                        <a:t>5</a:t>
                      </a:r>
                    </a:p>
                  </a:txBody>
                  <a:tcPr>
                    <a:solidFill>
                      <a:schemeClr val="accent1">
                        <a:lumMod val="40000"/>
                        <a:lumOff val="60000"/>
                      </a:schemeClr>
                    </a:solidFill>
                  </a:tcPr>
                </a:tc>
                <a:tc>
                  <a:txBody>
                    <a:bodyPr/>
                    <a:lstStyle/>
                    <a:p>
                      <a:pPr algn="ctr"/>
                      <a:r>
                        <a:rPr lang="en-US" dirty="0">
                          <a:solidFill>
                            <a:srgbClr val="002060"/>
                          </a:solidFill>
                        </a:rPr>
                        <a:t>2</a:t>
                      </a:r>
                    </a:p>
                  </a:txBody>
                  <a:tcPr>
                    <a:solidFill>
                      <a:schemeClr val="accent1">
                        <a:lumMod val="40000"/>
                        <a:lumOff val="60000"/>
                      </a:schemeClr>
                    </a:solidFill>
                  </a:tcPr>
                </a:tc>
                <a:tc>
                  <a:txBody>
                    <a:bodyPr/>
                    <a:lstStyle/>
                    <a:p>
                      <a:pPr algn="ctr"/>
                      <a:r>
                        <a:rPr lang="en-US" dirty="0">
                          <a:solidFill>
                            <a:srgbClr val="002060"/>
                          </a:solidFill>
                        </a:rPr>
                        <a:t>1</a:t>
                      </a:r>
                    </a:p>
                  </a:txBody>
                  <a:tcPr>
                    <a:solidFill>
                      <a:schemeClr val="accent1">
                        <a:lumMod val="40000"/>
                        <a:lumOff val="60000"/>
                      </a:schemeClr>
                    </a:solidFill>
                  </a:tcPr>
                </a:tc>
                <a:tc>
                  <a:txBody>
                    <a:bodyPr/>
                    <a:lstStyle/>
                    <a:p>
                      <a:pPr algn="ctr"/>
                      <a:r>
                        <a:rPr lang="en-US" dirty="0">
                          <a:solidFill>
                            <a:srgbClr val="002060"/>
                          </a:solidFill>
                        </a:rPr>
                        <a:t>4</a:t>
                      </a: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nvPr>
        </p:nvGraphicFramePr>
        <p:xfrm>
          <a:off x="2739967" y="3421333"/>
          <a:ext cx="4872445" cy="396240"/>
        </p:xfrm>
        <a:graphic>
          <a:graphicData uri="http://schemas.openxmlformats.org/drawingml/2006/table">
            <a:tbl>
              <a:tblPr firstRow="1" bandRow="1">
                <a:tableStyleId>{5C22544A-7EE6-4342-B048-85BDC9FD1C3A}</a:tableStyleId>
              </a:tblPr>
              <a:tblGrid>
                <a:gridCol w="974489">
                  <a:extLst>
                    <a:ext uri="{9D8B030D-6E8A-4147-A177-3AD203B41FA5}">
                      <a16:colId xmlns:a16="http://schemas.microsoft.com/office/drawing/2014/main" val="20000"/>
                    </a:ext>
                  </a:extLst>
                </a:gridCol>
                <a:gridCol w="974489">
                  <a:extLst>
                    <a:ext uri="{9D8B030D-6E8A-4147-A177-3AD203B41FA5}">
                      <a16:colId xmlns:a16="http://schemas.microsoft.com/office/drawing/2014/main" val="20001"/>
                    </a:ext>
                  </a:extLst>
                </a:gridCol>
                <a:gridCol w="974489">
                  <a:extLst>
                    <a:ext uri="{9D8B030D-6E8A-4147-A177-3AD203B41FA5}">
                      <a16:colId xmlns:a16="http://schemas.microsoft.com/office/drawing/2014/main" val="20002"/>
                    </a:ext>
                  </a:extLst>
                </a:gridCol>
                <a:gridCol w="974489">
                  <a:extLst>
                    <a:ext uri="{9D8B030D-6E8A-4147-A177-3AD203B41FA5}">
                      <a16:colId xmlns:a16="http://schemas.microsoft.com/office/drawing/2014/main" val="20003"/>
                    </a:ext>
                  </a:extLst>
                </a:gridCol>
                <a:gridCol w="974489">
                  <a:extLst>
                    <a:ext uri="{9D8B030D-6E8A-4147-A177-3AD203B41FA5}">
                      <a16:colId xmlns:a16="http://schemas.microsoft.com/office/drawing/2014/main" val="20004"/>
                    </a:ext>
                  </a:extLst>
                </a:gridCol>
              </a:tblGrid>
              <a:tr h="0">
                <a:tc>
                  <a:txBody>
                    <a:bodyPr/>
                    <a:lstStyle/>
                    <a:p>
                      <a:pPr algn="ctr"/>
                      <a:r>
                        <a:rPr lang="en-US" dirty="0">
                          <a:solidFill>
                            <a:srgbClr val="002060"/>
                          </a:solidFill>
                        </a:rPr>
                        <a:t>2</a:t>
                      </a:r>
                    </a:p>
                  </a:txBody>
                  <a:tcPr>
                    <a:solidFill>
                      <a:schemeClr val="accent1">
                        <a:lumMod val="40000"/>
                        <a:lumOff val="60000"/>
                      </a:schemeClr>
                    </a:solidFill>
                  </a:tcPr>
                </a:tc>
                <a:tc>
                  <a:txBody>
                    <a:bodyPr/>
                    <a:lstStyle/>
                    <a:p>
                      <a:pPr algn="ctr"/>
                      <a:r>
                        <a:rPr lang="en-US" dirty="0">
                          <a:solidFill>
                            <a:srgbClr val="002060"/>
                          </a:solidFill>
                        </a:rPr>
                        <a:t>1</a:t>
                      </a:r>
                    </a:p>
                  </a:txBody>
                  <a:tcPr>
                    <a:solidFill>
                      <a:schemeClr val="accent1">
                        <a:lumMod val="40000"/>
                        <a:lumOff val="60000"/>
                      </a:schemeClr>
                    </a:solidFill>
                  </a:tcPr>
                </a:tc>
                <a:tc>
                  <a:txBody>
                    <a:bodyPr/>
                    <a:lstStyle/>
                    <a:p>
                      <a:pPr algn="ctr"/>
                      <a:r>
                        <a:rPr lang="en-US" dirty="0">
                          <a:solidFill>
                            <a:srgbClr val="002060"/>
                          </a:solidFill>
                        </a:rPr>
                        <a:t>3</a:t>
                      </a:r>
                    </a:p>
                  </a:txBody>
                  <a:tcPr>
                    <a:solidFill>
                      <a:schemeClr val="accent6"/>
                    </a:solidFill>
                  </a:tcPr>
                </a:tc>
                <a:tc>
                  <a:txBody>
                    <a:bodyPr/>
                    <a:lstStyle/>
                    <a:p>
                      <a:pPr algn="ctr"/>
                      <a:r>
                        <a:rPr lang="en-US" dirty="0">
                          <a:solidFill>
                            <a:srgbClr val="002060"/>
                          </a:solidFill>
                        </a:rPr>
                        <a:t>5</a:t>
                      </a:r>
                    </a:p>
                  </a:txBody>
                  <a:tcPr>
                    <a:solidFill>
                      <a:schemeClr val="accent1">
                        <a:lumMod val="40000"/>
                        <a:lumOff val="60000"/>
                      </a:schemeClr>
                    </a:solidFill>
                  </a:tcPr>
                </a:tc>
                <a:tc>
                  <a:txBody>
                    <a:bodyPr/>
                    <a:lstStyle/>
                    <a:p>
                      <a:pPr algn="ctr"/>
                      <a:r>
                        <a:rPr lang="en-US" dirty="0">
                          <a:solidFill>
                            <a:srgbClr val="002060"/>
                          </a:solidFill>
                        </a:rPr>
                        <a:t>4</a:t>
                      </a: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nvPr>
        </p:nvGraphicFramePr>
        <p:xfrm>
          <a:off x="2739967" y="4467636"/>
          <a:ext cx="1968138" cy="396240"/>
        </p:xfrm>
        <a:graphic>
          <a:graphicData uri="http://schemas.openxmlformats.org/drawingml/2006/table">
            <a:tbl>
              <a:tblPr bandRow="1">
                <a:tableStyleId>{5C22544A-7EE6-4342-B048-85BDC9FD1C3A}</a:tableStyleId>
              </a:tblPr>
              <a:tblGrid>
                <a:gridCol w="984069">
                  <a:extLst>
                    <a:ext uri="{9D8B030D-6E8A-4147-A177-3AD203B41FA5}">
                      <a16:colId xmlns:a16="http://schemas.microsoft.com/office/drawing/2014/main" val="20000"/>
                    </a:ext>
                  </a:extLst>
                </a:gridCol>
                <a:gridCol w="984069">
                  <a:extLst>
                    <a:ext uri="{9D8B030D-6E8A-4147-A177-3AD203B41FA5}">
                      <a16:colId xmlns:a16="http://schemas.microsoft.com/office/drawing/2014/main" val="20001"/>
                    </a:ext>
                  </a:extLst>
                </a:gridCol>
              </a:tblGrid>
              <a:tr h="370840">
                <a:tc>
                  <a:txBody>
                    <a:bodyPr/>
                    <a:lstStyle/>
                    <a:p>
                      <a:pPr algn="ctr"/>
                      <a:r>
                        <a:rPr lang="en-US" b="1" dirty="0">
                          <a:solidFill>
                            <a:srgbClr val="002060"/>
                          </a:solidFill>
                        </a:rPr>
                        <a:t>1</a:t>
                      </a:r>
                    </a:p>
                  </a:txBody>
                  <a:tcPr>
                    <a:solidFill>
                      <a:schemeClr val="accent1">
                        <a:lumMod val="40000"/>
                        <a:lumOff val="60000"/>
                      </a:schemeClr>
                    </a:solidFill>
                  </a:tcPr>
                </a:tc>
                <a:tc>
                  <a:txBody>
                    <a:bodyPr/>
                    <a:lstStyle/>
                    <a:p>
                      <a:pPr algn="ctr"/>
                      <a:r>
                        <a:rPr lang="en-US" b="1" dirty="0">
                          <a:solidFill>
                            <a:srgbClr val="002060"/>
                          </a:solidFill>
                        </a:rPr>
                        <a:t>2</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nvPr>
        </p:nvGraphicFramePr>
        <p:xfrm>
          <a:off x="5686118" y="4467636"/>
          <a:ext cx="1968138" cy="396240"/>
        </p:xfrm>
        <a:graphic>
          <a:graphicData uri="http://schemas.openxmlformats.org/drawingml/2006/table">
            <a:tbl>
              <a:tblPr bandRow="1">
                <a:tableStyleId>{5C22544A-7EE6-4342-B048-85BDC9FD1C3A}</a:tableStyleId>
              </a:tblPr>
              <a:tblGrid>
                <a:gridCol w="984069">
                  <a:extLst>
                    <a:ext uri="{9D8B030D-6E8A-4147-A177-3AD203B41FA5}">
                      <a16:colId xmlns:a16="http://schemas.microsoft.com/office/drawing/2014/main" val="20000"/>
                    </a:ext>
                  </a:extLst>
                </a:gridCol>
                <a:gridCol w="984069">
                  <a:extLst>
                    <a:ext uri="{9D8B030D-6E8A-4147-A177-3AD203B41FA5}">
                      <a16:colId xmlns:a16="http://schemas.microsoft.com/office/drawing/2014/main" val="20001"/>
                    </a:ext>
                  </a:extLst>
                </a:gridCol>
              </a:tblGrid>
              <a:tr h="370840">
                <a:tc>
                  <a:txBody>
                    <a:bodyPr/>
                    <a:lstStyle/>
                    <a:p>
                      <a:pPr algn="ctr"/>
                      <a:r>
                        <a:rPr lang="en-US" b="1" dirty="0">
                          <a:solidFill>
                            <a:srgbClr val="002060"/>
                          </a:solidFill>
                        </a:rPr>
                        <a:t>4</a:t>
                      </a:r>
                    </a:p>
                  </a:txBody>
                  <a:tcPr>
                    <a:solidFill>
                      <a:schemeClr val="accent1">
                        <a:lumMod val="40000"/>
                        <a:lumOff val="60000"/>
                      </a:schemeClr>
                    </a:solidFill>
                  </a:tcPr>
                </a:tc>
                <a:tc>
                  <a:txBody>
                    <a:bodyPr/>
                    <a:lstStyle/>
                    <a:p>
                      <a:pPr algn="ctr"/>
                      <a:r>
                        <a:rPr lang="en-US" b="1" dirty="0">
                          <a:solidFill>
                            <a:srgbClr val="002060"/>
                          </a:solidFill>
                        </a:rPr>
                        <a:t>5</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nvPr>
        </p:nvGraphicFramePr>
        <p:xfrm>
          <a:off x="2749568" y="6560242"/>
          <a:ext cx="4872445" cy="396240"/>
        </p:xfrm>
        <a:graphic>
          <a:graphicData uri="http://schemas.openxmlformats.org/drawingml/2006/table">
            <a:tbl>
              <a:tblPr firstRow="1" bandRow="1">
                <a:tableStyleId>{5C22544A-7EE6-4342-B048-85BDC9FD1C3A}</a:tableStyleId>
              </a:tblPr>
              <a:tblGrid>
                <a:gridCol w="974489">
                  <a:extLst>
                    <a:ext uri="{9D8B030D-6E8A-4147-A177-3AD203B41FA5}">
                      <a16:colId xmlns:a16="http://schemas.microsoft.com/office/drawing/2014/main" val="20000"/>
                    </a:ext>
                  </a:extLst>
                </a:gridCol>
                <a:gridCol w="974489">
                  <a:extLst>
                    <a:ext uri="{9D8B030D-6E8A-4147-A177-3AD203B41FA5}">
                      <a16:colId xmlns:a16="http://schemas.microsoft.com/office/drawing/2014/main" val="20001"/>
                    </a:ext>
                  </a:extLst>
                </a:gridCol>
                <a:gridCol w="974489">
                  <a:extLst>
                    <a:ext uri="{9D8B030D-6E8A-4147-A177-3AD203B41FA5}">
                      <a16:colId xmlns:a16="http://schemas.microsoft.com/office/drawing/2014/main" val="20002"/>
                    </a:ext>
                  </a:extLst>
                </a:gridCol>
                <a:gridCol w="974489">
                  <a:extLst>
                    <a:ext uri="{9D8B030D-6E8A-4147-A177-3AD203B41FA5}">
                      <a16:colId xmlns:a16="http://schemas.microsoft.com/office/drawing/2014/main" val="20003"/>
                    </a:ext>
                  </a:extLst>
                </a:gridCol>
                <a:gridCol w="974489">
                  <a:extLst>
                    <a:ext uri="{9D8B030D-6E8A-4147-A177-3AD203B41FA5}">
                      <a16:colId xmlns:a16="http://schemas.microsoft.com/office/drawing/2014/main" val="20004"/>
                    </a:ext>
                  </a:extLst>
                </a:gridCol>
              </a:tblGrid>
              <a:tr h="0">
                <a:tc>
                  <a:txBody>
                    <a:bodyPr/>
                    <a:lstStyle/>
                    <a:p>
                      <a:pPr algn="ctr"/>
                      <a:r>
                        <a:rPr lang="en-US" dirty="0">
                          <a:solidFill>
                            <a:srgbClr val="002060"/>
                          </a:solidFill>
                        </a:rPr>
                        <a:t>1</a:t>
                      </a:r>
                    </a:p>
                  </a:txBody>
                  <a:tcPr>
                    <a:solidFill>
                      <a:schemeClr val="accent6"/>
                    </a:solidFill>
                  </a:tcPr>
                </a:tc>
                <a:tc>
                  <a:txBody>
                    <a:bodyPr/>
                    <a:lstStyle/>
                    <a:p>
                      <a:pPr algn="ctr"/>
                      <a:r>
                        <a:rPr lang="en-US" dirty="0">
                          <a:solidFill>
                            <a:srgbClr val="002060"/>
                          </a:solidFill>
                        </a:rPr>
                        <a:t>2</a:t>
                      </a:r>
                    </a:p>
                  </a:txBody>
                  <a:tcPr>
                    <a:solidFill>
                      <a:schemeClr val="accent6"/>
                    </a:solidFill>
                  </a:tcPr>
                </a:tc>
                <a:tc>
                  <a:txBody>
                    <a:bodyPr/>
                    <a:lstStyle/>
                    <a:p>
                      <a:pPr algn="ctr"/>
                      <a:r>
                        <a:rPr lang="en-US" dirty="0">
                          <a:solidFill>
                            <a:srgbClr val="002060"/>
                          </a:solidFill>
                        </a:rPr>
                        <a:t>3</a:t>
                      </a:r>
                    </a:p>
                  </a:txBody>
                  <a:tcPr>
                    <a:solidFill>
                      <a:schemeClr val="accent6"/>
                    </a:solidFill>
                  </a:tcPr>
                </a:tc>
                <a:tc>
                  <a:txBody>
                    <a:bodyPr/>
                    <a:lstStyle/>
                    <a:p>
                      <a:pPr algn="ctr"/>
                      <a:r>
                        <a:rPr lang="en-US" dirty="0">
                          <a:solidFill>
                            <a:srgbClr val="002060"/>
                          </a:solidFill>
                        </a:rPr>
                        <a:t>4</a:t>
                      </a:r>
                    </a:p>
                  </a:txBody>
                  <a:tcPr>
                    <a:solidFill>
                      <a:schemeClr val="accent6"/>
                    </a:solidFill>
                  </a:tcPr>
                </a:tc>
                <a:tc>
                  <a:txBody>
                    <a:bodyPr/>
                    <a:lstStyle/>
                    <a:p>
                      <a:pPr algn="ctr"/>
                      <a:r>
                        <a:rPr lang="en-US" dirty="0">
                          <a:solidFill>
                            <a:srgbClr val="002060"/>
                          </a:solidFill>
                        </a:rPr>
                        <a:t>5</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nvPr>
        </p:nvGraphicFramePr>
        <p:xfrm>
          <a:off x="2739967" y="5513939"/>
          <a:ext cx="974468" cy="396240"/>
        </p:xfrm>
        <a:graphic>
          <a:graphicData uri="http://schemas.openxmlformats.org/drawingml/2006/table">
            <a:tbl>
              <a:tblPr firstRow="1" bandRow="1">
                <a:tableStyleId>{5C22544A-7EE6-4342-B048-85BDC9FD1C3A}</a:tableStyleId>
              </a:tblPr>
              <a:tblGrid>
                <a:gridCol w="974468">
                  <a:extLst>
                    <a:ext uri="{9D8B030D-6E8A-4147-A177-3AD203B41FA5}">
                      <a16:colId xmlns:a16="http://schemas.microsoft.com/office/drawing/2014/main" val="20000"/>
                    </a:ext>
                  </a:extLst>
                </a:gridCol>
              </a:tblGrid>
              <a:tr h="370840">
                <a:tc>
                  <a:txBody>
                    <a:bodyPr/>
                    <a:lstStyle/>
                    <a:p>
                      <a:pPr algn="ctr"/>
                      <a:r>
                        <a:rPr lang="en-US" dirty="0">
                          <a:solidFill>
                            <a:srgbClr val="002060"/>
                          </a:solidFill>
                        </a:rPr>
                        <a:t>1</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nvPr>
        </p:nvGraphicFramePr>
        <p:xfrm>
          <a:off x="5686118" y="5513939"/>
          <a:ext cx="974468" cy="396240"/>
        </p:xfrm>
        <a:graphic>
          <a:graphicData uri="http://schemas.openxmlformats.org/drawingml/2006/table">
            <a:tbl>
              <a:tblPr firstRow="1" bandRow="1">
                <a:tableStyleId>{5C22544A-7EE6-4342-B048-85BDC9FD1C3A}</a:tableStyleId>
              </a:tblPr>
              <a:tblGrid>
                <a:gridCol w="974468">
                  <a:extLst>
                    <a:ext uri="{9D8B030D-6E8A-4147-A177-3AD203B41FA5}">
                      <a16:colId xmlns:a16="http://schemas.microsoft.com/office/drawing/2014/main" val="20000"/>
                    </a:ext>
                  </a:extLst>
                </a:gridCol>
              </a:tblGrid>
              <a:tr h="370840">
                <a:tc>
                  <a:txBody>
                    <a:bodyPr/>
                    <a:lstStyle/>
                    <a:p>
                      <a:pPr algn="ctr"/>
                      <a:r>
                        <a:rPr lang="en-US" dirty="0">
                          <a:solidFill>
                            <a:srgbClr val="002060"/>
                          </a:solidFill>
                        </a:rPr>
                        <a:t>4</a:t>
                      </a:r>
                    </a:p>
                  </a:txBody>
                  <a:tcPr>
                    <a:solidFill>
                      <a:schemeClr val="accent6"/>
                    </a:solidFill>
                  </a:tcPr>
                </a:tc>
                <a:extLst>
                  <a:ext uri="{0D108BD9-81ED-4DB2-BD59-A6C34878D82A}">
                    <a16:rowId xmlns:a16="http://schemas.microsoft.com/office/drawing/2014/main" val="10000"/>
                  </a:ext>
                </a:extLst>
              </a:tr>
            </a:tbl>
          </a:graphicData>
        </a:graphic>
      </p:graphicFrame>
      <p:grpSp>
        <p:nvGrpSpPr>
          <p:cNvPr id="40" name="Group 39"/>
          <p:cNvGrpSpPr/>
          <p:nvPr/>
        </p:nvGrpSpPr>
        <p:grpSpPr>
          <a:xfrm>
            <a:off x="2446119" y="1859412"/>
            <a:ext cx="1692195" cy="553010"/>
            <a:chOff x="2446119" y="1730820"/>
            <a:chExt cx="1692195" cy="553010"/>
          </a:xfrm>
        </p:grpSpPr>
        <p:sp>
          <p:nvSpPr>
            <p:cNvPr id="13" name="TextBox 12"/>
            <p:cNvSpPr txBox="1"/>
            <p:nvPr/>
          </p:nvSpPr>
          <p:spPr>
            <a:xfrm>
              <a:off x="2446119" y="1730820"/>
              <a:ext cx="1692195" cy="369332"/>
            </a:xfrm>
            <a:prstGeom prst="rect">
              <a:avLst/>
            </a:prstGeom>
            <a:noFill/>
          </p:spPr>
          <p:txBody>
            <a:bodyPr wrap="none" rtlCol="0">
              <a:spAutoFit/>
            </a:bodyPr>
            <a:lstStyle/>
            <a:p>
              <a:r>
                <a:rPr lang="en-US" sz="1800" b="1" dirty="0"/>
                <a:t>Pivot Element p</a:t>
              </a:r>
            </a:p>
          </p:txBody>
        </p:sp>
        <p:sp>
          <p:nvSpPr>
            <p:cNvPr id="16" name="Down Arrow 15"/>
            <p:cNvSpPr/>
            <p:nvPr/>
          </p:nvSpPr>
          <p:spPr>
            <a:xfrm>
              <a:off x="3150079" y="2077353"/>
              <a:ext cx="114916" cy="2064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0" name="Straight Arrow Connector 19"/>
          <p:cNvCxnSpPr/>
          <p:nvPr/>
        </p:nvCxnSpPr>
        <p:spPr>
          <a:xfrm>
            <a:off x="2749568" y="3323928"/>
            <a:ext cx="1920240" cy="0"/>
          </a:xfrm>
          <a:prstGeom prst="straightConnector1">
            <a:avLst/>
          </a:prstGeom>
          <a:ln w="317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5686118" y="3323928"/>
            <a:ext cx="1920240" cy="0"/>
          </a:xfrm>
          <a:prstGeom prst="straightConnector1">
            <a:avLst/>
          </a:prstGeom>
          <a:ln w="31750">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488061" y="2960562"/>
            <a:ext cx="421910" cy="369332"/>
          </a:xfrm>
          <a:prstGeom prst="rect">
            <a:avLst/>
          </a:prstGeom>
          <a:noFill/>
        </p:spPr>
        <p:txBody>
          <a:bodyPr wrap="none" rtlCol="0">
            <a:spAutoFit/>
          </a:bodyPr>
          <a:lstStyle/>
          <a:p>
            <a:r>
              <a:rPr lang="en-US" sz="1800" b="1" dirty="0"/>
              <a:t>&lt;p</a:t>
            </a:r>
          </a:p>
        </p:txBody>
      </p:sp>
      <p:sp>
        <p:nvSpPr>
          <p:cNvPr id="31" name="TextBox 30"/>
          <p:cNvSpPr txBox="1"/>
          <p:nvPr/>
        </p:nvSpPr>
        <p:spPr>
          <a:xfrm>
            <a:off x="6435283" y="2962496"/>
            <a:ext cx="421910" cy="369332"/>
          </a:xfrm>
          <a:prstGeom prst="rect">
            <a:avLst/>
          </a:prstGeom>
          <a:noFill/>
        </p:spPr>
        <p:txBody>
          <a:bodyPr wrap="none" rtlCol="0">
            <a:spAutoFit/>
          </a:bodyPr>
          <a:lstStyle/>
          <a:p>
            <a:r>
              <a:rPr lang="en-US" sz="1800" b="1" dirty="0"/>
              <a:t>&gt;p</a:t>
            </a:r>
          </a:p>
        </p:txBody>
      </p:sp>
      <p:cxnSp>
        <p:nvCxnSpPr>
          <p:cNvPr id="28" name="Straight Arrow Connector 27"/>
          <p:cNvCxnSpPr/>
          <p:nvPr/>
        </p:nvCxnSpPr>
        <p:spPr>
          <a:xfrm flipH="1">
            <a:off x="3724036" y="3805998"/>
            <a:ext cx="1430383" cy="650063"/>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154419" y="3794423"/>
            <a:ext cx="1515768" cy="661638"/>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1" idx="0"/>
          </p:cNvCxnSpPr>
          <p:nvPr/>
        </p:nvCxnSpPr>
        <p:spPr>
          <a:xfrm>
            <a:off x="3227201" y="4863876"/>
            <a:ext cx="0" cy="650063"/>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6173352" y="4863875"/>
            <a:ext cx="0" cy="650063"/>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9647865" y="6614042"/>
            <a:ext cx="314510" cy="400110"/>
          </a:xfrm>
          <a:prstGeom prst="rect">
            <a:avLst/>
          </a:prstGeom>
          <a:noFill/>
        </p:spPr>
        <p:txBody>
          <a:bodyPr wrap="none" rtlCol="0">
            <a:spAutoFit/>
          </a:bodyPr>
          <a:lstStyle/>
          <a:p>
            <a:r>
              <a:rPr lang="en-US" dirty="0"/>
              <a:t>8</a:t>
            </a:r>
          </a:p>
        </p:txBody>
      </p:sp>
      <p:sp>
        <p:nvSpPr>
          <p:cNvPr id="41" name="TextBox 40"/>
          <p:cNvSpPr txBox="1"/>
          <p:nvPr/>
        </p:nvSpPr>
        <p:spPr>
          <a:xfrm>
            <a:off x="4483820" y="6190910"/>
            <a:ext cx="1384738" cy="369332"/>
          </a:xfrm>
          <a:prstGeom prst="rect">
            <a:avLst/>
          </a:prstGeom>
          <a:noFill/>
        </p:spPr>
        <p:txBody>
          <a:bodyPr wrap="none" rtlCol="0">
            <a:spAutoFit/>
          </a:bodyPr>
          <a:lstStyle/>
          <a:p>
            <a:r>
              <a:rPr lang="en-US" sz="1800" b="1" dirty="0"/>
              <a:t>Sorted Array</a:t>
            </a:r>
          </a:p>
        </p:txBody>
      </p:sp>
    </p:spTree>
    <p:extLst>
      <p:ext uri="{BB962C8B-B14F-4D97-AF65-F5344CB8AC3E}">
        <p14:creationId xmlns:p14="http://schemas.microsoft.com/office/powerpoint/2010/main" val="2324132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01941"/>
            <a:ext cx="9245600" cy="742950"/>
          </a:xfrm>
        </p:spPr>
        <p:txBody>
          <a:bodyPr/>
          <a:lstStyle/>
          <a:p>
            <a:r>
              <a:rPr lang="en-US" dirty="0"/>
              <a:t>Quick Sort</a:t>
            </a:r>
          </a:p>
        </p:txBody>
      </p:sp>
      <p:sp>
        <p:nvSpPr>
          <p:cNvPr id="4" name="TextBox 3"/>
          <p:cNvSpPr txBox="1"/>
          <p:nvPr/>
        </p:nvSpPr>
        <p:spPr>
          <a:xfrm>
            <a:off x="9647865" y="6614042"/>
            <a:ext cx="314510" cy="400110"/>
          </a:xfrm>
          <a:prstGeom prst="rect">
            <a:avLst/>
          </a:prstGeom>
          <a:noFill/>
        </p:spPr>
        <p:txBody>
          <a:bodyPr wrap="none" rtlCol="0">
            <a:spAutoFit/>
          </a:bodyPr>
          <a:lstStyle/>
          <a:p>
            <a:r>
              <a:rPr lang="en-US" dirty="0"/>
              <a:t>9</a:t>
            </a:r>
          </a:p>
        </p:txBody>
      </p:sp>
      <p:pic>
        <p:nvPicPr>
          <p:cNvPr id="7" name="Picture 6">
            <a:extLst>
              <a:ext uri="{FF2B5EF4-FFF2-40B4-BE49-F238E27FC236}">
                <a16:creationId xmlns:a16="http://schemas.microsoft.com/office/drawing/2014/main" id="{7C2622C8-3C77-49E3-8990-1D4012505690}"/>
              </a:ext>
            </a:extLst>
          </p:cNvPr>
          <p:cNvPicPr>
            <a:picLocks noChangeAspect="1"/>
          </p:cNvPicPr>
          <p:nvPr/>
        </p:nvPicPr>
        <p:blipFill>
          <a:blip r:embed="rId2"/>
          <a:stretch>
            <a:fillRect/>
          </a:stretch>
        </p:blipFill>
        <p:spPr>
          <a:xfrm>
            <a:off x="2928442" y="0"/>
            <a:ext cx="6719423" cy="7772400"/>
          </a:xfrm>
          <a:prstGeom prst="rect">
            <a:avLst/>
          </a:prstGeom>
        </p:spPr>
      </p:pic>
    </p:spTree>
    <p:extLst>
      <p:ext uri="{BB962C8B-B14F-4D97-AF65-F5344CB8AC3E}">
        <p14:creationId xmlns:p14="http://schemas.microsoft.com/office/powerpoint/2010/main" val="67321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D78F9E-5725-4E97-90C8-842750319713}"/>
              </a:ext>
            </a:extLst>
          </p:cNvPr>
          <p:cNvPicPr>
            <a:picLocks noChangeAspect="1"/>
          </p:cNvPicPr>
          <p:nvPr/>
        </p:nvPicPr>
        <p:blipFill rotWithShape="1">
          <a:blip r:embed="rId2"/>
          <a:srcRect r="909"/>
          <a:stretch/>
        </p:blipFill>
        <p:spPr>
          <a:xfrm>
            <a:off x="284331" y="857878"/>
            <a:ext cx="9151498" cy="6056643"/>
          </a:xfrm>
          <a:prstGeom prst="rect">
            <a:avLst/>
          </a:prstGeom>
          <a:ln>
            <a:solidFill>
              <a:schemeClr val="accent1"/>
            </a:solidFill>
          </a:ln>
        </p:spPr>
      </p:pic>
      <p:sp>
        <p:nvSpPr>
          <p:cNvPr id="5" name="Text Placeholder 1">
            <a:extLst>
              <a:ext uri="{FF2B5EF4-FFF2-40B4-BE49-F238E27FC236}">
                <a16:creationId xmlns:a16="http://schemas.microsoft.com/office/drawing/2014/main" id="{FA8B2E39-73AC-42A5-8863-2DDE84525ABB}"/>
              </a:ext>
            </a:extLst>
          </p:cNvPr>
          <p:cNvSpPr>
            <a:spLocks noGrp="1"/>
          </p:cNvSpPr>
          <p:nvPr>
            <p:ph type="body" sz="quarter" idx="10"/>
          </p:nvPr>
        </p:nvSpPr>
        <p:spPr>
          <a:xfrm>
            <a:off x="284331" y="148569"/>
            <a:ext cx="9245600" cy="742950"/>
          </a:xfrm>
        </p:spPr>
        <p:txBody>
          <a:bodyPr/>
          <a:lstStyle/>
          <a:p>
            <a:r>
              <a:rPr lang="en-US" dirty="0"/>
              <a:t>Running sum Recursion</a:t>
            </a:r>
          </a:p>
        </p:txBody>
      </p:sp>
    </p:spTree>
    <p:extLst>
      <p:ext uri="{BB962C8B-B14F-4D97-AF65-F5344CB8AC3E}">
        <p14:creationId xmlns:p14="http://schemas.microsoft.com/office/powerpoint/2010/main" val="355150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9E56CA-FA03-4961-B22E-32CEE017FBE6}"/>
              </a:ext>
            </a:extLst>
          </p:cNvPr>
          <p:cNvSpPr>
            <a:spLocks noGrp="1"/>
          </p:cNvSpPr>
          <p:nvPr>
            <p:ph type="body" sz="quarter" idx="10"/>
          </p:nvPr>
        </p:nvSpPr>
        <p:spPr>
          <a:xfrm>
            <a:off x="406400" y="247650"/>
            <a:ext cx="9245600" cy="742950"/>
          </a:xfrm>
        </p:spPr>
        <p:txBody>
          <a:bodyPr/>
          <a:lstStyle/>
          <a:p>
            <a:r>
              <a:rPr lang="en-US" dirty="0"/>
              <a:t>Running sum (code)</a:t>
            </a:r>
          </a:p>
        </p:txBody>
      </p:sp>
      <p:pic>
        <p:nvPicPr>
          <p:cNvPr id="6" name="Picture 5">
            <a:extLst>
              <a:ext uri="{FF2B5EF4-FFF2-40B4-BE49-F238E27FC236}">
                <a16:creationId xmlns:a16="http://schemas.microsoft.com/office/drawing/2014/main" id="{B595341E-A5C5-421A-B942-007A2460708D}"/>
              </a:ext>
            </a:extLst>
          </p:cNvPr>
          <p:cNvPicPr>
            <a:picLocks noChangeAspect="1"/>
          </p:cNvPicPr>
          <p:nvPr/>
        </p:nvPicPr>
        <p:blipFill>
          <a:blip r:embed="rId2"/>
          <a:stretch>
            <a:fillRect/>
          </a:stretch>
        </p:blipFill>
        <p:spPr>
          <a:xfrm>
            <a:off x="1376362" y="1168936"/>
            <a:ext cx="7305675" cy="5181600"/>
          </a:xfrm>
          <a:prstGeom prst="rect">
            <a:avLst/>
          </a:prstGeom>
        </p:spPr>
      </p:pic>
      <p:pic>
        <p:nvPicPr>
          <p:cNvPr id="7" name="Picture 6">
            <a:extLst>
              <a:ext uri="{FF2B5EF4-FFF2-40B4-BE49-F238E27FC236}">
                <a16:creationId xmlns:a16="http://schemas.microsoft.com/office/drawing/2014/main" id="{25D1C675-81D1-41AA-A5D1-10CDA185449B}"/>
              </a:ext>
            </a:extLst>
          </p:cNvPr>
          <p:cNvPicPr>
            <a:picLocks noChangeAspect="1"/>
          </p:cNvPicPr>
          <p:nvPr/>
        </p:nvPicPr>
        <p:blipFill>
          <a:blip r:embed="rId3"/>
          <a:stretch>
            <a:fillRect/>
          </a:stretch>
        </p:blipFill>
        <p:spPr>
          <a:xfrm>
            <a:off x="1376362" y="6528872"/>
            <a:ext cx="2000250" cy="285750"/>
          </a:xfrm>
          <a:prstGeom prst="rect">
            <a:avLst/>
          </a:prstGeom>
        </p:spPr>
      </p:pic>
    </p:spTree>
    <p:extLst>
      <p:ext uri="{BB962C8B-B14F-4D97-AF65-F5344CB8AC3E}">
        <p14:creationId xmlns:p14="http://schemas.microsoft.com/office/powerpoint/2010/main" val="25887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18678"/>
            <a:ext cx="9245600" cy="742950"/>
          </a:xfrm>
        </p:spPr>
        <p:txBody>
          <a:bodyPr/>
          <a:lstStyle/>
          <a:p>
            <a:r>
              <a:rPr lang="en-US" dirty="0"/>
              <a:t>Factorial</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2"/>
              </p:nvPr>
            </p:nvSpPr>
            <p:spPr>
              <a:xfrm>
                <a:off x="444500" y="975900"/>
                <a:ext cx="3454013" cy="5389972"/>
              </a:xfrm>
              <a:ln>
                <a:solidFill>
                  <a:schemeClr val="accent1"/>
                </a:solidFill>
              </a:ln>
            </p:spPr>
            <p:txBody>
              <a:bodyPr/>
              <a:lstStyle/>
              <a:p>
                <a:pPr marL="0" lvl="0" indent="0" defTabSz="914400">
                  <a:spcBef>
                    <a:spcPts val="0"/>
                  </a:spcBef>
                  <a:buNone/>
                </a:pPr>
                <a:r>
                  <a:rPr lang="en-US" sz="2000" dirty="0">
                    <a:latin typeface="+mj-lt"/>
                  </a:rPr>
                  <a:t>n! = n</a:t>
                </a:r>
                <a14:m>
                  <m:oMath xmlns:m="http://schemas.openxmlformats.org/officeDocument/2006/math">
                    <m:r>
                      <a:rPr lang="en-US" sz="2000" b="0" i="0"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 </m:t>
                    </m:r>
                  </m:oMath>
                </a14:m>
                <a:r>
                  <a:rPr lang="en-US" sz="2000" dirty="0">
                    <a:latin typeface="+mj-lt"/>
                  </a:rPr>
                  <a:t>(n-1)</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m:t>
                    </m:r>
                    <m:r>
                      <a:rPr lang="en-US" sz="2000" b="0" i="1" smtClean="0">
                        <a:latin typeface="Cambria Math" charset="0"/>
                        <a:ea typeface="Cambria Math" charset="0"/>
                        <a:cs typeface="Cambria Math" charset="0"/>
                      </a:rPr>
                      <m:t> </m:t>
                    </m:r>
                  </m:oMath>
                </a14:m>
                <a:r>
                  <a:rPr lang="en-US" sz="2000" dirty="0">
                    <a:latin typeface="+mj-lt"/>
                  </a:rPr>
                  <a:t>(n-2)</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 </m:t>
                    </m:r>
                  </m:oMath>
                </a14:m>
                <a:r>
                  <a:rPr lang="is-IS" sz="2000" dirty="0">
                    <a:latin typeface="+mj-lt"/>
                  </a:rPr>
                  <a:t>…</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 </m:t>
                    </m:r>
                  </m:oMath>
                </a14:m>
                <a:r>
                  <a:rPr lang="is-IS" sz="2000" dirty="0">
                    <a:latin typeface="+mj-lt"/>
                  </a:rPr>
                  <a:t>3</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 </m:t>
                    </m:r>
                  </m:oMath>
                </a14:m>
                <a:r>
                  <a:rPr lang="is-IS" sz="2000" dirty="0">
                    <a:latin typeface="+mj-lt"/>
                  </a:rPr>
                  <a:t>2</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 </m:t>
                    </m:r>
                  </m:oMath>
                </a14:m>
                <a:r>
                  <a:rPr lang="is-IS" sz="2000" dirty="0">
                    <a:latin typeface="+mj-lt"/>
                  </a:rPr>
                  <a:t>1</a:t>
                </a:r>
              </a:p>
              <a:p>
                <a:pPr marL="0" marR="0" lvl="0" indent="0" defTabSz="914400" eaLnBrk="1" fontAlgn="auto" latinLnBrk="0" hangingPunct="1">
                  <a:lnSpc>
                    <a:spcPct val="100000"/>
                  </a:lnSpc>
                  <a:spcBef>
                    <a:spcPts val="0"/>
                  </a:spcBef>
                  <a:spcAft>
                    <a:spcPts val="0"/>
                  </a:spcAft>
                  <a:buClrTx/>
                  <a:buSzTx/>
                  <a:buFontTx/>
                  <a:buNone/>
                  <a:tabLst/>
                  <a:defRPr/>
                </a:pPr>
                <a:endParaRPr lang="is-IS" sz="700" dirty="0"/>
              </a:p>
              <a:p>
                <a:pPr marL="0" lvl="0" indent="0" defTabSz="914400">
                  <a:spcBef>
                    <a:spcPts val="0"/>
                  </a:spcBef>
                  <a:buNone/>
                  <a:defRPr/>
                </a:pPr>
                <a:r>
                  <a:rPr lang="is-IS" sz="2000" dirty="0">
                    <a:latin typeface="+mj-lt"/>
                  </a:rPr>
                  <a:t>n! =</a:t>
                </a:r>
                <a14:m>
                  <m:oMath xmlns:m="http://schemas.openxmlformats.org/officeDocument/2006/math">
                    <m:d>
                      <m:dPr>
                        <m:begChr m:val="{"/>
                        <m:endChr m:val=""/>
                        <m:ctrlPr>
                          <a:rPr lang="cs-CZ" sz="2000" i="1" smtClean="0">
                            <a:latin typeface="Cambria Math" panose="02040503050406030204" pitchFamily="18" charset="0"/>
                          </a:rPr>
                        </m:ctrlPr>
                      </m:dPr>
                      <m:e>
                        <m:eqArr>
                          <m:eqArrPr>
                            <m:ctrlPr>
                              <a:rPr lang="cs-CZ" sz="2000" i="1" smtClean="0">
                                <a:latin typeface="Cambria Math" panose="02040503050406030204" pitchFamily="18" charset="0"/>
                              </a:rPr>
                            </m:ctrlPr>
                          </m:eqArrPr>
                          <m:e>
                            <m:r>
                              <a:rPr lang="en-US" sz="2000" b="0" i="1">
                                <a:latin typeface="Cambria Math" charset="0"/>
                              </a:rPr>
                              <m:t>𝑛</m:t>
                            </m:r>
                            <m:r>
                              <a:rPr lang="en-US" sz="2000" b="0" i="1">
                                <a:latin typeface="Cambria Math" charset="0"/>
                                <a:ea typeface="Cambria Math" charset="0"/>
                                <a:cs typeface="Cambria Math" charset="0"/>
                              </a:rPr>
                              <m:t>∙</m:t>
                            </m:r>
                            <m:d>
                              <m:dPr>
                                <m:ctrlPr>
                                  <a:rPr lang="en-US" sz="2000" i="1">
                                    <a:latin typeface="Cambria Math" panose="02040503050406030204" pitchFamily="18" charset="0"/>
                                    <a:ea typeface="Cambria Math" charset="0"/>
                                    <a:cs typeface="Cambria Math" charset="0"/>
                                  </a:rPr>
                                </m:ctrlPr>
                              </m:dPr>
                              <m:e>
                                <m:r>
                                  <a:rPr lang="en-US" sz="2000" b="0" i="1">
                                    <a:latin typeface="Cambria Math" charset="0"/>
                                    <a:ea typeface="Cambria Math" charset="0"/>
                                    <a:cs typeface="Cambria Math" charset="0"/>
                                  </a:rPr>
                                  <m:t>𝑛</m:t>
                                </m:r>
                                <m:r>
                                  <a:rPr lang="en-US" sz="2000" b="0" i="1">
                                    <a:latin typeface="Cambria Math" charset="0"/>
                                    <a:ea typeface="Cambria Math" charset="0"/>
                                    <a:cs typeface="Cambria Math" charset="0"/>
                                  </a:rPr>
                                  <m:t>−1</m:t>
                                </m:r>
                              </m:e>
                            </m:d>
                            <m:r>
                              <a:rPr lang="en-US" sz="2000" b="0" i="1">
                                <a:latin typeface="Cambria Math" charset="0"/>
                                <a:ea typeface="Cambria Math" charset="0"/>
                                <a:cs typeface="Cambria Math" charset="0"/>
                              </a:rPr>
                              <m:t>!  ,</m:t>
                            </m:r>
                            <m:r>
                              <a:rPr lang="en-US" sz="2000" b="0" i="1">
                                <a:latin typeface="Cambria Math" charset="0"/>
                                <a:ea typeface="Cambria Math" charset="0"/>
                                <a:cs typeface="Cambria Math" charset="0"/>
                              </a:rPr>
                              <m:t>𝑛</m:t>
                            </m:r>
                            <m:r>
                              <a:rPr lang="en-US" sz="2000" b="0" i="1">
                                <a:latin typeface="Cambria Math" charset="0"/>
                                <a:ea typeface="Cambria Math" charset="0"/>
                                <a:cs typeface="Cambria Math" charset="0"/>
                              </a:rPr>
                              <m:t>&gt;0</m:t>
                            </m:r>
                          </m:e>
                          <m:e>
                            <m:r>
                              <a:rPr lang="en-US" sz="2000" b="0" i="1" smtClean="0">
                                <a:latin typeface="Cambria Math" charset="0"/>
                              </a:rPr>
                              <m:t>1                     ,</m:t>
                            </m:r>
                            <m:r>
                              <a:rPr lang="en-US" sz="2000" b="0" i="1" smtClean="0">
                                <a:latin typeface="Cambria Math" charset="0"/>
                              </a:rPr>
                              <m:t>𝑛</m:t>
                            </m:r>
                            <m:r>
                              <a:rPr lang="en-US" sz="2000" b="0" i="1" smtClean="0">
                                <a:latin typeface="Cambria Math" charset="0"/>
                              </a:rPr>
                              <m:t>=0</m:t>
                            </m:r>
                          </m:e>
                        </m:eqArr>
                      </m:e>
                    </m:d>
                  </m:oMath>
                </a14:m>
                <a:endParaRPr lang="en-US" sz="2000" dirty="0">
                  <a:latin typeface="+mj-lt"/>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int Factorial(int n)</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if </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Return ….</a:t>
                </a: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else</a:t>
                </a: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return</a:t>
                </a: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2"/>
              </p:nvPr>
            </p:nvSpPr>
            <p:spPr>
              <a:xfrm>
                <a:off x="444500" y="975900"/>
                <a:ext cx="3454013" cy="5389972"/>
              </a:xfrm>
              <a:blipFill>
                <a:blip r:embed="rId2"/>
                <a:stretch>
                  <a:fillRect l="-1757" t="-451" r="-879"/>
                </a:stretch>
              </a:blipFill>
              <a:ln>
                <a:solidFill>
                  <a:schemeClr val="accent1"/>
                </a:solidFill>
              </a:ln>
            </p:spPr>
            <p:txBody>
              <a:bodyPr/>
              <a:lstStyle/>
              <a:p>
                <a:r>
                  <a:rPr lang="en-US">
                    <a:noFill/>
                  </a:rPr>
                  <a:t> </a:t>
                </a:r>
              </a:p>
            </p:txBody>
          </p:sp>
        </mc:Fallback>
      </mc:AlternateContent>
      <p:sp>
        <p:nvSpPr>
          <p:cNvPr id="4" name="TextBox 3"/>
          <p:cNvSpPr txBox="1"/>
          <p:nvPr/>
        </p:nvSpPr>
        <p:spPr>
          <a:xfrm>
            <a:off x="9647865" y="6614042"/>
            <a:ext cx="444352" cy="400110"/>
          </a:xfrm>
          <a:prstGeom prst="rect">
            <a:avLst/>
          </a:prstGeom>
          <a:noFill/>
        </p:spPr>
        <p:txBody>
          <a:bodyPr wrap="none" rtlCol="0">
            <a:spAutoFit/>
          </a:bodyPr>
          <a:lstStyle/>
          <a:p>
            <a:r>
              <a:rPr lang="en-US" dirty="0"/>
              <a:t>10</a:t>
            </a:r>
          </a:p>
        </p:txBody>
      </p:sp>
      <p:pic>
        <p:nvPicPr>
          <p:cNvPr id="6" name="Picture 5">
            <a:extLst>
              <a:ext uri="{FF2B5EF4-FFF2-40B4-BE49-F238E27FC236}">
                <a16:creationId xmlns:a16="http://schemas.microsoft.com/office/drawing/2014/main" id="{218EF1E8-8005-4728-ACD7-C87165A504A9}"/>
              </a:ext>
            </a:extLst>
          </p:cNvPr>
          <p:cNvPicPr>
            <a:picLocks noChangeAspect="1"/>
          </p:cNvPicPr>
          <p:nvPr/>
        </p:nvPicPr>
        <p:blipFill>
          <a:blip r:embed="rId3"/>
          <a:stretch>
            <a:fillRect/>
          </a:stretch>
        </p:blipFill>
        <p:spPr>
          <a:xfrm>
            <a:off x="3785000" y="184827"/>
            <a:ext cx="6273399" cy="4179700"/>
          </a:xfrm>
          <a:prstGeom prst="rect">
            <a:avLst/>
          </a:prstGeom>
        </p:spPr>
      </p:pic>
    </p:spTree>
    <p:extLst>
      <p:ext uri="{BB962C8B-B14F-4D97-AF65-F5344CB8AC3E}">
        <p14:creationId xmlns:p14="http://schemas.microsoft.com/office/powerpoint/2010/main" val="185931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Executing Factorial</a:t>
            </a:r>
            <a:endParaRPr lang="en-US" dirty="0"/>
          </a:p>
        </p:txBody>
      </p:sp>
      <p:sp>
        <p:nvSpPr>
          <p:cNvPr id="5" name="Line 8"/>
          <p:cNvSpPr>
            <a:spLocks noChangeShapeType="1"/>
          </p:cNvSpPr>
          <p:nvPr/>
        </p:nvSpPr>
        <p:spPr bwMode="auto">
          <a:xfrm>
            <a:off x="4191000" y="2197100"/>
            <a:ext cx="0" cy="68580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Text Box 9"/>
          <p:cNvSpPr txBox="1">
            <a:spLocks noChangeArrowheads="1"/>
          </p:cNvSpPr>
          <p:nvPr/>
        </p:nvSpPr>
        <p:spPr bwMode="auto">
          <a:xfrm>
            <a:off x="4267200" y="2349500"/>
            <a:ext cx="1264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1800" b="1" dirty="0">
                <a:solidFill>
                  <a:srgbClr val="CC0000"/>
                </a:solidFill>
              </a:rPr>
              <a:t>Factorial(3)</a:t>
            </a:r>
          </a:p>
        </p:txBody>
      </p:sp>
      <p:sp>
        <p:nvSpPr>
          <p:cNvPr id="7" name="Line 10"/>
          <p:cNvSpPr>
            <a:spLocks noChangeShapeType="1"/>
          </p:cNvSpPr>
          <p:nvPr/>
        </p:nvSpPr>
        <p:spPr bwMode="auto">
          <a:xfrm>
            <a:off x="5486400" y="3340100"/>
            <a:ext cx="0" cy="68580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Text Box 11"/>
          <p:cNvSpPr txBox="1">
            <a:spLocks noChangeArrowheads="1"/>
          </p:cNvSpPr>
          <p:nvPr/>
        </p:nvSpPr>
        <p:spPr bwMode="auto">
          <a:xfrm>
            <a:off x="5562600" y="3492500"/>
            <a:ext cx="1264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1800" b="1" dirty="0">
                <a:solidFill>
                  <a:srgbClr val="CC0000"/>
                </a:solidFill>
              </a:rPr>
              <a:t>Factorial(2)</a:t>
            </a:r>
          </a:p>
        </p:txBody>
      </p:sp>
      <p:sp>
        <p:nvSpPr>
          <p:cNvPr id="9" name="Line 12"/>
          <p:cNvSpPr>
            <a:spLocks noChangeShapeType="1"/>
          </p:cNvSpPr>
          <p:nvPr/>
        </p:nvSpPr>
        <p:spPr bwMode="auto">
          <a:xfrm>
            <a:off x="6248400" y="4483100"/>
            <a:ext cx="0" cy="68580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Text Box 13"/>
          <p:cNvSpPr txBox="1">
            <a:spLocks noChangeArrowheads="1"/>
          </p:cNvSpPr>
          <p:nvPr/>
        </p:nvSpPr>
        <p:spPr bwMode="auto">
          <a:xfrm>
            <a:off x="6324600" y="4635500"/>
            <a:ext cx="1264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1800" b="1" dirty="0">
                <a:solidFill>
                  <a:srgbClr val="CC0000"/>
                </a:solidFill>
              </a:rPr>
              <a:t>Factorial(1)</a:t>
            </a:r>
          </a:p>
        </p:txBody>
      </p:sp>
      <p:sp>
        <p:nvSpPr>
          <p:cNvPr id="11" name="Line 14"/>
          <p:cNvSpPr>
            <a:spLocks noChangeShapeType="1"/>
          </p:cNvSpPr>
          <p:nvPr/>
        </p:nvSpPr>
        <p:spPr bwMode="auto">
          <a:xfrm>
            <a:off x="6629400" y="5626100"/>
            <a:ext cx="0" cy="68580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Text Box 15"/>
          <p:cNvSpPr txBox="1">
            <a:spLocks noChangeArrowheads="1"/>
          </p:cNvSpPr>
          <p:nvPr/>
        </p:nvSpPr>
        <p:spPr bwMode="auto">
          <a:xfrm>
            <a:off x="6781800" y="5778500"/>
            <a:ext cx="1264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1800" b="1" dirty="0">
                <a:solidFill>
                  <a:srgbClr val="CC0000"/>
                </a:solidFill>
              </a:rPr>
              <a:t>Factorial(0)</a:t>
            </a:r>
          </a:p>
        </p:txBody>
      </p:sp>
      <p:sp>
        <p:nvSpPr>
          <p:cNvPr id="13" name="Line 16"/>
          <p:cNvSpPr>
            <a:spLocks noChangeShapeType="1"/>
          </p:cNvSpPr>
          <p:nvPr/>
        </p:nvSpPr>
        <p:spPr bwMode="auto">
          <a:xfrm flipV="1">
            <a:off x="6172200" y="5626100"/>
            <a:ext cx="0" cy="685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Text Box 17"/>
          <p:cNvSpPr txBox="1">
            <a:spLocks noChangeArrowheads="1"/>
          </p:cNvSpPr>
          <p:nvPr/>
        </p:nvSpPr>
        <p:spPr bwMode="auto">
          <a:xfrm>
            <a:off x="4429078" y="5803900"/>
            <a:ext cx="16923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tLang="en-US" sz="1800" b="1" dirty="0">
                <a:solidFill>
                  <a:srgbClr val="0070C0"/>
                </a:solidFill>
              </a:rPr>
              <a:t>return value = 1</a:t>
            </a:r>
          </a:p>
        </p:txBody>
      </p:sp>
      <p:sp>
        <p:nvSpPr>
          <p:cNvPr id="15" name="Text Box 18"/>
          <p:cNvSpPr txBox="1">
            <a:spLocks noChangeArrowheads="1"/>
          </p:cNvSpPr>
          <p:nvPr/>
        </p:nvSpPr>
        <p:spPr bwMode="auto">
          <a:xfrm>
            <a:off x="3895677" y="4660900"/>
            <a:ext cx="16923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tLang="en-US" sz="1800" b="1" dirty="0">
                <a:solidFill>
                  <a:srgbClr val="0070C0"/>
                </a:solidFill>
              </a:rPr>
              <a:t>return value = 1</a:t>
            </a:r>
          </a:p>
        </p:txBody>
      </p:sp>
      <p:sp>
        <p:nvSpPr>
          <p:cNvPr id="16" name="Text Box 19"/>
          <p:cNvSpPr txBox="1">
            <a:spLocks noChangeArrowheads="1"/>
          </p:cNvSpPr>
          <p:nvPr/>
        </p:nvSpPr>
        <p:spPr bwMode="auto">
          <a:xfrm>
            <a:off x="3057477" y="3517900"/>
            <a:ext cx="16923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tLang="en-US" sz="1800" b="1" dirty="0">
                <a:solidFill>
                  <a:srgbClr val="0070C0"/>
                </a:solidFill>
              </a:rPr>
              <a:t>return value = 2</a:t>
            </a:r>
          </a:p>
        </p:txBody>
      </p:sp>
      <p:sp>
        <p:nvSpPr>
          <p:cNvPr id="17" name="Text Box 20"/>
          <p:cNvSpPr txBox="1">
            <a:spLocks noChangeArrowheads="1"/>
          </p:cNvSpPr>
          <p:nvPr/>
        </p:nvSpPr>
        <p:spPr bwMode="auto">
          <a:xfrm>
            <a:off x="1889077" y="2374900"/>
            <a:ext cx="16923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tLang="en-US" sz="1800" b="1" dirty="0">
                <a:solidFill>
                  <a:srgbClr val="0070C0"/>
                </a:solidFill>
              </a:rPr>
              <a:t>return value = 6</a:t>
            </a:r>
          </a:p>
        </p:txBody>
      </p:sp>
      <p:sp>
        <p:nvSpPr>
          <p:cNvPr id="18" name="Line 21"/>
          <p:cNvSpPr>
            <a:spLocks noChangeShapeType="1"/>
          </p:cNvSpPr>
          <p:nvPr/>
        </p:nvSpPr>
        <p:spPr bwMode="auto">
          <a:xfrm flipV="1">
            <a:off x="5638800" y="4483100"/>
            <a:ext cx="0" cy="685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22"/>
          <p:cNvSpPr>
            <a:spLocks noChangeShapeType="1"/>
          </p:cNvSpPr>
          <p:nvPr/>
        </p:nvSpPr>
        <p:spPr bwMode="auto">
          <a:xfrm flipV="1">
            <a:off x="4800600" y="3340100"/>
            <a:ext cx="0" cy="685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23"/>
          <p:cNvSpPr>
            <a:spLocks noChangeShapeType="1"/>
          </p:cNvSpPr>
          <p:nvPr/>
        </p:nvSpPr>
        <p:spPr bwMode="auto">
          <a:xfrm flipV="1">
            <a:off x="3581400" y="2197100"/>
            <a:ext cx="0" cy="685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Text Box 7"/>
          <p:cNvSpPr txBox="1">
            <a:spLocks noChangeArrowheads="1"/>
          </p:cNvSpPr>
          <p:nvPr/>
        </p:nvSpPr>
        <p:spPr bwMode="auto">
          <a:xfrm>
            <a:off x="5638800" y="6311900"/>
            <a:ext cx="156966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return 1;</a:t>
            </a:r>
          </a:p>
        </p:txBody>
      </p:sp>
      <p:sp>
        <p:nvSpPr>
          <p:cNvPr id="22" name="Text Box 6"/>
          <p:cNvSpPr txBox="1">
            <a:spLocks noChangeArrowheads="1"/>
          </p:cNvSpPr>
          <p:nvPr/>
        </p:nvSpPr>
        <p:spPr bwMode="auto">
          <a:xfrm>
            <a:off x="4114800" y="5165725"/>
            <a:ext cx="3877985" cy="4001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return 1 * Factorial(0);</a:t>
            </a:r>
          </a:p>
        </p:txBody>
      </p:sp>
      <p:sp>
        <p:nvSpPr>
          <p:cNvPr id="23" name="Text Box 5"/>
          <p:cNvSpPr txBox="1">
            <a:spLocks noChangeArrowheads="1"/>
          </p:cNvSpPr>
          <p:nvPr/>
        </p:nvSpPr>
        <p:spPr bwMode="auto">
          <a:xfrm>
            <a:off x="2743200" y="4021138"/>
            <a:ext cx="3877985" cy="4001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return 2 * Factorial(1);</a:t>
            </a:r>
          </a:p>
        </p:txBody>
      </p:sp>
      <p:sp>
        <p:nvSpPr>
          <p:cNvPr id="24" name="Text Box 4"/>
          <p:cNvSpPr txBox="1">
            <a:spLocks noChangeArrowheads="1"/>
          </p:cNvSpPr>
          <p:nvPr/>
        </p:nvSpPr>
        <p:spPr bwMode="auto">
          <a:xfrm>
            <a:off x="1752600" y="2874963"/>
            <a:ext cx="3877985" cy="4001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return 3 * Factorial(2);</a:t>
            </a:r>
          </a:p>
        </p:txBody>
      </p:sp>
      <p:sp>
        <p:nvSpPr>
          <p:cNvPr id="25" name="Text Box 3"/>
          <p:cNvSpPr txBox="1">
            <a:spLocks noChangeArrowheads="1"/>
          </p:cNvSpPr>
          <p:nvPr/>
        </p:nvSpPr>
        <p:spPr bwMode="auto">
          <a:xfrm>
            <a:off x="2343090" y="1753199"/>
            <a:ext cx="2339102" cy="4001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 Factorial(3);</a:t>
            </a:r>
          </a:p>
        </p:txBody>
      </p:sp>
      <p:sp>
        <p:nvSpPr>
          <p:cNvPr id="26" name="TextBox 25"/>
          <p:cNvSpPr txBox="1"/>
          <p:nvPr/>
        </p:nvSpPr>
        <p:spPr>
          <a:xfrm>
            <a:off x="5791200" y="901700"/>
            <a:ext cx="3975099" cy="1631216"/>
          </a:xfrm>
          <a:prstGeom prst="rect">
            <a:avLst/>
          </a:prstGeom>
          <a:noFill/>
        </p:spPr>
        <p:txBody>
          <a:bodyPr wrap="square" rtlCol="0">
            <a:spAutoFit/>
          </a:bodyPr>
          <a:lstStyle/>
          <a:p>
            <a:r>
              <a:rPr lang="en-US" b="1" dirty="0"/>
              <a:t>Observation:</a:t>
            </a:r>
          </a:p>
          <a:p>
            <a:pPr marL="457200" indent="-457200">
              <a:buAutoNum type="arabicParenR"/>
            </a:pPr>
            <a:r>
              <a:rPr lang="en-US" dirty="0"/>
              <a:t>Each invocation solves a smaller    version of the problem;</a:t>
            </a:r>
          </a:p>
          <a:p>
            <a:r>
              <a:rPr lang="en-US" dirty="0"/>
              <a:t>2)    Once the base case is reached, </a:t>
            </a:r>
          </a:p>
          <a:p>
            <a:r>
              <a:rPr lang="en-US" dirty="0"/>
              <a:t>        recursive process stops.</a:t>
            </a:r>
          </a:p>
        </p:txBody>
      </p:sp>
      <p:sp>
        <p:nvSpPr>
          <p:cNvPr id="27" name="TextBox 26"/>
          <p:cNvSpPr txBox="1"/>
          <p:nvPr/>
        </p:nvSpPr>
        <p:spPr>
          <a:xfrm>
            <a:off x="9647865" y="6614042"/>
            <a:ext cx="444352" cy="400110"/>
          </a:xfrm>
          <a:prstGeom prst="rect">
            <a:avLst/>
          </a:prstGeom>
          <a:noFill/>
        </p:spPr>
        <p:txBody>
          <a:bodyPr wrap="none" rtlCol="0">
            <a:spAutoFit/>
          </a:bodyPr>
          <a:lstStyle/>
          <a:p>
            <a:r>
              <a:rPr lang="en-US" dirty="0"/>
              <a:t>11</a:t>
            </a:r>
          </a:p>
        </p:txBody>
      </p:sp>
    </p:spTree>
    <p:extLst>
      <p:ext uri="{BB962C8B-B14F-4D97-AF65-F5344CB8AC3E}">
        <p14:creationId xmlns:p14="http://schemas.microsoft.com/office/powerpoint/2010/main" val="37858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Run-Time Stack During Execution of Factorial</a:t>
            </a:r>
          </a:p>
        </p:txBody>
      </p:sp>
      <p:sp>
        <p:nvSpPr>
          <p:cNvPr id="5" name="Line 39"/>
          <p:cNvSpPr>
            <a:spLocks noChangeShapeType="1"/>
          </p:cNvSpPr>
          <p:nvPr/>
        </p:nvSpPr>
        <p:spPr bwMode="auto">
          <a:xfrm>
            <a:off x="5240385" y="3405057"/>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Line 40"/>
          <p:cNvSpPr>
            <a:spLocks noChangeShapeType="1"/>
          </p:cNvSpPr>
          <p:nvPr/>
        </p:nvSpPr>
        <p:spPr bwMode="auto">
          <a:xfrm>
            <a:off x="6611985" y="3405057"/>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Line 41"/>
          <p:cNvSpPr>
            <a:spLocks noChangeShapeType="1"/>
          </p:cNvSpPr>
          <p:nvPr/>
        </p:nvSpPr>
        <p:spPr bwMode="auto">
          <a:xfrm>
            <a:off x="5240385" y="3557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Line 42"/>
          <p:cNvSpPr>
            <a:spLocks noChangeShapeType="1"/>
          </p:cNvSpPr>
          <p:nvPr/>
        </p:nvSpPr>
        <p:spPr bwMode="auto">
          <a:xfrm>
            <a:off x="5240385" y="37098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Line 43"/>
          <p:cNvSpPr>
            <a:spLocks noChangeShapeType="1"/>
          </p:cNvSpPr>
          <p:nvPr/>
        </p:nvSpPr>
        <p:spPr bwMode="auto">
          <a:xfrm>
            <a:off x="5240385" y="38622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44"/>
          <p:cNvSpPr>
            <a:spLocks noChangeShapeType="1"/>
          </p:cNvSpPr>
          <p:nvPr/>
        </p:nvSpPr>
        <p:spPr bwMode="auto">
          <a:xfrm>
            <a:off x="5240385" y="40146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45"/>
          <p:cNvSpPr>
            <a:spLocks noChangeShapeType="1"/>
          </p:cNvSpPr>
          <p:nvPr/>
        </p:nvSpPr>
        <p:spPr bwMode="auto">
          <a:xfrm>
            <a:off x="5240385" y="41670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Line 46"/>
          <p:cNvSpPr>
            <a:spLocks noChangeShapeType="1"/>
          </p:cNvSpPr>
          <p:nvPr/>
        </p:nvSpPr>
        <p:spPr bwMode="auto">
          <a:xfrm>
            <a:off x="5240385" y="4319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Text Box 47"/>
          <p:cNvSpPr txBox="1">
            <a:spLocks noChangeArrowheads="1"/>
          </p:cNvSpPr>
          <p:nvPr/>
        </p:nvSpPr>
        <p:spPr bwMode="auto">
          <a:xfrm>
            <a:off x="5369471" y="37860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Fact(1)</a:t>
            </a:r>
            <a:endParaRPr lang="en-US" altLang="en-US" b="1" dirty="0">
              <a:latin typeface="Tahoma" charset="0"/>
            </a:endParaRPr>
          </a:p>
        </p:txBody>
      </p:sp>
      <p:sp>
        <p:nvSpPr>
          <p:cNvPr id="14" name="Text Box 48"/>
          <p:cNvSpPr txBox="1">
            <a:spLocks noChangeArrowheads="1"/>
          </p:cNvSpPr>
          <p:nvPr/>
        </p:nvSpPr>
        <p:spPr bwMode="auto">
          <a:xfrm>
            <a:off x="6926310" y="3405057"/>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Franklin Gothic Book" charset="0"/>
              </a:rPr>
              <a:t>R6</a:t>
            </a:r>
            <a:endParaRPr lang="en-US" altLang="en-US">
              <a:latin typeface="Tahoma" charset="0"/>
            </a:endParaRPr>
          </a:p>
        </p:txBody>
      </p:sp>
      <p:sp>
        <p:nvSpPr>
          <p:cNvPr id="15" name="Line 49"/>
          <p:cNvSpPr>
            <a:spLocks noChangeShapeType="1"/>
          </p:cNvSpPr>
          <p:nvPr/>
        </p:nvSpPr>
        <p:spPr bwMode="auto">
          <a:xfrm flipH="1">
            <a:off x="6611985" y="3633657"/>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50"/>
          <p:cNvSpPr>
            <a:spLocks noChangeShapeType="1"/>
          </p:cNvSpPr>
          <p:nvPr/>
        </p:nvSpPr>
        <p:spPr bwMode="auto">
          <a:xfrm>
            <a:off x="5240385" y="44718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Line 51"/>
          <p:cNvSpPr>
            <a:spLocks noChangeShapeType="1"/>
          </p:cNvSpPr>
          <p:nvPr/>
        </p:nvSpPr>
        <p:spPr bwMode="auto">
          <a:xfrm>
            <a:off x="5240385" y="46242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52"/>
          <p:cNvSpPr>
            <a:spLocks noChangeShapeType="1"/>
          </p:cNvSpPr>
          <p:nvPr/>
        </p:nvSpPr>
        <p:spPr bwMode="auto">
          <a:xfrm>
            <a:off x="5240385" y="47766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53"/>
          <p:cNvSpPr>
            <a:spLocks noChangeShapeType="1"/>
          </p:cNvSpPr>
          <p:nvPr/>
        </p:nvSpPr>
        <p:spPr bwMode="auto">
          <a:xfrm>
            <a:off x="5240385" y="49290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54"/>
          <p:cNvSpPr>
            <a:spLocks noChangeShapeType="1"/>
          </p:cNvSpPr>
          <p:nvPr/>
        </p:nvSpPr>
        <p:spPr bwMode="auto">
          <a:xfrm>
            <a:off x="5240385" y="5081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Text Box 55"/>
          <p:cNvSpPr txBox="1">
            <a:spLocks noChangeArrowheads="1"/>
          </p:cNvSpPr>
          <p:nvPr/>
        </p:nvSpPr>
        <p:spPr bwMode="auto">
          <a:xfrm>
            <a:off x="5369471" y="45480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Fact(2)</a:t>
            </a:r>
            <a:endParaRPr lang="en-US" altLang="en-US" b="1" dirty="0">
              <a:latin typeface="Tahoma" charset="0"/>
            </a:endParaRPr>
          </a:p>
        </p:txBody>
      </p:sp>
      <p:sp>
        <p:nvSpPr>
          <p:cNvPr id="22" name="Line 62"/>
          <p:cNvSpPr>
            <a:spLocks noChangeShapeType="1"/>
          </p:cNvSpPr>
          <p:nvPr/>
        </p:nvSpPr>
        <p:spPr bwMode="auto">
          <a:xfrm>
            <a:off x="5237210" y="52338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Line 63"/>
          <p:cNvSpPr>
            <a:spLocks noChangeShapeType="1"/>
          </p:cNvSpPr>
          <p:nvPr/>
        </p:nvSpPr>
        <p:spPr bwMode="auto">
          <a:xfrm>
            <a:off x="5237210" y="53862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Line 64"/>
          <p:cNvSpPr>
            <a:spLocks noChangeShapeType="1"/>
          </p:cNvSpPr>
          <p:nvPr/>
        </p:nvSpPr>
        <p:spPr bwMode="auto">
          <a:xfrm>
            <a:off x="5237210" y="55386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 name="Line 65"/>
          <p:cNvSpPr>
            <a:spLocks noChangeShapeType="1"/>
          </p:cNvSpPr>
          <p:nvPr/>
        </p:nvSpPr>
        <p:spPr bwMode="auto">
          <a:xfrm>
            <a:off x="5237210" y="56910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Line 66"/>
          <p:cNvSpPr>
            <a:spLocks noChangeShapeType="1"/>
          </p:cNvSpPr>
          <p:nvPr/>
        </p:nvSpPr>
        <p:spPr bwMode="auto">
          <a:xfrm>
            <a:off x="5237210" y="5843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Text Box 67"/>
          <p:cNvSpPr txBox="1">
            <a:spLocks noChangeArrowheads="1"/>
          </p:cNvSpPr>
          <p:nvPr/>
        </p:nvSpPr>
        <p:spPr bwMode="auto">
          <a:xfrm>
            <a:off x="5366296" y="53100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Fact(3)</a:t>
            </a:r>
            <a:endParaRPr lang="en-US" altLang="en-US" b="1" dirty="0">
              <a:latin typeface="Tahoma" charset="0"/>
            </a:endParaRPr>
          </a:p>
        </p:txBody>
      </p:sp>
      <p:sp>
        <p:nvSpPr>
          <p:cNvPr id="28" name="Line 68"/>
          <p:cNvSpPr>
            <a:spLocks noChangeShapeType="1"/>
          </p:cNvSpPr>
          <p:nvPr/>
        </p:nvSpPr>
        <p:spPr bwMode="auto">
          <a:xfrm>
            <a:off x="5240385" y="59958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Line 69"/>
          <p:cNvSpPr>
            <a:spLocks noChangeShapeType="1"/>
          </p:cNvSpPr>
          <p:nvPr/>
        </p:nvSpPr>
        <p:spPr bwMode="auto">
          <a:xfrm>
            <a:off x="5240385" y="61482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Line 70"/>
          <p:cNvSpPr>
            <a:spLocks noChangeShapeType="1"/>
          </p:cNvSpPr>
          <p:nvPr/>
        </p:nvSpPr>
        <p:spPr bwMode="auto">
          <a:xfrm>
            <a:off x="5240385" y="63006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Line 71"/>
          <p:cNvSpPr>
            <a:spLocks noChangeShapeType="1"/>
          </p:cNvSpPr>
          <p:nvPr/>
        </p:nvSpPr>
        <p:spPr bwMode="auto">
          <a:xfrm>
            <a:off x="5240385" y="64530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Line 72"/>
          <p:cNvSpPr>
            <a:spLocks noChangeShapeType="1"/>
          </p:cNvSpPr>
          <p:nvPr/>
        </p:nvSpPr>
        <p:spPr bwMode="auto">
          <a:xfrm>
            <a:off x="5240385" y="6605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Text Box 73"/>
          <p:cNvSpPr txBox="1">
            <a:spLocks noChangeArrowheads="1"/>
          </p:cNvSpPr>
          <p:nvPr/>
        </p:nvSpPr>
        <p:spPr bwMode="auto">
          <a:xfrm>
            <a:off x="5545185" y="6072057"/>
            <a:ext cx="730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main</a:t>
            </a:r>
            <a:endParaRPr lang="en-US" altLang="en-US" b="1" dirty="0">
              <a:latin typeface="Tahoma" charset="0"/>
            </a:endParaRPr>
          </a:p>
        </p:txBody>
      </p:sp>
      <p:sp>
        <p:nvSpPr>
          <p:cNvPr id="34" name="Text Box 74"/>
          <p:cNvSpPr txBox="1">
            <a:spLocks noChangeArrowheads="1"/>
          </p:cNvSpPr>
          <p:nvPr/>
        </p:nvSpPr>
        <p:spPr bwMode="auto">
          <a:xfrm>
            <a:off x="432706" y="1755374"/>
            <a:ext cx="1264833"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en-US" sz="1800" b="1" dirty="0">
                <a:solidFill>
                  <a:srgbClr val="CC0000"/>
                </a:solidFill>
              </a:rPr>
              <a:t>main calls </a:t>
            </a:r>
            <a:br>
              <a:rPr lang="en-US" altLang="en-US" sz="1800" b="1" dirty="0">
                <a:solidFill>
                  <a:srgbClr val="CC0000"/>
                </a:solidFill>
              </a:rPr>
            </a:br>
            <a:r>
              <a:rPr lang="en-US" altLang="en-US" sz="1800" b="1" dirty="0">
                <a:solidFill>
                  <a:srgbClr val="CC0000"/>
                </a:solidFill>
              </a:rPr>
              <a:t>Factorial(3)</a:t>
            </a:r>
          </a:p>
        </p:txBody>
      </p:sp>
      <p:sp>
        <p:nvSpPr>
          <p:cNvPr id="35" name="Text Box 75"/>
          <p:cNvSpPr txBox="1">
            <a:spLocks noChangeArrowheads="1"/>
          </p:cNvSpPr>
          <p:nvPr/>
        </p:nvSpPr>
        <p:spPr bwMode="auto">
          <a:xfrm>
            <a:off x="2765244" y="1768438"/>
            <a:ext cx="178305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en-US" sz="1800" b="1" dirty="0">
                <a:solidFill>
                  <a:srgbClr val="CC0000"/>
                </a:solidFill>
              </a:rPr>
              <a:t>Factorial(3) calls </a:t>
            </a:r>
            <a:br>
              <a:rPr lang="en-US" altLang="en-US" sz="1800" b="1" dirty="0">
                <a:solidFill>
                  <a:srgbClr val="CC0000"/>
                </a:solidFill>
              </a:rPr>
            </a:br>
            <a:r>
              <a:rPr lang="en-US" altLang="en-US" sz="1800" b="1" dirty="0">
                <a:solidFill>
                  <a:srgbClr val="CC0000"/>
                </a:solidFill>
              </a:rPr>
              <a:t>Factorial(2)</a:t>
            </a:r>
          </a:p>
        </p:txBody>
      </p:sp>
      <p:sp>
        <p:nvSpPr>
          <p:cNvPr id="36" name="Text Box 76"/>
          <p:cNvSpPr txBox="1">
            <a:spLocks noChangeArrowheads="1"/>
          </p:cNvSpPr>
          <p:nvPr/>
        </p:nvSpPr>
        <p:spPr bwMode="auto">
          <a:xfrm>
            <a:off x="5159966" y="1781727"/>
            <a:ext cx="178305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en-US" sz="1800" b="1" dirty="0">
                <a:solidFill>
                  <a:srgbClr val="CC0000"/>
                </a:solidFill>
              </a:rPr>
              <a:t>Factorial(2) calls </a:t>
            </a:r>
            <a:br>
              <a:rPr lang="en-US" altLang="en-US" sz="1800" b="1" dirty="0">
                <a:solidFill>
                  <a:srgbClr val="CC0000"/>
                </a:solidFill>
              </a:rPr>
            </a:br>
            <a:r>
              <a:rPr lang="en-US" altLang="en-US" sz="1800" b="1" dirty="0">
                <a:solidFill>
                  <a:srgbClr val="CC0000"/>
                </a:solidFill>
              </a:rPr>
              <a:t>Factorial(1)</a:t>
            </a:r>
          </a:p>
        </p:txBody>
      </p:sp>
      <p:sp>
        <p:nvSpPr>
          <p:cNvPr id="37" name="Line 77"/>
          <p:cNvSpPr>
            <a:spLocks noChangeShapeType="1"/>
          </p:cNvSpPr>
          <p:nvPr/>
        </p:nvSpPr>
        <p:spPr bwMode="auto">
          <a:xfrm>
            <a:off x="463732" y="3418118"/>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Line 78"/>
          <p:cNvSpPr>
            <a:spLocks noChangeShapeType="1"/>
          </p:cNvSpPr>
          <p:nvPr/>
        </p:nvSpPr>
        <p:spPr bwMode="auto">
          <a:xfrm>
            <a:off x="1835332" y="3418118"/>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 name="Text Box 86"/>
          <p:cNvSpPr txBox="1">
            <a:spLocks noChangeArrowheads="1"/>
          </p:cNvSpPr>
          <p:nvPr/>
        </p:nvSpPr>
        <p:spPr bwMode="auto">
          <a:xfrm>
            <a:off x="2149657" y="4942118"/>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Franklin Gothic Book" charset="0"/>
              </a:rPr>
              <a:t>R6</a:t>
            </a:r>
            <a:endParaRPr lang="en-US" altLang="en-US">
              <a:latin typeface="Tahoma" charset="0"/>
            </a:endParaRPr>
          </a:p>
        </p:txBody>
      </p:sp>
      <p:sp>
        <p:nvSpPr>
          <p:cNvPr id="40" name="Line 87"/>
          <p:cNvSpPr>
            <a:spLocks noChangeShapeType="1"/>
          </p:cNvSpPr>
          <p:nvPr/>
        </p:nvSpPr>
        <p:spPr bwMode="auto">
          <a:xfrm flipH="1">
            <a:off x="1835332" y="517071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Line 92"/>
          <p:cNvSpPr>
            <a:spLocks noChangeShapeType="1"/>
          </p:cNvSpPr>
          <p:nvPr/>
        </p:nvSpPr>
        <p:spPr bwMode="auto">
          <a:xfrm>
            <a:off x="463732" y="5094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 name="Line 94"/>
          <p:cNvSpPr>
            <a:spLocks noChangeShapeType="1"/>
          </p:cNvSpPr>
          <p:nvPr/>
        </p:nvSpPr>
        <p:spPr bwMode="auto">
          <a:xfrm>
            <a:off x="460557" y="5246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 name="Line 95"/>
          <p:cNvSpPr>
            <a:spLocks noChangeShapeType="1"/>
          </p:cNvSpPr>
          <p:nvPr/>
        </p:nvSpPr>
        <p:spPr bwMode="auto">
          <a:xfrm>
            <a:off x="460557" y="5399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 name="Line 96"/>
          <p:cNvSpPr>
            <a:spLocks noChangeShapeType="1"/>
          </p:cNvSpPr>
          <p:nvPr/>
        </p:nvSpPr>
        <p:spPr bwMode="auto">
          <a:xfrm>
            <a:off x="460557" y="5551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Line 97"/>
          <p:cNvSpPr>
            <a:spLocks noChangeShapeType="1"/>
          </p:cNvSpPr>
          <p:nvPr/>
        </p:nvSpPr>
        <p:spPr bwMode="auto">
          <a:xfrm>
            <a:off x="460557" y="5704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 name="Line 98"/>
          <p:cNvSpPr>
            <a:spLocks noChangeShapeType="1"/>
          </p:cNvSpPr>
          <p:nvPr/>
        </p:nvSpPr>
        <p:spPr bwMode="auto">
          <a:xfrm>
            <a:off x="460557" y="5856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Text Box 99"/>
          <p:cNvSpPr txBox="1">
            <a:spLocks noChangeArrowheads="1"/>
          </p:cNvSpPr>
          <p:nvPr/>
        </p:nvSpPr>
        <p:spPr bwMode="auto">
          <a:xfrm>
            <a:off x="589643" y="5323118"/>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Fact(3)</a:t>
            </a:r>
            <a:endParaRPr lang="en-US" altLang="en-US" b="1" dirty="0">
              <a:latin typeface="Tahoma" charset="0"/>
            </a:endParaRPr>
          </a:p>
        </p:txBody>
      </p:sp>
      <p:sp>
        <p:nvSpPr>
          <p:cNvPr id="48" name="Line 100"/>
          <p:cNvSpPr>
            <a:spLocks noChangeShapeType="1"/>
          </p:cNvSpPr>
          <p:nvPr/>
        </p:nvSpPr>
        <p:spPr bwMode="auto">
          <a:xfrm>
            <a:off x="463732" y="6008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 name="Line 101"/>
          <p:cNvSpPr>
            <a:spLocks noChangeShapeType="1"/>
          </p:cNvSpPr>
          <p:nvPr/>
        </p:nvSpPr>
        <p:spPr bwMode="auto">
          <a:xfrm>
            <a:off x="463732" y="6161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102"/>
          <p:cNvSpPr>
            <a:spLocks noChangeShapeType="1"/>
          </p:cNvSpPr>
          <p:nvPr/>
        </p:nvSpPr>
        <p:spPr bwMode="auto">
          <a:xfrm>
            <a:off x="463732" y="6313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 name="Line 103"/>
          <p:cNvSpPr>
            <a:spLocks noChangeShapeType="1"/>
          </p:cNvSpPr>
          <p:nvPr/>
        </p:nvSpPr>
        <p:spPr bwMode="auto">
          <a:xfrm>
            <a:off x="463732" y="6466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 name="Line 104"/>
          <p:cNvSpPr>
            <a:spLocks noChangeShapeType="1"/>
          </p:cNvSpPr>
          <p:nvPr/>
        </p:nvSpPr>
        <p:spPr bwMode="auto">
          <a:xfrm>
            <a:off x="463732" y="6618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 name="Text Box 105"/>
          <p:cNvSpPr txBox="1">
            <a:spLocks noChangeArrowheads="1"/>
          </p:cNvSpPr>
          <p:nvPr/>
        </p:nvSpPr>
        <p:spPr bwMode="auto">
          <a:xfrm>
            <a:off x="768532" y="6085118"/>
            <a:ext cx="730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main</a:t>
            </a:r>
            <a:endParaRPr lang="en-US" altLang="en-US" b="1" dirty="0">
              <a:latin typeface="Tahoma" charset="0"/>
            </a:endParaRPr>
          </a:p>
        </p:txBody>
      </p:sp>
      <p:sp>
        <p:nvSpPr>
          <p:cNvPr id="54" name="Line 106"/>
          <p:cNvSpPr>
            <a:spLocks noChangeShapeType="1"/>
          </p:cNvSpPr>
          <p:nvPr/>
        </p:nvSpPr>
        <p:spPr bwMode="auto">
          <a:xfrm>
            <a:off x="2871650" y="3418118"/>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 name="Line 107"/>
          <p:cNvSpPr>
            <a:spLocks noChangeShapeType="1"/>
          </p:cNvSpPr>
          <p:nvPr/>
        </p:nvSpPr>
        <p:spPr bwMode="auto">
          <a:xfrm>
            <a:off x="4243250" y="3418118"/>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 name="Line 113"/>
          <p:cNvSpPr>
            <a:spLocks noChangeShapeType="1"/>
          </p:cNvSpPr>
          <p:nvPr/>
        </p:nvSpPr>
        <p:spPr bwMode="auto">
          <a:xfrm>
            <a:off x="2871650" y="4332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 name="Text Box 115"/>
          <p:cNvSpPr txBox="1">
            <a:spLocks noChangeArrowheads="1"/>
          </p:cNvSpPr>
          <p:nvPr/>
        </p:nvSpPr>
        <p:spPr bwMode="auto">
          <a:xfrm>
            <a:off x="4557575" y="4180118"/>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Franklin Gothic Book" charset="0"/>
              </a:rPr>
              <a:t>R6</a:t>
            </a:r>
            <a:endParaRPr lang="en-US" altLang="en-US">
              <a:latin typeface="Tahoma" charset="0"/>
            </a:endParaRPr>
          </a:p>
        </p:txBody>
      </p:sp>
      <p:sp>
        <p:nvSpPr>
          <p:cNvPr id="58" name="Line 116"/>
          <p:cNvSpPr>
            <a:spLocks noChangeShapeType="1"/>
          </p:cNvSpPr>
          <p:nvPr/>
        </p:nvSpPr>
        <p:spPr bwMode="auto">
          <a:xfrm flipH="1">
            <a:off x="4243250" y="440871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 name="Line 117"/>
          <p:cNvSpPr>
            <a:spLocks noChangeShapeType="1"/>
          </p:cNvSpPr>
          <p:nvPr/>
        </p:nvSpPr>
        <p:spPr bwMode="auto">
          <a:xfrm>
            <a:off x="2871650" y="4484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 name="Line 118"/>
          <p:cNvSpPr>
            <a:spLocks noChangeShapeType="1"/>
          </p:cNvSpPr>
          <p:nvPr/>
        </p:nvSpPr>
        <p:spPr bwMode="auto">
          <a:xfrm>
            <a:off x="2871650" y="4637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 name="Line 119"/>
          <p:cNvSpPr>
            <a:spLocks noChangeShapeType="1"/>
          </p:cNvSpPr>
          <p:nvPr/>
        </p:nvSpPr>
        <p:spPr bwMode="auto">
          <a:xfrm>
            <a:off x="2871650" y="4789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 name="Line 120"/>
          <p:cNvSpPr>
            <a:spLocks noChangeShapeType="1"/>
          </p:cNvSpPr>
          <p:nvPr/>
        </p:nvSpPr>
        <p:spPr bwMode="auto">
          <a:xfrm>
            <a:off x="2871650" y="4942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Line 121"/>
          <p:cNvSpPr>
            <a:spLocks noChangeShapeType="1"/>
          </p:cNvSpPr>
          <p:nvPr/>
        </p:nvSpPr>
        <p:spPr bwMode="auto">
          <a:xfrm>
            <a:off x="2871650" y="5094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 name="Text Box 122"/>
          <p:cNvSpPr txBox="1">
            <a:spLocks noChangeArrowheads="1"/>
          </p:cNvSpPr>
          <p:nvPr/>
        </p:nvSpPr>
        <p:spPr bwMode="auto">
          <a:xfrm>
            <a:off x="3000736" y="4561118"/>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Fact(2)</a:t>
            </a:r>
            <a:endParaRPr lang="en-US" altLang="en-US" b="1" dirty="0">
              <a:latin typeface="Tahoma" charset="0"/>
            </a:endParaRPr>
          </a:p>
        </p:txBody>
      </p:sp>
      <p:sp>
        <p:nvSpPr>
          <p:cNvPr id="65" name="Line 123"/>
          <p:cNvSpPr>
            <a:spLocks noChangeShapeType="1"/>
          </p:cNvSpPr>
          <p:nvPr/>
        </p:nvSpPr>
        <p:spPr bwMode="auto">
          <a:xfrm>
            <a:off x="2868475" y="5246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124"/>
          <p:cNvSpPr>
            <a:spLocks noChangeShapeType="1"/>
          </p:cNvSpPr>
          <p:nvPr/>
        </p:nvSpPr>
        <p:spPr bwMode="auto">
          <a:xfrm>
            <a:off x="2868475" y="5399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Line 125"/>
          <p:cNvSpPr>
            <a:spLocks noChangeShapeType="1"/>
          </p:cNvSpPr>
          <p:nvPr/>
        </p:nvSpPr>
        <p:spPr bwMode="auto">
          <a:xfrm>
            <a:off x="2868475" y="5551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Line 126"/>
          <p:cNvSpPr>
            <a:spLocks noChangeShapeType="1"/>
          </p:cNvSpPr>
          <p:nvPr/>
        </p:nvSpPr>
        <p:spPr bwMode="auto">
          <a:xfrm>
            <a:off x="2868475" y="5704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 name="Line 127"/>
          <p:cNvSpPr>
            <a:spLocks noChangeShapeType="1"/>
          </p:cNvSpPr>
          <p:nvPr/>
        </p:nvSpPr>
        <p:spPr bwMode="auto">
          <a:xfrm>
            <a:off x="2868475" y="5856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 name="Text Box 128"/>
          <p:cNvSpPr txBox="1">
            <a:spLocks noChangeArrowheads="1"/>
          </p:cNvSpPr>
          <p:nvPr/>
        </p:nvSpPr>
        <p:spPr bwMode="auto">
          <a:xfrm>
            <a:off x="2997561" y="5323118"/>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Fact(3)</a:t>
            </a:r>
            <a:endParaRPr lang="en-US" altLang="en-US" b="1" dirty="0">
              <a:latin typeface="Tahoma" charset="0"/>
            </a:endParaRPr>
          </a:p>
        </p:txBody>
      </p:sp>
      <p:sp>
        <p:nvSpPr>
          <p:cNvPr id="71" name="Line 129"/>
          <p:cNvSpPr>
            <a:spLocks noChangeShapeType="1"/>
          </p:cNvSpPr>
          <p:nvPr/>
        </p:nvSpPr>
        <p:spPr bwMode="auto">
          <a:xfrm>
            <a:off x="2871650" y="6008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Line 130"/>
          <p:cNvSpPr>
            <a:spLocks noChangeShapeType="1"/>
          </p:cNvSpPr>
          <p:nvPr/>
        </p:nvSpPr>
        <p:spPr bwMode="auto">
          <a:xfrm>
            <a:off x="2871650" y="6161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Line 131"/>
          <p:cNvSpPr>
            <a:spLocks noChangeShapeType="1"/>
          </p:cNvSpPr>
          <p:nvPr/>
        </p:nvSpPr>
        <p:spPr bwMode="auto">
          <a:xfrm>
            <a:off x="2871650" y="6313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Line 132"/>
          <p:cNvSpPr>
            <a:spLocks noChangeShapeType="1"/>
          </p:cNvSpPr>
          <p:nvPr/>
        </p:nvSpPr>
        <p:spPr bwMode="auto">
          <a:xfrm>
            <a:off x="2871650" y="6466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Line 133"/>
          <p:cNvSpPr>
            <a:spLocks noChangeShapeType="1"/>
          </p:cNvSpPr>
          <p:nvPr/>
        </p:nvSpPr>
        <p:spPr bwMode="auto">
          <a:xfrm>
            <a:off x="2871650" y="6618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Text Box 134"/>
          <p:cNvSpPr txBox="1">
            <a:spLocks noChangeArrowheads="1"/>
          </p:cNvSpPr>
          <p:nvPr/>
        </p:nvSpPr>
        <p:spPr bwMode="auto">
          <a:xfrm>
            <a:off x="3176450" y="6085118"/>
            <a:ext cx="730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main</a:t>
            </a:r>
            <a:endParaRPr lang="en-US" altLang="en-US" b="1" dirty="0">
              <a:latin typeface="Tahoma" charset="0"/>
            </a:endParaRPr>
          </a:p>
        </p:txBody>
      </p:sp>
      <p:sp>
        <p:nvSpPr>
          <p:cNvPr id="77" name="Line 39"/>
          <p:cNvSpPr>
            <a:spLocks noChangeShapeType="1"/>
          </p:cNvSpPr>
          <p:nvPr/>
        </p:nvSpPr>
        <p:spPr bwMode="auto">
          <a:xfrm>
            <a:off x="7693298" y="2517689"/>
            <a:ext cx="12700" cy="43446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 name="Line 40"/>
          <p:cNvSpPr>
            <a:spLocks noChangeShapeType="1"/>
          </p:cNvSpPr>
          <p:nvPr/>
        </p:nvSpPr>
        <p:spPr bwMode="auto">
          <a:xfrm>
            <a:off x="9064897" y="2517689"/>
            <a:ext cx="12701" cy="43446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Line 41"/>
          <p:cNvSpPr>
            <a:spLocks noChangeShapeType="1"/>
          </p:cNvSpPr>
          <p:nvPr/>
        </p:nvSpPr>
        <p:spPr bwMode="auto">
          <a:xfrm>
            <a:off x="7705998" y="3585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Line 42"/>
          <p:cNvSpPr>
            <a:spLocks noChangeShapeType="1"/>
          </p:cNvSpPr>
          <p:nvPr/>
        </p:nvSpPr>
        <p:spPr bwMode="auto">
          <a:xfrm>
            <a:off x="7705998" y="37381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Line 43"/>
          <p:cNvSpPr>
            <a:spLocks noChangeShapeType="1"/>
          </p:cNvSpPr>
          <p:nvPr/>
        </p:nvSpPr>
        <p:spPr bwMode="auto">
          <a:xfrm>
            <a:off x="7705998" y="38905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Line 44"/>
          <p:cNvSpPr>
            <a:spLocks noChangeShapeType="1"/>
          </p:cNvSpPr>
          <p:nvPr/>
        </p:nvSpPr>
        <p:spPr bwMode="auto">
          <a:xfrm>
            <a:off x="7705998" y="40429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Line 45"/>
          <p:cNvSpPr>
            <a:spLocks noChangeShapeType="1"/>
          </p:cNvSpPr>
          <p:nvPr/>
        </p:nvSpPr>
        <p:spPr bwMode="auto">
          <a:xfrm>
            <a:off x="7705998" y="41953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Line 46"/>
          <p:cNvSpPr>
            <a:spLocks noChangeShapeType="1"/>
          </p:cNvSpPr>
          <p:nvPr/>
        </p:nvSpPr>
        <p:spPr bwMode="auto">
          <a:xfrm>
            <a:off x="7705998" y="4347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 name="Text Box 47"/>
          <p:cNvSpPr txBox="1">
            <a:spLocks noChangeArrowheads="1"/>
          </p:cNvSpPr>
          <p:nvPr/>
        </p:nvSpPr>
        <p:spPr bwMode="auto">
          <a:xfrm>
            <a:off x="7848147" y="38143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Fact(1)</a:t>
            </a:r>
            <a:endParaRPr lang="en-US" altLang="en-US" b="1" dirty="0">
              <a:latin typeface="Tahoma" charset="0"/>
            </a:endParaRPr>
          </a:p>
        </p:txBody>
      </p:sp>
      <p:sp>
        <p:nvSpPr>
          <p:cNvPr id="88" name="Line 50"/>
          <p:cNvSpPr>
            <a:spLocks noChangeShapeType="1"/>
          </p:cNvSpPr>
          <p:nvPr/>
        </p:nvSpPr>
        <p:spPr bwMode="auto">
          <a:xfrm>
            <a:off x="7705998" y="45001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Line 51"/>
          <p:cNvSpPr>
            <a:spLocks noChangeShapeType="1"/>
          </p:cNvSpPr>
          <p:nvPr/>
        </p:nvSpPr>
        <p:spPr bwMode="auto">
          <a:xfrm>
            <a:off x="7705998" y="46525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 name="Line 52"/>
          <p:cNvSpPr>
            <a:spLocks noChangeShapeType="1"/>
          </p:cNvSpPr>
          <p:nvPr/>
        </p:nvSpPr>
        <p:spPr bwMode="auto">
          <a:xfrm>
            <a:off x="7705998" y="48049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 name="Line 53"/>
          <p:cNvSpPr>
            <a:spLocks noChangeShapeType="1"/>
          </p:cNvSpPr>
          <p:nvPr/>
        </p:nvSpPr>
        <p:spPr bwMode="auto">
          <a:xfrm>
            <a:off x="7705998" y="49573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Line 54"/>
          <p:cNvSpPr>
            <a:spLocks noChangeShapeType="1"/>
          </p:cNvSpPr>
          <p:nvPr/>
        </p:nvSpPr>
        <p:spPr bwMode="auto">
          <a:xfrm>
            <a:off x="7705998" y="5109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 name="Text Box 55"/>
          <p:cNvSpPr txBox="1">
            <a:spLocks noChangeArrowheads="1"/>
          </p:cNvSpPr>
          <p:nvPr/>
        </p:nvSpPr>
        <p:spPr bwMode="auto">
          <a:xfrm>
            <a:off x="7848147" y="45763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Fact(2)</a:t>
            </a:r>
            <a:endParaRPr lang="en-US" altLang="en-US" b="1" dirty="0">
              <a:latin typeface="Tahoma" charset="0"/>
            </a:endParaRPr>
          </a:p>
        </p:txBody>
      </p:sp>
      <p:sp>
        <p:nvSpPr>
          <p:cNvPr id="94" name="Line 62"/>
          <p:cNvSpPr>
            <a:spLocks noChangeShapeType="1"/>
          </p:cNvSpPr>
          <p:nvPr/>
        </p:nvSpPr>
        <p:spPr bwMode="auto">
          <a:xfrm>
            <a:off x="7702823" y="52621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Line 63"/>
          <p:cNvSpPr>
            <a:spLocks noChangeShapeType="1"/>
          </p:cNvSpPr>
          <p:nvPr/>
        </p:nvSpPr>
        <p:spPr bwMode="auto">
          <a:xfrm>
            <a:off x="7702823" y="54145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 name="Line 64"/>
          <p:cNvSpPr>
            <a:spLocks noChangeShapeType="1"/>
          </p:cNvSpPr>
          <p:nvPr/>
        </p:nvSpPr>
        <p:spPr bwMode="auto">
          <a:xfrm>
            <a:off x="7702823" y="55669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Line 65"/>
          <p:cNvSpPr>
            <a:spLocks noChangeShapeType="1"/>
          </p:cNvSpPr>
          <p:nvPr/>
        </p:nvSpPr>
        <p:spPr bwMode="auto">
          <a:xfrm>
            <a:off x="7702823" y="57193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Line 66"/>
          <p:cNvSpPr>
            <a:spLocks noChangeShapeType="1"/>
          </p:cNvSpPr>
          <p:nvPr/>
        </p:nvSpPr>
        <p:spPr bwMode="auto">
          <a:xfrm>
            <a:off x="7702823" y="5871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Text Box 67"/>
          <p:cNvSpPr txBox="1">
            <a:spLocks noChangeArrowheads="1"/>
          </p:cNvSpPr>
          <p:nvPr/>
        </p:nvSpPr>
        <p:spPr bwMode="auto">
          <a:xfrm>
            <a:off x="7844972" y="53383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Fact(3)</a:t>
            </a:r>
            <a:endParaRPr lang="en-US" altLang="en-US" b="1" dirty="0">
              <a:latin typeface="Tahoma" charset="0"/>
            </a:endParaRPr>
          </a:p>
        </p:txBody>
      </p:sp>
      <p:sp>
        <p:nvSpPr>
          <p:cNvPr id="100" name="Line 68"/>
          <p:cNvSpPr>
            <a:spLocks noChangeShapeType="1"/>
          </p:cNvSpPr>
          <p:nvPr/>
        </p:nvSpPr>
        <p:spPr bwMode="auto">
          <a:xfrm>
            <a:off x="7705998" y="60241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 name="Line 69"/>
          <p:cNvSpPr>
            <a:spLocks noChangeShapeType="1"/>
          </p:cNvSpPr>
          <p:nvPr/>
        </p:nvSpPr>
        <p:spPr bwMode="auto">
          <a:xfrm>
            <a:off x="7705998" y="61765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 name="Line 70"/>
          <p:cNvSpPr>
            <a:spLocks noChangeShapeType="1"/>
          </p:cNvSpPr>
          <p:nvPr/>
        </p:nvSpPr>
        <p:spPr bwMode="auto">
          <a:xfrm>
            <a:off x="7705998" y="63289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 name="Line 71"/>
          <p:cNvSpPr>
            <a:spLocks noChangeShapeType="1"/>
          </p:cNvSpPr>
          <p:nvPr/>
        </p:nvSpPr>
        <p:spPr bwMode="auto">
          <a:xfrm>
            <a:off x="7705998" y="64813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 name="Line 72"/>
          <p:cNvSpPr>
            <a:spLocks noChangeShapeType="1"/>
          </p:cNvSpPr>
          <p:nvPr/>
        </p:nvSpPr>
        <p:spPr bwMode="auto">
          <a:xfrm>
            <a:off x="7705998" y="6633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 name="Text Box 73"/>
          <p:cNvSpPr txBox="1">
            <a:spLocks noChangeArrowheads="1"/>
          </p:cNvSpPr>
          <p:nvPr/>
        </p:nvSpPr>
        <p:spPr bwMode="auto">
          <a:xfrm>
            <a:off x="8010798" y="6100357"/>
            <a:ext cx="730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main</a:t>
            </a:r>
            <a:endParaRPr lang="en-US" altLang="en-US" b="1" dirty="0">
              <a:latin typeface="Tahoma" charset="0"/>
            </a:endParaRPr>
          </a:p>
        </p:txBody>
      </p:sp>
      <p:sp>
        <p:nvSpPr>
          <p:cNvPr id="106" name="Text Box 76"/>
          <p:cNvSpPr txBox="1">
            <a:spLocks noChangeArrowheads="1"/>
          </p:cNvSpPr>
          <p:nvPr/>
        </p:nvSpPr>
        <p:spPr bwMode="auto">
          <a:xfrm>
            <a:off x="7588481" y="1786537"/>
            <a:ext cx="178305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en-US" sz="1800" b="1" dirty="0">
                <a:solidFill>
                  <a:srgbClr val="CC0000"/>
                </a:solidFill>
              </a:rPr>
              <a:t>Factorial(1) calls </a:t>
            </a:r>
            <a:br>
              <a:rPr lang="en-US" altLang="en-US" sz="1800" b="1" dirty="0">
                <a:solidFill>
                  <a:srgbClr val="CC0000"/>
                </a:solidFill>
              </a:rPr>
            </a:br>
            <a:r>
              <a:rPr lang="en-US" altLang="en-US" sz="1800" b="1" dirty="0">
                <a:solidFill>
                  <a:srgbClr val="CC0000"/>
                </a:solidFill>
              </a:rPr>
              <a:t>Factorial(0)</a:t>
            </a:r>
          </a:p>
        </p:txBody>
      </p:sp>
      <p:sp>
        <p:nvSpPr>
          <p:cNvPr id="108" name="Line 41"/>
          <p:cNvSpPr>
            <a:spLocks noChangeShapeType="1"/>
          </p:cNvSpPr>
          <p:nvPr/>
        </p:nvSpPr>
        <p:spPr bwMode="auto">
          <a:xfrm>
            <a:off x="7688579" y="282375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 name="Line 42"/>
          <p:cNvSpPr>
            <a:spLocks noChangeShapeType="1"/>
          </p:cNvSpPr>
          <p:nvPr/>
        </p:nvSpPr>
        <p:spPr bwMode="auto">
          <a:xfrm>
            <a:off x="7688579" y="29761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 name="Line 43"/>
          <p:cNvSpPr>
            <a:spLocks noChangeShapeType="1"/>
          </p:cNvSpPr>
          <p:nvPr/>
        </p:nvSpPr>
        <p:spPr bwMode="auto">
          <a:xfrm>
            <a:off x="7688579" y="31285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1" name="Line 44"/>
          <p:cNvSpPr>
            <a:spLocks noChangeShapeType="1"/>
          </p:cNvSpPr>
          <p:nvPr/>
        </p:nvSpPr>
        <p:spPr bwMode="auto">
          <a:xfrm>
            <a:off x="7688579" y="32809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 name="Line 45"/>
          <p:cNvSpPr>
            <a:spLocks noChangeShapeType="1"/>
          </p:cNvSpPr>
          <p:nvPr/>
        </p:nvSpPr>
        <p:spPr bwMode="auto">
          <a:xfrm>
            <a:off x="7688579" y="34333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 name="Line 46"/>
          <p:cNvSpPr>
            <a:spLocks noChangeShapeType="1"/>
          </p:cNvSpPr>
          <p:nvPr/>
        </p:nvSpPr>
        <p:spPr bwMode="auto">
          <a:xfrm>
            <a:off x="7688579" y="358575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4" name="Text Box 47"/>
          <p:cNvSpPr txBox="1">
            <a:spLocks noChangeArrowheads="1"/>
          </p:cNvSpPr>
          <p:nvPr/>
        </p:nvSpPr>
        <p:spPr bwMode="auto">
          <a:xfrm>
            <a:off x="7830728" y="3052358"/>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Fact(0)</a:t>
            </a:r>
            <a:endParaRPr lang="en-US" altLang="en-US" b="1" dirty="0">
              <a:latin typeface="Tahoma" charset="0"/>
            </a:endParaRPr>
          </a:p>
        </p:txBody>
      </p:sp>
      <p:sp>
        <p:nvSpPr>
          <p:cNvPr id="115" name="Text Box 48"/>
          <p:cNvSpPr txBox="1">
            <a:spLocks noChangeArrowheads="1"/>
          </p:cNvSpPr>
          <p:nvPr/>
        </p:nvSpPr>
        <p:spPr bwMode="auto">
          <a:xfrm>
            <a:off x="9374504" y="2671358"/>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Franklin Gothic Book" charset="0"/>
              </a:rPr>
              <a:t>R6</a:t>
            </a:r>
            <a:endParaRPr lang="en-US" altLang="en-US">
              <a:latin typeface="Tahoma" charset="0"/>
            </a:endParaRPr>
          </a:p>
        </p:txBody>
      </p:sp>
      <p:sp>
        <p:nvSpPr>
          <p:cNvPr id="116" name="Line 49"/>
          <p:cNvSpPr>
            <a:spLocks noChangeShapeType="1"/>
          </p:cNvSpPr>
          <p:nvPr/>
        </p:nvSpPr>
        <p:spPr bwMode="auto">
          <a:xfrm flipH="1">
            <a:off x="9060179" y="289995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7" name="Line 50"/>
          <p:cNvSpPr>
            <a:spLocks noChangeShapeType="1"/>
          </p:cNvSpPr>
          <p:nvPr/>
        </p:nvSpPr>
        <p:spPr bwMode="auto">
          <a:xfrm>
            <a:off x="7688579" y="37381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 name="TextBox 117"/>
          <p:cNvSpPr txBox="1"/>
          <p:nvPr/>
        </p:nvSpPr>
        <p:spPr>
          <a:xfrm>
            <a:off x="9647865" y="6614042"/>
            <a:ext cx="444352" cy="400110"/>
          </a:xfrm>
          <a:prstGeom prst="rect">
            <a:avLst/>
          </a:prstGeom>
          <a:noFill/>
        </p:spPr>
        <p:txBody>
          <a:bodyPr wrap="none" rtlCol="0">
            <a:spAutoFit/>
          </a:bodyPr>
          <a:lstStyle/>
          <a:p>
            <a:r>
              <a:rPr lang="en-US" dirty="0"/>
              <a:t>12</a:t>
            </a:r>
          </a:p>
        </p:txBody>
      </p:sp>
    </p:spTree>
    <p:extLst>
      <p:ext uri="{BB962C8B-B14F-4D97-AF65-F5344CB8AC3E}">
        <p14:creationId xmlns:p14="http://schemas.microsoft.com/office/powerpoint/2010/main" val="166321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63D73C-4AB4-4817-8740-E8D1AFE62E01}"/>
              </a:ext>
            </a:extLst>
          </p:cNvPr>
          <p:cNvSpPr>
            <a:spLocks noGrp="1"/>
          </p:cNvSpPr>
          <p:nvPr>
            <p:ph type="body" sz="quarter" idx="10"/>
          </p:nvPr>
        </p:nvSpPr>
        <p:spPr>
          <a:xfrm rot="5400000">
            <a:off x="-1434832" y="2439010"/>
            <a:ext cx="5009748" cy="501380"/>
          </a:xfrm>
        </p:spPr>
        <p:txBody>
          <a:bodyPr/>
          <a:lstStyle/>
          <a:p>
            <a:r>
              <a:rPr lang="en-US" dirty="0">
                <a:solidFill>
                  <a:srgbClr val="FF0000"/>
                </a:solidFill>
              </a:rPr>
              <a:t>Recursion- C code to LC3</a:t>
            </a:r>
          </a:p>
          <a:p>
            <a:r>
              <a:rPr lang="en-US" sz="2000" dirty="0">
                <a:solidFill>
                  <a:schemeClr val="tx2">
                    <a:lumMod val="75000"/>
                  </a:schemeClr>
                </a:solidFill>
              </a:rPr>
              <a:t>(See the code factorial.asm)</a:t>
            </a:r>
          </a:p>
        </p:txBody>
      </p:sp>
      <p:pic>
        <p:nvPicPr>
          <p:cNvPr id="4" name="Picture 3">
            <a:extLst>
              <a:ext uri="{FF2B5EF4-FFF2-40B4-BE49-F238E27FC236}">
                <a16:creationId xmlns:a16="http://schemas.microsoft.com/office/drawing/2014/main" id="{9F5A73B3-BE38-4AAA-AEAD-D5E61CE32BBB}"/>
              </a:ext>
            </a:extLst>
          </p:cNvPr>
          <p:cNvPicPr>
            <a:picLocks noChangeAspect="1"/>
          </p:cNvPicPr>
          <p:nvPr/>
        </p:nvPicPr>
        <p:blipFill>
          <a:blip r:embed="rId2"/>
          <a:stretch>
            <a:fillRect/>
          </a:stretch>
        </p:blipFill>
        <p:spPr>
          <a:xfrm>
            <a:off x="1921808" y="0"/>
            <a:ext cx="8136592" cy="7772400"/>
          </a:xfrm>
          <a:prstGeom prst="rect">
            <a:avLst/>
          </a:prstGeom>
        </p:spPr>
      </p:pic>
    </p:spTree>
    <p:extLst>
      <p:ext uri="{BB962C8B-B14F-4D97-AF65-F5344CB8AC3E}">
        <p14:creationId xmlns:p14="http://schemas.microsoft.com/office/powerpoint/2010/main" val="413368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63D73C-4AB4-4817-8740-E8D1AFE62E01}"/>
              </a:ext>
            </a:extLst>
          </p:cNvPr>
          <p:cNvSpPr>
            <a:spLocks noGrp="1"/>
          </p:cNvSpPr>
          <p:nvPr>
            <p:ph type="body" sz="quarter" idx="10"/>
          </p:nvPr>
        </p:nvSpPr>
        <p:spPr>
          <a:xfrm rot="5400000">
            <a:off x="-1950396" y="2954574"/>
            <a:ext cx="6040876" cy="501380"/>
          </a:xfrm>
        </p:spPr>
        <p:txBody>
          <a:bodyPr/>
          <a:lstStyle/>
          <a:p>
            <a:r>
              <a:rPr lang="en-US" dirty="0">
                <a:solidFill>
                  <a:srgbClr val="FF0000"/>
                </a:solidFill>
              </a:rPr>
              <a:t>Recursion- C code to LC3 (cont.)</a:t>
            </a:r>
          </a:p>
          <a:p>
            <a:r>
              <a:rPr lang="en-US" sz="2000" dirty="0">
                <a:solidFill>
                  <a:schemeClr val="tx2">
                    <a:lumMod val="75000"/>
                  </a:schemeClr>
                </a:solidFill>
              </a:rPr>
              <a:t>(See the code factorial.asm)</a:t>
            </a:r>
          </a:p>
        </p:txBody>
      </p:sp>
      <p:pic>
        <p:nvPicPr>
          <p:cNvPr id="3" name="Picture 2">
            <a:extLst>
              <a:ext uri="{FF2B5EF4-FFF2-40B4-BE49-F238E27FC236}">
                <a16:creationId xmlns:a16="http://schemas.microsoft.com/office/drawing/2014/main" id="{384FF758-FACB-41EF-893F-282680FDA7DB}"/>
              </a:ext>
            </a:extLst>
          </p:cNvPr>
          <p:cNvPicPr>
            <a:picLocks noChangeAspect="1"/>
          </p:cNvPicPr>
          <p:nvPr/>
        </p:nvPicPr>
        <p:blipFill>
          <a:blip r:embed="rId2"/>
          <a:stretch>
            <a:fillRect/>
          </a:stretch>
        </p:blipFill>
        <p:spPr>
          <a:xfrm>
            <a:off x="1320733" y="0"/>
            <a:ext cx="8334375" cy="6572250"/>
          </a:xfrm>
          <a:prstGeom prst="rect">
            <a:avLst/>
          </a:prstGeom>
        </p:spPr>
      </p:pic>
    </p:spTree>
    <p:extLst>
      <p:ext uri="{BB962C8B-B14F-4D97-AF65-F5344CB8AC3E}">
        <p14:creationId xmlns:p14="http://schemas.microsoft.com/office/powerpoint/2010/main" val="1022560635"/>
      </p:ext>
    </p:extLst>
  </p:cSld>
  <p:clrMapOvr>
    <a:masterClrMapping/>
  </p:clrMapOvr>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ond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attPatel">
  <a:themeElements>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ttPat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ttPate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ttPate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ttPate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ttPate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ttPate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ttPate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21031</TotalTime>
  <Words>617</Words>
  <Application>Microsoft Office PowerPoint</Application>
  <PresentationFormat>Custom</PresentationFormat>
  <Paragraphs>221</Paragraphs>
  <Slides>23</Slides>
  <Notes>1</Notes>
  <HiddenSlides>0</HiddenSlides>
  <MMClips>1</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23</vt:i4>
      </vt:variant>
    </vt:vector>
  </HeadingPairs>
  <TitlesOfParts>
    <vt:vector size="38" baseType="lpstr">
      <vt:lpstr>Arial</vt:lpstr>
      <vt:lpstr>Arial Narrow</vt:lpstr>
      <vt:lpstr>Calibri</vt:lpstr>
      <vt:lpstr>Cambria Math</vt:lpstr>
      <vt:lpstr>Courier</vt:lpstr>
      <vt:lpstr>Courier New</vt:lpstr>
      <vt:lpstr>Droid Sans</vt:lpstr>
      <vt:lpstr>Droid Sans Pro</vt:lpstr>
      <vt:lpstr>Franklin Gothic Book</vt:lpstr>
      <vt:lpstr>OfficinaSansITCStd Book</vt:lpstr>
      <vt:lpstr>Tahoma</vt:lpstr>
      <vt:lpstr>Wingdings</vt:lpstr>
      <vt:lpstr>Cover Slide</vt:lpstr>
      <vt:lpstr>Secondary Slide</vt:lpstr>
      <vt:lpstr>PattPatel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Decomposition</vt:lpstr>
      <vt:lpstr>Task Decomposition (cont.)</vt:lpstr>
      <vt:lpstr>Towers of Hanoi: Pseudocode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WINTERAVEN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Debby Winter</dc:creator>
  <cp:lastModifiedBy>Ujjal Bhowmik</cp:lastModifiedBy>
  <cp:revision>1429</cp:revision>
  <cp:lastPrinted>2018-10-16T15:30:47Z</cp:lastPrinted>
  <dcterms:created xsi:type="dcterms:W3CDTF">2014-02-04T22:50:07Z</dcterms:created>
  <dcterms:modified xsi:type="dcterms:W3CDTF">2019-03-12T10:50:16Z</dcterms:modified>
</cp:coreProperties>
</file>