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683" r:id="rId4"/>
  </p:sldMasterIdLst>
  <p:notesMasterIdLst>
    <p:notesMasterId r:id="rId40"/>
  </p:notesMasterIdLst>
  <p:sldIdLst>
    <p:sldId id="260" r:id="rId5"/>
    <p:sldId id="329" r:id="rId6"/>
    <p:sldId id="327" r:id="rId7"/>
    <p:sldId id="257" r:id="rId8"/>
    <p:sldId id="271" r:id="rId9"/>
    <p:sldId id="272" r:id="rId10"/>
    <p:sldId id="259" r:id="rId11"/>
    <p:sldId id="292" r:id="rId12"/>
    <p:sldId id="273" r:id="rId13"/>
    <p:sldId id="261" r:id="rId14"/>
    <p:sldId id="275" r:id="rId15"/>
    <p:sldId id="276" r:id="rId16"/>
    <p:sldId id="262" r:id="rId17"/>
    <p:sldId id="293" r:id="rId18"/>
    <p:sldId id="297" r:id="rId19"/>
    <p:sldId id="296" r:id="rId20"/>
    <p:sldId id="263" r:id="rId21"/>
    <p:sldId id="331" r:id="rId22"/>
    <p:sldId id="264" r:id="rId23"/>
    <p:sldId id="330" r:id="rId24"/>
    <p:sldId id="265" r:id="rId25"/>
    <p:sldId id="282" r:id="rId26"/>
    <p:sldId id="270" r:id="rId27"/>
    <p:sldId id="301" r:id="rId28"/>
    <p:sldId id="332" r:id="rId29"/>
    <p:sldId id="333" r:id="rId30"/>
    <p:sldId id="280" r:id="rId31"/>
    <p:sldId id="284" r:id="rId32"/>
    <p:sldId id="285" r:id="rId33"/>
    <p:sldId id="287" r:id="rId34"/>
    <p:sldId id="291" r:id="rId35"/>
    <p:sldId id="283" r:id="rId36"/>
    <p:sldId id="288" r:id="rId37"/>
    <p:sldId id="289" r:id="rId38"/>
    <p:sldId id="27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/>
    <p:restoredTop sz="97231" autoAdjust="0"/>
  </p:normalViewPr>
  <p:slideViewPr>
    <p:cSldViewPr snapToGrid="0">
      <p:cViewPr varScale="1">
        <p:scale>
          <a:sx n="86" d="100"/>
          <a:sy n="86" d="100"/>
        </p:scale>
        <p:origin x="109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E77AB-1BF7-9C4A-9F69-D51A01DCAFC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4F5DD-7717-9345-BB7E-7260002F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Caller knows what is important</a:t>
            </a:r>
          </a:p>
          <a:p>
            <a:r>
              <a:rPr lang="en-US" dirty="0" err="1"/>
              <a:t>Callee</a:t>
            </a:r>
            <a:r>
              <a:rPr lang="en-US" baseline="0" dirty="0"/>
              <a:t> knows what damage will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F5DD-7717-9345-BB7E-7260002F21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  <a:r>
              <a:rPr lang="en-US" baseline="0" dirty="0"/>
              <a:t> interface; what does the abstraction not capture; how to use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F5DD-7717-9345-BB7E-7260002F21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0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4248727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3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1223992"/>
            <a:ext cx="4248727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430114"/>
            <a:ext cx="4248727" cy="22138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9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2541241"/>
            <a:ext cx="9182544" cy="13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2541241"/>
            <a:ext cx="9182544" cy="13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2" y="546287"/>
            <a:ext cx="4248727" cy="65554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2" y="1223992"/>
            <a:ext cx="4248727" cy="288803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2" y="1822320"/>
            <a:ext cx="8358909" cy="406076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2" y="546287"/>
            <a:ext cx="8405091" cy="65554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2" y="1580029"/>
            <a:ext cx="8405091" cy="4258235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274731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872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1014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9155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7296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07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2" y="546287"/>
            <a:ext cx="4248727" cy="65554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2" y="1223992"/>
            <a:ext cx="4248727" cy="288803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822320"/>
            <a:ext cx="5414818" cy="406076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4" y="1822320"/>
            <a:ext cx="2693135" cy="406076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55163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00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7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lIns="81628" tIns="40814" rIns="81628" bIns="40814"/>
          <a:lstStyle/>
          <a:p>
            <a:fld id="{74130833-3987-46CD-938D-15250F58A6F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lIns="81628" tIns="40814" rIns="81628" bIns="4081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4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74130833-3987-46CD-938D-15250F58A6F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5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74130833-3987-46CD-938D-15250F58A6F2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43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4248727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3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1223992"/>
            <a:ext cx="4248727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822320"/>
            <a:ext cx="8358909" cy="40607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65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02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8405091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24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580030"/>
            <a:ext cx="8405091" cy="4258235"/>
          </a:xfrm>
          <a:prstGeom prst="rect">
            <a:avLst/>
          </a:prstGeom>
        </p:spPr>
        <p:txBody>
          <a:bodyPr vert="horz"/>
          <a:lstStyle>
            <a:lvl1pPr marL="302575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752080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20158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651091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10059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896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4248727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3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1223992"/>
            <a:ext cx="4248727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822320"/>
            <a:ext cx="5414818" cy="40607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822320"/>
            <a:ext cx="2693135" cy="406076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588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019858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01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5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0833-3987-46CD-938D-15250F58A6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765"/>
            <a:ext cx="92364" cy="91888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47"/>
            <a:ext cx="9144000" cy="2958353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2541241"/>
            <a:ext cx="9182544" cy="13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defTabSz="449505" rtl="0" eaLnBrk="1" latinLnBrk="0" hangingPunct="1">
        <a:spcBef>
          <a:spcPct val="0"/>
        </a:spcBef>
        <a:buNone/>
        <a:defRPr sz="4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129" indent="-337129" algn="l" defTabSz="449505" rtl="0" eaLnBrk="1" latinLnBrk="0" hangingPunct="1">
        <a:spcBef>
          <a:spcPct val="20000"/>
        </a:spcBef>
        <a:buFont typeface="Arial"/>
        <a:buChar char="•"/>
        <a:defRPr sz="3177" kern="1200">
          <a:solidFill>
            <a:schemeClr val="tx1"/>
          </a:solidFill>
          <a:latin typeface="+mn-lt"/>
          <a:ea typeface="+mn-ea"/>
          <a:cs typeface="+mn-cs"/>
        </a:defRPr>
      </a:lvl1pPr>
      <a:lvl2pPr marL="730446" indent="-280941" algn="l" defTabSz="449505" rtl="0" eaLnBrk="1" latinLnBrk="0" hangingPunct="1">
        <a:spcBef>
          <a:spcPct val="20000"/>
        </a:spcBef>
        <a:buFont typeface="Arial"/>
        <a:buChar char="–"/>
        <a:defRPr sz="2735" kern="1200">
          <a:solidFill>
            <a:schemeClr val="tx1"/>
          </a:solidFill>
          <a:latin typeface="+mn-lt"/>
          <a:ea typeface="+mn-ea"/>
          <a:cs typeface="+mn-cs"/>
        </a:defRPr>
      </a:lvl2pPr>
      <a:lvl3pPr marL="1123764" indent="-224753" algn="l" defTabSz="449505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3pPr>
      <a:lvl4pPr marL="1573269" indent="-224753" algn="l" defTabSz="449505" rtl="0" eaLnBrk="1" latinLnBrk="0" hangingPunct="1">
        <a:spcBef>
          <a:spcPct val="20000"/>
        </a:spcBef>
        <a:buFont typeface="Arial"/>
        <a:buChar char="–"/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2022774" indent="-224753" algn="l" defTabSz="449505" rtl="0" eaLnBrk="1" latinLnBrk="0" hangingPunct="1">
        <a:spcBef>
          <a:spcPct val="20000"/>
        </a:spcBef>
        <a:buFont typeface="Arial"/>
        <a:buChar char="»"/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72279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21785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71290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820796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3235"/>
            <a:ext cx="9144000" cy="705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5908301"/>
            <a:ext cx="2056534" cy="365592"/>
          </a:xfrm>
          <a:prstGeom prst="rect">
            <a:avLst/>
          </a:prstGeom>
        </p:spPr>
        <p:txBody>
          <a:bodyPr vert="horz" lIns="73262" tIns="36631" rIns="73262" bIns="3663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hf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3235"/>
            <a:ext cx="9144000" cy="705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5908302"/>
            <a:ext cx="2056534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7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 ftr="0" dt="0"/>
  <p:txStyles>
    <p:titleStyle>
      <a:lvl1pPr algn="ctr" defTabSz="449505" rtl="0" eaLnBrk="1" latinLnBrk="0" hangingPunct="1">
        <a:spcBef>
          <a:spcPct val="0"/>
        </a:spcBef>
        <a:buNone/>
        <a:defRPr sz="4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129" indent="-337129" algn="l" defTabSz="449505" rtl="0" eaLnBrk="1" latinLnBrk="0" hangingPunct="1">
        <a:spcBef>
          <a:spcPct val="20000"/>
        </a:spcBef>
        <a:buFont typeface="Arial"/>
        <a:buChar char="•"/>
        <a:defRPr sz="3177" kern="1200">
          <a:solidFill>
            <a:schemeClr val="tx1"/>
          </a:solidFill>
          <a:latin typeface="+mn-lt"/>
          <a:ea typeface="+mn-ea"/>
          <a:cs typeface="+mn-cs"/>
        </a:defRPr>
      </a:lvl1pPr>
      <a:lvl2pPr marL="730446" indent="-280941" algn="l" defTabSz="449505" rtl="0" eaLnBrk="1" latinLnBrk="0" hangingPunct="1">
        <a:spcBef>
          <a:spcPct val="20000"/>
        </a:spcBef>
        <a:buFont typeface="Arial"/>
        <a:buChar char="–"/>
        <a:defRPr sz="2735" kern="1200">
          <a:solidFill>
            <a:schemeClr val="tx1"/>
          </a:solidFill>
          <a:latin typeface="+mn-lt"/>
          <a:ea typeface="+mn-ea"/>
          <a:cs typeface="+mn-cs"/>
        </a:defRPr>
      </a:lvl2pPr>
      <a:lvl3pPr marL="1123764" indent="-224753" algn="l" defTabSz="449505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3pPr>
      <a:lvl4pPr marL="1573269" indent="-224753" algn="l" defTabSz="449505" rtl="0" eaLnBrk="1" latinLnBrk="0" hangingPunct="1">
        <a:spcBef>
          <a:spcPct val="20000"/>
        </a:spcBef>
        <a:buFont typeface="Arial"/>
        <a:buChar char="–"/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2022774" indent="-224753" algn="l" defTabSz="449505" rtl="0" eaLnBrk="1" latinLnBrk="0" hangingPunct="1">
        <a:spcBef>
          <a:spcPct val="20000"/>
        </a:spcBef>
        <a:buFont typeface="Arial"/>
        <a:buChar char="»"/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72279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21785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71290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820796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tif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tif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tif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526676" y="546287"/>
            <a:ext cx="8079442" cy="655544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505"/>
            <a:r>
              <a:rPr lang="en-US" sz="3177" b="1" dirty="0">
                <a:latin typeface="Calibri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26676" y="1150256"/>
            <a:ext cx="4123765" cy="288803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505"/>
            <a:endParaRPr lang="en-US" sz="1765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26676" y="1298748"/>
            <a:ext cx="7602682" cy="100526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505"/>
            <a:r>
              <a:rPr lang="en-US" sz="2118" b="1" dirty="0">
                <a:latin typeface="Calibri"/>
              </a:rPr>
              <a:t>Lecture 3 – Repeated Code: TRAPs and Subroutines</a:t>
            </a:r>
          </a:p>
          <a:p>
            <a:pPr defTabSz="449505"/>
            <a:r>
              <a:rPr lang="en-US" sz="2118" b="1" dirty="0">
                <a:latin typeface="Calibri"/>
              </a:rPr>
              <a:t>January 22,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" y="2541241"/>
            <a:ext cx="8912469" cy="13249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9546" y="4431126"/>
            <a:ext cx="6505816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575" indent="-302575" defTabSz="449505">
              <a:buFont typeface="Arial" charset="0"/>
              <a:buChar char="•"/>
            </a:pPr>
            <a:r>
              <a:rPr lang="en-US" sz="2118" b="1" dirty="0">
                <a:solidFill>
                  <a:prstClr val="white"/>
                </a:solidFill>
                <a:latin typeface="Calibri"/>
              </a:rPr>
              <a:t>MP1 due Thursday, 1/24, by 10pm</a:t>
            </a:r>
          </a:p>
          <a:p>
            <a:pPr marL="302575" indent="-302575" defTabSz="449505">
              <a:buFont typeface="Arial" charset="0"/>
              <a:buChar char="•"/>
            </a:pPr>
            <a:r>
              <a:rPr lang="en-US" sz="2118" b="1" dirty="0">
                <a:solidFill>
                  <a:prstClr val="white"/>
                </a:solidFill>
                <a:latin typeface="Calibri"/>
              </a:rPr>
              <a:t>Schedule mock quiz for extra credit</a:t>
            </a:r>
          </a:p>
        </p:txBody>
      </p:sp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Vector Table for LC3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318724"/>
              </p:ext>
            </p:extLst>
          </p:nvPr>
        </p:nvGraphicFramePr>
        <p:xfrm>
          <a:off x="933451" y="2209799"/>
          <a:ext cx="5631655" cy="2841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vector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symbol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routine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GETC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 a single character (no echo)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a character to the monitor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a string to the console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print prompt to console, read and echo  character from keyboard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PUTSP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a string to the console; two chars per memory location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HALT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halt the program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43350" y="57996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Look-up table decouples names of subroutines (GETC) from the location of its implementation in memory</a:t>
            </a:r>
          </a:p>
        </p:txBody>
      </p:sp>
    </p:spTree>
    <p:extLst>
      <p:ext uri="{BB962C8B-B14F-4D97-AF65-F5344CB8AC3E}">
        <p14:creationId xmlns:p14="http://schemas.microsoft.com/office/powerpoint/2010/main" val="263746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/>
          </a:bodyPr>
          <a:lstStyle/>
          <a:p>
            <a:r>
              <a:rPr lang="en-US" sz="4000" dirty="0"/>
              <a:t>What do we need to make </a:t>
            </a:r>
            <a:r>
              <a:rPr lang="en-US" sz="4000" u="sng" dirty="0"/>
              <a:t>this</a:t>
            </a:r>
            <a:r>
              <a:rPr lang="en-US" sz="4000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58590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actual code of the service routine</a:t>
            </a:r>
          </a:p>
          <a:p>
            <a:r>
              <a:rPr lang="en-US" dirty="0"/>
              <a:t>Mechanism for invocation</a:t>
            </a:r>
          </a:p>
          <a:p>
            <a:pPr lvl="1"/>
            <a:r>
              <a:rPr lang="en-US" dirty="0"/>
              <a:t>TRAP Instruction, e.g., TRAP x23</a:t>
            </a:r>
          </a:p>
          <a:p>
            <a:pPr lvl="1"/>
            <a:r>
              <a:rPr lang="en-US" dirty="0"/>
              <a:t>TRAP vector</a:t>
            </a:r>
          </a:p>
          <a:p>
            <a:pPr lvl="1"/>
            <a:r>
              <a:rPr lang="en-US" dirty="0"/>
              <a:t>MAR </a:t>
            </a:r>
            <a:r>
              <a:rPr lang="en-US" dirty="0">
                <a:sym typeface="Wingdings" panose="05000000000000000000" pitchFamily="2" charset="2"/>
              </a:rPr>
              <a:t>ZEXT[</a:t>
            </a:r>
            <a:r>
              <a:rPr lang="en-US" dirty="0" err="1">
                <a:sym typeface="Wingdings" panose="05000000000000000000" pitchFamily="2" charset="2"/>
              </a:rPr>
              <a:t>trapvector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MDR MEM[MAR]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PCMDR</a:t>
            </a:r>
          </a:p>
          <a:p>
            <a:r>
              <a:rPr lang="en-US" dirty="0">
                <a:sym typeface="Wingdings" panose="05000000000000000000" pitchFamily="2" charset="2"/>
              </a:rPr>
              <a:t>How to return to user program after execution of OUT completes?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488" y="1072693"/>
            <a:ext cx="882272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400" dirty="0"/>
              <a:t>User program </a:t>
            </a:r>
            <a:r>
              <a:rPr lang="en-US" sz="1400" b="1" dirty="0">
                <a:solidFill>
                  <a:srgbClr val="00B0F0"/>
                </a:solidFill>
              </a:rPr>
              <a:t>invokes or calls</a:t>
            </a:r>
            <a:r>
              <a:rPr lang="en-US" sz="1400" dirty="0"/>
              <a:t> subroutine; OS code performs operation; </a:t>
            </a:r>
            <a:r>
              <a:rPr lang="en-US" sz="1400" b="1" dirty="0">
                <a:solidFill>
                  <a:srgbClr val="00B0F0"/>
                </a:solidFill>
              </a:rPr>
              <a:t>Returns</a:t>
            </a:r>
            <a:r>
              <a:rPr lang="en-US" sz="1400" dirty="0"/>
              <a:t> control to user program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60022"/>
              </p:ext>
            </p:extLst>
          </p:nvPr>
        </p:nvGraphicFramePr>
        <p:xfrm>
          <a:off x="5379309" y="1474758"/>
          <a:ext cx="3623824" cy="5221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Comments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x0000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;system space; 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X0023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x0463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;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x00FF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End of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x0463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GETC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OUT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6">
                <a:tc>
                  <a:txBody>
                    <a:bodyPr/>
                    <a:lstStyle/>
                    <a:p>
                      <a:r>
                        <a:rPr lang="en-US" sz="1200" dirty="0"/>
                        <a:t>x3000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user program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TRAP x23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call to 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xFE00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Device registers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3740" flipH="1" flipV="1">
            <a:off x="7236404" y="2237479"/>
            <a:ext cx="2765045" cy="2073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216163" flipH="1" flipV="1">
            <a:off x="6320907" y="2019951"/>
            <a:ext cx="1125798" cy="8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/>
          </a:bodyPr>
          <a:lstStyle/>
          <a:p>
            <a:r>
              <a:rPr lang="en-US" sz="4000" dirty="0"/>
              <a:t>What do we need to make </a:t>
            </a:r>
            <a:r>
              <a:rPr lang="en-US" sz="4000" u="sng" dirty="0"/>
              <a:t>this</a:t>
            </a:r>
            <a:r>
              <a:rPr lang="en-US" sz="4000" dirty="0"/>
              <a:t>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49" y="1825625"/>
                <a:ext cx="4585901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actual code of the service routine</a:t>
                </a:r>
              </a:p>
              <a:p>
                <a:r>
                  <a:rPr lang="en-US" sz="2000" dirty="0"/>
                  <a:t>Mechanism for invocation</a:t>
                </a:r>
              </a:p>
              <a:p>
                <a:pPr lvl="1"/>
                <a:r>
                  <a:rPr lang="en-US" sz="1800" dirty="0"/>
                  <a:t>TRAP Instruction, e.g., TRAP x20</a:t>
                </a:r>
              </a:p>
              <a:p>
                <a:pPr lvl="1"/>
                <a:r>
                  <a:rPr lang="en-US" sz="1800" dirty="0"/>
                  <a:t>TRAP vector</a:t>
                </a:r>
              </a:p>
              <a:p>
                <a:pPr lvl="1"/>
                <a:r>
                  <a:rPr lang="en-US" sz="1800" dirty="0"/>
                  <a:t>MAR </a:t>
                </a:r>
                <a:r>
                  <a:rPr lang="en-US" sz="1800" dirty="0">
                    <a:sym typeface="Wingdings" panose="05000000000000000000" pitchFamily="2" charset="2"/>
                  </a:rPr>
                  <a:t>ZEXT[</a:t>
                </a:r>
                <a:r>
                  <a:rPr lang="en-US" sz="1800" dirty="0" err="1">
                    <a:sym typeface="Wingdings" panose="05000000000000000000" pitchFamily="2" charset="2"/>
                  </a:rPr>
                  <a:t>trapvector</a:t>
                </a:r>
                <a:r>
                  <a:rPr lang="en-US" sz="1800" dirty="0">
                    <a:sym typeface="Wingdings" panose="05000000000000000000" pitchFamily="2" charset="2"/>
                  </a:rPr>
                  <a:t>]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MDR MEM[MAR]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R7  PC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PCMDR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Mechanism for resuming user program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RET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</m:oMath>
                </a14:m>
                <a:r>
                  <a:rPr lang="en-US" sz="1800" dirty="0"/>
                  <a:t> JMP R7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49" y="1825625"/>
                <a:ext cx="4585901" cy="4351338"/>
              </a:xfrm>
              <a:blipFill>
                <a:blip r:embed="rId3"/>
                <a:stretch>
                  <a:fillRect l="-82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3488" y="1072693"/>
            <a:ext cx="882272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400" dirty="0"/>
              <a:t>User program </a:t>
            </a:r>
            <a:r>
              <a:rPr lang="en-US" sz="1400" b="1" dirty="0">
                <a:solidFill>
                  <a:srgbClr val="00B0F0"/>
                </a:solidFill>
              </a:rPr>
              <a:t>invokes or calls</a:t>
            </a:r>
            <a:r>
              <a:rPr lang="en-US" sz="1400" dirty="0"/>
              <a:t> subroutine; OS code performs operation; </a:t>
            </a:r>
            <a:r>
              <a:rPr lang="en-US" sz="1400" b="1" dirty="0">
                <a:solidFill>
                  <a:srgbClr val="00B0F0"/>
                </a:solidFill>
              </a:rPr>
              <a:t>Returns</a:t>
            </a:r>
            <a:r>
              <a:rPr lang="en-US" sz="1400" dirty="0"/>
              <a:t> control to user program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5607"/>
              </p:ext>
            </p:extLst>
          </p:nvPr>
        </p:nvGraphicFramePr>
        <p:xfrm>
          <a:off x="5379309" y="1461695"/>
          <a:ext cx="3623824" cy="5221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Comments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x0000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;system space; 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x0023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x0463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;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x00FF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End of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x0463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GETC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x04..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OUT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6">
                <a:tc>
                  <a:txBody>
                    <a:bodyPr/>
                    <a:lstStyle/>
                    <a:p>
                      <a:r>
                        <a:rPr lang="en-US" sz="1200" dirty="0"/>
                        <a:t>x3000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user program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TRAP x23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call to 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xFE00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Device registers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53077"/>
              </p:ext>
            </p:extLst>
          </p:nvPr>
        </p:nvGraphicFramePr>
        <p:xfrm>
          <a:off x="321276" y="5354594"/>
          <a:ext cx="45053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Visio" r:id="rId4" imgW="6454163" imgH="1380315" progId="Visio.Drawing.11">
                  <p:embed/>
                </p:oleObj>
              </mc:Choice>
              <mc:Fallback>
                <p:oleObj name="Visio" r:id="rId4" imgW="6454163" imgH="13803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76" y="5354594"/>
                        <a:ext cx="45053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83740" flipH="1" flipV="1">
            <a:off x="7236404" y="2237479"/>
            <a:ext cx="2765045" cy="2073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16163" flipH="1" flipV="1">
            <a:off x="6320907" y="2019951"/>
            <a:ext cx="1125798" cy="844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16163" flipH="1" flipV="1">
            <a:off x="5932527" y="3099189"/>
            <a:ext cx="1984541" cy="14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4 Things make TRAPs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TRAP instruction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used by program to transfer control to OS subroutines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8-bit trap vector names one of the 256 subroutines</a:t>
            </a:r>
          </a:p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Trap vector table: stores starting addresses of OS subroutines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stored at x0000 through x00FF in memory</a:t>
            </a:r>
          </a:p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 set of OS subroutines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part of operating system -- routines start at arbitrary addresses (convention is that system code is below x3000) up to 256 routines</a:t>
            </a:r>
          </a:p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 linkage back to the user program (RET)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want execution of the user program to resume immediately after the TRAP instruction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9F7B-B2D8-4CEE-A2FC-BF9999FE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9.1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523D5F-1763-4838-8762-0AEF48F14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18" y="1618959"/>
            <a:ext cx="6443662" cy="42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2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/>
          </a:bodyPr>
          <a:lstStyle/>
          <a:p>
            <a:r>
              <a:rPr lang="en-US" sz="4000" dirty="0"/>
              <a:t>What do we need to make </a:t>
            </a:r>
            <a:r>
              <a:rPr lang="en-US" sz="4000" u="sng" dirty="0"/>
              <a:t>this</a:t>
            </a:r>
            <a:r>
              <a:rPr lang="en-US" sz="4000" dirty="0"/>
              <a:t>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49" y="1825625"/>
                <a:ext cx="4585901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actual code of the service routine</a:t>
                </a:r>
              </a:p>
              <a:p>
                <a:r>
                  <a:rPr lang="en-US" sz="2000" dirty="0"/>
                  <a:t>Mechanism for invocation</a:t>
                </a:r>
              </a:p>
              <a:p>
                <a:pPr lvl="1"/>
                <a:r>
                  <a:rPr lang="en-US" sz="1800" dirty="0"/>
                  <a:t>TRAP Instruction, e.g., TRAP x20</a:t>
                </a:r>
              </a:p>
              <a:p>
                <a:pPr lvl="1"/>
                <a:r>
                  <a:rPr lang="en-US" sz="1800" dirty="0"/>
                  <a:t>TRAP vector</a:t>
                </a:r>
              </a:p>
              <a:p>
                <a:pPr lvl="1"/>
                <a:r>
                  <a:rPr lang="en-US" sz="1800" dirty="0"/>
                  <a:t>MAR </a:t>
                </a:r>
                <a:r>
                  <a:rPr lang="en-US" sz="1800" dirty="0">
                    <a:sym typeface="Wingdings" panose="05000000000000000000" pitchFamily="2" charset="2"/>
                  </a:rPr>
                  <a:t>ZEXT[</a:t>
                </a:r>
                <a:r>
                  <a:rPr lang="en-US" sz="1800" dirty="0" err="1">
                    <a:sym typeface="Wingdings" panose="05000000000000000000" pitchFamily="2" charset="2"/>
                  </a:rPr>
                  <a:t>trapvector</a:t>
                </a:r>
                <a:r>
                  <a:rPr lang="en-US" sz="1800" dirty="0">
                    <a:sym typeface="Wingdings" panose="05000000000000000000" pitchFamily="2" charset="2"/>
                  </a:rPr>
                  <a:t>]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MDR MEM[MAR]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R7  PC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PCMDR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Mechanism for resuming user program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RET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</m:oMath>
                </a14:m>
                <a:r>
                  <a:rPr lang="en-US" sz="1800" dirty="0"/>
                  <a:t> JMP R7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49" y="1825625"/>
                <a:ext cx="4585901" cy="4351338"/>
              </a:xfrm>
              <a:blipFill>
                <a:blip r:embed="rId3"/>
                <a:stretch>
                  <a:fillRect l="-82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3488" y="1072693"/>
            <a:ext cx="882272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400" dirty="0"/>
              <a:t>User program </a:t>
            </a:r>
            <a:r>
              <a:rPr lang="en-US" sz="1400" b="1" dirty="0">
                <a:solidFill>
                  <a:srgbClr val="00B0F0"/>
                </a:solidFill>
              </a:rPr>
              <a:t>invokes or calls</a:t>
            </a:r>
            <a:r>
              <a:rPr lang="en-US" sz="1400" dirty="0"/>
              <a:t> subroutine; OS code performs operation; </a:t>
            </a:r>
            <a:r>
              <a:rPr lang="en-US" sz="1400" b="1" dirty="0">
                <a:solidFill>
                  <a:srgbClr val="00B0F0"/>
                </a:solidFill>
              </a:rPr>
              <a:t>Returns</a:t>
            </a:r>
            <a:r>
              <a:rPr lang="en-US" sz="1400" dirty="0"/>
              <a:t> control to user program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78962"/>
              </p:ext>
            </p:extLst>
          </p:nvPr>
        </p:nvGraphicFramePr>
        <p:xfrm>
          <a:off x="5379309" y="1474758"/>
          <a:ext cx="3623824" cy="5221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Comments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x0000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;system space; 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x0023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x0463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;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x00FF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End of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x0463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GETC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X04..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OUT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6">
                <a:tc>
                  <a:txBody>
                    <a:bodyPr/>
                    <a:lstStyle/>
                    <a:p>
                      <a:r>
                        <a:rPr lang="en-US" sz="1200" dirty="0"/>
                        <a:t>x3000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user program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TRAP x23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call to 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xFE00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Device registers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21276" y="5354594"/>
          <a:ext cx="45053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4" imgW="6454163" imgH="1380315" progId="Visio.Drawing.11">
                  <p:embed/>
                </p:oleObj>
              </mc:Choice>
              <mc:Fallback>
                <p:oleObj name="Visio" r:id="rId4" imgW="6454163" imgH="1380315" progId="Visio.Drawing.1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76" y="5354594"/>
                        <a:ext cx="45053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83740" flipH="1" flipV="1">
            <a:off x="7236404" y="2237479"/>
            <a:ext cx="2765045" cy="2073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16163" flipH="1" flipV="1">
            <a:off x="6320907" y="2019951"/>
            <a:ext cx="1125798" cy="844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16163" flipH="1" flipV="1">
            <a:off x="5932527" y="3099189"/>
            <a:ext cx="1984541" cy="14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677" y="341270"/>
            <a:ext cx="8157882" cy="655544"/>
          </a:xfrm>
        </p:spPr>
        <p:txBody>
          <a:bodyPr/>
          <a:lstStyle/>
          <a:p>
            <a:r>
              <a:rPr lang="en-US" dirty="0"/>
              <a:t>TRAP Example (Needs special attention)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26677" y="1010217"/>
            <a:ext cx="8157882" cy="42582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.ORIG x3000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AND R0, R0, #0</a:t>
            </a:r>
          </a:p>
          <a:p>
            <a:pPr marL="0" indent="0">
              <a:buNone/>
            </a:pPr>
            <a:r>
              <a:rPr lang="en-US" b="1" dirty="0"/>
              <a:t>ADD R0, R0, #5	;</a:t>
            </a:r>
            <a:r>
              <a:rPr lang="en-US" b="1" dirty="0" err="1"/>
              <a:t>init</a:t>
            </a:r>
            <a:r>
              <a:rPr lang="en-US" b="1" dirty="0"/>
              <a:t> R0 and set it to 5</a:t>
            </a:r>
          </a:p>
          <a:p>
            <a:pPr marL="0" indent="0">
              <a:buNone/>
            </a:pPr>
            <a:r>
              <a:rPr lang="en-US" b="1" dirty="0"/>
              <a:t>LD R7, COUNT	;Initialize to 10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IN				;same as ‘TRAP x23’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ADD R0, R0, #1	;increment R0</a:t>
            </a:r>
          </a:p>
          <a:p>
            <a:pPr marL="0" indent="0">
              <a:buNone/>
            </a:pPr>
            <a:r>
              <a:rPr lang="en-US" b="1" dirty="0"/>
              <a:t>ADD R7, R7, #-1	;decrement COUNT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HALT</a:t>
            </a:r>
          </a:p>
          <a:p>
            <a:pPr marL="0" indent="0">
              <a:buNone/>
            </a:pPr>
            <a:r>
              <a:rPr lang="en-US" b="1" dirty="0"/>
              <a:t>.END							 	</a:t>
            </a:r>
          </a:p>
          <a:p>
            <a:pPr marL="0" indent="0">
              <a:buNone/>
            </a:pPr>
            <a:r>
              <a:rPr lang="en-US" b="1" dirty="0"/>
              <a:t>COUNT	.FILL #10</a:t>
            </a:r>
          </a:p>
          <a:p>
            <a:pPr>
              <a:buFont typeface="Wingdings" charset="2"/>
              <a:buChar char="Ø"/>
            </a:pPr>
            <a:r>
              <a:rPr lang="en-US" sz="1765" b="1" dirty="0">
                <a:solidFill>
                  <a:srgbClr val="FF0000"/>
                </a:solidFill>
              </a:rPr>
              <a:t>Question: What could go wrong? </a:t>
            </a:r>
          </a:p>
          <a:p>
            <a:pPr>
              <a:buFont typeface="Wingdings" charset="2"/>
              <a:buChar char="Ø"/>
            </a:pPr>
            <a:r>
              <a:rPr lang="en-US" sz="1765" b="1" dirty="0">
                <a:solidFill>
                  <a:srgbClr val="FF0000"/>
                </a:solidFill>
              </a:rPr>
              <a:t>What are the values in R0 and R7 before and after IN statement?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7293" y="5835919"/>
            <a:ext cx="300082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505"/>
            <a:r>
              <a:rPr lang="en-US" sz="1765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3448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03" y="1894662"/>
            <a:ext cx="4438650" cy="2899407"/>
          </a:xfrm>
        </p:spPr>
        <p:txBody>
          <a:bodyPr>
            <a:normAutofit/>
          </a:bodyPr>
          <a:lstStyle/>
          <a:p>
            <a:pPr lvl="1"/>
            <a:r>
              <a:rPr lang="en-US" sz="1750" dirty="0"/>
              <a:t>Caller of service routine can save (and restore): </a:t>
            </a:r>
            <a:r>
              <a:rPr lang="en-US" sz="1750" b="1" dirty="0">
                <a:solidFill>
                  <a:schemeClr val="accent6"/>
                </a:solidFill>
              </a:rPr>
              <a:t>Caller-save</a:t>
            </a:r>
            <a:endParaRPr lang="en-US" sz="1750" dirty="0">
              <a:solidFill>
                <a:schemeClr val="accent6"/>
              </a:solidFill>
            </a:endParaRPr>
          </a:p>
          <a:p>
            <a:pPr lvl="1"/>
            <a:r>
              <a:rPr lang="en-US" sz="1750" dirty="0"/>
              <a:t>Called service routine saves (and restore): </a:t>
            </a:r>
            <a:r>
              <a:rPr lang="en-US" sz="1750" b="1" dirty="0" err="1">
                <a:solidFill>
                  <a:schemeClr val="accent6"/>
                </a:solidFill>
              </a:rPr>
              <a:t>Callee</a:t>
            </a:r>
            <a:r>
              <a:rPr lang="en-US" sz="1750" b="1" dirty="0">
                <a:solidFill>
                  <a:schemeClr val="accent6"/>
                </a:solidFill>
              </a:rPr>
              <a:t>-save</a:t>
            </a:r>
          </a:p>
          <a:p>
            <a:r>
              <a:rPr lang="en-US" sz="2150" dirty="0"/>
              <a:t>Saving and restoring values of registers is an example of a task computers need to perform in </a:t>
            </a:r>
            <a:r>
              <a:rPr lang="en-US" sz="2150" b="1" dirty="0">
                <a:solidFill>
                  <a:srgbClr val="00B0F0"/>
                </a:solidFill>
              </a:rPr>
              <a:t>context switching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45948" y="2157110"/>
            <a:ext cx="4572000" cy="30654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Caller-save user program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 R0, SaveR0 	; store R0 in memory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 R7, SaveR7 	; store R7 in memory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		; call TRAP which 			; destroys R0 and R7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 R7, SaveR7	; restore R7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		; consume input in R0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 R0, SaveR0	; restore R0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HALT</a:t>
            </a:r>
          </a:p>
          <a:p>
            <a:pPr>
              <a:lnSpc>
                <a:spcPct val="115000"/>
              </a:lnSpc>
            </a:pP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SaveR0 .BLKW 1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SaveR7 .BLKW 1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9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Service routines (TRAP) provide 3 main functions</a:t>
            </a:r>
          </a:p>
          <a:p>
            <a:r>
              <a:rPr lang="en-US" dirty="0"/>
              <a:t>Shield programmers from system-specific details </a:t>
            </a:r>
          </a:p>
          <a:p>
            <a:r>
              <a:rPr lang="en-US" dirty="0"/>
              <a:t>Write frequently-used code just once</a:t>
            </a:r>
          </a:p>
          <a:p>
            <a:r>
              <a:rPr lang="en-US" dirty="0"/>
              <a:t>Protect system recourses from malicious/clumsy programmers</a:t>
            </a:r>
          </a:p>
          <a:p>
            <a:endParaRPr lang="en-US" sz="1588" b="1" dirty="0"/>
          </a:p>
          <a:p>
            <a:pPr marL="0" indent="0">
              <a:buNone/>
            </a:pPr>
            <a:r>
              <a:rPr lang="en-US" b="1" dirty="0"/>
              <a:t>Subroutines provide the same functions for non-system (user) code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charset="2"/>
              <a:buChar char="Ø"/>
            </a:pPr>
            <a:r>
              <a:rPr lang="en-US" b="1" dirty="0"/>
              <a:t>What are some of the reasons to use subroutines?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7293" y="5835919"/>
            <a:ext cx="300082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505"/>
            <a:r>
              <a:rPr lang="en-US" sz="1765" dirty="0">
                <a:solidFill>
                  <a:prstClr val="black"/>
                </a:solidFill>
                <a:latin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384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sequence of instructions that performs a specific task (and nothing else---no side effects). This unit can then be used in programs wherever that particular task should be performed.</a:t>
            </a:r>
          </a:p>
          <a:p>
            <a:r>
              <a:rPr lang="en-US" dirty="0"/>
              <a:t>Hide details of code and package them with an interface</a:t>
            </a:r>
          </a:p>
          <a:p>
            <a:pPr lvl="1"/>
            <a:r>
              <a:rPr lang="en-US" dirty="0"/>
              <a:t>Abstract away details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Needs only Arguments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return values</a:t>
            </a:r>
          </a:p>
          <a:p>
            <a:r>
              <a:rPr lang="en-US" dirty="0"/>
              <a:t>Why is this a good idea in programming?</a:t>
            </a:r>
          </a:p>
          <a:p>
            <a:pPr lvl="1"/>
            <a:r>
              <a:rPr lang="en-US" dirty="0"/>
              <a:t>Reuse; shorter programs</a:t>
            </a:r>
          </a:p>
          <a:p>
            <a:pPr lvl="1"/>
            <a:r>
              <a:rPr lang="en-US" dirty="0"/>
              <a:t>Simplify; code comprehension</a:t>
            </a:r>
          </a:p>
          <a:p>
            <a:pPr lvl="1"/>
            <a:r>
              <a:rPr lang="en-US" dirty="0"/>
              <a:t>Teamwork; allows multiple developers to work on different pieces; libraries</a:t>
            </a:r>
          </a:p>
          <a:p>
            <a:r>
              <a:rPr lang="en-US" dirty="0"/>
              <a:t>TRAPs are examples of OS subroutines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8C68-45A1-4EC8-8842-B44D61C8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Key Concept: Abstraction</a:t>
            </a:r>
            <a:endParaRPr lang="en-US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FF8B98BE-0436-4182-8867-8AE7DCC30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7" y="1727007"/>
            <a:ext cx="7886700" cy="29961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43523-EFB2-455F-B59A-9165665B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08141"/>
            <a:fld id="{F255BA99-A757-423D-A7DE-70319E534CA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08141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40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C4F-C88E-4928-B63D-CCCC17B9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Figure 9.7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F1B7C8-09E8-4046-B7EF-E4020D57F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00"/>
          <a:stretch/>
        </p:blipFill>
        <p:spPr>
          <a:xfrm>
            <a:off x="1451344" y="1825625"/>
            <a:ext cx="6073422" cy="42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JSR and JSRR and RET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2356" y="2165284"/>
            <a:ext cx="5720076" cy="3439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JSR:	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R7 &lt;- PC;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PC &lt;- PC + SEXT(PCOffset11);</a:t>
            </a:r>
          </a:p>
          <a:p>
            <a:pPr>
              <a:spcBef>
                <a:spcPct val="50000"/>
              </a:spcBef>
            </a:pP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JSRR: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R7 &lt;- PC;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PC &lt;- </a:t>
            </a:r>
            <a:r>
              <a:rPr lang="en-US" sz="1500" b="1" dirty="0" err="1">
                <a:latin typeface="Courier"/>
                <a:cs typeface="Courier"/>
              </a:rPr>
              <a:t>BaseR</a:t>
            </a:r>
            <a:r>
              <a:rPr lang="en-US" sz="1500" b="1" dirty="0">
                <a:latin typeface="Courier"/>
                <a:cs typeface="Courier"/>
              </a:rPr>
              <a:t>;</a:t>
            </a:r>
          </a:p>
          <a:p>
            <a:pPr>
              <a:spcBef>
                <a:spcPct val="50000"/>
              </a:spcBef>
            </a:pP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RET: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PC &lt;- R7;</a:t>
            </a:r>
          </a:p>
        </p:txBody>
      </p:sp>
    </p:spTree>
    <p:extLst>
      <p:ext uri="{BB962C8B-B14F-4D97-AF65-F5344CB8AC3E}">
        <p14:creationId xmlns:p14="http://schemas.microsoft.com/office/powerpoint/2010/main" val="2858547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JSR and JSRR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89314" y="16906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12057" y="1690689"/>
          <a:ext cx="47625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Visio" r:id="rId3" imgW="6539905" imgH="2866475" progId="Visio.Drawing.11">
                  <p:embed/>
                </p:oleObj>
              </mc:Choice>
              <mc:Fallback>
                <p:oleObj name="Visio" r:id="rId3" imgW="6539905" imgH="28664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57" y="1690689"/>
                        <a:ext cx="476250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02557" y="423549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R7←PC</a:t>
            </a:r>
          </a:p>
          <a:p>
            <a:r>
              <a:rPr lang="en-US" sz="2000" dirty="0"/>
              <a:t>If (IR[11] == 0) </a:t>
            </a:r>
            <a:r>
              <a:rPr lang="en-US" sz="2000" dirty="0" err="1"/>
              <a:t>PC←BaseR</a:t>
            </a:r>
            <a:endParaRPr lang="en-US" sz="2000" dirty="0"/>
          </a:p>
          <a:p>
            <a:r>
              <a:rPr lang="en-US" sz="2000" dirty="0"/>
              <a:t>Else PC←PC+SEXT(IR[10:0])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15905" y="4140202"/>
          <a:ext cx="45053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Visio" r:id="rId5" imgW="6454163" imgH="1380315" progId="Visio.Drawing.11">
                  <p:embed/>
                </p:oleObj>
              </mc:Choice>
              <mc:Fallback>
                <p:oleObj name="Visio" r:id="rId5" imgW="6454163" imgH="13803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905" y="4140202"/>
                        <a:ext cx="45053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15905" y="5197520"/>
                <a:ext cx="195919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RET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</m:oMath>
                </a14:m>
                <a:r>
                  <a:rPr lang="en-US" dirty="0"/>
                  <a:t> JMP R7</a:t>
                </a:r>
              </a:p>
              <a:p>
                <a:pPr lvl="1"/>
                <a:r>
                  <a:rPr lang="en-US" dirty="0"/>
                  <a:t>PC </a:t>
                </a:r>
                <a:r>
                  <a:rPr lang="en-US" dirty="0">
                    <a:sym typeface="Wingdings" panose="05000000000000000000" pitchFamily="2" charset="2"/>
                  </a:rPr>
                  <a:t> R7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905" y="5197520"/>
                <a:ext cx="1959191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r="-186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2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12314"/>
          </a:xfrm>
        </p:spPr>
        <p:txBody>
          <a:bodyPr>
            <a:normAutofit/>
          </a:bodyPr>
          <a:lstStyle/>
          <a:p>
            <a:r>
              <a:rPr lang="en-US" dirty="0"/>
              <a:t>Compare Example 9.4 and 9.8</a:t>
            </a:r>
            <a:br>
              <a:rPr lang="en-US" dirty="0"/>
            </a:br>
            <a:r>
              <a:rPr lang="en-US" sz="3200" dirty="0"/>
              <a:t>(observe using subroutine)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6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Subroutine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1" y="1429108"/>
            <a:ext cx="8405091" cy="4258235"/>
          </a:xfrm>
        </p:spPr>
        <p:txBody>
          <a:bodyPr/>
          <a:lstStyle/>
          <a:p>
            <a:r>
              <a:rPr lang="en-US" b="1" dirty="0"/>
              <a:t>Can you find the bugs in the following piece of code?</a:t>
            </a:r>
          </a:p>
          <a:p>
            <a:pPr marL="0" indent="0">
              <a:buNone/>
            </a:pPr>
            <a:r>
              <a:rPr lang="en-US" b="1" dirty="0"/>
              <a:t>; SUBTR subroutine computes difference of two 2’s complement numbers</a:t>
            </a:r>
          </a:p>
          <a:p>
            <a:pPr marL="0" indent="0">
              <a:buNone/>
            </a:pPr>
            <a:r>
              <a:rPr lang="en-US" b="1" dirty="0"/>
              <a:t>; IN: R1, R2</a:t>
            </a:r>
          </a:p>
          <a:p>
            <a:pPr marL="0" indent="0">
              <a:buNone/>
            </a:pPr>
            <a:r>
              <a:rPr lang="en-US" b="1" dirty="0"/>
              <a:t>; JSR SUBTR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OUT: R0 &lt;- R1-R2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SUBTR	NOT R2, R2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		ADD R7, R2, #1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		ADD R0, R1, R7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		RET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b="1" dirty="0"/>
              <a:t>How should we compute 2x</a:t>
            </a:r>
            <a:r>
              <a:rPr lang="en-US" b="1" baseline="30000" dirty="0"/>
              <a:t>2</a:t>
            </a:r>
            <a:r>
              <a:rPr lang="en-US" b="1" dirty="0"/>
              <a:t> </a:t>
            </a:r>
            <a:r>
              <a:rPr lang="mr-IN" b="1" dirty="0"/>
              <a:t>–</a:t>
            </a:r>
            <a:r>
              <a:rPr lang="en-US" b="1" dirty="0"/>
              <a:t> 3x + 1?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7293" y="5835919"/>
            <a:ext cx="415498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505"/>
            <a:r>
              <a:rPr lang="en-US" sz="1765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417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1B00-FB19-415B-96D8-DE4BF05C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BF7D-375F-46B5-AD70-E0D23FED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76A1-C96E-40AD-9591-3D361816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E779-26A0-4878-89EA-F88E0F1B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0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Lecture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Need: reuse code (MULT, OUT), hide details from user (xFE02), protect system critical resources (e.g., access to KBDR)</a:t>
            </a:r>
          </a:p>
          <a:p>
            <a:r>
              <a:rPr lang="en-US" dirty="0"/>
              <a:t>Idea: package repeated code into </a:t>
            </a:r>
            <a:r>
              <a:rPr lang="en-US" dirty="0">
                <a:solidFill>
                  <a:srgbClr val="92D050"/>
                </a:solidFill>
              </a:rPr>
              <a:t>subroutines or system routines</a:t>
            </a:r>
            <a:endParaRPr lang="en-US" dirty="0"/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Invocation: TRAP x21 (R7 </a:t>
            </a:r>
            <a:r>
              <a:rPr lang="en-US" dirty="0">
                <a:sym typeface="Wingdings" panose="05000000000000000000" pitchFamily="2" charset="2"/>
              </a:rPr>
              <a:t> PC, </a:t>
            </a:r>
            <a:r>
              <a:rPr lang="en-US" dirty="0"/>
              <a:t>PC </a:t>
            </a:r>
            <a:r>
              <a:rPr lang="en-US" dirty="0">
                <a:sym typeface="Wingdings" panose="05000000000000000000" pitchFamily="2" charset="2"/>
              </a:rPr>
              <a:t> x0430)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System routine code for OUT at x0430 (in OS space) executes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RET (PC  R7); resume execution of user program</a:t>
            </a:r>
          </a:p>
          <a:p>
            <a:r>
              <a:rPr lang="en-US" dirty="0"/>
              <a:t>Side effect: May lose useful information in registers (R7, R1)</a:t>
            </a:r>
          </a:p>
          <a:p>
            <a:r>
              <a:rPr lang="en-US" dirty="0"/>
              <a:t>Caller save or </a:t>
            </a:r>
            <a:r>
              <a:rPr lang="en-US" dirty="0" err="1"/>
              <a:t>callee</a:t>
            </a:r>
            <a:r>
              <a:rPr lang="en-US" dirty="0"/>
              <a:t> save the relevant registers</a:t>
            </a:r>
          </a:p>
        </p:txBody>
      </p:sp>
    </p:spTree>
    <p:extLst>
      <p:ext uri="{BB962C8B-B14F-4D97-AF65-F5344CB8AC3E}">
        <p14:creationId xmlns:p14="http://schemas.microsoft.com/office/powerpoint/2010/main" val="189940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a Subtraction 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; SUBTR</a:t>
            </a:r>
          </a:p>
        </p:txBody>
      </p:sp>
    </p:spTree>
    <p:extLst>
      <p:ext uri="{BB962C8B-B14F-4D97-AF65-F5344CB8AC3E}">
        <p14:creationId xmlns:p14="http://schemas.microsoft.com/office/powerpoint/2010/main" val="906789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Multiplication 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; IN</a:t>
            </a:r>
          </a:p>
          <a:p>
            <a:pPr marL="0" indent="0">
              <a:buNone/>
            </a:pPr>
            <a:r>
              <a:rPr lang="en-US" dirty="0"/>
              <a:t>; OUT</a:t>
            </a:r>
          </a:p>
          <a:p>
            <a:pPr marL="0" indent="0">
              <a:buNone/>
            </a:pP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58963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79" y="966716"/>
            <a:ext cx="7886700" cy="994172"/>
          </a:xfrm>
        </p:spPr>
        <p:txBody>
          <a:bodyPr/>
          <a:lstStyle/>
          <a:p>
            <a:pPr algn="l"/>
            <a:r>
              <a:rPr lang="en-US" sz="3600" dirty="0"/>
              <a:t>Key Concept: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08141"/>
            <a:fld id="{F255BA99-A757-423D-A7DE-70319E534CA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08141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32" y="2394051"/>
            <a:ext cx="1236597" cy="90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65" y="4316588"/>
            <a:ext cx="887817" cy="319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302" y="3827055"/>
            <a:ext cx="1999870" cy="13832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303" y="1745078"/>
            <a:ext cx="1943189" cy="17410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568326" y="2793417"/>
            <a:ext cx="861448" cy="8882"/>
          </a:xfrm>
          <a:prstGeom prst="straightConnector1">
            <a:avLst/>
          </a:prstGeom>
          <a:ln>
            <a:solidFill>
              <a:srgbClr val="00206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68326" y="4467357"/>
            <a:ext cx="861448" cy="8882"/>
          </a:xfrm>
          <a:prstGeom prst="straightConnector1">
            <a:avLst/>
          </a:prstGeom>
          <a:ln>
            <a:solidFill>
              <a:srgbClr val="00206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316" y="2552229"/>
            <a:ext cx="3655958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defTabSz="408141"/>
            <a:r>
              <a:rPr lang="en-US" sz="1600">
                <a:solidFill>
                  <a:prstClr val="black"/>
                </a:solidFill>
                <a:latin typeface="Calibri"/>
              </a:rPr>
              <a:t>Create building blocks that are tightly specified. Abstract way their details to a simple interface.  And then use them to build more complex things.</a:t>
            </a:r>
          </a:p>
          <a:p>
            <a:pPr defTabSz="408141"/>
            <a:endParaRPr lang="en-US" sz="1600">
              <a:solidFill>
                <a:prstClr val="black"/>
              </a:solidFill>
              <a:latin typeface="Calibri"/>
            </a:endParaRPr>
          </a:p>
          <a:p>
            <a:pPr defTabSz="408141"/>
            <a:r>
              <a:rPr lang="en-US" sz="1600">
                <a:solidFill>
                  <a:prstClr val="black"/>
                </a:solidFill>
                <a:latin typeface="Calibri"/>
              </a:rPr>
              <a:t>Then optimize the building blocks like crazy…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054207" y="1632104"/>
            <a:ext cx="4700530" cy="3694323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8141"/>
            <a:endParaRPr lang="en-US" sz="16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specifies </a:t>
            </a:r>
          </a:p>
          <a:p>
            <a:pPr lvl="1"/>
            <a:r>
              <a:rPr lang="en-US" dirty="0"/>
              <a:t>Input: type (ASCII, </a:t>
            </a:r>
            <a:r>
              <a:rPr lang="en-US" dirty="0" err="1"/>
              <a:t>int</a:t>
            </a:r>
            <a:r>
              <a:rPr lang="en-US" dirty="0"/>
              <a:t>) and location (Registers)</a:t>
            </a:r>
          </a:p>
          <a:p>
            <a:pPr lvl="1"/>
            <a:r>
              <a:rPr lang="en-US" dirty="0"/>
              <a:t>Output: type and location</a:t>
            </a:r>
          </a:p>
          <a:p>
            <a:r>
              <a:rPr lang="en-US" dirty="0"/>
              <a:t>Optionally used resources (Registers)</a:t>
            </a:r>
          </a:p>
          <a:p>
            <a:endParaRPr lang="en-US" dirty="0"/>
          </a:p>
          <a:p>
            <a:r>
              <a:rPr lang="en-US" dirty="0"/>
              <a:t>Does </a:t>
            </a:r>
            <a:r>
              <a:rPr lang="en-US"/>
              <a:t>not specify?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9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6218" y="2766217"/>
            <a:ext cx="6858001" cy="1325563"/>
          </a:xfrm>
        </p:spPr>
        <p:txBody>
          <a:bodyPr/>
          <a:lstStyle/>
          <a:p>
            <a:r>
              <a:rPr lang="en-US" dirty="0"/>
              <a:t>Libraries and compilation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69" y="355598"/>
            <a:ext cx="4139051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97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48366"/>
            <a:ext cx="6217022" cy="374160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Compute y=ax</a:t>
            </a:r>
            <a:r>
              <a:rPr lang="es-ES" baseline="30000" dirty="0"/>
              <a:t>3</a:t>
            </a:r>
            <a:r>
              <a:rPr lang="es-ES" dirty="0"/>
              <a:t>-bx</a:t>
            </a:r>
            <a:r>
              <a:rPr lang="es-ES" baseline="30000" dirty="0"/>
              <a:t>2</a:t>
            </a:r>
            <a:r>
              <a:rPr lang="es-ES" dirty="0"/>
              <a:t>+cx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input x &gt; 0</a:t>
            </a:r>
          </a:p>
          <a:p>
            <a:pPr marL="0" indent="0">
              <a:buNone/>
            </a:pPr>
            <a:endParaRPr lang="es-ES" dirty="0"/>
          </a:p>
        </p:txBody>
      </p:sp>
      <p:grpSp>
        <p:nvGrpSpPr>
          <p:cNvPr id="5" name="Group 4"/>
          <p:cNvGrpSpPr/>
          <p:nvPr/>
        </p:nvGrpSpPr>
        <p:grpSpPr>
          <a:xfrm>
            <a:off x="6324600" y="0"/>
            <a:ext cx="1558051" cy="6803876"/>
            <a:chOff x="6779180" y="909638"/>
            <a:chExt cx="1103471" cy="4900840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6990159" y="909638"/>
              <a:ext cx="685800" cy="2214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07755" y="1297304"/>
              <a:ext cx="1050131" cy="364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 input</a:t>
              </a:r>
              <a:b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MEM[x4000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882526" y="1841418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82526" y="2228369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X</a:t>
              </a:r>
              <a:r>
                <a:rPr lang="en-US" sz="1400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78716" y="2771533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aX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>
              <a:off x="7332582" y="2433633"/>
              <a:ext cx="1666" cy="337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Arrow Connector 14"/>
            <p:cNvCxnSpPr>
              <a:cxnSpLocks noChangeShapeType="1"/>
              <a:stCxn id="11" idx="2"/>
              <a:endCxn id="16" idx="0"/>
            </p:cNvCxnSpPr>
            <p:nvPr/>
          </p:nvCxnSpPr>
          <p:spPr bwMode="auto">
            <a:xfrm>
              <a:off x="7325201" y="2978701"/>
              <a:ext cx="9048" cy="2590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87764" y="3237781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bX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87764" y="3724270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</a:t>
              </a:r>
              <a:r>
                <a:rPr lang="en-US" sz="1400" dirty="0" err="1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cX</a:t>
              </a:r>
              <a:endPara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87763" y="4151704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aX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bX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 flipH="1">
              <a:off x="7334248" y="3931439"/>
              <a:ext cx="1" cy="2202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cxnSpLocks noChangeShapeType="1"/>
              <a:stCxn id="18" idx="2"/>
              <a:endCxn id="22" idx="0"/>
            </p:cNvCxnSpPr>
            <p:nvPr/>
          </p:nvCxnSpPr>
          <p:spPr bwMode="auto">
            <a:xfrm flipH="1">
              <a:off x="7330916" y="4358873"/>
              <a:ext cx="3332" cy="2550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779180" y="4613905"/>
              <a:ext cx="1103471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2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(aX</a:t>
              </a:r>
              <a:r>
                <a:rPr lang="en-US" sz="12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2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bX</a:t>
              </a:r>
              <a:r>
                <a:rPr lang="en-US" sz="12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+ cx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00134" y="5058961"/>
              <a:ext cx="1050131" cy="364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output</a:t>
              </a:r>
              <a:b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4" name="Rounded Rectangle 23"/>
            <p:cNvSpPr>
              <a:spLocks noChangeArrowheads="1"/>
            </p:cNvSpPr>
            <p:nvPr/>
          </p:nvSpPr>
          <p:spPr bwMode="auto">
            <a:xfrm>
              <a:off x="6982299" y="5589022"/>
              <a:ext cx="685800" cy="2214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26" name="Straight Arrow Connector 25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7332821" y="1131094"/>
              <a:ext cx="238" cy="166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" name="Straight Arrow Connector 41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7329011" y="1661635"/>
              <a:ext cx="3810" cy="1797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7329011" y="2048587"/>
              <a:ext cx="0" cy="1797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" name="Straight Arrow Connector 51"/>
            <p:cNvCxnSpPr>
              <a:cxnSpLocks noChangeShapeType="1"/>
              <a:stCxn id="16" idx="2"/>
              <a:endCxn id="17" idx="0"/>
            </p:cNvCxnSpPr>
            <p:nvPr/>
          </p:nvCxnSpPr>
          <p:spPr bwMode="auto">
            <a:xfrm>
              <a:off x="7334249" y="3444949"/>
              <a:ext cx="0" cy="2793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Straight Arrow Connector 54"/>
            <p:cNvCxnSpPr>
              <a:cxnSpLocks noChangeShapeType="1"/>
              <a:stCxn id="22" idx="2"/>
              <a:endCxn id="23" idx="0"/>
            </p:cNvCxnSpPr>
            <p:nvPr/>
          </p:nvCxnSpPr>
          <p:spPr bwMode="auto">
            <a:xfrm flipH="1">
              <a:off x="7325200" y="4821074"/>
              <a:ext cx="5716" cy="237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Arrow Connector 59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flipH="1">
              <a:off x="7325199" y="5423293"/>
              <a:ext cx="1" cy="1657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7842305" y="1294865"/>
            <a:ext cx="828744" cy="4168670"/>
            <a:chOff x="7810013" y="1155650"/>
            <a:chExt cx="828744" cy="4168670"/>
          </a:xfrm>
        </p:grpSpPr>
        <p:sp>
          <p:nvSpPr>
            <p:cNvPr id="63" name="TextBox 62"/>
            <p:cNvSpPr txBox="1"/>
            <p:nvPr/>
          </p:nvSpPr>
          <p:spPr>
            <a:xfrm>
              <a:off x="7836923" y="115565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10013" y="167295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46552" y="2488382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46552" y="306746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31443" y="3768565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82651" y="4319425"/>
              <a:ext cx="4748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82651" y="5024238"/>
              <a:ext cx="4748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31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LC-3 assembly language program to calculate: y = ax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err="1"/>
              <a:t>bx</a:t>
            </a:r>
            <a:r>
              <a:rPr lang="en-US" dirty="0"/>
              <a:t> + c; </a:t>
            </a:r>
          </a:p>
          <a:p>
            <a:r>
              <a:rPr lang="en-US" dirty="0"/>
              <a:t>Lab exercise: encode a given string by shifting each character by an offset</a:t>
            </a:r>
          </a:p>
          <a:p>
            <a:r>
              <a:rPr lang="en-US" dirty="0"/>
              <a:t>Count the number of occurrences of the word “code” in a given string of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1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Subroutines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Can a subroutine call itself?</a:t>
            </a:r>
          </a:p>
        </p:txBody>
      </p:sp>
    </p:spTree>
    <p:extLst>
      <p:ext uri="{BB962C8B-B14F-4D97-AF65-F5344CB8AC3E}">
        <p14:creationId xmlns:p14="http://schemas.microsoft.com/office/powerpoint/2010/main" val="1186545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Idea: package repeated code into subroutines: easier to program, debug, maintain, share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TRAP subroutines addressed by their </a:t>
            </a:r>
            <a:r>
              <a:rPr lang="en-US" dirty="0" err="1"/>
              <a:t>trapvector</a:t>
            </a:r>
            <a:r>
              <a:rPr lang="en-US" dirty="0"/>
              <a:t> using the </a:t>
            </a:r>
            <a:r>
              <a:rPr lang="en-US" dirty="0" err="1"/>
              <a:t>trapvector</a:t>
            </a:r>
            <a:r>
              <a:rPr lang="en-US" dirty="0"/>
              <a:t> table</a:t>
            </a:r>
          </a:p>
          <a:p>
            <a:pPr>
              <a:lnSpc>
                <a:spcPct val="110000"/>
              </a:lnSpc>
            </a:pPr>
            <a:r>
              <a:rPr lang="en-US" dirty="0"/>
              <a:t>Jump and return accomplished by setting PC values</a:t>
            </a:r>
          </a:p>
          <a:p>
            <a:pPr>
              <a:lnSpc>
                <a:spcPct val="110000"/>
              </a:lnSpc>
            </a:pPr>
            <a:r>
              <a:rPr lang="en-US" dirty="0"/>
              <a:t>Side effect: May lose useful information in registers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Caller-save or </a:t>
            </a:r>
            <a:r>
              <a:rPr lang="en-US" dirty="0" err="1"/>
              <a:t>callee</a:t>
            </a:r>
            <a:r>
              <a:rPr lang="en-US" dirty="0"/>
              <a:t>-save register values</a:t>
            </a:r>
          </a:p>
          <a:p>
            <a:pPr>
              <a:lnSpc>
                <a:spcPct val="110000"/>
              </a:lnSpc>
            </a:pPr>
            <a:r>
              <a:rPr lang="en-US" dirty="0"/>
              <a:t>But, </a:t>
            </a:r>
            <a:r>
              <a:rPr lang="en-US" b="1" dirty="0"/>
              <a:t>context switch </a:t>
            </a:r>
            <a:r>
              <a:rPr lang="en-US" dirty="0"/>
              <a:t>(saving and restoring registers) incurs additional cost---cycles, memory accesses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Inline functions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Next: </a:t>
            </a:r>
            <a:r>
              <a:rPr lang="en-US" dirty="0"/>
              <a:t>stack data 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664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9 </a:t>
            </a:r>
          </a:p>
          <a:p>
            <a:r>
              <a:rPr lang="en-US" dirty="0"/>
              <a:t>Repeated code: TRAPs and Subroutines</a:t>
            </a:r>
          </a:p>
          <a:p>
            <a:endParaRPr lang="en-US" dirty="0"/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Lookup table: for starting address of subroutines/TRAPS (vector table)</a:t>
            </a:r>
          </a:p>
          <a:p>
            <a:pPr lvl="1"/>
            <a:r>
              <a:rPr lang="en-US" dirty="0"/>
              <a:t>Preserving register and PC values 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TRAP</a:t>
            </a:r>
          </a:p>
          <a:p>
            <a:pPr lvl="1"/>
            <a:r>
              <a:rPr lang="en-US" dirty="0"/>
              <a:t>RET</a:t>
            </a:r>
          </a:p>
          <a:p>
            <a:pPr lvl="1"/>
            <a:r>
              <a:rPr lang="en-US" dirty="0"/>
              <a:t>JSR, JSRR</a:t>
            </a:r>
          </a:p>
        </p:txBody>
      </p:sp>
    </p:spTree>
    <p:extLst>
      <p:ext uri="{BB962C8B-B14F-4D97-AF65-F5344CB8AC3E}">
        <p14:creationId xmlns:p14="http://schemas.microsoft.com/office/powerpoint/2010/main" val="425391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48366"/>
            <a:ext cx="5919803" cy="3741607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: Compute y=3x</a:t>
            </a:r>
            <a:r>
              <a:rPr lang="es-ES" baseline="30000" dirty="0"/>
              <a:t>3</a:t>
            </a:r>
            <a:r>
              <a:rPr lang="es-ES" dirty="0"/>
              <a:t>-6x</a:t>
            </a:r>
            <a:r>
              <a:rPr lang="es-ES" baseline="30000" dirty="0"/>
              <a:t>2</a:t>
            </a:r>
            <a:r>
              <a:rPr lang="es-ES" dirty="0"/>
              <a:t>+7x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input x &gt;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solidFill>
                  <a:srgbClr val="00B0F0"/>
                </a:solidFill>
              </a:rPr>
              <a:t>Programs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have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lots</a:t>
            </a:r>
            <a:r>
              <a:rPr lang="es-ES" dirty="0">
                <a:solidFill>
                  <a:srgbClr val="00B0F0"/>
                </a:solidFill>
              </a:rPr>
              <a:t> of </a:t>
            </a:r>
            <a:r>
              <a:rPr lang="es-ES" dirty="0" err="1">
                <a:solidFill>
                  <a:srgbClr val="00B0F0"/>
                </a:solidFill>
              </a:rPr>
              <a:t>repetitive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code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fragments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24600" y="0"/>
            <a:ext cx="1558051" cy="6803876"/>
            <a:chOff x="6779180" y="909638"/>
            <a:chExt cx="1103471" cy="4900840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6990159" y="909638"/>
              <a:ext cx="685800" cy="2214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07755" y="1297304"/>
              <a:ext cx="1050131" cy="364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 input</a:t>
              </a:r>
              <a:b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MEM[x4000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882526" y="1841418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82526" y="2228369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X</a:t>
              </a:r>
              <a:r>
                <a:rPr lang="en-US" sz="1400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78716" y="2771533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3X</a:t>
              </a:r>
              <a:r>
                <a:rPr lang="en-US" sz="1400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>
              <a:off x="7332582" y="2433633"/>
              <a:ext cx="1666" cy="337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Arrow Connector 14"/>
            <p:cNvCxnSpPr>
              <a:cxnSpLocks noChangeShapeType="1"/>
              <a:stCxn id="11" idx="2"/>
              <a:endCxn id="16" idx="0"/>
            </p:cNvCxnSpPr>
            <p:nvPr/>
          </p:nvCxnSpPr>
          <p:spPr bwMode="auto">
            <a:xfrm>
              <a:off x="7325201" y="2978701"/>
              <a:ext cx="9048" cy="2590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87764" y="3237781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6X</a:t>
              </a:r>
              <a:r>
                <a:rPr lang="en-US" sz="1400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87764" y="3724270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7X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87763" y="4151704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3X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 flipH="1">
              <a:off x="7334248" y="3931439"/>
              <a:ext cx="1" cy="2202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cxnSpLocks noChangeShapeType="1"/>
              <a:stCxn id="18" idx="2"/>
              <a:endCxn id="22" idx="0"/>
            </p:cNvCxnSpPr>
            <p:nvPr/>
          </p:nvCxnSpPr>
          <p:spPr bwMode="auto">
            <a:xfrm flipH="1">
              <a:off x="7330916" y="4358873"/>
              <a:ext cx="3332" cy="2550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779180" y="4613905"/>
              <a:ext cx="1103471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(3X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+ 7x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00134" y="5058961"/>
              <a:ext cx="1050131" cy="364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output</a:t>
              </a:r>
              <a:b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4" name="Rounded Rectangle 23"/>
            <p:cNvSpPr>
              <a:spLocks noChangeArrowheads="1"/>
            </p:cNvSpPr>
            <p:nvPr/>
          </p:nvSpPr>
          <p:spPr bwMode="auto">
            <a:xfrm>
              <a:off x="6982299" y="5589022"/>
              <a:ext cx="685800" cy="2214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26" name="Straight Arrow Connector 25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7332821" y="1131094"/>
              <a:ext cx="238" cy="166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" name="Straight Arrow Connector 41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7329011" y="1661635"/>
              <a:ext cx="3810" cy="1797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7329011" y="2048587"/>
              <a:ext cx="0" cy="1797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" name="Straight Arrow Connector 51"/>
            <p:cNvCxnSpPr>
              <a:cxnSpLocks noChangeShapeType="1"/>
              <a:stCxn id="16" idx="2"/>
              <a:endCxn id="17" idx="0"/>
            </p:cNvCxnSpPr>
            <p:nvPr/>
          </p:nvCxnSpPr>
          <p:spPr bwMode="auto">
            <a:xfrm>
              <a:off x="7334249" y="3444949"/>
              <a:ext cx="0" cy="2793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Straight Arrow Connector 54"/>
            <p:cNvCxnSpPr>
              <a:cxnSpLocks noChangeShapeType="1"/>
              <a:stCxn id="22" idx="2"/>
              <a:endCxn id="23" idx="0"/>
            </p:cNvCxnSpPr>
            <p:nvPr/>
          </p:nvCxnSpPr>
          <p:spPr bwMode="auto">
            <a:xfrm flipH="1">
              <a:off x="7325200" y="4821074"/>
              <a:ext cx="5716" cy="237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Arrow Connector 59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flipH="1">
              <a:off x="7325199" y="5423293"/>
              <a:ext cx="1" cy="1657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7842305" y="1294865"/>
            <a:ext cx="828744" cy="4168670"/>
            <a:chOff x="7810013" y="1155650"/>
            <a:chExt cx="828744" cy="4168670"/>
          </a:xfrm>
        </p:grpSpPr>
        <p:sp>
          <p:nvSpPr>
            <p:cNvPr id="63" name="TextBox 62"/>
            <p:cNvSpPr txBox="1"/>
            <p:nvPr/>
          </p:nvSpPr>
          <p:spPr>
            <a:xfrm>
              <a:off x="7836923" y="115565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10013" y="167295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46552" y="2488382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46552" y="306746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31443" y="3768565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82651" y="4319425"/>
              <a:ext cx="4748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82651" y="5024238"/>
              <a:ext cx="4748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28600" y="4600711"/>
            <a:ext cx="4898425" cy="1425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; </a:t>
            </a:r>
            <a:r>
              <a:rPr lang="pt-BR" dirty="0" err="1"/>
              <a:t>multiply</a:t>
            </a:r>
            <a:r>
              <a:rPr lang="pt-BR" dirty="0"/>
              <a:t> R0 </a:t>
            </a:r>
            <a:r>
              <a:rPr lang="pt-BR" dirty="0">
                <a:sym typeface="Wingdings" panose="05000000000000000000" pitchFamily="2" charset="2"/>
              </a:rPr>
              <a:t>R1 * R2</a:t>
            </a:r>
            <a:endParaRPr lang="pt-BR" dirty="0"/>
          </a:p>
          <a:p>
            <a:r>
              <a:rPr lang="pt-BR" dirty="0"/>
              <a:t>MULT    	AND R0, R0, #0         ; R0 = 0</a:t>
            </a:r>
          </a:p>
          <a:p>
            <a:r>
              <a:rPr lang="pt-BR" dirty="0"/>
              <a:t>LOOP	ADD R0, R0, R2         ; R0 = R0 + R2</a:t>
            </a:r>
          </a:p>
          <a:p>
            <a:r>
              <a:rPr lang="pt-BR" dirty="0"/>
              <a:t>        	ADD R1, R1, #-1        ; decrease counter</a:t>
            </a:r>
          </a:p>
          <a:p>
            <a:r>
              <a:rPr lang="pt-BR" dirty="0"/>
              <a:t>        	BRp LOOP</a:t>
            </a:r>
          </a:p>
        </p:txBody>
      </p:sp>
    </p:spTree>
    <p:extLst>
      <p:ext uri="{BB962C8B-B14F-4D97-AF65-F5344CB8AC3E}">
        <p14:creationId xmlns:p14="http://schemas.microsoft.com/office/powerpoint/2010/main" val="25039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72" y="195313"/>
            <a:ext cx="7886700" cy="4970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Implementation Option 1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55429" y="1704131"/>
            <a:ext cx="3687986" cy="4131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;; LC-3 Assembly Program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.ORIG x3000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LDI R3, </a:t>
            </a:r>
            <a:r>
              <a:rPr lang="en-US" sz="1500" b="1" dirty="0" err="1">
                <a:latin typeface="Courier"/>
                <a:cs typeface="Courier"/>
              </a:rPr>
              <a:t>Xaddr</a:t>
            </a:r>
            <a:r>
              <a:rPr lang="en-US" sz="1500" b="1" dirty="0">
                <a:latin typeface="Courier"/>
                <a:cs typeface="Courier"/>
              </a:rPr>
              <a:t>;  R3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x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ADD R1, R3, #0;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R4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R1 * R3 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2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R5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R4 * R3 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3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R5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R5 * 3 (3x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3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)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R4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6 * R4</a:t>
            </a:r>
            <a:endParaRPr lang="en-US" sz="1500" b="1" dirty="0">
              <a:latin typeface="Courier"/>
              <a:cs typeface="Courie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0996" y="1005836"/>
            <a:ext cx="1863290" cy="4900840"/>
            <a:chOff x="9038906" y="69850"/>
            <a:chExt cx="2484387" cy="6534453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9320212" y="69850"/>
              <a:ext cx="914400" cy="295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077006" y="586738"/>
              <a:ext cx="14001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 input</a:t>
              </a:r>
              <a:b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MEM[x4000]</a:t>
              </a:r>
            </a:p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176701" y="1312223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76701" y="1828158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171621" y="2552376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3X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>
              <a:off x="9776776" y="2101843"/>
              <a:ext cx="2222" cy="4505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Straight Arrow Connector 12"/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>
              <a:off x="9766934" y="2828601"/>
              <a:ext cx="12064" cy="345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83685" y="3174040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6X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183685" y="3822693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7X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83684" y="4392605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3X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flipH="1">
              <a:off x="9778997" y="4098918"/>
              <a:ext cx="1" cy="293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Straight Arrow Connector 17"/>
            <p:cNvCxnSpPr>
              <a:cxnSpLocks noChangeShapeType="1"/>
              <a:stCxn id="16" idx="2"/>
              <a:endCxn id="19" idx="0"/>
            </p:cNvCxnSpPr>
            <p:nvPr/>
          </p:nvCxnSpPr>
          <p:spPr bwMode="auto">
            <a:xfrm flipH="1">
              <a:off x="9774554" y="4668830"/>
              <a:ext cx="4443" cy="3400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038906" y="5008873"/>
              <a:ext cx="147129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(3X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+ 7x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066845" y="5602281"/>
              <a:ext cx="14001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output</a:t>
              </a:r>
              <a:b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9309732" y="6309028"/>
              <a:ext cx="914400" cy="295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9777094" y="365125"/>
              <a:ext cx="318" cy="2216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Straight Arrow Connector 2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9772014" y="1072513"/>
              <a:ext cx="5080" cy="239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Straight Arrow Connector 23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9772014" y="1588448"/>
              <a:ext cx="0" cy="239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Straight Arrow Connector 24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>
              <a:off x="9778998" y="3450265"/>
              <a:ext cx="0" cy="3724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Straight Arrow Connector 25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 flipH="1">
              <a:off x="9766933" y="5285098"/>
              <a:ext cx="7621" cy="3171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 flipH="1">
              <a:off x="9766932" y="6088056"/>
              <a:ext cx="1" cy="2209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10467020" y="1294126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67020" y="1732511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62070" y="2480854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62069" y="3064630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62069" y="3744864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62068" y="4379216"/>
              <a:ext cx="633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74642" y="4942892"/>
              <a:ext cx="633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6648893" y="1005836"/>
            <a:ext cx="2307785" cy="4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Issues 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3563007" y="6193742"/>
            <a:ext cx="5517718" cy="664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</a:rPr>
              <a:t>*Sometimes programs are compiled to look like this for better performance: inline functions</a:t>
            </a:r>
          </a:p>
        </p:txBody>
      </p:sp>
    </p:spTree>
    <p:extLst>
      <p:ext uri="{BB962C8B-B14F-4D97-AF65-F5344CB8AC3E}">
        <p14:creationId xmlns:p14="http://schemas.microsoft.com/office/powerpoint/2010/main" val="153885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188783"/>
            <a:ext cx="8450802" cy="994172"/>
          </a:xfrm>
        </p:spPr>
        <p:txBody>
          <a:bodyPr>
            <a:noAutofit/>
          </a:bodyPr>
          <a:lstStyle/>
          <a:p>
            <a:r>
              <a:rPr lang="en-US" sz="3600" dirty="0"/>
              <a:t>Another example: Code (from last lecture) for reading characters from keyboard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28304" y="1318054"/>
            <a:ext cx="4336764" cy="53463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Very common… would be replicated often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B0F0"/>
                </a:solidFill>
              </a:rPr>
              <a:t>Too many specific details </a:t>
            </a:r>
            <a:r>
              <a:rPr lang="en-US" sz="2400" dirty="0"/>
              <a:t>for most programmers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know address of KBDR (xFE02) and KBSR (xFE00)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use the registers correctly (polling, data format)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Improper usage could breach security of the system!	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886" y="1857610"/>
            <a:ext cx="3965417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START	LDI	R1, KBSR_ADDR	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	</a:t>
            </a:r>
            <a:r>
              <a:rPr lang="en-US" sz="1500" b="1" dirty="0" err="1">
                <a:latin typeface="Courier"/>
                <a:cs typeface="Courier"/>
              </a:rPr>
              <a:t>BRzp</a:t>
            </a:r>
            <a:r>
              <a:rPr lang="en-US" sz="1500" b="1" dirty="0">
                <a:latin typeface="Courier"/>
                <a:cs typeface="Courier"/>
              </a:rPr>
              <a:t>	START			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LDI	R0, KBDR_ADDR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	</a:t>
            </a:r>
            <a:r>
              <a:rPr lang="en-US" sz="1500" b="1" dirty="0" err="1">
                <a:latin typeface="Courier"/>
                <a:cs typeface="Courier"/>
              </a:rPr>
              <a:t>BRnzp</a:t>
            </a:r>
            <a:r>
              <a:rPr lang="en-US" sz="1500" b="1" dirty="0">
                <a:latin typeface="Courier"/>
                <a:cs typeface="Courier"/>
              </a:rPr>
              <a:t>	NEXT_TASK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	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KBSR_ADDR	.FILL      xFE00  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KBDR_ADDR	.FILL      xFE02		</a:t>
            </a:r>
          </a:p>
        </p:txBody>
      </p:sp>
    </p:spTree>
    <p:extLst>
      <p:ext uri="{BB962C8B-B14F-4D97-AF65-F5344CB8AC3E}">
        <p14:creationId xmlns:p14="http://schemas.microsoft.com/office/powerpoint/2010/main" val="12899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15" y="1690688"/>
            <a:ext cx="8769351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Package these pieces of code as part of the (operating) system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general, provide “pieces of code” or </a:t>
            </a:r>
            <a:r>
              <a:rPr lang="en-US" sz="2400" i="1" dirty="0">
                <a:solidFill>
                  <a:schemeClr val="accent6"/>
                </a:solidFill>
              </a:rPr>
              <a:t>subroutines, functions, methods, procedures,</a:t>
            </a:r>
            <a:r>
              <a:rPr lang="en-US" sz="2400" i="1" dirty="0"/>
              <a:t> or</a:t>
            </a:r>
            <a:r>
              <a:rPr lang="en-US" sz="2400" i="1" dirty="0">
                <a:solidFill>
                  <a:schemeClr val="accent6"/>
                </a:solidFill>
              </a:rPr>
              <a:t> service routine </a:t>
            </a:r>
            <a:r>
              <a:rPr lang="en-US" sz="2400" dirty="0"/>
              <a:t>that do some specific subtasks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User </a:t>
            </a:r>
            <a:r>
              <a:rPr lang="en-US" sz="2400" b="1" dirty="0">
                <a:solidFill>
                  <a:srgbClr val="00B0F0"/>
                </a:solidFill>
              </a:rPr>
              <a:t>invokes or calls</a:t>
            </a:r>
            <a:r>
              <a:rPr lang="en-US" sz="2400" dirty="0"/>
              <a:t> subroutine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Subroutine code performs operation / task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Returns</a:t>
            </a:r>
            <a:r>
              <a:rPr lang="en-US" sz="2400" dirty="0"/>
              <a:t> control to user program with no other unexpected changes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3117" y="5201182"/>
            <a:ext cx="1811867" cy="1074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Piece of code / Subroutine / Trap </a:t>
            </a:r>
            <a:r>
              <a:rPr lang="en-US"/>
              <a:t>service routine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6650" y="5170489"/>
            <a:ext cx="1811867" cy="107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 program</a:t>
            </a:r>
          </a:p>
        </p:txBody>
      </p:sp>
      <p:cxnSp>
        <p:nvCxnSpPr>
          <p:cNvPr id="9" name="Elbow Connector 8"/>
          <p:cNvCxnSpPr>
            <a:stCxn id="7" idx="3"/>
            <a:endCxn id="5" idx="0"/>
          </p:cNvCxnSpPr>
          <p:nvPr/>
        </p:nvCxnSpPr>
        <p:spPr>
          <a:xfrm flipV="1">
            <a:off x="4218517" y="5201182"/>
            <a:ext cx="2150534" cy="506676"/>
          </a:xfrm>
          <a:prstGeom prst="bentConnector4">
            <a:avLst>
              <a:gd name="adj1" fmla="val 28937"/>
              <a:gd name="adj2" fmla="val 15117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</p:cNvCxnSpPr>
          <p:nvPr/>
        </p:nvCxnSpPr>
        <p:spPr>
          <a:xfrm rot="5400000" flipH="1">
            <a:off x="5146742" y="5053612"/>
            <a:ext cx="294086" cy="2150532"/>
          </a:xfrm>
          <a:prstGeom prst="bentConnector4">
            <a:avLst>
              <a:gd name="adj1" fmla="val -77732"/>
              <a:gd name="adj2" fmla="val 710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69050" y="47425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69049" y="630661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12912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to make </a:t>
            </a:r>
            <a:r>
              <a:rPr lang="en-US" sz="4000" u="sng" dirty="0"/>
              <a:t>this idea</a:t>
            </a:r>
            <a:r>
              <a:rPr lang="en-US" sz="4000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3634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actual code of the service routine</a:t>
            </a:r>
          </a:p>
          <a:p>
            <a:r>
              <a:rPr lang="en-US" sz="2400" dirty="0"/>
              <a:t>Mechanism for invocation</a:t>
            </a:r>
          </a:p>
          <a:p>
            <a:pPr lvl="1"/>
            <a:r>
              <a:rPr lang="en-US" sz="2000" dirty="0"/>
              <a:t>TRAP Instruction, e.g., TRAP x23</a:t>
            </a:r>
          </a:p>
          <a:p>
            <a:pPr lvl="1"/>
            <a:r>
              <a:rPr lang="en-US" sz="2000" dirty="0"/>
              <a:t>TRAP vector (8 bits)</a:t>
            </a:r>
          </a:p>
          <a:p>
            <a:pPr lvl="1"/>
            <a:r>
              <a:rPr lang="en-US" sz="2000" dirty="0"/>
              <a:t>How to find address service routine?</a:t>
            </a:r>
          </a:p>
        </p:txBody>
      </p:sp>
      <p:sp>
        <p:nvSpPr>
          <p:cNvPr id="5" name="Rectangle 4"/>
          <p:cNvSpPr/>
          <p:nvPr/>
        </p:nvSpPr>
        <p:spPr>
          <a:xfrm>
            <a:off x="-233279" y="948955"/>
            <a:ext cx="923641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600" dirty="0"/>
              <a:t>User program </a:t>
            </a:r>
            <a:r>
              <a:rPr lang="en-US" sz="1600" b="1" dirty="0">
                <a:solidFill>
                  <a:srgbClr val="00B0F0"/>
                </a:solidFill>
              </a:rPr>
              <a:t>invokes or calls</a:t>
            </a:r>
            <a:r>
              <a:rPr lang="en-US" sz="1600" dirty="0"/>
              <a:t> subroutine; OS code performs operation; </a:t>
            </a:r>
            <a:r>
              <a:rPr lang="en-US" sz="1600" b="1" dirty="0">
                <a:solidFill>
                  <a:srgbClr val="00B0F0"/>
                </a:solidFill>
              </a:rPr>
              <a:t>Returns</a:t>
            </a:r>
            <a:r>
              <a:rPr lang="en-US" sz="1600" dirty="0"/>
              <a:t> control to user program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500" y="49097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38556"/>
              </p:ext>
            </p:extLst>
          </p:nvPr>
        </p:nvGraphicFramePr>
        <p:xfrm>
          <a:off x="190500" y="4909751"/>
          <a:ext cx="43243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3" imgW="6397001" imgH="1380315" progId="Visio.Drawing.11">
                  <p:embed/>
                </p:oleObj>
              </mc:Choice>
              <mc:Fallback>
                <p:oleObj name="Visio" r:id="rId3" imgW="6397001" imgH="13803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909751"/>
                        <a:ext cx="43243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BC65586-27E3-4242-ABB2-B7C7E412C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993" y="1336753"/>
            <a:ext cx="325464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14099</TotalTime>
  <Words>1750</Words>
  <Application>Microsoft Office PowerPoint</Application>
  <PresentationFormat>On-screen Show (4:3)</PresentationFormat>
  <Paragraphs>421</Paragraphs>
  <Slides>35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Arial</vt:lpstr>
      <vt:lpstr>Arial Narrow</vt:lpstr>
      <vt:lpstr>Calibri</vt:lpstr>
      <vt:lpstr>Calibri Light</vt:lpstr>
      <vt:lpstr>Cambria Math</vt:lpstr>
      <vt:lpstr>Courier</vt:lpstr>
      <vt:lpstr>Courier New</vt:lpstr>
      <vt:lpstr>Droid Sans</vt:lpstr>
      <vt:lpstr>Droid Sans Pro</vt:lpstr>
      <vt:lpstr>Wingdings</vt:lpstr>
      <vt:lpstr>Office Theme</vt:lpstr>
      <vt:lpstr>Cover Slide</vt:lpstr>
      <vt:lpstr>Secondary Slide</vt:lpstr>
      <vt:lpstr>1_Secondary Slide</vt:lpstr>
      <vt:lpstr>Visio</vt:lpstr>
      <vt:lpstr>PowerPoint Presentation</vt:lpstr>
      <vt:lpstr>Key Concept: Abstraction</vt:lpstr>
      <vt:lpstr>Key Concept: Abstraction</vt:lpstr>
      <vt:lpstr>Outline</vt:lpstr>
      <vt:lpstr>Observation 1</vt:lpstr>
      <vt:lpstr>Implementation Option 1</vt:lpstr>
      <vt:lpstr>Another example: Code (from last lecture) for reading characters from keyboard</vt:lpstr>
      <vt:lpstr>Idea</vt:lpstr>
      <vt:lpstr>How to make this idea work?</vt:lpstr>
      <vt:lpstr>TRAP Vector Table for LC3</vt:lpstr>
      <vt:lpstr>What do we need to make this work?</vt:lpstr>
      <vt:lpstr>What do we need to make this work?</vt:lpstr>
      <vt:lpstr>Putting it all together: 4 Things make TRAPs work</vt:lpstr>
      <vt:lpstr>Example 9.1 </vt:lpstr>
      <vt:lpstr>What do we need to make this work?</vt:lpstr>
      <vt:lpstr>PowerPoint Presentation</vt:lpstr>
      <vt:lpstr>Suggested approach:</vt:lpstr>
      <vt:lpstr>PowerPoint Presentation</vt:lpstr>
      <vt:lpstr>Subroutines</vt:lpstr>
      <vt:lpstr>Figure 9.7</vt:lpstr>
      <vt:lpstr>JSR and JSRR and RET</vt:lpstr>
      <vt:lpstr>JSR and JSRR</vt:lpstr>
      <vt:lpstr>Compare Example 9.4 and 9.8 (observe using subroutine)</vt:lpstr>
      <vt:lpstr>PowerPoint Presentation</vt:lpstr>
      <vt:lpstr>PowerPoint Presentation</vt:lpstr>
      <vt:lpstr>PowerPoint Presentation</vt:lpstr>
      <vt:lpstr>Summary of Lecture 3</vt:lpstr>
      <vt:lpstr>Examples: a Subtraction subroutine</vt:lpstr>
      <vt:lpstr>A Multiplication subroutine</vt:lpstr>
      <vt:lpstr>Subroutine abstraction</vt:lpstr>
      <vt:lpstr>Libraries and compilation</vt:lpstr>
      <vt:lpstr>Exercise</vt:lpstr>
      <vt:lpstr>Exercises</vt:lpstr>
      <vt:lpstr>Nested Subroutines</vt:lpstr>
      <vt:lpstr>Summary and tradeoffs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198 KL Lecture 02: LC3 Assembly Language Programming</dc:title>
  <dc:creator>Mitra, Sayan</dc:creator>
  <cp:lastModifiedBy>Ujjal Bhowmik</cp:lastModifiedBy>
  <cp:revision>126</cp:revision>
  <dcterms:created xsi:type="dcterms:W3CDTF">2013-08-28T14:40:03Z</dcterms:created>
  <dcterms:modified xsi:type="dcterms:W3CDTF">2019-01-22T20:17:25Z</dcterms:modified>
</cp:coreProperties>
</file>