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12"/>
  </p:notesMasterIdLst>
  <p:handoutMasterIdLst>
    <p:handoutMasterId r:id="rId13"/>
  </p:handoutMasterIdLst>
  <p:sldIdLst>
    <p:sldId id="260" r:id="rId3"/>
    <p:sldId id="452" r:id="rId4"/>
    <p:sldId id="466" r:id="rId5"/>
    <p:sldId id="467" r:id="rId6"/>
    <p:sldId id="450" r:id="rId7"/>
    <p:sldId id="451" r:id="rId8"/>
    <p:sldId id="454" r:id="rId9"/>
    <p:sldId id="455" r:id="rId10"/>
    <p:sldId id="465" r:id="rId11"/>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B27"/>
    <a:srgbClr val="CE1B22"/>
    <a:srgbClr val="002060"/>
    <a:srgbClr val="38668F"/>
    <a:srgbClr val="E6E6E6"/>
    <a:srgbClr val="CCCCCC"/>
    <a:srgbClr val="A2A5AC"/>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4" autoAdjust="0"/>
    <p:restoredTop sz="75164" autoAdjust="0"/>
  </p:normalViewPr>
  <p:slideViewPr>
    <p:cSldViewPr snapToGrid="0" snapToObjects="1">
      <p:cViewPr varScale="1">
        <p:scale>
          <a:sx n="65" d="100"/>
          <a:sy n="65" d="100"/>
        </p:scale>
        <p:origin x="1867" y="58"/>
      </p:cViewPr>
      <p:guideLst>
        <p:guide orient="horz" pos="2448"/>
        <p:guide pos="3168"/>
      </p:guideLst>
    </p:cSldViewPr>
  </p:slideViewPr>
  <p:outlineViewPr>
    <p:cViewPr>
      <p:scale>
        <a:sx n="33" d="100"/>
        <a:sy n="33" d="100"/>
      </p:scale>
      <p:origin x="0" y="-4304"/>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4/30/2019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4/30/2019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geeksforgeeks.org/vectoremplace_back-c-stl/" TargetMode="External"/><Relationship Id="rId3" Type="http://schemas.openxmlformats.org/officeDocument/2006/relationships/hyperlink" Target="https://www.geeksforgeeks.org/vector-assign-in-c-stl/" TargetMode="External"/><Relationship Id="rId7" Type="http://schemas.openxmlformats.org/officeDocument/2006/relationships/hyperlink" Target="https://www.geeksforgeeks.org/vector-emplace-function-in-c-st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geeksforgeeks.org/vectorat-vectorswap-c-stl/" TargetMode="External"/><Relationship Id="rId5" Type="http://schemas.openxmlformats.org/officeDocument/2006/relationships/hyperlink" Target="https://www.geeksforgeeks.org/vectorclear-vectorerase-c-stl/" TargetMode="External"/><Relationship Id="rId4" Type="http://schemas.openxmlformats.org/officeDocument/2006/relationships/hyperlink" Target="https://www.geeksforgeeks.org/vectorpush_back-vectorpop_back-c-st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base class  - a class that has one or more pure</a:t>
            </a:r>
            <a:r>
              <a:rPr lang="en-US" baseline="0" dirty="0"/>
              <a:t> virtual functions. It </a:t>
            </a:r>
            <a:r>
              <a:rPr lang="en-US" dirty="0"/>
              <a:t>cannot be used to instantiate objects. </a:t>
            </a:r>
          </a:p>
        </p:txBody>
      </p:sp>
    </p:spTree>
    <p:extLst>
      <p:ext uri="{BB962C8B-B14F-4D97-AF65-F5344CB8AC3E}">
        <p14:creationId xmlns:p14="http://schemas.microsoft.com/office/powerpoint/2010/main" val="207342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0" i="0" kern="1200" dirty="0">
                <a:solidFill>
                  <a:schemeClr val="tx1"/>
                </a:solidFill>
                <a:effectLst/>
                <a:latin typeface="+mn-lt"/>
                <a:ea typeface="+mn-ea"/>
                <a:cs typeface="+mn-cs"/>
              </a:rPr>
              <a:t>When a function template is first called for each type, the compiler creates an instantiation. Each instantiation is a version of the </a:t>
            </a:r>
            <a:r>
              <a:rPr lang="en-US" sz="1300" b="0" i="0" kern="1200" dirty="0" err="1">
                <a:solidFill>
                  <a:schemeClr val="tx1"/>
                </a:solidFill>
                <a:effectLst/>
                <a:latin typeface="+mn-lt"/>
                <a:ea typeface="+mn-ea"/>
                <a:cs typeface="+mn-cs"/>
              </a:rPr>
              <a:t>templated</a:t>
            </a:r>
            <a:r>
              <a:rPr lang="en-US" sz="1300" b="0" i="0" kern="1200" dirty="0">
                <a:solidFill>
                  <a:schemeClr val="tx1"/>
                </a:solidFill>
                <a:effectLst/>
                <a:latin typeface="+mn-lt"/>
                <a:ea typeface="+mn-ea"/>
                <a:cs typeface="+mn-cs"/>
              </a:rPr>
              <a:t> function specialized for the type. This instantiation will be called every time the function is used for the type. </a:t>
            </a:r>
          </a:p>
        </p:txBody>
      </p:sp>
    </p:spTree>
    <p:extLst>
      <p:ext uri="{BB962C8B-B14F-4D97-AF65-F5344CB8AC3E}">
        <p14:creationId xmlns:p14="http://schemas.microsoft.com/office/powerpoint/2010/main" val="214569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300" b="0" i="0" kern="1200" dirty="0">
                <a:solidFill>
                  <a:schemeClr val="tx1"/>
                </a:solidFill>
                <a:effectLst/>
                <a:latin typeface="+mn-lt"/>
                <a:ea typeface="+mn-ea"/>
                <a:cs typeface="+mn-cs"/>
              </a:rPr>
              <a:t>Templates are a way of making your classes more abstract by letting you define the behavior of the class without actually knowing what data type will be handled by the operations of the class. In essence, this is what is known as generic programming. </a:t>
            </a:r>
            <a:endParaRPr lang="en-US" dirty="0"/>
          </a:p>
          <a:p>
            <a:endParaRPr lang="en-US" dirty="0"/>
          </a:p>
          <a:p>
            <a:r>
              <a:rPr lang="en-US" sz="1300" b="0" i="0" kern="1200" dirty="0">
                <a:solidFill>
                  <a:schemeClr val="tx1"/>
                </a:solidFill>
                <a:effectLst/>
                <a:latin typeface="+mn-lt"/>
                <a:ea typeface="+mn-ea"/>
                <a:cs typeface="+mn-cs"/>
              </a:rPr>
              <a:t>Unlike function template instantiation, where arguments of function itself helps the compiler to deduce template type arguments, with class templates you must explicitly pass template type (in angle brackets).</a:t>
            </a:r>
            <a:endParaRPr lang="en-US" dirty="0"/>
          </a:p>
        </p:txBody>
      </p:sp>
    </p:spTree>
    <p:extLst>
      <p:ext uri="{BB962C8B-B14F-4D97-AF65-F5344CB8AC3E}">
        <p14:creationId xmlns:p14="http://schemas.microsoft.com/office/powerpoint/2010/main" val="164679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Modifiers: </a:t>
            </a:r>
            <a:endParaRPr lang="en-US" dirty="0"/>
          </a:p>
          <a:p>
            <a:r>
              <a:rPr lang="en-US" dirty="0">
                <a:hlinkClick r:id="rId3"/>
              </a:rPr>
              <a:t>assign() </a:t>
            </a:r>
            <a:r>
              <a:rPr lang="en-US" dirty="0"/>
              <a:t>– It assigns new value to the vector elements by replacing old ones</a:t>
            </a:r>
          </a:p>
          <a:p>
            <a:r>
              <a:rPr lang="en-US" dirty="0">
                <a:hlinkClick r:id="rId4"/>
              </a:rPr>
              <a:t>push_back()</a:t>
            </a:r>
            <a:r>
              <a:rPr lang="en-US" dirty="0"/>
              <a:t> – It push the elements into a vector from the back</a:t>
            </a:r>
          </a:p>
          <a:p>
            <a:r>
              <a:rPr lang="en-US" dirty="0">
                <a:hlinkClick r:id="rId4"/>
              </a:rPr>
              <a:t>pop_back()</a:t>
            </a:r>
            <a:r>
              <a:rPr lang="en-US" dirty="0"/>
              <a:t> – It is used to pop or remove elements from a vector from the back. </a:t>
            </a:r>
          </a:p>
          <a:p>
            <a:r>
              <a:rPr lang="en-US" dirty="0"/>
              <a:t>insert() – It inserts new elements before the element at the specified position</a:t>
            </a:r>
          </a:p>
          <a:p>
            <a:r>
              <a:rPr lang="en-US" dirty="0">
                <a:hlinkClick r:id="rId5"/>
              </a:rPr>
              <a:t>erase()</a:t>
            </a:r>
            <a:r>
              <a:rPr lang="en-US" dirty="0"/>
              <a:t> – It is used to remove elements from a container from the specified position or range.</a:t>
            </a:r>
          </a:p>
          <a:p>
            <a:r>
              <a:rPr lang="en-US" dirty="0">
                <a:hlinkClick r:id="rId6"/>
              </a:rPr>
              <a:t>swap()</a:t>
            </a:r>
            <a:r>
              <a:rPr lang="en-US" dirty="0"/>
              <a:t> – It is used to swap the contents of one vector with another vector of same type and size.</a:t>
            </a:r>
          </a:p>
          <a:p>
            <a:r>
              <a:rPr lang="en-US" dirty="0">
                <a:hlinkClick r:id="rId5"/>
              </a:rPr>
              <a:t>clear()</a:t>
            </a:r>
            <a:r>
              <a:rPr lang="en-US" dirty="0"/>
              <a:t> – It is used to remove all the elements of the vector container</a:t>
            </a:r>
          </a:p>
          <a:p>
            <a:r>
              <a:rPr lang="en-US" dirty="0">
                <a:hlinkClick r:id="rId7"/>
              </a:rPr>
              <a:t>emplace()</a:t>
            </a:r>
            <a:r>
              <a:rPr lang="en-US" dirty="0"/>
              <a:t> – It extends the container by inserting new element at position</a:t>
            </a:r>
          </a:p>
          <a:p>
            <a:r>
              <a:rPr lang="en-US" dirty="0">
                <a:hlinkClick r:id="rId8"/>
              </a:rPr>
              <a:t>emplace_back()</a:t>
            </a:r>
            <a:r>
              <a:rPr lang="en-US" dirty="0"/>
              <a:t> – It is used to insert a new element into the vector container, the new element is added to the end of the vector</a:t>
            </a:r>
          </a:p>
          <a:p>
            <a:endParaRPr lang="en-US" dirty="0"/>
          </a:p>
        </p:txBody>
      </p:sp>
    </p:spTree>
    <p:extLst>
      <p:ext uri="{BB962C8B-B14F-4D97-AF65-F5344CB8AC3E}">
        <p14:creationId xmlns:p14="http://schemas.microsoft.com/office/powerpoint/2010/main" val="660317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2400" b="1" dirty="0">
                <a:latin typeface="+mn-lt"/>
              </a:rPr>
              <a:t>Course Review:  C to LC3 for Linked List, Virtual Function, Template </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6A0041-1720-4567-93FF-ACCE08F815DC}"/>
              </a:ext>
            </a:extLst>
          </p:cNvPr>
          <p:cNvSpPr>
            <a:spLocks noGrp="1"/>
          </p:cNvSpPr>
          <p:nvPr>
            <p:ph type="body" sz="quarter" idx="10"/>
          </p:nvPr>
        </p:nvSpPr>
        <p:spPr>
          <a:xfrm>
            <a:off x="444500" y="339426"/>
            <a:ext cx="9245600" cy="742950"/>
          </a:xfrm>
        </p:spPr>
        <p:txBody>
          <a:bodyPr/>
          <a:lstStyle/>
          <a:p>
            <a:r>
              <a:rPr lang="en-US" dirty="0" err="1"/>
              <a:t>inOrder</a:t>
            </a:r>
            <a:r>
              <a:rPr lang="en-US" dirty="0"/>
              <a:t> LC3 (</a:t>
            </a:r>
            <a:r>
              <a:rPr lang="en-US" b="0" dirty="0"/>
              <a:t>please see, inOrder.asm in </a:t>
            </a:r>
            <a:r>
              <a:rPr lang="en-US" b="0" dirty="0" err="1"/>
              <a:t>github</a:t>
            </a:r>
            <a:r>
              <a:rPr lang="en-US" dirty="0"/>
              <a:t>)</a:t>
            </a:r>
          </a:p>
        </p:txBody>
      </p:sp>
      <p:pic>
        <p:nvPicPr>
          <p:cNvPr id="4" name="Picture 3">
            <a:extLst>
              <a:ext uri="{FF2B5EF4-FFF2-40B4-BE49-F238E27FC236}">
                <a16:creationId xmlns:a16="http://schemas.microsoft.com/office/drawing/2014/main" id="{8FCC5F3F-64A6-4AEC-A7D6-6A028A7AEC5E}"/>
              </a:ext>
            </a:extLst>
          </p:cNvPr>
          <p:cNvPicPr>
            <a:picLocks noChangeAspect="1"/>
          </p:cNvPicPr>
          <p:nvPr/>
        </p:nvPicPr>
        <p:blipFill>
          <a:blip r:embed="rId2"/>
          <a:stretch>
            <a:fillRect/>
          </a:stretch>
        </p:blipFill>
        <p:spPr>
          <a:xfrm>
            <a:off x="1657574" y="1680658"/>
            <a:ext cx="6248400" cy="4152900"/>
          </a:xfrm>
          <a:prstGeom prst="rect">
            <a:avLst/>
          </a:prstGeom>
        </p:spPr>
      </p:pic>
    </p:spTree>
    <p:extLst>
      <p:ext uri="{BB962C8B-B14F-4D97-AF65-F5344CB8AC3E}">
        <p14:creationId xmlns:p14="http://schemas.microsoft.com/office/powerpoint/2010/main" val="243347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444520E-C9A1-4234-A556-74F25CD05133}"/>
              </a:ext>
            </a:extLst>
          </p:cNvPr>
          <p:cNvGraphicFramePr>
            <a:graphicFrameLocks noGrp="1"/>
          </p:cNvGraphicFramePr>
          <p:nvPr/>
        </p:nvGraphicFramePr>
        <p:xfrm>
          <a:off x="258184" y="215153"/>
          <a:ext cx="9111726" cy="6508382"/>
        </p:xfrm>
        <a:graphic>
          <a:graphicData uri="http://schemas.openxmlformats.org/drawingml/2006/table">
            <a:tbl>
              <a:tblPr>
                <a:tableStyleId>{5C22544A-7EE6-4342-B048-85BDC9FD1C3A}</a:tableStyleId>
              </a:tblPr>
              <a:tblGrid>
                <a:gridCol w="3037242">
                  <a:extLst>
                    <a:ext uri="{9D8B030D-6E8A-4147-A177-3AD203B41FA5}">
                      <a16:colId xmlns:a16="http://schemas.microsoft.com/office/drawing/2014/main" val="1394390243"/>
                    </a:ext>
                  </a:extLst>
                </a:gridCol>
                <a:gridCol w="3037242">
                  <a:extLst>
                    <a:ext uri="{9D8B030D-6E8A-4147-A177-3AD203B41FA5}">
                      <a16:colId xmlns:a16="http://schemas.microsoft.com/office/drawing/2014/main" val="152175752"/>
                    </a:ext>
                  </a:extLst>
                </a:gridCol>
                <a:gridCol w="3037242">
                  <a:extLst>
                    <a:ext uri="{9D8B030D-6E8A-4147-A177-3AD203B41FA5}">
                      <a16:colId xmlns:a16="http://schemas.microsoft.com/office/drawing/2014/main" val="2047621639"/>
                    </a:ext>
                  </a:extLst>
                </a:gridCol>
              </a:tblGrid>
              <a:tr h="382846">
                <a:tc>
                  <a:txBody>
                    <a:bodyPr/>
                    <a:lstStyle/>
                    <a:p>
                      <a:pPr algn="l" fontAlgn="b"/>
                      <a:r>
                        <a:rPr lang="en-US" sz="1600" b="1" i="0" u="none" strike="noStrike" baseline="0" dirty="0">
                          <a:effectLst/>
                        </a:rPr>
                        <a:t>Left return: (inOrder.asm)</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 </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91663067"/>
                  </a:ext>
                </a:extLst>
              </a:tr>
              <a:tr h="382846">
                <a:tc>
                  <a:txBody>
                    <a:bodyPr/>
                    <a:lstStyle/>
                    <a:p>
                      <a:pPr algn="r" fontAlgn="b"/>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 </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17830638"/>
                  </a:ext>
                </a:extLst>
              </a:tr>
              <a:tr h="382846">
                <a:tc>
                  <a:txBody>
                    <a:bodyPr/>
                    <a:lstStyle/>
                    <a:p>
                      <a:pPr algn="r" fontAlgn="b"/>
                      <a:r>
                        <a:rPr lang="en-US" sz="1600" b="1" i="0" u="none" strike="noStrike" baseline="0" dirty="0">
                          <a:effectLst/>
                        </a:rPr>
                        <a:t>x6FF4</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 </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R5(new)</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94750226"/>
                  </a:ext>
                </a:extLst>
              </a:tr>
              <a:tr h="382846">
                <a:tc>
                  <a:txBody>
                    <a:bodyPr/>
                    <a:lstStyle/>
                    <a:p>
                      <a:pPr algn="r" fontAlgn="b"/>
                      <a:r>
                        <a:rPr lang="en-US" sz="1600" b="1" i="0" u="none" strike="noStrike" baseline="0" dirty="0">
                          <a:effectLst/>
                        </a:rPr>
                        <a:t>Restore R5 = x6FF8 </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R5(old) = x6FF8</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R6</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2646133"/>
                  </a:ext>
                </a:extLst>
              </a:tr>
              <a:tr h="382846">
                <a:tc>
                  <a:txBody>
                    <a:bodyPr/>
                    <a:lstStyle/>
                    <a:p>
                      <a:pPr algn="r" fontAlgn="b"/>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R.A (left Return)</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0938316"/>
                  </a:ext>
                </a:extLst>
              </a:tr>
              <a:tr h="382846">
                <a:tc>
                  <a:txBody>
                    <a:bodyPr/>
                    <a:lstStyle/>
                    <a:p>
                      <a:pPr algn="r" fontAlgn="b"/>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R.V </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&lt;-R6 (when DONE is executed 1st)</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92119824"/>
                  </a:ext>
                </a:extLst>
              </a:tr>
              <a:tr h="382846">
                <a:tc>
                  <a:txBody>
                    <a:bodyPr/>
                    <a:lstStyle/>
                    <a:p>
                      <a:pPr algn="r" fontAlgn="b"/>
                      <a:r>
                        <a:rPr lang="en-US" sz="1600" b="1" i="0" u="none" strike="noStrike" baseline="0">
                          <a:effectLst/>
                        </a:rPr>
                        <a:t>x6FF8</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x0</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R5(new) </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1558654"/>
                  </a:ext>
                </a:extLst>
              </a:tr>
              <a:tr h="382846">
                <a:tc>
                  <a:txBody>
                    <a:bodyPr/>
                    <a:lstStyle/>
                    <a:p>
                      <a:pPr algn="r" fontAlgn="b"/>
                      <a:r>
                        <a:rPr lang="en-US" sz="1600" b="1" i="0" u="none" strike="noStrike" baseline="0">
                          <a:effectLst/>
                        </a:rPr>
                        <a:t>After 1st  RET R5 is  updated -</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R5(old) = x6FFC</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R6  &lt;- R6 after 1st RET</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28205933"/>
                  </a:ext>
                </a:extLst>
              </a:tr>
              <a:tr h="382846">
                <a:tc>
                  <a:txBody>
                    <a:bodyPr/>
                    <a:lstStyle/>
                    <a:p>
                      <a:pPr algn="r" fontAlgn="b"/>
                      <a:r>
                        <a:rPr lang="en-US" sz="1600" b="1" i="0" u="none" strike="noStrike" baseline="0">
                          <a:effectLst/>
                        </a:rPr>
                        <a:t>with x6FF8</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R.A (left return)</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   R2=[R1+1]=[6004]=x0</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842139"/>
                  </a:ext>
                </a:extLst>
              </a:tr>
              <a:tr h="382846">
                <a:tc>
                  <a:txBody>
                    <a:bodyPr/>
                    <a:lstStyle/>
                    <a:p>
                      <a:pPr algn="r" fontAlgn="b"/>
                      <a:r>
                        <a:rPr lang="en-US" sz="1600" b="1" i="0" u="none" strike="noStrike" baseline="0">
                          <a:effectLst/>
                        </a:rPr>
                        <a:t>R1=[R5+4]=[6FFC]=x6003</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R.V</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t-BR" sz="1600" b="1" i="0" u="none" strike="noStrike" baseline="0">
                          <a:effectLst/>
                        </a:rPr>
                        <a:t>R0 = [R1]=[6003]= 2 (printed)</a:t>
                      </a:r>
                      <a:endParaRPr lang="pt-BR"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06418092"/>
                  </a:ext>
                </a:extLst>
              </a:tr>
              <a:tr h="382846">
                <a:tc>
                  <a:txBody>
                    <a:bodyPr/>
                    <a:lstStyle/>
                    <a:p>
                      <a:pPr algn="r" fontAlgn="b"/>
                      <a:r>
                        <a:rPr lang="en-US" sz="1600" b="1" i="0" u="none" strike="noStrike" baseline="0">
                          <a:effectLst/>
                        </a:rPr>
                        <a:t>x6FFC</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x6003</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R5(new)</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27889447"/>
                  </a:ext>
                </a:extLst>
              </a:tr>
              <a:tr h="382846">
                <a:tc>
                  <a:txBody>
                    <a:bodyPr/>
                    <a:lstStyle/>
                    <a:p>
                      <a:pPr algn="r" fontAlgn="b"/>
                      <a:r>
                        <a:rPr lang="en-US" sz="1600" b="1" i="0" u="none" strike="noStrike" baseline="0">
                          <a:effectLst/>
                        </a:rPr>
                        <a:t> </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R5(old)</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R6</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98882846"/>
                  </a:ext>
                </a:extLst>
              </a:tr>
              <a:tr h="382846">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highlight>
                            <a:srgbClr val="E6E6E6"/>
                          </a:highlight>
                        </a:rPr>
                        <a:t>R.A=HALT (R7)</a:t>
                      </a:r>
                      <a:endParaRPr lang="en-US" sz="1600" b="1" i="0" u="none" strike="noStrike" baseline="0" dirty="0">
                        <a:solidFill>
                          <a:srgbClr val="000000"/>
                        </a:solidFill>
                        <a:effectLst/>
                        <a:highlight>
                          <a:srgbClr val="E6E6E6"/>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   R2=[R1+1]=[6001]=x6003</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33515798"/>
                  </a:ext>
                </a:extLst>
              </a:tr>
              <a:tr h="382846">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highlight>
                            <a:srgbClr val="E6E6E6"/>
                          </a:highlight>
                        </a:rPr>
                        <a:t>R.V</a:t>
                      </a:r>
                      <a:endParaRPr lang="en-US" sz="1600" b="1" i="0" u="none" strike="noStrike" baseline="0" dirty="0">
                        <a:solidFill>
                          <a:srgbClr val="000000"/>
                        </a:solidFill>
                        <a:effectLst/>
                        <a:highlight>
                          <a:srgbClr val="E6E6E6"/>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4329292"/>
                  </a:ext>
                </a:extLst>
              </a:tr>
              <a:tr h="382846">
                <a:tc>
                  <a:txBody>
                    <a:bodyPr/>
                    <a:lstStyle/>
                    <a:p>
                      <a:pPr algn="r" fontAlgn="b"/>
                      <a:r>
                        <a:rPr lang="en-US" sz="1600" b="1" i="0" u="none" strike="noStrike" baseline="0" dirty="0">
                          <a:effectLst/>
                          <a:highlight>
                            <a:srgbClr val="E6E6E6"/>
                          </a:highlight>
                        </a:rPr>
                        <a:t>x7000</a:t>
                      </a:r>
                      <a:endParaRPr lang="en-US" sz="1600" b="1" i="0" u="none" strike="noStrike" baseline="0" dirty="0">
                        <a:solidFill>
                          <a:srgbClr val="000000"/>
                        </a:solidFill>
                        <a:effectLst/>
                        <a:highlight>
                          <a:srgbClr val="E6E6E6"/>
                        </a:highligh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highlight>
                            <a:srgbClr val="E6E6E6"/>
                          </a:highlight>
                        </a:rPr>
                        <a:t>x6000</a:t>
                      </a:r>
                      <a:endParaRPr lang="en-US" sz="1600" b="1" i="0" u="none" strike="noStrike" baseline="0" dirty="0">
                        <a:solidFill>
                          <a:srgbClr val="000000"/>
                        </a:solidFill>
                        <a:effectLst/>
                        <a:highlight>
                          <a:srgbClr val="E6E6E6"/>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highlight>
                            <a:srgbClr val="E6E6E6"/>
                          </a:highlight>
                        </a:rPr>
                        <a:t>R6, R5</a:t>
                      </a:r>
                      <a:endParaRPr lang="en-US" sz="1600" b="1" i="0" u="none" strike="noStrike" baseline="0" dirty="0">
                        <a:solidFill>
                          <a:srgbClr val="000000"/>
                        </a:solidFill>
                        <a:effectLst/>
                        <a:highlight>
                          <a:srgbClr val="E6E6E6"/>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7333160"/>
                  </a:ext>
                </a:extLst>
              </a:tr>
              <a:tr h="382846">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 </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main</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33617846"/>
                  </a:ext>
                </a:extLst>
              </a:tr>
              <a:tr h="382846">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 </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96590632"/>
                  </a:ext>
                </a:extLst>
              </a:tr>
            </a:tbl>
          </a:graphicData>
        </a:graphic>
      </p:graphicFrame>
      <p:sp>
        <p:nvSpPr>
          <p:cNvPr id="5" name="Rectangle 4">
            <a:extLst>
              <a:ext uri="{FF2B5EF4-FFF2-40B4-BE49-F238E27FC236}">
                <a16:creationId xmlns:a16="http://schemas.microsoft.com/office/drawing/2014/main" id="{1F407385-AE67-4AEA-81F9-6C9FB0576819}"/>
              </a:ext>
            </a:extLst>
          </p:cNvPr>
          <p:cNvSpPr/>
          <p:nvPr/>
        </p:nvSpPr>
        <p:spPr>
          <a:xfrm>
            <a:off x="2517289" y="5572461"/>
            <a:ext cx="4432151" cy="398033"/>
          </a:xfrm>
          <a:prstGeom prst="rect">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50CEF9-084A-4EB4-827B-E5F373A0DEFF}"/>
              </a:ext>
            </a:extLst>
          </p:cNvPr>
          <p:cNvSpPr/>
          <p:nvPr/>
        </p:nvSpPr>
        <p:spPr>
          <a:xfrm>
            <a:off x="3289300" y="5174428"/>
            <a:ext cx="3048000" cy="398033"/>
          </a:xfrm>
          <a:prstGeom prst="rect">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63DA9C-2B5F-46C6-823F-D672D2445018}"/>
              </a:ext>
            </a:extLst>
          </p:cNvPr>
          <p:cNvSpPr/>
          <p:nvPr/>
        </p:nvSpPr>
        <p:spPr>
          <a:xfrm>
            <a:off x="3289300" y="4780729"/>
            <a:ext cx="3048000" cy="393700"/>
          </a:xfrm>
          <a:prstGeom prst="rect">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E316E2-C3D7-4EF7-8915-618D40DDA156}"/>
              </a:ext>
            </a:extLst>
          </p:cNvPr>
          <p:cNvSpPr/>
          <p:nvPr/>
        </p:nvSpPr>
        <p:spPr>
          <a:xfrm>
            <a:off x="3289300" y="4382696"/>
            <a:ext cx="3048000" cy="436724"/>
          </a:xfrm>
          <a:prstGeom prst="rect">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E2FAC-77D3-4E4C-8E01-1D43158A5DC3}"/>
              </a:ext>
            </a:extLst>
          </p:cNvPr>
          <p:cNvSpPr/>
          <p:nvPr/>
        </p:nvSpPr>
        <p:spPr>
          <a:xfrm>
            <a:off x="6344995" y="4037795"/>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20BE04-81FC-4C94-A963-4D99F49D4BB4}"/>
              </a:ext>
            </a:extLst>
          </p:cNvPr>
          <p:cNvSpPr/>
          <p:nvPr/>
        </p:nvSpPr>
        <p:spPr>
          <a:xfrm>
            <a:off x="3289300" y="5565230"/>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CA54E3-6AF7-4453-94AF-60BEA1294A79}"/>
              </a:ext>
            </a:extLst>
          </p:cNvPr>
          <p:cNvSpPr/>
          <p:nvPr/>
        </p:nvSpPr>
        <p:spPr>
          <a:xfrm>
            <a:off x="6314215" y="4872454"/>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5116CE-7027-4AD8-99AC-D2ADA67A7625}"/>
              </a:ext>
            </a:extLst>
          </p:cNvPr>
          <p:cNvSpPr/>
          <p:nvPr/>
        </p:nvSpPr>
        <p:spPr>
          <a:xfrm>
            <a:off x="3296995" y="4052055"/>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DE6B6B-E8FB-41A9-9526-84663CDBC0CD}"/>
              </a:ext>
            </a:extLst>
          </p:cNvPr>
          <p:cNvSpPr/>
          <p:nvPr/>
        </p:nvSpPr>
        <p:spPr>
          <a:xfrm>
            <a:off x="3296995" y="3672172"/>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E11BB6-AA70-4117-A97A-DFEDBD7D95CD}"/>
              </a:ext>
            </a:extLst>
          </p:cNvPr>
          <p:cNvSpPr/>
          <p:nvPr/>
        </p:nvSpPr>
        <p:spPr>
          <a:xfrm>
            <a:off x="3296995" y="3286854"/>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FA8F6A-F930-4FE4-B0BB-5065D8E6ACA1}"/>
              </a:ext>
            </a:extLst>
          </p:cNvPr>
          <p:cNvSpPr/>
          <p:nvPr/>
        </p:nvSpPr>
        <p:spPr>
          <a:xfrm>
            <a:off x="3296995" y="2904821"/>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C4F080-10E0-49FE-962F-AB99F911128B}"/>
              </a:ext>
            </a:extLst>
          </p:cNvPr>
          <p:cNvSpPr/>
          <p:nvPr/>
        </p:nvSpPr>
        <p:spPr>
          <a:xfrm>
            <a:off x="6337300" y="2578903"/>
            <a:ext cx="3048000" cy="355516"/>
          </a:xfrm>
          <a:prstGeom prst="rect">
            <a:avLst/>
          </a:prstGeom>
          <a:gradFill>
            <a:gsLst>
              <a:gs pos="0">
                <a:srgbClr val="FF000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511410-5929-4E0C-8753-830B24273359}"/>
              </a:ext>
            </a:extLst>
          </p:cNvPr>
          <p:cNvSpPr/>
          <p:nvPr/>
        </p:nvSpPr>
        <p:spPr>
          <a:xfrm>
            <a:off x="3304690" y="4061587"/>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26168-361C-4657-9112-43F0A2969E12}"/>
              </a:ext>
            </a:extLst>
          </p:cNvPr>
          <p:cNvSpPr/>
          <p:nvPr/>
        </p:nvSpPr>
        <p:spPr>
          <a:xfrm>
            <a:off x="6352690" y="3340752"/>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2D5F1B3-2572-4008-8FC3-91F525348F7B}"/>
              </a:ext>
            </a:extLst>
          </p:cNvPr>
          <p:cNvSpPr/>
          <p:nvPr/>
        </p:nvSpPr>
        <p:spPr>
          <a:xfrm>
            <a:off x="3278915" y="2514009"/>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38D877-4C78-4EF5-B35F-A8F9106572A4}"/>
              </a:ext>
            </a:extLst>
          </p:cNvPr>
          <p:cNvSpPr/>
          <p:nvPr/>
        </p:nvSpPr>
        <p:spPr>
          <a:xfrm>
            <a:off x="3304690" y="2158493"/>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3100F0-B73F-4986-A043-27204FC76A58}"/>
              </a:ext>
            </a:extLst>
          </p:cNvPr>
          <p:cNvSpPr/>
          <p:nvPr/>
        </p:nvSpPr>
        <p:spPr>
          <a:xfrm>
            <a:off x="3304690" y="1763760"/>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B8FEAA-9C85-40A7-9281-08225A3F8A67}"/>
              </a:ext>
            </a:extLst>
          </p:cNvPr>
          <p:cNvSpPr/>
          <p:nvPr/>
        </p:nvSpPr>
        <p:spPr>
          <a:xfrm>
            <a:off x="3304690" y="1355846"/>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630505-CAD0-4571-9B91-9D8A0EC5B351}"/>
              </a:ext>
            </a:extLst>
          </p:cNvPr>
          <p:cNvSpPr/>
          <p:nvPr/>
        </p:nvSpPr>
        <p:spPr>
          <a:xfrm>
            <a:off x="6352690" y="1026007"/>
            <a:ext cx="3048000" cy="355516"/>
          </a:xfrm>
          <a:prstGeom prst="rect">
            <a:avLst/>
          </a:prstGeom>
          <a:gradFill>
            <a:gsLst>
              <a:gs pos="0">
                <a:srgbClr val="4EB9A8">
                  <a:alpha val="0"/>
                </a:srgbClr>
              </a:gs>
              <a:gs pos="0">
                <a:srgbClr val="00B050">
                  <a:alpha val="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B48891-B10B-4343-840A-43E89C2E18A6}"/>
              </a:ext>
            </a:extLst>
          </p:cNvPr>
          <p:cNvSpPr/>
          <p:nvPr/>
        </p:nvSpPr>
        <p:spPr>
          <a:xfrm>
            <a:off x="3304690" y="2497742"/>
            <a:ext cx="3048000" cy="355516"/>
          </a:xfrm>
          <a:prstGeom prst="rect">
            <a:avLst/>
          </a:prstGeom>
          <a:gradFill>
            <a:gsLst>
              <a:gs pos="0">
                <a:srgbClr val="C00000">
                  <a:alpha val="0"/>
                </a:srgbClr>
              </a:gs>
              <a:gs pos="0">
                <a:schemeClr val="bg2">
                  <a:lumMod val="50000"/>
                  <a:alpha val="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17ED65-7B31-419D-B02A-67501884BD6E}"/>
              </a:ext>
            </a:extLst>
          </p:cNvPr>
          <p:cNvSpPr/>
          <p:nvPr/>
        </p:nvSpPr>
        <p:spPr>
          <a:xfrm>
            <a:off x="225910" y="1381523"/>
            <a:ext cx="3048000" cy="355516"/>
          </a:xfrm>
          <a:prstGeom prst="rect">
            <a:avLst/>
          </a:prstGeom>
          <a:gradFill>
            <a:gsLst>
              <a:gs pos="0">
                <a:srgbClr val="C00000">
                  <a:alpha val="0"/>
                </a:srgbClr>
              </a:gs>
              <a:gs pos="0">
                <a:schemeClr val="bg2">
                  <a:lumMod val="50000"/>
                  <a:alpha val="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6699654-6E30-4A5E-99EC-B791F1D063B3}"/>
              </a:ext>
            </a:extLst>
          </p:cNvPr>
          <p:cNvSpPr/>
          <p:nvPr/>
        </p:nvSpPr>
        <p:spPr>
          <a:xfrm>
            <a:off x="3304690" y="1762397"/>
            <a:ext cx="3048000" cy="355516"/>
          </a:xfrm>
          <a:prstGeom prst="rect">
            <a:avLst/>
          </a:prstGeom>
          <a:gradFill>
            <a:gsLst>
              <a:gs pos="0">
                <a:srgbClr val="C00000">
                  <a:alpha val="0"/>
                </a:srgbClr>
              </a:gs>
              <a:gs pos="0">
                <a:schemeClr val="bg2">
                  <a:lumMod val="50000"/>
                  <a:alpha val="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BC09BE0-8D9C-4CFE-B0E5-0F4F13FF1BEC}"/>
              </a:ext>
            </a:extLst>
          </p:cNvPr>
          <p:cNvSpPr/>
          <p:nvPr/>
        </p:nvSpPr>
        <p:spPr>
          <a:xfrm>
            <a:off x="6314215" y="2154438"/>
            <a:ext cx="3048000" cy="355516"/>
          </a:xfrm>
          <a:prstGeom prst="rect">
            <a:avLst/>
          </a:prstGeom>
          <a:gradFill>
            <a:gsLst>
              <a:gs pos="0">
                <a:srgbClr val="C00000">
                  <a:alpha val="0"/>
                </a:srgbClr>
              </a:gs>
              <a:gs pos="0">
                <a:schemeClr val="bg2">
                  <a:lumMod val="50000"/>
                  <a:alpha val="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29BA61-8B30-49F2-88B4-B6B765491A57}"/>
              </a:ext>
            </a:extLst>
          </p:cNvPr>
          <p:cNvSpPr/>
          <p:nvPr/>
        </p:nvSpPr>
        <p:spPr>
          <a:xfrm>
            <a:off x="6352690" y="2967483"/>
            <a:ext cx="3048000" cy="355516"/>
          </a:xfrm>
          <a:prstGeom prst="rect">
            <a:avLst/>
          </a:prstGeom>
          <a:gradFill>
            <a:gsLst>
              <a:gs pos="0">
                <a:srgbClr val="C00000">
                  <a:alpha val="0"/>
                </a:srgbClr>
              </a:gs>
              <a:gs pos="0">
                <a:schemeClr val="bg2">
                  <a:lumMod val="50000"/>
                  <a:alpha val="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65555B-9F56-42ED-A4D5-19D982ECCF54}"/>
              </a:ext>
            </a:extLst>
          </p:cNvPr>
          <p:cNvSpPr/>
          <p:nvPr/>
        </p:nvSpPr>
        <p:spPr>
          <a:xfrm>
            <a:off x="256690" y="1012749"/>
            <a:ext cx="9144000" cy="1872652"/>
          </a:xfrm>
          <a:prstGeom prst="rect">
            <a:avLst/>
          </a:prstGeom>
          <a:gradFill>
            <a:gsLst>
              <a:gs pos="0">
                <a:srgbClr val="C00000">
                  <a:alpha val="6200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BD2A6F-DBD5-4322-B118-615D0E4A9B92}"/>
              </a:ext>
            </a:extLst>
          </p:cNvPr>
          <p:cNvSpPr/>
          <p:nvPr/>
        </p:nvSpPr>
        <p:spPr>
          <a:xfrm>
            <a:off x="3468257" y="4020987"/>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FA1B46-E8DF-41C1-BF64-E4203771EE41}"/>
              </a:ext>
            </a:extLst>
          </p:cNvPr>
          <p:cNvSpPr/>
          <p:nvPr/>
        </p:nvSpPr>
        <p:spPr>
          <a:xfrm>
            <a:off x="6326915" y="3677955"/>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6" grpId="0" animBg="1"/>
      <p:bldP spid="28" grpId="0" animBg="1"/>
      <p:bldP spid="29" grpId="0" animBg="1"/>
      <p:bldP spid="30" grpId="0" animBg="1"/>
      <p:bldP spid="31"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633C023-8EB9-4041-918B-B8B1D7A6C488}"/>
              </a:ext>
            </a:extLst>
          </p:cNvPr>
          <p:cNvGraphicFramePr>
            <a:graphicFrameLocks noGrp="1"/>
          </p:cNvGraphicFramePr>
          <p:nvPr/>
        </p:nvGraphicFramePr>
        <p:xfrm>
          <a:off x="344244" y="344245"/>
          <a:ext cx="9477486" cy="6476099"/>
        </p:xfrm>
        <a:graphic>
          <a:graphicData uri="http://schemas.openxmlformats.org/drawingml/2006/table">
            <a:tbl>
              <a:tblPr>
                <a:tableStyleId>{5C22544A-7EE6-4342-B048-85BDC9FD1C3A}</a:tableStyleId>
              </a:tblPr>
              <a:tblGrid>
                <a:gridCol w="3159162">
                  <a:extLst>
                    <a:ext uri="{9D8B030D-6E8A-4147-A177-3AD203B41FA5}">
                      <a16:colId xmlns:a16="http://schemas.microsoft.com/office/drawing/2014/main" val="2891422159"/>
                    </a:ext>
                  </a:extLst>
                </a:gridCol>
                <a:gridCol w="3159162">
                  <a:extLst>
                    <a:ext uri="{9D8B030D-6E8A-4147-A177-3AD203B41FA5}">
                      <a16:colId xmlns:a16="http://schemas.microsoft.com/office/drawing/2014/main" val="3695259913"/>
                    </a:ext>
                  </a:extLst>
                </a:gridCol>
                <a:gridCol w="3159162">
                  <a:extLst>
                    <a:ext uri="{9D8B030D-6E8A-4147-A177-3AD203B41FA5}">
                      <a16:colId xmlns:a16="http://schemas.microsoft.com/office/drawing/2014/main" val="2301210971"/>
                    </a:ext>
                  </a:extLst>
                </a:gridCol>
              </a:tblGrid>
              <a:tr h="380947">
                <a:tc>
                  <a:txBody>
                    <a:bodyPr/>
                    <a:lstStyle/>
                    <a:p>
                      <a:pPr algn="l" fontAlgn="b"/>
                      <a:r>
                        <a:rPr lang="en-US" sz="1600" b="1" i="0" u="none" strike="noStrike" baseline="0">
                          <a:effectLst/>
                        </a:rPr>
                        <a:t>Right Return (inOrder.asm)</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41662527"/>
                  </a:ext>
                </a:extLst>
              </a:tr>
              <a:tr h="380947">
                <a:tc>
                  <a:txBody>
                    <a:bodyPr/>
                    <a:lstStyle/>
                    <a:p>
                      <a:pPr algn="r" fontAlgn="b"/>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98137518"/>
                  </a:ext>
                </a:extLst>
              </a:tr>
              <a:tr h="380947">
                <a:tc>
                  <a:txBody>
                    <a:bodyPr/>
                    <a:lstStyle/>
                    <a:p>
                      <a:pPr algn="r" fontAlgn="b"/>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94882326"/>
                  </a:ext>
                </a:extLst>
              </a:tr>
              <a:tr h="380947">
                <a:tc>
                  <a:txBody>
                    <a:bodyPr/>
                    <a:lstStyle/>
                    <a:p>
                      <a:pPr algn="r" fontAlgn="b"/>
                      <a:r>
                        <a:rPr lang="en-US" sz="1600" b="1" i="0" u="none" strike="noStrike" baseline="0">
                          <a:effectLst/>
                        </a:rPr>
                        <a:t>x6FF4</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 </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R5(new)</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60199896"/>
                  </a:ext>
                </a:extLst>
              </a:tr>
              <a:tr h="380947">
                <a:tc>
                  <a:txBody>
                    <a:bodyPr/>
                    <a:lstStyle/>
                    <a:p>
                      <a:pPr algn="r" fontAlgn="b"/>
                      <a:r>
                        <a:rPr lang="en-US" sz="1600" b="1" i="0" u="none" strike="noStrike" baseline="0" dirty="0">
                          <a:effectLst/>
                        </a:rPr>
                        <a:t>After 2</a:t>
                      </a:r>
                      <a:r>
                        <a:rPr lang="en-US" sz="1600" b="1" i="0" u="none" strike="noStrike" baseline="30000" dirty="0">
                          <a:effectLst/>
                        </a:rPr>
                        <a:t>nd</a:t>
                      </a:r>
                      <a:r>
                        <a:rPr lang="en-US" sz="1600" b="1" i="0" u="none" strike="noStrike" baseline="0" dirty="0">
                          <a:effectLst/>
                        </a:rPr>
                        <a:t> DONE R5 is  updated -</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R5 (old) =x6FF8</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R6        ; R5=x6FF8 (after 2</a:t>
                      </a:r>
                      <a:r>
                        <a:rPr lang="en-US" sz="1600" b="1" i="0" u="none" strike="noStrike" baseline="30000" dirty="0">
                          <a:effectLst/>
                        </a:rPr>
                        <a:t>nd</a:t>
                      </a:r>
                      <a:r>
                        <a:rPr lang="en-US" sz="1600" b="1" i="0" u="none" strike="noStrike" baseline="0" dirty="0">
                          <a:effectLst/>
                        </a:rPr>
                        <a:t> DONE)</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14580155"/>
                  </a:ext>
                </a:extLst>
              </a:tr>
              <a:tr h="380947">
                <a:tc>
                  <a:txBody>
                    <a:bodyPr/>
                    <a:lstStyle/>
                    <a:p>
                      <a:pPr algn="r" fontAlgn="b"/>
                      <a:r>
                        <a:rPr lang="en-US" sz="1600" b="1" i="0" u="none" strike="noStrike" baseline="0" dirty="0">
                          <a:effectLst/>
                        </a:rPr>
                        <a:t>with x6FF8</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R.A (right return) R7</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8952304"/>
                  </a:ext>
                </a:extLst>
              </a:tr>
              <a:tr h="380947">
                <a:tc>
                  <a:txBody>
                    <a:bodyPr/>
                    <a:lstStyle/>
                    <a:p>
                      <a:pPr algn="r" fontAlgn="b"/>
                      <a:r>
                        <a:rPr lang="en-US" sz="1600" b="1" i="0" u="none" strike="noStrike" baseline="0" dirty="0">
                          <a:effectLst/>
                        </a:rPr>
                        <a:t>(after 2nd DONE, before RET)-&gt;R6 </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R.V </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t-BR" sz="1600" b="1" i="0" u="none" strike="noStrike" baseline="0" dirty="0">
                          <a:effectLst/>
                        </a:rPr>
                        <a:t>R3= [R1+2]=[6005]= 0 (NULL)</a:t>
                      </a:r>
                      <a:endParaRPr lang="pt-BR"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00743708"/>
                  </a:ext>
                </a:extLst>
              </a:tr>
              <a:tr h="380947">
                <a:tc>
                  <a:txBody>
                    <a:bodyPr/>
                    <a:lstStyle/>
                    <a:p>
                      <a:pPr algn="r" fontAlgn="b"/>
                      <a:r>
                        <a:rPr lang="en-US" sz="1600" b="1" i="0" u="none" strike="noStrike" baseline="0">
                          <a:effectLst/>
                        </a:rPr>
                        <a:t>x6FF8</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x0</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R5(new)  &lt;-R6</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50671369"/>
                  </a:ext>
                </a:extLst>
              </a:tr>
              <a:tr h="380947">
                <a:tc>
                  <a:txBody>
                    <a:bodyPr/>
                    <a:lstStyle/>
                    <a:p>
                      <a:pPr algn="r" fontAlgn="b"/>
                      <a:r>
                        <a:rPr lang="en-US" sz="1600" b="1" i="0" u="none" strike="noStrike" baseline="0">
                          <a:effectLst/>
                        </a:rPr>
                        <a:t>After 2nd  RET R5 is  updated -</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R5(old) = x6FFC</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t-BR" sz="1600" b="1" i="0" u="none" strike="noStrike" baseline="0">
                          <a:effectLst/>
                        </a:rPr>
                        <a:t>R6  &lt;- R6 after 2nd RET</a:t>
                      </a:r>
                      <a:endParaRPr lang="pt-BR"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30091826"/>
                  </a:ext>
                </a:extLst>
              </a:tr>
              <a:tr h="380947">
                <a:tc>
                  <a:txBody>
                    <a:bodyPr/>
                    <a:lstStyle/>
                    <a:p>
                      <a:pPr algn="r" fontAlgn="b"/>
                      <a:r>
                        <a:rPr lang="en-US" sz="1600" b="1" i="0" u="none" strike="noStrike" baseline="0">
                          <a:effectLst/>
                        </a:rPr>
                        <a:t>with x6FFC</a:t>
                      </a:r>
                      <a:endParaRPr lang="en-US" sz="1600" b="1" i="0" u="none" strike="noStrike" baseline="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R.A (left return)</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t-BR" sz="1600" b="1" i="0" u="none" strike="noStrike" baseline="0">
                          <a:effectLst/>
                        </a:rPr>
                        <a:t>   R2=[R1+1]=[6004]=x0 (NULL)</a:t>
                      </a:r>
                      <a:endParaRPr lang="pt-BR"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17942732"/>
                  </a:ext>
                </a:extLst>
              </a:tr>
              <a:tr h="380947">
                <a:tc>
                  <a:txBody>
                    <a:bodyPr/>
                    <a:lstStyle/>
                    <a:p>
                      <a:pPr algn="r" fontAlgn="b"/>
                      <a:r>
                        <a:rPr lang="en-US" sz="1600" b="1" i="0" u="none" strike="noStrike" baseline="0" dirty="0">
                          <a:effectLst/>
                        </a:rPr>
                        <a:t>After 2nd return R7 is  left return</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R.V</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t-BR" sz="1600" b="1" i="0" u="none" strike="noStrike" baseline="0" dirty="0">
                          <a:solidFill>
                            <a:srgbClr val="000000"/>
                          </a:solidFill>
                          <a:effectLst/>
                          <a:latin typeface="Calibri" panose="020F0502020204030204" pitchFamily="34" charset="0"/>
                        </a:rPr>
                        <a:t> R6 (before 2nd RET)</a:t>
                      </a: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0805586"/>
                  </a:ext>
                </a:extLst>
              </a:tr>
              <a:tr h="380947">
                <a:tc>
                  <a:txBody>
                    <a:bodyPr/>
                    <a:lstStyle/>
                    <a:p>
                      <a:pPr algn="r" fontAlgn="b"/>
                      <a:r>
                        <a:rPr lang="en-US" sz="1600" b="1" i="0" u="none" strike="noStrike" baseline="0" dirty="0">
                          <a:effectLst/>
                        </a:rPr>
                        <a:t>After 2</a:t>
                      </a:r>
                      <a:r>
                        <a:rPr lang="en-US" sz="1600" b="1" i="0" u="none" strike="noStrike" baseline="30000" dirty="0">
                          <a:effectLst/>
                        </a:rPr>
                        <a:t>nd</a:t>
                      </a:r>
                      <a:r>
                        <a:rPr lang="en-US" sz="1600" b="1" i="0" u="none" strike="noStrike" baseline="0" dirty="0">
                          <a:effectLst/>
                        </a:rPr>
                        <a:t>  RET R5 = x6FFC</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x6003</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R5(new)</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8006321"/>
                  </a:ext>
                </a:extLst>
              </a:tr>
              <a:tr h="380947">
                <a:tc>
                  <a:txBody>
                    <a:bodyPr/>
                    <a:lstStyle/>
                    <a:p>
                      <a:pPr algn="r" fontAlgn="b"/>
                      <a:r>
                        <a:rPr lang="en-US" sz="1600" b="1" i="0" u="none" strike="noStrike" baseline="0" dirty="0">
                          <a:effectLst/>
                        </a:rPr>
                        <a:t> R1 = [R5+4] = [x7000] = x6000</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R5(old)</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R6</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583188"/>
                  </a:ext>
                </a:extLst>
              </a:tr>
              <a:tr h="380947">
                <a:tc>
                  <a:txBody>
                    <a:bodyPr/>
                    <a:lstStyle/>
                    <a:p>
                      <a:pPr algn="r" fontAlgn="b"/>
                      <a:r>
                        <a:rPr lang="en-US" sz="1600" b="1" i="0" u="none" strike="noStrike" baseline="0" dirty="0">
                          <a:solidFill>
                            <a:srgbClr val="000000"/>
                          </a:solidFill>
                          <a:effectLst/>
                          <a:latin typeface="Calibri" panose="020F0502020204030204" pitchFamily="34" charset="0"/>
                        </a:rPr>
                        <a:t>R0=[R1]=[x6000]=x38 (print 8) </a:t>
                      </a: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R.A=HALT (R7)</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a:effectLst/>
                        </a:rPr>
                        <a:t>   R2=[R1+1]=[6001]=x6003</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5677991"/>
                  </a:ext>
                </a:extLst>
              </a:tr>
              <a:tr h="380947">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R.V</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98804458"/>
                  </a:ext>
                </a:extLst>
              </a:tr>
              <a:tr h="380947">
                <a:tc>
                  <a:txBody>
                    <a:bodyPr/>
                    <a:lstStyle/>
                    <a:p>
                      <a:pPr algn="r" fontAlgn="b"/>
                      <a:r>
                        <a:rPr lang="en-US" sz="1600" b="1" i="0" u="none" strike="noStrike" baseline="0" dirty="0">
                          <a:effectLst/>
                        </a:rPr>
                        <a:t>x7000</a:t>
                      </a:r>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a:effectLst/>
                        </a:rPr>
                        <a:t>x6000</a:t>
                      </a:r>
                      <a:endParaRPr lang="en-US" sz="1600" b="1" i="0" u="none" strike="noStrike" baseline="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R6</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8879389"/>
                  </a:ext>
                </a:extLst>
              </a:tr>
              <a:tr h="380947">
                <a:tc>
                  <a:txBody>
                    <a:bodyPr/>
                    <a:lstStyle/>
                    <a:p>
                      <a:pPr algn="r" fontAlgn="b"/>
                      <a:endParaRPr lang="en-US" sz="1600" b="1" i="0" u="none" strike="noStrike" baseline="0"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600" b="1" i="0" u="none" strike="noStrike" baseline="0" dirty="0">
                          <a:effectLst/>
                        </a:rPr>
                        <a:t> </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i="0" u="none" strike="noStrike" baseline="0" dirty="0">
                          <a:effectLst/>
                        </a:rPr>
                        <a:t>main</a:t>
                      </a:r>
                      <a:endParaRPr lang="en-US" sz="1600" b="1" i="0" u="none" strike="noStrike" baseline="0"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38539815"/>
                  </a:ext>
                </a:extLst>
              </a:tr>
            </a:tbl>
          </a:graphicData>
        </a:graphic>
      </p:graphicFrame>
      <p:sp>
        <p:nvSpPr>
          <p:cNvPr id="5" name="Rectangle 4">
            <a:extLst>
              <a:ext uri="{FF2B5EF4-FFF2-40B4-BE49-F238E27FC236}">
                <a16:creationId xmlns:a16="http://schemas.microsoft.com/office/drawing/2014/main" id="{7E301281-5F0E-4430-8F1F-E74BA7EEF0C1}"/>
              </a:ext>
            </a:extLst>
          </p:cNvPr>
          <p:cNvSpPr/>
          <p:nvPr/>
        </p:nvSpPr>
        <p:spPr>
          <a:xfrm>
            <a:off x="6655957" y="2649387"/>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F62C0D2-00A0-4921-A410-74EE610CEA98}"/>
              </a:ext>
            </a:extLst>
          </p:cNvPr>
          <p:cNvSpPr/>
          <p:nvPr/>
        </p:nvSpPr>
        <p:spPr>
          <a:xfrm>
            <a:off x="7389085" y="3004903"/>
            <a:ext cx="243264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0D929-1278-462F-A0B0-A29156D9FB5D}"/>
              </a:ext>
            </a:extLst>
          </p:cNvPr>
          <p:cNvSpPr/>
          <p:nvPr/>
        </p:nvSpPr>
        <p:spPr>
          <a:xfrm>
            <a:off x="3748329" y="3004903"/>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3DAC50-E722-4EA3-910E-F3272AF64660}"/>
              </a:ext>
            </a:extLst>
          </p:cNvPr>
          <p:cNvSpPr/>
          <p:nvPr/>
        </p:nvSpPr>
        <p:spPr>
          <a:xfrm>
            <a:off x="3748329" y="2649387"/>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018058-2177-4B48-BFBB-A5D30E7C452D}"/>
              </a:ext>
            </a:extLst>
          </p:cNvPr>
          <p:cNvSpPr/>
          <p:nvPr/>
        </p:nvSpPr>
        <p:spPr>
          <a:xfrm>
            <a:off x="3748329" y="2243071"/>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305699-C26E-4086-BE5E-E0BB38F8A554}"/>
              </a:ext>
            </a:extLst>
          </p:cNvPr>
          <p:cNvSpPr/>
          <p:nvPr/>
        </p:nvSpPr>
        <p:spPr>
          <a:xfrm>
            <a:off x="3748329" y="1862155"/>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D1849D-2456-4FE6-A673-FBFD713454BF}"/>
              </a:ext>
            </a:extLst>
          </p:cNvPr>
          <p:cNvSpPr/>
          <p:nvPr/>
        </p:nvSpPr>
        <p:spPr>
          <a:xfrm>
            <a:off x="6655957" y="1496816"/>
            <a:ext cx="2669315" cy="355516"/>
          </a:xfrm>
          <a:prstGeom prst="rect">
            <a:avLst/>
          </a:prstGeom>
          <a:gradFill>
            <a:gsLst>
              <a:gs pos="0">
                <a:srgbClr val="C00000">
                  <a:alpha val="0"/>
                </a:srgbClr>
              </a:gs>
              <a:gs pos="0">
                <a:schemeClr val="tx1">
                  <a:lumMod val="85000"/>
                  <a:lumOff val="15000"/>
                  <a:alpha val="46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4261081-7518-4658-B5B3-25F954EEF532}"/>
              </a:ext>
            </a:extLst>
          </p:cNvPr>
          <p:cNvSpPr/>
          <p:nvPr/>
        </p:nvSpPr>
        <p:spPr>
          <a:xfrm>
            <a:off x="3748328" y="3025390"/>
            <a:ext cx="2669315" cy="355516"/>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4993E8-9098-4BA0-889A-62C8EAEAA2F2}"/>
              </a:ext>
            </a:extLst>
          </p:cNvPr>
          <p:cNvSpPr/>
          <p:nvPr/>
        </p:nvSpPr>
        <p:spPr>
          <a:xfrm>
            <a:off x="7044841" y="1895343"/>
            <a:ext cx="2669315" cy="355516"/>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831B68-4D87-48F2-991F-E63AE287CFD1}"/>
              </a:ext>
            </a:extLst>
          </p:cNvPr>
          <p:cNvSpPr/>
          <p:nvPr/>
        </p:nvSpPr>
        <p:spPr>
          <a:xfrm>
            <a:off x="3748328" y="2278715"/>
            <a:ext cx="2669315" cy="355516"/>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67BCD6-CF80-4428-BD2B-5475215EDA3F}"/>
              </a:ext>
            </a:extLst>
          </p:cNvPr>
          <p:cNvSpPr/>
          <p:nvPr/>
        </p:nvSpPr>
        <p:spPr>
          <a:xfrm>
            <a:off x="533400" y="2669874"/>
            <a:ext cx="2976615" cy="335029"/>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1B4AA7-A7A9-48B2-9FEC-F148CA595E30}"/>
              </a:ext>
            </a:extLst>
          </p:cNvPr>
          <p:cNvSpPr/>
          <p:nvPr/>
        </p:nvSpPr>
        <p:spPr>
          <a:xfrm>
            <a:off x="6655957" y="3404536"/>
            <a:ext cx="2669315" cy="355516"/>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E6804A-2C12-45CC-89C2-3543606FFDC0}"/>
              </a:ext>
            </a:extLst>
          </p:cNvPr>
          <p:cNvSpPr/>
          <p:nvPr/>
        </p:nvSpPr>
        <p:spPr>
          <a:xfrm>
            <a:off x="840700" y="3450255"/>
            <a:ext cx="2669315" cy="700536"/>
          </a:xfrm>
          <a:prstGeom prst="rect">
            <a:avLst/>
          </a:prstGeom>
          <a:gradFill>
            <a:gsLst>
              <a:gs pos="0">
                <a:srgbClr val="C00000">
                  <a:alpha val="0"/>
                </a:srgbClr>
              </a:gs>
              <a:gs pos="0">
                <a:srgbClr val="00B05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8DEC24-A2AC-4258-9D23-FF20FF6C1F60}"/>
              </a:ext>
            </a:extLst>
          </p:cNvPr>
          <p:cNvSpPr/>
          <p:nvPr/>
        </p:nvSpPr>
        <p:spPr>
          <a:xfrm>
            <a:off x="3748329" y="3795275"/>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F09083-5A43-4C4F-8CE0-E21F9205011E}"/>
              </a:ext>
            </a:extLst>
          </p:cNvPr>
          <p:cNvSpPr/>
          <p:nvPr/>
        </p:nvSpPr>
        <p:spPr>
          <a:xfrm>
            <a:off x="649529" y="4230636"/>
            <a:ext cx="2860486"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37A51C-CC03-41B4-B8BF-2608F58927CA}"/>
              </a:ext>
            </a:extLst>
          </p:cNvPr>
          <p:cNvSpPr/>
          <p:nvPr/>
        </p:nvSpPr>
        <p:spPr>
          <a:xfrm>
            <a:off x="840700" y="4602745"/>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B8A4245-BCE2-4AE8-B4AA-7DD747CD85B3}"/>
              </a:ext>
            </a:extLst>
          </p:cNvPr>
          <p:cNvSpPr/>
          <p:nvPr/>
        </p:nvSpPr>
        <p:spPr>
          <a:xfrm>
            <a:off x="6655956" y="4230636"/>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D703B4-A5F2-4A48-8CFA-0AC49874BFB5}"/>
              </a:ext>
            </a:extLst>
          </p:cNvPr>
          <p:cNvSpPr/>
          <p:nvPr/>
        </p:nvSpPr>
        <p:spPr>
          <a:xfrm>
            <a:off x="6655957" y="4975454"/>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0D4B4CC-B512-4D07-ABC5-E8B328C5791C}"/>
              </a:ext>
            </a:extLst>
          </p:cNvPr>
          <p:cNvSpPr/>
          <p:nvPr/>
        </p:nvSpPr>
        <p:spPr>
          <a:xfrm>
            <a:off x="3748329" y="6075657"/>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426A5E4-6FFE-47FA-954E-2C3C5B26A1DA}"/>
              </a:ext>
            </a:extLst>
          </p:cNvPr>
          <p:cNvSpPr/>
          <p:nvPr/>
        </p:nvSpPr>
        <p:spPr>
          <a:xfrm>
            <a:off x="840700" y="4958261"/>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86B57B-7A7E-4F4B-84DD-008AC9E75031}"/>
              </a:ext>
            </a:extLst>
          </p:cNvPr>
          <p:cNvSpPr/>
          <p:nvPr/>
        </p:nvSpPr>
        <p:spPr>
          <a:xfrm>
            <a:off x="840700" y="5347732"/>
            <a:ext cx="2669315" cy="355516"/>
          </a:xfrm>
          <a:prstGeom prst="rect">
            <a:avLst/>
          </a:prstGeom>
          <a:gradFill>
            <a:gsLst>
              <a:gs pos="0">
                <a:srgbClr val="C00000">
                  <a:alpha val="0"/>
                </a:srgbClr>
              </a:gs>
              <a:gs pos="0">
                <a:srgbClr val="FF0000">
                  <a:alpha val="0"/>
                </a:srgb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9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Virtual Table</a:t>
            </a:r>
          </a:p>
        </p:txBody>
      </p:sp>
      <p:sp>
        <p:nvSpPr>
          <p:cNvPr id="3" name="Text Placeholder 2"/>
          <p:cNvSpPr>
            <a:spLocks noGrp="1"/>
          </p:cNvSpPr>
          <p:nvPr>
            <p:ph type="body" sz="quarter" idx="12"/>
          </p:nvPr>
        </p:nvSpPr>
        <p:spPr>
          <a:xfrm>
            <a:off x="444500" y="1362075"/>
            <a:ext cx="9245600" cy="5089525"/>
          </a:xfrm>
        </p:spPr>
        <p:txBody>
          <a:bodyPr/>
          <a:lstStyle/>
          <a:p>
            <a:r>
              <a:rPr lang="en-US" dirty="0"/>
              <a:t>stores pointers to all virtual functions</a:t>
            </a:r>
          </a:p>
          <a:p>
            <a:r>
              <a:rPr lang="en-US" dirty="0"/>
              <a:t>created for each class that uses virtual functions</a:t>
            </a:r>
          </a:p>
          <a:p>
            <a:r>
              <a:rPr lang="en-US" dirty="0"/>
              <a:t>lookup during the function call</a:t>
            </a:r>
          </a:p>
          <a:p>
            <a:pPr marL="0" indent="0">
              <a:buNone/>
            </a:pPr>
            <a:endParaRPr lang="en-US" sz="1600" b="1" dirty="0">
              <a:latin typeface="Courier" charset="0"/>
              <a:ea typeface="Courier" charset="0"/>
              <a:cs typeface="Courier" charset="0"/>
            </a:endParaRPr>
          </a:p>
          <a:p>
            <a:pPr marL="0" indent="0">
              <a:buNone/>
            </a:pPr>
            <a:r>
              <a:rPr lang="en-US" sz="1600" b="1" dirty="0">
                <a:latin typeface="Courier" charset="0"/>
                <a:ea typeface="Courier" charset="0"/>
                <a:cs typeface="Courier" charset="0"/>
              </a:rPr>
              <a:t>class Shape{</a:t>
            </a:r>
          </a:p>
          <a:p>
            <a:pPr marL="0" indent="0">
              <a:buNone/>
            </a:pPr>
            <a:r>
              <a:rPr lang="en-US" sz="1600" b="1" dirty="0">
                <a:latin typeface="Courier" charset="0"/>
                <a:ea typeface="Courier" charset="0"/>
                <a:cs typeface="Courier" charset="0"/>
              </a:rPr>
              <a:t>	protected:</a:t>
            </a:r>
          </a:p>
          <a:p>
            <a:pPr marL="0" indent="0">
              <a:buNone/>
            </a:pPr>
            <a:r>
              <a:rPr lang="en-US" sz="1600" b="1" dirty="0">
                <a:latin typeface="Courier" charset="0"/>
                <a:ea typeface="Courier" charset="0"/>
                <a:cs typeface="Courier" charset="0"/>
              </a:rPr>
              <a:t>	</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width, height;</a:t>
            </a:r>
          </a:p>
          <a:p>
            <a:pPr marL="0" indent="0">
              <a:buNone/>
            </a:pPr>
            <a:r>
              <a:rPr lang="en-US" sz="1600" b="1" dirty="0">
                <a:latin typeface="Courier" charset="0"/>
                <a:ea typeface="Courier" charset="0"/>
                <a:cs typeface="Courier" charset="0"/>
              </a:rPr>
              <a:t>	public:</a:t>
            </a:r>
          </a:p>
          <a:p>
            <a:pPr marL="0" indent="0">
              <a:buNone/>
            </a:pPr>
            <a:r>
              <a:rPr lang="en-US" sz="1600" b="1" dirty="0">
                <a:latin typeface="Courier" charset="0"/>
                <a:ea typeface="Courier" charset="0"/>
                <a:cs typeface="Courier" charset="0"/>
              </a:rPr>
              <a:t>	Shape(</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a, </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b) { width = a; height = b; }</a:t>
            </a:r>
          </a:p>
          <a:p>
            <a:pPr marL="0" indent="0">
              <a:buNone/>
            </a:pPr>
            <a:r>
              <a:rPr lang="en-US" sz="1600" b="1" dirty="0">
                <a:latin typeface="Courier" charset="0"/>
                <a:ea typeface="Courier" charset="0"/>
                <a:cs typeface="Courier" charset="0"/>
              </a:rPr>
              <a:t>	</a:t>
            </a:r>
            <a:r>
              <a:rPr lang="en-US" sz="1600" b="1" dirty="0">
                <a:solidFill>
                  <a:srgbClr val="FF0000"/>
                </a:solidFill>
                <a:latin typeface="Courier" charset="0"/>
                <a:ea typeface="Courier" charset="0"/>
                <a:cs typeface="Courier" charset="0"/>
              </a:rPr>
              <a:t>virtual</a:t>
            </a:r>
            <a:r>
              <a:rPr lang="en-US" sz="1600" b="1" dirty="0">
                <a:latin typeface="Courier" charset="0"/>
                <a:ea typeface="Courier" charset="0"/>
                <a:cs typeface="Courier" charset="0"/>
              </a:rPr>
              <a:t> </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area() { </a:t>
            </a:r>
            <a:r>
              <a:rPr lang="en-US" sz="1600" b="1" dirty="0" err="1">
                <a:latin typeface="Courier" charset="0"/>
                <a:ea typeface="Courier" charset="0"/>
                <a:cs typeface="Courier" charset="0"/>
              </a:rPr>
              <a:t>cout</a:t>
            </a:r>
            <a:r>
              <a:rPr lang="en-US" sz="1600" b="1" dirty="0">
                <a:latin typeface="Courier" charset="0"/>
                <a:ea typeface="Courier" charset="0"/>
                <a:cs typeface="Courier" charset="0"/>
              </a:rPr>
              <a:t> &lt;&lt; “Base class area.” &lt;&lt; </a:t>
            </a:r>
            <a:r>
              <a:rPr lang="en-US" sz="1600" b="1" dirty="0" err="1">
                <a:latin typeface="Courier" charset="0"/>
                <a:ea typeface="Courier" charset="0"/>
                <a:cs typeface="Courier" charset="0"/>
              </a:rPr>
              <a:t>endl</a:t>
            </a:r>
            <a:r>
              <a:rPr lang="en-US" sz="1600" b="1" dirty="0">
                <a:latin typeface="Courier" charset="0"/>
                <a:ea typeface="Courier" charset="0"/>
                <a:cs typeface="Courier" charset="0"/>
              </a:rPr>
              <a:t>; return 0; }</a:t>
            </a:r>
          </a:p>
          <a:p>
            <a:pPr marL="0" indent="0">
              <a:buNone/>
            </a:pPr>
            <a:r>
              <a:rPr lang="en-US" sz="1600" b="1" dirty="0">
                <a:latin typeface="Courier" charset="0"/>
                <a:ea typeface="Courier" charset="0"/>
                <a:cs typeface="Courier" charset="0"/>
              </a:rPr>
              <a:t>};</a:t>
            </a:r>
          </a:p>
          <a:p>
            <a:pPr marL="0" indent="0">
              <a:buNone/>
            </a:pPr>
            <a:r>
              <a:rPr lang="en-US" sz="1600" b="1" dirty="0">
                <a:latin typeface="Courier" charset="0"/>
                <a:ea typeface="Courier" charset="0"/>
                <a:cs typeface="Courier" charset="0"/>
              </a:rPr>
              <a:t>class Rectangle : public Shape{</a:t>
            </a:r>
          </a:p>
          <a:p>
            <a:pPr marL="0" indent="0">
              <a:buNone/>
            </a:pPr>
            <a:r>
              <a:rPr lang="en-US" sz="1600" b="1" dirty="0">
                <a:latin typeface="Courier" charset="0"/>
                <a:ea typeface="Courier" charset="0"/>
                <a:cs typeface="Courier" charset="0"/>
              </a:rPr>
              <a:t>	public:</a:t>
            </a:r>
          </a:p>
          <a:p>
            <a:pPr marL="0" indent="0">
              <a:buNone/>
            </a:pPr>
            <a:r>
              <a:rPr lang="en-US" sz="1600" b="1" dirty="0">
                <a:latin typeface="Courier" charset="0"/>
                <a:ea typeface="Courier" charset="0"/>
                <a:cs typeface="Courier" charset="0"/>
              </a:rPr>
              <a:t>	Rectangle(</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a, </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b) : Shape(</a:t>
            </a:r>
            <a:r>
              <a:rPr lang="en-US" sz="1600" b="1" dirty="0" err="1">
                <a:latin typeface="Courier" charset="0"/>
                <a:ea typeface="Courier" charset="0"/>
                <a:cs typeface="Courier" charset="0"/>
              </a:rPr>
              <a:t>a,b</a:t>
            </a:r>
            <a:r>
              <a:rPr lang="en-US" sz="1600" b="1" dirty="0">
                <a:latin typeface="Courier" charset="0"/>
                <a:ea typeface="Courier" charset="0"/>
                <a:cs typeface="Courier" charset="0"/>
              </a:rPr>
              <a:t>){}</a:t>
            </a:r>
          </a:p>
          <a:p>
            <a:pPr marL="0" indent="0">
              <a:buNone/>
            </a:pPr>
            <a:r>
              <a:rPr lang="en-US" sz="1600" b="1" dirty="0">
                <a:latin typeface="Courier" charset="0"/>
                <a:ea typeface="Courier" charset="0"/>
                <a:cs typeface="Courier" charset="0"/>
              </a:rPr>
              <a:t>	</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 area() { </a:t>
            </a:r>
          </a:p>
          <a:p>
            <a:pPr marL="0" indent="0">
              <a:buNone/>
            </a:pPr>
            <a:r>
              <a:rPr lang="en-US" sz="1600" b="1" dirty="0">
                <a:latin typeface="Courier" charset="0"/>
                <a:ea typeface="Courier" charset="0"/>
                <a:cs typeface="Courier" charset="0"/>
              </a:rPr>
              <a:t>		</a:t>
            </a:r>
            <a:r>
              <a:rPr lang="en-US" sz="1600" b="1" dirty="0" err="1">
                <a:latin typeface="Courier" charset="0"/>
                <a:ea typeface="Courier" charset="0"/>
                <a:cs typeface="Courier" charset="0"/>
              </a:rPr>
              <a:t>cout</a:t>
            </a:r>
            <a:r>
              <a:rPr lang="en-US" sz="1600" b="1" dirty="0">
                <a:latin typeface="Courier" charset="0"/>
                <a:ea typeface="Courier" charset="0"/>
                <a:cs typeface="Courier" charset="0"/>
              </a:rPr>
              <a:t> &lt;&lt; “Rectangle class area.” &lt;&lt; </a:t>
            </a:r>
            <a:r>
              <a:rPr lang="en-US" sz="1600" b="1" dirty="0" err="1">
                <a:latin typeface="Courier" charset="0"/>
                <a:ea typeface="Courier" charset="0"/>
                <a:cs typeface="Courier" charset="0"/>
              </a:rPr>
              <a:t>endl</a:t>
            </a:r>
            <a:r>
              <a:rPr lang="en-US" sz="1600" b="1" dirty="0">
                <a:latin typeface="Courier" charset="0"/>
                <a:ea typeface="Courier" charset="0"/>
                <a:cs typeface="Courier" charset="0"/>
              </a:rPr>
              <a:t>; </a:t>
            </a:r>
          </a:p>
          <a:p>
            <a:pPr marL="0" indent="0">
              <a:buNone/>
            </a:pPr>
            <a:r>
              <a:rPr lang="en-US" sz="1600" b="1" dirty="0">
                <a:latin typeface="Courier" charset="0"/>
                <a:ea typeface="Courier" charset="0"/>
                <a:cs typeface="Courier" charset="0"/>
              </a:rPr>
              <a:t>		return width*height; }</a:t>
            </a:r>
          </a:p>
          <a:p>
            <a:pPr marL="0" indent="0">
              <a:buNone/>
            </a:pPr>
            <a:r>
              <a:rPr lang="en-US" sz="1600" b="1" dirty="0">
                <a:latin typeface="Courier" charset="0"/>
                <a:ea typeface="Courier" charset="0"/>
                <a:cs typeface="Courier" charset="0"/>
              </a:rPr>
              <a:t>};</a:t>
            </a:r>
          </a:p>
          <a:p>
            <a:pPr marL="0" indent="0">
              <a:buNone/>
            </a:pPr>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7090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Abstract Base Class &amp; Pure Virtual Functions</a:t>
            </a:r>
          </a:p>
        </p:txBody>
      </p:sp>
      <p:sp>
        <p:nvSpPr>
          <p:cNvPr id="3" name="Text Placeholder 2"/>
          <p:cNvSpPr>
            <a:spLocks noGrp="1"/>
          </p:cNvSpPr>
          <p:nvPr>
            <p:ph type="body" sz="quarter" idx="12"/>
          </p:nvPr>
        </p:nvSpPr>
        <p:spPr/>
        <p:txBody>
          <a:bodyPr/>
          <a:lstStyle/>
          <a:p>
            <a:pPr marL="0" indent="0">
              <a:buNone/>
            </a:pPr>
            <a:r>
              <a:rPr lang="en-US" sz="1800" b="1" dirty="0">
                <a:latin typeface="Courier" charset="0"/>
                <a:ea typeface="Courier" charset="0"/>
                <a:cs typeface="Courier" charset="0"/>
              </a:rPr>
              <a:t>class Shape{</a:t>
            </a:r>
          </a:p>
          <a:p>
            <a:pPr marL="0" indent="0">
              <a:buNone/>
            </a:pPr>
            <a:r>
              <a:rPr lang="en-US" sz="1800" b="1" dirty="0">
                <a:latin typeface="Courier" charset="0"/>
                <a:ea typeface="Courier" charset="0"/>
                <a:cs typeface="Courier" charset="0"/>
              </a:rPr>
              <a:t>	protected:</a:t>
            </a:r>
          </a:p>
          <a:p>
            <a:pPr marL="0" indent="0">
              <a:buNone/>
            </a:pPr>
            <a:r>
              <a:rPr lang="en-US" sz="1800" b="1" dirty="0">
                <a:latin typeface="Courier" charset="0"/>
                <a:ea typeface="Courier" charset="0"/>
                <a:cs typeface="Courier" charset="0"/>
              </a:rPr>
              <a:t>	</a:t>
            </a:r>
            <a:r>
              <a:rPr lang="en-US" sz="1800" b="1" dirty="0" err="1">
                <a:latin typeface="Courier" charset="0"/>
                <a:ea typeface="Courier" charset="0"/>
                <a:cs typeface="Courier" charset="0"/>
              </a:rPr>
              <a:t>int</a:t>
            </a:r>
            <a:r>
              <a:rPr lang="en-US" sz="1800" b="1" dirty="0">
                <a:latin typeface="Courier" charset="0"/>
                <a:ea typeface="Courier" charset="0"/>
                <a:cs typeface="Courier" charset="0"/>
              </a:rPr>
              <a:t> width, height;</a:t>
            </a:r>
          </a:p>
          <a:p>
            <a:pPr marL="0" indent="0">
              <a:buNone/>
            </a:pPr>
            <a:r>
              <a:rPr lang="en-US" sz="1800" b="1" dirty="0">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Shape(</a:t>
            </a:r>
            <a:r>
              <a:rPr lang="en-US" sz="1800" b="1" dirty="0" err="1">
                <a:latin typeface="Courier" charset="0"/>
                <a:ea typeface="Courier" charset="0"/>
                <a:cs typeface="Courier" charset="0"/>
              </a:rPr>
              <a:t>int</a:t>
            </a:r>
            <a:r>
              <a:rPr lang="en-US" sz="1800" b="1" dirty="0">
                <a:latin typeface="Courier" charset="0"/>
                <a:ea typeface="Courier" charset="0"/>
                <a:cs typeface="Courier" charset="0"/>
              </a:rPr>
              <a:t> a, </a:t>
            </a:r>
            <a:r>
              <a:rPr lang="en-US" sz="1800" b="1" dirty="0" err="1">
                <a:latin typeface="Courier" charset="0"/>
                <a:ea typeface="Courier" charset="0"/>
                <a:cs typeface="Courier" charset="0"/>
              </a:rPr>
              <a:t>int</a:t>
            </a:r>
            <a:r>
              <a:rPr lang="en-US" sz="1800" b="1" dirty="0">
                <a:latin typeface="Courier" charset="0"/>
                <a:ea typeface="Courier" charset="0"/>
                <a:cs typeface="Courier" charset="0"/>
              </a:rPr>
              <a:t> b) { width = a; height = b; }</a:t>
            </a:r>
          </a:p>
          <a:p>
            <a:pPr marL="0" indent="0">
              <a:buNone/>
            </a:pPr>
            <a:r>
              <a:rPr lang="en-US" sz="1800" b="1" dirty="0">
                <a:latin typeface="Courier" charset="0"/>
                <a:ea typeface="Courier" charset="0"/>
                <a:cs typeface="Courier" charset="0"/>
              </a:rPr>
              <a:t>	</a:t>
            </a:r>
            <a:r>
              <a:rPr lang="en-US" sz="1800" b="1" dirty="0">
                <a:solidFill>
                  <a:srgbClr val="FF0000"/>
                </a:solidFill>
                <a:latin typeface="Courier" charset="0"/>
                <a:ea typeface="Courier" charset="0"/>
                <a:cs typeface="Courier" charset="0"/>
              </a:rPr>
              <a:t>virtual</a:t>
            </a:r>
            <a:r>
              <a:rPr lang="en-US" sz="1800" b="1" dirty="0">
                <a:latin typeface="Courier" charset="0"/>
                <a:ea typeface="Courier" charset="0"/>
                <a:cs typeface="Courier" charset="0"/>
              </a:rPr>
              <a:t> </a:t>
            </a:r>
            <a:r>
              <a:rPr lang="en-US" sz="1800" b="1" dirty="0" err="1">
                <a:latin typeface="Courier" charset="0"/>
                <a:ea typeface="Courier" charset="0"/>
                <a:cs typeface="Courier" charset="0"/>
              </a:rPr>
              <a:t>int</a:t>
            </a:r>
            <a:r>
              <a:rPr lang="en-US" sz="1800" b="1" dirty="0">
                <a:latin typeface="Courier" charset="0"/>
                <a:ea typeface="Courier" charset="0"/>
                <a:cs typeface="Courier" charset="0"/>
              </a:rPr>
              <a:t> area()=0; //pure virtual function – it has no body</a:t>
            </a:r>
          </a:p>
          <a:p>
            <a:pPr marL="0" indent="0">
              <a:buNone/>
            </a:pPr>
            <a:r>
              <a:rPr lang="en-US" sz="1800" b="1" dirty="0">
                <a:latin typeface="Courier" charset="0"/>
                <a:ea typeface="Courier" charset="0"/>
                <a:cs typeface="Courier" charset="0"/>
              </a:rPr>
              <a:t>};</a:t>
            </a:r>
          </a:p>
          <a:p>
            <a:pPr marL="0" indent="0">
              <a:buNone/>
            </a:pPr>
            <a:endParaRPr lang="en-US" sz="1800" b="1" dirty="0"/>
          </a:p>
          <a:p>
            <a:pPr marL="0" indent="0">
              <a:buNone/>
            </a:pPr>
            <a:r>
              <a:rPr lang="en-US" sz="1800" b="1" dirty="0" err="1"/>
              <a:t>int</a:t>
            </a:r>
            <a:r>
              <a:rPr lang="en-US" sz="1800" b="1" dirty="0"/>
              <a:t> main(){</a:t>
            </a:r>
          </a:p>
          <a:p>
            <a:pPr marL="0" indent="0">
              <a:buNone/>
            </a:pPr>
            <a:r>
              <a:rPr lang="en-US" sz="1800" b="1" dirty="0"/>
              <a:t>	Shape shape1(2,4); </a:t>
            </a:r>
            <a:r>
              <a:rPr lang="en-US" sz="1800" b="1" dirty="0">
                <a:solidFill>
                  <a:srgbClr val="FF0000"/>
                </a:solidFill>
              </a:rPr>
              <a:t>// this will cause compiler error!</a:t>
            </a:r>
          </a:p>
          <a:p>
            <a:pPr marL="0" indent="0">
              <a:buNone/>
            </a:pPr>
            <a:r>
              <a:rPr lang="en-US" sz="1800" b="1" dirty="0"/>
              <a:t>	Shape *p_shape1; // this is allowed</a:t>
            </a:r>
          </a:p>
          <a:p>
            <a:pPr marL="0" indent="0">
              <a:buNone/>
            </a:pPr>
            <a:r>
              <a:rPr lang="en-US" sz="1800" b="1" dirty="0"/>
              <a:t>}</a:t>
            </a:r>
          </a:p>
          <a:p>
            <a:pPr marL="0" indent="0">
              <a:buNone/>
            </a:pPr>
            <a:endParaRPr lang="en-US" sz="1800" b="1" dirty="0"/>
          </a:p>
          <a:p>
            <a:r>
              <a:rPr lang="en-US" sz="2000" b="1" dirty="0"/>
              <a:t>derived class must define a body for this virtual function, or it will also be considered an abstract base class</a:t>
            </a: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4505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Function Template</a:t>
            </a: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5</a:t>
            </a:r>
          </a:p>
        </p:txBody>
      </p:sp>
      <p:sp>
        <p:nvSpPr>
          <p:cNvPr id="6" name="Text Placeholder 5">
            <a:extLst>
              <a:ext uri="{FF2B5EF4-FFF2-40B4-BE49-F238E27FC236}">
                <a16:creationId xmlns:a16="http://schemas.microsoft.com/office/drawing/2014/main" id="{296074DC-5A11-4FFF-8DF7-CA527CC46760}"/>
              </a:ext>
            </a:extLst>
          </p:cNvPr>
          <p:cNvSpPr>
            <a:spLocks noGrp="1"/>
          </p:cNvSpPr>
          <p:nvPr>
            <p:ph type="body" sz="quarter" idx="12"/>
          </p:nvPr>
        </p:nvSpPr>
        <p:spPr/>
        <p:txBody>
          <a:bodyPr/>
          <a:lstStyle/>
          <a:p>
            <a:endParaRPr lang="en-US"/>
          </a:p>
        </p:txBody>
      </p:sp>
      <p:pic>
        <p:nvPicPr>
          <p:cNvPr id="7" name="Picture 6">
            <a:extLst>
              <a:ext uri="{FF2B5EF4-FFF2-40B4-BE49-F238E27FC236}">
                <a16:creationId xmlns:a16="http://schemas.microsoft.com/office/drawing/2014/main" id="{39B5FC14-46C8-4985-ADAE-D5521F7029B9}"/>
              </a:ext>
            </a:extLst>
          </p:cNvPr>
          <p:cNvPicPr>
            <a:picLocks noChangeAspect="1"/>
          </p:cNvPicPr>
          <p:nvPr/>
        </p:nvPicPr>
        <p:blipFill>
          <a:blip r:embed="rId3"/>
          <a:stretch>
            <a:fillRect/>
          </a:stretch>
        </p:blipFill>
        <p:spPr>
          <a:xfrm>
            <a:off x="261608" y="1438446"/>
            <a:ext cx="9796792" cy="5271570"/>
          </a:xfrm>
          <a:prstGeom prst="rect">
            <a:avLst/>
          </a:prstGeom>
        </p:spPr>
      </p:pic>
    </p:spTree>
    <p:extLst>
      <p:ext uri="{BB962C8B-B14F-4D97-AF65-F5344CB8AC3E}">
        <p14:creationId xmlns:p14="http://schemas.microsoft.com/office/powerpoint/2010/main" val="126799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Class Template</a:t>
            </a:r>
          </a:p>
        </p:txBody>
      </p:sp>
      <p:sp>
        <p:nvSpPr>
          <p:cNvPr id="3" name="Text Placeholder 2"/>
          <p:cNvSpPr>
            <a:spLocks noGrp="1"/>
          </p:cNvSpPr>
          <p:nvPr>
            <p:ph type="body" sz="quarter" idx="12"/>
          </p:nvPr>
        </p:nvSpPr>
        <p:spPr>
          <a:xfrm>
            <a:off x="444500" y="1362075"/>
            <a:ext cx="9245600" cy="4826000"/>
          </a:xfrm>
        </p:spPr>
        <p:txBody>
          <a:bodyPr/>
          <a:lstStyle/>
          <a:p>
            <a:pPr marL="0" indent="0">
              <a:buNone/>
            </a:pPr>
            <a:r>
              <a:rPr lang="en-US" sz="1600" b="1" dirty="0">
                <a:latin typeface="Courier" charset="0"/>
                <a:ea typeface="Courier" charset="0"/>
                <a:cs typeface="Courier" charset="0"/>
              </a:rPr>
              <a:t>template &lt;class T&gt; </a:t>
            </a:r>
          </a:p>
          <a:p>
            <a:pPr marL="0" indent="0">
              <a:buNone/>
            </a:pPr>
            <a:r>
              <a:rPr lang="en-US" sz="1600" b="1" dirty="0">
                <a:latin typeface="Courier" charset="0"/>
                <a:ea typeface="Courier" charset="0"/>
                <a:cs typeface="Courier" charset="0"/>
              </a:rPr>
              <a:t>class </a:t>
            </a:r>
            <a:r>
              <a:rPr lang="en-US" sz="1600" b="1" dirty="0" err="1">
                <a:latin typeface="Courier" charset="0"/>
                <a:ea typeface="Courier" charset="0"/>
                <a:cs typeface="Courier" charset="0"/>
              </a:rPr>
              <a:t>mypair</a:t>
            </a:r>
            <a:r>
              <a:rPr lang="en-US" sz="1600" b="1" dirty="0">
                <a:latin typeface="Courier" charset="0"/>
                <a:ea typeface="Courier" charset="0"/>
                <a:cs typeface="Courier" charset="0"/>
              </a:rPr>
              <a:t> { </a:t>
            </a:r>
          </a:p>
          <a:p>
            <a:pPr marL="0" indent="0">
              <a:buNone/>
            </a:pPr>
            <a:r>
              <a:rPr lang="it-IT" sz="1600" b="1" dirty="0">
                <a:latin typeface="Courier" charset="0"/>
                <a:ea typeface="Courier" charset="0"/>
                <a:cs typeface="Courier" charset="0"/>
              </a:rPr>
              <a:t>	T a, b; </a:t>
            </a:r>
          </a:p>
          <a:p>
            <a:pPr marL="0" indent="0">
              <a:buNone/>
            </a:pPr>
            <a:r>
              <a:rPr lang="it-IT" sz="1600" b="1" dirty="0">
                <a:latin typeface="Courier" charset="0"/>
                <a:ea typeface="Courier" charset="0"/>
                <a:cs typeface="Courier" charset="0"/>
              </a:rPr>
              <a:t>	public: </a:t>
            </a:r>
          </a:p>
          <a:p>
            <a:pPr marL="0" indent="0">
              <a:buNone/>
            </a:pPr>
            <a:r>
              <a:rPr lang="it-IT" sz="1600" b="1" dirty="0">
                <a:latin typeface="Courier" charset="0"/>
                <a:ea typeface="Courier" charset="0"/>
                <a:cs typeface="Courier" charset="0"/>
              </a:rPr>
              <a:t>	</a:t>
            </a:r>
            <a:r>
              <a:rPr lang="it-IT" sz="1600" b="1" dirty="0" err="1">
                <a:latin typeface="Courier" charset="0"/>
                <a:ea typeface="Courier" charset="0"/>
                <a:cs typeface="Courier" charset="0"/>
              </a:rPr>
              <a:t>mypair</a:t>
            </a:r>
            <a:r>
              <a:rPr lang="it-IT" sz="1600" b="1" dirty="0">
                <a:latin typeface="Courier" charset="0"/>
                <a:ea typeface="Courier" charset="0"/>
                <a:cs typeface="Courier" charset="0"/>
              </a:rPr>
              <a:t> (T first, T </a:t>
            </a:r>
            <a:r>
              <a:rPr lang="it-IT" sz="1600" b="1" dirty="0" err="1">
                <a:latin typeface="Courier" charset="0"/>
                <a:ea typeface="Courier" charset="0"/>
                <a:cs typeface="Courier" charset="0"/>
              </a:rPr>
              <a:t>second</a:t>
            </a:r>
            <a:r>
              <a:rPr lang="it-IT" sz="1600" b="1" dirty="0">
                <a:latin typeface="Courier" charset="0"/>
                <a:ea typeface="Courier" charset="0"/>
                <a:cs typeface="Courier" charset="0"/>
              </a:rPr>
              <a:t>) </a:t>
            </a:r>
          </a:p>
          <a:p>
            <a:pPr marL="0" indent="0">
              <a:buNone/>
            </a:pPr>
            <a:r>
              <a:rPr lang="it-IT" sz="1600" b="1" dirty="0">
                <a:latin typeface="Courier" charset="0"/>
                <a:ea typeface="Courier" charset="0"/>
                <a:cs typeface="Courier" charset="0"/>
              </a:rPr>
              <a:t>		{a=first; b=</a:t>
            </a:r>
            <a:r>
              <a:rPr lang="it-IT" sz="1600" b="1" dirty="0" err="1">
                <a:latin typeface="Courier" charset="0"/>
                <a:ea typeface="Courier" charset="0"/>
                <a:cs typeface="Courier" charset="0"/>
              </a:rPr>
              <a:t>second</a:t>
            </a:r>
            <a:r>
              <a:rPr lang="it-IT" sz="1600" b="1" dirty="0">
                <a:latin typeface="Courier" charset="0"/>
                <a:ea typeface="Courier" charset="0"/>
                <a:cs typeface="Courier" charset="0"/>
              </a:rPr>
              <a:t>;} </a:t>
            </a:r>
          </a:p>
          <a:p>
            <a:pPr marL="0" indent="0">
              <a:buNone/>
            </a:pPr>
            <a:r>
              <a:rPr lang="tr-TR" sz="1600" b="1" dirty="0">
                <a:latin typeface="Courier" charset="0"/>
                <a:ea typeface="Courier" charset="0"/>
                <a:cs typeface="Courier" charset="0"/>
              </a:rPr>
              <a:t>	T </a:t>
            </a:r>
            <a:r>
              <a:rPr lang="tr-TR" sz="1600" b="1" dirty="0" err="1">
                <a:latin typeface="Courier" charset="0"/>
                <a:ea typeface="Courier" charset="0"/>
                <a:cs typeface="Courier" charset="0"/>
              </a:rPr>
              <a:t>getmax</a:t>
            </a:r>
            <a:r>
              <a:rPr lang="tr-TR" sz="1600" b="1" dirty="0">
                <a:latin typeface="Courier" charset="0"/>
                <a:ea typeface="Courier" charset="0"/>
                <a:cs typeface="Courier" charset="0"/>
              </a:rPr>
              <a:t> (); </a:t>
            </a:r>
          </a:p>
          <a:p>
            <a:pPr marL="0" indent="0">
              <a:buNone/>
            </a:pPr>
            <a:r>
              <a:rPr lang="uk-UA" sz="1600" b="1" dirty="0">
                <a:latin typeface="Courier" charset="0"/>
                <a:ea typeface="Courier" charset="0"/>
                <a:cs typeface="Courier" charset="0"/>
              </a:rPr>
              <a:t>}; </a:t>
            </a:r>
          </a:p>
          <a:p>
            <a:pPr marL="0" indent="0">
              <a:buNone/>
            </a:pPr>
            <a:r>
              <a:rPr lang="en-US" sz="1600" b="1" dirty="0">
                <a:latin typeface="Courier" charset="0"/>
                <a:ea typeface="Courier" charset="0"/>
                <a:cs typeface="Courier" charset="0"/>
              </a:rPr>
              <a:t>template &lt;class T&gt; </a:t>
            </a:r>
          </a:p>
          <a:p>
            <a:pPr marL="0" indent="0">
              <a:buNone/>
            </a:pPr>
            <a:r>
              <a:rPr lang="en-US" sz="1600" b="1" dirty="0">
                <a:latin typeface="Courier" charset="0"/>
                <a:ea typeface="Courier" charset="0"/>
                <a:cs typeface="Courier" charset="0"/>
              </a:rPr>
              <a:t>T </a:t>
            </a:r>
            <a:r>
              <a:rPr lang="en-US" sz="1600" b="1" dirty="0" err="1">
                <a:latin typeface="Courier" charset="0"/>
                <a:ea typeface="Courier" charset="0"/>
                <a:cs typeface="Courier" charset="0"/>
              </a:rPr>
              <a:t>mypair</a:t>
            </a:r>
            <a:r>
              <a:rPr lang="en-US" sz="1600" b="1" dirty="0">
                <a:latin typeface="Courier" charset="0"/>
                <a:ea typeface="Courier" charset="0"/>
                <a:cs typeface="Courier" charset="0"/>
              </a:rPr>
              <a:t>&lt;T&gt;::</a:t>
            </a:r>
            <a:r>
              <a:rPr lang="en-US" sz="1600" b="1" dirty="0" err="1">
                <a:latin typeface="Courier" charset="0"/>
                <a:ea typeface="Courier" charset="0"/>
                <a:cs typeface="Courier" charset="0"/>
              </a:rPr>
              <a:t>getmax</a:t>
            </a:r>
            <a:r>
              <a:rPr lang="en-US" sz="1600" b="1" dirty="0">
                <a:latin typeface="Courier" charset="0"/>
                <a:ea typeface="Courier" charset="0"/>
                <a:cs typeface="Courier" charset="0"/>
              </a:rPr>
              <a:t> () { </a:t>
            </a:r>
          </a:p>
          <a:p>
            <a:pPr marL="0" indent="0">
              <a:buNone/>
            </a:pPr>
            <a:r>
              <a:rPr lang="en-US" sz="1600" b="1" dirty="0">
                <a:latin typeface="Courier" charset="0"/>
                <a:ea typeface="Courier" charset="0"/>
                <a:cs typeface="Courier" charset="0"/>
              </a:rPr>
              <a:t>	T </a:t>
            </a:r>
            <a:r>
              <a:rPr lang="en-US" sz="1600" b="1" dirty="0" err="1">
                <a:latin typeface="Courier" charset="0"/>
                <a:ea typeface="Courier" charset="0"/>
                <a:cs typeface="Courier" charset="0"/>
              </a:rPr>
              <a:t>retval</a:t>
            </a:r>
            <a:r>
              <a:rPr lang="en-US" sz="1600" b="1" dirty="0">
                <a:latin typeface="Courier" charset="0"/>
                <a:ea typeface="Courier" charset="0"/>
                <a:cs typeface="Courier" charset="0"/>
              </a:rPr>
              <a:t>; </a:t>
            </a:r>
          </a:p>
          <a:p>
            <a:pPr marL="0" indent="0">
              <a:buNone/>
            </a:pPr>
            <a:r>
              <a:rPr lang="sk-SK" sz="1600" b="1" dirty="0">
                <a:latin typeface="Courier" charset="0"/>
                <a:ea typeface="Courier" charset="0"/>
                <a:cs typeface="Courier" charset="0"/>
              </a:rPr>
              <a:t>	</a:t>
            </a:r>
            <a:r>
              <a:rPr lang="sk-SK" sz="1600" b="1" dirty="0" err="1">
                <a:latin typeface="Courier" charset="0"/>
                <a:ea typeface="Courier" charset="0"/>
                <a:cs typeface="Courier" charset="0"/>
              </a:rPr>
              <a:t>retval</a:t>
            </a:r>
            <a:r>
              <a:rPr lang="sk-SK" sz="1600" b="1" dirty="0">
                <a:latin typeface="Courier" charset="0"/>
                <a:ea typeface="Courier" charset="0"/>
                <a:cs typeface="Courier" charset="0"/>
              </a:rPr>
              <a:t> = a&gt;b? a : b; </a:t>
            </a:r>
          </a:p>
          <a:p>
            <a:pPr marL="0" indent="0">
              <a:buNone/>
            </a:pPr>
            <a:r>
              <a:rPr lang="sk-SK" sz="1600" b="1" dirty="0">
                <a:latin typeface="Courier" charset="0"/>
                <a:ea typeface="Courier" charset="0"/>
                <a:cs typeface="Courier" charset="0"/>
              </a:rPr>
              <a:t>	</a:t>
            </a:r>
            <a:r>
              <a:rPr lang="sk-SK" sz="1600" b="1" dirty="0" err="1">
                <a:latin typeface="Courier" charset="0"/>
                <a:ea typeface="Courier" charset="0"/>
                <a:cs typeface="Courier" charset="0"/>
              </a:rPr>
              <a:t>return</a:t>
            </a:r>
            <a:r>
              <a:rPr lang="sk-SK" sz="1600" b="1" dirty="0">
                <a:latin typeface="Courier" charset="0"/>
                <a:ea typeface="Courier" charset="0"/>
                <a:cs typeface="Courier" charset="0"/>
              </a:rPr>
              <a:t> </a:t>
            </a:r>
            <a:r>
              <a:rPr lang="sk-SK" sz="1600" b="1" dirty="0" err="1">
                <a:latin typeface="Courier" charset="0"/>
                <a:ea typeface="Courier" charset="0"/>
                <a:cs typeface="Courier" charset="0"/>
              </a:rPr>
              <a:t>retval</a:t>
            </a:r>
            <a:r>
              <a:rPr lang="sk-SK" sz="1600" b="1" dirty="0">
                <a:latin typeface="Courier" charset="0"/>
                <a:ea typeface="Courier" charset="0"/>
                <a:cs typeface="Courier" charset="0"/>
              </a:rPr>
              <a:t>; </a:t>
            </a:r>
          </a:p>
          <a:p>
            <a:pPr marL="0" indent="0">
              <a:buNone/>
            </a:pPr>
            <a:r>
              <a:rPr lang="sk-SK" sz="1600" b="1" dirty="0">
                <a:latin typeface="Courier" charset="0"/>
                <a:ea typeface="Courier" charset="0"/>
                <a:cs typeface="Courier" charset="0"/>
              </a:rPr>
              <a:t>} </a:t>
            </a:r>
          </a:p>
          <a:p>
            <a:pPr marL="0" indent="0">
              <a:buNone/>
            </a:pPr>
            <a:r>
              <a:rPr lang="fr-FR" sz="1600" b="1" dirty="0" err="1">
                <a:latin typeface="Courier" charset="0"/>
                <a:ea typeface="Courier" charset="0"/>
                <a:cs typeface="Courier" charset="0"/>
              </a:rPr>
              <a:t>int</a:t>
            </a:r>
            <a:r>
              <a:rPr lang="fr-FR" sz="1600" b="1" dirty="0">
                <a:latin typeface="Courier" charset="0"/>
                <a:ea typeface="Courier" charset="0"/>
                <a:cs typeface="Courier" charset="0"/>
              </a:rPr>
              <a:t> main () { </a:t>
            </a:r>
          </a:p>
          <a:p>
            <a:pPr marL="0" indent="0">
              <a:buNone/>
            </a:pPr>
            <a:r>
              <a:rPr lang="en-US" sz="1600" b="1" dirty="0">
                <a:latin typeface="Courier" charset="0"/>
                <a:ea typeface="Courier" charset="0"/>
                <a:cs typeface="Courier" charset="0"/>
              </a:rPr>
              <a:t>	</a:t>
            </a:r>
            <a:r>
              <a:rPr lang="en-US" sz="1600" b="1" dirty="0" err="1">
                <a:latin typeface="Courier" charset="0"/>
                <a:ea typeface="Courier" charset="0"/>
                <a:cs typeface="Courier" charset="0"/>
              </a:rPr>
              <a:t>mypair</a:t>
            </a:r>
            <a:r>
              <a:rPr lang="en-US" sz="1600" b="1" dirty="0">
                <a:latin typeface="Courier" charset="0"/>
                <a:ea typeface="Courier" charset="0"/>
                <a:cs typeface="Courier" charset="0"/>
              </a:rPr>
              <a:t> &lt;</a:t>
            </a:r>
            <a:r>
              <a:rPr lang="en-US" sz="1600" b="1" dirty="0" err="1">
                <a:latin typeface="Courier" charset="0"/>
                <a:ea typeface="Courier" charset="0"/>
                <a:cs typeface="Courier" charset="0"/>
              </a:rPr>
              <a:t>int</a:t>
            </a:r>
            <a:r>
              <a:rPr lang="en-US" sz="1600" b="1" dirty="0">
                <a:latin typeface="Courier" charset="0"/>
                <a:ea typeface="Courier" charset="0"/>
                <a:cs typeface="Courier" charset="0"/>
              </a:rPr>
              <a:t>&gt; </a:t>
            </a:r>
            <a:r>
              <a:rPr lang="en-US" sz="1600" b="1" dirty="0" err="1">
                <a:latin typeface="Courier" charset="0"/>
                <a:ea typeface="Courier" charset="0"/>
                <a:cs typeface="Courier" charset="0"/>
              </a:rPr>
              <a:t>myobject</a:t>
            </a:r>
            <a:r>
              <a:rPr lang="en-US" sz="1600" b="1" dirty="0">
                <a:latin typeface="Courier" charset="0"/>
                <a:ea typeface="Courier" charset="0"/>
                <a:cs typeface="Courier" charset="0"/>
              </a:rPr>
              <a:t> (100, 75); </a:t>
            </a:r>
          </a:p>
          <a:p>
            <a:pPr marL="0" indent="0">
              <a:buNone/>
            </a:pPr>
            <a:r>
              <a:rPr lang="en-US" sz="1600" b="1" dirty="0">
                <a:latin typeface="Courier" charset="0"/>
                <a:ea typeface="Courier" charset="0"/>
                <a:cs typeface="Courier" charset="0"/>
              </a:rPr>
              <a:t>	</a:t>
            </a:r>
            <a:r>
              <a:rPr lang="en-US" sz="1600" b="1" dirty="0" err="1">
                <a:latin typeface="Courier" charset="0"/>
                <a:ea typeface="Courier" charset="0"/>
                <a:cs typeface="Courier" charset="0"/>
              </a:rPr>
              <a:t>cout</a:t>
            </a:r>
            <a:r>
              <a:rPr lang="en-US" sz="1600" b="1" dirty="0">
                <a:latin typeface="Courier" charset="0"/>
                <a:ea typeface="Courier" charset="0"/>
                <a:cs typeface="Courier" charset="0"/>
              </a:rPr>
              <a:t> &lt;&lt; </a:t>
            </a:r>
            <a:r>
              <a:rPr lang="en-US" sz="1600" b="1" dirty="0" err="1">
                <a:latin typeface="Courier" charset="0"/>
                <a:ea typeface="Courier" charset="0"/>
                <a:cs typeface="Courier" charset="0"/>
              </a:rPr>
              <a:t>myobject.getmax</a:t>
            </a:r>
            <a:r>
              <a:rPr lang="en-US" sz="1600" b="1" dirty="0">
                <a:latin typeface="Courier" charset="0"/>
                <a:ea typeface="Courier" charset="0"/>
                <a:cs typeface="Courier" charset="0"/>
              </a:rPr>
              <a:t>(); </a:t>
            </a:r>
          </a:p>
          <a:p>
            <a:pPr marL="0" indent="0">
              <a:buNone/>
            </a:pPr>
            <a:r>
              <a:rPr lang="en-US" sz="1600" b="1" dirty="0">
                <a:latin typeface="Courier" charset="0"/>
                <a:ea typeface="Courier" charset="0"/>
                <a:cs typeface="Courier" charset="0"/>
              </a:rPr>
              <a:t>	return 0; </a:t>
            </a:r>
          </a:p>
          <a:p>
            <a:pPr marL="0" indent="0">
              <a:buNone/>
            </a:pPr>
            <a:r>
              <a:rPr lang="en-US" sz="1600" b="1" dirty="0">
                <a:latin typeface="Courier" charset="0"/>
                <a:ea typeface="Courier" charset="0"/>
                <a:cs typeface="Courier" charset="0"/>
              </a:rPr>
              <a:t>} </a:t>
            </a: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49811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F0B6C9-57EB-A944-AC75-9F975AC6A981}"/>
              </a:ext>
            </a:extLst>
          </p:cNvPr>
          <p:cNvSpPr>
            <a:spLocks noGrp="1"/>
          </p:cNvSpPr>
          <p:nvPr>
            <p:ph type="body" sz="quarter" idx="10"/>
          </p:nvPr>
        </p:nvSpPr>
        <p:spPr/>
        <p:txBody>
          <a:bodyPr/>
          <a:lstStyle/>
          <a:p>
            <a:r>
              <a:rPr lang="en-US" dirty="0"/>
              <a:t>Vector</a:t>
            </a:r>
          </a:p>
        </p:txBody>
      </p:sp>
      <p:sp>
        <p:nvSpPr>
          <p:cNvPr id="3" name="Text Placeholder 2">
            <a:extLst>
              <a:ext uri="{FF2B5EF4-FFF2-40B4-BE49-F238E27FC236}">
                <a16:creationId xmlns:a16="http://schemas.microsoft.com/office/drawing/2014/main" id="{E4083E61-62FB-AA45-A79D-53A2F7CB89C3}"/>
              </a:ext>
            </a:extLst>
          </p:cNvPr>
          <p:cNvSpPr>
            <a:spLocks noGrp="1"/>
          </p:cNvSpPr>
          <p:nvPr>
            <p:ph type="body" sz="quarter" idx="12"/>
          </p:nvPr>
        </p:nvSpPr>
        <p:spPr>
          <a:xfrm>
            <a:off x="444500" y="1625599"/>
            <a:ext cx="9461500" cy="5527675"/>
          </a:xfrm>
        </p:spPr>
        <p:txBody>
          <a:bodyPr/>
          <a:lstStyle/>
          <a:p>
            <a:r>
              <a:rPr lang="en-US" dirty="0"/>
              <a:t>Sequence container that encapsulates dynamic size arrays (container - an object that holds the same type of data)</a:t>
            </a:r>
          </a:p>
          <a:p>
            <a:r>
              <a:rPr lang="en-US" dirty="0"/>
              <a:t>Can expand or shrink during run-time</a:t>
            </a:r>
          </a:p>
          <a:p>
            <a:r>
              <a:rPr lang="en-US" dirty="0"/>
              <a:t>Similar to array, elements are stored in contiguous memory locations</a:t>
            </a:r>
          </a:p>
          <a:p>
            <a:pPr marL="0" indent="0">
              <a:buNone/>
            </a:pPr>
            <a:endParaRPr lang="en-US" sz="1100" dirty="0"/>
          </a:p>
          <a:p>
            <a:pPr marL="0" indent="0">
              <a:buNone/>
            </a:pPr>
            <a:r>
              <a:rPr lang="en-US" sz="1800" dirty="0">
                <a:latin typeface="Courier" pitchFamily="2" charset="0"/>
              </a:rPr>
              <a:t>#include &lt;iostream&gt; </a:t>
            </a:r>
          </a:p>
          <a:p>
            <a:pPr marL="0" indent="0">
              <a:buNone/>
            </a:pPr>
            <a:r>
              <a:rPr lang="en-US" sz="1800" dirty="0">
                <a:latin typeface="Courier" pitchFamily="2" charset="0"/>
              </a:rPr>
              <a:t>#include &lt;vector&gt;   </a:t>
            </a:r>
          </a:p>
          <a:p>
            <a:pPr marL="0" indent="0">
              <a:buNone/>
            </a:pPr>
            <a:r>
              <a:rPr lang="en-US" sz="1800" dirty="0" err="1">
                <a:latin typeface="Courier" pitchFamily="2" charset="0"/>
              </a:rPr>
              <a:t>int</a:t>
            </a:r>
            <a:r>
              <a:rPr lang="en-US" sz="1800" dirty="0">
                <a:latin typeface="Courier" pitchFamily="2" charset="0"/>
              </a:rPr>
              <a:t> main() { </a:t>
            </a:r>
          </a:p>
          <a:p>
            <a:pPr marL="0" indent="0">
              <a:buNone/>
            </a:pPr>
            <a:r>
              <a:rPr lang="en-US" sz="1800" dirty="0">
                <a:latin typeface="Courier" pitchFamily="2" charset="0"/>
              </a:rPr>
              <a:t>	// Create a vector containing integers </a:t>
            </a:r>
          </a:p>
          <a:p>
            <a:pPr marL="0" indent="0">
              <a:buNone/>
            </a:pPr>
            <a:r>
              <a:rPr lang="en-US" sz="1800" dirty="0">
                <a:latin typeface="Courier" pitchFamily="2" charset="0"/>
              </a:rPr>
              <a:t>	</a:t>
            </a:r>
            <a:r>
              <a:rPr lang="en-US" sz="1800" dirty="0" err="1">
                <a:latin typeface="Courier" pitchFamily="2" charset="0"/>
              </a:rPr>
              <a:t>std</a:t>
            </a:r>
            <a:r>
              <a:rPr lang="en-US" sz="1800" dirty="0">
                <a:latin typeface="Courier" pitchFamily="2" charset="0"/>
              </a:rPr>
              <a:t>::vector&lt;</a:t>
            </a:r>
            <a:r>
              <a:rPr lang="en-US" sz="1800" dirty="0" err="1">
                <a:solidFill>
                  <a:srgbClr val="C00000"/>
                </a:solidFill>
                <a:latin typeface="Courier" pitchFamily="2" charset="0"/>
              </a:rPr>
              <a:t>int</a:t>
            </a:r>
            <a:r>
              <a:rPr lang="en-US" sz="1800" dirty="0">
                <a:latin typeface="Courier" pitchFamily="2" charset="0"/>
              </a:rPr>
              <a:t>&gt; v = {17, 5, 16, 8};   </a:t>
            </a:r>
          </a:p>
          <a:p>
            <a:pPr marL="0" indent="0">
              <a:buNone/>
            </a:pPr>
            <a:r>
              <a:rPr lang="en-US" sz="1800" dirty="0">
                <a:latin typeface="Courier" pitchFamily="2" charset="0"/>
              </a:rPr>
              <a:t>	// Add two more integers to vector 	</a:t>
            </a:r>
          </a:p>
          <a:p>
            <a:pPr marL="0" indent="0">
              <a:buNone/>
            </a:pPr>
            <a:r>
              <a:rPr lang="en-US" sz="1800" dirty="0">
                <a:latin typeface="Courier" pitchFamily="2" charset="0"/>
              </a:rPr>
              <a:t>	</a:t>
            </a:r>
            <a:r>
              <a:rPr lang="en-US" sz="1800" dirty="0" err="1">
                <a:latin typeface="Courier" pitchFamily="2" charset="0"/>
              </a:rPr>
              <a:t>v.push_back</a:t>
            </a:r>
            <a:r>
              <a:rPr lang="en-US" sz="1800" dirty="0">
                <a:latin typeface="Courier" pitchFamily="2" charset="0"/>
              </a:rPr>
              <a:t>(15); </a:t>
            </a:r>
          </a:p>
          <a:p>
            <a:pPr marL="0" indent="0">
              <a:buNone/>
            </a:pPr>
            <a:r>
              <a:rPr lang="en-US" sz="1800" dirty="0">
                <a:latin typeface="Courier" pitchFamily="2" charset="0"/>
              </a:rPr>
              <a:t>	</a:t>
            </a:r>
            <a:r>
              <a:rPr lang="en-US" sz="1800" dirty="0" err="1">
                <a:latin typeface="Courier" pitchFamily="2" charset="0"/>
              </a:rPr>
              <a:t>v.push_back</a:t>
            </a:r>
            <a:r>
              <a:rPr lang="en-US" sz="1800" dirty="0">
                <a:latin typeface="Courier" pitchFamily="2" charset="0"/>
              </a:rPr>
              <a:t>(3);   </a:t>
            </a:r>
          </a:p>
          <a:p>
            <a:pPr marL="0" indent="0">
              <a:buNone/>
            </a:pPr>
            <a:r>
              <a:rPr lang="en-US" sz="1800" dirty="0">
                <a:latin typeface="Courier" pitchFamily="2" charset="0"/>
              </a:rPr>
              <a:t>	// Iterate and print values of vector </a:t>
            </a:r>
          </a:p>
          <a:p>
            <a:pPr marL="0" indent="0">
              <a:buNone/>
            </a:pPr>
            <a:r>
              <a:rPr lang="en-US" sz="1800" dirty="0">
                <a:latin typeface="Courier" pitchFamily="2" charset="0"/>
              </a:rPr>
              <a:t>	for(</a:t>
            </a:r>
            <a:r>
              <a:rPr lang="en-US" sz="1800" dirty="0" err="1">
                <a:latin typeface="Courier" pitchFamily="2" charset="0"/>
              </a:rPr>
              <a:t>int</a:t>
            </a:r>
            <a:r>
              <a:rPr lang="en-US" sz="1800" dirty="0">
                <a:latin typeface="Courier" pitchFamily="2" charset="0"/>
              </a:rPr>
              <a:t> i = 0; </a:t>
            </a:r>
            <a:r>
              <a:rPr lang="en-US" sz="1800" dirty="0" err="1">
                <a:latin typeface="Courier" pitchFamily="2" charset="0"/>
              </a:rPr>
              <a:t>i</a:t>
            </a:r>
            <a:r>
              <a:rPr lang="en-US" sz="1800" dirty="0">
                <a:latin typeface="Courier" pitchFamily="2" charset="0"/>
              </a:rPr>
              <a:t> &lt; </a:t>
            </a:r>
            <a:r>
              <a:rPr lang="en-US" sz="1800" dirty="0" err="1">
                <a:latin typeface="Courier" pitchFamily="2" charset="0"/>
              </a:rPr>
              <a:t>v.size</a:t>
            </a:r>
            <a:r>
              <a:rPr lang="en-US" sz="1800" dirty="0">
                <a:latin typeface="Courier" pitchFamily="2" charset="0"/>
              </a:rPr>
              <a:t>(); </a:t>
            </a:r>
            <a:r>
              <a:rPr lang="en-US" sz="1800" dirty="0" err="1">
                <a:latin typeface="Courier" pitchFamily="2" charset="0"/>
              </a:rPr>
              <a:t>i</a:t>
            </a:r>
            <a:r>
              <a:rPr lang="en-US" sz="1800" dirty="0">
                <a:latin typeface="Courier" pitchFamily="2" charset="0"/>
              </a:rPr>
              <a:t>++) { </a:t>
            </a:r>
            <a:r>
              <a:rPr lang="en-US" sz="1800" dirty="0" err="1">
                <a:latin typeface="Courier" pitchFamily="2" charset="0"/>
              </a:rPr>
              <a:t>std</a:t>
            </a:r>
            <a:r>
              <a:rPr lang="en-US" sz="1800" dirty="0">
                <a:latin typeface="Courier" pitchFamily="2" charset="0"/>
              </a:rPr>
              <a:t>::out &lt;&lt; v[</a:t>
            </a:r>
            <a:r>
              <a:rPr lang="en-US" sz="1800" dirty="0" err="1">
                <a:latin typeface="Courier" pitchFamily="2" charset="0"/>
              </a:rPr>
              <a:t>i</a:t>
            </a:r>
            <a:r>
              <a:rPr lang="en-US" sz="1800" dirty="0">
                <a:latin typeface="Courier" pitchFamily="2" charset="0"/>
              </a:rPr>
              <a:t>] &lt;&lt; '\n'; } </a:t>
            </a:r>
          </a:p>
          <a:p>
            <a:pPr marL="0" indent="0">
              <a:buNone/>
            </a:pPr>
            <a:r>
              <a:rPr lang="en-US" sz="1800" dirty="0">
                <a:latin typeface="Courier" pitchFamily="2" charset="0"/>
              </a:rPr>
              <a:t>}</a:t>
            </a:r>
          </a:p>
          <a:p>
            <a:pPr marL="0" indent="0">
              <a:buNone/>
            </a:pPr>
            <a:endParaRPr lang="en-US" dirty="0"/>
          </a:p>
          <a:p>
            <a:endParaRPr lang="en-US" dirty="0"/>
          </a:p>
        </p:txBody>
      </p:sp>
      <p:sp>
        <p:nvSpPr>
          <p:cNvPr id="4" name="TextBox 3">
            <a:extLst>
              <a:ext uri="{FF2B5EF4-FFF2-40B4-BE49-F238E27FC236}">
                <a16:creationId xmlns:a16="http://schemas.microsoft.com/office/drawing/2014/main" id="{B640A560-71C5-A044-B1C7-758D61AED092}"/>
              </a:ext>
            </a:extLst>
          </p:cNvPr>
          <p:cNvSpPr txBox="1"/>
          <p:nvPr/>
        </p:nvSpPr>
        <p:spPr>
          <a:xfrm>
            <a:off x="9647865" y="6614044"/>
            <a:ext cx="444352"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11</a:t>
            </a:r>
          </a:p>
        </p:txBody>
      </p:sp>
    </p:spTree>
    <p:extLst>
      <p:ext uri="{BB962C8B-B14F-4D97-AF65-F5344CB8AC3E}">
        <p14:creationId xmlns:p14="http://schemas.microsoft.com/office/powerpoint/2010/main" val="2526984812"/>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25253</TotalTime>
  <Words>693</Words>
  <Application>Microsoft Office PowerPoint</Application>
  <PresentationFormat>Custom</PresentationFormat>
  <Paragraphs>174</Paragraphs>
  <Slides>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Narrow</vt:lpstr>
      <vt:lpstr>Calibri</vt:lpstr>
      <vt:lpstr>Courier</vt:lpstr>
      <vt:lpstr>Droid Sans</vt:lpstr>
      <vt:lpstr>Droid Sans Pro</vt:lpstr>
      <vt:lpstr>OfficinaSansITCStd Book</vt:lpstr>
      <vt:lpstr>Wingdings</vt:lpstr>
      <vt:lpstr>Cover Slide</vt:lpstr>
      <vt:lpstr>Secondary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1984</cp:revision>
  <cp:lastPrinted>2016-11-28T20:25:31Z</cp:lastPrinted>
  <dcterms:created xsi:type="dcterms:W3CDTF">2014-02-04T22:50:07Z</dcterms:created>
  <dcterms:modified xsi:type="dcterms:W3CDTF">2019-04-30T18:50:20Z</dcterms:modified>
</cp:coreProperties>
</file>