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60" r:id="rId3"/>
    <p:sldId id="343" r:id="rId4"/>
    <p:sldId id="336" r:id="rId5"/>
    <p:sldId id="333" r:id="rId6"/>
    <p:sldId id="334" r:id="rId7"/>
    <p:sldId id="344" r:id="rId8"/>
    <p:sldId id="345" r:id="rId9"/>
    <p:sldId id="335" r:id="rId10"/>
    <p:sldId id="337" r:id="rId11"/>
    <p:sldId id="338" r:id="rId12"/>
    <p:sldId id="339" r:id="rId13"/>
    <p:sldId id="346" r:id="rId14"/>
    <p:sldId id="347" r:id="rId15"/>
    <p:sldId id="348" r:id="rId16"/>
    <p:sldId id="349" r:id="rId17"/>
    <p:sldId id="341" r:id="rId18"/>
    <p:sldId id="342" r:id="rId19"/>
  </p:sldIdLst>
  <p:sldSz cx="10058400" cy="7772400"/>
  <p:notesSz cx="9601200" cy="7315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CCCCC"/>
    <a:srgbClr val="FBAF19"/>
    <a:srgbClr val="38668F"/>
    <a:srgbClr val="002060"/>
    <a:srgbClr val="CE1B22"/>
    <a:srgbClr val="A2A5AC"/>
    <a:srgbClr val="E16B27"/>
    <a:srgbClr val="43667B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7" autoAdjust="0"/>
    <p:restoredTop sz="81366"/>
  </p:normalViewPr>
  <p:slideViewPr>
    <p:cSldViewPr snapToGrid="0" snapToObjects="1">
      <p:cViewPr varScale="1">
        <p:scale>
          <a:sx n="61" d="100"/>
          <a:sy n="61" d="100"/>
        </p:scale>
        <p:origin x="62" y="293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9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2/7/2019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3" y="7112001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5775" y="547688"/>
            <a:ext cx="354965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9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3" y="7112001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code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7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5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8 – Control Structures</a:t>
            </a:r>
          </a:p>
          <a:p>
            <a:r>
              <a:rPr lang="en-US" sz="2400" b="1" dirty="0">
                <a:latin typeface="+mn-lt"/>
              </a:rPr>
              <a:t>February 7,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for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58465" y="2241032"/>
            <a:ext cx="4102100" cy="182296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 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for (x = 0; x &lt; 10; x++)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141489"/>
            <a:ext cx="3107937" cy="3664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8465" y="485775"/>
            <a:ext cx="41021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int x = 0;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(x &lt; 10)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x = x + 1;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03200" y="4800600"/>
            <a:ext cx="6591300" cy="215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/>
          <a:lstStyle>
            <a:lvl1pPr marL="342900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for (x = 0; x &lt; 10; x++){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if (x == 5)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 /* what would be the print out? What if ‘</a:t>
            </a:r>
            <a:r>
              <a:rPr lang="en-US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 is replaced with ‘</a:t>
            </a:r>
            <a:r>
              <a:rPr lang="en-US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continue</a:t>
            </a:r>
            <a:r>
              <a:rPr 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’? */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8465" y="4102100"/>
            <a:ext cx="41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What would cause while loop or for loop to become </a:t>
            </a:r>
            <a:r>
              <a:rPr lang="en-US" u="sng" dirty="0">
                <a:solidFill>
                  <a:srgbClr val="C00000"/>
                </a:solidFill>
              </a:rPr>
              <a:t>infinite loops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F8D89-CDC1-45F9-8803-807BEE5EEEEF}"/>
              </a:ext>
            </a:extLst>
          </p:cNvPr>
          <p:cNvSpPr txBox="1"/>
          <p:nvPr/>
        </p:nvSpPr>
        <p:spPr>
          <a:xfrm>
            <a:off x="6794500" y="6300953"/>
            <a:ext cx="250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break_continue.c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9100" y="758248"/>
            <a:ext cx="9431965" cy="4001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inner loop is nested within the outer loop 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for 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BE887-B258-4DC2-B49D-9826BB6A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3" y="1337023"/>
            <a:ext cx="85439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9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31A2A2-0440-4519-BED9-4F755911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585"/>
            <a:ext cx="10058400" cy="379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4A47A-E419-4235-83C8-1F7535F1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44" y="4432426"/>
            <a:ext cx="731520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A336C-5CEB-4327-BE69-268DF7C9D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7" y="6150068"/>
            <a:ext cx="7315200" cy="4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BA628-C206-48E9-8EAB-00B85311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969"/>
            <a:ext cx="10058400" cy="66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15D7C9-9764-48A1-A749-D7F392EA1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122389"/>
            <a:ext cx="9245600" cy="491386"/>
          </a:xfrm>
        </p:spPr>
        <p:txBody>
          <a:bodyPr/>
          <a:lstStyle/>
          <a:p>
            <a:r>
              <a:rPr lang="en-US" dirty="0"/>
              <a:t>Solution of the quadratic equation: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FCC46-863D-4ABA-B511-B6F633DF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8" y="1085850"/>
            <a:ext cx="7858125" cy="560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E533A-9356-453C-8C06-7279CA12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7" y="680063"/>
            <a:ext cx="4390373" cy="2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9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9D5CA3-16D4-4C18-9D76-803752287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187281"/>
            <a:ext cx="2160914" cy="742950"/>
          </a:xfrm>
        </p:spPr>
        <p:txBody>
          <a:bodyPr/>
          <a:lstStyle/>
          <a:p>
            <a:r>
              <a:rPr lang="en-US" dirty="0"/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FEA3A-A3B5-4230-9386-3A4E42D3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58539"/>
            <a:ext cx="8671102" cy="3827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EA485A-61AA-4FC1-81BC-C8861596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2" y="5301141"/>
            <a:ext cx="7172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E0B9A-B40A-EE46-94A1-D9BCA4F28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1B61E-6B75-7741-B224-5865EF3486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59417"/>
            <a:ext cx="9245600" cy="5254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 to print an n x n identity matrix using nested loops.</a:t>
            </a:r>
          </a:p>
          <a:p>
            <a:pPr marL="0" indent="0">
              <a:buNone/>
            </a:pPr>
            <a:r>
              <a:rPr lang="en-US" dirty="0"/>
              <a:t>(Adapted from </a:t>
            </a:r>
            <a:r>
              <a:rPr lang="en-US" dirty="0" err="1"/>
              <a:t>Yuting’s</a:t>
            </a:r>
            <a:r>
              <a:rPr lang="en-US" dirty="0"/>
              <a:t> notes)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#include &lt;</a:t>
            </a:r>
            <a:r>
              <a:rPr lang="en-US" sz="2000" dirty="0" err="1">
                <a:latin typeface="Courier" pitchFamily="2" charset="0"/>
              </a:rPr>
              <a:t>stdio.h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#define N 5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main(){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270B9-B667-5945-A241-1223223D3A2B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7967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AF375-7F24-E44A-B73C-93AD08A0A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Follow-up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038D2-E211-614F-841B-345D606960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are some ways to stop after printing the second ’1’ on the main diagonal, such as the example below? </a:t>
            </a:r>
          </a:p>
          <a:p>
            <a:pPr marL="0" indent="0">
              <a:buNone/>
            </a:pPr>
            <a:r>
              <a:rPr lang="en-US" dirty="0"/>
              <a:t>	1 0 0</a:t>
            </a:r>
          </a:p>
          <a:p>
            <a:pPr marL="0" indent="0">
              <a:buNone/>
            </a:pPr>
            <a:r>
              <a:rPr lang="en-US" dirty="0"/>
              <a:t>	0 1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take user input for the value of n, for which n has to be &gt;0 and &lt;10?</a:t>
            </a:r>
          </a:p>
          <a:p>
            <a:pPr marL="0" indent="0">
              <a:buNone/>
            </a:pPr>
            <a:r>
              <a:rPr lang="en-US" dirty="0"/>
              <a:t>     (If user input is invalid, print the message “Number entered is invalid” and    </a:t>
            </a:r>
            <a:br>
              <a:rPr lang="en-US" dirty="0"/>
            </a:br>
            <a:r>
              <a:rPr lang="en-US" dirty="0"/>
              <a:t>      prompt the user to enter a number again. 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18E8-9A72-AD41-BA34-A8B782F10D93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5487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688402-5612-4F9C-9DAF-034D6E8E0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67831"/>
            <a:ext cx="9245600" cy="742950"/>
          </a:xfrm>
        </p:spPr>
        <p:txBody>
          <a:bodyPr/>
          <a:lstStyle/>
          <a:p>
            <a:r>
              <a:rPr lang="en-US" dirty="0"/>
              <a:t>Control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2514-DA33-482D-B167-7D23F89B1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0781"/>
            <a:ext cx="9245600" cy="58284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There are three basic programing constructs: sequential, conditional, iterative</a:t>
            </a:r>
          </a:p>
          <a:p>
            <a:pPr marL="0" indent="0">
              <a:buNone/>
            </a:pPr>
            <a:r>
              <a:rPr lang="en-US" dirty="0"/>
              <a:t>• Sequential construct means that C program instructions (statements) are </a:t>
            </a:r>
            <a:br>
              <a:rPr lang="en-US" dirty="0"/>
            </a:br>
            <a:r>
              <a:rPr lang="en-US" dirty="0"/>
              <a:t>   executed sequentially, one after another</a:t>
            </a:r>
          </a:p>
          <a:p>
            <a:pPr marL="0" indent="0">
              <a:buNone/>
            </a:pPr>
            <a:r>
              <a:rPr lang="en-US" dirty="0"/>
              <a:t>• Conditional construct means that one or another statement will be executed, </a:t>
            </a:r>
            <a:br>
              <a:rPr lang="en-US" dirty="0"/>
            </a:br>
            <a:r>
              <a:rPr lang="en-US" dirty="0"/>
              <a:t>    but not both, depending on some condition.</a:t>
            </a:r>
          </a:p>
          <a:p>
            <a:pPr marL="0" indent="0">
              <a:buNone/>
            </a:pPr>
            <a:r>
              <a:rPr lang="en-US" dirty="0"/>
              <a:t>• Iterative construct means that some statements will be executed multiple    </a:t>
            </a:r>
            <a:br>
              <a:rPr lang="en-US" dirty="0"/>
            </a:br>
            <a:r>
              <a:rPr lang="en-US" dirty="0"/>
              <a:t>    times until some condition is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3DEA03-6F2F-41C7-AE53-6B50B1C5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178647"/>
            <a:ext cx="1724025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91D84B-04EB-436E-9123-8AA6107D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5" y="4002108"/>
            <a:ext cx="4476750" cy="2447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FAA9A8-586A-4BAA-AC47-595916832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5" y="3855579"/>
            <a:ext cx="3038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Conditional Constructs</a:t>
            </a:r>
          </a:p>
          <a:p>
            <a:r>
              <a:rPr lang="en-US" sz="2400" dirty="0"/>
              <a:t>if</a:t>
            </a:r>
          </a:p>
          <a:p>
            <a:r>
              <a:rPr lang="en-US" sz="2400" dirty="0"/>
              <a:t>if - else</a:t>
            </a:r>
          </a:p>
          <a:p>
            <a:r>
              <a:rPr lang="en-US" sz="2400" dirty="0"/>
              <a:t>switch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Iteration Constructs (loops)</a:t>
            </a:r>
          </a:p>
          <a:p>
            <a:r>
              <a:rPr lang="en-US" sz="2400" dirty="0"/>
              <a:t>while</a:t>
            </a:r>
          </a:p>
          <a:p>
            <a:r>
              <a:rPr lang="en-US" sz="2400" dirty="0"/>
              <a:t>do - while</a:t>
            </a:r>
          </a:p>
          <a:p>
            <a:r>
              <a:rPr lang="en-US" sz="2400" dirty="0"/>
              <a:t>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724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0804" y="534858"/>
            <a:ext cx="6884296" cy="742950"/>
          </a:xfrm>
        </p:spPr>
        <p:txBody>
          <a:bodyPr/>
          <a:lstStyle/>
          <a:p>
            <a:r>
              <a:rPr lang="en-US" dirty="0"/>
              <a:t>The if Statement (similar to BR in LC-3)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0804" y="1418151"/>
            <a:ext cx="6424612" cy="5270748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 x;</a:t>
            </a:r>
          </a:p>
          <a:p>
            <a:pPr marL="0" indent="0">
              <a:buNone/>
            </a:pPr>
            <a:r>
              <a:rPr lang="mr-IN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//assign some value to x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 (x &lt;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x = -x; //invert x only if x &lt; 0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 y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 ((x &gt; 5) &amp;&amp; (x &lt; 25))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y = x * x + 5;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(“y = %d\n”, y);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* What would happen if {} is omitted?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09682" y="2103850"/>
            <a:ext cx="2808288" cy="3857625"/>
            <a:chOff x="5219700" y="685800"/>
            <a:chExt cx="2808288" cy="385762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5219700" y="1281113"/>
              <a:ext cx="2362200" cy="106680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condition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372100" y="2957513"/>
              <a:ext cx="20574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action</a:t>
              </a:r>
            </a:p>
          </p:txBody>
        </p: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>
              <a:off x="6400800" y="685800"/>
              <a:ext cx="0" cy="581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0"/>
            <p:cNvCxnSpPr>
              <a:cxnSpLocks noChangeShapeType="1"/>
            </p:cNvCxnSpPr>
            <p:nvPr/>
          </p:nvCxnSpPr>
          <p:spPr bwMode="auto">
            <a:xfrm rot="5400000">
              <a:off x="6110287" y="2652713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1"/>
            <p:cNvCxnSpPr>
              <a:cxnSpLocks noChangeShapeType="1"/>
            </p:cNvCxnSpPr>
            <p:nvPr/>
          </p:nvCxnSpPr>
          <p:spPr bwMode="auto">
            <a:xfrm flipH="1">
              <a:off x="6415088" y="1814513"/>
              <a:ext cx="1181100" cy="2224087"/>
            </a:xfrm>
            <a:prstGeom prst="bentConnector3">
              <a:avLst>
                <a:gd name="adj1" fmla="val -181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981700" y="2347913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658100" y="1357313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</a:p>
          </p:txBody>
        </p:sp>
        <p:cxnSp>
          <p:nvCxnSpPr>
            <p:cNvPr id="13" name="AutoShape 16"/>
            <p:cNvCxnSpPr>
              <a:cxnSpLocks noChangeShapeType="1"/>
            </p:cNvCxnSpPr>
            <p:nvPr/>
          </p:nvCxnSpPr>
          <p:spPr bwMode="auto">
            <a:xfrm rot="5400000">
              <a:off x="5919787" y="4062413"/>
              <a:ext cx="962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470B-9AA9-4983-9D04-8E6FD3C6D839}"/>
              </a:ext>
            </a:extLst>
          </p:cNvPr>
          <p:cNvSpPr txBox="1"/>
          <p:nvPr/>
        </p:nvSpPr>
        <p:spPr>
          <a:xfrm>
            <a:off x="7061874" y="6062597"/>
            <a:ext cx="24231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(x=2)         if (x==2)</a:t>
            </a:r>
          </a:p>
          <a:p>
            <a:r>
              <a:rPr lang="en-US" dirty="0"/>
              <a:t>y=5;              y = 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D7ACA-3489-4D62-B841-14BD6111C9BD}"/>
              </a:ext>
            </a:extLst>
          </p:cNvPr>
          <p:cNvCxnSpPr>
            <a:cxnSpLocks/>
          </p:cNvCxnSpPr>
          <p:nvPr/>
        </p:nvCxnSpPr>
        <p:spPr>
          <a:xfrm>
            <a:off x="8160716" y="6062597"/>
            <a:ext cx="0" cy="707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2EA9CB7-B22B-421A-9423-B17CBD05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00" y="118409"/>
            <a:ext cx="2687808" cy="20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0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if - else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90500" y="1447800"/>
            <a:ext cx="4819650" cy="54229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/*x and y are of type 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 (x &lt;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x = -x;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x = x * 2;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 ((x &gt; 5) &amp;&amp; (x &lt; 25))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y = x * x +5;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(“y = %d\n”, y);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(“x = %d\n”, x);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6920" y="463431"/>
            <a:ext cx="4648200" cy="3490912"/>
            <a:chOff x="4267200" y="700088"/>
            <a:chExt cx="4648200" cy="349091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410200" y="1295400"/>
              <a:ext cx="2362200" cy="106680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condition</a:t>
              </a: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4267200" y="2743200"/>
              <a:ext cx="4648200" cy="609600"/>
              <a:chOff x="2832" y="2400"/>
              <a:chExt cx="2928" cy="384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1248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action_if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1248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 err="1"/>
                  <a:t>action_else</a:t>
                </a:r>
                <a:endParaRPr lang="en-US" altLang="en-US" dirty="0"/>
              </a:p>
            </p:txBody>
          </p:sp>
        </p:grpSp>
        <p:cxnSp>
          <p:nvCxnSpPr>
            <p:cNvPr id="7" name="AutoShape 10"/>
            <p:cNvCxnSpPr>
              <a:cxnSpLocks noChangeShapeType="1"/>
            </p:cNvCxnSpPr>
            <p:nvPr/>
          </p:nvCxnSpPr>
          <p:spPr bwMode="auto">
            <a:xfrm>
              <a:off x="6591300" y="700088"/>
              <a:ext cx="0" cy="581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12"/>
            <p:cNvCxnSpPr>
              <a:cxnSpLocks noChangeShapeType="1"/>
            </p:cNvCxnSpPr>
            <p:nvPr/>
          </p:nvCxnSpPr>
          <p:spPr bwMode="auto">
            <a:xfrm rot="10800000" flipV="1">
              <a:off x="5257800" y="1828800"/>
              <a:ext cx="138113" cy="90011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3"/>
            <p:cNvCxnSpPr>
              <a:cxnSpLocks noChangeShapeType="1"/>
            </p:cNvCxnSpPr>
            <p:nvPr/>
          </p:nvCxnSpPr>
          <p:spPr bwMode="auto">
            <a:xfrm>
              <a:off x="7786688" y="1828800"/>
              <a:ext cx="138112" cy="90011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6590506" y="2034382"/>
              <a:ext cx="1587" cy="2667000"/>
            </a:xfrm>
            <a:prstGeom prst="bentConnector3">
              <a:avLst>
                <a:gd name="adj1" fmla="val 1350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5"/>
            <p:cNvCxnSpPr>
              <a:cxnSpLocks noChangeShapeType="1"/>
            </p:cNvCxnSpPr>
            <p:nvPr/>
          </p:nvCxnSpPr>
          <p:spPr bwMode="auto">
            <a:xfrm>
              <a:off x="6629400" y="3581400"/>
              <a:ext cx="0" cy="609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4856163" y="1377950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7923213" y="1377950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A37B90-EB3E-4AC3-842D-A0CFDE00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9" y="4024193"/>
            <a:ext cx="2880941" cy="28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14D8E9-95E3-4C3A-87D4-14335CF1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412" y="456287"/>
            <a:ext cx="9245600" cy="742950"/>
          </a:xfrm>
        </p:spPr>
        <p:txBody>
          <a:bodyPr/>
          <a:lstStyle/>
          <a:p>
            <a:r>
              <a:rPr lang="en-US" dirty="0"/>
              <a:t>If, else-if, else statements: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EB61-0CEC-470F-80B5-5CA36148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297552"/>
            <a:ext cx="95535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E9C875-044B-4801-A10D-6543248E2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035" y="568412"/>
            <a:ext cx="9245600" cy="742950"/>
          </a:xfrm>
        </p:spPr>
        <p:txBody>
          <a:bodyPr/>
          <a:lstStyle/>
          <a:p>
            <a:r>
              <a:rPr lang="en-US" dirty="0"/>
              <a:t>Switch statement: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AE0C2-AF32-48A4-AB03-25EAFC91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044"/>
            <a:ext cx="10058400" cy="4285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7CF7D-FFD3-44E1-A8CC-394FFF01155E}"/>
              </a:ext>
            </a:extLst>
          </p:cNvPr>
          <p:cNvSpPr txBox="1"/>
          <p:nvPr/>
        </p:nvSpPr>
        <p:spPr>
          <a:xfrm>
            <a:off x="231035" y="6012493"/>
            <a:ext cx="9514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gives compiler an opportunity to better optimize the code by bypassing some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expression is a keypress data [see the example code (</a:t>
            </a:r>
            <a:r>
              <a:rPr lang="en-US" dirty="0" err="1"/>
              <a:t>switch.c</a:t>
            </a:r>
            <a:r>
              <a:rPr lang="en-US" dirty="0"/>
              <a:t>) on </a:t>
            </a:r>
            <a:r>
              <a:rPr lang="en-US" dirty="0" err="1"/>
              <a:t>github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997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" y="2476715"/>
            <a:ext cx="5133356" cy="448056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760" y="365064"/>
            <a:ext cx="9245600" cy="742950"/>
          </a:xfrm>
        </p:spPr>
        <p:txBody>
          <a:bodyPr/>
          <a:lstStyle/>
          <a:p>
            <a:r>
              <a:rPr lang="en-US" dirty="0"/>
              <a:t>The switch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0" y="1333500"/>
            <a:ext cx="1498600" cy="22352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 if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 if</a:t>
            </a:r>
          </a:p>
          <a:p>
            <a:pPr marL="0" indent="0">
              <a:buNone/>
            </a:pPr>
            <a:r>
              <a:rPr lang="is-I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</a:p>
          <a:p>
            <a:pPr marL="0" indent="0">
              <a:buNone/>
            </a:pPr>
            <a:r>
              <a:rPr lang="is-I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0" indent="0">
              <a:buNone/>
            </a:pPr>
            <a:r>
              <a:rPr lang="is-IS" sz="20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sz="20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0834" y="1320800"/>
            <a:ext cx="451454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switch (expression)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case const 1:  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action 1;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break;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case const 2:  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action 2;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break;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default:		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default action;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			break;</a:t>
            </a:r>
          </a:p>
          <a:p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// notice the use of ‘</a:t>
            </a:r>
            <a:r>
              <a:rPr lang="en-US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b="1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See the </a:t>
            </a:r>
            <a:r>
              <a:rPr lang="en-US" b="1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github</a:t>
            </a:r>
            <a:r>
              <a:rPr lang="en-US" b="1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example code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702910" y="2108200"/>
            <a:ext cx="4953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12772"/>
            <a:ext cx="9245600" cy="742950"/>
          </a:xfrm>
        </p:spPr>
        <p:txBody>
          <a:bodyPr/>
          <a:lstStyle/>
          <a:p>
            <a:r>
              <a:rPr lang="en-US" dirty="0"/>
              <a:t>The while / do - while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4292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while: loop body may or may not </a:t>
            </a:r>
          </a:p>
          <a:p>
            <a:pPr marL="0" indent="0">
              <a:buNone/>
            </a:pPr>
            <a:r>
              <a:rPr lang="en-US" sz="2400" dirty="0"/>
              <a:t>            be executed even once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311400"/>
            <a:ext cx="3454400" cy="2785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2286000"/>
            <a:ext cx="3054349" cy="2835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1485900"/>
            <a:ext cx="429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do – while: loop body will be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   executed at least once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600" y="5121835"/>
            <a:ext cx="41148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int x = 0;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while (x &lt; 10) 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x = x + 1;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5096435"/>
            <a:ext cx="41275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int x = 0;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do 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(“x=%d\n”, x);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x = x + 1;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while (x &lt; 10);</a:t>
            </a:r>
          </a:p>
        </p:txBody>
      </p:sp>
    </p:spTree>
    <p:extLst>
      <p:ext uri="{BB962C8B-B14F-4D97-AF65-F5344CB8AC3E}">
        <p14:creationId xmlns:p14="http://schemas.microsoft.com/office/powerpoint/2010/main" val="3881905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16085</TotalTime>
  <Words>412</Words>
  <Application>Microsoft Office PowerPoint</Application>
  <PresentationFormat>Custom</PresentationFormat>
  <Paragraphs>159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1258</cp:revision>
  <cp:lastPrinted>2017-09-21T15:55:21Z</cp:lastPrinted>
  <dcterms:created xsi:type="dcterms:W3CDTF">2014-02-04T22:50:07Z</dcterms:created>
  <dcterms:modified xsi:type="dcterms:W3CDTF">2019-02-07T18:58:45Z</dcterms:modified>
</cp:coreProperties>
</file>