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665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60" r:id="rId4"/>
    <p:sldId id="491" r:id="rId5"/>
    <p:sldId id="504" r:id="rId6"/>
    <p:sldId id="505" r:id="rId7"/>
    <p:sldId id="408" r:id="rId8"/>
    <p:sldId id="513" r:id="rId9"/>
    <p:sldId id="507" r:id="rId10"/>
    <p:sldId id="510" r:id="rId11"/>
    <p:sldId id="508" r:id="rId12"/>
    <p:sldId id="512" r:id="rId13"/>
    <p:sldId id="511" r:id="rId14"/>
  </p:sldIdLst>
  <p:sldSz cx="9144000" cy="5143500" type="screen16x9"/>
  <p:notesSz cx="9601200" cy="7315200"/>
  <p:defaultTextStyle>
    <a:defPPr>
      <a:defRPr lang="en-US"/>
    </a:defPPr>
    <a:lvl1pPr marL="0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yan Mitra" initials="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E16B27"/>
    <a:srgbClr val="38668F"/>
    <a:srgbClr val="E6E6E6"/>
    <a:srgbClr val="CCCCCC"/>
    <a:srgbClr val="CE1B22"/>
    <a:srgbClr val="A2A5AC"/>
    <a:srgbClr val="43667B"/>
    <a:srgbClr val="FBAF19"/>
    <a:srgbClr val="C2C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4" autoAdjust="0"/>
    <p:restoredTop sz="97264" autoAdjust="0"/>
  </p:normalViewPr>
  <p:slideViewPr>
    <p:cSldViewPr snapToGrid="0" snapToObjects="1">
      <p:cViewPr varScale="1">
        <p:scale>
          <a:sx n="130" d="100"/>
          <a:sy n="130" d="100"/>
        </p:scale>
        <p:origin x="346" y="86"/>
      </p:cViewPr>
      <p:guideLst>
        <p:guide orient="horz" pos="2448"/>
        <p:guide pos="3168"/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1458" y="7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4/2/2019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0" y="0"/>
            <a:ext cx="4160520" cy="36576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0" y="6760585"/>
            <a:ext cx="9601200" cy="564777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9067802" y="7112000"/>
            <a:ext cx="531178" cy="201931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0793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815863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22379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631728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039661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44759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855525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263457" algn="l" defTabSz="40793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7688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ECE Main Slide</a:t>
            </a: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ECE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072586"/>
            <a:ext cx="4248727" cy="16604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0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Director of Communications</a:t>
            </a:r>
          </a:p>
        </p:txBody>
      </p:sp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588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3" y="1366740"/>
            <a:ext cx="2693135" cy="304557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91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48735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81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_BuildingCrop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6" y="1366740"/>
            <a:ext cx="8358909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6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5" y="409715"/>
            <a:ext cx="8405091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2600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5" y="1185022"/>
            <a:ext cx="8405091" cy="31936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274591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682522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1090456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498387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906318" indent="-274591">
              <a:buFont typeface="Wingdings" panose="05000000000000000000" pitchFamily="2" charset="2"/>
              <a:buChar char="§"/>
              <a:defRPr sz="1800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6" y="409715"/>
            <a:ext cx="4248727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3200" b="1" baseline="0">
                <a:solidFill>
                  <a:srgbClr val="002060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6" y="917994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4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5414818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>
              <a:buNone/>
              <a:defRPr sz="1900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038278" y="1366740"/>
            <a:ext cx="2693135" cy="3045576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ctr">
              <a:buNone/>
              <a:defRPr sz="1400" baseline="0"/>
            </a:lvl1pPr>
          </a:lstStyle>
          <a:p>
            <a:pPr lvl="0"/>
            <a:r>
              <a:rPr lang="en-US" dirty="0"/>
              <a:t>Click proper below image </a:t>
            </a:r>
          </a:p>
          <a:p>
            <a:pPr lvl="0"/>
            <a:r>
              <a:rPr lang="en-US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91413" tIns="45708" rIns="91413" bIns="457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413" tIns="45708" rIns="91413" bIns="4570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fld id="{F62094D6-B8C5-C844-9101-AF55BD1C7C2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13" tIns="45708" rIns="91413" bIns="4570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910C-F287-734C-9ED4-F0228628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4248727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47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091" y="917994"/>
            <a:ext cx="4248727" cy="2166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25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Subtitle (If Needed)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4091" y="1366740"/>
            <a:ext cx="8358909" cy="304557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324" b="0" i="0" baseline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601C83-198A-4725-9EF3-D1327A395B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3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04091" y="409715"/>
            <a:ext cx="8405091" cy="49165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18" b="1" baseline="0">
                <a:solidFill>
                  <a:srgbClr val="142958"/>
                </a:solidFill>
                <a:latin typeface="+mj-lt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TITLE OF SLIDE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04091" y="1075765"/>
            <a:ext cx="8405091" cy="3193676"/>
          </a:xfrm>
          <a:prstGeom prst="rect">
            <a:avLst/>
          </a:prstGeom>
        </p:spPr>
        <p:txBody>
          <a:bodyPr vert="horz"/>
          <a:lstStyle>
            <a:lvl1pPr marL="226931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 marL="56406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 marL="901190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 marL="1238318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 marL="1575447" indent="-226931">
              <a:buFont typeface="Wingdings" panose="05000000000000000000" pitchFamily="2" charset="2"/>
              <a:buChar char="§"/>
              <a:defRPr sz="1456" b="0" i="0">
                <a:solidFill>
                  <a:srgbClr val="002060"/>
                </a:solidFill>
                <a:latin typeface="+mn-lt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45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073"/>
            <a:ext cx="92364" cy="689162"/>
          </a:xfrm>
          <a:prstGeom prst="rect">
            <a:avLst/>
          </a:prstGeom>
        </p:spPr>
      </p:pic>
      <p:pic>
        <p:nvPicPr>
          <p:cNvPr id="5" name="Picture 4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2" y="2924736"/>
            <a:ext cx="9175203" cy="2218765"/>
          </a:xfrm>
          <a:prstGeom prst="rect">
            <a:avLst/>
          </a:prstGeom>
        </p:spPr>
      </p:pic>
      <p:pic>
        <p:nvPicPr>
          <p:cNvPr id="6" name="Picture 5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3" y="19694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73223" tIns="36612" rIns="73223" bIns="3661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  <p:sldLayoutId id="2147483671" r:id="rId5"/>
  </p:sldLayoutIdLst>
  <p:hf hdr="0" ftr="0" dt="0"/>
  <p:txStyles>
    <p:titleStyle>
      <a:lvl1pPr algn="ctr" defTabSz="407933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5947" indent="-305947" algn="l" defTabSz="40793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89" indent="-254958" algn="l" defTabSz="407933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31" indent="-203965" algn="l" defTabSz="407933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62" indent="-203965" algn="l" defTabSz="407933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695" indent="-203965" algn="l" defTabSz="407933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26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1559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59490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7423" indent="-203965" algn="l" defTabSz="40793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63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79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28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61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59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25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457" algn="l" defTabSz="40793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2426"/>
            <a:ext cx="9144000" cy="5294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35512" y="4431226"/>
            <a:ext cx="2056534" cy="27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1C83-198A-4725-9EF3-D1327A39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defTabSz="337129" rtl="0" eaLnBrk="1" latinLnBrk="0" hangingPunct="1"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847" indent="-252847" algn="l" defTabSz="337129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1pPr>
      <a:lvl2pPr marL="547835" indent="-210706" algn="l" defTabSz="337129" rtl="0" eaLnBrk="1" latinLnBrk="0" hangingPunct="1">
        <a:spcBef>
          <a:spcPct val="20000"/>
        </a:spcBef>
        <a:buFont typeface="Arial"/>
        <a:buChar char="–"/>
        <a:defRPr sz="2052" kern="1200">
          <a:solidFill>
            <a:schemeClr val="tx1"/>
          </a:solidFill>
          <a:latin typeface="+mn-lt"/>
          <a:ea typeface="+mn-ea"/>
          <a:cs typeface="+mn-cs"/>
        </a:defRPr>
      </a:lvl2pPr>
      <a:lvl3pPr marL="842823" indent="-168564" algn="l" defTabSz="337129" rtl="0" eaLnBrk="1" latinLnBrk="0" hangingPunct="1">
        <a:spcBef>
          <a:spcPct val="20000"/>
        </a:spcBef>
        <a:buFont typeface="Arial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179952" indent="-168564" algn="l" defTabSz="337129" rtl="0" eaLnBrk="1" latinLnBrk="0" hangingPunct="1">
        <a:spcBef>
          <a:spcPct val="20000"/>
        </a:spcBef>
        <a:buFont typeface="Arial"/>
        <a:buChar char="–"/>
        <a:defRPr sz="1456" kern="1200">
          <a:solidFill>
            <a:schemeClr val="tx1"/>
          </a:solidFill>
          <a:latin typeface="+mn-lt"/>
          <a:ea typeface="+mn-ea"/>
          <a:cs typeface="+mn-cs"/>
        </a:defRPr>
      </a:lvl4pPr>
      <a:lvl5pPr marL="1517081" indent="-168564" algn="l" defTabSz="337129" rtl="0" eaLnBrk="1" latinLnBrk="0" hangingPunct="1">
        <a:spcBef>
          <a:spcPct val="20000"/>
        </a:spcBef>
        <a:buFont typeface="Arial"/>
        <a:buChar char="»"/>
        <a:defRPr sz="1456" kern="1200">
          <a:solidFill>
            <a:schemeClr val="tx1"/>
          </a:solidFill>
          <a:latin typeface="+mn-lt"/>
          <a:ea typeface="+mn-ea"/>
          <a:cs typeface="+mn-cs"/>
        </a:defRPr>
      </a:lvl5pPr>
      <a:lvl6pPr marL="185420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6pPr>
      <a:lvl7pPr marL="2191339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7pPr>
      <a:lvl8pPr marL="2528468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8pPr>
      <a:lvl9pPr marL="2865597" indent="-168564" algn="l" defTabSz="337129" rtl="0" eaLnBrk="1" latinLnBrk="0" hangingPunct="1">
        <a:spcBef>
          <a:spcPct val="20000"/>
        </a:spcBef>
        <a:buFont typeface="Arial"/>
        <a:buChar char="•"/>
        <a:defRPr sz="14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37129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74258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11387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48516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685645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22774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59903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697032" algn="l" defTabSz="33712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04090" y="409715"/>
            <a:ext cx="8324274" cy="491658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>
                <a:latin typeface="+mj-lt"/>
                <a:cs typeface="Arial Narrow"/>
              </a:rPr>
              <a:t>ECE 220 Computer Systems  &amp; Programming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04096" y="862692"/>
            <a:ext cx="4248727" cy="216602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700" kern="1200" baseline="0">
                <a:solidFill>
                  <a:srgbClr val="F16322"/>
                </a:solidFill>
                <a:latin typeface="OfficinaSansITCStd Bold"/>
                <a:ea typeface="+mn-ea"/>
                <a:cs typeface="OfficinaSansITCStd Bold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>
              <a:latin typeface="Droid Sans Pro"/>
              <a:cs typeface="Droid Sans Pro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04094" y="974061"/>
            <a:ext cx="6318753" cy="473624"/>
          </a:xfrm>
          <a:prstGeom prst="rect">
            <a:avLst/>
          </a:prstGeom>
        </p:spPr>
        <p:txBody>
          <a:bodyPr vert="horz" lIns="73223" tIns="36612" rIns="73223" bIns="36612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latin typeface="+mn-lt"/>
              </a:rPr>
              <a:t>Lecture 19: Linked Lists</a:t>
            </a:r>
          </a:p>
        </p:txBody>
      </p:sp>
      <p:pic>
        <p:nvPicPr>
          <p:cNvPr id="5" name="Picture 4" descr="Cover_BuildingCrop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3" y="1905931"/>
            <a:ext cx="9182544" cy="99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65CEB-9593-4E5A-A6D4-A6D7E3B5D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095" y="273144"/>
            <a:ext cx="8405091" cy="491658"/>
          </a:xfrm>
        </p:spPr>
        <p:txBody>
          <a:bodyPr/>
          <a:lstStyle/>
          <a:p>
            <a:r>
              <a:rPr lang="en-US" altLang="en-US" sz="2800" dirty="0"/>
              <a:t>Deleting a Node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E6ED-BE05-45E5-AA12-204E53762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454" y="857645"/>
            <a:ext cx="8405091" cy="319367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Find the node that points to the desired node.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Redirect that node’s pointer to the next node (or NULL).</a:t>
            </a:r>
            <a:br>
              <a:rPr lang="en-US" altLang="en-US" sz="2800" b="1" dirty="0">
                <a:solidFill>
                  <a:schemeClr val="tx1"/>
                </a:solidFill>
              </a:rPr>
            </a:br>
            <a:r>
              <a:rPr lang="en-US" altLang="en-US" sz="2800" b="1" dirty="0">
                <a:solidFill>
                  <a:schemeClr val="tx1"/>
                </a:solidFill>
              </a:rPr>
              <a:t>Free the deleted node’s memory.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38EBB-B1F3-4AF2-9C98-411EF029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27" y="2454483"/>
            <a:ext cx="7581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D67093-8A2D-4F04-AA06-49EEF4FA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3" y="0"/>
            <a:ext cx="702591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82A5-E8ED-4F69-B74B-194030B1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27" y="1169821"/>
            <a:ext cx="3463573" cy="11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Data Structure</a:t>
            </a:r>
          </a:p>
          <a:p>
            <a:r>
              <a:rPr lang="en-US" dirty="0"/>
              <a:t>Chapter 19.5</a:t>
            </a:r>
          </a:p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Search/Add/Delete operations on a linked list</a:t>
            </a:r>
          </a:p>
          <a:p>
            <a:pPr lvl="1"/>
            <a:r>
              <a:rPr lang="en-US" dirty="0"/>
              <a:t>Linked Lists </a:t>
            </a:r>
            <a:r>
              <a:rPr lang="en-US" dirty="0" err="1"/>
              <a:t>vs</a:t>
            </a:r>
            <a:r>
              <a:rPr lang="en-US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351343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0" dirty="0"/>
              <a:t>The Linked List Data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A </a:t>
            </a:r>
            <a:r>
              <a:rPr lang="en-US" altLang="en-US" sz="1900" dirty="0">
                <a:solidFill>
                  <a:srgbClr val="CE0000"/>
                </a:solidFill>
              </a:rPr>
              <a:t>linked list</a:t>
            </a:r>
            <a:r>
              <a:rPr lang="en-US" altLang="en-US" sz="1900" dirty="0"/>
              <a:t> is an ordered collection of </a:t>
            </a:r>
            <a:r>
              <a:rPr lang="en-US" altLang="en-US" sz="1900" dirty="0">
                <a:solidFill>
                  <a:srgbClr val="CE0000"/>
                </a:solidFill>
              </a:rPr>
              <a:t>nodes</a:t>
            </a:r>
            <a:r>
              <a:rPr lang="en-US" altLang="en-US" sz="1900" dirty="0"/>
              <a:t>, each of which contains some data, connected using </a:t>
            </a:r>
            <a:r>
              <a:rPr lang="en-US" altLang="en-US" sz="1900" dirty="0">
                <a:solidFill>
                  <a:srgbClr val="CE0000"/>
                </a:solidFill>
              </a:rPr>
              <a:t>pointers</a:t>
            </a:r>
            <a:r>
              <a:rPr lang="en-US" altLang="en-US" sz="1900" dirty="0"/>
              <a:t>.</a:t>
            </a:r>
          </a:p>
          <a:p>
            <a:pPr lvl="1"/>
            <a:r>
              <a:rPr lang="en-US" altLang="en-US" sz="1900" dirty="0"/>
              <a:t>Each node points to the next node in the list.</a:t>
            </a:r>
          </a:p>
          <a:p>
            <a:pPr lvl="1"/>
            <a:r>
              <a:rPr lang="en-US" altLang="en-US" sz="1900" dirty="0"/>
              <a:t>The first node in the list is called the head</a:t>
            </a:r>
          </a:p>
          <a:p>
            <a:pPr lvl="1"/>
            <a:r>
              <a:rPr lang="en-US" altLang="en-US" sz="1900" dirty="0"/>
              <a:t>The last node in the list is called the tail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6319" y="3231882"/>
            <a:ext cx="5816380" cy="1064485"/>
            <a:chOff x="838200" y="4495800"/>
            <a:chExt cx="6398018" cy="1608556"/>
          </a:xfrm>
        </p:grpSpPr>
        <p:sp>
          <p:nvSpPr>
            <p:cNvPr id="4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0</a:t>
              </a:r>
            </a:p>
          </p:txBody>
        </p:sp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2</a:t>
              </a: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6552806" y="5592763"/>
              <a:ext cx="683412" cy="51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/>
                <a:t>NULL</a:t>
              </a:r>
            </a:p>
          </p:txBody>
        </p:sp>
        <p:cxnSp>
          <p:nvCxnSpPr>
            <p:cNvPr id="10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13" name="Curved Connector 12"/>
          <p:cNvCxnSpPr/>
          <p:nvPr/>
        </p:nvCxnSpPr>
        <p:spPr>
          <a:xfrm>
            <a:off x="1120131" y="2970578"/>
            <a:ext cx="854153" cy="412584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8476" y="2763429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9472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" y="163886"/>
            <a:ext cx="8405091" cy="491658"/>
          </a:xfrm>
        </p:spPr>
        <p:txBody>
          <a:bodyPr/>
          <a:lstStyle/>
          <a:p>
            <a:r>
              <a:rPr lang="en-US" sz="3600" b="0" dirty="0"/>
              <a:t>Array vs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71547"/>
              </p:ext>
            </p:extLst>
          </p:nvPr>
        </p:nvGraphicFramePr>
        <p:xfrm>
          <a:off x="265020" y="2543455"/>
          <a:ext cx="8607661" cy="192944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5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13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Array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Linked List</a:t>
                      </a:r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 Allocation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Static/Dynamic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Memory</a:t>
                      </a:r>
                      <a:r>
                        <a:rPr lang="en-US" sz="1100" b="1" baseline="0" dirty="0"/>
                        <a:t> Structure</a:t>
                      </a:r>
                      <a:endParaRPr lang="en-US" sz="1100" b="1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Contiguous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necessary consecutive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Order of Access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31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Insertion/Deletion</a:t>
                      </a:r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Create/delete space, then shift all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successive elements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pointer address</a:t>
                      </a:r>
                      <a:endParaRPr lang="en-US" sz="1100" dirty="0"/>
                    </a:p>
                  </a:txBody>
                  <a:tcPr marL="83127" marR="83127" marT="30256" marB="3025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4536594" y="1463622"/>
            <a:ext cx="4354814" cy="871778"/>
            <a:chOff x="838200" y="4495800"/>
            <a:chExt cx="6521512" cy="179344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8382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0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8956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Node 1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953000" y="4495800"/>
              <a:ext cx="1219200" cy="457200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Node 2</a:t>
              </a: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20716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4129088" y="4724400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429314" y="5592764"/>
              <a:ext cx="930398" cy="696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/>
                <a:t>NULL</a:t>
              </a: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6186488" y="4724400"/>
              <a:ext cx="708025" cy="868363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535"/>
              </p:ext>
            </p:extLst>
          </p:nvPr>
        </p:nvGraphicFramePr>
        <p:xfrm>
          <a:off x="680131" y="1092573"/>
          <a:ext cx="1750712" cy="923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0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1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Element 2</a:t>
                      </a:r>
                    </a:p>
                  </a:txBody>
                  <a:tcPr marL="83127" marR="83127" marT="30256" marB="302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/>
          <p:nvPr/>
        </p:nvCxnSpPr>
        <p:spPr>
          <a:xfrm>
            <a:off x="3927596" y="1237740"/>
            <a:ext cx="568838" cy="328931"/>
          </a:xfrm>
          <a:prstGeom prst="curvedConnector3">
            <a:avLst>
              <a:gd name="adj1" fmla="val 3671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5598" y="1034040"/>
            <a:ext cx="957227" cy="566420"/>
          </a:xfrm>
          <a:prstGeom prst="rect">
            <a:avLst/>
          </a:prstGeom>
          <a:noFill/>
        </p:spPr>
        <p:txBody>
          <a:bodyPr wrap="square" lIns="73262" tIns="36631" rIns="73262" bIns="36631" rtlCol="0">
            <a:spAutoFit/>
          </a:bodyPr>
          <a:lstStyle/>
          <a:p>
            <a:r>
              <a:rPr lang="en-US" dirty="0"/>
              <a:t>Head Pointer</a:t>
            </a:r>
          </a:p>
        </p:txBody>
      </p:sp>
    </p:spTree>
    <p:extLst>
      <p:ext uri="{BB962C8B-B14F-4D97-AF65-F5344CB8AC3E}">
        <p14:creationId xmlns:p14="http://schemas.microsoft.com/office/powerpoint/2010/main" val="60487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091" y="234950"/>
            <a:ext cx="8405091" cy="491658"/>
          </a:xfrm>
        </p:spPr>
        <p:txBody>
          <a:bodyPr/>
          <a:lstStyle/>
          <a:p>
            <a:r>
              <a:rPr lang="en-US" dirty="0"/>
              <a:t>Example: Student Record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4091" y="893667"/>
            <a:ext cx="8405091" cy="3566964"/>
          </a:xfrm>
        </p:spPr>
        <p:txBody>
          <a:bodyPr/>
          <a:lstStyle/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Record;</a:t>
            </a:r>
          </a:p>
          <a:p>
            <a:pPr marL="0" indent="0">
              <a:buNone/>
            </a:pP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studentStruct</a:t>
            </a:r>
            <a:endParaRPr lang="en-US" sz="1588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char Name[100];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 UIN;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float GPA;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88" b="1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Record *next;</a:t>
            </a:r>
          </a:p>
          <a:p>
            <a:pPr marL="0" indent="0">
              <a:buNone/>
            </a:pPr>
            <a:r>
              <a:rPr lang="en-US" sz="1588" b="1" dirty="0">
                <a:latin typeface="Courier" charset="0"/>
                <a:ea typeface="Courier" charset="0"/>
                <a:cs typeface="Courier" charset="0"/>
              </a:rPr>
              <a:t>};</a:t>
            </a:r>
          </a:p>
          <a:p>
            <a:pPr marL="0" indent="0" defTabSz="605150">
              <a:spcBef>
                <a:spcPts val="0"/>
              </a:spcBef>
              <a:buNone/>
              <a:defRPr/>
            </a:pPr>
            <a:endParaRPr lang="en-US" sz="1588" b="1" dirty="0"/>
          </a:p>
          <a:p>
            <a:pPr marL="0" indent="0" defTabSz="605150">
              <a:spcBef>
                <a:spcPts val="0"/>
              </a:spcBef>
              <a:buNone/>
              <a:defRPr/>
            </a:pPr>
            <a:r>
              <a:rPr lang="en-US" sz="1588" b="1" dirty="0"/>
              <a:t>We have a list of 200 student records </a:t>
            </a:r>
            <a:r>
              <a:rPr lang="en-US" sz="1588" b="1" u="sng" dirty="0"/>
              <a:t>sorted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Find a particular student record by UIN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Add a new student record to the list at the correct place</a:t>
            </a:r>
          </a:p>
          <a:p>
            <a:pPr marL="302575" indent="-302575" defTabSz="605150">
              <a:spcBef>
                <a:spcPts val="0"/>
              </a:spcBef>
              <a:buFontTx/>
              <a:buAutoNum type="arabicPeriod"/>
              <a:defRPr/>
            </a:pPr>
            <a:r>
              <a:rPr lang="en-US" sz="1588" b="1" dirty="0"/>
              <a:t>Delete a student record from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8470" y="4376941"/>
            <a:ext cx="271228" cy="296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37129"/>
            <a:r>
              <a:rPr lang="en-US" sz="1324" dirty="0">
                <a:solidFill>
                  <a:prstClr val="black"/>
                </a:solidFill>
                <a:latin typeface="Calibri"/>
              </a:rPr>
              <a:t>5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97214" y="2068995"/>
            <a:ext cx="3177081" cy="1238394"/>
            <a:chOff x="5306897" y="3075941"/>
            <a:chExt cx="4800922" cy="187135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709686" y="3725087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7659905" y="3893002"/>
              <a:ext cx="5947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9332193" y="4530848"/>
              <a:ext cx="775626" cy="416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337129"/>
              <a:r>
                <a:rPr lang="en-US" altLang="en-US" sz="1191" b="1" dirty="0">
                  <a:solidFill>
                    <a:prstClr val="black"/>
                  </a:solidFill>
                  <a:latin typeface="Calibri"/>
                </a:rPr>
                <a:t>NULL</a:t>
              </a:r>
              <a:endParaRPr lang="en-US" altLang="en-US" sz="1324" b="1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2" name="AutoShape 17"/>
            <p:cNvCxnSpPr>
              <a:cxnSpLocks noChangeShapeType="1"/>
            </p:cNvCxnSpPr>
            <p:nvPr/>
          </p:nvCxnSpPr>
          <p:spPr bwMode="auto">
            <a:xfrm>
              <a:off x="9241500" y="3893002"/>
              <a:ext cx="520071" cy="63784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6083964" y="3383754"/>
              <a:ext cx="625722" cy="497052"/>
            </a:xfrm>
            <a:prstGeom prst="curvedConnector3">
              <a:avLst>
                <a:gd name="adj1" fmla="val 36715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06897" y="3075941"/>
              <a:ext cx="1052950" cy="69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7129"/>
              <a:r>
                <a:rPr lang="en-US" sz="1191" b="1" dirty="0">
                  <a:solidFill>
                    <a:prstClr val="black"/>
                  </a:solidFill>
                  <a:latin typeface="Calibri"/>
                </a:rPr>
                <a:t>Head Pointer</a:t>
              </a:r>
            </a:p>
          </p:txBody>
        </p:sp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8276172" y="3712889"/>
              <a:ext cx="939724" cy="335831"/>
            </a:xfrm>
            <a:prstGeom prst="roundRect">
              <a:avLst>
                <a:gd name="adj" fmla="val 33681"/>
              </a:avLst>
            </a:prstGeom>
            <a:solidFill>
              <a:srgbClr val="FF9900">
                <a:alpha val="5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337129"/>
              <a:r>
                <a:rPr lang="en-US" altLang="en-US" sz="1059" b="1" dirty="0" err="1">
                  <a:solidFill>
                    <a:prstClr val="black"/>
                  </a:solidFill>
                  <a:latin typeface="Calibri"/>
                </a:rPr>
                <a:t>Data|Next</a:t>
              </a:r>
              <a:endParaRPr lang="en-US" altLang="en-US" sz="1059" b="1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7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76846-57D6-493C-BB0E-982B2542AF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580" y="266044"/>
            <a:ext cx="2048057" cy="1346187"/>
          </a:xfrm>
        </p:spPr>
        <p:txBody>
          <a:bodyPr/>
          <a:lstStyle/>
          <a:p>
            <a:r>
              <a:rPr lang="en-US" dirty="0"/>
              <a:t>Create a Simple </a:t>
            </a:r>
            <a:r>
              <a:rPr lang="en-US" dirty="0" err="1"/>
              <a:t>Linklist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4C5F8-8D0D-44A6-97DA-3A315102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8" y="0"/>
            <a:ext cx="6629068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8F7BA-97F8-4109-9192-6A3CD8AF7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8875"/>
            <a:ext cx="2418347" cy="10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2267" y="936978"/>
            <a:ext cx="9040525" cy="3437212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//print “Student Record Found” if UIN is found, return a pointer to this record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r>
              <a:rPr lang="en-US" sz="1400" b="1" dirty="0">
                <a:latin typeface="Courier" charset="0"/>
                <a:ea typeface="Courier" charset="0"/>
                <a:cs typeface="Courier" charset="0"/>
              </a:rPr>
              <a:t>//otherwise print “Record Not Found”, return NULL</a:t>
            </a: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lvl="0" indent="0" defTabSz="914400">
              <a:spcBef>
                <a:spcPts val="0"/>
              </a:spcBef>
              <a:buNone/>
              <a:defRPr/>
            </a:pP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732617">
              <a:spcBef>
                <a:spcPts val="0"/>
              </a:spcBef>
              <a:buNone/>
              <a:defRPr/>
            </a:pP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10" y="16555"/>
            <a:ext cx="4547152" cy="907676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637E42-75A3-448E-AEDF-9FFE2D0BF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08" y="277652"/>
            <a:ext cx="8405091" cy="491658"/>
          </a:xfrm>
        </p:spPr>
        <p:txBody>
          <a:bodyPr/>
          <a:lstStyle/>
          <a:p>
            <a:r>
              <a:rPr lang="en-US" dirty="0"/>
              <a:t>Find a Student Record by UIN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684103-58E8-4B06-9B98-3B13CFFB9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472"/>
            <a:ext cx="9144000" cy="26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0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60E23-A21D-4990-B118-AF4092412E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Adding a 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5C1F-2FAB-41E5-A8CE-9F5962622F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Create a new node with the proper info.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Find the node (if any) with a greater UIN.</a:t>
            </a:r>
            <a:br>
              <a:rPr lang="en-US" altLang="en-US" sz="2400" b="1" dirty="0">
                <a:solidFill>
                  <a:schemeClr val="tx1"/>
                </a:solidFill>
              </a:rPr>
            </a:br>
            <a:r>
              <a:rPr lang="en-US" altLang="en-US" sz="2400" b="1" dirty="0">
                <a:solidFill>
                  <a:schemeClr val="tx1"/>
                </a:solidFill>
              </a:rPr>
              <a:t>“Splice” the new node into the list: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C016C-D57D-4A8D-AE0B-F4C10BC4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8" y="2322358"/>
            <a:ext cx="4757465" cy="20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8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46C152-549F-4FD6-9576-37113209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46" y="0"/>
            <a:ext cx="7792107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AD073-9B18-4071-A2CF-8C5B1308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00" y="3846400"/>
            <a:ext cx="2974800" cy="1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1753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8100">
          <a:headEnd type="none"/>
          <a:tailEnd type="triangl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15712</TotalTime>
  <Words>244</Words>
  <Application>Microsoft Office PowerPoint</Application>
  <PresentationFormat>On-screen Show (16:9)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Courier</vt:lpstr>
      <vt:lpstr>Droid Sans</vt:lpstr>
      <vt:lpstr>Droid Sans Pro</vt:lpstr>
      <vt:lpstr>OfficinaSansITCStd Book</vt:lpstr>
      <vt:lpstr>Wingdings</vt:lpstr>
      <vt:lpstr>Cover Slide</vt:lpstr>
      <vt:lpstr>Secondary Slide</vt:lpstr>
      <vt:lpstr>1_Secondary Slide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Ujjal Bhowmik</cp:lastModifiedBy>
  <cp:revision>1093</cp:revision>
  <cp:lastPrinted>2016-01-19T15:50:09Z</cp:lastPrinted>
  <dcterms:created xsi:type="dcterms:W3CDTF">2014-02-04T22:50:07Z</dcterms:created>
  <dcterms:modified xsi:type="dcterms:W3CDTF">2019-04-02T17:39:56Z</dcterms:modified>
</cp:coreProperties>
</file>