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19"/>
  </p:notesMasterIdLst>
  <p:handoutMasterIdLst>
    <p:handoutMasterId r:id="rId20"/>
  </p:handoutMasterIdLst>
  <p:sldIdLst>
    <p:sldId id="260" r:id="rId3"/>
    <p:sldId id="415" r:id="rId4"/>
    <p:sldId id="474" r:id="rId5"/>
    <p:sldId id="475" r:id="rId6"/>
    <p:sldId id="476" r:id="rId7"/>
    <p:sldId id="477" r:id="rId8"/>
    <p:sldId id="417" r:id="rId9"/>
    <p:sldId id="420" r:id="rId10"/>
    <p:sldId id="478" r:id="rId11"/>
    <p:sldId id="424" r:id="rId12"/>
    <p:sldId id="479" r:id="rId13"/>
    <p:sldId id="480" r:id="rId14"/>
    <p:sldId id="425" r:id="rId15"/>
    <p:sldId id="481" r:id="rId16"/>
    <p:sldId id="482" r:id="rId17"/>
    <p:sldId id="483" r:id="rId18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B22"/>
    <a:srgbClr val="E16B27"/>
    <a:srgbClr val="002060"/>
    <a:srgbClr val="38668F"/>
    <a:srgbClr val="E6E6E6"/>
    <a:srgbClr val="CCCCCC"/>
    <a:srgbClr val="A2A5A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6" autoAdjust="0"/>
    <p:restoredTop sz="87527" autoAdjust="0"/>
  </p:normalViewPr>
  <p:slideViewPr>
    <p:cSldViewPr snapToGrid="0" snapToObjects="1">
      <p:cViewPr varScale="1">
        <p:scale>
          <a:sx n="76" d="100"/>
          <a:sy n="76" d="100"/>
        </p:scale>
        <p:origin x="1330" y="62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-43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4/11/2019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70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0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visualgo.net/bst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01700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21 – Trees: traversal and search</a:t>
            </a:r>
          </a:p>
          <a:p>
            <a:endParaRPr lang="en-US" sz="2400" b="1" dirty="0">
              <a:latin typeface="+mn-lt"/>
            </a:endParaRP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2265" y="221710"/>
            <a:ext cx="9245600" cy="742950"/>
          </a:xfrm>
        </p:spPr>
        <p:txBody>
          <a:bodyPr/>
          <a:lstStyle/>
          <a:p>
            <a:r>
              <a:rPr lang="en-US" dirty="0"/>
              <a:t>Search for a Node in BST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E87024-2D96-4887-9E9B-F4FC5968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0" y="1175867"/>
            <a:ext cx="913447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2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850D9-26B0-4750-B525-37935EA92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37119"/>
            <a:ext cx="9245600" cy="742950"/>
          </a:xfrm>
        </p:spPr>
        <p:txBody>
          <a:bodyPr/>
          <a:lstStyle/>
          <a:p>
            <a:r>
              <a:rPr lang="en-US" dirty="0"/>
              <a:t>Finding Minimum and Maximum: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45D0F-3B15-4287-BFA4-58C3063F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58" y="971027"/>
            <a:ext cx="65817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E7C73-7048-4A33-9EEB-D7A86D52A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77965"/>
            <a:ext cx="9245600" cy="742950"/>
          </a:xfrm>
        </p:spPr>
        <p:txBody>
          <a:bodyPr/>
          <a:lstStyle/>
          <a:p>
            <a:r>
              <a:rPr lang="en-US" dirty="0"/>
              <a:t>Traverse a BST (</a:t>
            </a:r>
            <a:r>
              <a:rPr lang="en-US" dirty="0" err="1"/>
              <a:t>inorder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92A48-C7DC-444A-BF56-66CE6F5E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70" y="1403576"/>
            <a:ext cx="6210300" cy="418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8D624F-7E4A-4894-A9E3-E6E3244EF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428" y="5867712"/>
            <a:ext cx="25622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7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289344"/>
            <a:ext cx="9245600" cy="742950"/>
          </a:xfrm>
        </p:spPr>
        <p:txBody>
          <a:bodyPr/>
          <a:lstStyle/>
          <a:p>
            <a:r>
              <a:rPr lang="en-US" dirty="0"/>
              <a:t>Traverse a BST (preorder)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A6748-3EDB-4CDE-B6B0-82E53CCC6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77" y="1413624"/>
            <a:ext cx="6305550" cy="418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4F7775-B3C4-484A-9E1E-CF8A8C96E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064" y="5806326"/>
            <a:ext cx="25431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4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E7C73-7048-4A33-9EEB-D7A86D52A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77965"/>
            <a:ext cx="9245600" cy="742950"/>
          </a:xfrm>
        </p:spPr>
        <p:txBody>
          <a:bodyPr/>
          <a:lstStyle/>
          <a:p>
            <a:r>
              <a:rPr lang="en-US" dirty="0"/>
              <a:t>Traverse a BST (</a:t>
            </a:r>
            <a:r>
              <a:rPr lang="en-US" dirty="0" err="1"/>
              <a:t>postorder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78973-7235-4689-8D1D-6275C74A2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27" y="1284566"/>
            <a:ext cx="6162675" cy="423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4245F5-649C-4091-9E2F-530EA9F10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012" y="5973955"/>
            <a:ext cx="2552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E7C73-7048-4A33-9EEB-D7A86D52A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77965"/>
            <a:ext cx="9245600" cy="742950"/>
          </a:xfrm>
        </p:spPr>
        <p:txBody>
          <a:bodyPr/>
          <a:lstStyle/>
          <a:p>
            <a:r>
              <a:rPr lang="en-US" dirty="0" err="1"/>
              <a:t>FreeTree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A93F1-8E51-4096-8D45-1631746E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357312"/>
            <a:ext cx="8982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97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066218-6833-406D-9A15-9FD28C5BC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57868"/>
            <a:ext cx="9245600" cy="742950"/>
          </a:xfrm>
        </p:spPr>
        <p:txBody>
          <a:bodyPr/>
          <a:lstStyle/>
          <a:p>
            <a:r>
              <a:rPr lang="en-US" dirty="0"/>
              <a:t>Height of BST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16E3A-4DCE-47FE-B921-7E30047BF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243012"/>
            <a:ext cx="65436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7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ED4ED6-674F-EC40-9D05-E2402D9D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057" y="3226529"/>
            <a:ext cx="4044933" cy="27432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400779"/>
            <a:ext cx="9245600" cy="742950"/>
          </a:xfrm>
        </p:spPr>
        <p:txBody>
          <a:bodyPr/>
          <a:lstStyle/>
          <a:p>
            <a:r>
              <a:rPr lang="en-US" dirty="0"/>
              <a:t>Tree Data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143729"/>
            <a:ext cx="9245600" cy="5870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Array, linked list, stack, queue – linear data structures</a:t>
            </a:r>
          </a:p>
          <a:p>
            <a:pPr marL="0" indent="0">
              <a:buNone/>
            </a:pPr>
            <a:r>
              <a:rPr lang="en-US" b="1" dirty="0"/>
              <a:t>Tree</a:t>
            </a:r>
            <a:r>
              <a:rPr lang="en-US" dirty="0"/>
              <a:t>: A data structure that captures hierarchical nature of relations between data elements using a set of linked nodes. Nodes are connected by edges. It’s a </a:t>
            </a:r>
            <a:r>
              <a:rPr lang="en-US" b="1" i="1" dirty="0">
                <a:solidFill>
                  <a:srgbClr val="CE1B22"/>
                </a:solidFill>
              </a:rPr>
              <a:t>nonlinear</a:t>
            </a:r>
            <a:r>
              <a:rPr lang="en-US" dirty="0"/>
              <a:t> data structure.</a:t>
            </a:r>
          </a:p>
          <a:p>
            <a:pPr marL="0" indent="0">
              <a:buNone/>
            </a:pPr>
            <a:r>
              <a:rPr lang="en-US" b="1" u="sng" dirty="0"/>
              <a:t>Tree Terminology:</a:t>
            </a:r>
          </a:p>
          <a:p>
            <a:pPr marL="0" indent="0">
              <a:buNone/>
            </a:pPr>
            <a:r>
              <a:rPr lang="en-US" dirty="0"/>
              <a:t>root, internal node, external node (leaf), inner nodes</a:t>
            </a:r>
          </a:p>
          <a:p>
            <a:pPr marL="0" indent="0">
              <a:buNone/>
            </a:pPr>
            <a:r>
              <a:rPr lang="en-US" dirty="0"/>
              <a:t>parent, child, sibling, height, depth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depth</a:t>
            </a:r>
            <a:r>
              <a:rPr lang="en-US" sz="2400" dirty="0">
                <a:solidFill>
                  <a:schemeClr val="tx1"/>
                </a:solidFill>
              </a:rPr>
              <a:t> of a node is the number of edges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from the node to the tree's root node.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 root node will have a depth of 0.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 of a node is the number of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edges on the </a:t>
            </a:r>
            <a:r>
              <a:rPr lang="en-US" sz="2400" i="1" dirty="0">
                <a:solidFill>
                  <a:schemeClr val="tx1"/>
                </a:solidFill>
              </a:rPr>
              <a:t>longest path</a:t>
            </a:r>
            <a:r>
              <a:rPr lang="en-US" sz="2400" dirty="0">
                <a:solidFill>
                  <a:schemeClr val="tx1"/>
                </a:solidFill>
              </a:rPr>
              <a:t> from the node to a leaf.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 leaf node will have a height of 0.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3793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84AC86-935C-4C92-A0B8-B36C17A800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428520"/>
            <a:ext cx="9245600" cy="742950"/>
          </a:xfrm>
        </p:spPr>
        <p:txBody>
          <a:bodyPr/>
          <a:lstStyle/>
          <a:p>
            <a:r>
              <a:rPr lang="en-US" dirty="0"/>
              <a:t>Common Operations on Tree: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51251-C9A5-45F2-BA36-7E206DD74A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Locate an item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Add a new item at a particular place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Delete an item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Remove a section of a tree (pruning)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Add a new section to a tree (grafting)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4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2FD797-A4C8-43CA-82AF-918AE3014B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Manually Creating a simple tree: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20511-5F7D-4879-9819-FFCE12C4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086844"/>
            <a:ext cx="5172075" cy="216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1EF47A-9F7B-4861-9751-0CF898ED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345263"/>
            <a:ext cx="72199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8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AA4E2-9734-4AE6-A059-7A2A803F5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574"/>
            <a:ext cx="8732018" cy="3814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82339B-330E-4836-90FE-1242322A9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58256"/>
            <a:ext cx="10058400" cy="371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9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6EF6F6-8A84-4D8A-B85F-C557BA65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82" y="625929"/>
            <a:ext cx="5848350" cy="3124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898295-9391-4DC0-8D4D-DFCAE4B4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19" y="4619625"/>
            <a:ext cx="92678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8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Each node has at most 2 children – left child and right child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height of the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depth of node 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height of node 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nodes are leaves?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DC960-BE4D-C146-A077-9D358A8C3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25" y="2127354"/>
            <a:ext cx="542819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2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386771"/>
            <a:ext cx="9245600" cy="742950"/>
          </a:xfrm>
        </p:spPr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211350"/>
            <a:ext cx="9245600" cy="4826000"/>
          </a:xfrm>
        </p:spPr>
        <p:txBody>
          <a:bodyPr/>
          <a:lstStyle/>
          <a:p>
            <a:r>
              <a:rPr lang="en-US" dirty="0"/>
              <a:t>Data of nodes on the </a:t>
            </a:r>
            <a:r>
              <a:rPr lang="en-US" b="1" dirty="0"/>
              <a:t>left </a:t>
            </a:r>
            <a:r>
              <a:rPr lang="en-US" b="1" dirty="0" err="1"/>
              <a:t>subtree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/>
              <a:t>smaller</a:t>
            </a:r>
            <a:r>
              <a:rPr lang="en-US" dirty="0"/>
              <a:t> than the data of parent node</a:t>
            </a:r>
          </a:p>
          <a:p>
            <a:r>
              <a:rPr lang="en-US" dirty="0"/>
              <a:t>Data of nodes on the </a:t>
            </a:r>
            <a:r>
              <a:rPr lang="en-US" b="1" dirty="0"/>
              <a:t>right </a:t>
            </a:r>
            <a:r>
              <a:rPr lang="en-US" b="1" dirty="0" err="1"/>
              <a:t>subtree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/>
              <a:t>larger</a:t>
            </a:r>
            <a:r>
              <a:rPr lang="en-US" dirty="0"/>
              <a:t> than the data of parent node</a:t>
            </a:r>
          </a:p>
          <a:p>
            <a:r>
              <a:rPr lang="en-US" dirty="0"/>
              <a:t>Both left and right </a:t>
            </a:r>
            <a:r>
              <a:rPr lang="en-US" dirty="0" err="1"/>
              <a:t>subtrees</a:t>
            </a:r>
            <a:r>
              <a:rPr lang="en-US" dirty="0"/>
              <a:t> must also be BST</a:t>
            </a:r>
          </a:p>
          <a:p>
            <a:r>
              <a:rPr lang="en-US" dirty="0"/>
              <a:t>Data in each node is unique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sequence of access for </a:t>
            </a:r>
          </a:p>
          <a:p>
            <a:pPr marL="0" indent="0">
              <a:buNone/>
            </a:pPr>
            <a:r>
              <a:rPr lang="en-US" dirty="0"/>
              <a:t>1. pre-order traversal?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2. in-order traversal?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3. post-order traversal?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b="1" dirty="0">
                <a:hlinkClick r:id="rId2"/>
              </a:rPr>
              <a:t>http://visualgo.net/bst.html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6CE1F-E1AF-45C6-A129-5B158BF84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673" y="2187503"/>
            <a:ext cx="3655227" cy="452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6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173497-1018-455A-A65F-6E02DAE19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17674"/>
            <a:ext cx="9245600" cy="742950"/>
          </a:xfrm>
        </p:spPr>
        <p:txBody>
          <a:bodyPr/>
          <a:lstStyle/>
          <a:p>
            <a:r>
              <a:rPr lang="en-US" dirty="0"/>
              <a:t>Insert a new node in the right place (BST)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D14C0-CDFF-4B9E-B0EF-B6A48D3B0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687"/>
            <a:ext cx="10058400" cy="49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2615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31464</TotalTime>
  <Words>307</Words>
  <Application>Microsoft Office PowerPoint</Application>
  <PresentationFormat>Custom</PresentationFormat>
  <Paragraphs>62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Calibri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1810</cp:revision>
  <cp:lastPrinted>2018-11-13T16:22:28Z</cp:lastPrinted>
  <dcterms:created xsi:type="dcterms:W3CDTF">2014-02-04T22:50:07Z</dcterms:created>
  <dcterms:modified xsi:type="dcterms:W3CDTF">2019-04-16T17:21:07Z</dcterms:modified>
</cp:coreProperties>
</file>