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19"/>
  </p:notesMasterIdLst>
  <p:handoutMasterIdLst>
    <p:handoutMasterId r:id="rId20"/>
  </p:handoutMasterIdLst>
  <p:sldIdLst>
    <p:sldId id="260" r:id="rId3"/>
    <p:sldId id="389" r:id="rId4"/>
    <p:sldId id="383" r:id="rId5"/>
    <p:sldId id="394" r:id="rId6"/>
    <p:sldId id="401" r:id="rId7"/>
    <p:sldId id="402" r:id="rId8"/>
    <p:sldId id="395" r:id="rId9"/>
    <p:sldId id="396" r:id="rId10"/>
    <p:sldId id="397" r:id="rId11"/>
    <p:sldId id="398" r:id="rId12"/>
    <p:sldId id="399" r:id="rId13"/>
    <p:sldId id="400" r:id="rId14"/>
    <p:sldId id="386" r:id="rId15"/>
    <p:sldId id="403" r:id="rId16"/>
    <p:sldId id="387" r:id="rId17"/>
    <p:sldId id="388" r:id="rId18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B22"/>
    <a:srgbClr val="002060"/>
    <a:srgbClr val="E16B27"/>
    <a:srgbClr val="38668F"/>
    <a:srgbClr val="E6E6E6"/>
    <a:srgbClr val="CCCCCC"/>
    <a:srgbClr val="A2A5A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2" autoAdjust="0"/>
    <p:restoredTop sz="95342"/>
  </p:normalViewPr>
  <p:slideViewPr>
    <p:cSldViewPr snapToGrid="0" snapToObjects="1">
      <p:cViewPr varScale="1">
        <p:scale>
          <a:sx n="83" d="100"/>
          <a:sy n="83" d="100"/>
        </p:scale>
        <p:origin x="1306" y="72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3/14/2019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01700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16 – File I/O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21F37E-ED76-4085-936F-C365AA54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3143"/>
            <a:ext cx="9410700" cy="546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2D671-4F53-4EDC-93AA-9FD6320BB5F2}"/>
              </a:ext>
            </a:extLst>
          </p:cNvPr>
          <p:cNvSpPr txBox="1"/>
          <p:nvPr/>
        </p:nvSpPr>
        <p:spPr>
          <a:xfrm>
            <a:off x="267855" y="212436"/>
            <a:ext cx="7684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to a file using </a:t>
            </a:r>
            <a:r>
              <a:rPr lang="en-US" dirty="0" err="1"/>
              <a:t>fputc</a:t>
            </a:r>
            <a:r>
              <a:rPr lang="en-US" dirty="0"/>
              <a:t>()  </a:t>
            </a:r>
          </a:p>
        </p:txBody>
      </p:sp>
    </p:spTree>
    <p:extLst>
      <p:ext uri="{BB962C8B-B14F-4D97-AF65-F5344CB8AC3E}">
        <p14:creationId xmlns:p14="http://schemas.microsoft.com/office/powerpoint/2010/main" val="360876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531F33-8158-48BC-8F74-E7A465DF1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331"/>
            <a:ext cx="9525000" cy="461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2BA473-3F69-4C43-98F8-45DD95CB79F2}"/>
              </a:ext>
            </a:extLst>
          </p:cNvPr>
          <p:cNvSpPr txBox="1"/>
          <p:nvPr/>
        </p:nvSpPr>
        <p:spPr>
          <a:xfrm>
            <a:off x="267855" y="212436"/>
            <a:ext cx="7684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from a file using </a:t>
            </a:r>
            <a:r>
              <a:rPr lang="en-US" dirty="0" err="1"/>
              <a:t>fgetc</a:t>
            </a:r>
            <a:r>
              <a:rPr lang="en-US" dirty="0"/>
              <a:t>()  </a:t>
            </a:r>
          </a:p>
        </p:txBody>
      </p:sp>
    </p:spTree>
    <p:extLst>
      <p:ext uri="{BB962C8B-B14F-4D97-AF65-F5344CB8AC3E}">
        <p14:creationId xmlns:p14="http://schemas.microsoft.com/office/powerpoint/2010/main" val="405307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E58CBB-95D2-4CE7-A699-2AD2082B8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66" y="0"/>
            <a:ext cx="630894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524655-7B49-410D-8D99-12268A4CDEDE}"/>
              </a:ext>
            </a:extLst>
          </p:cNvPr>
          <p:cNvSpPr/>
          <p:nvPr/>
        </p:nvSpPr>
        <p:spPr>
          <a:xfrm>
            <a:off x="0" y="611658"/>
            <a:ext cx="3403315" cy="770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kern="0" dirty="0">
                <a:solidFill>
                  <a:srgbClr val="365F9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I/O one line at a time: </a:t>
            </a:r>
          </a:p>
          <a:p>
            <a:pPr>
              <a:lnSpc>
                <a:spcPct val="115000"/>
              </a:lnSpc>
            </a:pPr>
            <a:r>
              <a:rPr lang="en-US" b="1" kern="0" dirty="0" err="1">
                <a:solidFill>
                  <a:srgbClr val="365F9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US" b="1" kern="0" dirty="0">
                <a:solidFill>
                  <a:srgbClr val="365F9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kern="0" dirty="0" err="1">
                <a:solidFill>
                  <a:srgbClr val="365F9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fputs</a:t>
            </a:r>
            <a:endParaRPr lang="en-US" b="1" kern="0" dirty="0">
              <a:solidFill>
                <a:srgbClr val="365F9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90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9916" y="295736"/>
            <a:ext cx="10258928" cy="672737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 File I/O Example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stdio.h</a:t>
            </a: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FILE *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ro-RO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ro-RO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buffer[100];</a:t>
            </a:r>
          </a:p>
          <a:p>
            <a:pPr marL="0" indent="0">
              <a:spcBef>
                <a:spcPts val="0"/>
              </a:spcBef>
              <a:buNone/>
            </a:pPr>
            <a:endParaRPr lang="ro-RO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o-RO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//</a:t>
            </a:r>
            <a:r>
              <a:rPr lang="ro-RO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open a file </a:t>
            </a:r>
            <a:r>
              <a:rPr lang="ro-RO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to</a:t>
            </a:r>
            <a:r>
              <a:rPr lang="ro-RO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write</a:t>
            </a:r>
            <a:r>
              <a:rPr lang="ro-RO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to</a:t>
            </a:r>
            <a:endParaRPr lang="ro-RO" sz="1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o-RO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file = 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fopen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intro.txt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", "w");</a:t>
            </a:r>
          </a:p>
          <a:p>
            <a:pPr marL="0" indent="0">
              <a:spcBef>
                <a:spcPts val="0"/>
              </a:spcBef>
              <a:buNone/>
            </a:pPr>
            <a:endParaRPr lang="pl-PL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//</a:t>
            </a:r>
            <a:r>
              <a:rPr lang="pl-PL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</a:t>
            </a:r>
            <a:r>
              <a:rPr lang="pl-PL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fgets</a:t>
            </a:r>
            <a:r>
              <a:rPr lang="pl-PL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pl-PL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pl-PL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pl-PL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from </a:t>
            </a:r>
            <a:r>
              <a:rPr lang="pl-PL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endParaRPr lang="pl-PL" sz="1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("Write a 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introduction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with less 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than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100 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characters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fgets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buffer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, 100, 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stdin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e-DE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//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fputs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to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save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buffer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to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lang="de-DE" sz="1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fputs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Your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introduction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: ", 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fputs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buffer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e-DE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fclose</a:t>
            </a: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(file);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//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 </a:t>
            </a:r>
            <a:r>
              <a:rPr lang="en-US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fputs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to display string in buffer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fputs</a:t>
            </a: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(buffer, </a:t>
            </a:r>
            <a:r>
              <a:rPr lang="en-US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stdout</a:t>
            </a: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509412" lvl="1" indent="0">
              <a:spcBef>
                <a:spcPts val="0"/>
              </a:spcBef>
              <a:buNone/>
            </a:pPr>
            <a:endParaRPr lang="en-US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509412" lvl="1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8265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2F3C4B-5AC6-4247-97E1-53D775778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4" y="127002"/>
            <a:ext cx="7910945" cy="30365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E4CE12-7176-4DFB-8120-6A5D46B8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5" y="2924175"/>
            <a:ext cx="56864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9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6573" y="201114"/>
            <a:ext cx="9517236" cy="742950"/>
          </a:xfrm>
        </p:spPr>
        <p:txBody>
          <a:bodyPr/>
          <a:lstStyle/>
          <a:p>
            <a:r>
              <a:rPr lang="en-US" sz="2000" i="1" dirty="0">
                <a:latin typeface="+mn-lt"/>
                <a:ea typeface="Courier" charset="0"/>
                <a:cs typeface="Courier" charset="0"/>
              </a:rPr>
              <a:t>Exercise: 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Read an </a:t>
            </a:r>
            <a:r>
              <a:rPr lang="en-US" sz="2000" b="0" i="1" dirty="0" err="1">
                <a:latin typeface="+mn-lt"/>
                <a:ea typeface="Courier" charset="0"/>
                <a:cs typeface="Courier" charset="0"/>
              </a:rPr>
              <a:t>mxn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 matrix from file </a:t>
            </a:r>
            <a:r>
              <a:rPr lang="en-US" sz="2000" b="0" i="1" dirty="0" err="1">
                <a:latin typeface="+mn-lt"/>
                <a:ea typeface="Courier" charset="0"/>
                <a:cs typeface="Courier" charset="0"/>
              </a:rPr>
              <a:t>in_matrix.txt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 and write its transpose to file </a:t>
            </a:r>
            <a:r>
              <a:rPr lang="en-US" sz="2000" b="0" i="1" dirty="0" err="1">
                <a:latin typeface="+mn-lt"/>
                <a:ea typeface="Courier" charset="0"/>
                <a:cs typeface="Courier" charset="0"/>
              </a:rPr>
              <a:t>out_matrix.txt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. </a:t>
            </a:r>
            <a:r>
              <a:rPr lang="en-US" sz="2000" i="1" dirty="0">
                <a:latin typeface="+mn-lt"/>
                <a:ea typeface="Courier" charset="0"/>
                <a:cs typeface="Courier" charset="0"/>
              </a:rPr>
              <a:t>The first row of the file specifies the size of the matrix.</a:t>
            </a:r>
          </a:p>
          <a:p>
            <a:r>
              <a:rPr lang="en-US" sz="2000" i="1" dirty="0">
                <a:latin typeface="+mn-lt"/>
                <a:ea typeface="Courier" charset="0"/>
                <a:cs typeface="Courier" charset="0"/>
              </a:rPr>
              <a:t>Hint: 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use </a:t>
            </a:r>
            <a:r>
              <a:rPr lang="en-US" sz="2000" b="0" i="1" dirty="0" err="1">
                <a:latin typeface="+mn-lt"/>
                <a:ea typeface="Courier" charset="0"/>
                <a:cs typeface="Courier" charset="0"/>
              </a:rPr>
              <a:t>fscanf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 to read from a file and use </a:t>
            </a:r>
            <a:r>
              <a:rPr lang="en-US" sz="2000" b="0" i="1" dirty="0" err="1">
                <a:latin typeface="+mn-lt"/>
                <a:ea typeface="Courier" charset="0"/>
                <a:cs typeface="Courier" charset="0"/>
              </a:rPr>
              <a:t>fprintf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 to write to a file.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509" y="1436918"/>
            <a:ext cx="96488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stdio.h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FILE *in;</a:t>
            </a: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FILE *out;</a:t>
            </a:r>
          </a:p>
          <a:p>
            <a:endParaRPr lang="de-DE" sz="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//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in_file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fopen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in_matrix.txt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", "r");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if(in == NULL)</a:t>
            </a:r>
          </a:p>
          <a:p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ro-RO" sz="1800" b="1" dirty="0" err="1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 -1;</a:t>
            </a:r>
          </a:p>
          <a:p>
            <a:endParaRPr lang="ro-RO" sz="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	//</a:t>
            </a:r>
          </a:p>
          <a:p>
            <a:r>
              <a:rPr lang="hu-HU" sz="1800" b="1" dirty="0">
                <a:latin typeface="Courier" charset="0"/>
                <a:ea typeface="Courier" charset="0"/>
                <a:cs typeface="Courier" charset="0"/>
              </a:rPr>
              <a:t>	int m, n;</a:t>
            </a:r>
            <a:endParaRPr lang="ro-RO" sz="1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fscanf(in, "%d %d", &amp;m, &amp;n);</a:t>
            </a: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matrix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[m][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endParaRPr lang="de-DE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5178" y="1802675"/>
            <a:ext cx="7445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2 3</a:t>
            </a:r>
          </a:p>
          <a:p>
            <a:r>
              <a:rPr lang="en-US" dirty="0"/>
              <a:t>1 2 3</a:t>
            </a:r>
          </a:p>
          <a:p>
            <a:r>
              <a:rPr lang="en-US" dirty="0"/>
              <a:t>4 5 6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60228" y="1397728"/>
            <a:ext cx="1522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in_matrix.txt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64208" y="4257347"/>
            <a:ext cx="51444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3 2</a:t>
            </a:r>
          </a:p>
          <a:p>
            <a:r>
              <a:rPr lang="en-US" dirty="0"/>
              <a:t>1 4 </a:t>
            </a:r>
          </a:p>
          <a:p>
            <a:r>
              <a:rPr lang="en-US" dirty="0"/>
              <a:t>2 5 </a:t>
            </a:r>
          </a:p>
          <a:p>
            <a:r>
              <a:rPr lang="en-US" dirty="0"/>
              <a:t>3 6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5453" y="3857237"/>
            <a:ext cx="168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out_matrix.txt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9000903" y="3218448"/>
            <a:ext cx="273132" cy="3976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62" tIns="36631" rIns="73262" bIns="3663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0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569" y="235129"/>
            <a:ext cx="8856617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//</a:t>
            </a: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out_file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fopen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out_matrix.txt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", "w");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if(out == NULL)</a:t>
            </a:r>
          </a:p>
          <a:p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ro-RO" sz="1800" b="1" dirty="0" err="1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 -1;</a:t>
            </a:r>
          </a:p>
          <a:p>
            <a:endParaRPr lang="ro-RO" sz="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	//</a:t>
            </a: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fprintf(out, "%d %d\n", n, m);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return 0;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3153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Input</a:t>
            </a:r>
            <a:r>
              <a:rPr lang="zh-CN" altLang="en-US" dirty="0"/>
              <a:t> </a:t>
            </a:r>
            <a:r>
              <a:rPr lang="en-US" dirty="0"/>
              <a:t>/</a:t>
            </a:r>
            <a:r>
              <a:rPr lang="zh-CN" altLang="en-US" dirty="0"/>
              <a:t> </a:t>
            </a:r>
            <a:r>
              <a:rPr lang="en-US" dirty="0"/>
              <a:t>Output Streams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161247" y="2149378"/>
            <a:ext cx="3685575" cy="825981"/>
          </a:xfrm>
          <a:prstGeom prst="rightArrow">
            <a:avLst>
              <a:gd name="adj1" fmla="val 56452"/>
              <a:gd name="adj2" fmla="val 50000"/>
            </a:avLst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ASCII Stream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700335" y="2282600"/>
            <a:ext cx="1145637" cy="559534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Input Device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100504" y="2318125"/>
            <a:ext cx="1" cy="472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39760" y="2319531"/>
            <a:ext cx="1" cy="472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77593" y="2319531"/>
            <a:ext cx="1" cy="472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16849" y="2320937"/>
            <a:ext cx="1" cy="472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5138" y="1867101"/>
            <a:ext cx="2031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scanf</a:t>
            </a:r>
            <a:r>
              <a:rPr lang="en-US" dirty="0">
                <a:latin typeface="Courier"/>
                <a:cs typeface="Courier"/>
              </a:rPr>
              <a:t>(“%d”, &amp;x)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9708" y="3288143"/>
            <a:ext cx="5337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I/O Device operates using </a:t>
            </a:r>
          </a:p>
          <a:p>
            <a:r>
              <a:rPr lang="en-US" b="1" dirty="0">
                <a:solidFill>
                  <a:srgbClr val="C00000"/>
                </a:solidFill>
              </a:rPr>
              <a:t>I/O protocol (such as memory mapped I/O)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70843" y="3288143"/>
            <a:ext cx="3382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 C, we abstract away the I/O</a:t>
            </a:r>
          </a:p>
          <a:p>
            <a:r>
              <a:rPr lang="en-US" b="1" dirty="0">
                <a:solidFill>
                  <a:srgbClr val="C00000"/>
                </a:solidFill>
              </a:rPr>
              <a:t>details to an I/O function call</a:t>
            </a:r>
          </a:p>
        </p:txBody>
      </p:sp>
    </p:spTree>
    <p:extLst>
      <p:ext uri="{BB962C8B-B14F-4D97-AF65-F5344CB8AC3E}">
        <p14:creationId xmlns:p14="http://schemas.microsoft.com/office/powerpoint/2010/main" val="44151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 Abstraction for I/O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8373" y="1362075"/>
            <a:ext cx="9517875" cy="544367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All character-based I/O in C is performed on </a:t>
            </a:r>
            <a:r>
              <a:rPr lang="en-US" altLang="en-US" b="1" dirty="0">
                <a:solidFill>
                  <a:srgbClr val="C00000"/>
                </a:solidFill>
              </a:rPr>
              <a:t>text streams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/>
              <a:t>A stream is a </a:t>
            </a:r>
            <a:r>
              <a:rPr lang="en-US" altLang="en-US" b="1" dirty="0">
                <a:solidFill>
                  <a:srgbClr val="C00000"/>
                </a:solidFill>
              </a:rPr>
              <a:t>sequence of ASCII characters</a:t>
            </a:r>
            <a:r>
              <a:rPr lang="en-US" altLang="en-US" dirty="0"/>
              <a:t>, such as:</a:t>
            </a:r>
          </a:p>
          <a:p>
            <a:pPr lvl="1"/>
            <a:r>
              <a:rPr lang="en-US" altLang="en-US" dirty="0"/>
              <a:t>the sequence of ASCII characters printed to the monitor</a:t>
            </a:r>
            <a:br>
              <a:rPr lang="en-US" altLang="en-US" dirty="0"/>
            </a:br>
            <a:r>
              <a:rPr lang="en-US" altLang="en-US" dirty="0"/>
              <a:t>by a single program</a:t>
            </a:r>
          </a:p>
          <a:p>
            <a:pPr lvl="1"/>
            <a:r>
              <a:rPr lang="en-US" altLang="en-US" dirty="0"/>
              <a:t>the sequence of ASCII characters entered by the user</a:t>
            </a:r>
            <a:br>
              <a:rPr lang="en-US" altLang="en-US" dirty="0"/>
            </a:br>
            <a:r>
              <a:rPr lang="en-US" altLang="en-US" dirty="0"/>
              <a:t>during a single program</a:t>
            </a:r>
          </a:p>
          <a:p>
            <a:pPr lvl="1"/>
            <a:r>
              <a:rPr lang="en-US" altLang="en-US" dirty="0"/>
              <a:t>the sequence of ASCII characters in a single file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Characters are processed in the order in which they were added to the stream.</a:t>
            </a:r>
          </a:p>
          <a:p>
            <a:pPr lvl="1"/>
            <a:r>
              <a:rPr lang="en-US" altLang="en-US" dirty="0"/>
              <a:t>e.g., a program sees input characters in the same order</a:t>
            </a:r>
            <a:br>
              <a:rPr lang="en-US" altLang="en-US" dirty="0"/>
            </a:br>
            <a:r>
              <a:rPr lang="en-US" altLang="en-US" dirty="0"/>
              <a:t>as the user typed them.</a:t>
            </a:r>
          </a:p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u="sng" dirty="0"/>
              <a:t>Standard Streams:</a:t>
            </a:r>
          </a:p>
          <a:p>
            <a:pPr marL="0" indent="0">
              <a:buNone/>
            </a:pPr>
            <a:r>
              <a:rPr lang="en-US" altLang="en-US" dirty="0"/>
              <a:t>Input (keyboard) is called </a:t>
            </a:r>
            <a:r>
              <a:rPr lang="en-US" altLang="en-US" b="1" dirty="0" err="1">
                <a:solidFill>
                  <a:srgbClr val="0070C0"/>
                </a:solidFill>
              </a:rPr>
              <a:t>stdin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/>
              <a:t>Output (monitor) is called </a:t>
            </a:r>
            <a:r>
              <a:rPr lang="en-US" altLang="en-US" b="1" dirty="0" err="1">
                <a:solidFill>
                  <a:srgbClr val="0070C0"/>
                </a:solidFill>
              </a:rPr>
              <a:t>stdout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/>
              <a:t>Error (monitor) is called </a:t>
            </a:r>
            <a:r>
              <a:rPr lang="en-US" altLang="en-US" b="1" dirty="0" err="1">
                <a:solidFill>
                  <a:srgbClr val="0070C0"/>
                </a:solidFill>
              </a:rPr>
              <a:t>stderr</a:t>
            </a:r>
            <a:r>
              <a:rPr lang="en-US" altLang="en-US" dirty="0"/>
              <a:t>.</a:t>
            </a:r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457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F0E13B-C02F-4CDB-A067-F22E6E0C9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667"/>
            <a:ext cx="10058400" cy="611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6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A51FD4-E607-484E-AD3F-F3508693E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05089"/>
            <a:ext cx="9245600" cy="742950"/>
          </a:xfrm>
        </p:spPr>
        <p:txBody>
          <a:bodyPr/>
          <a:lstStyle/>
          <a:p>
            <a:r>
              <a:rPr lang="en-US" dirty="0"/>
              <a:t>Buffered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B94E8-4C1B-40AB-B512-51D45E07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14" y="1304059"/>
            <a:ext cx="66770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2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5C0B0A-358C-47EB-9E75-F0D97D436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369743"/>
            <a:ext cx="9245600" cy="742950"/>
          </a:xfrm>
        </p:spPr>
        <p:txBody>
          <a:bodyPr/>
          <a:lstStyle/>
          <a:p>
            <a:r>
              <a:rPr lang="en-US" dirty="0"/>
              <a:t>Buffered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E2EC2-D7EE-4672-AAC1-0F209A10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112693"/>
            <a:ext cx="443865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5214F1-DB18-4B5D-A49A-521610F5E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113" y="2744932"/>
            <a:ext cx="40005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5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A657B4-09AA-444B-BE15-33FE1CD42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45" y="212436"/>
            <a:ext cx="8145020" cy="682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2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5E7694-F13F-4767-92D8-135D5321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188"/>
            <a:ext cx="10058400" cy="62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7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784AD1-9835-48AA-BCCC-B657D3CCD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962"/>
          <a:stretch/>
        </p:blipFill>
        <p:spPr>
          <a:xfrm>
            <a:off x="563419" y="183046"/>
            <a:ext cx="8636000" cy="33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2022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21633</TotalTime>
  <Words>252</Words>
  <Application>Microsoft Office PowerPoint</Application>
  <PresentationFormat>Custom</PresentationFormat>
  <Paragraphs>114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Narrow</vt:lpstr>
      <vt:lpstr>Calibri</vt:lpstr>
      <vt:lpstr>Cambria</vt:lpstr>
      <vt:lpstr>Courier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1499</cp:revision>
  <cp:lastPrinted>2018-10-23T16:52:06Z</cp:lastPrinted>
  <dcterms:created xsi:type="dcterms:W3CDTF">2014-02-04T22:50:07Z</dcterms:created>
  <dcterms:modified xsi:type="dcterms:W3CDTF">2019-03-14T19:15:23Z</dcterms:modified>
</cp:coreProperties>
</file>