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15"/>
  </p:notesMasterIdLst>
  <p:handoutMasterIdLst>
    <p:handoutMasterId r:id="rId16"/>
  </p:handoutMasterIdLst>
  <p:sldIdLst>
    <p:sldId id="260" r:id="rId3"/>
    <p:sldId id="326" r:id="rId4"/>
    <p:sldId id="328" r:id="rId5"/>
    <p:sldId id="333" r:id="rId6"/>
    <p:sldId id="327" r:id="rId7"/>
    <p:sldId id="329" r:id="rId8"/>
    <p:sldId id="330" r:id="rId9"/>
    <p:sldId id="331" r:id="rId10"/>
    <p:sldId id="332" r:id="rId11"/>
    <p:sldId id="334" r:id="rId12"/>
    <p:sldId id="335" r:id="rId13"/>
    <p:sldId id="336" r:id="rId14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B22"/>
    <a:srgbClr val="002060"/>
    <a:srgbClr val="38668F"/>
    <a:srgbClr val="E6E6E6"/>
    <a:srgbClr val="CCCCCC"/>
    <a:srgbClr val="A2A5AC"/>
    <a:srgbClr val="E16B27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0" autoAdjust="0"/>
    <p:restoredTop sz="91304"/>
  </p:normalViewPr>
  <p:slideViewPr>
    <p:cSldViewPr snapToGrid="0" snapToObjects="1">
      <p:cViewPr>
        <p:scale>
          <a:sx n="68" d="100"/>
          <a:sy n="68" d="100"/>
        </p:scale>
        <p:origin x="1536" y="456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9/17/2019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1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1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 each item with the corresponding parts in the basic C program</a:t>
            </a:r>
          </a:p>
        </p:txBody>
      </p:sp>
    </p:spTree>
    <p:extLst>
      <p:ext uri="{BB962C8B-B14F-4D97-AF65-F5344CB8AC3E}">
        <p14:creationId xmlns:p14="http://schemas.microsoft.com/office/powerpoint/2010/main" val="407674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7907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trum.ieee.org/static/interactive-the-top-programming-languages-2017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5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7 – Introduction to C</a:t>
            </a:r>
          </a:p>
          <a:p>
            <a:r>
              <a:rPr lang="en-US" sz="2400" b="1" dirty="0" smtClean="0">
                <a:latin typeface="+mn-lt"/>
              </a:rPr>
              <a:t>September 17, </a:t>
            </a:r>
            <a:r>
              <a:rPr lang="en-US" sz="2400" b="1" dirty="0">
                <a:latin typeface="+mn-lt"/>
              </a:rPr>
              <a:t>2019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 Programming Exercise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362075"/>
            <a:ext cx="9359900" cy="52546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main(){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 declare integer variables x, y and z */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				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 set x to 5, set y to 3 */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 increment x by 4 */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 left shift x by y and then store the result to z */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 print x, y, and z */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return 0;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83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5C96AA-8F26-2A49-83A7-8CE1791DA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 Programming Exercise 2</a:t>
            </a:r>
          </a:p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3045777-6A63-314C-8C75-DA2E5F75EA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599" y="1357313"/>
            <a:ext cx="9686925" cy="53879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* Write a C program to calculate the circumference of a circle when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* a user inputs the radius.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*/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 preprocessor directives */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main(){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/* declare floating point variables (radius, circumference) */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/* prompt user to enter a floating point value for radius */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0CE2A-7686-A84B-AC38-3F99C1BF0278}"/>
              </a:ext>
            </a:extLst>
          </p:cNvPr>
          <p:cNvSpPr txBox="1"/>
          <p:nvPr/>
        </p:nvSpPr>
        <p:spPr>
          <a:xfrm>
            <a:off x="9647865" y="66140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0027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E787FE5-0E1B-B346-A296-24B06BCDBAB7}"/>
              </a:ext>
            </a:extLst>
          </p:cNvPr>
          <p:cNvSpPr txBox="1">
            <a:spLocks/>
          </p:cNvSpPr>
          <p:nvPr/>
        </p:nvSpPr>
        <p:spPr>
          <a:xfrm>
            <a:off x="228599" y="1357313"/>
            <a:ext cx="9686925" cy="5387975"/>
          </a:xfrm>
          <a:prstGeom prst="rect">
            <a:avLst/>
          </a:prstGeom>
        </p:spPr>
        <p:txBody>
          <a:bodyPr vert="horz"/>
          <a:lstStyle>
            <a:lvl1pPr marL="342900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 algn="l" defTabSz="509412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200" b="0" i="0" kern="120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/* call 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scanf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to get user input */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/* calculate the circumference */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/* print the result */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/* return out */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94611-4E71-6A42-9F69-C511B7870BBB}"/>
              </a:ext>
            </a:extLst>
          </p:cNvPr>
          <p:cNvSpPr txBox="1"/>
          <p:nvPr/>
        </p:nvSpPr>
        <p:spPr>
          <a:xfrm>
            <a:off x="9647865" y="66140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5585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 – Higher Level Language</a:t>
            </a:r>
          </a:p>
          <a:p>
            <a:r>
              <a:rPr lang="en-US" sz="2000" b="0" dirty="0"/>
              <a:t>(2018 top programming languages ranked by </a:t>
            </a:r>
            <a:r>
              <a:rPr lang="en-US" sz="2000" b="0" dirty="0">
                <a:hlinkClick r:id="rId2"/>
              </a:rPr>
              <a:t>IEEE Spectrum</a:t>
            </a:r>
            <a:r>
              <a:rPr lang="en-US" sz="2000" b="0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Gives symbolic names to values</a:t>
            </a:r>
            <a:endParaRPr lang="en-US" altLang="en-US" b="1" dirty="0"/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don’t need to know which register or memory location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Provides abstraction of underlying hardware</a:t>
            </a:r>
            <a:endParaRPr lang="en-US" altLang="en-US" b="1" dirty="0"/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operations do not depend on instruction set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example: can write “</a:t>
            </a:r>
            <a:r>
              <a:rPr lang="en-US" alt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a = b * c</a:t>
            </a:r>
            <a:r>
              <a:rPr lang="en-US" altLang="en-US" dirty="0">
                <a:solidFill>
                  <a:schemeClr val="tx1"/>
                </a:solidFill>
              </a:rPr>
              <a:t>”, even though LC-3 doesn’t have a multiply instruction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Provides expressiveness</a:t>
            </a:r>
            <a:endParaRPr lang="en-US" altLang="en-US" b="1" dirty="0"/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use meaningful symbols that convey meaning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simple expressions for common control patterns (if-then-else)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Enhances code readability</a:t>
            </a:r>
            <a:endParaRPr lang="en-US" altLang="en-US" b="1" dirty="0"/>
          </a:p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Safeguards against bugs</a:t>
            </a:r>
            <a:endParaRPr lang="en-US" altLang="en-US" b="1" dirty="0"/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can enforce rules or conditions at compile-time or run-time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651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158172"/>
            <a:ext cx="9245600" cy="742950"/>
          </a:xfrm>
        </p:spPr>
        <p:txBody>
          <a:bodyPr/>
          <a:lstStyle/>
          <a:p>
            <a:r>
              <a:rPr lang="en-US" dirty="0"/>
              <a:t>Basic C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4446327"/>
            <a:ext cx="9245600" cy="1992922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chemeClr val="tx1"/>
                </a:solidFill>
              </a:rPr>
              <a:t>Comment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chemeClr val="tx1"/>
                </a:solidFill>
              </a:rPr>
              <a:t>Preprocessor directives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chemeClr val="tx1"/>
                </a:solidFill>
              </a:rPr>
              <a:t>Main function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chemeClr val="tx1"/>
                </a:solidFill>
              </a:rPr>
              <a:t>Variable declaration (type, identifier, scope)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chemeClr val="tx1"/>
                </a:solidFill>
              </a:rPr>
              <a:t>I/O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chemeClr val="tx1"/>
                </a:solidFill>
              </a:rPr>
              <a:t>Return value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>
                <a:solidFill>
                  <a:schemeClr val="tx1"/>
                </a:solidFill>
              </a:rPr>
              <a:t>Statement </a:t>
            </a:r>
            <a:r>
              <a:rPr lang="en-US" sz="2000" dirty="0" smtClean="0">
                <a:solidFill>
                  <a:schemeClr val="tx1"/>
                </a:solidFill>
              </a:rPr>
              <a:t>termination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800" y="987804"/>
            <a:ext cx="87884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/* 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* My first program in C. It will print the value of PI 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* and then exit. 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*/</a:t>
            </a:r>
          </a:p>
          <a:p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//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stdio.h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#define PI 3.1416f</a:t>
            </a:r>
          </a:p>
          <a:p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main(){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float pi = PI;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(“pi=%f\n”, pi);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return 0;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705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Characteristics of 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C is a </a:t>
            </a:r>
            <a:r>
              <a:rPr lang="en-US" b="1" dirty="0">
                <a:solidFill>
                  <a:srgbClr val="CE1B22"/>
                </a:solidFill>
              </a:rPr>
              <a:t>procedural language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program specifies an explicit sequence of steps to follow to produce a result; program is composed of </a:t>
            </a:r>
            <a:r>
              <a:rPr lang="en-US" u="sng" dirty="0">
                <a:solidFill>
                  <a:schemeClr val="tx1"/>
                </a:solidFill>
              </a:rPr>
              <a:t>functions</a:t>
            </a:r>
            <a:r>
              <a:rPr lang="en-US" dirty="0">
                <a:solidFill>
                  <a:schemeClr val="tx1"/>
                </a:solidFill>
              </a:rPr>
              <a:t> (aka subroutines)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C programs are </a:t>
            </a:r>
            <a:r>
              <a:rPr lang="en-US" b="1" dirty="0">
                <a:solidFill>
                  <a:srgbClr val="CE1B22"/>
                </a:solidFill>
              </a:rPr>
              <a:t>compiled</a:t>
            </a:r>
            <a:r>
              <a:rPr lang="en-US" dirty="0">
                <a:solidFill>
                  <a:schemeClr val="tx1"/>
                </a:solidFill>
              </a:rPr>
              <a:t> rather that interpreted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compiler translates a C program into machine code that is directly executable on hardware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interpreted programs (e.g. MATLAB) are executed by another program, called interpreter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 programs are </a:t>
            </a:r>
            <a:r>
              <a:rPr lang="en-US" b="1" dirty="0">
                <a:solidFill>
                  <a:srgbClr val="C00000"/>
                </a:solidFill>
              </a:rPr>
              <a:t>statically typed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 type of each expression is checked at compile time for type inconsistencies (e.g., 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x = 3.411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6404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Compiling a C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397000"/>
            <a:ext cx="9245600" cy="4826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Preprocessor</a:t>
            </a:r>
            <a:endParaRPr lang="en-US" altLang="en-US" b="1" dirty="0"/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macro substitution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conditional compilation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“source-level” transformations</a:t>
            </a:r>
          </a:p>
          <a:p>
            <a:pPr lvl="2">
              <a:buFont typeface="Wingdings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output is still C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Compiler</a:t>
            </a:r>
            <a:endParaRPr lang="en-US" altLang="en-US" b="1" dirty="0"/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generates object file</a:t>
            </a:r>
          </a:p>
          <a:p>
            <a:pPr lvl="2">
              <a:buFont typeface="Wingdings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machine instructions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CE0000"/>
                </a:solidFill>
              </a:rPr>
              <a:t>Linker</a:t>
            </a:r>
            <a:endParaRPr lang="en-US" altLang="en-US" b="1" dirty="0"/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combine object files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(including libraries)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into executable image</a:t>
            </a:r>
          </a:p>
          <a:p>
            <a:pPr>
              <a:buFont typeface="Wingdings" charset="2"/>
              <a:buChar char="ü"/>
            </a:pPr>
            <a:r>
              <a:rPr lang="en-US" altLang="en-US" b="1" dirty="0" err="1">
                <a:solidFill>
                  <a:srgbClr val="CE1B22"/>
                </a:solidFill>
              </a:rPr>
              <a:t>gcc</a:t>
            </a:r>
            <a:r>
              <a:rPr lang="en-US" altLang="en-US" b="1" dirty="0">
                <a:solidFill>
                  <a:srgbClr val="CE1B22"/>
                </a:solidFill>
              </a:rPr>
              <a:t> compiler – invoke all these tools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15940"/>
              </p:ext>
            </p:extLst>
          </p:nvPr>
        </p:nvGraphicFramePr>
        <p:xfrm>
          <a:off x="4711700" y="312518"/>
          <a:ext cx="5122863" cy="6634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VISIO" r:id="rId3" imgW="6206760" imgH="8035560" progId="Visio.Drawing.6">
                  <p:embed/>
                </p:oleObj>
              </mc:Choice>
              <mc:Fallback>
                <p:oleObj name="VISIO" r:id="rId3" imgW="6206760" imgH="8035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312518"/>
                        <a:ext cx="5122863" cy="6634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4971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94011" y="1527039"/>
            <a:ext cx="8750300" cy="4826000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(long, long long, unsigned), can also use hex representation 0xD</a:t>
            </a:r>
          </a:p>
          <a:p>
            <a:r>
              <a:rPr lang="en-US" b="1" dirty="0">
                <a:solidFill>
                  <a:schemeClr val="tx1"/>
                </a:solidFill>
              </a:rPr>
              <a:t>float</a:t>
            </a:r>
            <a:r>
              <a:rPr lang="en-US" dirty="0">
                <a:solidFill>
                  <a:schemeClr val="tx1"/>
                </a:solidFill>
              </a:rPr>
              <a:t> (double)</a:t>
            </a:r>
          </a:p>
          <a:p>
            <a:r>
              <a:rPr lang="en-US" b="1" dirty="0">
                <a:solidFill>
                  <a:schemeClr val="tx1"/>
                </a:solidFill>
              </a:rPr>
              <a:t>char </a:t>
            </a:r>
            <a:r>
              <a:rPr lang="en-US" dirty="0">
                <a:solidFill>
                  <a:schemeClr val="tx1"/>
                </a:solidFill>
              </a:rPr>
              <a:t>(character)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(constant qualifier)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Scope</a:t>
            </a:r>
            <a:r>
              <a:rPr lang="en-US" dirty="0">
                <a:solidFill>
                  <a:schemeClr val="tx1"/>
                </a:solidFill>
              </a:rPr>
              <a:t>: local vs. global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Storage class</a:t>
            </a:r>
            <a:r>
              <a:rPr lang="en-US" dirty="0">
                <a:solidFill>
                  <a:schemeClr val="tx1"/>
                </a:solidFill>
              </a:rPr>
              <a:t>: static vs. automatic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[</a:t>
            </a:r>
            <a:r>
              <a:rPr lang="en-US" b="1" dirty="0" err="1"/>
              <a:t>Github</a:t>
            </a:r>
            <a:r>
              <a:rPr lang="en-US" b="1" dirty="0"/>
              <a:t>: Example Codes on local vs. global]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0" y="3476232"/>
            <a:ext cx="3086101" cy="3216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3667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755775"/>
            <a:ext cx="9399588" cy="470852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Expression  vs. Statement </a:t>
            </a:r>
          </a:p>
          <a:p>
            <a:r>
              <a:rPr lang="en-US" sz="2400" dirty="0">
                <a:solidFill>
                  <a:schemeClr val="tx1"/>
                </a:solidFill>
              </a:rPr>
              <a:t>‘=‘ vs. ‘==‘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Assignment Operator (=):</a:t>
            </a:r>
          </a:p>
          <a:p>
            <a:r>
              <a:rPr lang="en-US" sz="2400" dirty="0">
                <a:solidFill>
                  <a:schemeClr val="tx1"/>
                </a:solidFill>
              </a:rPr>
              <a:t>Arithmetic Operators: </a:t>
            </a:r>
          </a:p>
          <a:p>
            <a:r>
              <a:rPr lang="en-US" sz="2400" dirty="0">
                <a:solidFill>
                  <a:schemeClr val="tx1"/>
                </a:solidFill>
              </a:rPr>
              <a:t>Order of evaluation: </a:t>
            </a:r>
          </a:p>
          <a:p>
            <a:pPr marL="509412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precedence -- </a:t>
            </a:r>
            <a:r>
              <a:rPr 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 = 2+3*4</a:t>
            </a:r>
          </a:p>
          <a:p>
            <a:pPr marL="509412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associativity -- </a:t>
            </a:r>
            <a:r>
              <a:rPr 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 = 2+3-4+5</a:t>
            </a:r>
          </a:p>
          <a:p>
            <a:pPr marL="509412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parentheses -- </a:t>
            </a:r>
            <a:r>
              <a:rPr 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 = a*(b + c)*d/2</a:t>
            </a:r>
          </a:p>
          <a:p>
            <a:r>
              <a:rPr lang="en-US" sz="2400" dirty="0">
                <a:solidFill>
                  <a:schemeClr val="tx1"/>
                </a:solidFill>
              </a:rPr>
              <a:t>Logical Operators: __________________________________________</a:t>
            </a:r>
          </a:p>
          <a:p>
            <a:r>
              <a:rPr lang="en-US" sz="2400" dirty="0">
                <a:solidFill>
                  <a:schemeClr val="tx1"/>
                </a:solidFill>
              </a:rPr>
              <a:t>Bitwise Operators: __________________________________________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Relational Operators: ________________________________________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3666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Operators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Increment/Decrement Operators: ++, -- (post vs. pre) </a:t>
            </a:r>
          </a:p>
          <a:p>
            <a:pPr marL="509412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example: </a:t>
            </a:r>
            <a:r>
              <a:rPr lang="en-US" sz="2400" u="sng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 = 4; y = ++x;</a:t>
            </a:r>
            <a:r>
              <a:rPr 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vs. </a:t>
            </a:r>
            <a:r>
              <a:rPr lang="en-US" sz="2400" u="sng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 = 4; y = x++;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Special operator (conditional): </a:t>
            </a:r>
          </a:p>
          <a:p>
            <a:pPr marL="509412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variable = condition ? </a:t>
            </a:r>
            <a:r>
              <a:rPr lang="en-US" sz="2400" dirty="0" err="1">
                <a:solidFill>
                  <a:schemeClr val="tx1"/>
                </a:solidFill>
              </a:rPr>
              <a:t>value_if_true</a:t>
            </a:r>
            <a:r>
              <a:rPr lang="en-US" sz="2400" dirty="0">
                <a:solidFill>
                  <a:schemeClr val="tx1"/>
                </a:solidFill>
              </a:rPr>
              <a:t> : </a:t>
            </a:r>
            <a:r>
              <a:rPr lang="en-US" sz="2400" dirty="0" err="1">
                <a:solidFill>
                  <a:schemeClr val="tx1"/>
                </a:solidFill>
              </a:rPr>
              <a:t>value_if_false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</a:p>
          <a:p>
            <a:pPr marL="509412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example: </a:t>
            </a:r>
            <a:r>
              <a:rPr 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x = (y&lt;z) ? 5 : 7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Compound Assignment Operators: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a += b; </a:t>
            </a:r>
            <a:r>
              <a:rPr lang="en-US" sz="2400" dirty="0">
                <a:solidFill>
                  <a:schemeClr val="tx1"/>
                </a:solidFill>
              </a:rPr>
              <a:t>&lt;--&gt;  </a:t>
            </a:r>
            <a:r>
              <a:rPr lang="en-US" sz="24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a = a + b;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Expression with multiple operators (Table 12.5 of textbook)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0452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I/O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409700"/>
            <a:ext cx="9245600" cy="4826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CE1B22"/>
                </a:solidFill>
              </a:rPr>
              <a:t>#include &lt;</a:t>
            </a:r>
            <a:r>
              <a:rPr lang="en-US" sz="2400" b="1" dirty="0" err="1">
                <a:solidFill>
                  <a:srgbClr val="CE1B22"/>
                </a:solidFill>
              </a:rPr>
              <a:t>stdio.h</a:t>
            </a:r>
            <a:r>
              <a:rPr lang="en-US" sz="2400" b="1" dirty="0">
                <a:solidFill>
                  <a:srgbClr val="CE1B22"/>
                </a:solidFill>
              </a:rPr>
              <a:t>&gt;			</a:t>
            </a:r>
            <a:r>
              <a:rPr lang="en-US" sz="2400" dirty="0">
                <a:solidFill>
                  <a:schemeClr val="tx1"/>
                </a:solidFill>
              </a:rPr>
              <a:t>/* header file for Standard Input Output */</a:t>
            </a:r>
          </a:p>
          <a:p>
            <a:pPr marL="0" indent="0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printf</a:t>
            </a:r>
            <a:r>
              <a:rPr lang="en-US" sz="2400" b="1" dirty="0">
                <a:solidFill>
                  <a:schemeClr val="tx1"/>
                </a:solidFill>
              </a:rPr>
              <a:t> examples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scanf</a:t>
            </a:r>
            <a:r>
              <a:rPr lang="en-US" sz="2400" b="1" dirty="0">
                <a:solidFill>
                  <a:schemeClr val="tx1"/>
                </a:solidFill>
              </a:rPr>
              <a:t> examples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Formatting option: %d, %x, %c, %s, %f, \n, </a:t>
            </a:r>
          </a:p>
          <a:p>
            <a:pPr marL="0" indent="0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Use “</a:t>
            </a:r>
            <a:r>
              <a:rPr lang="en-US" sz="2400" b="1" dirty="0">
                <a:solidFill>
                  <a:schemeClr val="tx1"/>
                </a:solidFill>
              </a:rPr>
              <a:t>man</a:t>
            </a:r>
            <a:r>
              <a:rPr lang="en-US" sz="2400" dirty="0">
                <a:solidFill>
                  <a:schemeClr val="tx1"/>
                </a:solidFill>
              </a:rPr>
              <a:t>” to look up library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2163768"/>
            <a:ext cx="4927600" cy="1428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4312625"/>
            <a:ext cx="3917950" cy="110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040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15544</TotalTime>
  <Words>547</Words>
  <Application>Microsoft Office PowerPoint</Application>
  <PresentationFormat>Custom</PresentationFormat>
  <Paragraphs>166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Narrow</vt:lpstr>
      <vt:lpstr>Calibri</vt:lpstr>
      <vt:lpstr>Courier</vt:lpstr>
      <vt:lpstr>Droid Sans</vt:lpstr>
      <vt:lpstr>Droid Sans Pro</vt:lpstr>
      <vt:lpstr>OfficinaSansITCStd Book</vt:lpstr>
      <vt:lpstr>Wingdings</vt:lpstr>
      <vt:lpstr>Cover Slide</vt:lpstr>
      <vt:lpstr>Secondary Slide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Bhowmik, Ujjal Kumar</cp:lastModifiedBy>
  <cp:revision>1233</cp:revision>
  <cp:lastPrinted>2017-09-19T16:10:45Z</cp:lastPrinted>
  <dcterms:created xsi:type="dcterms:W3CDTF">2014-02-04T22:50:07Z</dcterms:created>
  <dcterms:modified xsi:type="dcterms:W3CDTF">2019-09-17T17:40:46Z</dcterms:modified>
</cp:coreProperties>
</file>