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Lst>
  <p:notesMasterIdLst>
    <p:notesMasterId r:id="rId21"/>
  </p:notesMasterIdLst>
  <p:handoutMasterIdLst>
    <p:handoutMasterId r:id="rId22"/>
  </p:handoutMasterIdLst>
  <p:sldIdLst>
    <p:sldId id="260" r:id="rId3"/>
    <p:sldId id="445" r:id="rId4"/>
    <p:sldId id="446" r:id="rId5"/>
    <p:sldId id="361" r:id="rId6"/>
    <p:sldId id="356" r:id="rId7"/>
    <p:sldId id="454" r:id="rId8"/>
    <p:sldId id="357" r:id="rId9"/>
    <p:sldId id="447" r:id="rId10"/>
    <p:sldId id="358" r:id="rId11"/>
    <p:sldId id="448" r:id="rId12"/>
    <p:sldId id="453" r:id="rId13"/>
    <p:sldId id="359" r:id="rId14"/>
    <p:sldId id="360" r:id="rId15"/>
    <p:sldId id="449" r:id="rId16"/>
    <p:sldId id="450" r:id="rId17"/>
    <p:sldId id="451" r:id="rId18"/>
    <p:sldId id="452" r:id="rId19"/>
    <p:sldId id="363" r:id="rId20"/>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E1B22"/>
    <a:srgbClr val="38668F"/>
    <a:srgbClr val="E6E6E6"/>
    <a:srgbClr val="CCCCCC"/>
    <a:srgbClr val="A2A5AC"/>
    <a:srgbClr val="E16B27"/>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9" autoAdjust="0"/>
    <p:restoredTop sz="95112"/>
  </p:normalViewPr>
  <p:slideViewPr>
    <p:cSldViewPr snapToGrid="0" snapToObjects="1">
      <p:cViewPr>
        <p:scale>
          <a:sx n="88" d="100"/>
          <a:sy n="88" d="100"/>
        </p:scale>
        <p:origin x="717" y="60"/>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10/9/2019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10/9/2019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7907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1515" y="413810"/>
            <a:ext cx="8675370" cy="1502304"/>
          </a:xfrm>
          <a:prstGeom prst="rect">
            <a:avLst/>
          </a:prstGeom>
        </p:spPr>
        <p:txBody>
          <a:bodyPr lIns="81628" tIns="40814" rIns="81628" bIns="40814"/>
          <a:lstStyle/>
          <a:p>
            <a:r>
              <a:rPr lang="en-US"/>
              <a:t>Click to edit Master title style</a:t>
            </a:r>
            <a:endParaRPr lang="en-US" dirty="0"/>
          </a:p>
        </p:txBody>
      </p:sp>
      <p:sp>
        <p:nvSpPr>
          <p:cNvPr id="3" name="Content Placeholder 2"/>
          <p:cNvSpPr>
            <a:spLocks noGrp="1"/>
          </p:cNvSpPr>
          <p:nvPr>
            <p:ph idx="1"/>
          </p:nvPr>
        </p:nvSpPr>
        <p:spPr>
          <a:xfrm>
            <a:off x="691515" y="2069043"/>
            <a:ext cx="8675370" cy="4931516"/>
          </a:xfrm>
          <a:prstGeom prst="rect">
            <a:avLst/>
          </a:prstGeom>
        </p:spPr>
        <p:txBody>
          <a:bodyPr lIns="81628" tIns="40814" rIns="81628" bIns="4081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F255BA99-A757-423D-A7DE-70319E534CAA}" type="slidenum">
              <a:rPr lang="en-US" smtClean="0"/>
              <a:t>‹#›</a:t>
            </a:fld>
            <a:endParaRPr lang="en-US"/>
          </a:p>
        </p:txBody>
      </p:sp>
    </p:spTree>
    <p:extLst>
      <p:ext uri="{BB962C8B-B14F-4D97-AF65-F5344CB8AC3E}">
        <p14:creationId xmlns:p14="http://schemas.microsoft.com/office/powerpoint/2010/main" val="1184038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 id="2147483671" r:id="rId5"/>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1358372"/>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a:t>
            </a:r>
            <a:r>
              <a:rPr lang="en-US" sz="2400" b="1" dirty="0" smtClean="0">
                <a:latin typeface="+mn-lt"/>
              </a:rPr>
              <a:t>12 </a:t>
            </a:r>
            <a:r>
              <a:rPr lang="en-US" sz="2400" b="1" dirty="0">
                <a:latin typeface="+mn-lt"/>
              </a:rPr>
              <a:t>– Strings and Multi-dimensional </a:t>
            </a:r>
            <a:r>
              <a:rPr lang="en-US" sz="2400" b="1" dirty="0" smtClean="0">
                <a:latin typeface="+mn-lt"/>
              </a:rPr>
              <a:t>Arrays</a:t>
            </a:r>
          </a:p>
          <a:p>
            <a:endParaRPr lang="en-US" sz="2400" b="1" dirty="0">
              <a:latin typeface="+mn-lt"/>
            </a:endParaRP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B2DBCB-B0C2-4ED3-B08D-D0D4E2BB80F0}"/>
              </a:ext>
            </a:extLst>
          </p:cNvPr>
          <p:cNvSpPr>
            <a:spLocks noGrp="1"/>
          </p:cNvSpPr>
          <p:nvPr>
            <p:ph type="body" sz="quarter" idx="10"/>
          </p:nvPr>
        </p:nvSpPr>
        <p:spPr>
          <a:xfrm>
            <a:off x="406400" y="247650"/>
            <a:ext cx="9245600" cy="742950"/>
          </a:xfrm>
        </p:spPr>
        <p:txBody>
          <a:bodyPr/>
          <a:lstStyle/>
          <a:p>
            <a:r>
              <a:rPr lang="en-US" dirty="0"/>
              <a:t>Example: gets</a:t>
            </a:r>
          </a:p>
        </p:txBody>
      </p:sp>
      <p:pic>
        <p:nvPicPr>
          <p:cNvPr id="4" name="Picture 3">
            <a:extLst>
              <a:ext uri="{FF2B5EF4-FFF2-40B4-BE49-F238E27FC236}">
                <a16:creationId xmlns:a16="http://schemas.microsoft.com/office/drawing/2014/main" id="{BD1570D8-5ADA-4D06-9076-24B77E53721F}"/>
              </a:ext>
            </a:extLst>
          </p:cNvPr>
          <p:cNvPicPr>
            <a:picLocks noChangeAspect="1"/>
          </p:cNvPicPr>
          <p:nvPr/>
        </p:nvPicPr>
        <p:blipFill>
          <a:blip r:embed="rId2"/>
          <a:stretch>
            <a:fillRect/>
          </a:stretch>
        </p:blipFill>
        <p:spPr>
          <a:xfrm>
            <a:off x="3238500" y="92256"/>
            <a:ext cx="6819900" cy="7143750"/>
          </a:xfrm>
          <a:prstGeom prst="rect">
            <a:avLst/>
          </a:prstGeom>
        </p:spPr>
      </p:pic>
    </p:spTree>
    <p:extLst>
      <p:ext uri="{BB962C8B-B14F-4D97-AF65-F5344CB8AC3E}">
        <p14:creationId xmlns:p14="http://schemas.microsoft.com/office/powerpoint/2010/main" val="382027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2FAD0-0E16-43F9-9E44-CD32CF144ED6}"/>
              </a:ext>
            </a:extLst>
          </p:cNvPr>
          <p:cNvSpPr>
            <a:spLocks noGrp="1"/>
          </p:cNvSpPr>
          <p:nvPr>
            <p:ph type="body" sz="quarter" idx="10"/>
          </p:nvPr>
        </p:nvSpPr>
        <p:spPr/>
        <p:txBody>
          <a:bodyPr/>
          <a:lstStyle/>
          <a:p>
            <a:r>
              <a:rPr lang="en-US" dirty="0" err="1"/>
              <a:t>fgets</a:t>
            </a:r>
            <a:r>
              <a:rPr lang="en-US" dirty="0"/>
              <a:t>:</a:t>
            </a:r>
          </a:p>
        </p:txBody>
      </p:sp>
      <p:pic>
        <p:nvPicPr>
          <p:cNvPr id="4" name="Picture 3">
            <a:extLst>
              <a:ext uri="{FF2B5EF4-FFF2-40B4-BE49-F238E27FC236}">
                <a16:creationId xmlns:a16="http://schemas.microsoft.com/office/drawing/2014/main" id="{DCC53E4E-EDD3-41E3-834C-EF06D638A6D6}"/>
              </a:ext>
            </a:extLst>
          </p:cNvPr>
          <p:cNvPicPr>
            <a:picLocks noChangeAspect="1"/>
          </p:cNvPicPr>
          <p:nvPr/>
        </p:nvPicPr>
        <p:blipFill>
          <a:blip r:embed="rId2"/>
          <a:stretch>
            <a:fillRect/>
          </a:stretch>
        </p:blipFill>
        <p:spPr>
          <a:xfrm>
            <a:off x="1473762" y="1362074"/>
            <a:ext cx="7408979" cy="4704883"/>
          </a:xfrm>
          <a:prstGeom prst="rect">
            <a:avLst/>
          </a:prstGeom>
        </p:spPr>
      </p:pic>
    </p:spTree>
    <p:extLst>
      <p:ext uri="{BB962C8B-B14F-4D97-AF65-F5344CB8AC3E}">
        <p14:creationId xmlns:p14="http://schemas.microsoft.com/office/powerpoint/2010/main" val="168108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Multi-dimensional Arrays</a:t>
            </a:r>
          </a:p>
        </p:txBody>
      </p:sp>
      <p:sp>
        <p:nvSpPr>
          <p:cNvPr id="3" name="Text Placeholder 2"/>
          <p:cNvSpPr>
            <a:spLocks noGrp="1"/>
          </p:cNvSpPr>
          <p:nvPr>
            <p:ph type="body"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t>int</a:t>
            </a:r>
            <a:r>
              <a:rPr lang="en-US" dirty="0"/>
              <a:t> a [2][3];</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In memory</a:t>
            </a:r>
          </a:p>
          <a:p>
            <a:pPr lvl="1"/>
            <a:r>
              <a:rPr lang="en-US" sz="2400" dirty="0"/>
              <a:t>2D arrays</a:t>
            </a:r>
          </a:p>
          <a:p>
            <a:pPr lvl="2"/>
            <a:r>
              <a:rPr lang="en-US" sz="2400" dirty="0"/>
              <a:t>&lt;type&gt; &lt;name&gt; [&lt;dim1&gt;][&lt;dim2&gt;];</a:t>
            </a:r>
          </a:p>
          <a:p>
            <a:pPr lvl="2"/>
            <a:r>
              <a:rPr lang="en-US" sz="2400" dirty="0"/>
              <a:t>e.g., int a[2][3];</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defTabSz="914400">
              <a:spcBef>
                <a:spcPts val="0"/>
              </a:spcBef>
              <a:buNone/>
              <a:defRPr/>
            </a:pPr>
            <a:r>
              <a:rPr lang="en-US" dirty="0"/>
              <a:t>*multi-dimensional array is stored in </a:t>
            </a:r>
            <a:r>
              <a:rPr lang="en-US" dirty="0">
                <a:solidFill>
                  <a:srgbClr val="FF0000"/>
                </a:solidFill>
              </a:rPr>
              <a:t>row-major</a:t>
            </a:r>
            <a:r>
              <a:rPr lang="en-US" dirty="0"/>
              <a:t> order</a:t>
            </a:r>
          </a:p>
          <a:p>
            <a:pPr marL="0" marR="0" lvl="0" indent="0" defTabSz="914400" eaLnBrk="1" fontAlgn="auto" latinLnBrk="0" hangingPunct="1">
              <a:lnSpc>
                <a:spcPct val="100000"/>
              </a:lnSpc>
              <a:spcBef>
                <a:spcPts val="0"/>
              </a:spcBef>
              <a:spcAft>
                <a:spcPts val="0"/>
              </a:spcAft>
              <a:buClrTx/>
              <a:buSzTx/>
              <a:buFontTx/>
              <a:buNone/>
              <a:tabLst/>
              <a:defRPr/>
            </a:pPr>
            <a:r>
              <a:rPr lang="en-US" dirty="0"/>
              <a:t>        Flat index =  row x (width of row) + col</a:t>
            </a:r>
          </a:p>
          <a:p>
            <a:pPr marL="0" marR="0" lvl="0" indent="0" defTabSz="914400" eaLnBrk="1" fontAlgn="auto" latinLnBrk="0" hangingPunct="1">
              <a:lnSpc>
                <a:spcPct val="100000"/>
              </a:lnSpc>
              <a:spcBef>
                <a:spcPts val="0"/>
              </a:spcBef>
              <a:spcAft>
                <a:spcPts val="0"/>
              </a:spcAft>
              <a:buClrTx/>
              <a:buSzTx/>
              <a:buFontTx/>
              <a:buNone/>
              <a:tabLst/>
              <a:defRPr/>
            </a:pPr>
            <a:r>
              <a:rPr lang="en-US" dirty="0"/>
              <a:t>                          (i.e.  a[1][1] = 1*3+1 = 4)</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multi-dimensional array is stored in </a:t>
            </a:r>
            <a:r>
              <a:rPr lang="en-US" dirty="0">
                <a:solidFill>
                  <a:srgbClr val="FF0000"/>
                </a:solidFill>
              </a:rPr>
              <a:t>row-major</a:t>
            </a:r>
            <a:r>
              <a:rPr lang="en-US" dirty="0"/>
              <a:t> order</a:t>
            </a:r>
          </a:p>
        </p:txBody>
      </p:sp>
      <p:graphicFrame>
        <p:nvGraphicFramePr>
          <p:cNvPr id="10" name="Table 9"/>
          <p:cNvGraphicFramePr>
            <a:graphicFrameLocks noGrp="1"/>
          </p:cNvGraphicFramePr>
          <p:nvPr>
            <p:extLst>
              <p:ext uri="{D42A27DB-BD31-4B8C-83A1-F6EECF244321}">
                <p14:modId xmlns:p14="http://schemas.microsoft.com/office/powerpoint/2010/main" val="1230098574"/>
              </p:ext>
            </p:extLst>
          </p:nvPr>
        </p:nvGraphicFramePr>
        <p:xfrm>
          <a:off x="2463800" y="1397000"/>
          <a:ext cx="6705600" cy="118872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70840">
                <a:tc>
                  <a:txBody>
                    <a:bodyPr/>
                    <a:lstStyle/>
                    <a:p>
                      <a:pPr algn="ctr"/>
                      <a:endParaRPr lang="en-US" dirty="0">
                        <a:solidFill>
                          <a:srgbClr val="002060"/>
                        </a:solidFill>
                      </a:endParaRPr>
                    </a:p>
                  </a:txBody>
                  <a:tcPr>
                    <a:noFill/>
                  </a:tcPr>
                </a:tc>
                <a:tc>
                  <a:txBody>
                    <a:bodyPr/>
                    <a:lstStyle/>
                    <a:p>
                      <a:pPr algn="ctr"/>
                      <a:r>
                        <a:rPr lang="en-US" dirty="0">
                          <a:solidFill>
                            <a:srgbClr val="002060"/>
                          </a:solidFill>
                        </a:rPr>
                        <a:t>Column 1</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Column 2</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Column 3</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a:solidFill>
                            <a:srgbClr val="002060"/>
                          </a:solidFill>
                        </a:rPr>
                        <a:t>Row 1</a:t>
                      </a:r>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rgbClr val="00206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rgbClr val="002060"/>
                          </a:solidFill>
                        </a:rPr>
                        <a:t>Row 2</a:t>
                      </a:r>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rgbClr val="002060"/>
                          </a:solidFill>
                        </a:rPr>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98142559"/>
              </p:ext>
            </p:extLst>
          </p:nvPr>
        </p:nvGraphicFramePr>
        <p:xfrm>
          <a:off x="7493000" y="3225800"/>
          <a:ext cx="1676400" cy="316992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108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Initialize Multi-dimensional Array</a:t>
            </a:r>
          </a:p>
        </p:txBody>
      </p:sp>
      <p:sp>
        <p:nvSpPr>
          <p:cNvPr id="3" name="Text Placeholder 2"/>
          <p:cNvSpPr>
            <a:spLocks noGrp="1"/>
          </p:cNvSpPr>
          <p:nvPr>
            <p:ph type="body"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Courier" charset="0"/>
                <a:ea typeface="Courier" charset="0"/>
                <a:cs typeface="Courier" charset="0"/>
              </a:rPr>
              <a:t>int</a:t>
            </a:r>
            <a:r>
              <a:rPr lang="en-US" dirty="0">
                <a:latin typeface="Courier" charset="0"/>
                <a:ea typeface="Courier" charset="0"/>
                <a:cs typeface="Courier" charset="0"/>
              </a:rPr>
              <a:t> a[2][3] = {{1, 2, 3}, {4, 5, 6}};</a:t>
            </a:r>
          </a:p>
          <a:p>
            <a:pPr marL="0" marR="0" lvl="0" indent="0" defTabSz="914400" eaLnBrk="1" fontAlgn="auto" latinLnBrk="0" hangingPunct="1">
              <a:lnSpc>
                <a:spcPct val="100000"/>
              </a:lnSpc>
              <a:spcBef>
                <a:spcPts val="0"/>
              </a:spcBef>
              <a:spcAft>
                <a:spcPts val="0"/>
              </a:spcAft>
              <a:buClrTx/>
              <a:buSzTx/>
              <a:buFontTx/>
              <a:buNone/>
              <a:tabLst/>
              <a:defRPr/>
            </a:pPr>
            <a:endParaRPr lang="en-US" sz="1000" dirty="0"/>
          </a:p>
          <a:p>
            <a:pPr marL="0" marR="0" lvl="0" indent="0" defTabSz="914400" eaLnBrk="1" fontAlgn="auto" latinLnBrk="0" hangingPunct="1">
              <a:lnSpc>
                <a:spcPct val="100000"/>
              </a:lnSpc>
              <a:spcBef>
                <a:spcPts val="0"/>
              </a:spcBef>
              <a:spcAft>
                <a:spcPts val="0"/>
              </a:spcAft>
              <a:buClrTx/>
              <a:buSzTx/>
              <a:buFontTx/>
              <a:buNone/>
              <a:tabLst/>
              <a:defRPr/>
            </a:pPr>
            <a:r>
              <a:rPr lang="en-US" dirty="0"/>
              <a:t>or </a:t>
            </a:r>
          </a:p>
          <a:p>
            <a:pPr marL="0" indent="0" defTabSz="914400">
              <a:spcBef>
                <a:spcPts val="0"/>
              </a:spcBef>
              <a:buNone/>
            </a:pPr>
            <a:endParaRPr lang="en-US" sz="1000" dirty="0">
              <a:latin typeface="Courier" charset="0"/>
              <a:ea typeface="Courier" charset="0"/>
              <a:cs typeface="Courier" charset="0"/>
            </a:endParaRPr>
          </a:p>
          <a:p>
            <a:pPr marL="0" indent="0" defTabSz="914400">
              <a:spcBef>
                <a:spcPts val="0"/>
              </a:spcBef>
              <a:buNone/>
            </a:pPr>
            <a:r>
              <a:rPr lang="en-US" dirty="0" err="1">
                <a:latin typeface="Courier" charset="0"/>
                <a:ea typeface="Courier" charset="0"/>
                <a:cs typeface="Courier" charset="0"/>
              </a:rPr>
              <a:t>int</a:t>
            </a:r>
            <a:r>
              <a:rPr lang="en-US" dirty="0">
                <a:latin typeface="Courier" charset="0"/>
                <a:ea typeface="Courier" charset="0"/>
                <a:cs typeface="Courier" charset="0"/>
              </a:rPr>
              <a:t> a[][3] = {{1, 2, 3}, {4, 5, 6}};</a:t>
            </a:r>
          </a:p>
          <a:p>
            <a:pPr marL="0" indent="0" defTabSz="914400">
              <a:spcBef>
                <a:spcPts val="0"/>
              </a:spcBef>
              <a:buNone/>
            </a:pPr>
            <a:endParaRPr lang="en-US" sz="1000" dirty="0"/>
          </a:p>
          <a:p>
            <a:pPr marL="0" indent="0" defTabSz="914400">
              <a:spcBef>
                <a:spcPts val="0"/>
              </a:spcBef>
              <a:buNone/>
            </a:pPr>
            <a:r>
              <a:rPr lang="en-US" dirty="0"/>
              <a:t>or</a:t>
            </a:r>
          </a:p>
          <a:p>
            <a:pPr marL="0" indent="0" defTabSz="914400">
              <a:spcBef>
                <a:spcPts val="0"/>
              </a:spcBef>
              <a:buNone/>
            </a:pPr>
            <a:endParaRPr lang="en-US" sz="1000" dirty="0">
              <a:latin typeface="Courier" charset="0"/>
              <a:ea typeface="Courier" charset="0"/>
              <a:cs typeface="Courier" charset="0"/>
            </a:endParaRPr>
          </a:p>
          <a:p>
            <a:pPr marL="0" indent="0" defTabSz="914400">
              <a:spcBef>
                <a:spcPts val="0"/>
              </a:spcBef>
              <a:buNone/>
            </a:pPr>
            <a:r>
              <a:rPr lang="en-US" dirty="0" err="1">
                <a:latin typeface="Courier" charset="0"/>
                <a:ea typeface="Courier" charset="0"/>
                <a:cs typeface="Courier" charset="0"/>
              </a:rPr>
              <a:t>int</a:t>
            </a:r>
            <a:r>
              <a:rPr lang="en-US" dirty="0">
                <a:latin typeface="Courier" charset="0"/>
                <a:ea typeface="Courier" charset="0"/>
                <a:cs typeface="Courier" charset="0"/>
              </a:rPr>
              <a:t> a[2][3] = {1, 2, 3, 4, 5, 6};</a:t>
            </a:r>
          </a:p>
          <a:p>
            <a:pPr marL="0" indent="0" defTabSz="914400">
              <a:spcBef>
                <a:spcPts val="0"/>
              </a:spcBef>
              <a:buNone/>
            </a:pPr>
            <a:endParaRPr lang="en-US" dirty="0">
              <a:latin typeface="Courier" charset="0"/>
              <a:ea typeface="Courier" charset="0"/>
              <a:cs typeface="Courier" charset="0"/>
            </a:endParaRPr>
          </a:p>
          <a:p>
            <a:pPr marL="0" indent="0" defTabSz="914400">
              <a:spcBef>
                <a:spcPts val="0"/>
              </a:spcBef>
              <a:buNone/>
            </a:pPr>
            <a:r>
              <a:rPr lang="en-US" dirty="0">
                <a:latin typeface="Courier" charset="0"/>
                <a:ea typeface="Courier" charset="0"/>
                <a:cs typeface="Courier" charset="0"/>
              </a:rPr>
              <a:t>Some expressions: </a:t>
            </a:r>
          </a:p>
          <a:p>
            <a:pPr marL="0" indent="0" defTabSz="914400">
              <a:spcBef>
                <a:spcPts val="0"/>
              </a:spcBef>
              <a:buNone/>
            </a:pPr>
            <a:r>
              <a:rPr lang="en-US" dirty="0">
                <a:latin typeface="Courier" charset="0"/>
                <a:ea typeface="Courier" charset="0"/>
                <a:cs typeface="Courier" charset="0"/>
              </a:rPr>
              <a:t>a[0][2] </a:t>
            </a:r>
            <a:r>
              <a:rPr lang="en-US" dirty="0">
                <a:latin typeface="Courier" charset="0"/>
                <a:ea typeface="Courier" charset="0"/>
                <a:cs typeface="Courier" charset="0"/>
                <a:sym typeface="Wingdings"/>
              </a:rPr>
              <a:t> </a:t>
            </a:r>
            <a:r>
              <a:rPr lang="en-US" dirty="0">
                <a:latin typeface="Courier" charset="0"/>
                <a:ea typeface="Courier" charset="0"/>
                <a:cs typeface="Courier" charset="0"/>
              </a:rPr>
              <a:t>*(a[0] +2)</a:t>
            </a:r>
            <a:endParaRPr lang="en-US" dirty="0"/>
          </a:p>
          <a:p>
            <a:pPr marL="0" indent="0" defTabSz="914400">
              <a:spcBef>
                <a:spcPts val="0"/>
              </a:spcBef>
              <a:buNone/>
            </a:pPr>
            <a:r>
              <a:rPr lang="en-US" dirty="0">
                <a:latin typeface="Courier" charset="0"/>
                <a:ea typeface="Courier" charset="0"/>
                <a:cs typeface="Courier" charset="0"/>
              </a:rPr>
              <a:t>a[0</a:t>
            </a:r>
            <a:r>
              <a:rPr lang="en-US">
                <a:latin typeface="Courier" charset="0"/>
                <a:ea typeface="Courier" charset="0"/>
                <a:cs typeface="Courier" charset="0"/>
              </a:rPr>
              <a:t>] </a:t>
            </a:r>
            <a:r>
              <a:rPr lang="en-US">
                <a:latin typeface="Courier" charset="0"/>
                <a:ea typeface="Courier" charset="0"/>
                <a:cs typeface="Courier" charset="0"/>
                <a:sym typeface="Wingdings"/>
              </a:rPr>
              <a:t></a:t>
            </a:r>
            <a:r>
              <a:rPr lang="en-US">
                <a:latin typeface="Courier" charset="0"/>
                <a:ea typeface="Courier" charset="0"/>
                <a:cs typeface="Courier" charset="0"/>
              </a:rPr>
              <a:t> </a:t>
            </a:r>
            <a:r>
              <a:rPr lang="en-US" dirty="0">
                <a:latin typeface="Courier" charset="0"/>
                <a:ea typeface="Courier" charset="0"/>
                <a:cs typeface="Courier" charset="0"/>
              </a:rPr>
              <a:t>*a</a:t>
            </a:r>
          </a:p>
        </p:txBody>
      </p:sp>
    </p:spTree>
    <p:extLst>
      <p:ext uri="{BB962C8B-B14F-4D97-AF65-F5344CB8AC3E}">
        <p14:creationId xmlns:p14="http://schemas.microsoft.com/office/powerpoint/2010/main" val="168939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9AF5BD-6C89-46AE-9BE2-26AFE35EDE9D}"/>
              </a:ext>
            </a:extLst>
          </p:cNvPr>
          <p:cNvSpPr>
            <a:spLocks noGrp="1"/>
          </p:cNvSpPr>
          <p:nvPr>
            <p:ph type="body" sz="quarter" idx="10"/>
          </p:nvPr>
        </p:nvSpPr>
        <p:spPr>
          <a:xfrm>
            <a:off x="444500" y="247650"/>
            <a:ext cx="9245600" cy="742950"/>
          </a:xfrm>
        </p:spPr>
        <p:txBody>
          <a:bodyPr/>
          <a:lstStyle/>
          <a:p>
            <a:r>
              <a:rPr lang="en-US" dirty="0"/>
              <a:t>Example: Image Storage</a:t>
            </a:r>
          </a:p>
        </p:txBody>
      </p:sp>
      <p:pic>
        <p:nvPicPr>
          <p:cNvPr id="4" name="Picture 3">
            <a:extLst>
              <a:ext uri="{FF2B5EF4-FFF2-40B4-BE49-F238E27FC236}">
                <a16:creationId xmlns:a16="http://schemas.microsoft.com/office/drawing/2014/main" id="{DB83FB13-DC58-422C-ABBE-3FD860C10565}"/>
              </a:ext>
            </a:extLst>
          </p:cNvPr>
          <p:cNvPicPr>
            <a:picLocks noChangeAspect="1"/>
          </p:cNvPicPr>
          <p:nvPr/>
        </p:nvPicPr>
        <p:blipFill>
          <a:blip r:embed="rId2"/>
          <a:stretch>
            <a:fillRect/>
          </a:stretch>
        </p:blipFill>
        <p:spPr>
          <a:xfrm>
            <a:off x="0" y="1156514"/>
            <a:ext cx="10058400" cy="5459371"/>
          </a:xfrm>
          <a:prstGeom prst="rect">
            <a:avLst/>
          </a:prstGeom>
        </p:spPr>
      </p:pic>
    </p:spTree>
    <p:extLst>
      <p:ext uri="{BB962C8B-B14F-4D97-AF65-F5344CB8AC3E}">
        <p14:creationId xmlns:p14="http://schemas.microsoft.com/office/powerpoint/2010/main" val="128260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72293C-6DD6-481A-9898-6361A4AD6BE1}"/>
              </a:ext>
            </a:extLst>
          </p:cNvPr>
          <p:cNvSpPr>
            <a:spLocks noGrp="1"/>
          </p:cNvSpPr>
          <p:nvPr>
            <p:ph type="body" sz="quarter" idx="10"/>
          </p:nvPr>
        </p:nvSpPr>
        <p:spPr>
          <a:xfrm>
            <a:off x="444500" y="295184"/>
            <a:ext cx="9245600" cy="742950"/>
          </a:xfrm>
        </p:spPr>
        <p:txBody>
          <a:bodyPr/>
          <a:lstStyle/>
          <a:p>
            <a:r>
              <a:rPr lang="en-US" dirty="0"/>
              <a:t>Image Analysis Example Problem:</a:t>
            </a:r>
          </a:p>
        </p:txBody>
      </p:sp>
      <p:sp>
        <p:nvSpPr>
          <p:cNvPr id="3" name="Text Placeholder 2">
            <a:extLst>
              <a:ext uri="{FF2B5EF4-FFF2-40B4-BE49-F238E27FC236}">
                <a16:creationId xmlns:a16="http://schemas.microsoft.com/office/drawing/2014/main" id="{AFEF2C35-7C5B-42E5-8520-13D51319EEE1}"/>
              </a:ext>
            </a:extLst>
          </p:cNvPr>
          <p:cNvSpPr>
            <a:spLocks noGrp="1"/>
          </p:cNvSpPr>
          <p:nvPr>
            <p:ph type="body" sz="quarter" idx="12"/>
          </p:nvPr>
        </p:nvSpPr>
        <p:spPr>
          <a:xfrm>
            <a:off x="444500" y="1473200"/>
            <a:ext cx="9245600" cy="4826000"/>
          </a:xfrm>
        </p:spPr>
        <p:txBody>
          <a:bodyPr/>
          <a:lstStyle/>
          <a:p>
            <a:pPr marL="0" indent="0">
              <a:buNone/>
            </a:pPr>
            <a:r>
              <a:rPr lang="en-US" sz="2400" b="1" dirty="0"/>
              <a:t>Problem statement: </a:t>
            </a:r>
          </a:p>
          <a:p>
            <a:pPr marL="0" indent="0">
              <a:buNone/>
            </a:pPr>
            <a:r>
              <a:rPr lang="en-US" sz="2400" b="1" dirty="0"/>
              <a:t>Count the number of 2x2 pixel blocks in an image of size 5x5 pixels that match the reference block.  Here both Image and Block are passed as reference to the function Match</a:t>
            </a:r>
            <a:r>
              <a:rPr lang="en-US" dirty="0"/>
              <a:t>.</a:t>
            </a:r>
          </a:p>
          <a:p>
            <a:pPr marL="0" indent="0">
              <a:buNone/>
            </a:pPr>
            <a:endParaRPr lang="en-US" dirty="0"/>
          </a:p>
        </p:txBody>
      </p:sp>
    </p:spTree>
    <p:extLst>
      <p:ext uri="{BB962C8B-B14F-4D97-AF65-F5344CB8AC3E}">
        <p14:creationId xmlns:p14="http://schemas.microsoft.com/office/powerpoint/2010/main" val="216302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54556" y="16624"/>
            <a:ext cx="7827547" cy="7728066"/>
          </a:xfrm>
          <a:prstGeom prst="rect">
            <a:avLst/>
          </a:prstGeom>
        </p:spPr>
      </p:pic>
    </p:spTree>
    <p:extLst>
      <p:ext uri="{BB962C8B-B14F-4D97-AF65-F5344CB8AC3E}">
        <p14:creationId xmlns:p14="http://schemas.microsoft.com/office/powerpoint/2010/main" val="96207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1868" y="186863"/>
            <a:ext cx="9245600" cy="742950"/>
          </a:xfrm>
        </p:spPr>
        <p:txBody>
          <a:bodyPr/>
          <a:lstStyle/>
          <a:p>
            <a:r>
              <a:rPr lang="en-US" dirty="0" smtClean="0"/>
              <a:t>Main Function:</a:t>
            </a:r>
            <a:endParaRPr lang="en-US" dirty="0"/>
          </a:p>
        </p:txBody>
      </p:sp>
      <p:pic>
        <p:nvPicPr>
          <p:cNvPr id="5" name="Picture 4"/>
          <p:cNvPicPr>
            <a:picLocks noChangeAspect="1"/>
          </p:cNvPicPr>
          <p:nvPr/>
        </p:nvPicPr>
        <p:blipFill>
          <a:blip r:embed="rId2"/>
          <a:stretch>
            <a:fillRect/>
          </a:stretch>
        </p:blipFill>
        <p:spPr>
          <a:xfrm>
            <a:off x="161868" y="929813"/>
            <a:ext cx="9639780" cy="3987338"/>
          </a:xfrm>
          <a:prstGeom prst="rect">
            <a:avLst/>
          </a:prstGeom>
        </p:spPr>
      </p:pic>
    </p:spTree>
    <p:extLst>
      <p:ext uri="{BB962C8B-B14F-4D97-AF65-F5344CB8AC3E}">
        <p14:creationId xmlns:p14="http://schemas.microsoft.com/office/powerpoint/2010/main" val="131710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4321"/>
            <a:ext cx="9245600" cy="742950"/>
          </a:xfrm>
        </p:spPr>
        <p:txBody>
          <a:bodyPr/>
          <a:lstStyle/>
          <a:p>
            <a:r>
              <a:rPr lang="en-US" sz="2400" b="0" dirty="0"/>
              <a:t>Exercise: implement a function that interchanges two rows of a 5x5 matrix. The functions takes three arguments: pointer to the matrix, row number x and row number y. </a:t>
            </a:r>
          </a:p>
        </p:txBody>
      </p:sp>
      <p:sp>
        <p:nvSpPr>
          <p:cNvPr id="3" name="Text Placeholder 2"/>
          <p:cNvSpPr>
            <a:spLocks noGrp="1"/>
          </p:cNvSpPr>
          <p:nvPr>
            <p:ph type="body" sz="quarter" idx="12"/>
          </p:nvPr>
        </p:nvSpPr>
        <p:spPr>
          <a:xfrm>
            <a:off x="444500" y="1496290"/>
            <a:ext cx="9245600" cy="5092700"/>
          </a:xfrm>
        </p:spPr>
        <p:txBody>
          <a:bodyPr/>
          <a:lstStyle/>
          <a:p>
            <a:pPr marL="0" indent="0">
              <a:buNone/>
            </a:pPr>
            <a:r>
              <a:rPr lang="en-US" sz="2000" b="1" dirty="0">
                <a:latin typeface="Courier" pitchFamily="2" charset="0"/>
              </a:rPr>
              <a:t>#define SIZE 5</a:t>
            </a:r>
          </a:p>
          <a:p>
            <a:pPr marL="0" indent="0">
              <a:buNone/>
            </a:pPr>
            <a:r>
              <a:rPr lang="en-US" sz="2000" b="1" dirty="0">
                <a:latin typeface="Courier" pitchFamily="2" charset="0"/>
              </a:rPr>
              <a:t>void </a:t>
            </a:r>
            <a:r>
              <a:rPr lang="en-US" sz="2000" b="1" dirty="0" err="1">
                <a:latin typeface="Courier" pitchFamily="2" charset="0"/>
              </a:rPr>
              <a:t>row_interchange</a:t>
            </a:r>
            <a:r>
              <a:rPr lang="en-US" sz="2000" b="1" dirty="0">
                <a:latin typeface="Courier" pitchFamily="2" charset="0"/>
              </a:rPr>
              <a:t>(</a:t>
            </a:r>
            <a:r>
              <a:rPr lang="en-US" sz="2000" b="1" dirty="0" err="1">
                <a:latin typeface="Courier" pitchFamily="2" charset="0"/>
              </a:rPr>
              <a:t>int</a:t>
            </a:r>
            <a:r>
              <a:rPr lang="en-US" sz="2000" b="1">
                <a:latin typeface="Courier" pitchFamily="2" charset="0"/>
              </a:rPr>
              <a:t> </a:t>
            </a:r>
            <a:r>
              <a:rPr lang="en-US" sz="2000" b="1" smtClean="0">
                <a:latin typeface="Courier" pitchFamily="2" charset="0"/>
              </a:rPr>
              <a:t>*matrix, </a:t>
            </a:r>
            <a:r>
              <a:rPr lang="en-US" sz="2000" b="1" dirty="0" err="1">
                <a:latin typeface="Courier" pitchFamily="2" charset="0"/>
              </a:rPr>
              <a:t>int</a:t>
            </a:r>
            <a:r>
              <a:rPr lang="en-US" sz="2000" b="1" dirty="0">
                <a:latin typeface="Courier" pitchFamily="2" charset="0"/>
              </a:rPr>
              <a:t> x, </a:t>
            </a:r>
            <a:r>
              <a:rPr lang="en-US" sz="2000" b="1" dirty="0" err="1">
                <a:latin typeface="Courier" pitchFamily="2" charset="0"/>
              </a:rPr>
              <a:t>int</a:t>
            </a:r>
            <a:r>
              <a:rPr lang="en-US" sz="2000" b="1" dirty="0">
                <a:latin typeface="Courier" pitchFamily="2" charset="0"/>
              </a:rPr>
              <a:t> y){</a:t>
            </a: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r>
              <a:rPr lang="en-US" sz="2000" b="1" dirty="0">
                <a:latin typeface="Courier" pitchFamily="2" charset="0"/>
              </a:rPr>
              <a:t>}</a:t>
            </a:r>
          </a:p>
        </p:txBody>
      </p:sp>
      <p:sp>
        <p:nvSpPr>
          <p:cNvPr id="4" name="TextBox 3">
            <a:extLst>
              <a:ext uri="{FF2B5EF4-FFF2-40B4-BE49-F238E27FC236}">
                <a16:creationId xmlns:a16="http://schemas.microsoft.com/office/drawing/2014/main" id="{C60D172E-8AA0-DD43-AECD-2AD854667A77}"/>
              </a:ext>
            </a:extLst>
          </p:cNvPr>
          <p:cNvSpPr txBox="1"/>
          <p:nvPr/>
        </p:nvSpPr>
        <p:spPr>
          <a:xfrm>
            <a:off x="9647865" y="6614042"/>
            <a:ext cx="444352" cy="400110"/>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166916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691515" y="1820848"/>
            <a:ext cx="8675370" cy="4931516"/>
          </a:xfrm>
        </p:spPr>
        <p:txBody>
          <a:bodyPr/>
          <a:lstStyle/>
          <a:p>
            <a:r>
              <a:rPr lang="en-US" dirty="0"/>
              <a:t>Chapter 16.3-16.4</a:t>
            </a:r>
          </a:p>
          <a:p>
            <a:r>
              <a:rPr lang="en-US" dirty="0"/>
              <a:t>Key concepts</a:t>
            </a:r>
          </a:p>
          <a:p>
            <a:pPr lvl="1"/>
            <a:r>
              <a:rPr lang="en-US" dirty="0"/>
              <a:t>Array as Function Parameters</a:t>
            </a:r>
          </a:p>
          <a:p>
            <a:pPr lvl="1"/>
            <a:r>
              <a:rPr lang="en-US" dirty="0"/>
              <a:t>Strings</a:t>
            </a:r>
          </a:p>
          <a:p>
            <a:pPr lvl="1"/>
            <a:r>
              <a:rPr lang="en-US" dirty="0"/>
              <a:t>Multi-dimensional arrays </a:t>
            </a:r>
          </a:p>
        </p:txBody>
      </p:sp>
    </p:spTree>
    <p:extLst>
      <p:ext uri="{BB962C8B-B14F-4D97-AF65-F5344CB8AC3E}">
        <p14:creationId xmlns:p14="http://schemas.microsoft.com/office/powerpoint/2010/main" val="425220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A5140D-5630-41E0-96EC-A2FF4CC95658}"/>
              </a:ext>
            </a:extLst>
          </p:cNvPr>
          <p:cNvSpPr>
            <a:spLocks noGrp="1"/>
          </p:cNvSpPr>
          <p:nvPr>
            <p:ph type="body" sz="quarter" idx="10"/>
          </p:nvPr>
        </p:nvSpPr>
        <p:spPr/>
        <p:txBody>
          <a:bodyPr/>
          <a:lstStyle/>
          <a:p>
            <a:r>
              <a:rPr lang="en-US" dirty="0"/>
              <a:t>Arrays as Function parameters:</a:t>
            </a:r>
          </a:p>
        </p:txBody>
      </p:sp>
      <p:sp>
        <p:nvSpPr>
          <p:cNvPr id="3" name="Text Placeholder 2">
            <a:extLst>
              <a:ext uri="{FF2B5EF4-FFF2-40B4-BE49-F238E27FC236}">
                <a16:creationId xmlns:a16="http://schemas.microsoft.com/office/drawing/2014/main" id="{F55E8346-08DA-4FEF-9799-53280712C4A9}"/>
              </a:ext>
            </a:extLst>
          </p:cNvPr>
          <p:cNvSpPr>
            <a:spLocks noGrp="1"/>
          </p:cNvSpPr>
          <p:nvPr>
            <p:ph type="body" sz="quarter" idx="12"/>
          </p:nvPr>
        </p:nvSpPr>
        <p:spPr>
          <a:xfrm>
            <a:off x="444500" y="1620882"/>
            <a:ext cx="9245600" cy="4826000"/>
          </a:xfrm>
        </p:spPr>
        <p:txBody>
          <a:bodyPr/>
          <a:lstStyle/>
          <a:p>
            <a:r>
              <a:rPr lang="en-US" dirty="0"/>
              <a:t>How do we pass array to a function?</a:t>
            </a:r>
          </a:p>
          <a:p>
            <a:pPr marL="0" indent="0">
              <a:lnSpc>
                <a:spcPct val="90000"/>
              </a:lnSpc>
              <a:buNone/>
              <a:tabLst>
                <a:tab pos="224830" algn="l"/>
              </a:tabLst>
            </a:pPr>
            <a:r>
              <a:rPr lang="en-US" altLang="en-US" sz="1600" b="1" dirty="0"/>
              <a:t>C passes arrays </a:t>
            </a:r>
            <a:r>
              <a:rPr lang="en-US" altLang="en-US" sz="1600" b="1" dirty="0">
                <a:solidFill>
                  <a:srgbClr val="C00000"/>
                </a:solidFill>
              </a:rPr>
              <a:t>by reference</a:t>
            </a:r>
          </a:p>
          <a:p>
            <a:pPr lvl="1">
              <a:lnSpc>
                <a:spcPct val="90000"/>
              </a:lnSpc>
              <a:tabLst>
                <a:tab pos="224830" algn="l"/>
              </a:tabLst>
            </a:pPr>
            <a:r>
              <a:rPr lang="en-US" altLang="en-US" sz="1400" dirty="0"/>
              <a:t>the address of the array (i.e., address of the first element) is written to the function's activation record</a:t>
            </a:r>
          </a:p>
          <a:p>
            <a:pPr lvl="1">
              <a:lnSpc>
                <a:spcPct val="90000"/>
              </a:lnSpc>
              <a:tabLst>
                <a:tab pos="224830" algn="l"/>
              </a:tabLst>
            </a:pPr>
            <a:r>
              <a:rPr lang="en-US" altLang="en-US" sz="1400" dirty="0">
                <a:solidFill>
                  <a:schemeClr val="tx1"/>
                </a:solidFill>
                <a:latin typeface="Courier" charset="0"/>
                <a:ea typeface="Courier" charset="0"/>
                <a:cs typeface="Courier" charset="0"/>
              </a:rPr>
              <a:t>[]indicate to the compiler that the corresponding parameter will be the base address of an array of the specified type.</a:t>
            </a:r>
            <a:endParaRPr lang="en-US" altLang="en-US" sz="14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42E4C11-1657-46EE-8523-87825D4D5C0F}"/>
              </a:ext>
            </a:extLst>
          </p:cNvPr>
          <p:cNvPicPr>
            <a:picLocks noChangeAspect="1"/>
          </p:cNvPicPr>
          <p:nvPr/>
        </p:nvPicPr>
        <p:blipFill>
          <a:blip r:embed="rId2"/>
          <a:stretch>
            <a:fillRect/>
          </a:stretch>
        </p:blipFill>
        <p:spPr>
          <a:xfrm>
            <a:off x="444500" y="3251971"/>
            <a:ext cx="4438650" cy="3724275"/>
          </a:xfrm>
          <a:prstGeom prst="rect">
            <a:avLst/>
          </a:prstGeom>
        </p:spPr>
      </p:pic>
      <p:pic>
        <p:nvPicPr>
          <p:cNvPr id="7" name="Picture 6">
            <a:extLst>
              <a:ext uri="{FF2B5EF4-FFF2-40B4-BE49-F238E27FC236}">
                <a16:creationId xmlns:a16="http://schemas.microsoft.com/office/drawing/2014/main" id="{9FC711B2-F5A8-4C46-9527-DFD16C8E57FA}"/>
              </a:ext>
            </a:extLst>
          </p:cNvPr>
          <p:cNvPicPr>
            <a:picLocks noChangeAspect="1"/>
          </p:cNvPicPr>
          <p:nvPr/>
        </p:nvPicPr>
        <p:blipFill>
          <a:blip r:embed="rId3"/>
          <a:stretch>
            <a:fillRect/>
          </a:stretch>
        </p:blipFill>
        <p:spPr>
          <a:xfrm>
            <a:off x="5029199" y="3242446"/>
            <a:ext cx="4848225" cy="3733800"/>
          </a:xfrm>
          <a:prstGeom prst="rect">
            <a:avLst/>
          </a:prstGeom>
        </p:spPr>
      </p:pic>
    </p:spTree>
    <p:extLst>
      <p:ext uri="{BB962C8B-B14F-4D97-AF65-F5344CB8AC3E}">
        <p14:creationId xmlns:p14="http://schemas.microsoft.com/office/powerpoint/2010/main" val="85206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0"/>
            <a:ext cx="9245600" cy="742950"/>
          </a:xfrm>
        </p:spPr>
        <p:txBody>
          <a:bodyPr/>
          <a:lstStyle/>
          <a:p>
            <a:r>
              <a:rPr lang="en-US" dirty="0"/>
              <a:t>Review of arrays and pointers</a:t>
            </a:r>
          </a:p>
        </p:txBody>
      </p:sp>
      <p:sp>
        <p:nvSpPr>
          <p:cNvPr id="3" name="Text Placeholder 2"/>
          <p:cNvSpPr>
            <a:spLocks noGrp="1"/>
          </p:cNvSpPr>
          <p:nvPr>
            <p:ph type="body" sz="quarter" idx="12"/>
          </p:nvPr>
        </p:nvSpPr>
        <p:spPr>
          <a:xfrm>
            <a:off x="0" y="872309"/>
            <a:ext cx="9652000" cy="5476240"/>
          </a:xfrm>
        </p:spPr>
        <p:txBody>
          <a:bodyPr/>
          <a:lstStyle/>
          <a:p>
            <a:pPr marL="0" indent="0">
              <a:buNone/>
            </a:pPr>
            <a:r>
              <a:rPr lang="en-US" sz="2400" dirty="0"/>
              <a:t>Write a program that takes as input N integers from the user, passes them in an array to a function to compute their average. N is a positive number. </a:t>
            </a:r>
          </a:p>
        </p:txBody>
      </p:sp>
      <p:pic>
        <p:nvPicPr>
          <p:cNvPr id="4" name="Picture 3">
            <a:extLst>
              <a:ext uri="{FF2B5EF4-FFF2-40B4-BE49-F238E27FC236}">
                <a16:creationId xmlns:a16="http://schemas.microsoft.com/office/drawing/2014/main" id="{2152F1D1-E2ED-4C4A-9C05-E3BD05CEDDBD}"/>
              </a:ext>
            </a:extLst>
          </p:cNvPr>
          <p:cNvPicPr>
            <a:picLocks noChangeAspect="1"/>
          </p:cNvPicPr>
          <p:nvPr/>
        </p:nvPicPr>
        <p:blipFill rotWithShape="1">
          <a:blip r:embed="rId2"/>
          <a:srcRect l="7813"/>
          <a:stretch/>
        </p:blipFill>
        <p:spPr>
          <a:xfrm>
            <a:off x="0" y="2092795"/>
            <a:ext cx="5258122" cy="4158095"/>
          </a:xfrm>
          <a:prstGeom prst="rect">
            <a:avLst/>
          </a:prstGeom>
        </p:spPr>
      </p:pic>
      <p:pic>
        <p:nvPicPr>
          <p:cNvPr id="5" name="Picture 4">
            <a:extLst>
              <a:ext uri="{FF2B5EF4-FFF2-40B4-BE49-F238E27FC236}">
                <a16:creationId xmlns:a16="http://schemas.microsoft.com/office/drawing/2014/main" id="{BC208BDA-19E7-4574-90D9-769069CAD74C}"/>
              </a:ext>
            </a:extLst>
          </p:cNvPr>
          <p:cNvPicPr>
            <a:picLocks noChangeAspect="1"/>
          </p:cNvPicPr>
          <p:nvPr/>
        </p:nvPicPr>
        <p:blipFill>
          <a:blip r:embed="rId3"/>
          <a:stretch>
            <a:fillRect/>
          </a:stretch>
        </p:blipFill>
        <p:spPr>
          <a:xfrm>
            <a:off x="5258122" y="4171843"/>
            <a:ext cx="4798056" cy="2822386"/>
          </a:xfrm>
          <a:prstGeom prst="rect">
            <a:avLst/>
          </a:prstGeom>
        </p:spPr>
      </p:pic>
    </p:spTree>
    <p:extLst>
      <p:ext uri="{BB962C8B-B14F-4D97-AF65-F5344CB8AC3E}">
        <p14:creationId xmlns:p14="http://schemas.microsoft.com/office/powerpoint/2010/main" val="4238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Pointer Array Duality</a:t>
            </a:r>
          </a:p>
        </p:txBody>
      </p:sp>
      <p:sp>
        <p:nvSpPr>
          <p:cNvPr id="3" name="Text Placeholder 2"/>
          <p:cNvSpPr>
            <a:spLocks noGrp="1"/>
          </p:cNvSpPr>
          <p:nvPr>
            <p:ph type="body" sz="quarter" idx="12"/>
          </p:nvPr>
        </p:nvSpPr>
        <p:spPr>
          <a:xfrm>
            <a:off x="444500" y="1403640"/>
            <a:ext cx="9245600" cy="5254625"/>
          </a:xfrm>
        </p:spPr>
        <p:txBody>
          <a:bodyPr/>
          <a:lstStyle/>
          <a:p>
            <a:pPr marL="0" indent="0">
              <a:buNone/>
              <a:tabLst>
                <a:tab pos="2740025" algn="l"/>
                <a:tab pos="5480050" algn="l"/>
              </a:tabLst>
            </a:pPr>
            <a:r>
              <a:rPr lang="en-US" altLang="en-US" b="1" dirty="0">
                <a:latin typeface="Courier New" charset="0"/>
              </a:rPr>
              <a:t>char word[10];</a:t>
            </a:r>
          </a:p>
          <a:p>
            <a:pPr marL="0" indent="0">
              <a:buNone/>
              <a:tabLst>
                <a:tab pos="2740025" algn="l"/>
                <a:tab pos="5480050" algn="l"/>
              </a:tabLst>
            </a:pPr>
            <a:r>
              <a:rPr lang="en-US" altLang="en-US" b="1" dirty="0">
                <a:latin typeface="Courier New" charset="0"/>
              </a:rPr>
              <a:t>char *</a:t>
            </a:r>
            <a:r>
              <a:rPr lang="en-US" altLang="en-US" b="1" dirty="0" err="1">
                <a:latin typeface="Courier New" charset="0"/>
              </a:rPr>
              <a:t>cptr</a:t>
            </a:r>
            <a:r>
              <a:rPr lang="en-US" altLang="en-US" b="1" dirty="0">
                <a:latin typeface="Courier New" charset="0"/>
              </a:rPr>
              <a:t>;</a:t>
            </a:r>
          </a:p>
          <a:p>
            <a:pPr marL="0" indent="0">
              <a:buNone/>
              <a:tabLst>
                <a:tab pos="2740025" algn="l"/>
                <a:tab pos="5480050" algn="l"/>
              </a:tabLst>
            </a:pPr>
            <a:r>
              <a:rPr lang="en-US" altLang="en-US" b="1" dirty="0" err="1">
                <a:latin typeface="Courier New" charset="0"/>
              </a:rPr>
              <a:t>cptr</a:t>
            </a:r>
            <a:r>
              <a:rPr lang="en-US" altLang="en-US" b="1" dirty="0">
                <a:latin typeface="Courier New" charset="0"/>
              </a:rPr>
              <a:t> = word; //assign </a:t>
            </a:r>
            <a:r>
              <a:rPr lang="en-US" altLang="en-US" b="1" dirty="0" err="1">
                <a:latin typeface="Courier New" charset="0"/>
              </a:rPr>
              <a:t>cptr</a:t>
            </a:r>
            <a:r>
              <a:rPr lang="en-US" altLang="en-US" b="1" dirty="0">
                <a:latin typeface="Courier New" charset="0"/>
              </a:rPr>
              <a:t> to point to word</a:t>
            </a:r>
          </a:p>
          <a:p>
            <a:pPr>
              <a:tabLst>
                <a:tab pos="2740025" algn="l"/>
                <a:tab pos="5480050" algn="l"/>
              </a:tabLst>
            </a:pPr>
            <a:endParaRPr lang="en-US" altLang="en-US" dirty="0">
              <a:latin typeface="Courier New" charset="0"/>
            </a:endParaRPr>
          </a:p>
          <a:p>
            <a:pPr marL="0" indent="0">
              <a:buNone/>
              <a:tabLst>
                <a:tab pos="2740025" algn="l"/>
                <a:tab pos="5480050" algn="l"/>
              </a:tabLst>
            </a:pP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word	&amp;word[0]</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 n)	word + n	&amp;word[n]</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*word	word[0]</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 n)	*(word + n)	word[n]</a:t>
            </a:r>
            <a:endParaRPr lang="en-US" dirty="0">
              <a:solidFill>
                <a:srgbClr val="C00000"/>
              </a:solidFill>
              <a:latin typeface="Courier" charset="0"/>
              <a:ea typeface="Courier" charset="0"/>
              <a:cs typeface="Courier" charset="0"/>
            </a:endParaRPr>
          </a:p>
        </p:txBody>
      </p:sp>
      <p:sp>
        <p:nvSpPr>
          <p:cNvPr id="10" name="Line 4"/>
          <p:cNvSpPr>
            <a:spLocks noChangeShapeType="1"/>
          </p:cNvSpPr>
          <p:nvPr/>
        </p:nvSpPr>
        <p:spPr bwMode="auto">
          <a:xfrm>
            <a:off x="520700" y="3022599"/>
            <a:ext cx="692150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1" name="Line 5"/>
          <p:cNvSpPr>
            <a:spLocks noChangeShapeType="1"/>
          </p:cNvSpPr>
          <p:nvPr/>
        </p:nvSpPr>
        <p:spPr bwMode="auto">
          <a:xfrm flipV="1">
            <a:off x="520700" y="3403599"/>
            <a:ext cx="692150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2" name="Line 6"/>
          <p:cNvSpPr>
            <a:spLocks noChangeShapeType="1"/>
          </p:cNvSpPr>
          <p:nvPr/>
        </p:nvSpPr>
        <p:spPr bwMode="auto">
          <a:xfrm flipV="1">
            <a:off x="520700" y="3832225"/>
            <a:ext cx="6921500" cy="28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3" name="Line 7"/>
          <p:cNvSpPr>
            <a:spLocks noChangeShapeType="1"/>
          </p:cNvSpPr>
          <p:nvPr/>
        </p:nvSpPr>
        <p:spPr bwMode="auto">
          <a:xfrm>
            <a:off x="520700" y="4241800"/>
            <a:ext cx="6921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4" name="Line 8"/>
          <p:cNvSpPr>
            <a:spLocks noChangeShapeType="1"/>
          </p:cNvSpPr>
          <p:nvPr/>
        </p:nvSpPr>
        <p:spPr bwMode="auto">
          <a:xfrm flipV="1">
            <a:off x="520700" y="4670426"/>
            <a:ext cx="6921500" cy="285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p:cNvSpPr txBox="1"/>
          <p:nvPr/>
        </p:nvSpPr>
        <p:spPr>
          <a:xfrm>
            <a:off x="9647865" y="6614042"/>
            <a:ext cx="314510" cy="400110"/>
          </a:xfrm>
          <a:prstGeom prst="rect">
            <a:avLst/>
          </a:prstGeom>
          <a:noFill/>
        </p:spPr>
        <p:txBody>
          <a:bodyPr wrap="none" rtlCol="0">
            <a:spAutoFit/>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a:t>
            </a:r>
          </a:p>
        </p:txBody>
      </p:sp>
    </p:spTree>
    <p:extLst>
      <p:ext uri="{BB962C8B-B14F-4D97-AF65-F5344CB8AC3E}">
        <p14:creationId xmlns:p14="http://schemas.microsoft.com/office/powerpoint/2010/main" val="47128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287111"/>
            <a:ext cx="9245600" cy="616403"/>
          </a:xfrm>
        </p:spPr>
        <p:txBody>
          <a:bodyPr/>
          <a:lstStyle/>
          <a:p>
            <a:r>
              <a:rPr lang="en-US" dirty="0" smtClean="0"/>
              <a:t>Example: Dice Roll Matching Game</a:t>
            </a:r>
            <a:endParaRPr lang="en-US" dirty="0"/>
          </a:p>
        </p:txBody>
      </p:sp>
      <p:sp>
        <p:nvSpPr>
          <p:cNvPr id="3" name="Text Placeholder 2"/>
          <p:cNvSpPr>
            <a:spLocks noGrp="1"/>
          </p:cNvSpPr>
          <p:nvPr>
            <p:ph type="body" sz="quarter" idx="12"/>
          </p:nvPr>
        </p:nvSpPr>
        <p:spPr>
          <a:xfrm>
            <a:off x="444500" y="1061357"/>
            <a:ext cx="9245600" cy="5598885"/>
          </a:xfrm>
        </p:spPr>
        <p:txBody>
          <a:bodyPr/>
          <a:lstStyle/>
          <a:p>
            <a:pPr marL="0" indent="0">
              <a:buNone/>
            </a:pPr>
            <a:r>
              <a:rPr lang="en-US" b="1" dirty="0" smtClean="0"/>
              <a:t>Problem Statement:</a:t>
            </a:r>
          </a:p>
          <a:p>
            <a:pPr marL="0" indent="0">
              <a:buNone/>
            </a:pPr>
            <a:r>
              <a:rPr lang="en-US" dirty="0" smtClean="0"/>
              <a:t># Roll a dice three times to generate three random numbers. </a:t>
            </a:r>
          </a:p>
          <a:p>
            <a:pPr marL="0" indent="0">
              <a:buNone/>
            </a:pPr>
            <a:r>
              <a:rPr lang="en-US" dirty="0" smtClean="0"/>
              <a:t># Use the generated random numbers as indices to pick three random characters from an array of characters.</a:t>
            </a:r>
          </a:p>
          <a:p>
            <a:pPr marL="0" indent="0">
              <a:buNone/>
            </a:pPr>
            <a:r>
              <a:rPr lang="en-US" dirty="0" smtClean="0"/>
              <a:t># guess the three random characters and check how many characters you guessed right. Also, check if it was a perfect match. You are allowed to use three trials.</a:t>
            </a:r>
          </a:p>
          <a:p>
            <a:pPr marL="0" indent="0">
              <a:buNone/>
            </a:pPr>
            <a:endParaRPr lang="en-US" dirty="0"/>
          </a:p>
          <a:p>
            <a:pPr>
              <a:buFont typeface="Symbol" panose="05050102010706020507" pitchFamily="18" charset="2"/>
              <a:buChar char="Þ"/>
            </a:pPr>
            <a:r>
              <a:rPr lang="en-US" dirty="0" smtClean="0"/>
              <a:t>We will three functions:</a:t>
            </a:r>
          </a:p>
          <a:p>
            <a:pPr>
              <a:buFont typeface="Symbol" panose="05050102010706020507" pitchFamily="18" charset="2"/>
              <a:buChar char="Þ"/>
            </a:pPr>
            <a:r>
              <a:rPr lang="en-US" dirty="0" err="1"/>
              <a:t>r</a:t>
            </a:r>
            <a:r>
              <a:rPr lang="en-US" dirty="0" err="1" smtClean="0"/>
              <a:t>oll_a_dice</a:t>
            </a:r>
            <a:endParaRPr lang="en-US" dirty="0" smtClean="0"/>
          </a:p>
          <a:p>
            <a:pPr>
              <a:buFont typeface="Symbol" panose="05050102010706020507" pitchFamily="18" charset="2"/>
              <a:buChar char="Þ"/>
            </a:pPr>
            <a:r>
              <a:rPr lang="en-US" dirty="0" err="1"/>
              <a:t>p</a:t>
            </a:r>
            <a:r>
              <a:rPr lang="en-US" dirty="0" err="1" smtClean="0"/>
              <a:t>ick_characters</a:t>
            </a:r>
            <a:endParaRPr lang="en-US" dirty="0" smtClean="0"/>
          </a:p>
          <a:p>
            <a:pPr>
              <a:buFont typeface="Symbol" panose="05050102010706020507" pitchFamily="18" charset="2"/>
              <a:buChar char="Þ"/>
            </a:pPr>
            <a:r>
              <a:rPr lang="en-US" dirty="0" err="1" smtClean="0"/>
              <a:t>comp_characters</a:t>
            </a:r>
            <a:endParaRPr lang="en-US" dirty="0" smtClean="0"/>
          </a:p>
          <a:p>
            <a:pPr marL="0" indent="0">
              <a:buNone/>
            </a:pPr>
            <a:r>
              <a:rPr lang="en-US" dirty="0" smtClean="0"/>
              <a:t>Note: *function prototype are declared in </a:t>
            </a:r>
            <a:r>
              <a:rPr lang="en-US" dirty="0" err="1" smtClean="0"/>
              <a:t>functions.h</a:t>
            </a:r>
            <a:endParaRPr lang="en-US" dirty="0" smtClean="0"/>
          </a:p>
          <a:p>
            <a:pPr marL="0" indent="0">
              <a:buNone/>
            </a:pPr>
            <a:r>
              <a:rPr lang="en-US" dirty="0"/>
              <a:t>	 </a:t>
            </a:r>
            <a:r>
              <a:rPr lang="en-US" dirty="0" smtClean="0"/>
              <a:t>   *functions are defined in </a:t>
            </a:r>
            <a:r>
              <a:rPr lang="en-US" dirty="0" err="1" smtClean="0"/>
              <a:t>dice_roll.c</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5671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6400" y="247650"/>
            <a:ext cx="9245600" cy="742950"/>
          </a:xfrm>
        </p:spPr>
        <p:txBody>
          <a:bodyPr/>
          <a:lstStyle/>
          <a:p>
            <a:r>
              <a:rPr lang="en-US" dirty="0"/>
              <a:t>Strings</a:t>
            </a:r>
          </a:p>
        </p:txBody>
      </p:sp>
      <p:sp>
        <p:nvSpPr>
          <p:cNvPr id="3" name="Text Placeholder 2"/>
          <p:cNvSpPr>
            <a:spLocks noGrp="1"/>
          </p:cNvSpPr>
          <p:nvPr>
            <p:ph type="body" sz="quarter" idx="12"/>
          </p:nvPr>
        </p:nvSpPr>
        <p:spPr>
          <a:xfrm>
            <a:off x="444500" y="990600"/>
            <a:ext cx="9245600" cy="4826000"/>
          </a:xfrm>
        </p:spPr>
        <p:txBody>
          <a:bodyPr/>
          <a:lstStyle/>
          <a:p>
            <a:pPr marL="0" indent="0">
              <a:buNone/>
            </a:pPr>
            <a:r>
              <a:rPr lang="en-US" altLang="en-US" b="1" dirty="0"/>
              <a:t>Allocate space for a string just like any other array:</a:t>
            </a:r>
          </a:p>
          <a:p>
            <a:pPr marL="0" indent="0">
              <a:buNone/>
            </a:pPr>
            <a:r>
              <a:rPr lang="en-US" altLang="en-US" b="1" dirty="0">
                <a:solidFill>
                  <a:srgbClr val="FF0000"/>
                </a:solidFill>
                <a:latin typeface="Courier New" charset="0"/>
              </a:rPr>
              <a:t>	char </a:t>
            </a:r>
            <a:r>
              <a:rPr lang="en-US" altLang="en-US" b="1" dirty="0" err="1">
                <a:solidFill>
                  <a:srgbClr val="FF0000"/>
                </a:solidFill>
                <a:latin typeface="Courier New" charset="0"/>
              </a:rPr>
              <a:t>outputString</a:t>
            </a:r>
            <a:r>
              <a:rPr lang="en-US" altLang="en-US" b="1" dirty="0">
                <a:solidFill>
                  <a:srgbClr val="FF0000"/>
                </a:solidFill>
                <a:latin typeface="Courier New" charset="0"/>
              </a:rPr>
              <a:t>[16];</a:t>
            </a:r>
          </a:p>
          <a:p>
            <a:pPr marL="0" indent="0">
              <a:buNone/>
            </a:pPr>
            <a:r>
              <a:rPr lang="en-US" altLang="en-US" b="1" dirty="0"/>
              <a:t>Space for string must contain room for </a:t>
            </a:r>
            <a:r>
              <a:rPr lang="en-US" altLang="en-US" b="1" u="sng" dirty="0"/>
              <a:t>terminating zero</a:t>
            </a:r>
            <a:r>
              <a:rPr lang="en-US" altLang="en-US" b="1" dirty="0"/>
              <a:t>. [</a:t>
            </a:r>
            <a:r>
              <a:rPr lang="en-US" altLang="en-US" b="1" dirty="0">
                <a:solidFill>
                  <a:schemeClr val="tx1"/>
                </a:solidFill>
              </a:rPr>
              <a:t>see the </a:t>
            </a:r>
            <a:r>
              <a:rPr lang="en-US" altLang="en-US" b="1" dirty="0" err="1">
                <a:solidFill>
                  <a:schemeClr val="tx1"/>
                </a:solidFill>
              </a:rPr>
              <a:t>simple_string.c</a:t>
            </a:r>
            <a:r>
              <a:rPr lang="en-US" altLang="en-US" b="1" dirty="0">
                <a:solidFill>
                  <a:schemeClr val="tx1"/>
                </a:solidFill>
              </a:rPr>
              <a:t> code on </a:t>
            </a:r>
            <a:r>
              <a:rPr lang="en-US" altLang="en-US" b="1" dirty="0" err="1">
                <a:solidFill>
                  <a:schemeClr val="tx1"/>
                </a:solidFill>
              </a:rPr>
              <a:t>github</a:t>
            </a:r>
            <a:r>
              <a:rPr lang="en-US" altLang="en-US" b="1" dirty="0">
                <a:solidFill>
                  <a:schemeClr val="tx1"/>
                </a:solidFill>
              </a:rPr>
              <a:t>]</a:t>
            </a:r>
          </a:p>
          <a:p>
            <a:pPr marL="0" indent="0">
              <a:buNone/>
            </a:pPr>
            <a:endParaRPr lang="en-US" altLang="en-US" b="1" dirty="0"/>
          </a:p>
          <a:p>
            <a:pPr marL="0" indent="0">
              <a:buNone/>
            </a:pPr>
            <a:r>
              <a:rPr lang="en-US" altLang="en-US" b="1" dirty="0"/>
              <a:t>Special syntax for initializing a string:</a:t>
            </a:r>
          </a:p>
          <a:p>
            <a:pPr marL="0" indent="0">
              <a:buNone/>
            </a:pPr>
            <a:r>
              <a:rPr lang="en-US" altLang="en-US" b="1" dirty="0">
                <a:solidFill>
                  <a:srgbClr val="FF0000"/>
                </a:solidFill>
                <a:latin typeface="Courier New" charset="0"/>
              </a:rPr>
              <a:t>	char </a:t>
            </a:r>
            <a:r>
              <a:rPr lang="en-US" altLang="en-US" b="1" dirty="0" err="1">
                <a:solidFill>
                  <a:srgbClr val="FF0000"/>
                </a:solidFill>
                <a:latin typeface="Courier New" charset="0"/>
              </a:rPr>
              <a:t>outputString</a:t>
            </a:r>
            <a:r>
              <a:rPr lang="en-US" altLang="en-US" b="1" dirty="0">
                <a:solidFill>
                  <a:srgbClr val="FF0000"/>
                </a:solidFill>
                <a:latin typeface="Courier New" charset="0"/>
              </a:rPr>
              <a:t>[16] = </a:t>
            </a:r>
            <a:r>
              <a:rPr lang="en-US" altLang="en-US" b="1" dirty="0">
                <a:solidFill>
                  <a:schemeClr val="tx1"/>
                </a:solidFill>
                <a:latin typeface="Courier New" charset="0"/>
              </a:rPr>
              <a:t>"</a:t>
            </a:r>
            <a:r>
              <a:rPr lang="en-US" altLang="en-US" b="1" dirty="0">
                <a:solidFill>
                  <a:srgbClr val="FF0000"/>
                </a:solidFill>
                <a:latin typeface="Courier New" charset="0"/>
              </a:rPr>
              <a:t>Result = </a:t>
            </a:r>
            <a:r>
              <a:rPr lang="en-US" altLang="en-US" b="1" dirty="0">
                <a:solidFill>
                  <a:schemeClr val="tx1"/>
                </a:solidFill>
                <a:latin typeface="Courier New" charset="0"/>
              </a:rPr>
              <a:t>"</a:t>
            </a:r>
            <a:r>
              <a:rPr lang="en-US" altLang="en-US" b="1" dirty="0">
                <a:solidFill>
                  <a:srgbClr val="FF0000"/>
                </a:solidFill>
                <a:latin typeface="Courier New" charset="0"/>
              </a:rPr>
              <a:t>;</a:t>
            </a:r>
          </a:p>
          <a:p>
            <a:pPr marL="0" indent="0">
              <a:buNone/>
            </a:pPr>
            <a:r>
              <a:rPr lang="en-US" altLang="en-US" b="1" dirty="0"/>
              <a:t>…which is the same as:</a:t>
            </a:r>
          </a:p>
          <a:p>
            <a:pPr marL="0" indent="0">
              <a:buNone/>
            </a:pPr>
            <a:r>
              <a:rPr lang="en-US" altLang="en-US" dirty="0">
                <a:solidFill>
                  <a:srgbClr val="0099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[0] = 'R';</a:t>
            </a:r>
            <a:br>
              <a:rPr lang="en-US" altLang="en-US" b="1" dirty="0">
                <a:solidFill>
                  <a:srgbClr val="FF0000"/>
                </a:solidFill>
                <a:latin typeface="Courier New" charset="0"/>
              </a:rPr>
            </a:br>
            <a:r>
              <a:rPr lang="en-US" altLang="en-US" b="1" dirty="0">
                <a:solidFill>
                  <a:srgbClr val="FF00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[1] = 'e';</a:t>
            </a:r>
            <a:br>
              <a:rPr lang="en-US" altLang="en-US" b="1" dirty="0">
                <a:solidFill>
                  <a:srgbClr val="FF0000"/>
                </a:solidFill>
                <a:latin typeface="Courier New" charset="0"/>
              </a:rPr>
            </a:br>
            <a:r>
              <a:rPr lang="en-US" altLang="en-US" b="1" dirty="0">
                <a:solidFill>
                  <a:srgbClr val="FF00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[2] = 's';</a:t>
            </a:r>
            <a:br>
              <a:rPr lang="en-US" altLang="en-US" b="1" dirty="0">
                <a:solidFill>
                  <a:srgbClr val="FF0000"/>
                </a:solidFill>
                <a:latin typeface="Courier New" charset="0"/>
              </a:rPr>
            </a:br>
            <a:r>
              <a:rPr lang="en-US" altLang="en-US" b="1" dirty="0">
                <a:solidFill>
                  <a:srgbClr val="FF0000"/>
                </a:solidFill>
                <a:latin typeface="Courier New"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b="1" dirty="0"/>
              <a:t>Null terminating strings – </a:t>
            </a:r>
            <a:r>
              <a:rPr lang="en-US" b="1" dirty="0">
                <a:solidFill>
                  <a:srgbClr val="FF0000"/>
                </a:solidFill>
              </a:rPr>
              <a:t>‘\0’</a:t>
            </a:r>
            <a:r>
              <a:rPr lang="en-US" b="1" dirty="0"/>
              <a:t> special sequence that corresponds to the null character. </a:t>
            </a:r>
          </a:p>
        </p:txBody>
      </p:sp>
    </p:spTree>
    <p:extLst>
      <p:ext uri="{BB962C8B-B14F-4D97-AF65-F5344CB8AC3E}">
        <p14:creationId xmlns:p14="http://schemas.microsoft.com/office/powerpoint/2010/main" val="166459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5C10B3-3AB6-431F-A188-A672BA25411E}"/>
              </a:ext>
            </a:extLst>
          </p:cNvPr>
          <p:cNvSpPr>
            <a:spLocks noGrp="1"/>
          </p:cNvSpPr>
          <p:nvPr>
            <p:ph type="body" sz="quarter" idx="10"/>
          </p:nvPr>
        </p:nvSpPr>
        <p:spPr>
          <a:xfrm>
            <a:off x="444500" y="419071"/>
            <a:ext cx="9245600" cy="742950"/>
          </a:xfrm>
        </p:spPr>
        <p:txBody>
          <a:bodyPr/>
          <a:lstStyle/>
          <a:p>
            <a:r>
              <a:rPr lang="en-US" dirty="0" err="1"/>
              <a:t>Simple_string.c</a:t>
            </a:r>
            <a:endParaRPr lang="en-US" dirty="0"/>
          </a:p>
        </p:txBody>
      </p:sp>
      <p:sp>
        <p:nvSpPr>
          <p:cNvPr id="3" name="Text Placeholder 2">
            <a:extLst>
              <a:ext uri="{FF2B5EF4-FFF2-40B4-BE49-F238E27FC236}">
                <a16:creationId xmlns:a16="http://schemas.microsoft.com/office/drawing/2014/main" id="{1DC60FAB-8F46-4F77-A6A1-3389E0C50D30}"/>
              </a:ext>
            </a:extLst>
          </p:cNvPr>
          <p:cNvSpPr>
            <a:spLocks noGrp="1"/>
          </p:cNvSpPr>
          <p:nvPr>
            <p:ph type="body" sz="quarter" idx="12"/>
          </p:nvPr>
        </p:nvSpPr>
        <p:spPr>
          <a:xfrm>
            <a:off x="406400" y="1251131"/>
            <a:ext cx="9245600" cy="4826000"/>
          </a:xfrm>
        </p:spPr>
        <p:txBody>
          <a:bodyPr/>
          <a:lstStyle/>
          <a:p>
            <a:pPr marL="0" indent="0">
              <a:buNone/>
            </a:pPr>
            <a:r>
              <a:rPr lang="en-US" altLang="en-US" b="1" dirty="0"/>
              <a:t>Space for string must contain room for </a:t>
            </a:r>
            <a:r>
              <a:rPr lang="en-US" altLang="en-US" b="1" u="sng" dirty="0"/>
              <a:t>terminating zero</a:t>
            </a:r>
            <a:r>
              <a:rPr lang="en-US" altLang="en-US" b="1" dirty="0"/>
              <a:t>. [</a:t>
            </a:r>
            <a:r>
              <a:rPr lang="en-US" altLang="en-US" b="1" dirty="0">
                <a:solidFill>
                  <a:schemeClr val="tx1"/>
                </a:solidFill>
              </a:rPr>
              <a:t>see the </a:t>
            </a:r>
            <a:r>
              <a:rPr lang="en-US" altLang="en-US" b="1" dirty="0" err="1">
                <a:solidFill>
                  <a:schemeClr val="tx1"/>
                </a:solidFill>
              </a:rPr>
              <a:t>simple_string.c</a:t>
            </a:r>
            <a:r>
              <a:rPr lang="en-US" altLang="en-US" b="1" dirty="0">
                <a:solidFill>
                  <a:schemeClr val="tx1"/>
                </a:solidFill>
              </a:rPr>
              <a:t> code on </a:t>
            </a:r>
            <a:r>
              <a:rPr lang="en-US" altLang="en-US" b="1" dirty="0" err="1">
                <a:solidFill>
                  <a:schemeClr val="tx1"/>
                </a:solidFill>
              </a:rPr>
              <a:t>github</a:t>
            </a:r>
            <a:r>
              <a:rPr lang="en-US" altLang="en-US" b="1" dirty="0">
                <a:solidFill>
                  <a:schemeClr val="tx1"/>
                </a:solidFill>
              </a:rPr>
              <a:t>]</a:t>
            </a:r>
          </a:p>
          <a:p>
            <a:pPr marL="0" indent="0">
              <a:buNone/>
            </a:pPr>
            <a:endParaRPr lang="en-US" dirty="0"/>
          </a:p>
        </p:txBody>
      </p:sp>
      <p:pic>
        <p:nvPicPr>
          <p:cNvPr id="5" name="Picture 4">
            <a:extLst>
              <a:ext uri="{FF2B5EF4-FFF2-40B4-BE49-F238E27FC236}">
                <a16:creationId xmlns:a16="http://schemas.microsoft.com/office/drawing/2014/main" id="{005DE64B-780C-4F20-879E-B5FBBB76F06C}"/>
              </a:ext>
            </a:extLst>
          </p:cNvPr>
          <p:cNvPicPr>
            <a:picLocks noChangeAspect="1"/>
          </p:cNvPicPr>
          <p:nvPr/>
        </p:nvPicPr>
        <p:blipFill>
          <a:blip r:embed="rId2"/>
          <a:stretch>
            <a:fillRect/>
          </a:stretch>
        </p:blipFill>
        <p:spPr>
          <a:xfrm>
            <a:off x="983368" y="2279104"/>
            <a:ext cx="7304589" cy="3811090"/>
          </a:xfrm>
          <a:prstGeom prst="rect">
            <a:avLst/>
          </a:prstGeom>
        </p:spPr>
      </p:pic>
      <p:sp>
        <p:nvSpPr>
          <p:cNvPr id="6" name="Rectangle 5">
            <a:extLst>
              <a:ext uri="{FF2B5EF4-FFF2-40B4-BE49-F238E27FC236}">
                <a16:creationId xmlns:a16="http://schemas.microsoft.com/office/drawing/2014/main" id="{BA0AABC8-B562-496A-BA48-14B1294CFAA1}"/>
              </a:ext>
            </a:extLst>
          </p:cNvPr>
          <p:cNvSpPr/>
          <p:nvPr/>
        </p:nvSpPr>
        <p:spPr>
          <a:xfrm>
            <a:off x="1945752" y="6154263"/>
            <a:ext cx="6166895" cy="707886"/>
          </a:xfrm>
          <a:prstGeom prst="rect">
            <a:avLst/>
          </a:prstGeom>
        </p:spPr>
        <p:txBody>
          <a:bodyPr wrap="square">
            <a:spAutoFit/>
          </a:bodyPr>
          <a:lstStyle/>
          <a:p>
            <a:r>
              <a:rPr lang="en-US" altLang="en-US" b="1" dirty="0"/>
              <a:t>//</a:t>
            </a:r>
            <a:r>
              <a:rPr lang="en-US" altLang="en-US" b="1" dirty="0" err="1"/>
              <a:t>printf</a:t>
            </a:r>
            <a:r>
              <a:rPr lang="en-US" altLang="en-US" b="1" dirty="0"/>
              <a:t> (“%s”) -- print characters up to terminating zero</a:t>
            </a:r>
          </a:p>
          <a:p>
            <a:r>
              <a:rPr lang="en-US" altLang="en-US" b="1" dirty="0">
                <a:solidFill>
                  <a:srgbClr val="FF0000"/>
                </a:solidFill>
                <a:latin typeface="Courier New" charset="0"/>
              </a:rPr>
              <a:t>   // </a:t>
            </a:r>
            <a:r>
              <a:rPr lang="en-US" altLang="en-US" b="1" dirty="0" err="1">
                <a:solidFill>
                  <a:srgbClr val="FF0000"/>
                </a:solidFill>
                <a:latin typeface="Courier New" charset="0"/>
              </a:rPr>
              <a:t>printf</a:t>
            </a:r>
            <a:r>
              <a:rPr lang="en-US" altLang="en-US" b="1" dirty="0">
                <a:solidFill>
                  <a:srgbClr val="FF0000"/>
                </a:solidFill>
                <a:latin typeface="Courier New" charset="0"/>
              </a:rPr>
              <a:t>("%s\n", </a:t>
            </a:r>
            <a:r>
              <a:rPr lang="en-US" altLang="en-US" b="1" dirty="0" err="1">
                <a:solidFill>
                  <a:srgbClr val="FF0000"/>
                </a:solidFill>
                <a:latin typeface="Courier New" charset="0"/>
              </a:rPr>
              <a:t>name_scanf</a:t>
            </a:r>
            <a:r>
              <a:rPr lang="en-US" altLang="en-US" b="1" dirty="0">
                <a:solidFill>
                  <a:srgbClr val="FF0000"/>
                </a:solidFill>
                <a:latin typeface="Courier New" charset="0"/>
              </a:rPr>
              <a:t>);</a:t>
            </a:r>
            <a:endParaRPr lang="en-US" altLang="en-US" b="1" dirty="0">
              <a:solidFill>
                <a:srgbClr val="FF0000"/>
              </a:solidFill>
              <a:latin typeface="CourierPS" charset="0"/>
            </a:endParaRPr>
          </a:p>
        </p:txBody>
      </p:sp>
    </p:spTree>
    <p:extLst>
      <p:ext uri="{BB962C8B-B14F-4D97-AF65-F5344CB8AC3E}">
        <p14:creationId xmlns:p14="http://schemas.microsoft.com/office/powerpoint/2010/main" val="347211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I/O with Strings</a:t>
            </a:r>
          </a:p>
        </p:txBody>
      </p:sp>
      <p:sp>
        <p:nvSpPr>
          <p:cNvPr id="3" name="Text Placeholder 2"/>
          <p:cNvSpPr>
            <a:spLocks noGrp="1"/>
          </p:cNvSpPr>
          <p:nvPr>
            <p:ph type="body" sz="quarter" idx="12"/>
          </p:nvPr>
        </p:nvSpPr>
        <p:spPr/>
        <p:txBody>
          <a:bodyPr/>
          <a:lstStyle/>
          <a:p>
            <a:pPr marL="0" indent="0">
              <a:buNone/>
            </a:pPr>
            <a:r>
              <a:rPr lang="en-US" altLang="en-US" b="1" dirty="0" err="1"/>
              <a:t>printf</a:t>
            </a:r>
            <a:r>
              <a:rPr lang="en-US" altLang="en-US" b="1" dirty="0"/>
              <a:t> and </a:t>
            </a:r>
            <a:r>
              <a:rPr lang="en-US" altLang="en-US" b="1" dirty="0" err="1"/>
              <a:t>scanf</a:t>
            </a:r>
            <a:r>
              <a:rPr lang="en-US" altLang="en-US" b="1" dirty="0"/>
              <a:t> use "%s" format character for string</a:t>
            </a:r>
          </a:p>
          <a:p>
            <a:pPr marL="0" indent="0">
              <a:buNone/>
            </a:pPr>
            <a:endParaRPr lang="en-US" altLang="en-US" dirty="0"/>
          </a:p>
          <a:p>
            <a:pPr marL="0" indent="0">
              <a:buNone/>
            </a:pPr>
            <a:r>
              <a:rPr lang="en-US" altLang="en-US" b="1" dirty="0" err="1"/>
              <a:t>printf</a:t>
            </a:r>
            <a:r>
              <a:rPr lang="en-US" altLang="en-US" b="1" dirty="0"/>
              <a:t> -- print characters up to terminating zero</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printf</a:t>
            </a:r>
            <a:r>
              <a:rPr lang="en-US" altLang="en-US" b="1" dirty="0">
                <a:solidFill>
                  <a:srgbClr val="FF0000"/>
                </a:solidFill>
                <a:latin typeface="Courier New" charset="0"/>
              </a:rPr>
              <a:t>("%s", </a:t>
            </a:r>
            <a:r>
              <a:rPr lang="en-US" altLang="en-US" b="1" dirty="0" err="1">
                <a:solidFill>
                  <a:srgbClr val="FF0000"/>
                </a:solidFill>
                <a:latin typeface="Courier New" charset="0"/>
              </a:rPr>
              <a:t>outputString</a:t>
            </a:r>
            <a:r>
              <a:rPr lang="en-US" altLang="en-US" b="1" dirty="0">
                <a:solidFill>
                  <a:srgbClr val="FF0000"/>
                </a:solidFill>
                <a:latin typeface="Courier New" charset="0"/>
              </a:rPr>
              <a:t>);</a:t>
            </a:r>
            <a:endParaRPr lang="en-US" altLang="en-US" b="1" dirty="0">
              <a:solidFill>
                <a:srgbClr val="FF0000"/>
              </a:solidFill>
              <a:latin typeface="CourierPS" charset="0"/>
            </a:endParaRPr>
          </a:p>
          <a:p>
            <a:pPr marL="0" indent="0">
              <a:buNone/>
            </a:pPr>
            <a:endParaRPr lang="en-US" altLang="en-US" dirty="0"/>
          </a:p>
          <a:p>
            <a:pPr marL="0" indent="0">
              <a:buNone/>
            </a:pPr>
            <a:r>
              <a:rPr lang="en-US" altLang="en-US" b="1" dirty="0" err="1"/>
              <a:t>scanf</a:t>
            </a:r>
            <a:r>
              <a:rPr lang="en-US" altLang="en-US" b="1" dirty="0"/>
              <a:t> -- read characters until whitespace,</a:t>
            </a:r>
            <a:br>
              <a:rPr lang="en-US" altLang="en-US" b="1" dirty="0"/>
            </a:br>
            <a:r>
              <a:rPr lang="en-US" altLang="en-US" b="1" dirty="0"/>
              <a:t>	      store result in string, and terminate with zero</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scanf</a:t>
            </a:r>
            <a:r>
              <a:rPr lang="en-US" altLang="en-US" b="1" dirty="0">
                <a:solidFill>
                  <a:srgbClr val="FF0000"/>
                </a:solidFill>
                <a:latin typeface="Courier New" charset="0"/>
              </a:rPr>
              <a:t>("%s", </a:t>
            </a:r>
            <a:r>
              <a:rPr lang="en-US" altLang="en-US" b="1" dirty="0" err="1">
                <a:solidFill>
                  <a:srgbClr val="FF0000"/>
                </a:solidFill>
                <a:latin typeface="Courier New" charset="0"/>
              </a:rPr>
              <a:t>inputString</a:t>
            </a:r>
            <a:r>
              <a:rPr lang="en-US" altLang="en-US" b="1" dirty="0">
                <a:solidFill>
                  <a:srgbClr val="FF0000"/>
                </a:solidFill>
                <a:latin typeface="Courier New" charset="0"/>
              </a:rPr>
              <a:t>);</a:t>
            </a:r>
          </a:p>
          <a:p>
            <a:pPr marL="0" indent="0">
              <a:buNone/>
            </a:pPr>
            <a:endParaRPr lang="en-US" altLang="en-US" b="1" dirty="0">
              <a:solidFill>
                <a:srgbClr val="FF0000"/>
              </a:solidFill>
              <a:latin typeface="Courier New" charset="0"/>
            </a:endParaRPr>
          </a:p>
          <a:p>
            <a:pPr marL="0" indent="0">
              <a:buNone/>
            </a:pPr>
            <a:r>
              <a:rPr lang="en-US" altLang="en-US" b="1" dirty="0" err="1"/>
              <a:t>gets,fgets</a:t>
            </a:r>
            <a:r>
              <a:rPr lang="en-US" altLang="en-US" b="1" dirty="0"/>
              <a:t> </a:t>
            </a:r>
            <a:r>
              <a:rPr lang="mr-IN" altLang="en-US" b="1" dirty="0"/>
              <a:t>–</a:t>
            </a:r>
            <a:r>
              <a:rPr lang="en-US" altLang="en-US" b="1" dirty="0"/>
              <a:t> reads line into string; stops when newline character is read</a:t>
            </a:r>
            <a:endParaRPr lang="en-US" altLang="en-US" b="1" dirty="0">
              <a:solidFill>
                <a:srgbClr val="FF0000"/>
              </a:solidFill>
              <a:latin typeface="Courier New" charset="0"/>
            </a:endParaRPr>
          </a:p>
          <a:p>
            <a:pPr marL="0" indent="0">
              <a:buNone/>
            </a:pPr>
            <a:r>
              <a:rPr lang="en-US" altLang="en-US" b="1" dirty="0">
                <a:solidFill>
                  <a:srgbClr val="FF0000"/>
                </a:solidFill>
                <a:latin typeface="Courier New" charset="0"/>
              </a:rPr>
              <a:t>	gets(</a:t>
            </a:r>
            <a:r>
              <a:rPr lang="en-US" altLang="en-US" b="1" dirty="0" err="1">
                <a:solidFill>
                  <a:srgbClr val="FF0000"/>
                </a:solidFill>
                <a:latin typeface="Courier New" charset="0"/>
              </a:rPr>
              <a:t>str</a:t>
            </a:r>
            <a:r>
              <a:rPr lang="en-US" altLang="en-US" b="1" dirty="0">
                <a:solidFill>
                  <a:srgbClr val="FF0000"/>
                </a:solidFill>
                <a:latin typeface="Courier New" charset="0"/>
              </a:rPr>
              <a:t>);</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fgets</a:t>
            </a:r>
            <a:r>
              <a:rPr lang="en-US" altLang="en-US" b="1" dirty="0">
                <a:solidFill>
                  <a:srgbClr val="FF0000"/>
                </a:solidFill>
                <a:latin typeface="Courier New" charset="0"/>
              </a:rPr>
              <a:t>(str,10,stdin);</a:t>
            </a:r>
          </a:p>
        </p:txBody>
      </p:sp>
    </p:spTree>
    <p:extLst>
      <p:ext uri="{BB962C8B-B14F-4D97-AF65-F5344CB8AC3E}">
        <p14:creationId xmlns:p14="http://schemas.microsoft.com/office/powerpoint/2010/main" val="376293531"/>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19807</TotalTime>
  <Words>567</Words>
  <Application>Microsoft Office PowerPoint</Application>
  <PresentationFormat>Custom</PresentationFormat>
  <Paragraphs>139</Paragraphs>
  <Slides>18</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Arial Narrow</vt:lpstr>
      <vt:lpstr>Calibri</vt:lpstr>
      <vt:lpstr>Courier</vt:lpstr>
      <vt:lpstr>Courier New</vt:lpstr>
      <vt:lpstr>CourierPS</vt:lpstr>
      <vt:lpstr>Droid Sans</vt:lpstr>
      <vt:lpstr>Droid Sans Pro</vt:lpstr>
      <vt:lpstr>OfficinaSansITCStd Book</vt:lpstr>
      <vt:lpstr>Symbol</vt:lpstr>
      <vt:lpstr>Wingdings</vt:lpstr>
      <vt:lpstr>Cover Slide</vt:lpstr>
      <vt:lpstr>Secondary Slide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Bhowmik, Ujjal Kumar</cp:lastModifiedBy>
  <cp:revision>1299</cp:revision>
  <cp:lastPrinted>2016-02-24T02:42:41Z</cp:lastPrinted>
  <dcterms:created xsi:type="dcterms:W3CDTF">2014-02-04T22:50:07Z</dcterms:created>
  <dcterms:modified xsi:type="dcterms:W3CDTF">2019-10-09T20:10:03Z</dcterms:modified>
</cp:coreProperties>
</file>