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  <p:sldMasterId id="2147483665" r:id="rId2"/>
  </p:sldMasterIdLst>
  <p:notesMasterIdLst>
    <p:notesMasterId r:id="rId21"/>
  </p:notesMasterIdLst>
  <p:handoutMasterIdLst>
    <p:handoutMasterId r:id="rId22"/>
  </p:handoutMasterIdLst>
  <p:sldIdLst>
    <p:sldId id="260" r:id="rId3"/>
    <p:sldId id="398" r:id="rId4"/>
    <p:sldId id="403" r:id="rId5"/>
    <p:sldId id="389" r:id="rId6"/>
    <p:sldId id="406" r:id="rId7"/>
    <p:sldId id="405" r:id="rId8"/>
    <p:sldId id="407" r:id="rId9"/>
    <p:sldId id="410" r:id="rId10"/>
    <p:sldId id="390" r:id="rId11"/>
    <p:sldId id="408" r:id="rId12"/>
    <p:sldId id="409" r:id="rId13"/>
    <p:sldId id="392" r:id="rId14"/>
    <p:sldId id="393" r:id="rId15"/>
    <p:sldId id="401" r:id="rId16"/>
    <p:sldId id="402" r:id="rId17"/>
    <p:sldId id="411" r:id="rId18"/>
    <p:sldId id="412" r:id="rId19"/>
    <p:sldId id="391" r:id="rId20"/>
  </p:sldIdLst>
  <p:sldSz cx="10058400" cy="7772400"/>
  <p:notesSz cx="7315200" cy="9601200"/>
  <p:defaultTextStyle>
    <a:defPPr>
      <a:defRPr lang="en-US"/>
    </a:defPPr>
    <a:lvl1pPr marL="0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FBAF19"/>
    <a:srgbClr val="E16B27"/>
    <a:srgbClr val="CE1B22"/>
    <a:srgbClr val="38668F"/>
    <a:srgbClr val="E6E6E6"/>
    <a:srgbClr val="CCCCCC"/>
    <a:srgbClr val="A2A5AC"/>
    <a:srgbClr val="43667B"/>
    <a:srgbClr val="C2CB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86" autoAdjust="0"/>
    <p:restoredTop sz="95342"/>
  </p:normalViewPr>
  <p:slideViewPr>
    <p:cSldViewPr snapToGrid="0" snapToObjects="1">
      <p:cViewPr>
        <p:scale>
          <a:sx n="88" d="100"/>
          <a:sy n="88" d="100"/>
        </p:scale>
        <p:origin x="711" y="66"/>
      </p:cViewPr>
      <p:guideLst>
        <p:guide orient="horz" pos="2448"/>
        <p:guide pos="316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1458" y="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1" y="8873268"/>
            <a:ext cx="7315200" cy="741270"/>
          </a:xfrm>
          <a:prstGeom prst="rect">
            <a:avLst/>
          </a:prstGeom>
        </p:spPr>
      </p:pic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l">
              <a:defRPr sz="1300"/>
            </a:lvl1pPr>
          </a:lstStyle>
          <a:p>
            <a:endParaRPr lang="en-US" dirty="0">
              <a:solidFill>
                <a:srgbClr val="142958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r">
              <a:defRPr sz="1300"/>
            </a:lvl1pPr>
          </a:lstStyle>
          <a:p>
            <a:fld id="{257356FF-FEF1-EF48-BD73-4B95B2E46E83}" type="datetimeFigureOut">
              <a:rPr lang="en-US" smtClean="0">
                <a:solidFill>
                  <a:srgbClr val="F16322"/>
                </a:solidFill>
              </a:rPr>
              <a:pPr/>
              <a:t>10/29/2019</a:t>
            </a:fld>
            <a:endParaRPr lang="en-US" dirty="0">
              <a:solidFill>
                <a:srgbClr val="F1632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908802" y="9334502"/>
            <a:ext cx="404707" cy="265034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r">
              <a:defRPr sz="13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20048813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l">
              <a:defRPr sz="1300">
                <a:solidFill>
                  <a:srgbClr val="142958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r">
              <a:defRPr sz="1300">
                <a:solidFill>
                  <a:srgbClr val="F16322"/>
                </a:solidFill>
              </a:defRPr>
            </a:lvl1pPr>
          </a:lstStyle>
          <a:p>
            <a:fld id="{DBF7D493-8EEB-7E45-916B-5FBC49ABC710}" type="datetimeFigureOut">
              <a:rPr lang="en-US" smtClean="0"/>
              <a:pPr/>
              <a:t>10/29/2019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28738" y="719138"/>
            <a:ext cx="465772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4" tIns="47782" rIns="95564" bIns="4778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</p:spPr>
        <p:txBody>
          <a:bodyPr vert="horz" lIns="95564" tIns="47782" rIns="95564" bIns="4778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1" y="8873268"/>
            <a:ext cx="7315200" cy="741270"/>
          </a:xfrm>
          <a:prstGeom prst="rect">
            <a:avLst/>
          </a:prstGeom>
        </p:spPr>
      </p:pic>
      <p:sp>
        <p:nvSpPr>
          <p:cNvPr id="9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6908802" y="9334502"/>
            <a:ext cx="404707" cy="265034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r">
              <a:defRPr sz="13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33564108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ECE Main Slide</a:t>
            </a:r>
          </a:p>
        </p:txBody>
      </p:sp>
    </p:spTree>
    <p:extLst>
      <p:ext uri="{BB962C8B-B14F-4D97-AF65-F5344CB8AC3E}">
        <p14:creationId xmlns:p14="http://schemas.microsoft.com/office/powerpoint/2010/main" val="2124632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example: typedef int color;</a:t>
            </a:r>
          </a:p>
          <a:p>
            <a:r>
              <a:rPr lang="en-US" dirty="0"/>
              <a:t>color  pixel[30];</a:t>
            </a:r>
          </a:p>
        </p:txBody>
      </p:sp>
    </p:spTree>
    <p:extLst>
      <p:ext uri="{BB962C8B-B14F-4D97-AF65-F5344CB8AC3E}">
        <p14:creationId xmlns:p14="http://schemas.microsoft.com/office/powerpoint/2010/main" val="307928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4673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 baseline="0">
                <a:solidFill>
                  <a:srgbClr val="142958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ECE OVERVIEW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387191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Brad Petersen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0" y="1620796"/>
            <a:ext cx="4673600" cy="2509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0" i="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Director of Communications</a:t>
            </a:r>
          </a:p>
        </p:txBody>
      </p:sp>
      <p:pic>
        <p:nvPicPr>
          <p:cNvPr id="6" name="Picture 5" descr="Cover_BuildingCrop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460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ver_BuildingCrop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592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4673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 baseline="0">
                <a:solidFill>
                  <a:srgbClr val="142958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387191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0" y="2065296"/>
            <a:ext cx="9194800" cy="460220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601C83-198A-4725-9EF3-D1327A395B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34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9245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 b="1" baseline="0">
                <a:solidFill>
                  <a:srgbClr val="142958"/>
                </a:solidFill>
                <a:latin typeface="+mj-lt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44500" y="1625600"/>
            <a:ext cx="9245600" cy="4826000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1pPr>
            <a:lvl2pPr marL="852312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2pPr>
            <a:lvl3pPr marL="1361725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3pPr>
            <a:lvl4pPr marL="1871137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4pPr>
            <a:lvl5pPr marL="2380549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7746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4673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 baseline="0">
                <a:solidFill>
                  <a:srgbClr val="002060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387191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0" y="2065296"/>
            <a:ext cx="5956300" cy="460220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6642100" y="2065296"/>
            <a:ext cx="2962448" cy="460220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aseline="0"/>
            </a:lvl1pPr>
          </a:lstStyle>
          <a:p>
            <a:pPr lvl="0"/>
            <a:r>
              <a:rPr lang="en-US" dirty="0"/>
              <a:t>Click proper below image </a:t>
            </a:r>
          </a:p>
          <a:p>
            <a:pPr lvl="0"/>
            <a:r>
              <a:rPr lang="en-US" dirty="0"/>
              <a:t>to insert media</a:t>
            </a:r>
          </a:p>
        </p:txBody>
      </p:sp>
    </p:spTree>
    <p:extLst>
      <p:ext uri="{BB962C8B-B14F-4D97-AF65-F5344CB8AC3E}">
        <p14:creationId xmlns:p14="http://schemas.microsoft.com/office/powerpoint/2010/main" val="3531666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32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ster_bluesidebar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01600" cy="1041400"/>
          </a:xfrm>
          <a:prstGeom prst="rect">
            <a:avLst/>
          </a:prstGeom>
        </p:spPr>
      </p:pic>
      <p:pic>
        <p:nvPicPr>
          <p:cNvPr id="5" name="Picture 4" descr="master_bottom2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9600"/>
            <a:ext cx="10058400" cy="3352800"/>
          </a:xfrm>
          <a:prstGeom prst="rect">
            <a:avLst/>
          </a:prstGeom>
        </p:spPr>
      </p:pic>
      <p:pic>
        <p:nvPicPr>
          <p:cNvPr id="6" name="Picture 5" descr="Cover_BuildingCrop.jp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75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</p:sldLayoutIdLst>
  <p:hf hdr="0" ftr="0" dt="0"/>
  <p:txStyles>
    <p:titleStyle>
      <a:lvl1pPr algn="ctr" defTabSz="509412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50941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509412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50941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509412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509412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nd_bottom.eps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85000"/>
            <a:ext cx="10058400" cy="8001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739063" y="6696075"/>
            <a:ext cx="2262187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01C83-198A-4725-9EF3-D1327A395B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32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6" r:id="rId2"/>
    <p:sldLayoutId id="2147483669" r:id="rId3"/>
    <p:sldLayoutId id="2147483668" r:id="rId4"/>
  </p:sldLayoutIdLst>
  <p:hf hdr="0" ftr="0" dt="0"/>
  <p:txStyles>
    <p:titleStyle>
      <a:lvl1pPr algn="ctr" defTabSz="509412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50941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509412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50941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509412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509412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 txBox="1">
            <a:spLocks/>
          </p:cNvSpPr>
          <p:nvPr/>
        </p:nvSpPr>
        <p:spPr>
          <a:xfrm>
            <a:off x="444499" y="619125"/>
            <a:ext cx="9156701" cy="742950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4000" kern="1200" baseline="0">
                <a:solidFill>
                  <a:srgbClr val="142958"/>
                </a:solidFill>
                <a:latin typeface="Vinyl OT Regular"/>
                <a:ea typeface="+mn-ea"/>
                <a:cs typeface="Vinyl OT Regular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latin typeface="+mj-lt"/>
                <a:cs typeface="Arial Narrow"/>
              </a:rPr>
              <a:t>ECE 220 Computer Systems &amp; Programming</a:t>
            </a:r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444500" y="1303623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1700" kern="1200" baseline="0">
                <a:solidFill>
                  <a:srgbClr val="F16322"/>
                </a:solidFill>
                <a:latin typeface="OfficinaSansITCStd Bold"/>
                <a:ea typeface="+mn-ea"/>
                <a:cs typeface="OfficinaSansITCStd Bold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b="1" dirty="0">
              <a:latin typeface="Droid Sans Pro"/>
              <a:cs typeface="Droid Sans Pro"/>
            </a:endParaRP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444500" y="1471914"/>
            <a:ext cx="9017000" cy="359835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1200" b="0" i="0" kern="1200" baseline="0">
                <a:solidFill>
                  <a:srgbClr val="F16322"/>
                </a:solidFill>
                <a:latin typeface="OfficinaSansITCStd Book"/>
                <a:ea typeface="+mn-ea"/>
                <a:cs typeface="OfficinaSansITCStd Book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>
              <a:latin typeface="+mn-lt"/>
            </a:endParaRPr>
          </a:p>
          <a:p>
            <a:r>
              <a:rPr lang="en-US" sz="2400" b="1" dirty="0">
                <a:latin typeface="+mn-lt"/>
              </a:rPr>
              <a:t>Lecture 17 – Data Structures</a:t>
            </a:r>
          </a:p>
        </p:txBody>
      </p:sp>
      <p:pic>
        <p:nvPicPr>
          <p:cNvPr id="5" name="Picture 4" descr="Cover_BuildingCrop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948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45143" y="197577"/>
            <a:ext cx="9245600" cy="742950"/>
          </a:xfrm>
        </p:spPr>
        <p:txBody>
          <a:bodyPr/>
          <a:lstStyle/>
          <a:p>
            <a:r>
              <a:rPr lang="en-US" dirty="0"/>
              <a:t>Using typedef  (both approaches are same)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1135722"/>
            <a:ext cx="9245600" cy="5696151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StudentStruct</a:t>
            </a:r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	char Name[100];</a:t>
            </a: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UIN;</a:t>
            </a: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	float GPA;</a:t>
            </a: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};</a:t>
            </a:r>
          </a:p>
          <a:p>
            <a:pPr marL="0" indent="0">
              <a:buNone/>
            </a:pPr>
            <a:r>
              <a:rPr lang="en-US" sz="18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typedef</a:t>
            </a:r>
            <a:r>
              <a:rPr lang="en-US" sz="18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 err="1">
                <a:solidFill>
                  <a:schemeClr val="bg2">
                    <a:lumMod val="2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StudentStruct</a:t>
            </a:r>
            <a:r>
              <a:rPr lang="en-US" sz="180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student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student s1, s2;</a:t>
            </a:r>
          </a:p>
          <a:p>
            <a:pPr marL="0" indent="0">
              <a:buNone/>
            </a:pPr>
            <a:endParaRPr lang="en-US" sz="1000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/***********************************/</a:t>
            </a:r>
          </a:p>
          <a:p>
            <a:pPr marL="0" indent="0">
              <a:buNone/>
            </a:pPr>
            <a:endParaRPr lang="en-US" sz="1000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typedef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StudentStruct</a:t>
            </a:r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	char Name[100];</a:t>
            </a: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UIN;</a:t>
            </a: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	float GPA;</a:t>
            </a: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}student;</a:t>
            </a: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student s1, s2;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9647865" y="66140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821133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D79817-732C-4670-A8CC-3C6325D8F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42" y="0"/>
            <a:ext cx="9098716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266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Arrays of </a:t>
            </a:r>
            <a:r>
              <a:rPr lang="en-US" dirty="0" err="1"/>
              <a:t>Structs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1534159"/>
            <a:ext cx="9245600" cy="48260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//create an array of student </a:t>
            </a:r>
            <a:r>
              <a:rPr lang="en-US" sz="2000" b="1" dirty="0" err="1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struct</a:t>
            </a:r>
            <a:endParaRPr lang="en-US" sz="2000" b="1" dirty="0">
              <a:solidFill>
                <a:srgbClr val="C00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student ece220[200];</a:t>
            </a: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//access each element of the array</a:t>
            </a:r>
          </a:p>
          <a:p>
            <a:pPr marL="0" indent="0">
              <a:buNone/>
            </a:pP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ece220[0]</a:t>
            </a:r>
          </a:p>
          <a:p>
            <a:pPr marL="0" indent="0">
              <a:buNone/>
            </a:pP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ece220[1]</a:t>
            </a: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//access individual fields in each element</a:t>
            </a:r>
          </a:p>
          <a:p>
            <a:pPr marL="0" indent="0">
              <a:buNone/>
            </a:pP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ece220[0].Name[0] = </a:t>
            </a:r>
            <a:r>
              <a:rPr lang="en-US" sz="2000" b="1" dirty="0" smtClean="0">
                <a:latin typeface="Courier" charset="0"/>
                <a:ea typeface="Courier" charset="0"/>
                <a:cs typeface="Courier" charset="0"/>
              </a:rPr>
              <a:t>‘</a:t>
            </a:r>
            <a:r>
              <a:rPr lang="en-US" sz="2000" b="1" dirty="0" smtClean="0">
                <a:latin typeface="Courier" charset="0"/>
                <a:ea typeface="Courier" charset="0"/>
                <a:cs typeface="Courier" charset="0"/>
              </a:rPr>
              <a:t>J’;</a:t>
            </a:r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ece220[0].Name[1] = </a:t>
            </a:r>
            <a:r>
              <a:rPr lang="en-US" sz="2000" b="1" dirty="0" smtClean="0">
                <a:latin typeface="Courier" charset="0"/>
                <a:ea typeface="Courier" charset="0"/>
                <a:cs typeface="Courier" charset="0"/>
              </a:rPr>
              <a:t>‘o</a:t>
            </a:r>
            <a:r>
              <a:rPr lang="en-US" sz="2000" b="1" dirty="0" smtClean="0">
                <a:latin typeface="Courier" charset="0"/>
                <a:ea typeface="Courier" charset="0"/>
                <a:cs typeface="Courier" charset="0"/>
              </a:rPr>
              <a:t>’</a:t>
            </a:r>
            <a:r>
              <a:rPr lang="en-US" sz="2000" b="1" dirty="0" smtClean="0">
                <a:latin typeface="Courier" charset="0"/>
                <a:ea typeface="Courier" charset="0"/>
                <a:cs typeface="Courier" charset="0"/>
              </a:rPr>
              <a:t>;</a:t>
            </a:r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ece220[0].Name[2] = </a:t>
            </a:r>
            <a:r>
              <a:rPr lang="en-US" sz="2000" b="1" dirty="0" smtClean="0">
                <a:latin typeface="Courier" charset="0"/>
                <a:ea typeface="Courier" charset="0"/>
                <a:cs typeface="Courier" charset="0"/>
              </a:rPr>
              <a:t>‘h</a:t>
            </a:r>
            <a:r>
              <a:rPr lang="en-US" sz="2000" b="1" dirty="0" smtClean="0">
                <a:latin typeface="Courier" charset="0"/>
                <a:ea typeface="Courier" charset="0"/>
                <a:cs typeface="Courier" charset="0"/>
              </a:rPr>
              <a:t>’</a:t>
            </a:r>
            <a:r>
              <a:rPr lang="en-US" sz="2000" b="1" dirty="0" smtClean="0">
                <a:latin typeface="Courier" charset="0"/>
                <a:ea typeface="Courier" charset="0"/>
                <a:cs typeface="Courier" charset="0"/>
              </a:rPr>
              <a:t>;</a:t>
            </a:r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" charset="0"/>
                <a:ea typeface="Courier" charset="0"/>
                <a:cs typeface="Courier" charset="0"/>
              </a:rPr>
              <a:t>ece220[0].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Name[3] = </a:t>
            </a:r>
            <a:r>
              <a:rPr lang="en-US" sz="2000" b="1" dirty="0" smtClean="0">
                <a:latin typeface="Courier" charset="0"/>
                <a:ea typeface="Courier" charset="0"/>
                <a:cs typeface="Courier" charset="0"/>
              </a:rPr>
              <a:t>‘n</a:t>
            </a:r>
            <a:r>
              <a:rPr lang="en-US" sz="2000" b="1" dirty="0" smtClean="0">
                <a:latin typeface="Courier" charset="0"/>
                <a:ea typeface="Courier" charset="0"/>
                <a:cs typeface="Courier" charset="0"/>
              </a:rPr>
              <a:t>’</a:t>
            </a:r>
            <a:r>
              <a:rPr lang="en-US" sz="2000" b="1" dirty="0" smtClean="0">
                <a:latin typeface="Courier" charset="0"/>
                <a:ea typeface="Courier" charset="0"/>
                <a:cs typeface="Courier" charset="0"/>
              </a:rPr>
              <a:t>;</a:t>
            </a:r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ece220[0].UIN = 123456789;</a:t>
            </a:r>
          </a:p>
          <a:p>
            <a:pPr marL="0" indent="0">
              <a:buNone/>
            </a:pP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ece220[0].GPA = 3.89;</a:t>
            </a:r>
          </a:p>
          <a:p>
            <a:pPr marL="0" indent="0">
              <a:buNone/>
            </a:pPr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9647865" y="66140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B56588-7B54-41DC-A178-4F8E57317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2175" y="2045450"/>
            <a:ext cx="408622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299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Pointer to </a:t>
            </a:r>
            <a:r>
              <a:rPr lang="en-US" dirty="0" err="1"/>
              <a:t>Struct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1625600"/>
            <a:ext cx="9374264" cy="482600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student ece220[200];					</a:t>
            </a:r>
            <a:endParaRPr lang="en-US" sz="2400" b="1" dirty="0">
              <a:solidFill>
                <a:srgbClr val="0070C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sz="2400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student *</a:t>
            </a:r>
            <a:r>
              <a:rPr lang="en-US" sz="2400" b="1" dirty="0" err="1">
                <a:latin typeface="Courier" charset="0"/>
                <a:ea typeface="Courier" charset="0"/>
                <a:cs typeface="Courier" charset="0"/>
              </a:rPr>
              <a:t>ptr</a:t>
            </a: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;	</a:t>
            </a:r>
          </a:p>
          <a:p>
            <a:pPr marL="0" indent="0">
              <a:buNone/>
            </a:pP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" charset="0"/>
                <a:ea typeface="Courier" charset="0"/>
                <a:cs typeface="Courier" charset="0"/>
              </a:rPr>
              <a:t>ptr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" charset="0"/>
                <a:ea typeface="Courier" charset="0"/>
                <a:cs typeface="Courier" charset="0"/>
              </a:rPr>
              <a:t> = ece220; </a:t>
            </a:r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" charset="0"/>
                <a:ea typeface="Courier" charset="0"/>
                <a:cs typeface="Courier" charset="0"/>
              </a:rPr>
              <a:t>//pointer to a </a:t>
            </a:r>
            <a:r>
              <a:rPr lang="en-US" sz="24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" charset="0"/>
                <a:ea typeface="Courier" charset="0"/>
                <a:cs typeface="Courier" charset="0"/>
              </a:rPr>
              <a:t> array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//</a:t>
            </a:r>
            <a:r>
              <a:rPr lang="en-US" sz="2400" b="1" dirty="0" err="1" smtClean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ptr</a:t>
            </a:r>
            <a:r>
              <a:rPr lang="en-US" sz="2400" b="1" dirty="0" smtClean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= &amp;ece220[5];</a:t>
            </a:r>
            <a:endParaRPr lang="en-US" sz="2400" b="1" dirty="0">
              <a:solidFill>
                <a:srgbClr val="0070C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400" b="1" dirty="0" err="1">
                <a:latin typeface="Courier" charset="0"/>
                <a:ea typeface="Courier" charset="0"/>
                <a:cs typeface="Courier" charset="0"/>
              </a:rPr>
              <a:t>ptr</a:t>
            </a: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++; </a:t>
            </a:r>
            <a:r>
              <a:rPr lang="en-US" sz="2400" b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//where is </a:t>
            </a:r>
            <a:r>
              <a:rPr lang="en-US" sz="2400" b="1" dirty="0" err="1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ptr</a:t>
            </a:r>
            <a:r>
              <a:rPr lang="en-US" sz="2400" b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 pointing to now?</a:t>
            </a:r>
          </a:p>
          <a:p>
            <a:pPr marL="0" indent="0">
              <a:buNone/>
            </a:pPr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400" b="1" dirty="0" err="1">
                <a:latin typeface="Courier" charset="0"/>
                <a:ea typeface="Courier" charset="0"/>
                <a:cs typeface="Courier" charset="0"/>
              </a:rPr>
              <a:t>strncpy</a:t>
            </a: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b="1" dirty="0" err="1">
                <a:latin typeface="Courier" charset="0"/>
                <a:ea typeface="Courier" charset="0"/>
                <a:cs typeface="Courier" charset="0"/>
              </a:rPr>
              <a:t>ptr</a:t>
            </a: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-&gt;Name, “John Doe”, </a:t>
            </a:r>
            <a:r>
              <a:rPr lang="en-US" sz="2400" b="1" dirty="0" err="1">
                <a:latin typeface="Courier" charset="0"/>
                <a:ea typeface="Courier" charset="0"/>
                <a:cs typeface="Courier" charset="0"/>
              </a:rPr>
              <a:t>sizeof</a:t>
            </a: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(s1.Name));</a:t>
            </a:r>
          </a:p>
          <a:p>
            <a:pPr marL="0" indent="0">
              <a:buNone/>
            </a:pPr>
            <a:r>
              <a:rPr lang="en-US" sz="2400" b="1" dirty="0" err="1">
                <a:latin typeface="Courier" charset="0"/>
                <a:ea typeface="Courier" charset="0"/>
                <a:cs typeface="Courier" charset="0"/>
              </a:rPr>
              <a:t>ptr</a:t>
            </a: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-&gt;UIN = 123456789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;   </a:t>
            </a:r>
            <a:r>
              <a:rPr lang="en-US" sz="2400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//(*</a:t>
            </a:r>
            <a:r>
              <a:rPr lang="en-US" sz="2400" b="1" dirty="0" err="1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ptr</a:t>
            </a:r>
            <a:r>
              <a:rPr lang="en-US" sz="2400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).UIN</a:t>
            </a:r>
            <a:endParaRPr lang="en-US" sz="2400" b="1" dirty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400" b="1" dirty="0" err="1">
                <a:latin typeface="Courier" charset="0"/>
                <a:ea typeface="Courier" charset="0"/>
                <a:cs typeface="Courier" charset="0"/>
              </a:rPr>
              <a:t>ptr</a:t>
            </a: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-&gt;GPA = 3.89; 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sz="2400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//(*</a:t>
            </a:r>
            <a:r>
              <a:rPr lang="en-US" sz="2400" b="1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ptr</a:t>
            </a:r>
            <a:r>
              <a:rPr lang="en-US" sz="2400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).GPA</a:t>
            </a:r>
            <a:endParaRPr lang="en-US" sz="2400" b="1" dirty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sz="2400" b="1" dirty="0" smtClean="0">
              <a:solidFill>
                <a:srgbClr val="C00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//</a:t>
            </a:r>
            <a:r>
              <a:rPr lang="en-US" sz="2400" b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which student record has been changed?</a:t>
            </a:r>
          </a:p>
          <a:p>
            <a:pPr marL="0" indent="0">
              <a:buNone/>
            </a:pPr>
            <a:endParaRPr lang="en-US" sz="2400" b="1" dirty="0">
              <a:solidFill>
                <a:srgbClr val="C00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sz="1800" b="1" dirty="0">
              <a:solidFill>
                <a:srgbClr val="C00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sz="1800" b="1" dirty="0">
              <a:solidFill>
                <a:srgbClr val="C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47865" y="66140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8BFF46-E14F-4293-AA6A-52E26D3FF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150" y="601143"/>
            <a:ext cx="408622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89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1620982"/>
            <a:ext cx="9245600" cy="4830618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err="1">
                <a:latin typeface="Courier"/>
              </a:rPr>
              <a:t>typedef</a:t>
            </a:r>
            <a:r>
              <a:rPr lang="en-US" sz="1800" b="1" dirty="0">
                <a:latin typeface="Courier"/>
              </a:rPr>
              <a:t> </a:t>
            </a:r>
            <a:r>
              <a:rPr lang="en-US" sz="1800" b="1" dirty="0" err="1">
                <a:latin typeface="Courier"/>
              </a:rPr>
              <a:t>struct</a:t>
            </a:r>
            <a:r>
              <a:rPr lang="en-US" sz="1800" b="1" dirty="0">
                <a:latin typeface="Courier"/>
              </a:rPr>
              <a:t> </a:t>
            </a:r>
            <a:r>
              <a:rPr lang="en-US" sz="1800" b="1" dirty="0" err="1">
                <a:latin typeface="Courier"/>
              </a:rPr>
              <a:t>StudentName</a:t>
            </a:r>
            <a:endParaRPr lang="en-US" sz="1800" b="1" dirty="0">
              <a:latin typeface="Courier"/>
            </a:endParaRPr>
          </a:p>
          <a:p>
            <a:pPr marL="0" indent="0">
              <a:buNone/>
            </a:pPr>
            <a:r>
              <a:rPr lang="en-US" sz="1800" b="1" dirty="0">
                <a:latin typeface="Courier"/>
              </a:rPr>
              <a:t>{</a:t>
            </a:r>
          </a:p>
          <a:p>
            <a:pPr marL="0" indent="0">
              <a:buNone/>
            </a:pPr>
            <a:r>
              <a:rPr lang="en-US" sz="1800" b="1" dirty="0">
                <a:latin typeface="Courier"/>
              </a:rPr>
              <a:t>	char First[30];</a:t>
            </a:r>
          </a:p>
          <a:p>
            <a:pPr marL="0" indent="0">
              <a:buNone/>
            </a:pPr>
            <a:r>
              <a:rPr lang="en-US" sz="1800" b="1" dirty="0">
                <a:latin typeface="Courier"/>
              </a:rPr>
              <a:t>	char Middle[30];</a:t>
            </a:r>
          </a:p>
          <a:p>
            <a:pPr marL="0" indent="0">
              <a:buNone/>
            </a:pPr>
            <a:r>
              <a:rPr lang="en-US" sz="1800" b="1" dirty="0">
                <a:latin typeface="Courier"/>
              </a:rPr>
              <a:t>	char Last[40];</a:t>
            </a:r>
          </a:p>
          <a:p>
            <a:pPr marL="0" indent="0">
              <a:buNone/>
            </a:pPr>
            <a:r>
              <a:rPr lang="en-US" sz="1800" b="1" dirty="0">
                <a:latin typeface="Courier"/>
              </a:rPr>
              <a:t>}name;</a:t>
            </a:r>
          </a:p>
          <a:p>
            <a:pPr marL="0" indent="0">
              <a:buNone/>
            </a:pPr>
            <a:endParaRPr lang="en-US" sz="1800" b="1" dirty="0">
              <a:latin typeface="Courier"/>
            </a:endParaRPr>
          </a:p>
          <a:p>
            <a:pPr marL="0" indent="0">
              <a:buNone/>
            </a:pPr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student ece220[200];					</a:t>
            </a:r>
            <a:endParaRPr lang="en-US" sz="1800" b="1" dirty="0">
              <a:solidFill>
                <a:srgbClr val="0070C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student *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ptr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;	</a:t>
            </a:r>
          </a:p>
          <a:p>
            <a:pPr marL="0" indent="0">
              <a:buNone/>
            </a:pP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ptr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= ece220;</a:t>
            </a:r>
          </a:p>
          <a:p>
            <a:pPr marL="0" indent="0">
              <a:buNone/>
            </a:pPr>
            <a:endParaRPr lang="en-US" sz="1800" b="1" dirty="0">
              <a:solidFill>
                <a:srgbClr val="C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  <a:latin typeface="Courier" charset="0"/>
              </a:rPr>
              <a:t>//How can we set the ‘First’ name in the first student record?</a:t>
            </a:r>
            <a:endParaRPr lang="en-US" sz="1800" b="1" dirty="0">
              <a:solidFill>
                <a:srgbClr val="C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strncpy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(						 , “John”, 							);</a:t>
            </a:r>
          </a:p>
          <a:p>
            <a:pPr marL="0" indent="0">
              <a:buNone/>
            </a:pPr>
            <a:endParaRPr lang="en-US" sz="1800" b="1" dirty="0">
              <a:latin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47865" y="66140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05745A-02E7-5B4A-81BE-0FC1DC7C9D09}"/>
              </a:ext>
            </a:extLst>
          </p:cNvPr>
          <p:cNvSpPr txBox="1"/>
          <p:nvPr/>
        </p:nvSpPr>
        <p:spPr>
          <a:xfrm>
            <a:off x="5067300" y="1620982"/>
            <a:ext cx="404469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>
                <a:solidFill>
                  <a:srgbClr val="002060"/>
                </a:solidFill>
                <a:latin typeface="Courier"/>
              </a:rPr>
              <a:t>typedef</a:t>
            </a:r>
            <a:r>
              <a:rPr lang="en-US" sz="1800" b="1" dirty="0">
                <a:solidFill>
                  <a:srgbClr val="002060"/>
                </a:solidFill>
                <a:latin typeface="Courier"/>
              </a:rPr>
              <a:t> </a:t>
            </a:r>
            <a:r>
              <a:rPr lang="en-US" sz="1800" b="1" dirty="0" err="1">
                <a:solidFill>
                  <a:srgbClr val="002060"/>
                </a:solidFill>
                <a:latin typeface="Courier"/>
              </a:rPr>
              <a:t>struct</a:t>
            </a:r>
            <a:r>
              <a:rPr lang="en-US" sz="1800" b="1" dirty="0">
                <a:solidFill>
                  <a:srgbClr val="002060"/>
                </a:solidFill>
                <a:latin typeface="Courier"/>
              </a:rPr>
              <a:t> </a:t>
            </a:r>
            <a:r>
              <a:rPr lang="en-US" sz="1800" b="1" dirty="0" err="1">
                <a:solidFill>
                  <a:srgbClr val="002060"/>
                </a:solidFill>
                <a:latin typeface="Courier" charset="0"/>
              </a:rPr>
              <a:t>S</a:t>
            </a:r>
            <a:r>
              <a:rPr lang="en-US" sz="1800" b="1" dirty="0" err="1">
                <a:solidFill>
                  <a:srgbClr val="002060"/>
                </a:solidFill>
                <a:latin typeface="Courier" charset="0"/>
                <a:ea typeface="Courier" charset="0"/>
                <a:cs typeface="Courier" charset="0"/>
              </a:rPr>
              <a:t>tudentStruct</a:t>
            </a:r>
            <a:endParaRPr lang="en-US" sz="1800" b="1" dirty="0">
              <a:solidFill>
                <a:srgbClr val="002060"/>
              </a:solidFill>
              <a:latin typeface="Courier"/>
            </a:endParaRPr>
          </a:p>
          <a:p>
            <a:r>
              <a:rPr lang="en-US" sz="1800" b="1" dirty="0">
                <a:solidFill>
                  <a:srgbClr val="002060"/>
                </a:solidFill>
                <a:latin typeface="Courier"/>
              </a:rPr>
              <a:t>{</a:t>
            </a:r>
          </a:p>
          <a:p>
            <a:pPr lvl="1"/>
            <a:r>
              <a:rPr lang="en-US" sz="1800" b="1" dirty="0">
                <a:solidFill>
                  <a:srgbClr val="002060"/>
                </a:solidFill>
                <a:latin typeface="Courier"/>
              </a:rPr>
              <a:t>name Name;</a:t>
            </a:r>
          </a:p>
          <a:p>
            <a:r>
              <a:rPr lang="en-US" sz="1800" b="1" dirty="0">
                <a:solidFill>
                  <a:srgbClr val="002060"/>
                </a:solidFill>
                <a:latin typeface="Courier"/>
              </a:rPr>
              <a:t>	</a:t>
            </a:r>
            <a:r>
              <a:rPr lang="en-US" sz="1800" b="1" dirty="0" err="1">
                <a:solidFill>
                  <a:srgbClr val="002060"/>
                </a:solidFill>
                <a:latin typeface="Courier"/>
              </a:rPr>
              <a:t>int</a:t>
            </a:r>
            <a:r>
              <a:rPr lang="en-US" sz="1800" b="1" dirty="0">
                <a:solidFill>
                  <a:srgbClr val="002060"/>
                </a:solidFill>
                <a:latin typeface="Courier"/>
              </a:rPr>
              <a:t> UIN;</a:t>
            </a:r>
          </a:p>
          <a:p>
            <a:r>
              <a:rPr lang="en-US" sz="1800" b="1" dirty="0">
                <a:solidFill>
                  <a:srgbClr val="002060"/>
                </a:solidFill>
                <a:latin typeface="Courier"/>
              </a:rPr>
              <a:t>	float GPA;</a:t>
            </a:r>
          </a:p>
          <a:p>
            <a:r>
              <a:rPr lang="en-US" sz="1800" b="1" dirty="0">
                <a:solidFill>
                  <a:srgbClr val="002060"/>
                </a:solidFill>
                <a:latin typeface="Courier"/>
              </a:rPr>
              <a:t>}student;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15888975-ACFD-2B46-A0B1-60389D7A40C4}"/>
              </a:ext>
            </a:extLst>
          </p:cNvPr>
          <p:cNvSpPr txBox="1">
            <a:spLocks/>
          </p:cNvSpPr>
          <p:nvPr/>
        </p:nvSpPr>
        <p:spPr>
          <a:xfrm>
            <a:off x="444500" y="619125"/>
            <a:ext cx="9245600" cy="742950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3200" b="1" kern="1200" baseline="0">
                <a:solidFill>
                  <a:srgbClr val="142958"/>
                </a:solidFill>
                <a:latin typeface="+mj-lt"/>
                <a:ea typeface="+mn-ea"/>
                <a:cs typeface="Arial Narrow" panose="020B0606020202030204" pitchFamily="34" charset="0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Struct</a:t>
            </a:r>
            <a:r>
              <a:rPr lang="en-US" dirty="0"/>
              <a:t> within a </a:t>
            </a:r>
            <a:r>
              <a:rPr lang="en-US" dirty="0" err="1"/>
              <a:t>Struct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1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7857146-3CE3-7543-BF21-676A18F3A6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208665"/>
              </p:ext>
            </p:extLst>
          </p:nvPr>
        </p:nvGraphicFramePr>
        <p:xfrm>
          <a:off x="2722053" y="196275"/>
          <a:ext cx="1801091" cy="6675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1091">
                  <a:extLst>
                    <a:ext uri="{9D8B030D-6E8A-4147-A177-3AD203B41FA5}">
                      <a16:colId xmlns:a16="http://schemas.microsoft.com/office/drawing/2014/main" val="377646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First[0]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71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…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938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First[29]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960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Middle[0]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232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…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673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Middle[29]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760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Last[0]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576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…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668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Last[39]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686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UIN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57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GPA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8589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First[0]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081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…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92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First[29]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44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Middle[0]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858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…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682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Middle[29]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983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…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522305"/>
                  </a:ext>
                </a:extLst>
              </a:tr>
            </a:tbl>
          </a:graphicData>
        </a:graphic>
      </p:graphicFrame>
      <p:sp>
        <p:nvSpPr>
          <p:cNvPr id="5" name="Right Brace 4">
            <a:extLst>
              <a:ext uri="{FF2B5EF4-FFF2-40B4-BE49-F238E27FC236}">
                <a16:creationId xmlns:a16="http://schemas.microsoft.com/office/drawing/2014/main" id="{1D3EC6AC-05F9-644B-84E9-D6BABF342146}"/>
              </a:ext>
            </a:extLst>
          </p:cNvPr>
          <p:cNvSpPr/>
          <p:nvPr/>
        </p:nvSpPr>
        <p:spPr>
          <a:xfrm>
            <a:off x="4814090" y="277090"/>
            <a:ext cx="263236" cy="393469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BAE147-7017-9949-BF0B-DF64F8824A43}"/>
              </a:ext>
            </a:extLst>
          </p:cNvPr>
          <p:cNvSpPr txBox="1"/>
          <p:nvPr/>
        </p:nvSpPr>
        <p:spPr>
          <a:xfrm>
            <a:off x="5520672" y="2044380"/>
            <a:ext cx="1237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ece220[0]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23306890-301B-8C4B-A82D-9896AC3C88C0}"/>
              </a:ext>
            </a:extLst>
          </p:cNvPr>
          <p:cNvSpPr/>
          <p:nvPr/>
        </p:nvSpPr>
        <p:spPr>
          <a:xfrm>
            <a:off x="4814090" y="4391891"/>
            <a:ext cx="263236" cy="247950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EE5F70-77D1-3D45-8FB8-8D6041B479A3}"/>
              </a:ext>
            </a:extLst>
          </p:cNvPr>
          <p:cNvSpPr txBox="1"/>
          <p:nvPr/>
        </p:nvSpPr>
        <p:spPr>
          <a:xfrm>
            <a:off x="5520671" y="5431588"/>
            <a:ext cx="1237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ece220[1]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2D8784-1469-4B4A-855B-7F98FDFCDCC1}"/>
              </a:ext>
            </a:extLst>
          </p:cNvPr>
          <p:cNvSpPr txBox="1"/>
          <p:nvPr/>
        </p:nvSpPr>
        <p:spPr>
          <a:xfrm>
            <a:off x="9647865" y="6614044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A982EE87-8B6E-7544-9F59-4D9741925693}"/>
              </a:ext>
            </a:extLst>
          </p:cNvPr>
          <p:cNvSpPr/>
          <p:nvPr/>
        </p:nvSpPr>
        <p:spPr>
          <a:xfrm>
            <a:off x="2189747" y="277089"/>
            <a:ext cx="248654" cy="315592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0BEABC-36B6-DE43-A47A-A5526DF58AC2}"/>
              </a:ext>
            </a:extLst>
          </p:cNvPr>
          <p:cNvSpPr txBox="1"/>
          <p:nvPr/>
        </p:nvSpPr>
        <p:spPr>
          <a:xfrm>
            <a:off x="1111406" y="1644270"/>
            <a:ext cx="787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195351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87481" y="247650"/>
            <a:ext cx="9245600" cy="742950"/>
          </a:xfrm>
        </p:spPr>
        <p:txBody>
          <a:bodyPr/>
          <a:lstStyle/>
          <a:p>
            <a:r>
              <a:rPr lang="en-US" dirty="0"/>
              <a:t>Enumeration Constants: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898432"/>
            <a:ext cx="9245600" cy="5506121"/>
          </a:xfrm>
        </p:spPr>
        <p:txBody>
          <a:bodyPr/>
          <a:lstStyle/>
          <a:p>
            <a:pPr marL="0" indent="0">
              <a:buNone/>
            </a:pPr>
            <a:endParaRPr lang="en-US" sz="1200" b="1" dirty="0"/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Enumerated </a:t>
            </a:r>
            <a:r>
              <a:rPr lang="en-US" b="1" dirty="0"/>
              <a:t>data type: </a:t>
            </a:r>
          </a:p>
          <a:p>
            <a:r>
              <a:rPr lang="en-US" b="1" dirty="0"/>
              <a:t>An enumeration, introduced by the keyword </a:t>
            </a:r>
            <a:r>
              <a:rPr lang="en-US" b="1" dirty="0" err="1"/>
              <a:t>enum</a:t>
            </a:r>
            <a:r>
              <a:rPr lang="en-US" b="1" dirty="0"/>
              <a:t>, is a set of integer constants represented by identifiers.</a:t>
            </a:r>
          </a:p>
          <a:p>
            <a:r>
              <a:rPr lang="en-US" b="1" dirty="0"/>
              <a:t>Values in an </a:t>
            </a:r>
            <a:r>
              <a:rPr lang="en-US" b="1" dirty="0" err="1"/>
              <a:t>enum</a:t>
            </a:r>
            <a:r>
              <a:rPr lang="en-US" b="1" dirty="0"/>
              <a:t> start with 0, unless specified otherwise, and are incremented by 1.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C00000"/>
                </a:solidFill>
              </a:rPr>
              <a:t>Syntax: </a:t>
            </a:r>
            <a:r>
              <a:rPr lang="en-US" dirty="0" err="1">
                <a:solidFill>
                  <a:srgbClr val="C00000"/>
                </a:solidFill>
              </a:rPr>
              <a:t>enum</a:t>
            </a:r>
            <a:r>
              <a:rPr lang="en-US" dirty="0">
                <a:solidFill>
                  <a:srgbClr val="C00000"/>
                </a:solidFill>
              </a:rPr>
              <a:t> [tag] { enumerator-list }</a:t>
            </a:r>
            <a:endParaRPr lang="en-US" sz="1000" b="1" u="sng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ea typeface="Courier" charset="0"/>
                <a:cs typeface="Courier" charset="0"/>
              </a:rPr>
              <a:t>enum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ea typeface="Courier" charset="0"/>
                <a:cs typeface="Courier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ea typeface="Courier" charset="0"/>
                <a:cs typeface="Courier" charset="0"/>
              </a:rPr>
              <a:t>Months</a:t>
            </a:r>
            <a:r>
              <a:rPr lang="en-US" sz="2000" b="1" dirty="0">
                <a:ea typeface="Courier" charset="0"/>
                <a:cs typeface="Courier" charset="0"/>
              </a:rPr>
              <a:t> {JAN, FEB, MAR, APR, MAY, JUN, JUL, AUG, SEP, OCT, NOV, DEC};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ea typeface="Courier" charset="0"/>
                <a:cs typeface="Courier" charset="0"/>
              </a:rPr>
              <a:t>enum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ea typeface="Courier" charset="0"/>
                <a:cs typeface="Courier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ea typeface="Courier" charset="0"/>
                <a:cs typeface="Courier" charset="0"/>
              </a:rPr>
              <a:t>Months</a:t>
            </a:r>
            <a:r>
              <a:rPr lang="en-US" sz="2000" b="1" dirty="0">
                <a:solidFill>
                  <a:schemeClr val="tx1"/>
                </a:solidFill>
                <a:ea typeface="Courier" charset="0"/>
                <a:cs typeface="Courier" charset="0"/>
              </a:rPr>
              <a:t> 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ea typeface="Courier" charset="0"/>
                <a:cs typeface="Courier" charset="0"/>
              </a:rPr>
              <a:t>cur_month</a:t>
            </a:r>
            <a:r>
              <a:rPr lang="en-US" sz="2000" b="1" dirty="0">
                <a:solidFill>
                  <a:schemeClr val="tx1"/>
                </a:solidFill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sz="2000" b="1" dirty="0" err="1">
                <a:ea typeface="Courier" charset="0"/>
                <a:cs typeface="Courier" charset="0"/>
              </a:rPr>
              <a:t>cur_month</a:t>
            </a:r>
            <a:r>
              <a:rPr lang="en-US" sz="2000" b="1" dirty="0">
                <a:ea typeface="Courier" charset="0"/>
                <a:cs typeface="Courier" charset="0"/>
              </a:rPr>
              <a:t> = MAR; //Here JAN equals 0, FEB equals 1, and so on..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ea typeface="Courier" charset="0"/>
                <a:cs typeface="Courier" charset="0"/>
              </a:rPr>
              <a:t>//what is the value of </a:t>
            </a:r>
            <a:r>
              <a:rPr lang="en-US" sz="2000" b="1" dirty="0" err="1">
                <a:solidFill>
                  <a:srgbClr val="C00000"/>
                </a:solidFill>
                <a:ea typeface="Courier" charset="0"/>
                <a:cs typeface="Courier" charset="0"/>
              </a:rPr>
              <a:t>cur_month</a:t>
            </a:r>
            <a:r>
              <a:rPr lang="en-US" sz="2000" b="1" dirty="0">
                <a:solidFill>
                  <a:srgbClr val="C00000"/>
                </a:solidFill>
                <a:ea typeface="Courier" charset="0"/>
                <a:cs typeface="Courier" charset="0"/>
              </a:rPr>
              <a:t>?</a:t>
            </a: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ea typeface="Courier" charset="0"/>
                <a:cs typeface="Courier" charset="0"/>
              </a:rPr>
              <a:t>//what if we define it this way?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ea typeface="Courier" charset="0"/>
                <a:cs typeface="Courier" charset="0"/>
              </a:rPr>
              <a:t>enum</a:t>
            </a:r>
            <a:r>
              <a:rPr lang="en-US" sz="2000" b="1" dirty="0">
                <a:solidFill>
                  <a:srgbClr val="C00000"/>
                </a:solidFill>
                <a:ea typeface="Courier" charset="0"/>
                <a:cs typeface="Courier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ea typeface="Courier" charset="0"/>
                <a:cs typeface="Courier" charset="0"/>
              </a:rPr>
              <a:t>Months</a:t>
            </a:r>
            <a:r>
              <a:rPr lang="en-US" sz="2000" b="1" dirty="0">
                <a:ea typeface="Courier" charset="0"/>
                <a:cs typeface="Courier" charset="0"/>
              </a:rPr>
              <a:t> {JAN=1, FEB, MAR, APR, MAY, JUN, JUL, AUG, SEP, OCT, NOV, DEC};</a:t>
            </a: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47865" y="66140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83170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9DDF104-FECA-434D-B08A-456D64FF17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Another Example (</a:t>
            </a:r>
            <a:r>
              <a:rPr lang="en-US" dirty="0" err="1"/>
              <a:t>enum</a:t>
            </a:r>
            <a:r>
              <a:rPr lang="en-US" dirty="0"/>
              <a:t>):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7E7189-61BB-4833-974C-329FE56A3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79" y="1453428"/>
            <a:ext cx="9048750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939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Unions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1362075"/>
            <a:ext cx="9245600" cy="5495925"/>
          </a:xfrm>
        </p:spPr>
        <p:txBody>
          <a:bodyPr/>
          <a:lstStyle/>
          <a:p>
            <a:pPr lvl="0"/>
            <a:r>
              <a:rPr lang="en-US" sz="2400" dirty="0"/>
              <a:t>a </a:t>
            </a:r>
            <a:r>
              <a:rPr lang="en-US" sz="2400" b="1" dirty="0"/>
              <a:t>union</a:t>
            </a:r>
            <a:r>
              <a:rPr lang="en-US" sz="2400" dirty="0"/>
              <a:t> data type is similar to a struct, however, it defines a single location in memory that can be given many different names</a:t>
            </a:r>
          </a:p>
          <a:p>
            <a:pPr lvl="0"/>
            <a:r>
              <a:rPr lang="en-US" sz="2400" dirty="0"/>
              <a:t>Example:</a:t>
            </a:r>
          </a:p>
          <a:p>
            <a:pPr lvl="1"/>
            <a:r>
              <a:rPr lang="en-US" sz="2400" dirty="0"/>
              <a:t>union </a:t>
            </a:r>
            <a:r>
              <a:rPr lang="en-US" sz="2400" dirty="0" err="1"/>
              <a:t>valueUnion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{</a:t>
            </a:r>
            <a:br>
              <a:rPr lang="en-US" sz="2400" dirty="0"/>
            </a:br>
            <a:r>
              <a:rPr lang="en-US" sz="2400" dirty="0"/>
              <a:t>    long int </a:t>
            </a:r>
            <a:r>
              <a:rPr lang="en-US" sz="2400" dirty="0" err="1"/>
              <a:t>i_value</a:t>
            </a:r>
            <a:r>
              <a:rPr lang="en-US" sz="2400" dirty="0"/>
              <a:t>;</a:t>
            </a:r>
            <a:br>
              <a:rPr lang="en-US" sz="2400" dirty="0"/>
            </a:br>
            <a:r>
              <a:rPr lang="en-US" sz="2400" dirty="0"/>
              <a:t>    float </a:t>
            </a:r>
            <a:r>
              <a:rPr lang="en-US" sz="2400" dirty="0" err="1"/>
              <a:t>f_value</a:t>
            </a:r>
            <a:r>
              <a:rPr lang="en-US" sz="2400" dirty="0"/>
              <a:t>;</a:t>
            </a:r>
            <a:br>
              <a:rPr lang="en-US" sz="2400" dirty="0"/>
            </a:br>
            <a:r>
              <a:rPr lang="en-US" sz="2400" dirty="0"/>
              <a:t>}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union </a:t>
            </a:r>
            <a:r>
              <a:rPr lang="en-US" sz="2400" dirty="0" err="1"/>
              <a:t>valueUnion</a:t>
            </a:r>
            <a:r>
              <a:rPr lang="en-US" sz="2400" dirty="0"/>
              <a:t> v;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err="1"/>
              <a:t>v.i_value</a:t>
            </a:r>
            <a:r>
              <a:rPr lang="en-US" sz="2400" dirty="0"/>
              <a:t> = 5;   /* holds integer  */</a:t>
            </a:r>
            <a:br>
              <a:rPr lang="en-US" sz="2400" dirty="0"/>
            </a:br>
            <a:r>
              <a:rPr lang="en-US" sz="2400" dirty="0" err="1"/>
              <a:t>v.f_value</a:t>
            </a:r>
            <a:r>
              <a:rPr lang="en-US" sz="2400" dirty="0"/>
              <a:t> = 5.25f;  /* now holds float */</a:t>
            </a:r>
            <a:br>
              <a:rPr lang="en-US" sz="2400" dirty="0"/>
            </a:br>
            <a:r>
              <a:rPr lang="en-US" sz="2400" dirty="0"/>
              <a:t>/* but not both! */</a:t>
            </a:r>
          </a:p>
          <a:p>
            <a:pPr marL="0" indent="0">
              <a:buNone/>
            </a:pPr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47865" y="66140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701602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3815B8-37DC-7545-AD94-81116BD8D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6658"/>
            <a:ext cx="10058400" cy="47188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6B9C19-5F9C-D544-A621-601DA4258765}"/>
              </a:ext>
            </a:extLst>
          </p:cNvPr>
          <p:cNvSpPr txBox="1"/>
          <p:nvPr/>
        </p:nvSpPr>
        <p:spPr>
          <a:xfrm>
            <a:off x="9647865" y="66140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29271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0C7A60-F080-4385-82D5-05B1DFB431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Type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AEABD-3348-4408-8C64-5156B330103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/>
              <a:t>Three fundamental data types:</a:t>
            </a:r>
          </a:p>
          <a:p>
            <a:r>
              <a:rPr lang="en-US" sz="2800" b="1" dirty="0"/>
              <a:t>integer</a:t>
            </a:r>
          </a:p>
          <a:p>
            <a:r>
              <a:rPr lang="en-US" sz="2800" b="1" dirty="0"/>
              <a:t>float/double</a:t>
            </a:r>
          </a:p>
          <a:p>
            <a:r>
              <a:rPr lang="en-US" sz="2800" b="1" dirty="0"/>
              <a:t>char</a:t>
            </a:r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US" sz="2800" b="1" dirty="0"/>
              <a:t>We also discussed: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b="1" dirty="0"/>
              <a:t>Array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b="1" dirty="0"/>
              <a:t>Pointer</a:t>
            </a:r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21298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44500" y="386771"/>
            <a:ext cx="9245600" cy="742950"/>
          </a:xfrm>
        </p:spPr>
        <p:txBody>
          <a:bodyPr/>
          <a:lstStyle/>
          <a:p>
            <a:r>
              <a:rPr lang="en-US" dirty="0"/>
              <a:t>Structures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1252056"/>
            <a:ext cx="9245600" cy="5762098"/>
          </a:xfrm>
        </p:spPr>
        <p:txBody>
          <a:bodyPr/>
          <a:lstStyle/>
          <a:p>
            <a:r>
              <a:rPr lang="en-US" b="1" dirty="0"/>
              <a:t>allow user to define a new type consists of a combination of fundamental data types (</a:t>
            </a:r>
            <a:r>
              <a:rPr lang="en-US" b="1" dirty="0">
                <a:solidFill>
                  <a:srgbClr val="C00000"/>
                </a:solidFill>
              </a:rPr>
              <a:t>aggregate data type</a:t>
            </a:r>
            <a:r>
              <a:rPr lang="en-US" b="1" dirty="0"/>
              <a:t>)</a:t>
            </a:r>
          </a:p>
          <a:p>
            <a:pPr marL="0" indent="0">
              <a:buNone/>
            </a:pPr>
            <a:endParaRPr lang="en-US" b="1" dirty="0"/>
          </a:p>
          <a:p>
            <a:pPr lvl="0"/>
            <a:r>
              <a:rPr lang="en-US" sz="2400" dirty="0"/>
              <a:t>Example: a repository of students and their grades in this class</a:t>
            </a:r>
          </a:p>
          <a:p>
            <a:pPr lvl="2"/>
            <a:r>
              <a:rPr lang="en-US" sz="2400" dirty="0"/>
              <a:t>Name, can be captured as an array of chars (string):             char name[100];</a:t>
            </a:r>
          </a:p>
          <a:p>
            <a:pPr lvl="2"/>
            <a:r>
              <a:rPr lang="en-US" sz="2400" dirty="0"/>
              <a:t>Student ID, can be stored as an int:  int ID;</a:t>
            </a:r>
          </a:p>
          <a:p>
            <a:pPr lvl="2"/>
            <a:r>
              <a:rPr lang="en-US" sz="2400" dirty="0"/>
              <a:t>Grade for the class, can be stored as a float: float GPA;</a:t>
            </a:r>
          </a:p>
          <a:p>
            <a:pPr lvl="2"/>
            <a:r>
              <a:rPr lang="en-US" sz="2400" dirty="0"/>
              <a:t>There may be many other characteristics that we would want to capture..</a:t>
            </a:r>
          </a:p>
          <a:p>
            <a:pPr marL="1018825" lvl="2" indent="0">
              <a:buNone/>
            </a:pPr>
            <a:endParaRPr lang="en-US" sz="2400" dirty="0"/>
          </a:p>
          <a:p>
            <a:pPr marL="1018825" lvl="2" indent="0">
              <a:buNone/>
            </a:pPr>
            <a:r>
              <a:rPr lang="en-US" sz="2400" dirty="0"/>
              <a:t>How do we capture them?</a:t>
            </a:r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9647865" y="66140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58465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5AC7A5D-9628-49ED-8297-DF3E69227A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6400" y="247650"/>
            <a:ext cx="9245600" cy="742950"/>
          </a:xfrm>
        </p:spPr>
        <p:txBody>
          <a:bodyPr/>
          <a:lstStyle/>
          <a:p>
            <a:r>
              <a:rPr lang="en-US" dirty="0"/>
              <a:t>Structure – why we need it?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1BEE8-772C-4FD2-A4FA-E3B174946E9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6400" y="899160"/>
            <a:ext cx="9495246" cy="5945778"/>
          </a:xfrm>
        </p:spPr>
        <p:txBody>
          <a:bodyPr/>
          <a:lstStyle/>
          <a:p>
            <a:r>
              <a:rPr lang="en-US" sz="2000" dirty="0"/>
              <a:t>If we only have one student, we can declare one variable per property:</a:t>
            </a:r>
          </a:p>
          <a:p>
            <a:pPr lvl="3"/>
            <a:r>
              <a:rPr lang="en-US" sz="2000" dirty="0"/>
              <a:t>char name[100];</a:t>
            </a:r>
          </a:p>
          <a:p>
            <a:pPr lvl="3"/>
            <a:r>
              <a:rPr lang="en-US" sz="2000" dirty="0"/>
              <a:t>int ID;</a:t>
            </a:r>
          </a:p>
          <a:p>
            <a:pPr lvl="3"/>
            <a:r>
              <a:rPr lang="en-US" sz="2000" dirty="0"/>
              <a:t>float GPA;</a:t>
            </a:r>
          </a:p>
          <a:p>
            <a:r>
              <a:rPr lang="en-US" sz="2000" dirty="0"/>
              <a:t>If we have many (N) students, we can allocate arrays:</a:t>
            </a:r>
          </a:p>
          <a:p>
            <a:pPr lvl="1"/>
            <a:r>
              <a:rPr lang="en-US" sz="2000" dirty="0"/>
              <a:t>char name[N][100];</a:t>
            </a:r>
          </a:p>
          <a:p>
            <a:pPr lvl="1"/>
            <a:r>
              <a:rPr lang="en-US" sz="2000" dirty="0"/>
              <a:t>int ID[N];</a:t>
            </a:r>
          </a:p>
          <a:p>
            <a:pPr lvl="1"/>
            <a:r>
              <a:rPr lang="en-US" sz="2000" dirty="0"/>
              <a:t>float GPA[N];</a:t>
            </a:r>
          </a:p>
          <a:p>
            <a:r>
              <a:rPr lang="en-US" sz="2000" dirty="0"/>
              <a:t>to access information about a particular student, we would need to access data in all three arrays: name[</a:t>
            </a:r>
            <a:r>
              <a:rPr lang="en-US" sz="2000" dirty="0" err="1"/>
              <a:t>i</a:t>
            </a:r>
            <a:r>
              <a:rPr lang="en-US" sz="2000" dirty="0"/>
              <a:t>], ID[</a:t>
            </a:r>
            <a:r>
              <a:rPr lang="en-US" sz="2000" dirty="0" err="1"/>
              <a:t>i</a:t>
            </a:r>
            <a:r>
              <a:rPr lang="en-US" sz="2000" dirty="0"/>
              <a:t>], GPA[</a:t>
            </a:r>
            <a:r>
              <a:rPr lang="en-US" sz="2000" dirty="0" err="1"/>
              <a:t>i</a:t>
            </a:r>
            <a:r>
              <a:rPr lang="en-US" sz="2000" dirty="0"/>
              <a:t>]</a:t>
            </a:r>
          </a:p>
          <a:p>
            <a:pPr lvl="1"/>
            <a:r>
              <a:rPr lang="en-US" sz="2000" dirty="0"/>
              <a:t>if there are only a few properties that we care about, this solution (using separate arrays) may be acceptable</a:t>
            </a:r>
          </a:p>
          <a:p>
            <a:r>
              <a:rPr lang="en-US" sz="2000" dirty="0"/>
              <a:t>but if we have many properties, the solution with arrays becomes cumbersome</a:t>
            </a:r>
          </a:p>
          <a:p>
            <a:pPr lvl="1"/>
            <a:r>
              <a:rPr lang="en-US" sz="2000" dirty="0"/>
              <a:t>think about passing a large number of arguments to a function</a:t>
            </a:r>
          </a:p>
          <a:p>
            <a:pPr marL="509412" lvl="1" indent="0">
              <a:buNone/>
            </a:pPr>
            <a:endParaRPr lang="en-US" sz="1100" dirty="0"/>
          </a:p>
          <a:p>
            <a:r>
              <a:rPr lang="en-US" sz="2400" b="1" dirty="0">
                <a:solidFill>
                  <a:srgbClr val="C00000"/>
                </a:solidFill>
              </a:rPr>
              <a:t>a better solution is to aggregate all the properties into a single object</a:t>
            </a: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08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6306" y="136851"/>
            <a:ext cx="9245600" cy="742950"/>
          </a:xfrm>
        </p:spPr>
        <p:txBody>
          <a:bodyPr/>
          <a:lstStyle/>
          <a:p>
            <a:r>
              <a:rPr lang="en-US" dirty="0"/>
              <a:t>Structures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788960"/>
            <a:ext cx="9245600" cy="6225193"/>
          </a:xfrm>
        </p:spPr>
        <p:txBody>
          <a:bodyPr/>
          <a:lstStyle/>
          <a:p>
            <a:r>
              <a:rPr lang="en-US" b="1" u="sng" dirty="0"/>
              <a:t>struct</a:t>
            </a:r>
            <a:r>
              <a:rPr lang="en-US" b="1" dirty="0"/>
              <a:t> construct allows to create a new data type consisting of several </a:t>
            </a:r>
            <a:r>
              <a:rPr lang="en-US" b="1" u="sng" dirty="0"/>
              <a:t>member</a:t>
            </a:r>
            <a:r>
              <a:rPr lang="en-US" b="1" dirty="0"/>
              <a:t> elements (</a:t>
            </a:r>
            <a:r>
              <a:rPr lang="en-US" b="1" dirty="0">
                <a:solidFill>
                  <a:srgbClr val="C00000"/>
                </a:solidFill>
              </a:rPr>
              <a:t>aggregate data type</a:t>
            </a:r>
            <a:r>
              <a:rPr lang="en-US" b="1" dirty="0"/>
              <a:t>)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Example: student record</a:t>
            </a:r>
          </a:p>
          <a:p>
            <a:pPr marL="0" indent="0">
              <a:buNone/>
            </a:pP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StudentStruct</a:t>
            </a:r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	char Name[20];</a:t>
            </a: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UIN;</a:t>
            </a: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	float GPA;</a:t>
            </a: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}; </a:t>
            </a:r>
            <a:r>
              <a:rPr lang="en-US" sz="1400" b="1" dirty="0">
                <a:latin typeface="Courier" charset="0"/>
                <a:ea typeface="Courier" charset="0"/>
                <a:cs typeface="Courier" charset="0"/>
              </a:rPr>
              <a:t>//</a:t>
            </a:r>
            <a:r>
              <a:rPr lang="en-US" sz="1800" b="1" dirty="0"/>
              <a:t>In this example, we have created a new data type and gave it the tag </a:t>
            </a:r>
            <a:r>
              <a:rPr lang="en-US" sz="1800" b="1" dirty="0" err="1"/>
              <a:t>StudentStruct</a:t>
            </a:r>
            <a:r>
              <a:rPr lang="en-US" sz="1800" b="1" dirty="0"/>
              <a:t>;</a:t>
            </a:r>
          </a:p>
          <a:p>
            <a:pPr marL="0" indent="0">
              <a:buNone/>
            </a:pPr>
            <a:endParaRPr lang="en-US" sz="1100" b="1" dirty="0">
              <a:solidFill>
                <a:schemeClr val="bg2">
                  <a:lumMod val="25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b="1" dirty="0"/>
              <a:t>To declare a variable of this type, we can use the new data type’s name: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StudentStruct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student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strncpy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student.Name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, “John Doe”, 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sizeof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student.Name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));</a:t>
            </a:r>
          </a:p>
          <a:p>
            <a:pPr marL="0" indent="0">
              <a:buNone/>
            </a:pP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student.UIN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= 123456789;</a:t>
            </a:r>
          </a:p>
          <a:p>
            <a:pPr marL="0" indent="0">
              <a:buNone/>
            </a:pP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student.GPA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= 3.89;</a:t>
            </a:r>
          </a:p>
          <a:p>
            <a:pPr marL="0" indent="0">
              <a:buNone/>
            </a:pPr>
            <a:endParaRPr lang="en-US" sz="500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//student.name =“John Doe”; //Compiler Error</a:t>
            </a: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//or we can just use one line</a:t>
            </a:r>
          </a:p>
          <a:p>
            <a:pPr marL="0" indent="0">
              <a:buNone/>
            </a:pP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StudentStruct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student = {“John Doe”, 123456789, 3.89};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47865" y="66140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99481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6306" y="136851"/>
            <a:ext cx="9245600" cy="742950"/>
          </a:xfrm>
        </p:spPr>
        <p:txBody>
          <a:bodyPr/>
          <a:lstStyle/>
          <a:p>
            <a:r>
              <a:rPr lang="en-US" dirty="0"/>
              <a:t>Structures (run-time stack)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788960"/>
            <a:ext cx="9245600" cy="6225193"/>
          </a:xfrm>
        </p:spPr>
        <p:txBody>
          <a:bodyPr/>
          <a:lstStyle/>
          <a:p>
            <a:r>
              <a:rPr lang="en-US" b="1" u="sng" dirty="0"/>
              <a:t>struct</a:t>
            </a:r>
            <a:r>
              <a:rPr lang="en-US" b="1" dirty="0"/>
              <a:t> construct allows to create a new data type consisting of several </a:t>
            </a:r>
            <a:r>
              <a:rPr lang="en-US" b="1" u="sng" dirty="0"/>
              <a:t>member</a:t>
            </a:r>
            <a:r>
              <a:rPr lang="en-US" b="1" dirty="0"/>
              <a:t> elements (</a:t>
            </a:r>
            <a:r>
              <a:rPr lang="en-US" b="1" dirty="0">
                <a:solidFill>
                  <a:srgbClr val="C00000"/>
                </a:solidFill>
              </a:rPr>
              <a:t>aggregate data type</a:t>
            </a:r>
            <a:r>
              <a:rPr lang="en-US" b="1" dirty="0"/>
              <a:t>)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Example: student record</a:t>
            </a:r>
          </a:p>
          <a:p>
            <a:pPr marL="0" indent="0">
              <a:buNone/>
            </a:pP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StudentStruct</a:t>
            </a:r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	char Name[20];</a:t>
            </a: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UIN;</a:t>
            </a: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	float GPA;</a:t>
            </a: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};</a:t>
            </a:r>
          </a:p>
          <a:p>
            <a:pPr marL="0" indent="0">
              <a:buNone/>
            </a:pPr>
            <a:endParaRPr lang="en-US" sz="1800" b="1" dirty="0">
              <a:solidFill>
                <a:schemeClr val="bg2">
                  <a:lumMod val="25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StudentStruct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student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student.UIN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= 123456789;</a:t>
            </a:r>
          </a:p>
          <a:p>
            <a:pPr marL="0" indent="0">
              <a:buNone/>
            </a:pP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student.GPA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= 3.89;</a:t>
            </a:r>
          </a:p>
          <a:p>
            <a:pPr marL="0" indent="0">
              <a:buNone/>
            </a:pP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strncpy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student.Name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, “John Doe”, 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sizeof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student.Name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));</a:t>
            </a:r>
          </a:p>
          <a:p>
            <a:pPr marL="0" indent="0">
              <a:buNone/>
            </a:pPr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47865" y="66140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4E3E41-ACD8-4CA9-99DC-C20B729E2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3444" y="1339351"/>
            <a:ext cx="2188155" cy="429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744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6306" y="136851"/>
            <a:ext cx="9245600" cy="742950"/>
          </a:xfrm>
        </p:spPr>
        <p:txBody>
          <a:bodyPr/>
          <a:lstStyle/>
          <a:p>
            <a:r>
              <a:rPr lang="en-US" dirty="0"/>
              <a:t>Structures (run-time stack)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788960"/>
            <a:ext cx="9245600" cy="6225193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err="1" smtClean="0"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sz="18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StudentStruct</a:t>
            </a:r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	char Name[20];</a:t>
            </a: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UIN;</a:t>
            </a: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	float GPA;</a:t>
            </a: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};</a:t>
            </a:r>
          </a:p>
          <a:p>
            <a:pPr marL="0" indent="0">
              <a:buNone/>
            </a:pPr>
            <a:endParaRPr lang="en-US" sz="1800" b="1" dirty="0" smtClean="0">
              <a:solidFill>
                <a:schemeClr val="bg2">
                  <a:lumMod val="25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800" b="1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800" b="1" dirty="0" smtClean="0">
                <a:latin typeface="Courier" charset="0"/>
                <a:ea typeface="Courier" charset="0"/>
                <a:cs typeface="Courier" charset="0"/>
              </a:rPr>
              <a:t> main()</a:t>
            </a: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{</a:t>
            </a:r>
            <a:endParaRPr lang="en-US" sz="1800" b="1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1800" b="1" dirty="0" err="1" smtClean="0">
                <a:latin typeface="Courier" charset="0"/>
                <a:ea typeface="Courier" charset="0"/>
                <a:cs typeface="Courier" charset="0"/>
              </a:rPr>
              <a:t>nt</a:t>
            </a:r>
            <a:r>
              <a:rPr lang="en-US" sz="1800" b="1" dirty="0" smtClean="0">
                <a:latin typeface="Courier" charset="0"/>
                <a:ea typeface="Courier" charset="0"/>
                <a:cs typeface="Courier" charset="0"/>
              </a:rPr>
              <a:t> x;</a:t>
            </a:r>
          </a:p>
          <a:p>
            <a:pPr marL="0" indent="0">
              <a:buNone/>
            </a:pPr>
            <a:r>
              <a:rPr lang="en-US" sz="1800" b="1" dirty="0" err="1">
                <a:solidFill>
                  <a:schemeClr val="bg2">
                    <a:lumMod val="2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StudentStruct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student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800" b="1" dirty="0" smtClean="0">
                <a:latin typeface="Courier" charset="0"/>
                <a:ea typeface="Courier" charset="0"/>
                <a:cs typeface="Courier" charset="0"/>
              </a:rPr>
              <a:t> y;</a:t>
            </a:r>
          </a:p>
          <a:p>
            <a:pPr marL="0" indent="0">
              <a:buNone/>
            </a:pPr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800" b="1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en-US" sz="1800" b="1" dirty="0" err="1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tudent.UIN</a:t>
            </a:r>
            <a:r>
              <a:rPr lang="en-US" sz="1800" b="1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=0;</a:t>
            </a:r>
          </a:p>
          <a:p>
            <a:pPr marL="0" indent="0">
              <a:buNone/>
            </a:pPr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47865" y="66140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4E3E41-ACD8-4CA9-99DC-C20B729E2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3751" y="48985"/>
            <a:ext cx="2188155" cy="42907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96202" y="3869871"/>
            <a:ext cx="1540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         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96202" y="388850"/>
            <a:ext cx="1540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        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31030" y="4800600"/>
            <a:ext cx="6359070" cy="193899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LC3 code of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student.UIN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=0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endParaRPr lang="en-US" b="1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AND R1, R1, #0; 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zero out R1</a:t>
            </a:r>
          </a:p>
          <a:p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AND R0,R5, #-22;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R0 contains the base 						address of student</a:t>
            </a:r>
          </a:p>
          <a:p>
            <a:r>
              <a:rPr lang="en-US" b="1" dirty="0" smtClean="0"/>
              <a:t>STR R1, R0, #20           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; 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student.UIN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=0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00802" y="3869871"/>
            <a:ext cx="1540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        R5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>
            <a:stCxn id="11" idx="0"/>
          </p:cNvCxnSpPr>
          <p:nvPr/>
        </p:nvCxnSpPr>
        <p:spPr>
          <a:xfrm flipV="1">
            <a:off x="7170966" y="967667"/>
            <a:ext cx="0" cy="2902204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013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45143" y="197577"/>
            <a:ext cx="9245600" cy="742950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typedef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1135722"/>
            <a:ext cx="9245600" cy="5696151"/>
          </a:xfrm>
        </p:spPr>
        <p:txBody>
          <a:bodyPr/>
          <a:lstStyle/>
          <a:p>
            <a:pPr lvl="0"/>
            <a:r>
              <a:rPr lang="en-US" sz="2400" dirty="0"/>
              <a:t>C allows to give names to user-defined data types using typedef keyword.  Thus, we can give an alternative (shorter) name to “struct tag“:</a:t>
            </a:r>
          </a:p>
          <a:p>
            <a:pPr lvl="1"/>
            <a:r>
              <a:rPr lang="en-US" sz="2400" dirty="0"/>
              <a:t>typedef struct tag </a:t>
            </a:r>
            <a:r>
              <a:rPr lang="en-US" sz="2400" dirty="0" err="1"/>
              <a:t>myType</a:t>
            </a:r>
            <a:r>
              <a:rPr lang="en-US" sz="2400" dirty="0"/>
              <a:t>;</a:t>
            </a:r>
            <a:br>
              <a:rPr lang="en-US" sz="2400" dirty="0"/>
            </a:br>
            <a:r>
              <a:rPr lang="en-US" sz="2400" dirty="0" err="1"/>
              <a:t>myType</a:t>
            </a:r>
            <a:r>
              <a:rPr lang="en-US" sz="2400" dirty="0"/>
              <a:t> &lt;</a:t>
            </a:r>
            <a:r>
              <a:rPr lang="en-US" sz="2400" dirty="0" err="1"/>
              <a:t>varName</a:t>
            </a:r>
            <a:r>
              <a:rPr lang="en-US" sz="2400" dirty="0"/>
              <a:t>&gt;;</a:t>
            </a:r>
          </a:p>
          <a:p>
            <a:pPr lvl="1"/>
            <a:r>
              <a:rPr lang="en-US" sz="2400" dirty="0"/>
              <a:t>here old name “struct tag” will be given a new name </a:t>
            </a:r>
            <a:r>
              <a:rPr lang="en-US" sz="2400" dirty="0" err="1"/>
              <a:t>myType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struct 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StudentStruct</a:t>
            </a:r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	char Name[100];</a:t>
            </a: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UIN;</a:t>
            </a: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	float GPA;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" charset="0"/>
                <a:ea typeface="Courier" charset="0"/>
                <a:cs typeface="Courier" charset="0"/>
              </a:rPr>
              <a:t>}student;</a:t>
            </a:r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8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typedef</a:t>
            </a:r>
            <a:r>
              <a:rPr lang="en-US" sz="18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 err="1">
                <a:solidFill>
                  <a:schemeClr val="bg2">
                    <a:lumMod val="2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StudentStruct</a:t>
            </a:r>
            <a:r>
              <a:rPr lang="en-US" sz="180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student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student s1, s2;</a:t>
            </a:r>
          </a:p>
          <a:p>
            <a:pPr marL="0" indent="0">
              <a:buNone/>
            </a:pPr>
            <a:endParaRPr lang="en-US" sz="1000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9647865" y="66140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07907959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econdary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22133</TotalTime>
  <Words>747</Words>
  <Application>Microsoft Office PowerPoint</Application>
  <PresentationFormat>Custom</PresentationFormat>
  <Paragraphs>240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Arial</vt:lpstr>
      <vt:lpstr>Arial Narrow</vt:lpstr>
      <vt:lpstr>Calibri</vt:lpstr>
      <vt:lpstr>Courier</vt:lpstr>
      <vt:lpstr>Courier New</vt:lpstr>
      <vt:lpstr>Droid Sans</vt:lpstr>
      <vt:lpstr>Droid Sans Pro</vt:lpstr>
      <vt:lpstr>OfficinaSansITCStd Book</vt:lpstr>
      <vt:lpstr>Wingdings</vt:lpstr>
      <vt:lpstr>Cover Slide</vt:lpstr>
      <vt:lpstr>Secondary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WINTERAVEN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Debby Winter</dc:creator>
  <cp:lastModifiedBy>Bhowmik, Ujjal Kumar</cp:lastModifiedBy>
  <cp:revision>1572</cp:revision>
  <cp:lastPrinted>2018-10-25T16:01:27Z</cp:lastPrinted>
  <dcterms:created xsi:type="dcterms:W3CDTF">2014-02-04T22:50:07Z</dcterms:created>
  <dcterms:modified xsi:type="dcterms:W3CDTF">2019-10-29T18:10:51Z</dcterms:modified>
</cp:coreProperties>
</file>