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260" r:id="rId3"/>
    <p:sldId id="445" r:id="rId4"/>
    <p:sldId id="447" r:id="rId5"/>
    <p:sldId id="450" r:id="rId6"/>
    <p:sldId id="459" r:id="rId7"/>
    <p:sldId id="460" r:id="rId8"/>
    <p:sldId id="458" r:id="rId9"/>
    <p:sldId id="449" r:id="rId10"/>
    <p:sldId id="461" r:id="rId11"/>
    <p:sldId id="457" r:id="rId12"/>
    <p:sldId id="462" r:id="rId13"/>
    <p:sldId id="452" r:id="rId14"/>
    <p:sldId id="463" r:id="rId15"/>
    <p:sldId id="464" r:id="rId16"/>
    <p:sldId id="465" r:id="rId17"/>
    <p:sldId id="466" r:id="rId18"/>
    <p:sldId id="353" r:id="rId19"/>
    <p:sldId id="354" r:id="rId20"/>
  </p:sldIdLst>
  <p:sldSz cx="9144000" cy="5143500" type="screen16x9"/>
  <p:notesSz cx="9601200" cy="7315200"/>
  <p:defaultTextStyle>
    <a:defPPr>
      <a:defRPr lang="en-US"/>
    </a:defPPr>
    <a:lvl1pPr marL="0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38668F"/>
    <a:srgbClr val="002060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7264" autoAdjust="0"/>
  </p:normalViewPr>
  <p:slideViewPr>
    <p:cSldViewPr snapToGrid="0" snapToObjects="1">
      <p:cViewPr>
        <p:scale>
          <a:sx n="107" d="100"/>
          <a:sy n="107" d="100"/>
        </p:scale>
        <p:origin x="453" y="585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9/30/2019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4081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072586"/>
            <a:ext cx="4248727" cy="16604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185022"/>
            <a:ext cx="8405091" cy="31936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18E11B4-2E0D-4283-A7FA-867F67424D4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AF83-C803-4B49-AC59-C4E01A284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4" y="2924735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2" r:id="rId5"/>
    <p:sldLayoutId id="2147483674" r:id="rId6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1" y="862692"/>
            <a:ext cx="4248727" cy="216602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1" y="974061"/>
            <a:ext cx="6318753" cy="47362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11: Pointers and Arrays</a:t>
            </a:r>
          </a:p>
          <a:p>
            <a:r>
              <a:rPr lang="en-US" sz="1900" dirty="0" smtClean="0">
                <a:latin typeface="+mn-lt"/>
              </a:rPr>
              <a:t>October 1, </a:t>
            </a:r>
            <a:r>
              <a:rPr lang="en-US" sz="1900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6018" y="18222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 err="1">
                <a:latin typeface="Courier"/>
                <a:cs typeface="Courier"/>
              </a:rPr>
              <a:t>NewSwap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46" y="51134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int *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firstVal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, int *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(&amp;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valueA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, &amp;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valueB</a:t>
            </a:r>
            <a:r>
              <a:rPr lang="en-US" sz="1050" b="1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53E04-F0DC-4628-AA8D-C1873EB8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82" y="1530626"/>
            <a:ext cx="5276018" cy="301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4D8B0-17D8-4279-881A-CD43734FBFCE}"/>
              </a:ext>
            </a:extLst>
          </p:cNvPr>
          <p:cNvSpPr txBox="1"/>
          <p:nvPr/>
        </p:nvSpPr>
        <p:spPr>
          <a:xfrm>
            <a:off x="7044515" y="276542"/>
            <a:ext cx="168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Examples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b="1" dirty="0" err="1"/>
              <a:t>CallByValue</a:t>
            </a:r>
            <a:r>
              <a:rPr lang="en-US" sz="1200" b="1" dirty="0"/>
              <a:t>, </a:t>
            </a:r>
            <a:r>
              <a:rPr lang="en-US" sz="1200" b="1" dirty="0" err="1"/>
              <a:t>CalByReference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AD6F-938D-4B80-9892-AAD13B7E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AF83-C803-4B49-AC59-C4E01A284BB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BC121-49C1-4345-8D7D-0B63CE77543A}"/>
              </a:ext>
            </a:extLst>
          </p:cNvPr>
          <p:cNvSpPr txBox="1"/>
          <p:nvPr/>
        </p:nvSpPr>
        <p:spPr>
          <a:xfrm>
            <a:off x="185530" y="337930"/>
            <a:ext cx="9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A9234-2621-4624-8DE6-7CAE28C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03" y="0"/>
            <a:ext cx="67360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Basic Concept</a:t>
            </a:r>
            <a:endParaRPr lang="en-US" b="1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44925" y="1764030"/>
          <a:ext cx="2114550" cy="229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"/>
                        <a:cs typeface="Courier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744925" y="1371600"/>
            <a:ext cx="0" cy="29146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59475" y="1371600"/>
            <a:ext cx="0" cy="29146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344875" y="1771650"/>
            <a:ext cx="342900" cy="22860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861264" y="2372231"/>
            <a:ext cx="235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Sequentially arranged data of </a:t>
            </a:r>
            <a:r>
              <a:rPr lang="en-US" b="1" dirty="0"/>
              <a:t>same 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45275" y="2057400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3775" y="1771651"/>
            <a:ext cx="11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 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0790" y="2523352"/>
            <a:ext cx="5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99705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23053"/>
          </a:xfrm>
        </p:spPr>
        <p:txBody>
          <a:bodyPr/>
          <a:lstStyle/>
          <a:p>
            <a:r>
              <a:rPr lang="en-US" sz="2400" dirty="0"/>
              <a:t>Arrays: Basic Concept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94F03-FE9E-4651-A8CA-3229D2EE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9" y="896898"/>
            <a:ext cx="5673123" cy="36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23053"/>
          </a:xfrm>
        </p:spPr>
        <p:txBody>
          <a:bodyPr/>
          <a:lstStyle/>
          <a:p>
            <a:r>
              <a:rPr lang="en-US" sz="2400" dirty="0"/>
              <a:t>Arrays: Syntax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26B26-B4E5-4747-9B9B-6F3F9E91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68" y="732404"/>
            <a:ext cx="6422243" cy="38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4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36" y="13038"/>
            <a:ext cx="4790564" cy="5130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853" y="370220"/>
            <a:ext cx="42820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Memory allocation of                </a:t>
            </a:r>
            <a:r>
              <a:rPr lang="en-US" sz="2400" b="1" dirty="0" err="1" smtClean="0">
                <a:solidFill>
                  <a:srgbClr val="CE1B22"/>
                </a:solidFill>
              </a:rPr>
              <a:t>Int</a:t>
            </a:r>
            <a:r>
              <a:rPr lang="en-US" sz="2400" b="1" dirty="0" smtClean="0">
                <a:solidFill>
                  <a:srgbClr val="CE1B22"/>
                </a:solidFill>
              </a:rPr>
              <a:t> grid [10]</a:t>
            </a:r>
          </a:p>
          <a:p>
            <a:pPr algn="ctr"/>
            <a:endParaRPr lang="en-US" sz="2400" b="1" dirty="0">
              <a:solidFill>
                <a:srgbClr val="CE1B22"/>
              </a:solidFill>
            </a:endParaRPr>
          </a:p>
          <a:p>
            <a:pPr algn="ctr"/>
            <a:endParaRPr lang="en-US" sz="2400" b="1" dirty="0" smtClean="0">
              <a:solidFill>
                <a:srgbClr val="CE1B22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grid[0] is allocated at the lowest memory address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3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41" y="594441"/>
            <a:ext cx="6717774" cy="1278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8" y="2176103"/>
            <a:ext cx="6905949" cy="29603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71" y="223024"/>
            <a:ext cx="60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Assume </a:t>
            </a:r>
            <a:r>
              <a:rPr lang="en-US" b="1" dirty="0" smtClean="0">
                <a:solidFill>
                  <a:srgbClr val="00B050"/>
                </a:solidFill>
              </a:rPr>
              <a:t>grid</a:t>
            </a:r>
            <a:r>
              <a:rPr lang="en-US" dirty="0" smtClean="0">
                <a:solidFill>
                  <a:srgbClr val="00B050"/>
                </a:solidFill>
              </a:rPr>
              <a:t> is local variable.   </a:t>
            </a:r>
            <a:r>
              <a:rPr lang="en-US" sz="1800" b="1" dirty="0" smtClean="0">
                <a:solidFill>
                  <a:srgbClr val="C00000"/>
                </a:solidFill>
              </a:rPr>
              <a:t>grid[6] = grid[3]+1;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12" y="2225783"/>
            <a:ext cx="2105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Assume, x is allocated on top of the grid. </a:t>
            </a:r>
          </a:p>
          <a:p>
            <a:r>
              <a:rPr lang="en-US" sz="1800" b="1" dirty="0" smtClean="0">
                <a:solidFill>
                  <a:srgbClr val="C00000"/>
                </a:solidFill>
              </a:rPr>
              <a:t>grid[x+1] = grid[x]+2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Declaring </a:t>
            </a:r>
            <a:r>
              <a:rPr lang="en-US" b="1" dirty="0"/>
              <a:t>and using Arrays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grid[10]= {5,7,8,9,10,11,12,2,3,1};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grid1[10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 = {0,1,2,3,4,5,6,7,8,9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grid1[6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grid1[3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 + 1;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for(i=0;i&lt;10;i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grid[i] 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 grid[i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]+grid1[i];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69" y="4376939"/>
            <a:ext cx="253596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9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9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4106" y="163886"/>
            <a:ext cx="8405091" cy="491658"/>
          </a:xfrm>
          <a:ln w="6350">
            <a:noFill/>
          </a:ln>
        </p:spPr>
        <p:txBody>
          <a:bodyPr/>
          <a:lstStyle/>
          <a:p>
            <a:r>
              <a:rPr lang="en-US" sz="2000" dirty="0"/>
              <a:t>Passing Array as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69" y="4376939"/>
            <a:ext cx="253596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9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5" y="35684"/>
            <a:ext cx="5849871" cy="3162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95" y="3209555"/>
            <a:ext cx="5868283" cy="1933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755" r="8356"/>
          <a:stretch/>
        </p:blipFill>
        <p:spPr>
          <a:xfrm>
            <a:off x="62447" y="710011"/>
            <a:ext cx="3510404" cy="422099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6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Passing by reference with pointers</a:t>
            </a:r>
          </a:p>
          <a:p>
            <a:pPr lvl="1"/>
            <a:r>
              <a:rPr lang="en-US" dirty="0"/>
              <a:t>Arrays basics</a:t>
            </a:r>
          </a:p>
        </p:txBody>
      </p:sp>
    </p:spTree>
    <p:extLst>
      <p:ext uri="{BB962C8B-B14F-4D97-AF65-F5344CB8AC3E}">
        <p14:creationId xmlns:p14="http://schemas.microsoft.com/office/powerpoint/2010/main" val="42522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342900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>
                <a:latin typeface="Courier"/>
                <a:cs typeface="Courier"/>
              </a:rPr>
              <a:t>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7128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>
                <a:latin typeface="Courier"/>
                <a:cs typeface="Courier"/>
              </a:rPr>
              <a:t>Swap(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>
                <a:solidFill>
                  <a:srgbClr val="E16B27"/>
                </a:solidFill>
                <a:latin typeface="Courier"/>
                <a:cs typeface="Courier"/>
              </a:rPr>
              <a:t>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E3C71-FA81-4087-9EF0-1C8B67E44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06"/>
          <a:stretch/>
        </p:blipFill>
        <p:spPr>
          <a:xfrm>
            <a:off x="4894385" y="1744364"/>
            <a:ext cx="4144108" cy="25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342900"/>
            <a:ext cx="27432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b="1" dirty="0" err="1">
                <a:latin typeface="Courier"/>
                <a:cs typeface="Courier"/>
              </a:rPr>
              <a:t>NewSwap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1134"/>
            <a:ext cx="622935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#include&lt;</a:t>
            </a:r>
            <a:r>
              <a:rPr lang="en-US" sz="1050" b="1" dirty="0" err="1">
                <a:latin typeface="Courier"/>
                <a:cs typeface="Courier"/>
              </a:rPr>
              <a:t>stdio.h</a:t>
            </a:r>
            <a:r>
              <a:rPr lang="en-US" sz="105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(int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int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main</a:t>
            </a:r>
            <a:r>
              <a:rPr lang="en-US" sz="1050" b="1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1.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%d\n”,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2.    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(&amp;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&amp;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3.    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printf</a:t>
            </a:r>
            <a:r>
              <a:rPr lang="en-US" sz="1050" b="1" dirty="0">
                <a:latin typeface="Courier"/>
                <a:cs typeface="Courier"/>
              </a:rPr>
              <a:t>("%d %d\n", </a:t>
            </a:r>
            <a:r>
              <a:rPr lang="en-US" sz="1050" b="1" dirty="0" err="1">
                <a:latin typeface="Courier"/>
                <a:cs typeface="Courier"/>
              </a:rPr>
              <a:t>valueA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valueB</a:t>
            </a:r>
            <a:r>
              <a:rPr lang="en-US" sz="1050" b="1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4.     </a:t>
            </a:r>
            <a:r>
              <a:rPr lang="en-US" sz="1050" b="1" dirty="0">
                <a:latin typeface="Courier"/>
                <a:cs typeface="Courier"/>
              </a:rPr>
              <a:t>return 0;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void </a:t>
            </a:r>
            <a:r>
              <a:rPr lang="en-US" sz="1050" b="1" dirty="0" err="1">
                <a:solidFill>
                  <a:srgbClr val="FF0000"/>
                </a:solidFill>
                <a:latin typeface="Courier"/>
                <a:cs typeface="Courier"/>
              </a:rPr>
              <a:t>NewSwap</a:t>
            </a:r>
            <a:r>
              <a:rPr lang="en-US" sz="1050" b="1" dirty="0">
                <a:latin typeface="Courier"/>
                <a:cs typeface="Courier"/>
              </a:rPr>
              <a:t>(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,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      </a:t>
            </a:r>
            <a:r>
              <a:rPr lang="en-US" sz="1050" b="1" dirty="0" err="1">
                <a:latin typeface="Courier"/>
                <a:cs typeface="Courier"/>
              </a:rPr>
              <a:t>int</a:t>
            </a:r>
            <a:r>
              <a:rPr lang="en-US" sz="1050" b="1" dirty="0">
                <a:latin typeface="Courier"/>
                <a:cs typeface="Courier"/>
              </a:rPr>
              <a:t>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5.    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6.</a:t>
            </a:r>
            <a:r>
              <a:rPr lang="en-US" sz="10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*</a:t>
            </a:r>
            <a:r>
              <a:rPr lang="en-US" sz="1050" b="1" dirty="0" err="1">
                <a:latin typeface="Courier"/>
                <a:cs typeface="Courier"/>
              </a:rPr>
              <a:t>firstVal</a:t>
            </a:r>
            <a:r>
              <a:rPr lang="en-US" sz="1050" b="1" dirty="0">
                <a:latin typeface="Courier"/>
                <a:cs typeface="Courier"/>
              </a:rPr>
              <a:t> =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3366FF"/>
                </a:solidFill>
                <a:latin typeface="Courier"/>
                <a:cs typeface="Courier"/>
              </a:rPr>
              <a:t>7. </a:t>
            </a:r>
            <a:r>
              <a:rPr lang="en-US" sz="1050" b="1" dirty="0">
                <a:latin typeface="Courier"/>
                <a:cs typeface="Courier"/>
              </a:rPr>
              <a:t>    *</a:t>
            </a:r>
            <a:r>
              <a:rPr lang="en-US" sz="1050" b="1" dirty="0" err="1">
                <a:latin typeface="Courier"/>
                <a:cs typeface="Courier"/>
              </a:rPr>
              <a:t>secondVal</a:t>
            </a:r>
            <a:r>
              <a:rPr lang="en-US" sz="1050" b="1" dirty="0">
                <a:latin typeface="Courier"/>
                <a:cs typeface="Courier"/>
              </a:rPr>
              <a:t> = </a:t>
            </a:r>
            <a:r>
              <a:rPr lang="en-US" sz="1050" b="1" dirty="0" err="1">
                <a:latin typeface="Courier"/>
                <a:cs typeface="Courier"/>
              </a:rPr>
              <a:t>tempVal</a:t>
            </a:r>
            <a:r>
              <a:rPr lang="en-US" sz="105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0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382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C4C-71CA-4B6E-8810-5ACC995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9" y="75063"/>
            <a:ext cx="7886700" cy="680311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63B3-101A-417E-94DC-55BEBA8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50E54-39E2-4BE1-B6E5-E7F0E872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4" y="1011181"/>
            <a:ext cx="7360133" cy="3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9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2267-AD27-4A01-9C93-A407061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3BBC-4BE5-4C91-BB16-F3003788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1" y="0"/>
            <a:ext cx="7501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412C74-0E07-4F9D-BC18-9E8D6C0C3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971548" y="0"/>
            <a:ext cx="7571294" cy="2571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6E6A7-FE0C-4E17-A71A-9A381C1E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05" y="2643046"/>
            <a:ext cx="8006346" cy="238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A6550-85CE-415E-B61F-4C0411B8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8" y="4382594"/>
            <a:ext cx="3619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LC3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113"/>
            <a:ext cx="7886700" cy="3263503"/>
          </a:xfrm>
        </p:spPr>
        <p:txBody>
          <a:bodyPr>
            <a:normAutofit/>
          </a:bodyPr>
          <a:lstStyle/>
          <a:p>
            <a:r>
              <a:rPr lang="en-US" dirty="0"/>
              <a:t>The indirection operator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int</a:t>
            </a:r>
            <a:r>
              <a:rPr lang="en-US" sz="1500" dirty="0">
                <a:latin typeface="Courier"/>
                <a:cs typeface="Courier"/>
              </a:rPr>
              <a:t> object = 4;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int</a:t>
            </a:r>
            <a:r>
              <a:rPr lang="en-US" sz="1500" dirty="0">
                <a:latin typeface="Courier"/>
                <a:cs typeface="Courier"/>
              </a:rPr>
              <a:t> *</a:t>
            </a:r>
            <a:r>
              <a:rPr lang="en-US" sz="1500" dirty="0" err="1">
                <a:latin typeface="Courier"/>
                <a:cs typeface="Courier"/>
              </a:rPr>
              <a:t>ptr</a:t>
            </a:r>
            <a:r>
              <a:rPr lang="en-US" sz="1500" dirty="0">
                <a:latin typeface="Courier"/>
                <a:cs typeface="Courier"/>
              </a:rPr>
              <a:t>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ptr = &amp;object;</a:t>
            </a:r>
          </a:p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1E6C2-92B3-4D0F-A8CC-3E5C7ED2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131"/>
            <a:ext cx="9144000" cy="2027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D5C46-583C-4A60-B604-1D591A87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20" y="1464366"/>
            <a:ext cx="2606330" cy="18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27"/>
            <a:ext cx="7886700" cy="994172"/>
          </a:xfrm>
        </p:spPr>
        <p:txBody>
          <a:bodyPr/>
          <a:lstStyle/>
          <a:p>
            <a:r>
              <a:rPr lang="en-US" dirty="0"/>
              <a:t>Pointers in LC3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113"/>
            <a:ext cx="7886700" cy="32635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500" dirty="0">
                <a:latin typeface="Courier"/>
                <a:cs typeface="Courier"/>
              </a:rPr>
              <a:t>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D5C46-583C-4A60-B604-1D591A87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47" y="959304"/>
            <a:ext cx="2606330" cy="1834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5D43A-37AC-4B02-AD99-63F5695C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" y="1331022"/>
            <a:ext cx="36195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7B73E-66CF-48AD-87AF-17A0B11E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5" y="2965717"/>
            <a:ext cx="8449090" cy="13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14271</TotalTime>
  <Words>492</Words>
  <Application>Microsoft Office PowerPoint</Application>
  <PresentationFormat>On-screen Show (16:9)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Outline</vt:lpstr>
      <vt:lpstr>Function Swap</vt:lpstr>
      <vt:lpstr>Function NewSwap</vt:lpstr>
      <vt:lpstr>Pointers</vt:lpstr>
      <vt:lpstr>PowerPoint Presentation</vt:lpstr>
      <vt:lpstr>PowerPoint Presentation</vt:lpstr>
      <vt:lpstr>Pointers in LC3</vt:lpstr>
      <vt:lpstr>Pointers in LC3</vt:lpstr>
      <vt:lpstr>Function NewSwap</vt:lpstr>
      <vt:lpstr>PowerPoint Presentation</vt:lpstr>
      <vt:lpstr>Arrays: Basic Concept</vt:lpstr>
      <vt:lpstr>Arrays: Basic Concept</vt:lpstr>
      <vt:lpstr>Arrays: Syntax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1040</cp:revision>
  <cp:lastPrinted>2016-01-19T15:50:09Z</cp:lastPrinted>
  <dcterms:created xsi:type="dcterms:W3CDTF">2014-02-04T22:50:07Z</dcterms:created>
  <dcterms:modified xsi:type="dcterms:W3CDTF">2019-10-01T14:47:00Z</dcterms:modified>
</cp:coreProperties>
</file>