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29"/>
  </p:notesMasterIdLst>
  <p:handoutMasterIdLst>
    <p:handoutMasterId r:id="rId30"/>
  </p:handoutMasterIdLst>
  <p:sldIdLst>
    <p:sldId id="497" r:id="rId2"/>
    <p:sldId id="499" r:id="rId3"/>
    <p:sldId id="500" r:id="rId4"/>
    <p:sldId id="501" r:id="rId5"/>
    <p:sldId id="504" r:id="rId6"/>
    <p:sldId id="503" r:id="rId7"/>
    <p:sldId id="505" r:id="rId8"/>
    <p:sldId id="506" r:id="rId9"/>
    <p:sldId id="507" r:id="rId10"/>
    <p:sldId id="508" r:id="rId11"/>
    <p:sldId id="510" r:id="rId12"/>
    <p:sldId id="50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9" r:id="rId21"/>
    <p:sldId id="518" r:id="rId22"/>
    <p:sldId id="520" r:id="rId23"/>
    <p:sldId id="521" r:id="rId24"/>
    <p:sldId id="522" r:id="rId25"/>
    <p:sldId id="523" r:id="rId26"/>
    <p:sldId id="525" r:id="rId27"/>
    <p:sldId id="526" r:id="rId2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C7E3EE"/>
    <a:srgbClr val="B2B2B2"/>
    <a:srgbClr val="92D050"/>
    <a:srgbClr val="F78DE3"/>
    <a:srgbClr val="FF3300"/>
    <a:srgbClr val="CCCCFF"/>
    <a:srgbClr val="D09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6" autoAdjust="0"/>
    <p:restoredTop sz="88164" autoAdjust="0"/>
  </p:normalViewPr>
  <p:slideViewPr>
    <p:cSldViewPr snapToGrid="0">
      <p:cViewPr>
        <p:scale>
          <a:sx n="81" d="100"/>
          <a:sy n="81" d="100"/>
        </p:scale>
        <p:origin x="57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4" tIns="48313" rIns="96624" bIns="483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3"/>
            <a:ext cx="7680960" cy="2880360"/>
          </a:xfrm>
          <a:prstGeom prst="rect">
            <a:avLst/>
          </a:prstGeom>
        </p:spPr>
        <p:txBody>
          <a:bodyPr vert="horz" lIns="96624" tIns="48313" rIns="96624" bIns="483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8" y="546287"/>
            <a:ext cx="11206788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8788" y="1580030"/>
            <a:ext cx="11206788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3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chargin.github.io/lc3we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9" y="536714"/>
            <a:ext cx="7792278" cy="28922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University of Illinois at Urbana-Champaign</a:t>
            </a:r>
            <a:br>
              <a:rPr lang="en-US" sz="2800" dirty="0"/>
            </a:br>
            <a:r>
              <a:rPr lang="en-US" sz="2800" dirty="0"/>
              <a:t>Dept. of Electrical and Computer Engineering</a:t>
            </a:r>
            <a:br>
              <a:rPr lang="en-US" sz="28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ECE 220: Computer Systems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Interrupts and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314470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6E56-C4FB-49B9-BCB0-B6D0D5AE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1: Initiating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994-82B6-43F7-9FC1-849683EA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I/O device generates an </a:t>
            </a:r>
            <a:r>
              <a:rPr lang="en-US" dirty="0">
                <a:solidFill>
                  <a:srgbClr val="0070C0"/>
                </a:solidFill>
              </a:rPr>
              <a:t>interrupt signal (INT)</a:t>
            </a:r>
            <a:r>
              <a:rPr lang="en-US" dirty="0"/>
              <a:t> to indicate that I/O device is ready with a new I/O operation (e.g., a new character has been entered on the keyboard)</a:t>
            </a:r>
          </a:p>
          <a:p>
            <a:r>
              <a:rPr lang="en-US" dirty="0"/>
              <a:t>I/O device presents an 8-bit </a:t>
            </a:r>
            <a:r>
              <a:rPr lang="en-US" dirty="0">
                <a:solidFill>
                  <a:srgbClr val="0070C0"/>
                </a:solidFill>
              </a:rPr>
              <a:t>interrupt vector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(INTV)</a:t>
            </a:r>
            <a:r>
              <a:rPr lang="en-US" dirty="0"/>
              <a:t> which is used construct a memory address that contains the location of the interrupt handler in a </a:t>
            </a:r>
            <a:r>
              <a:rPr lang="en-US" dirty="0">
                <a:solidFill>
                  <a:srgbClr val="0070C0"/>
                </a:solidFill>
              </a:rPr>
              <a:t>interrupt 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3C7A-6979-42E9-ADB4-97E49E4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AC18-4F4F-4C4F-86D3-4AB4B851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CE74-7D5D-4262-B409-6B10953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A159-B975-41FF-A930-683422A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778B-D0A9-4D8D-A06B-05C0F91C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fontScale="92500"/>
          </a:bodyPr>
          <a:lstStyle/>
          <a:p>
            <a:r>
              <a:rPr lang="en-US" dirty="0"/>
              <a:t>For an interrupt to be served, the request must be more urgent than the processor’s current task</a:t>
            </a:r>
          </a:p>
          <a:p>
            <a:r>
              <a:rPr lang="en-US" dirty="0"/>
              <a:t>LC-3 priority levels are PL0-PL7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Higher is more urgent, e.g., keyboard is PL4</a:t>
            </a:r>
            <a:endParaRPr lang="en-US" dirty="0"/>
          </a:p>
          <a:p>
            <a:r>
              <a:rPr lang="en-US" dirty="0"/>
              <a:t>LC-3 maintains an </a:t>
            </a:r>
            <a:r>
              <a:rPr lang="en-US" dirty="0">
                <a:solidFill>
                  <a:srgbClr val="0070C0"/>
                </a:solidFill>
              </a:rPr>
              <a:t>interrupt priority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PSR[10:8]</a:t>
            </a:r>
          </a:p>
          <a:p>
            <a:r>
              <a:rPr lang="en-US" dirty="0"/>
              <a:t>Devices wanting to interrupt also have a 3-bit priority</a:t>
            </a:r>
          </a:p>
          <a:p>
            <a:r>
              <a:rPr lang="en-US" dirty="0"/>
              <a:t>The interrupt will be served only when program is running at priority &lt; PL4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DE97-4F6E-4582-8711-CE52349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8F57-8865-49BC-95B4-1E1D5B6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DEDC-337E-430C-A7F1-97ECCAF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194D-00E6-4454-8399-050D776B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LC-3 Interrupt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87CF-174B-4A94-8A08-CF93E256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device is associated with an 8-bit vector </a:t>
            </a:r>
            <a:r>
              <a:rPr lang="en-US" dirty="0">
                <a:solidFill>
                  <a:srgbClr val="0070C0"/>
                </a:solidFill>
              </a:rPr>
              <a:t>INTV </a:t>
            </a:r>
            <a:r>
              <a:rPr lang="en-US" dirty="0"/>
              <a:t>to index an </a:t>
            </a:r>
            <a:r>
              <a:rPr lang="en-US" dirty="0">
                <a:solidFill>
                  <a:srgbClr val="0070C0"/>
                </a:solidFill>
              </a:rPr>
              <a:t>interrupt vector table</a:t>
            </a:r>
          </a:p>
          <a:p>
            <a:r>
              <a:rPr lang="en-US" dirty="0">
                <a:solidFill>
                  <a:srgbClr val="0070C0"/>
                </a:solidFill>
              </a:rPr>
              <a:t>Interrupt vector table</a:t>
            </a:r>
            <a:r>
              <a:rPr lang="en-US" dirty="0"/>
              <a:t> is in memory between </a:t>
            </a:r>
            <a:r>
              <a:rPr lang="en-US" dirty="0">
                <a:solidFill>
                  <a:srgbClr val="0070C0"/>
                </a:solidFill>
              </a:rPr>
              <a:t>x0100 and x01FF</a:t>
            </a:r>
          </a:p>
          <a:p>
            <a:r>
              <a:rPr lang="en-US" dirty="0"/>
              <a:t>Each record in the </a:t>
            </a:r>
            <a:r>
              <a:rPr lang="en-US" dirty="0">
                <a:solidFill>
                  <a:srgbClr val="0070C0"/>
                </a:solidFill>
              </a:rPr>
              <a:t>interrupt vector table </a:t>
            </a:r>
            <a:r>
              <a:rPr lang="en-US" dirty="0"/>
              <a:t>contains beginning address of service routine for handling interrupt</a:t>
            </a:r>
          </a:p>
          <a:p>
            <a:pPr lvl="1"/>
            <a:r>
              <a:rPr lang="en-US" dirty="0"/>
              <a:t>Exception service routines (x0100-x017F)</a:t>
            </a:r>
          </a:p>
          <a:p>
            <a:pPr lvl="1"/>
            <a:r>
              <a:rPr lang="en-US" dirty="0"/>
              <a:t>Interrupt service routines (x0180-x01FF)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9DC2-6D8B-4E20-A931-760EC7B6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E517-15B4-4A31-B116-B6496C8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C322-E498-4E04-8E96-3BD48D2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351-016B-4C04-AA8F-C2B63B43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Stopping the Execution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CCCA-139E-48DB-8EE2-DA780A5F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18 in LC-3 FSM is the only state in which the processor checks for interrupts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INT=0</a:t>
            </a:r>
            <a:r>
              <a:rPr lang="en-US" dirty="0"/>
              <a:t> (no interrupt) go to State 33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INT=1</a:t>
            </a:r>
            <a:r>
              <a:rPr lang="en-US" dirty="0"/>
              <a:t> go to State 49 (110001)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22A2-3CA2-41DD-B5D8-E08C62AA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F8D3-88D3-45FF-A370-3281640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4B64-3AF4-416E-AA30-CA17C91A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6E9F4-33DA-489D-8A3E-AB7D2359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553916"/>
            <a:ext cx="7267490" cy="26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C8F-BF57-4E94-B7B8-8819D8B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0F8E-41F9-4AA5-B978-59A8CBEF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PC</a:t>
            </a:r>
            <a:r>
              <a:rPr lang="en-US" dirty="0"/>
              <a:t> so that we can return to execute the next instruction after the interrupt has been served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NZP</a:t>
            </a:r>
            <a:r>
              <a:rPr lang="en-US" dirty="0"/>
              <a:t> condition codes in case they are needed by a BR instruction later on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Processor Status Register (PSR)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F2B0-3EA8-4117-8558-8EC24C61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A998-63C8-4F01-9DD5-7C69F5F5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93C-4502-4EC1-B1D6-D66750D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1E0C03-52B7-4F59-B36A-C0306722A23F}"/>
              </a:ext>
            </a:extLst>
          </p:cNvPr>
          <p:cNvGrpSpPr/>
          <p:nvPr/>
        </p:nvGrpSpPr>
        <p:grpSpPr>
          <a:xfrm>
            <a:off x="756181" y="4495342"/>
            <a:ext cx="9012197" cy="1465281"/>
            <a:chOff x="888261" y="4772958"/>
            <a:chExt cx="9012197" cy="14652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9131E-8A31-41D1-97E5-28C1698D7A49}"/>
                </a:ext>
              </a:extLst>
            </p:cNvPr>
            <p:cNvSpPr/>
            <p:nvPr/>
          </p:nvSpPr>
          <p:spPr>
            <a:xfrm>
              <a:off x="14518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8799C-213C-4079-AC39-CA88F9409B5A}"/>
                </a:ext>
              </a:extLst>
            </p:cNvPr>
            <p:cNvSpPr/>
            <p:nvPr/>
          </p:nvSpPr>
          <p:spPr>
            <a:xfrm>
              <a:off x="99462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976AE0-3AF0-438C-9902-A49108639BA6}"/>
                </a:ext>
              </a:extLst>
            </p:cNvPr>
            <p:cNvSpPr/>
            <p:nvPr/>
          </p:nvSpPr>
          <p:spPr>
            <a:xfrm>
              <a:off x="19090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E81ED8-1630-42B1-BCB1-928589AF82C5}"/>
                </a:ext>
              </a:extLst>
            </p:cNvPr>
            <p:cNvSpPr/>
            <p:nvPr/>
          </p:nvSpPr>
          <p:spPr>
            <a:xfrm>
              <a:off x="23662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5C5A2D-8C7D-4F8F-A87C-2F853C1B78DB}"/>
                </a:ext>
              </a:extLst>
            </p:cNvPr>
            <p:cNvSpPr txBox="1"/>
            <p:nvPr/>
          </p:nvSpPr>
          <p:spPr>
            <a:xfrm>
              <a:off x="1094988" y="4772958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1CA82-3646-47E0-8D23-0C24409E5AEB}"/>
                </a:ext>
              </a:extLst>
            </p:cNvPr>
            <p:cNvSpPr/>
            <p:nvPr/>
          </p:nvSpPr>
          <p:spPr>
            <a:xfrm>
              <a:off x="282495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3F706-9FB1-4D92-B59B-A0B5346B0148}"/>
                </a:ext>
              </a:extLst>
            </p:cNvPr>
            <p:cNvSpPr/>
            <p:nvPr/>
          </p:nvSpPr>
          <p:spPr>
            <a:xfrm>
              <a:off x="328215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BEE92B-8703-4B0A-988A-19A8459B649C}"/>
                </a:ext>
              </a:extLst>
            </p:cNvPr>
            <p:cNvSpPr/>
            <p:nvPr/>
          </p:nvSpPr>
          <p:spPr>
            <a:xfrm>
              <a:off x="371948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9D1ADF-C264-486B-8D2C-83BAE1A04FDD}"/>
                </a:ext>
              </a:extLst>
            </p:cNvPr>
            <p:cNvSpPr/>
            <p:nvPr/>
          </p:nvSpPr>
          <p:spPr>
            <a:xfrm>
              <a:off x="417210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C1C08-74AA-49D2-A739-59FA751BB653}"/>
                </a:ext>
              </a:extLst>
            </p:cNvPr>
            <p:cNvSpPr/>
            <p:nvPr/>
          </p:nvSpPr>
          <p:spPr>
            <a:xfrm>
              <a:off x="4636515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E2A7C3-9621-4965-99AA-385D97DB7093}"/>
                </a:ext>
              </a:extLst>
            </p:cNvPr>
            <p:cNvSpPr/>
            <p:nvPr/>
          </p:nvSpPr>
          <p:spPr>
            <a:xfrm>
              <a:off x="507383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AE4353-71CF-4885-B081-44F2CB54D9C7}"/>
                </a:ext>
              </a:extLst>
            </p:cNvPr>
            <p:cNvSpPr/>
            <p:nvPr/>
          </p:nvSpPr>
          <p:spPr>
            <a:xfrm>
              <a:off x="68728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B96398-8462-410A-B225-2FE8AB3B0A56}"/>
                </a:ext>
              </a:extLst>
            </p:cNvPr>
            <p:cNvSpPr/>
            <p:nvPr/>
          </p:nvSpPr>
          <p:spPr>
            <a:xfrm>
              <a:off x="73300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DCC881-4680-40A4-BA6B-87D376A245C3}"/>
                </a:ext>
              </a:extLst>
            </p:cNvPr>
            <p:cNvSpPr/>
            <p:nvPr/>
          </p:nvSpPr>
          <p:spPr>
            <a:xfrm>
              <a:off x="7767346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BDDB21-18FA-4CAA-85C2-AAE2881BAB6F}"/>
                </a:ext>
              </a:extLst>
            </p:cNvPr>
            <p:cNvSpPr/>
            <p:nvPr/>
          </p:nvSpPr>
          <p:spPr>
            <a:xfrm>
              <a:off x="55310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3B1D19-7190-4D32-B7B9-4D9B4137C981}"/>
                </a:ext>
              </a:extLst>
            </p:cNvPr>
            <p:cNvSpPr/>
            <p:nvPr/>
          </p:nvSpPr>
          <p:spPr>
            <a:xfrm>
              <a:off x="59882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45A172-7281-42ED-B2DB-321F8B52F56D}"/>
                </a:ext>
              </a:extLst>
            </p:cNvPr>
            <p:cNvSpPr/>
            <p:nvPr/>
          </p:nvSpPr>
          <p:spPr>
            <a:xfrm>
              <a:off x="6425562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EAB5B-AB53-474A-8FB2-B40D4FCEEF7E}"/>
                </a:ext>
              </a:extLst>
            </p:cNvPr>
            <p:cNvGrpSpPr/>
            <p:nvPr/>
          </p:nvGrpSpPr>
          <p:grpSpPr>
            <a:xfrm>
              <a:off x="3312315" y="4776424"/>
              <a:ext cx="4745891" cy="277710"/>
              <a:chOff x="-1429869" y="2044119"/>
              <a:chExt cx="4745891" cy="27771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B0A86E-931E-4028-9930-DB037842A321}"/>
                  </a:ext>
                </a:extLst>
              </p:cNvPr>
              <p:cNvSpPr txBox="1"/>
              <p:nvPr/>
            </p:nvSpPr>
            <p:spPr>
              <a:xfrm>
                <a:off x="-1429869" y="2044830"/>
                <a:ext cx="13241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10     9     8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662897-F7EC-4039-940D-7014926C7C5F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94D5C-C37B-43F5-86DB-25663CA6AEEC}"/>
                </a:ext>
              </a:extLst>
            </p:cNvPr>
            <p:cNvSpPr/>
            <p:nvPr/>
          </p:nvSpPr>
          <p:spPr>
            <a:xfrm>
              <a:off x="3403600" y="5129610"/>
              <a:ext cx="1068833" cy="377478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E6041E-269D-4950-B89B-0CE0544B0E32}"/>
                </a:ext>
              </a:extLst>
            </p:cNvPr>
            <p:cNvSpPr/>
            <p:nvPr/>
          </p:nvSpPr>
          <p:spPr>
            <a:xfrm>
              <a:off x="8588706" y="509439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PSR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343745-EC75-41FB-B007-37C5F32E9401}"/>
                </a:ext>
              </a:extLst>
            </p:cNvPr>
            <p:cNvSpPr/>
            <p:nvPr/>
          </p:nvSpPr>
          <p:spPr>
            <a:xfrm>
              <a:off x="888261" y="55469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Privilege mode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8950A2-EFDC-432A-A81C-24E6479B9E26}"/>
                </a:ext>
              </a:extLst>
            </p:cNvPr>
            <p:cNvSpPr/>
            <p:nvPr/>
          </p:nvSpPr>
          <p:spPr>
            <a:xfrm>
              <a:off x="3078690" y="5541256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Priority Level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3B3457-08A9-4098-8A9C-B91A5464464E}"/>
                </a:ext>
              </a:extLst>
            </p:cNvPr>
            <p:cNvSpPr/>
            <p:nvPr/>
          </p:nvSpPr>
          <p:spPr>
            <a:xfrm>
              <a:off x="6493717" y="55234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Condition Codes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778B-E8E4-46B3-B19B-2F12AF4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CBB6-BE3F-44B7-AB50-85506038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Supervisor Stack</a:t>
            </a:r>
            <a:r>
              <a:rPr lang="en-US" dirty="0"/>
              <a:t> - a special region of memory used as the stack for serving interrupts</a:t>
            </a:r>
          </a:p>
          <a:p>
            <a:r>
              <a:rPr lang="en-US" dirty="0">
                <a:solidFill>
                  <a:srgbClr val="0070C0"/>
                </a:solidFill>
              </a:rPr>
              <a:t>Supervisor Stack Pointer (SSP)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Saved.SSP</a:t>
            </a:r>
            <a:r>
              <a:rPr lang="en-US" dirty="0"/>
              <a:t>: Internal register to store SSP</a:t>
            </a:r>
          </a:p>
          <a:p>
            <a:r>
              <a:rPr lang="en-US" dirty="0">
                <a:solidFill>
                  <a:srgbClr val="0070C0"/>
                </a:solidFill>
              </a:rPr>
              <a:t>User Stack</a:t>
            </a:r>
            <a:r>
              <a:rPr lang="en-US" dirty="0"/>
              <a:t> - a stack accessed by user programs</a:t>
            </a:r>
          </a:p>
          <a:p>
            <a:r>
              <a:rPr lang="en-US" dirty="0">
                <a:solidFill>
                  <a:srgbClr val="0070C0"/>
                </a:solidFill>
              </a:rPr>
              <a:t>User Stack Pointer (USP)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Saved.USP</a:t>
            </a:r>
            <a:r>
              <a:rPr lang="en-US" dirty="0"/>
              <a:t>: Internal register to store USP</a:t>
            </a:r>
          </a:p>
          <a:p>
            <a:r>
              <a:rPr lang="en-US" dirty="0"/>
              <a:t>Access both stacks using R6 as the stack pointer.</a:t>
            </a:r>
          </a:p>
          <a:p>
            <a:r>
              <a:rPr lang="en-US" dirty="0"/>
              <a:t>When switching from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  <a:r>
              <a:rPr lang="en-US" dirty="0"/>
              <a:t>, save R6 to </a:t>
            </a:r>
            <a:r>
              <a:rPr lang="en-US" dirty="0" err="1">
                <a:solidFill>
                  <a:srgbClr val="0070C0"/>
                </a:solidFill>
              </a:rPr>
              <a:t>Saved.USP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8D94-6B69-4798-961D-213F919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A50-513F-4E53-A059-6386D118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0908-1CEB-4A62-A8C7-10803B7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B57-F0DC-4F38-B6E4-C3559E0F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Hardware to Support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01E-63AF-41EB-B86A-2C1EFCEE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197D-B250-4B70-BFB2-3EA51EC2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C09D-54A3-4202-9DF6-32B14D6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lc3_datapath_full">
            <a:extLst>
              <a:ext uri="{FF2B5EF4-FFF2-40B4-BE49-F238E27FC236}">
                <a16:creationId xmlns:a16="http://schemas.microsoft.com/office/drawing/2014/main" id="{534385ED-11B8-4F5F-9992-679B1104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1" b="27003"/>
          <a:stretch/>
        </p:blipFill>
        <p:spPr bwMode="auto">
          <a:xfrm>
            <a:off x="715568" y="2519680"/>
            <a:ext cx="7448830" cy="287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F7E-BE30-4E80-8A5A-D4958914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Generating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8C26-D6CB-4ABE-8DD3-9E594B3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MAR to </a:t>
            </a:r>
            <a:r>
              <a:rPr lang="en-US" dirty="0">
                <a:solidFill>
                  <a:srgbClr val="00B050"/>
                </a:solidFill>
              </a:rPr>
              <a:t>x01vv</a:t>
            </a:r>
            <a:r>
              <a:rPr lang="en-US" dirty="0"/>
              <a:t>, where </a:t>
            </a:r>
            <a:r>
              <a:rPr lang="en-US" dirty="0" err="1">
                <a:solidFill>
                  <a:srgbClr val="00B050"/>
                </a:solidFill>
              </a:rPr>
              <a:t>vv</a:t>
            </a:r>
            <a:r>
              <a:rPr lang="en-US" dirty="0"/>
              <a:t> is 8-bit </a:t>
            </a:r>
            <a:r>
              <a:rPr lang="en-US" dirty="0">
                <a:solidFill>
                  <a:srgbClr val="0070C0"/>
                </a:solidFill>
              </a:rPr>
              <a:t>interrupt vector (INVT)</a:t>
            </a:r>
            <a:r>
              <a:rPr lang="en-US" dirty="0"/>
              <a:t> from interrupting device</a:t>
            </a:r>
          </a:p>
          <a:p>
            <a:pPr lvl="1"/>
            <a:r>
              <a:rPr lang="en-US" dirty="0"/>
              <a:t>e.g., for keyboard INTV=</a:t>
            </a:r>
            <a:r>
              <a:rPr lang="en-US" dirty="0">
                <a:solidFill>
                  <a:srgbClr val="00B050"/>
                </a:solidFill>
              </a:rPr>
              <a:t>x80</a:t>
            </a:r>
            <a:r>
              <a:rPr lang="en-US" dirty="0"/>
              <a:t>, MAR ← </a:t>
            </a:r>
            <a:r>
              <a:rPr lang="en-US" dirty="0">
                <a:solidFill>
                  <a:srgbClr val="00B050"/>
                </a:solidFill>
              </a:rPr>
              <a:t>x0180</a:t>
            </a:r>
          </a:p>
          <a:p>
            <a:r>
              <a:rPr lang="en-US" dirty="0"/>
              <a:t>Load from memory: MDR ← MEM[x01vv]</a:t>
            </a:r>
          </a:p>
          <a:p>
            <a:r>
              <a:rPr lang="en-US" dirty="0"/>
              <a:t>Set PC to MDR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5AE6-CFBF-4C1D-B0E5-EDC9E43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320D-06BC-4FD7-8CB7-BB0B566C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604D-7708-40F6-9AC5-0806959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1872-3906-41E3-8BD3-E7CE5B5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FSM for Handling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599-4A9F-4DF7-944C-58C3BEC5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PSR to MDR in preparation for pushing into Supervisory Stack</a:t>
            </a:r>
          </a:p>
          <a:p>
            <a:r>
              <a:rPr lang="en-US" dirty="0"/>
              <a:t>Record Priority Level and INTV provided by interrupting device</a:t>
            </a:r>
          </a:p>
          <a:p>
            <a:r>
              <a:rPr lang="en-US" dirty="0"/>
              <a:t>Test old PSR[15]</a:t>
            </a:r>
          </a:p>
          <a:p>
            <a:pPr lvl="1"/>
            <a:r>
              <a:rPr lang="en-US" dirty="0"/>
              <a:t>If old PSR[15] = 1 then system was in User mode and hence save USP (R6) in </a:t>
            </a:r>
            <a:r>
              <a:rPr lang="en-US" dirty="0" err="1"/>
              <a:t>Saved.USP</a:t>
            </a:r>
            <a:r>
              <a:rPr lang="en-US" dirty="0"/>
              <a:t>, load R6 with </a:t>
            </a:r>
            <a:r>
              <a:rPr lang="en-US" dirty="0" err="1"/>
              <a:t>Saved.SSP</a:t>
            </a:r>
            <a:r>
              <a:rPr lang="en-US" dirty="0"/>
              <a:t>, go to state 37</a:t>
            </a:r>
          </a:p>
          <a:p>
            <a:pPr lvl="1"/>
            <a:r>
              <a:rPr lang="en-US" dirty="0"/>
              <a:t>If old PSR[15] = 0 then system was in supervisory mode already</a:t>
            </a:r>
          </a:p>
          <a:p>
            <a:r>
              <a:rPr lang="en-US" dirty="0"/>
              <a:t>Save PSR, old PC to Supervisory Stack</a:t>
            </a:r>
          </a:p>
          <a:p>
            <a:r>
              <a:rPr lang="en-US" dirty="0"/>
              <a:t>Load PC with address of interrupt service routine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EE80-A6A0-470B-BC86-4DAF00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A0BA-2B56-4389-95C7-7FBE5D88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1BC9-6CCA-4D46-82BA-2948E5F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4CB26-50FC-4F0C-8123-F317F9E6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27" y="1506644"/>
            <a:ext cx="1352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AAF3-D24A-476C-B1F9-9080E3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Service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B9C9-C528-430F-89B2-527232EC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contains the starting address of the ISR</a:t>
            </a:r>
          </a:p>
          <a:p>
            <a:r>
              <a:rPr lang="en-US" dirty="0"/>
              <a:t>The ISR will execute, and the requirements of the I/O device will be served</a:t>
            </a:r>
          </a:p>
          <a:p>
            <a:pPr lvl="1"/>
            <a:r>
              <a:rPr lang="en-US" dirty="0"/>
              <a:t>For example, copy KBDR into some memory location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-save for general purpose registers</a:t>
            </a:r>
          </a:p>
          <a:p>
            <a:r>
              <a:rPr lang="en-US" dirty="0"/>
              <a:t>Only Input from the keyboard interrupt is implemented on LC-3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DCFD-50F5-4517-9E50-25DDD346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6191-5785-433A-AF67-6092AEDB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B797-57BA-42C9-B30D-CE4B131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78B-61CB-4307-A798-949C2F59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8043-B3BB-4D67-9A1F-4383C39D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memory-mapped I/O</a:t>
            </a:r>
            <a:r>
              <a:rPr lang="en-US" dirty="0"/>
              <a:t>, interaction with the I/O devices is controlled by our program</a:t>
            </a:r>
          </a:p>
          <a:p>
            <a:pPr lvl="1"/>
            <a:r>
              <a:rPr lang="en-US" dirty="0"/>
              <a:t>Our program polls ready bits of I/O registers to see if the I/O devices are ready for interaction</a:t>
            </a:r>
          </a:p>
          <a:p>
            <a:pPr lvl="1"/>
            <a:r>
              <a:rPr lang="en-US" dirty="0"/>
              <a:t>This leads to inefficiencies since our program effectively stalls until an I/O operation is complete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7679-998B-4E5F-9FA5-F67A9A0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0349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60EF-B592-4275-854B-9C86596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A5F4-12AE-428B-A70D-CE40529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D1FC-FE78-46AD-B3C1-36270C9A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the Interrupt (RTI)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1669-2FDF-42F5-89D7-0BD5AD51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return from </a:t>
            </a:r>
            <a:r>
              <a:rPr lang="en-US" dirty="0">
                <a:solidFill>
                  <a:srgbClr val="0070C0"/>
                </a:solidFill>
              </a:rPr>
              <a:t>ISR</a:t>
            </a:r>
            <a:r>
              <a:rPr lang="en-US" dirty="0"/>
              <a:t>, we need  special instruction, </a:t>
            </a:r>
            <a:r>
              <a:rPr lang="en-US" dirty="0">
                <a:solidFill>
                  <a:srgbClr val="00B050"/>
                </a:solidFill>
              </a:rPr>
              <a:t>RTI</a:t>
            </a:r>
          </a:p>
          <a:p>
            <a:r>
              <a:rPr lang="en-US" dirty="0">
                <a:solidFill>
                  <a:srgbClr val="00B050"/>
                </a:solidFill>
              </a:rPr>
              <a:t>RTI</a:t>
            </a:r>
            <a:r>
              <a:rPr lang="en-US" dirty="0"/>
              <a:t> is a privileged instruction</a:t>
            </a:r>
          </a:p>
          <a:p>
            <a:pPr lvl="1"/>
            <a:r>
              <a:rPr lang="en-US" dirty="0"/>
              <a:t>Can only be executed in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</a:p>
          <a:p>
            <a:pPr lvl="1"/>
            <a:r>
              <a:rPr lang="en-US" dirty="0"/>
              <a:t>If executed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, causes an </a:t>
            </a:r>
            <a:r>
              <a:rPr lang="en-US" dirty="0">
                <a:solidFill>
                  <a:srgbClr val="0070C0"/>
                </a:solidFill>
              </a:rPr>
              <a:t>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BCD7-8880-4C89-AB42-071C68D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C2E2-B685-41AE-82D0-2B68D2E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B081-CCEC-4654-A3BF-AD5E2C4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C2A-9086-4C2F-8727-6963AEE0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Return from the interrupt (RTI)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B8B5-DA64-4604-BB5D-905FF987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0</a:t>
            </a:r>
          </a:p>
          <a:p>
            <a:pPr lvl="1"/>
            <a:r>
              <a:rPr lang="en-US" dirty="0"/>
              <a:t>Restore PC and PSR</a:t>
            </a:r>
          </a:p>
          <a:p>
            <a:pPr lvl="1"/>
            <a:r>
              <a:rPr lang="en-US" dirty="0"/>
              <a:t>Test old PSR[15]</a:t>
            </a:r>
          </a:p>
          <a:p>
            <a:pPr lvl="2"/>
            <a:r>
              <a:rPr lang="en-US" dirty="0"/>
              <a:t>If old PSR[15] = 1 then the system returns to User mode and hence restore USP (R6) and store SSP</a:t>
            </a:r>
          </a:p>
          <a:p>
            <a:pPr lvl="2"/>
            <a:r>
              <a:rPr lang="en-US" dirty="0"/>
              <a:t>If old PSR[15] = 0 then system continues to be in the Supervisory mode</a:t>
            </a:r>
          </a:p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1 </a:t>
            </a:r>
            <a:r>
              <a:rPr lang="en-US" dirty="0"/>
              <a:t>(Privilege Mode Exception)</a:t>
            </a:r>
          </a:p>
          <a:p>
            <a:pPr lvl="1"/>
            <a:r>
              <a:rPr lang="en-US" dirty="0"/>
              <a:t>Handle condition as an privileged mode violation</a:t>
            </a:r>
          </a:p>
          <a:p>
            <a:pPr lvl="1"/>
            <a:r>
              <a:rPr lang="en-US" dirty="0"/>
              <a:t>Load Interrupt Vector with starting address of Privilege mode violation</a:t>
            </a:r>
          </a:p>
          <a:p>
            <a:pPr lvl="1"/>
            <a:r>
              <a:rPr lang="en-US" dirty="0"/>
              <a:t>Go to State 45 to handle interrupt as if by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5CD5-5582-4686-A474-C22D173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49CC-B3A8-49B8-9A42-CD609C5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EA45-602A-4C50-A519-91B0AC37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" name="Picture 16" descr="lc3_state_diagram_full">
            <a:extLst>
              <a:ext uri="{FF2B5EF4-FFF2-40B4-BE49-F238E27FC236}">
                <a16:creationId xmlns:a16="http://schemas.microsoft.com/office/drawing/2014/main" id="{79C7525F-6AE9-47B0-8580-197A440D2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6" r="80070" b="12782"/>
          <a:stretch>
            <a:fillRect/>
          </a:stretch>
        </p:blipFill>
        <p:spPr bwMode="auto">
          <a:xfrm>
            <a:off x="8480996" y="1630017"/>
            <a:ext cx="2126044" cy="423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1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3985-DE4B-453F-B8BE-10C56A8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A3A3-ED7F-48BB-B7CB-BE51832D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Only exceptions from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Privilege mode violation</a:t>
            </a:r>
          </a:p>
          <a:p>
            <a:pPr lvl="2"/>
            <a:r>
              <a:rPr lang="en-US" dirty="0"/>
              <a:t>If processor encounter RTI when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Illegal opcode </a:t>
            </a:r>
          </a:p>
          <a:p>
            <a:pPr lvl="2"/>
            <a:r>
              <a:rPr lang="en-US" dirty="0"/>
              <a:t>If IR[15:12] = 1101 is true (unused opcode)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Exception handling is similar to interrupt handling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4A92-1F89-4DFC-9B0F-C8022E7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602D-BE3A-4497-BE95-EDE6F60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5ACB-8C6A-432D-9583-E09285D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BB6-8968-4A93-A97B-EA019C1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LC-3 Datapath and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2433-2F8E-42D9-9FE0-2F0D9241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CB28-75F1-4D18-A121-0F0ED20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5439-D44A-43CA-BB2A-CCF3126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0A0CFD-2C45-419A-8C22-75AD29F0CB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214" y="1473358"/>
            <a:ext cx="4702441" cy="4695825"/>
          </a:xfrm>
          <a:prstGeom prst="rect">
            <a:avLst/>
          </a:prstGeom>
        </p:spPr>
      </p:pic>
      <p:pic>
        <p:nvPicPr>
          <p:cNvPr id="8" name="Picture 7" descr="lc3_datapath_full">
            <a:extLst>
              <a:ext uri="{FF2B5EF4-FFF2-40B4-BE49-F238E27FC236}">
                <a16:creationId xmlns:a16="http://schemas.microsoft.com/office/drawing/2014/main" id="{2951F2C4-1727-447D-AC96-4333B8AAD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2" y="1473358"/>
            <a:ext cx="4829175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8CB7-D5D2-464F-89EF-BFD203B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9F8D-CBDC-47B6-9368-87927A23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dirty="0"/>
              <a:t>run this with </a:t>
            </a:r>
            <a:r>
              <a:rPr lang="en-US" dirty="0" smtClean="0"/>
              <a:t>;https</a:t>
            </a:r>
            <a:r>
              <a:rPr lang="en-US" dirty="0"/>
              <a:t>://courses.grainger.illinois.edu/ece220/fa2019/lc3web/index.html (based on </a:t>
            </a:r>
            <a:r>
              <a:rPr lang="en-US" dirty="0">
                <a:hlinkClick r:id="rId2"/>
              </a:rPr>
              <a:t>https://wchargin.github.io/lc3web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</a:t>
            </a:r>
            <a:r>
              <a:rPr lang="en-US" dirty="0"/>
              <a:t>LEA R0, ISR_KB</a:t>
            </a:r>
          </a:p>
          <a:p>
            <a:r>
              <a:rPr lang="en-US" dirty="0"/>
              <a:t>             STI R0, KBINTV ; load ISR address to INTV</a:t>
            </a:r>
          </a:p>
          <a:p>
            <a:r>
              <a:rPr lang="en-US" dirty="0"/>
              <a:t>             LD R3, EN_IE</a:t>
            </a:r>
          </a:p>
          <a:p>
            <a:r>
              <a:rPr lang="en-US" dirty="0"/>
              <a:t>             STI R3, KBSR ; enable IE bit of KBSR</a:t>
            </a:r>
          </a:p>
          <a:p>
            <a:pPr marL="0" indent="0">
              <a:buNone/>
            </a:pPr>
            <a:r>
              <a:rPr lang="en-US" dirty="0"/>
              <a:t>              ; main code (just an infinite output loop)</a:t>
            </a:r>
          </a:p>
          <a:p>
            <a:r>
              <a:rPr lang="en-US" dirty="0"/>
              <a:t>AGAIN LD R0, NUM2 ; infinite loop printing '2’</a:t>
            </a:r>
          </a:p>
          <a:p>
            <a:r>
              <a:rPr lang="en-US" dirty="0"/>
              <a:t>             OUT</a:t>
            </a:r>
          </a:p>
          <a:p>
            <a:r>
              <a:rPr lang="en-US" dirty="0"/>
              <a:t>             </a:t>
            </a:r>
            <a:r>
              <a:rPr lang="en-US" dirty="0" err="1"/>
              <a:t>BRnzp</a:t>
            </a:r>
            <a:r>
              <a:rPr lang="en-US" dirty="0"/>
              <a:t> AGAIN</a:t>
            </a:r>
          </a:p>
          <a:p>
            <a:r>
              <a:rPr lang="en-US" dirty="0"/>
              <a:t>             HALT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CC97-FE23-4922-A524-85640E1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52CC-C50D-476E-809A-6DA6452F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B2B8-4859-42FB-89D4-5F5E1B3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E483-19BE-411B-9D9B-066FB6D2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0199-726B-41B4-9DB2-39A531DF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291959"/>
            <a:ext cx="7792278" cy="504394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               ; Interrupt Service Routine</a:t>
            </a:r>
          </a:p>
          <a:p>
            <a:r>
              <a:rPr lang="en-US" dirty="0"/>
              <a:t>ISR_KB</a:t>
            </a:r>
          </a:p>
          <a:p>
            <a:r>
              <a:rPr lang="en-US" dirty="0"/>
              <a:t>    ST  R0,SaveR0 ;</a:t>
            </a:r>
            <a:r>
              <a:rPr lang="en-US" dirty="0" err="1"/>
              <a:t>callee</a:t>
            </a:r>
            <a:r>
              <a:rPr lang="en-US" dirty="0"/>
              <a:t>-save</a:t>
            </a:r>
          </a:p>
          <a:p>
            <a:r>
              <a:rPr lang="en-US" dirty="0"/>
              <a:t>    ST  R7,SaveR7 ;</a:t>
            </a:r>
            <a:r>
              <a:rPr lang="en-US" dirty="0" err="1"/>
              <a:t>callee</a:t>
            </a:r>
            <a:r>
              <a:rPr lang="en-US" dirty="0"/>
              <a:t>-save</a:t>
            </a:r>
          </a:p>
          <a:p>
            <a:r>
              <a:rPr lang="en-US" dirty="0"/>
              <a:t>    LDI R0,KBDR ;read a </a:t>
            </a:r>
            <a:r>
              <a:rPr lang="en-US" dirty="0" err="1"/>
              <a:t>charcter</a:t>
            </a:r>
            <a:r>
              <a:rPr lang="en-US" dirty="0"/>
              <a:t> from keyboard and clear ready bit</a:t>
            </a:r>
          </a:p>
          <a:p>
            <a:r>
              <a:rPr lang="en-US" dirty="0"/>
              <a:t>    HALT</a:t>
            </a:r>
          </a:p>
          <a:p>
            <a:r>
              <a:rPr lang="en-US" dirty="0"/>
              <a:t>    LD  R0,SaveR0</a:t>
            </a:r>
          </a:p>
          <a:p>
            <a:r>
              <a:rPr lang="en-US" dirty="0"/>
              <a:t>    LD  R7,SaveR7</a:t>
            </a:r>
          </a:p>
          <a:p>
            <a:r>
              <a:rPr lang="en-US" dirty="0"/>
              <a:t>    </a:t>
            </a:r>
            <a:r>
              <a:rPr lang="en-US" dirty="0" smtClean="0"/>
              <a:t>RTI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EN_IE     .FILL x4000 ; enable IE 0100_0000_0000_0000</a:t>
            </a:r>
          </a:p>
          <a:p>
            <a:r>
              <a:rPr lang="en-US" dirty="0"/>
              <a:t>NUM2     .FILL x0032 ; '2'</a:t>
            </a:r>
          </a:p>
          <a:p>
            <a:r>
              <a:rPr lang="en-US" dirty="0"/>
              <a:t>KBSR      .FILL xFE00</a:t>
            </a:r>
          </a:p>
          <a:p>
            <a:r>
              <a:rPr lang="en-US" dirty="0"/>
              <a:t>KBDR     .FILL xFE02</a:t>
            </a:r>
          </a:p>
          <a:p>
            <a:r>
              <a:rPr lang="en-US" dirty="0"/>
              <a:t>KBINTV .FILL x0180 ; INT vector table address for keyboard</a:t>
            </a:r>
          </a:p>
          <a:p>
            <a:r>
              <a:rPr lang="en-US" dirty="0"/>
              <a:t>SaveR0   .BLKW #1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2768-E3D9-4518-9C84-ADC598C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840B-81CF-4785-93C7-C01F8126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C133-6841-46F9-837C-5C99574F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0"/>
          <a:stretch/>
        </p:blipFill>
        <p:spPr>
          <a:xfrm>
            <a:off x="1581098" y="1443451"/>
            <a:ext cx="8875059" cy="46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A48E2-C056-4D64-B158-564CBEB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931652"/>
            <a:ext cx="8875059" cy="49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FBAC-BCA1-4759-A917-45BE6CA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04F7-4E87-43A7-AB09-4A28159D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 </a:t>
            </a:r>
            <a:r>
              <a:rPr lang="en-US" sz="2400" dirty="0">
                <a:solidFill>
                  <a:srgbClr val="0070C0"/>
                </a:solidFill>
              </a:rPr>
              <a:t>interrupt-driven I/O</a:t>
            </a:r>
            <a:r>
              <a:rPr lang="en-US" sz="2400" dirty="0"/>
              <a:t>, interaction with the I/O device is controlled by the I/O device itself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I/O device generates an </a:t>
            </a:r>
            <a:r>
              <a:rPr lang="en-US" sz="2400" dirty="0">
                <a:solidFill>
                  <a:srgbClr val="0070C0"/>
                </a:solidFill>
              </a:rPr>
              <a:t>interrupt signal</a:t>
            </a:r>
            <a:r>
              <a:rPr lang="en-US" sz="2400" dirty="0"/>
              <a:t> to indicate that I/O device is ready with new I/O operation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 response to this interrupt, the currently executed program stops its execution and the control is passed to some subroutine designed to handle the interrupt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Once the subroutine processes the interrupt, the control is passed back to the program that was previously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3D4-6D21-406C-A28E-54344AF4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4413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9A56-940F-49D2-A2F7-B95B6585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E944-9C34-4E01-99D3-D4225A3A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things must be true for an I/O device to actually interrupt the processor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The device must want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</a:t>
            </a:r>
            <a:r>
              <a:rPr lang="en-US" dirty="0">
                <a:solidFill>
                  <a:srgbClr val="0070C0"/>
                </a:solidFill>
              </a:rPr>
              <a:t>ready bit (KBSR[15] and DSR[15])</a:t>
            </a:r>
            <a:r>
              <a:rPr lang="en-US" dirty="0"/>
              <a:t>.  If these bits are set, there is a new I/O request ready to be served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F7429-5F0D-4D42-A0E0-619E35EF513C}"/>
              </a:ext>
            </a:extLst>
          </p:cNvPr>
          <p:cNvGrpSpPr/>
          <p:nvPr/>
        </p:nvGrpSpPr>
        <p:grpSpPr>
          <a:xfrm>
            <a:off x="596348" y="4470201"/>
            <a:ext cx="8747358" cy="1276311"/>
            <a:chOff x="877530" y="3283901"/>
            <a:chExt cx="8747358" cy="1276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8947D6-2E55-4DFB-B3F3-A46DFCA05C03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AA2F43-720C-41C2-BDF6-2CE975CA9173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8BB13F-1606-40F0-A867-6438F75F9AB8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CB351-EC7D-410A-A14A-0FF5318B69C3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133B6-2AFF-4993-A9F5-78103B9D0C54}"/>
                </a:ext>
              </a:extLst>
            </p:cNvPr>
            <p:cNvSpPr txBox="1"/>
            <p:nvPr/>
          </p:nvSpPr>
          <p:spPr>
            <a:xfrm>
              <a:off x="977890" y="3283901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0063B8-2206-455F-A4CA-3A86DAAE420B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EC7F78-6BDC-4BF0-9733-83783248E4A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0D2C25-43B7-495A-B76C-FC91C48C626D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DFE4C2-0E7E-4BA2-B48F-78DBC20A5972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CF5097-9E5C-4596-B8C9-B99A3FBAE49E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F37BCB-A105-46B7-8641-BA43D1CDA063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03E2BB-266E-4B9A-BFBC-64BE3EC9A337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45D331-C843-4470-BA7B-A00B4F586611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37F90F-6DB2-4DDD-A0DC-497D878170E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03052C-BB56-46E8-98C3-E332F7A9F18C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B5B9D11-931C-4301-A727-CE5C7289C484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4FFB27-E371-4BA3-9D8C-278FB66A1DF4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2141DE2-C532-4CE5-ADAD-EB835CD4E80A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27B8C2-A26B-4249-94D8-8E4756319988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1ACF06-32FF-41B8-9D0A-4C072832CC94}"/>
                </a:ext>
              </a:extLst>
            </p:cNvPr>
            <p:cNvGrpSpPr/>
            <p:nvPr/>
          </p:nvGrpSpPr>
          <p:grpSpPr>
            <a:xfrm>
              <a:off x="1435511" y="3287366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FADF51-77BB-4CAF-8E03-91EA7A915D93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E8967-14D9-4C98-B532-007734844044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1BF3C-3B76-4559-9DAA-D1239354B2D2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7975FC-CB50-4B02-9397-75771F58C5FC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EB6BB-DBA3-4392-B795-B2CDCB13658E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612354-8E84-4D34-95CE-34DE20B014BB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5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dirty="0"/>
              <a:t>The device must have the right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an </a:t>
            </a:r>
            <a:r>
              <a:rPr lang="en-US" dirty="0">
                <a:solidFill>
                  <a:srgbClr val="0070C0"/>
                </a:solidFill>
              </a:rPr>
              <a:t>interrupt enable bit (KBSR[14] and DSR[14])</a:t>
            </a:r>
            <a:r>
              <a:rPr lang="en-US" dirty="0"/>
              <a:t>.  If such bit is set by the processor, the processor wants to give the I/O device the right to request the interrupt service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D5EAC-69A0-4309-BA01-2880AF764ED1}"/>
              </a:ext>
            </a:extLst>
          </p:cNvPr>
          <p:cNvGrpSpPr/>
          <p:nvPr/>
        </p:nvGrpSpPr>
        <p:grpSpPr>
          <a:xfrm>
            <a:off x="596348" y="4449342"/>
            <a:ext cx="8905830" cy="778641"/>
            <a:chOff x="708745" y="2451274"/>
            <a:chExt cx="8905830" cy="7786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001C3-745D-4227-95EE-E47CF53960CD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E1F7-FF04-4D1D-A2FF-4AE5B1ED9D4D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0D8209-1308-4F7D-B729-270543483583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A2AAFA-0051-44D3-995B-A6B59FFD4C4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34CE1-E2D4-4972-AAD3-FEDB8701D9D5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1D0E3-8C46-4634-8E89-686A76C3477E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41BDB5-0AD7-479C-B7DF-5E64EE47492B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96F65D-6799-42B9-B71C-F7B8C5989BF2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65C1BB-5962-4B18-BDC8-D1BC176EB569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1D28FC-4D0C-460D-9D74-62FD313A7585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E171C6-0C09-4262-B6E8-F6BD07C06DF7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487124-DB4C-4EF1-BD6E-55FCE94D6820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E76BB2-E6B5-4998-B90D-74E3B5C9286C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30CEAE-0EBF-4210-9B3A-2627EDE8BFF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BEEA10-8D5F-4FE2-B53F-CDC5B1FE5C0D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1B91BE-81EA-46FE-9630-C283802CA683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CAA8CE-DA43-400D-9D54-9F7EB1FF480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33A660-3DB0-4E1E-A06F-153D6AED1B90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F865B-4E58-42CA-B4B4-A7F9C24C35E3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EACF9D-A1F2-4380-8181-587C261073F5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2E9208-7725-49CB-B90D-182559B1BBCC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81329C-78E7-44AD-A37F-EA74F4BAD837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FE0A13-39F4-4B77-8B78-CB3EBC5E2AE5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207CC-A154-496C-96D9-B57678236E73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8DFB2-4307-409E-BF9D-F2BD515F6792}"/>
              </a:ext>
            </a:extLst>
          </p:cNvPr>
          <p:cNvGrpSpPr/>
          <p:nvPr/>
        </p:nvGrpSpPr>
        <p:grpSpPr>
          <a:xfrm>
            <a:off x="697056" y="4990189"/>
            <a:ext cx="4871846" cy="1326279"/>
            <a:chOff x="809453" y="2992121"/>
            <a:chExt cx="4871846" cy="13262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5F8EE1-A091-40BF-803B-7DE7B6C9C032}"/>
                </a:ext>
              </a:extLst>
            </p:cNvPr>
            <p:cNvSpPr/>
            <p:nvPr/>
          </p:nvSpPr>
          <p:spPr>
            <a:xfrm>
              <a:off x="809453" y="3861200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69515D-8E07-4590-9716-D9355BDA37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8" y="2992121"/>
              <a:ext cx="21161" cy="8690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19D506-C284-46DD-AF45-D84785CD32CC}"/>
                </a:ext>
              </a:extLst>
            </p:cNvPr>
            <p:cNvSpPr/>
            <p:nvPr/>
          </p:nvSpPr>
          <p:spPr>
            <a:xfrm>
              <a:off x="1225651" y="3409067"/>
              <a:ext cx="445564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enable bit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1DC979-8B1C-414F-99C3-3F8876CF1DEC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28" y="2999742"/>
              <a:ext cx="6565" cy="402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89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C8C-E5AC-4528-AF34-66D5F98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Signal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F5E9-B65A-4458-914F-7EA13990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Ready bit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interrupt enable bit</a:t>
            </a:r>
            <a:r>
              <a:rPr lang="en-US" dirty="0"/>
              <a:t> together are used to generate an </a:t>
            </a:r>
            <a:r>
              <a:rPr lang="en-US" dirty="0">
                <a:solidFill>
                  <a:srgbClr val="0070C0"/>
                </a:solidFill>
              </a:rPr>
              <a:t>interrupt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CE83-CA3C-446C-80DA-11D1F4CF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04EA-A70C-4463-9ADD-B232BAC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889C-6F91-4406-910A-56A0B1A0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6</a:t>
            </a:fld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6C4F72-3021-408D-9931-1D3DAA948C0E}"/>
              </a:ext>
            </a:extLst>
          </p:cNvPr>
          <p:cNvGrpSpPr/>
          <p:nvPr/>
        </p:nvGrpSpPr>
        <p:grpSpPr>
          <a:xfrm>
            <a:off x="596348" y="3390397"/>
            <a:ext cx="8905830" cy="778641"/>
            <a:chOff x="708745" y="2451274"/>
            <a:chExt cx="8905830" cy="778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46B939-F13C-48D5-A371-0174AF6AD3DC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5FA781-994C-4BA1-A05C-FC68BBA00F0C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DC17A5-33BD-4860-879C-0014D73AC1E8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82D57-928C-4572-94FE-0CF80097C698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A568-BEB1-46CD-81B2-575506BCBA0B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7FA6E-B6F9-4455-A6E0-0CF0D6076944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BCC13A-1F26-49B3-8021-D49B06D8F46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7768E5-EA91-4CA1-8EB7-41F4DCA9B93C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F6C59FB-C1F7-4B7D-AE34-9B75CF9903E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0C361-F553-40DF-920F-5B0BFB3E11AD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798F33-D8FC-49F8-8DC4-9DA58367177B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C26A2D-4EEB-4BE4-962F-1C025751F36A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31E2A4A-C1B2-4471-ADD5-25AB813173FF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4C0591-B271-45B5-8D29-61F4E0DA02E3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E1282-E8BD-4F9D-B7BE-5D7C08FAC164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7EF668F-ADDD-4D4B-BB64-A1BCCAB7C96D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062993-B4DA-42ED-8479-E105E7E8E72B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155D19-BF22-4A4C-A3CC-BC510CC6ECE2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8D9AF2-92A7-45E9-8DE8-07E4FA618519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BC3C60-14DC-47E9-8978-A4449E5D815C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3171AD-39BA-4DC8-914D-7AB7705B3485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C071E1-7457-4E75-A42A-A9788D60D835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1B6A0C-D673-4862-9D29-A901EFE46913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EC7FEC-9106-4792-A080-CF5D9508D750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4D6F94C-E92E-4142-81BC-4D167CE39F8B}"/>
              </a:ext>
            </a:extLst>
          </p:cNvPr>
          <p:cNvGrpSpPr/>
          <p:nvPr/>
        </p:nvGrpSpPr>
        <p:grpSpPr>
          <a:xfrm>
            <a:off x="821349" y="3944760"/>
            <a:ext cx="9532530" cy="1283223"/>
            <a:chOff x="932427" y="2995492"/>
            <a:chExt cx="9532530" cy="1283223"/>
          </a:xfrm>
        </p:grpSpPr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48CD0A22-E340-49CB-A7F5-5A5CB268521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F89438-32C5-481F-8F9E-A19C57D7E1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C54793-F195-41A3-8E9F-5E90B6828AAC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3A4FA7-1576-4799-9CF3-59CDE47FBD8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D01F807-F848-4125-9D74-7B3AB9967C11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0D0E92-0DDD-4978-AB97-5DA0B2BDCEF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490E30-7223-4467-8B24-887265E4341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8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3"/>
            </a:pPr>
            <a:r>
              <a:rPr lang="en-US" dirty="0"/>
              <a:t>This request must be more urgent than the processor’s current task.</a:t>
            </a:r>
          </a:p>
          <a:p>
            <a:pPr marL="384048" lvl="2" indent="0">
              <a:buNone/>
            </a:pPr>
            <a:r>
              <a:rPr lang="en-US" dirty="0"/>
              <a:t>A program is executed with some specified priority level, LC-3 has 8 such priority levels PL0..PL7.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65CA0-B3D0-4998-BD8B-A798967F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498794"/>
            <a:ext cx="4256326" cy="32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C02-3281-4F04-8544-C01BDB4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 Interrupt-driven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AF60-52B9-4022-8F7E-8179AC1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6FD7-8104-4634-94A2-EF4B31B5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367C-CAA6-4401-A1D0-2C9A8A47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8C105-CBDD-4509-BC16-779639F68AF8}"/>
              </a:ext>
            </a:extLst>
          </p:cNvPr>
          <p:cNvGrpSpPr/>
          <p:nvPr/>
        </p:nvGrpSpPr>
        <p:grpSpPr>
          <a:xfrm>
            <a:off x="881717" y="2555651"/>
            <a:ext cx="2459361" cy="3680468"/>
            <a:chOff x="5383089" y="1822353"/>
            <a:chExt cx="4669109" cy="44888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E0491-F2E7-4CBB-8F8D-36A36EBCF9EE}"/>
                </a:ext>
              </a:extLst>
            </p:cNvPr>
            <p:cNvSpPr/>
            <p:nvPr/>
          </p:nvSpPr>
          <p:spPr>
            <a:xfrm>
              <a:off x="8081196" y="5200618"/>
              <a:ext cx="1971002" cy="76836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KBDR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3B1541-CA59-4A4B-8B64-5CAD20247F2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063249" y="5968983"/>
              <a:ext cx="3448" cy="34222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BFEA6-2A19-4CDC-955B-DA6AB1E2C99B}"/>
                </a:ext>
              </a:extLst>
            </p:cNvPr>
            <p:cNvSpPr txBox="1"/>
            <p:nvPr/>
          </p:nvSpPr>
          <p:spPr>
            <a:xfrm>
              <a:off x="6281625" y="4277007"/>
              <a:ext cx="1764792" cy="76004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(nothing)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266A3B-313C-4BC2-AC72-623B6434B081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>
              <a:off x="7164021" y="3815412"/>
              <a:ext cx="0" cy="4615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3EDA85-618C-4714-AC92-B5E2DC97B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5612" y="1932321"/>
              <a:ext cx="13953" cy="27378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E953E1-1620-425D-BCC0-3D5A7D537F8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063249" y="2985637"/>
              <a:ext cx="3448" cy="221498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5920F4-C582-4B34-A656-D8BD39EC8556}"/>
                </a:ext>
              </a:extLst>
            </p:cNvPr>
            <p:cNvCxnSpPr/>
            <p:nvPr/>
          </p:nvCxnSpPr>
          <p:spPr>
            <a:xfrm flipH="1" flipV="1">
              <a:off x="8685707" y="3018522"/>
              <a:ext cx="399058" cy="314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6A016C58-8328-44EC-B41B-5260AD67A197}"/>
                </a:ext>
              </a:extLst>
            </p:cNvPr>
            <p:cNvSpPr/>
            <p:nvPr/>
          </p:nvSpPr>
          <p:spPr>
            <a:xfrm>
              <a:off x="5536634" y="2225957"/>
              <a:ext cx="3254774" cy="1589455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KBSR is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EF7D2E-4BC8-4033-9D24-F384634B1EC9}"/>
                </a:ext>
              </a:extLst>
            </p:cNvPr>
            <p:cNvSpPr txBox="1"/>
            <p:nvPr/>
          </p:nvSpPr>
          <p:spPr>
            <a:xfrm>
              <a:off x="6422446" y="3781607"/>
              <a:ext cx="788827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4E1DBA-F6E1-485A-AC1E-81AF042453AA}"/>
                </a:ext>
              </a:extLst>
            </p:cNvPr>
            <p:cNvSpPr txBox="1"/>
            <p:nvPr/>
          </p:nvSpPr>
          <p:spPr>
            <a:xfrm>
              <a:off x="8388090" y="2485638"/>
              <a:ext cx="934905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0ECFE-9476-4755-BA89-AA22EAABCE53}"/>
                </a:ext>
              </a:extLst>
            </p:cNvPr>
            <p:cNvCxnSpPr/>
            <p:nvPr/>
          </p:nvCxnSpPr>
          <p:spPr>
            <a:xfrm>
              <a:off x="7162811" y="1822353"/>
              <a:ext cx="5375" cy="41507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7984E4-E1C9-4035-95C3-DA6E574A9B1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409234" y="4657030"/>
              <a:ext cx="87239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D2A98B-B164-4EF3-9AD4-7A4BFC130A11}"/>
                </a:ext>
              </a:extLst>
            </p:cNvPr>
            <p:cNvCxnSpPr/>
            <p:nvPr/>
          </p:nvCxnSpPr>
          <p:spPr>
            <a:xfrm>
              <a:off x="5383089" y="1945463"/>
              <a:ext cx="176956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0E4D91-A506-427B-BB68-57CF0BA4425F}"/>
              </a:ext>
            </a:extLst>
          </p:cNvPr>
          <p:cNvGrpSpPr/>
          <p:nvPr/>
        </p:nvGrpSpPr>
        <p:grpSpPr>
          <a:xfrm>
            <a:off x="596348" y="1427860"/>
            <a:ext cx="4278082" cy="781028"/>
            <a:chOff x="877530" y="3283901"/>
            <a:chExt cx="8747358" cy="12763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DEFA97-6B33-4E00-99F3-700422D551C5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32C13-3C84-4C2B-84A0-517C3936336A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A2915C-A0A9-4300-AD18-571C2A9469B9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6BEE3-8B08-4CD3-B4BE-3ECEDD4ABFEA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61878-629E-4E2F-801B-FFF9613870DE}"/>
                </a:ext>
              </a:extLst>
            </p:cNvPr>
            <p:cNvSpPr txBox="1"/>
            <p:nvPr/>
          </p:nvSpPr>
          <p:spPr>
            <a:xfrm>
              <a:off x="977890" y="3283901"/>
              <a:ext cx="308098" cy="2640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BCD033-A06C-4563-8407-8724D08DA3C3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7BA12F-4DA6-4E75-9D89-7E422DB84AE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ACB218-52FA-42B4-B392-9697E0880671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9CE3E2-BFF6-4C38-B9FB-0369113B6D65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0E194-F201-444D-8F9B-5198B8E5B040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1D5CC-269B-4938-827E-5071002A2F25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472C32-D052-46C9-BEE5-44FB25BC5580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F3DC70-BB55-4B15-88A7-56DAB6019CC9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8E80AA-3518-41E9-B74C-86487E25137E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3D2A541-C7A7-4FF8-BFF9-71D95AA32ECE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F488ACC-DA76-4079-8F13-73C4DBE5A53B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10A56B-682F-46AC-9E2D-1FED9D267BB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B28F43-448B-4DD7-8F0E-43AED5C64F3F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B46E55-0074-426D-A1F0-955696D34920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4009F4-9E6C-43A6-AD97-95F760CE00BC}"/>
                </a:ext>
              </a:extLst>
            </p:cNvPr>
            <p:cNvGrpSpPr/>
            <p:nvPr/>
          </p:nvGrpSpPr>
          <p:grpSpPr>
            <a:xfrm>
              <a:off x="1435511" y="3287366"/>
              <a:ext cx="6531407" cy="264051"/>
              <a:chOff x="-3189575" y="2044118"/>
              <a:chExt cx="6531407" cy="2640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573ED1-5279-44BA-A863-79C10A4C1259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783802" cy="264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CD2F20-93AA-4EF9-9B90-6427C3CE4B74}"/>
                  </a:ext>
                </a:extLst>
              </p:cNvPr>
              <p:cNvSpPr txBox="1"/>
              <p:nvPr/>
            </p:nvSpPr>
            <p:spPr>
              <a:xfrm>
                <a:off x="3187781" y="2044120"/>
                <a:ext cx="154051" cy="26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840A3D-3905-4A71-9AEC-9F94A597EC14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A16651-EAC3-441E-98C2-DBCEEA101AD8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89C097-FCC9-48EE-A61F-3DF758D065EF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0081C0-1D8F-4981-9CCB-CDEE258AA6C6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97A703-7B8E-4CEA-A497-82D1BC279123}"/>
              </a:ext>
            </a:extLst>
          </p:cNvPr>
          <p:cNvGrpSpPr/>
          <p:nvPr/>
        </p:nvGrpSpPr>
        <p:grpSpPr>
          <a:xfrm>
            <a:off x="5895650" y="1427860"/>
            <a:ext cx="4367354" cy="503089"/>
            <a:chOff x="708745" y="2451274"/>
            <a:chExt cx="8905830" cy="77864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BC4EAE-CEB5-4D94-BD14-BE944FA0DF99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08BA14-F3E3-4DB2-9E41-64EF076897F5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E97294-C35F-497C-B257-B43005AC8A9A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C947CC-CBF9-4B83-8EEB-FC277B4E4A1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4A10C-7531-4DC1-9C12-87F0ACF2BA80}"/>
                </a:ext>
              </a:extLst>
            </p:cNvPr>
            <p:cNvSpPr txBox="1"/>
            <p:nvPr/>
          </p:nvSpPr>
          <p:spPr>
            <a:xfrm>
              <a:off x="809105" y="2451274"/>
              <a:ext cx="307268" cy="249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7FBA88-A7D4-46D8-9391-F923987BDB2F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79FFF84-CCF6-445E-A4EF-4A79B6828A3F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132D089-55FF-4267-845B-7FA93D29BC2E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DC5259-F82C-4108-A743-5CEAAE5DB66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CC10DA-CA1E-4051-A5B8-9B0AD6D3838A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FDD597-8048-44B2-ADF7-E02994D10DA0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40F034-0644-496B-9A60-B010B2F586C7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E1F77-244D-4291-A657-EECE4CCA8BF0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CCD0C5-C51B-424F-A891-35671A58CB6D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A42D93-0F9C-4142-9B9C-422FCD8AE675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99D64-7C25-46E9-AFCB-6CA87677AE5E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2288B6-60E8-4627-A65C-E229F6584FC7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95D41B9-7CA2-4BE1-BD64-899884A396AD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FCA552-2075-4C61-A739-78E8AC1F554B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2EA744B-724A-495F-9F7B-4F1A23B02ED5}"/>
                </a:ext>
              </a:extLst>
            </p:cNvPr>
            <p:cNvGrpSpPr/>
            <p:nvPr/>
          </p:nvGrpSpPr>
          <p:grpSpPr>
            <a:xfrm>
              <a:off x="1266726" y="2454739"/>
              <a:ext cx="6530993" cy="249514"/>
              <a:chOff x="-3189575" y="2044118"/>
              <a:chExt cx="6530993" cy="24951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85C7C7-555E-4DAF-8FDC-12A6C4BEB891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392861" cy="249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311B04-0021-4D5D-8FA1-1B0F6F79AC89}"/>
                  </a:ext>
                </a:extLst>
              </p:cNvPr>
              <p:cNvSpPr txBox="1"/>
              <p:nvPr/>
            </p:nvSpPr>
            <p:spPr>
              <a:xfrm>
                <a:off x="3187782" y="2044120"/>
                <a:ext cx="153636" cy="249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2FB537-AECC-45DE-AB80-678C8D3141F0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CB5E97-10B8-4569-8814-B789DE9A8D98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7B463F-C92F-4B7D-86A0-3466C1E59E1E}"/>
              </a:ext>
            </a:extLst>
          </p:cNvPr>
          <p:cNvGrpSpPr/>
          <p:nvPr/>
        </p:nvGrpSpPr>
        <p:grpSpPr>
          <a:xfrm>
            <a:off x="6047098" y="1819313"/>
            <a:ext cx="4136634" cy="736338"/>
            <a:chOff x="932427" y="2995492"/>
            <a:chExt cx="9532530" cy="1283223"/>
          </a:xfrm>
        </p:grpSpPr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2F5C82B2-CD32-44EF-930E-DC8BB552CEF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6C0E2A-9FDB-4451-8034-FFC7CFB40315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854269-EF60-400D-AC72-6909BF351E98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C73EB9-674B-4563-91E4-2B541B353E2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34587D6-CFED-4A62-84A4-003582FB1ACD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EC788AD-27A5-4B77-84D1-381497D4FCC6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904E24-4EF9-4496-BD63-E7B3F72A8DD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CAEBE2F-B638-4B72-ABEF-020E4D65F0BF}"/>
              </a:ext>
            </a:extLst>
          </p:cNvPr>
          <p:cNvSpPr/>
          <p:nvPr/>
        </p:nvSpPr>
        <p:spPr>
          <a:xfrm>
            <a:off x="5364374" y="3005235"/>
            <a:ext cx="6184421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0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device will NOT be able to interrupt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to use polling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1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Interrupt-driven I/O enabled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 request generated as soon as Ready bit sets (e.g., a key is typed)</a:t>
            </a:r>
          </a:p>
        </p:txBody>
      </p:sp>
    </p:spTree>
    <p:extLst>
      <p:ext uri="{BB962C8B-B14F-4D97-AF65-F5344CB8AC3E}">
        <p14:creationId xmlns:p14="http://schemas.microsoft.com/office/powerpoint/2010/main" val="7136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8053-371F-4ED8-8651-3A02B3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719-F2F9-44F4-A83B-52C6359A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Stage 1:</a:t>
            </a:r>
            <a:r>
              <a:rPr lang="en-US" dirty="0">
                <a:solidFill>
                  <a:srgbClr val="0070C0"/>
                </a:solidFill>
              </a:rPr>
              <a:t> Initiate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1.1 Stop the running program on any instruction</a:t>
            </a:r>
          </a:p>
          <a:p>
            <a:pPr lvl="1"/>
            <a:r>
              <a:rPr lang="en-US" sz="2300" dirty="0"/>
              <a:t>1.2 Save the state of the running program</a:t>
            </a:r>
          </a:p>
          <a:p>
            <a:pPr lvl="1"/>
            <a:r>
              <a:rPr lang="en-US" sz="2300" dirty="0"/>
              <a:t>1.3 Generate address of the interrupt servicing subroutine</a:t>
            </a:r>
            <a:endParaRPr lang="en-US" dirty="0"/>
          </a:p>
          <a:p>
            <a:r>
              <a:rPr lang="en-US" dirty="0"/>
              <a:t>Stage 2:</a:t>
            </a:r>
            <a:r>
              <a:rPr lang="en-US" dirty="0">
                <a:solidFill>
                  <a:srgbClr val="0070C0"/>
                </a:solidFill>
              </a:rPr>
              <a:t> Service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2.1 Transfer control to the interrupt subroutine</a:t>
            </a:r>
          </a:p>
          <a:p>
            <a:pPr lvl="1"/>
            <a:r>
              <a:rPr lang="en-US" sz="2300" dirty="0"/>
              <a:t>2.2 Execute the interrupt subroutine</a:t>
            </a:r>
            <a:endParaRPr lang="en-US" dirty="0"/>
          </a:p>
          <a:p>
            <a:r>
              <a:rPr lang="en-US" dirty="0"/>
              <a:t>Stage 3:</a:t>
            </a:r>
            <a:r>
              <a:rPr lang="en-US" dirty="0">
                <a:solidFill>
                  <a:srgbClr val="0070C0"/>
                </a:solidFill>
              </a:rPr>
              <a:t> Return</a:t>
            </a:r>
            <a:r>
              <a:rPr lang="en-US" dirty="0"/>
              <a:t> from the interrupt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3.1 Resume right where we left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4EB1-F7A5-4E0C-B4AD-2AD88B6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7631-49C7-401F-9A8B-07B484C8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58EF-4825-416E-B195-F6B11C2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21794</TotalTime>
  <Words>1664</Words>
  <Application>Microsoft Office PowerPoint</Application>
  <PresentationFormat>Widescreen</PresentationFormat>
  <Paragraphs>265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Century Schoolbook</vt:lpstr>
      <vt:lpstr>Courier New</vt:lpstr>
      <vt:lpstr>Droid Sans</vt:lpstr>
      <vt:lpstr>Wingdings</vt:lpstr>
      <vt:lpstr>Retrospect</vt:lpstr>
      <vt:lpstr>University of Illinois at Urbana-Champaign Dept. of Electrical and Computer Engineering  ECE 220: Computer Systems &amp; Programming</vt:lpstr>
      <vt:lpstr>Memory-mapped I/O</vt:lpstr>
      <vt:lpstr>Interrupt-driven I/O</vt:lpstr>
      <vt:lpstr>PowerPoint Presentation</vt:lpstr>
      <vt:lpstr>PowerPoint Presentation</vt:lpstr>
      <vt:lpstr>Interrupt Signal (INT)</vt:lpstr>
      <vt:lpstr>PowerPoint Presentation</vt:lpstr>
      <vt:lpstr>Polling vs Interrupt-driven I/O</vt:lpstr>
      <vt:lpstr>Flow of Interrupt-driven I/O</vt:lpstr>
      <vt:lpstr>Stage 1: Initiating the Interrupt</vt:lpstr>
      <vt:lpstr>Interrupt Priority</vt:lpstr>
      <vt:lpstr>LC-3 Interrupt Table</vt:lpstr>
      <vt:lpstr>1.1 Stopping the Execution of the Program</vt:lpstr>
      <vt:lpstr>1.2 Saving the State - What</vt:lpstr>
      <vt:lpstr>1.2 Saving the State - Where</vt:lpstr>
      <vt:lpstr>LC-3 Hardware to Support Interrupts</vt:lpstr>
      <vt:lpstr>1.3 Generating ISR address</vt:lpstr>
      <vt:lpstr>LC-3 FSM for Handling an Interrupt</vt:lpstr>
      <vt:lpstr>Stage 2: Service the interrupt</vt:lpstr>
      <vt:lpstr>Return from the Interrupt (RTI) Instruction</vt:lpstr>
      <vt:lpstr>Stage 3: Return from the interrupt (RTI)</vt:lpstr>
      <vt:lpstr>Exception Handling</vt:lpstr>
      <vt:lpstr>Extended LC-3 Datapath and FSM</vt:lpstr>
      <vt:lpstr>Example</vt:lpstr>
      <vt:lpstr>Example - continued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Bhowmik, Ujjal Kumar</cp:lastModifiedBy>
  <cp:revision>1383</cp:revision>
  <cp:lastPrinted>2018-01-30T22:46:01Z</cp:lastPrinted>
  <dcterms:created xsi:type="dcterms:W3CDTF">2015-04-21T10:43:03Z</dcterms:created>
  <dcterms:modified xsi:type="dcterms:W3CDTF">2019-09-12T18:41:48Z</dcterms:modified>
</cp:coreProperties>
</file>