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71"/>
  </p:notesMasterIdLst>
  <p:handoutMasterIdLst>
    <p:handoutMasterId r:id="rId72"/>
  </p:handoutMasterIdLst>
  <p:sldIdLst>
    <p:sldId id="260" r:id="rId3"/>
    <p:sldId id="440" r:id="rId4"/>
    <p:sldId id="463" r:id="rId5"/>
    <p:sldId id="441" r:id="rId6"/>
    <p:sldId id="444" r:id="rId7"/>
    <p:sldId id="445" r:id="rId8"/>
    <p:sldId id="465" r:id="rId9"/>
    <p:sldId id="452" r:id="rId10"/>
    <p:sldId id="516" r:id="rId11"/>
    <p:sldId id="517" r:id="rId12"/>
    <p:sldId id="518" r:id="rId13"/>
    <p:sldId id="451" r:id="rId14"/>
    <p:sldId id="453" r:id="rId15"/>
    <p:sldId id="454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1" r:id="rId41"/>
    <p:sldId id="492" r:id="rId42"/>
    <p:sldId id="493" r:id="rId43"/>
    <p:sldId id="455" r:id="rId44"/>
    <p:sldId id="495" r:id="rId45"/>
    <p:sldId id="496" r:id="rId46"/>
    <p:sldId id="497" r:id="rId47"/>
    <p:sldId id="498" r:id="rId48"/>
    <p:sldId id="499" r:id="rId49"/>
    <p:sldId id="500" r:id="rId50"/>
    <p:sldId id="501" r:id="rId51"/>
    <p:sldId id="502" r:id="rId52"/>
    <p:sldId id="503" r:id="rId53"/>
    <p:sldId id="504" r:id="rId54"/>
    <p:sldId id="505" r:id="rId55"/>
    <p:sldId id="506" r:id="rId56"/>
    <p:sldId id="507" r:id="rId57"/>
    <p:sldId id="508" r:id="rId58"/>
    <p:sldId id="509" r:id="rId59"/>
    <p:sldId id="510" r:id="rId60"/>
    <p:sldId id="511" r:id="rId61"/>
    <p:sldId id="512" r:id="rId62"/>
    <p:sldId id="513" r:id="rId63"/>
    <p:sldId id="514" r:id="rId64"/>
    <p:sldId id="515" r:id="rId65"/>
    <p:sldId id="457" r:id="rId66"/>
    <p:sldId id="458" r:id="rId67"/>
    <p:sldId id="459" r:id="rId68"/>
    <p:sldId id="460" r:id="rId69"/>
    <p:sldId id="461" r:id="rId70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AC"/>
    <a:srgbClr val="E6E6E6"/>
    <a:srgbClr val="002060"/>
    <a:srgbClr val="E16B27"/>
    <a:srgbClr val="CE1B22"/>
    <a:srgbClr val="38668F"/>
    <a:srgbClr val="CCCCC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 autoAdjust="0"/>
    <p:restoredTop sz="82059" autoAdjust="0"/>
  </p:normalViewPr>
  <p:slideViewPr>
    <p:cSldViewPr snapToGrid="0" snapToObjects="1">
      <p:cViewPr>
        <p:scale>
          <a:sx n="45" d="100"/>
          <a:sy n="45" d="100"/>
        </p:scale>
        <p:origin x="2142" y="80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164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11/19/2019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24T11:43:25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2245 20133 2572 0,'-24'-15'73'0,"17"12"15"0,1 3-70 0,-1 3-18 16,7 3 0-16,0 9 0 15,0 9-129-15,7 3-30 0,3 3-5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structures merely consist of simple data types where one element always comes after another in memory.</a:t>
            </a:r>
          </a:p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assume each basic data type takes only one memory position.</a:t>
            </a:r>
          </a:p>
          <a:p>
            <a:pPr lvl="1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if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to an address of x6000, the data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contained within x6000,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contained within x6001, and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at x6002.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structures merely consist of simple data types where one element always comes after another in memory.</a:t>
            </a:r>
          </a:p>
          <a:p>
            <a:pPr lvl="0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assume each basic data type takes only one memory position.</a:t>
            </a:r>
          </a:p>
          <a:p>
            <a:pPr lvl="1"/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if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to an address of x6000, the data </a:t>
            </a:r>
            <a:r>
              <a:rPr lang="en-US" sz="8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contained within x6000,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contained within x6001, and the </a:t>
            </a:r>
            <a:r>
              <a:rPr lang="en-US" sz="8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address is at x6002.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62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9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9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3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32815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</a:t>
            </a:r>
            <a:r>
              <a:rPr lang="en-US" sz="2400" b="1" dirty="0" smtClean="0">
                <a:latin typeface="+mn-lt"/>
              </a:rPr>
              <a:t>22 </a:t>
            </a:r>
            <a:r>
              <a:rPr lang="en-US" sz="2400" b="1" dirty="0">
                <a:latin typeface="+mn-lt"/>
              </a:rPr>
              <a:t>– C to LC-3 with Linked Data Structure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inOrder.asm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99" y="38100"/>
            <a:ext cx="6305551" cy="76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8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5900" y="338137"/>
            <a:ext cx="3308350" cy="561975"/>
          </a:xfrm>
        </p:spPr>
        <p:txBody>
          <a:bodyPr/>
          <a:lstStyle/>
          <a:p>
            <a:r>
              <a:rPr lang="en-US" dirty="0" smtClean="0"/>
              <a:t>inOrder.asm(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14300"/>
            <a:ext cx="6534150" cy="75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1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03CE1-0C62-4086-BC20-E1D18588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551"/>
            <a:ext cx="10058400" cy="52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D45158-9D37-4001-80C2-D0D581A8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223"/>
            <a:ext cx="10058400" cy="48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59723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4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67860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7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92110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6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77049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0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91620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5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4392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8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 2"/>
          <p:cNvSpPr>
            <a:spLocks noGrp="1"/>
          </p:cNvSpPr>
          <p:nvPr>
            <p:ph type="body" sz="quarter" idx="10"/>
          </p:nvPr>
        </p:nvSpPr>
        <p:spPr>
          <a:xfrm>
            <a:off x="444500" y="376063"/>
            <a:ext cx="9245600" cy="742950"/>
          </a:xfrm>
        </p:spPr>
        <p:txBody>
          <a:bodyPr/>
          <a:lstStyle/>
          <a:p>
            <a:r>
              <a:rPr lang="en-US" dirty="0"/>
              <a:t>C to LC-3 – </a:t>
            </a:r>
            <a:r>
              <a:rPr lang="en-US" sz="2800" dirty="0"/>
              <a:t>Assembly Translation with linked data structure</a:t>
            </a:r>
            <a:endParaRPr lang="en-US" dirty="0"/>
          </a:p>
        </p:txBody>
      </p:sp>
      <p:sp>
        <p:nvSpPr>
          <p:cNvPr id="5" name="TextBox 4" descr=" 5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 Placeholder 6" descr=" 7">
            <a:extLst>
              <a:ext uri="{FF2B5EF4-FFF2-40B4-BE49-F238E27FC236}">
                <a16:creationId xmlns:a16="http://schemas.microsoft.com/office/drawing/2014/main" id="{CAA984D9-E41A-40E7-964F-0ABA38E0D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313068"/>
            <a:ext cx="9245600" cy="53009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Recursive tree traversal</a:t>
            </a:r>
          </a:p>
          <a:p>
            <a:pPr marL="0" lvl="0" indent="0">
              <a:buNone/>
            </a:pPr>
            <a:r>
              <a:rPr lang="en-US" sz="2400" b="1" dirty="0"/>
              <a:t>Problem statement: </a:t>
            </a:r>
            <a:r>
              <a:rPr lang="en-US" sz="2400" dirty="0"/>
              <a:t>Convert the following function from C to LC-3. This function recursively traverses a binary tree.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b="1" dirty="0"/>
              <a:t>void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t_node</a:t>
            </a:r>
            <a:r>
              <a:rPr lang="en-US" sz="2800" b="1" dirty="0"/>
              <a:t> *</a:t>
            </a:r>
            <a:r>
              <a:rPr lang="en-US" sz="2800" b="1" dirty="0" err="1"/>
              <a:t>nd</a:t>
            </a:r>
            <a:r>
              <a:rPr lang="en-US" sz="2800" b="1" dirty="0"/>
              <a:t>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 if (</a:t>
            </a:r>
            <a:r>
              <a:rPr lang="en-US" sz="2800" b="1" dirty="0" err="1"/>
              <a:t>nd</a:t>
            </a:r>
            <a:r>
              <a:rPr lang="en-US" sz="2800" b="1" dirty="0"/>
              <a:t> != NULL)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-&gt;left);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-&gt;right);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8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76574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5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05473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10331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7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23038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8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04629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8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75346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4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66310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8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93122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4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70531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2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05324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7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 2"/>
          <p:cNvSpPr>
            <a:spLocks noGrp="1"/>
          </p:cNvSpPr>
          <p:nvPr>
            <p:ph type="body" sz="quarter" idx="10"/>
          </p:nvPr>
        </p:nvSpPr>
        <p:spPr>
          <a:xfrm>
            <a:off x="444500" y="376063"/>
            <a:ext cx="9245600" cy="742950"/>
          </a:xfrm>
        </p:spPr>
        <p:txBody>
          <a:bodyPr/>
          <a:lstStyle/>
          <a:p>
            <a:r>
              <a:rPr lang="en-US" dirty="0"/>
              <a:t>C to LC-3 – </a:t>
            </a:r>
            <a:r>
              <a:rPr lang="en-US" sz="2800" dirty="0"/>
              <a:t>Assembly Translation with linked data structure</a:t>
            </a:r>
            <a:endParaRPr lang="en-US" dirty="0"/>
          </a:p>
        </p:txBody>
      </p:sp>
      <p:sp>
        <p:nvSpPr>
          <p:cNvPr id="5" name="TextBox 4" descr=" 5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 Placeholder 6" descr=" 7">
            <a:extLst>
              <a:ext uri="{FF2B5EF4-FFF2-40B4-BE49-F238E27FC236}">
                <a16:creationId xmlns:a16="http://schemas.microsoft.com/office/drawing/2014/main" id="{CAA984D9-E41A-40E7-964F-0ABA38E0D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313068"/>
            <a:ext cx="9245600" cy="53009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Recursive tree traversal</a:t>
            </a:r>
          </a:p>
          <a:p>
            <a:pPr marL="0" lvl="0" indent="0">
              <a:buNone/>
            </a:pPr>
            <a:r>
              <a:rPr lang="en-US" sz="2400" b="1" dirty="0"/>
              <a:t>Problem statement: </a:t>
            </a:r>
            <a:r>
              <a:rPr lang="en-US" sz="2400" dirty="0"/>
              <a:t>Convert the following function from C to LC-3. This function recursively traverses a binary tree.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b="1" dirty="0"/>
              <a:t>void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t_node</a:t>
            </a:r>
            <a:r>
              <a:rPr lang="en-US" sz="2800" b="1" dirty="0"/>
              <a:t> *</a:t>
            </a:r>
            <a:r>
              <a:rPr lang="en-US" sz="2800" b="1" dirty="0" err="1"/>
              <a:t>nd</a:t>
            </a:r>
            <a:r>
              <a:rPr lang="en-US" sz="2800" b="1" dirty="0"/>
              <a:t>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 if (</a:t>
            </a:r>
            <a:r>
              <a:rPr lang="en-US" sz="2800" b="1" dirty="0" err="1"/>
              <a:t>nd</a:t>
            </a:r>
            <a:r>
              <a:rPr lang="en-US" sz="2800" b="1" dirty="0"/>
              <a:t> != NULL)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{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-&gt;left);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TraverseTree</a:t>
            </a:r>
            <a:r>
              <a:rPr lang="en-US" sz="2800" b="1" dirty="0"/>
              <a:t>(</a:t>
            </a:r>
            <a:r>
              <a:rPr lang="en-US" sz="2800" b="1" dirty="0" err="1"/>
              <a:t>nd</a:t>
            </a:r>
            <a:r>
              <a:rPr lang="en-US" sz="2800" b="1" dirty="0"/>
              <a:t>-&gt;right);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600" b="1" dirty="0"/>
          </a:p>
          <a:p>
            <a:pPr marL="0" indent="0">
              <a:buNone/>
            </a:pPr>
            <a:r>
              <a:rPr lang="en-US" sz="2800" b="1" dirty="0"/>
              <a:t>    }  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 8">
            <a:extLst>
              <a:ext uri="{FF2B5EF4-FFF2-40B4-BE49-F238E27FC236}">
                <a16:creationId xmlns:a16="http://schemas.microsoft.com/office/drawing/2014/main" id="{400389ED-96B3-4BED-A3C2-17179691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5441380"/>
            <a:ext cx="5303520" cy="23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8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2923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4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3694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75205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9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35074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2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99929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2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98105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9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32510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64505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 30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2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35177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 30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 descr=" 31">
            <a:extLst>
              <a:ext uri="{FF2B5EF4-FFF2-40B4-BE49-F238E27FC236}">
                <a16:creationId xmlns:a16="http://schemas.microsoft.com/office/drawing/2014/main" id="{8429BA61-8B30-49F2-88B4-B6B765491A57}"/>
              </a:ext>
            </a:extLst>
          </p:cNvPr>
          <p:cNvSpPr/>
          <p:nvPr/>
        </p:nvSpPr>
        <p:spPr>
          <a:xfrm>
            <a:off x="6352690" y="296748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44513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 30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 descr=" 31">
            <a:extLst>
              <a:ext uri="{FF2B5EF4-FFF2-40B4-BE49-F238E27FC236}">
                <a16:creationId xmlns:a16="http://schemas.microsoft.com/office/drawing/2014/main" id="{8429BA61-8B30-49F2-88B4-B6B765491A57}"/>
              </a:ext>
            </a:extLst>
          </p:cNvPr>
          <p:cNvSpPr/>
          <p:nvPr/>
        </p:nvSpPr>
        <p:spPr>
          <a:xfrm>
            <a:off x="6352690" y="296748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descr=" 33">
            <a:extLst>
              <a:ext uri="{FF2B5EF4-FFF2-40B4-BE49-F238E27FC236}">
                <a16:creationId xmlns:a16="http://schemas.microsoft.com/office/drawing/2014/main" id="{7665555B-9F56-42ED-A4D5-19D982ECCF54}"/>
              </a:ext>
            </a:extLst>
          </p:cNvPr>
          <p:cNvSpPr/>
          <p:nvPr/>
        </p:nvSpPr>
        <p:spPr>
          <a:xfrm>
            <a:off x="256690" y="1012749"/>
            <a:ext cx="9144000" cy="1872652"/>
          </a:xfrm>
          <a:prstGeom prst="rect">
            <a:avLst/>
          </a:prstGeom>
          <a:gradFill>
            <a:gsLst>
              <a:gs pos="0">
                <a:srgbClr val="C00000">
                  <a:alpha val="6200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8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266" y="619125"/>
            <a:ext cx="5778500" cy="31877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Activation Record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47" y="4059237"/>
            <a:ext cx="8674100" cy="276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17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25901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 30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 descr=" 31">
            <a:extLst>
              <a:ext uri="{FF2B5EF4-FFF2-40B4-BE49-F238E27FC236}">
                <a16:creationId xmlns:a16="http://schemas.microsoft.com/office/drawing/2014/main" id="{8429BA61-8B30-49F2-88B4-B6B765491A57}"/>
              </a:ext>
            </a:extLst>
          </p:cNvPr>
          <p:cNvSpPr/>
          <p:nvPr/>
        </p:nvSpPr>
        <p:spPr>
          <a:xfrm>
            <a:off x="6352690" y="296748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descr=" 33">
            <a:extLst>
              <a:ext uri="{FF2B5EF4-FFF2-40B4-BE49-F238E27FC236}">
                <a16:creationId xmlns:a16="http://schemas.microsoft.com/office/drawing/2014/main" id="{7665555B-9F56-42ED-A4D5-19D982ECCF54}"/>
              </a:ext>
            </a:extLst>
          </p:cNvPr>
          <p:cNvSpPr/>
          <p:nvPr/>
        </p:nvSpPr>
        <p:spPr>
          <a:xfrm>
            <a:off x="256690" y="1012749"/>
            <a:ext cx="9144000" cy="1872652"/>
          </a:xfrm>
          <a:prstGeom prst="rect">
            <a:avLst/>
          </a:prstGeom>
          <a:gradFill>
            <a:gsLst>
              <a:gs pos="0">
                <a:srgbClr val="C00000">
                  <a:alpha val="6200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34">
            <a:extLst>
              <a:ext uri="{FF2B5EF4-FFF2-40B4-BE49-F238E27FC236}">
                <a16:creationId xmlns:a16="http://schemas.microsoft.com/office/drawing/2014/main" id="{91BD2A6F-DBD5-4322-B118-615D0E4A9B92}"/>
              </a:ext>
            </a:extLst>
          </p:cNvPr>
          <p:cNvSpPr/>
          <p:nvPr/>
        </p:nvSpPr>
        <p:spPr>
          <a:xfrm>
            <a:off x="3468257" y="40209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5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D444520E-C9A1-4234-A556-74F25CD0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67686"/>
              </p:ext>
            </p:extLst>
          </p:nvPr>
        </p:nvGraphicFramePr>
        <p:xfrm>
          <a:off x="258184" y="215153"/>
          <a:ext cx="9111726" cy="6508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7242">
                  <a:extLst>
                    <a:ext uri="{9D8B030D-6E8A-4147-A177-3AD203B41FA5}">
                      <a16:colId xmlns:a16="http://schemas.microsoft.com/office/drawing/2014/main" val="1394390243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152175752"/>
                    </a:ext>
                  </a:extLst>
                </a:gridCol>
                <a:gridCol w="3037242">
                  <a:extLst>
                    <a:ext uri="{9D8B030D-6E8A-4147-A177-3AD203B41FA5}">
                      <a16:colId xmlns:a16="http://schemas.microsoft.com/office/drawing/2014/main" val="2047621639"/>
                    </a:ext>
                  </a:extLst>
                </a:gridCol>
              </a:tblGrid>
              <a:tr h="38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Left return: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166306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783063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475022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Restore R5 = x6FF8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26461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093831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&lt;-R6 (when DONE is executed 1st)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211982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58654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1st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&lt;- R6 after 1st RET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28205933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R2=[R1+1]=[6004]=x0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2842139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R1=[R5+4]=[6FFC]=x6003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R0 = [R1]=[6003]= 2 (printed)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64180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7889447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8882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3515798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329292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  <a:highlight>
                            <a:srgbClr val="E6E6E6"/>
                          </a:highlight>
                        </a:rPr>
                        <a:t>R6, R5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highlight>
                          <a:srgbClr val="E6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7333160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3617846"/>
                  </a:ext>
                </a:extLst>
              </a:tr>
              <a:tr h="382846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6590632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1F407385-AE67-4AEA-81F9-6C9FB0576819}"/>
              </a:ext>
            </a:extLst>
          </p:cNvPr>
          <p:cNvSpPr/>
          <p:nvPr/>
        </p:nvSpPr>
        <p:spPr>
          <a:xfrm>
            <a:off x="2517289" y="5572461"/>
            <a:ext cx="4432151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8550CEF9-084A-4EB4-827B-E5F373A0DEFF}"/>
              </a:ext>
            </a:extLst>
          </p:cNvPr>
          <p:cNvSpPr/>
          <p:nvPr/>
        </p:nvSpPr>
        <p:spPr>
          <a:xfrm>
            <a:off x="3289300" y="5174428"/>
            <a:ext cx="3048000" cy="398033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1D63DA9C-2B5F-46C6-823F-D672D2445018}"/>
              </a:ext>
            </a:extLst>
          </p:cNvPr>
          <p:cNvSpPr/>
          <p:nvPr/>
        </p:nvSpPr>
        <p:spPr>
          <a:xfrm>
            <a:off x="3289300" y="4780729"/>
            <a:ext cx="3048000" cy="3937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C7E316E2-C3D7-4EF7-8915-618D40DDA156}"/>
              </a:ext>
            </a:extLst>
          </p:cNvPr>
          <p:cNvSpPr/>
          <p:nvPr/>
        </p:nvSpPr>
        <p:spPr>
          <a:xfrm>
            <a:off x="3289300" y="4382696"/>
            <a:ext cx="3048000" cy="4367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10">
            <a:extLst>
              <a:ext uri="{FF2B5EF4-FFF2-40B4-BE49-F238E27FC236}">
                <a16:creationId xmlns:a16="http://schemas.microsoft.com/office/drawing/2014/main" id="{BC6E2FAC-77D3-4E4C-8E01-1D43158A5DC3}"/>
              </a:ext>
            </a:extLst>
          </p:cNvPr>
          <p:cNvSpPr/>
          <p:nvPr/>
        </p:nvSpPr>
        <p:spPr>
          <a:xfrm>
            <a:off x="6344995" y="403779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1">
            <a:extLst>
              <a:ext uri="{FF2B5EF4-FFF2-40B4-BE49-F238E27FC236}">
                <a16:creationId xmlns:a16="http://schemas.microsoft.com/office/drawing/2014/main" id="{9520BE04-81FC-4C94-A963-4D99F49D4BB4}"/>
              </a:ext>
            </a:extLst>
          </p:cNvPr>
          <p:cNvSpPr/>
          <p:nvPr/>
        </p:nvSpPr>
        <p:spPr>
          <a:xfrm>
            <a:off x="3289300" y="5565230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2">
            <a:extLst>
              <a:ext uri="{FF2B5EF4-FFF2-40B4-BE49-F238E27FC236}">
                <a16:creationId xmlns:a16="http://schemas.microsoft.com/office/drawing/2014/main" id="{8ACA54E3-6AF7-4453-94AF-60BEA1294A79}"/>
              </a:ext>
            </a:extLst>
          </p:cNvPr>
          <p:cNvSpPr/>
          <p:nvPr/>
        </p:nvSpPr>
        <p:spPr>
          <a:xfrm>
            <a:off x="6314215" y="48724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3">
            <a:extLst>
              <a:ext uri="{FF2B5EF4-FFF2-40B4-BE49-F238E27FC236}">
                <a16:creationId xmlns:a16="http://schemas.microsoft.com/office/drawing/2014/main" id="{F35116CE-7027-4AD8-99AC-D2ADA67A7625}"/>
              </a:ext>
            </a:extLst>
          </p:cNvPr>
          <p:cNvSpPr/>
          <p:nvPr/>
        </p:nvSpPr>
        <p:spPr>
          <a:xfrm>
            <a:off x="3296995" y="4052055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6ADE6B6B-E8FB-41A9-9526-84663CDBC0CD}"/>
              </a:ext>
            </a:extLst>
          </p:cNvPr>
          <p:cNvSpPr/>
          <p:nvPr/>
        </p:nvSpPr>
        <p:spPr>
          <a:xfrm>
            <a:off x="3296995" y="3672172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1EE11BB6-AA70-4117-A97A-DFEDBD7D95CD}"/>
              </a:ext>
            </a:extLst>
          </p:cNvPr>
          <p:cNvSpPr/>
          <p:nvPr/>
        </p:nvSpPr>
        <p:spPr>
          <a:xfrm>
            <a:off x="3296995" y="3286854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F5FA8F6A-F930-4FE4-B0BB-5065D8E6ACA1}"/>
              </a:ext>
            </a:extLst>
          </p:cNvPr>
          <p:cNvSpPr/>
          <p:nvPr/>
        </p:nvSpPr>
        <p:spPr>
          <a:xfrm>
            <a:off x="3296995" y="2904821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52C4F080-10E0-49FE-962F-AB99F911128B}"/>
              </a:ext>
            </a:extLst>
          </p:cNvPr>
          <p:cNvSpPr/>
          <p:nvPr/>
        </p:nvSpPr>
        <p:spPr>
          <a:xfrm>
            <a:off x="6337300" y="2578903"/>
            <a:ext cx="3048000" cy="355516"/>
          </a:xfrm>
          <a:prstGeom prst="rect">
            <a:avLst/>
          </a:prstGeom>
          <a:gradFill>
            <a:gsLst>
              <a:gs pos="0">
                <a:srgbClr val="FF000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E9511410-5929-4E0C-8753-830B24273359}"/>
              </a:ext>
            </a:extLst>
          </p:cNvPr>
          <p:cNvSpPr/>
          <p:nvPr/>
        </p:nvSpPr>
        <p:spPr>
          <a:xfrm>
            <a:off x="3304690" y="406158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8D126168-361C-4657-9112-43F0A2969E12}"/>
              </a:ext>
            </a:extLst>
          </p:cNvPr>
          <p:cNvSpPr/>
          <p:nvPr/>
        </p:nvSpPr>
        <p:spPr>
          <a:xfrm>
            <a:off x="6352690" y="3340752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0">
            <a:extLst>
              <a:ext uri="{FF2B5EF4-FFF2-40B4-BE49-F238E27FC236}">
                <a16:creationId xmlns:a16="http://schemas.microsoft.com/office/drawing/2014/main" id="{92D5F1B3-2572-4008-8FC3-91F525348F7B}"/>
              </a:ext>
            </a:extLst>
          </p:cNvPr>
          <p:cNvSpPr/>
          <p:nvPr/>
        </p:nvSpPr>
        <p:spPr>
          <a:xfrm>
            <a:off x="3278915" y="2514009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1">
            <a:extLst>
              <a:ext uri="{FF2B5EF4-FFF2-40B4-BE49-F238E27FC236}">
                <a16:creationId xmlns:a16="http://schemas.microsoft.com/office/drawing/2014/main" id="{4538D877-4C78-4EF5-B35F-A8F9106572A4}"/>
              </a:ext>
            </a:extLst>
          </p:cNvPr>
          <p:cNvSpPr/>
          <p:nvPr/>
        </p:nvSpPr>
        <p:spPr>
          <a:xfrm>
            <a:off x="3304690" y="2158493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2">
            <a:extLst>
              <a:ext uri="{FF2B5EF4-FFF2-40B4-BE49-F238E27FC236}">
                <a16:creationId xmlns:a16="http://schemas.microsoft.com/office/drawing/2014/main" id="{193100F0-B73F-4986-A043-27204FC76A58}"/>
              </a:ext>
            </a:extLst>
          </p:cNvPr>
          <p:cNvSpPr/>
          <p:nvPr/>
        </p:nvSpPr>
        <p:spPr>
          <a:xfrm>
            <a:off x="3304690" y="1763760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3">
            <a:extLst>
              <a:ext uri="{FF2B5EF4-FFF2-40B4-BE49-F238E27FC236}">
                <a16:creationId xmlns:a16="http://schemas.microsoft.com/office/drawing/2014/main" id="{93B8FEAA-9C85-40A7-9281-08225A3F8A67}"/>
              </a:ext>
            </a:extLst>
          </p:cNvPr>
          <p:cNvSpPr/>
          <p:nvPr/>
        </p:nvSpPr>
        <p:spPr>
          <a:xfrm>
            <a:off x="3304690" y="1355846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EA630505-CAD0-4571-9B91-9D8A0EC5B351}"/>
              </a:ext>
            </a:extLst>
          </p:cNvPr>
          <p:cNvSpPr/>
          <p:nvPr/>
        </p:nvSpPr>
        <p:spPr>
          <a:xfrm>
            <a:off x="6352690" y="1026007"/>
            <a:ext cx="3048000" cy="355516"/>
          </a:xfrm>
          <a:prstGeom prst="rect">
            <a:avLst/>
          </a:prstGeom>
          <a:gradFill>
            <a:gsLst>
              <a:gs pos="0">
                <a:srgbClr val="4EB9A8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0B48891-B10B-4343-840A-43E89C2E18A6}"/>
              </a:ext>
            </a:extLst>
          </p:cNvPr>
          <p:cNvSpPr/>
          <p:nvPr/>
        </p:nvSpPr>
        <p:spPr>
          <a:xfrm>
            <a:off x="3304690" y="2497742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8">
            <a:extLst>
              <a:ext uri="{FF2B5EF4-FFF2-40B4-BE49-F238E27FC236}">
                <a16:creationId xmlns:a16="http://schemas.microsoft.com/office/drawing/2014/main" id="{1E17ED65-7B31-419D-B02A-67501884BD6E}"/>
              </a:ext>
            </a:extLst>
          </p:cNvPr>
          <p:cNvSpPr/>
          <p:nvPr/>
        </p:nvSpPr>
        <p:spPr>
          <a:xfrm>
            <a:off x="225910" y="138152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 descr=" 29">
            <a:extLst>
              <a:ext uri="{FF2B5EF4-FFF2-40B4-BE49-F238E27FC236}">
                <a16:creationId xmlns:a16="http://schemas.microsoft.com/office/drawing/2014/main" id="{B6699654-6E30-4A5E-99EC-B791F1D063B3}"/>
              </a:ext>
            </a:extLst>
          </p:cNvPr>
          <p:cNvSpPr/>
          <p:nvPr/>
        </p:nvSpPr>
        <p:spPr>
          <a:xfrm>
            <a:off x="3304690" y="1762397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 30">
            <a:extLst>
              <a:ext uri="{FF2B5EF4-FFF2-40B4-BE49-F238E27FC236}">
                <a16:creationId xmlns:a16="http://schemas.microsoft.com/office/drawing/2014/main" id="{9BC09BE0-8D9C-4CFE-B0E5-0F4F13FF1BEC}"/>
              </a:ext>
            </a:extLst>
          </p:cNvPr>
          <p:cNvSpPr/>
          <p:nvPr/>
        </p:nvSpPr>
        <p:spPr>
          <a:xfrm>
            <a:off x="6314215" y="2154438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 descr=" 31">
            <a:extLst>
              <a:ext uri="{FF2B5EF4-FFF2-40B4-BE49-F238E27FC236}">
                <a16:creationId xmlns:a16="http://schemas.microsoft.com/office/drawing/2014/main" id="{8429BA61-8B30-49F2-88B4-B6B765491A57}"/>
              </a:ext>
            </a:extLst>
          </p:cNvPr>
          <p:cNvSpPr/>
          <p:nvPr/>
        </p:nvSpPr>
        <p:spPr>
          <a:xfrm>
            <a:off x="6352690" y="2967483"/>
            <a:ext cx="3048000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bg2">
                  <a:lumMod val="50000"/>
                  <a:alpha val="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descr=" 33">
            <a:extLst>
              <a:ext uri="{FF2B5EF4-FFF2-40B4-BE49-F238E27FC236}">
                <a16:creationId xmlns:a16="http://schemas.microsoft.com/office/drawing/2014/main" id="{7665555B-9F56-42ED-A4D5-19D982ECCF54}"/>
              </a:ext>
            </a:extLst>
          </p:cNvPr>
          <p:cNvSpPr/>
          <p:nvPr/>
        </p:nvSpPr>
        <p:spPr>
          <a:xfrm>
            <a:off x="256690" y="1012749"/>
            <a:ext cx="9144000" cy="1872652"/>
          </a:xfrm>
          <a:prstGeom prst="rect">
            <a:avLst/>
          </a:prstGeom>
          <a:gradFill>
            <a:gsLst>
              <a:gs pos="0">
                <a:srgbClr val="C00000">
                  <a:alpha val="6200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 34">
            <a:extLst>
              <a:ext uri="{FF2B5EF4-FFF2-40B4-BE49-F238E27FC236}">
                <a16:creationId xmlns:a16="http://schemas.microsoft.com/office/drawing/2014/main" id="{91BD2A6F-DBD5-4322-B118-615D0E4A9B92}"/>
              </a:ext>
            </a:extLst>
          </p:cNvPr>
          <p:cNvSpPr/>
          <p:nvPr/>
        </p:nvSpPr>
        <p:spPr>
          <a:xfrm>
            <a:off x="3468257" y="40209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 descr=" 35">
            <a:extLst>
              <a:ext uri="{FF2B5EF4-FFF2-40B4-BE49-F238E27FC236}">
                <a16:creationId xmlns:a16="http://schemas.microsoft.com/office/drawing/2014/main" id="{09FA1B46-E8DF-41C1-BF64-E4203771EE41}"/>
              </a:ext>
            </a:extLst>
          </p:cNvPr>
          <p:cNvSpPr/>
          <p:nvPr/>
        </p:nvSpPr>
        <p:spPr>
          <a:xfrm>
            <a:off x="6326915" y="36779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1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37301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97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59767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9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17532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4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535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3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26005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81270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8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1984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6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40911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2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0AC4-D2FE-4377-BA1F-5EE583471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9200" y="796057"/>
            <a:ext cx="4493260" cy="57526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TRAVERSE_TREE</a:t>
            </a:r>
          </a:p>
          <a:p>
            <a:pPr marL="0" indent="0">
              <a:buNone/>
            </a:pPr>
            <a:r>
              <a:rPr lang="en-US" dirty="0"/>
              <a:t>    ; Allocate space for return value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Push return address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R7,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Store </a:t>
            </a:r>
            <a:r>
              <a:rPr lang="en-US" dirty="0" err="1"/>
              <a:t>callee's</a:t>
            </a:r>
            <a:r>
              <a:rPr lang="en-US" dirty="0"/>
              <a:t>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R5, R6, #0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Set up new frame pointer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R5, R6, #-1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E9358E-8AA7-477D-85A3-B2CB3710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4" y="193674"/>
            <a:ext cx="116105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8AD252-C7EB-45D8-8ACA-464078ACC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6178"/>
              </p:ext>
            </p:extLst>
          </p:nvPr>
        </p:nvGraphicFramePr>
        <p:xfrm>
          <a:off x="0" y="1063657"/>
          <a:ext cx="4756899" cy="23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3" imgW="2879617" imgH="1426410" progId="Visio.Drawing.11">
                  <p:embed/>
                </p:oleObj>
              </mc:Choice>
              <mc:Fallback>
                <p:oleObj r:id="rId3" imgW="2879617" imgH="14264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3657"/>
                        <a:ext cx="4756899" cy="2365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9DF785-5F54-4B64-8131-56661FA7DD67}"/>
              </a:ext>
            </a:extLst>
          </p:cNvPr>
          <p:cNvSpPr txBox="1"/>
          <p:nvPr/>
        </p:nvSpPr>
        <p:spPr>
          <a:xfrm>
            <a:off x="537882" y="239393"/>
            <a:ext cx="2710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Step#1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CEA72D-12E1-4115-981C-89814A72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1" y="3474714"/>
            <a:ext cx="171868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DBDA45-F4F6-40CE-93BB-6EC309EEC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12360"/>
              </p:ext>
            </p:extLst>
          </p:nvPr>
        </p:nvGraphicFramePr>
        <p:xfrm>
          <a:off x="204399" y="4023355"/>
          <a:ext cx="3558149" cy="247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5" imgW="2029239" imgH="1408050" progId="Visio.Drawing.11">
                  <p:embed/>
                </p:oleObj>
              </mc:Choice>
              <mc:Fallback>
                <p:oleObj r:id="rId5" imgW="2029239" imgH="14080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9" y="4023355"/>
                        <a:ext cx="3558149" cy="2474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792360" y="7241400"/>
              <a:ext cx="16200" cy="38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480" y="7229160"/>
                <a:ext cx="3960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0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47590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9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65310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2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02559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7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0611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0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70683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82123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2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74056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8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41969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8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38031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7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28994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3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5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 2">
            <a:extLst>
              <a:ext uri="{FF2B5EF4-FFF2-40B4-BE49-F238E27FC236}">
                <a16:creationId xmlns:a16="http://schemas.microsoft.com/office/drawing/2014/main" id="{87B5F2ED-72C3-4980-ACC5-5D8F8B245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Step#2: Implement Logic Function</a:t>
            </a:r>
          </a:p>
        </p:txBody>
      </p:sp>
      <p:sp>
        <p:nvSpPr>
          <p:cNvPr id="3" name="Text Placeholder 2" descr=" 3">
            <a:extLst>
              <a:ext uri="{FF2B5EF4-FFF2-40B4-BE49-F238E27FC236}">
                <a16:creationId xmlns:a16="http://schemas.microsoft.com/office/drawing/2014/main" id="{5AFBE951-EAFF-4141-B5AB-7F2C822C2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013310"/>
            <a:ext cx="4676140" cy="5399143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; if (</a:t>
            </a:r>
            <a:r>
              <a:rPr lang="en-US" dirty="0" err="1"/>
              <a:t>nd</a:t>
            </a:r>
            <a:r>
              <a:rPr lang="en-US" dirty="0"/>
              <a:t> == NULL), skip to the end</a:t>
            </a:r>
          </a:p>
          <a:p>
            <a:pPr marL="0" indent="0">
              <a:buNone/>
            </a:pPr>
            <a:r>
              <a:rPr lang="en-US" b="1" dirty="0"/>
              <a:t>    LDR R0, R5, #4;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BRz</a:t>
            </a:r>
            <a:r>
              <a:rPr lang="en-US" b="1" dirty="0"/>
              <a:t> DONE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-&gt;left);</a:t>
            </a:r>
          </a:p>
          <a:p>
            <a:pPr marL="0" indent="0">
              <a:buNone/>
            </a:pPr>
            <a:r>
              <a:rPr lang="en-US" b="1" dirty="0" smtClean="0"/>
              <a:t>LDR </a:t>
            </a:r>
            <a:r>
              <a:rPr lang="en-US" b="1" dirty="0"/>
              <a:t>R1, R0, #1 ; </a:t>
            </a:r>
            <a:r>
              <a:rPr lang="en-US" dirty="0"/>
              <a:t>load </a:t>
            </a:r>
            <a:r>
              <a:rPr lang="en-US" dirty="0" err="1"/>
              <a:t>nd</a:t>
            </a:r>
            <a:r>
              <a:rPr lang="en-US" dirty="0"/>
              <a:t>-&gt;left to </a:t>
            </a:r>
            <a:r>
              <a:rPr lang="en-US" dirty="0" smtClean="0"/>
              <a:t>R1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en-US" dirty="0"/>
              <a:t>; push </a:t>
            </a:r>
            <a:r>
              <a:rPr lang="en-US" dirty="0" err="1"/>
              <a:t>nd</a:t>
            </a:r>
            <a:r>
              <a:rPr lang="en-US" dirty="0"/>
              <a:t>-&gt;left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R1, R6, #</a:t>
            </a:r>
            <a:r>
              <a:rPr lang="en-US" b="1" dirty="0" smtClean="0"/>
              <a:t>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/>
              <a:t>; call subroutine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2E58BEFC-6A12-4BD9-8951-3212DD12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5663308"/>
            <a:ext cx="3686436" cy="21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8750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3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4">
            <a:extLst>
              <a:ext uri="{FF2B5EF4-FFF2-40B4-BE49-F238E27FC236}">
                <a16:creationId xmlns:a16="http://schemas.microsoft.com/office/drawing/2014/main" id="{E4D703B4-A5F2-4A48-8CFA-0AC49874BFB5}"/>
              </a:ext>
            </a:extLst>
          </p:cNvPr>
          <p:cNvSpPr/>
          <p:nvPr/>
        </p:nvSpPr>
        <p:spPr>
          <a:xfrm>
            <a:off x="6655957" y="4975454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8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45517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3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4">
            <a:extLst>
              <a:ext uri="{FF2B5EF4-FFF2-40B4-BE49-F238E27FC236}">
                <a16:creationId xmlns:a16="http://schemas.microsoft.com/office/drawing/2014/main" id="{E4D703B4-A5F2-4A48-8CFA-0AC49874BFB5}"/>
              </a:ext>
            </a:extLst>
          </p:cNvPr>
          <p:cNvSpPr/>
          <p:nvPr/>
        </p:nvSpPr>
        <p:spPr>
          <a:xfrm>
            <a:off x="6655957" y="4975454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50D4B4CC-B512-4D07-ABC5-E8B328C5791C}"/>
              </a:ext>
            </a:extLst>
          </p:cNvPr>
          <p:cNvSpPr/>
          <p:nvPr/>
        </p:nvSpPr>
        <p:spPr>
          <a:xfrm>
            <a:off x="3748329" y="607565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9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81980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3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4">
            <a:extLst>
              <a:ext uri="{FF2B5EF4-FFF2-40B4-BE49-F238E27FC236}">
                <a16:creationId xmlns:a16="http://schemas.microsoft.com/office/drawing/2014/main" id="{E4D703B4-A5F2-4A48-8CFA-0AC49874BFB5}"/>
              </a:ext>
            </a:extLst>
          </p:cNvPr>
          <p:cNvSpPr/>
          <p:nvPr/>
        </p:nvSpPr>
        <p:spPr>
          <a:xfrm>
            <a:off x="6655957" y="4975454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50D4B4CC-B512-4D07-ABC5-E8B328C5791C}"/>
              </a:ext>
            </a:extLst>
          </p:cNvPr>
          <p:cNvSpPr/>
          <p:nvPr/>
        </p:nvSpPr>
        <p:spPr>
          <a:xfrm>
            <a:off x="3748329" y="607565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426A5E4-6FFE-47FA-954E-2C3C5B26A1DA}"/>
              </a:ext>
            </a:extLst>
          </p:cNvPr>
          <p:cNvSpPr/>
          <p:nvPr/>
        </p:nvSpPr>
        <p:spPr>
          <a:xfrm>
            <a:off x="840700" y="495826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6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 descr=" 4">
            <a:extLst>
              <a:ext uri="{FF2B5EF4-FFF2-40B4-BE49-F238E27FC236}">
                <a16:creationId xmlns:a16="http://schemas.microsoft.com/office/drawing/2014/main" id="{4633C023-8EB9-4041-918B-B8B1D7A6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74827"/>
              </p:ext>
            </p:extLst>
          </p:nvPr>
        </p:nvGraphicFramePr>
        <p:xfrm>
          <a:off x="344244" y="344245"/>
          <a:ext cx="9477486" cy="6476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9162">
                  <a:extLst>
                    <a:ext uri="{9D8B030D-6E8A-4147-A177-3AD203B41FA5}">
                      <a16:colId xmlns:a16="http://schemas.microsoft.com/office/drawing/2014/main" val="2891422159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3695259913"/>
                    </a:ext>
                  </a:extLst>
                </a:gridCol>
                <a:gridCol w="3159162">
                  <a:extLst>
                    <a:ext uri="{9D8B030D-6E8A-4147-A177-3AD203B41FA5}">
                      <a16:colId xmlns:a16="http://schemas.microsoft.com/office/drawing/2014/main" val="2301210971"/>
                    </a:ext>
                  </a:extLst>
                </a:gridCol>
              </a:tblGrid>
              <a:tr h="38094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Right Return (inOrder.asm)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1662527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813751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8823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x6FF4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019989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 (old) =x6FF8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        ; R5=x6FF8 (after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DONE)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4580155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(right return) R7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52304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(after 2nd DONE, before RET)-&gt;R6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 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effectLst/>
                        </a:rPr>
                        <a:t>R3= [R1+2]=[6005]= 0 (NULL)</a:t>
                      </a:r>
                      <a:endParaRPr lang="pt-BR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074370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x6FF8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  &lt;-R6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067136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 RET R5 is  updated -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R6  &lt;- R6 after 2nd RET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009182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with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 (left return)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>
                          <a:effectLst/>
                        </a:rPr>
                        <a:t>   R2=[R1+1]=[6004]=x0 (NULL)</a:t>
                      </a:r>
                      <a:endParaRPr lang="pt-BR" sz="16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7942732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2nd return R7 is  left return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R6 (before 2nd RET)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0805586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After 2</a:t>
                      </a:r>
                      <a:r>
                        <a:rPr lang="en-US" sz="1600" b="1" i="0" u="none" strike="noStrike" baseline="30000" dirty="0">
                          <a:effectLst/>
                        </a:rPr>
                        <a:t>nd</a:t>
                      </a:r>
                      <a:r>
                        <a:rPr lang="en-US" sz="1600" b="1" i="0" u="none" strike="noStrike" baseline="0" dirty="0">
                          <a:effectLst/>
                        </a:rPr>
                        <a:t>  RET R5 = x6FFC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R5(new)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800632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 R1 = [R5+4] = [x7000] = 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R5(old)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758318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R0=[R1]=[x6000]=x38 (print 8) </a:t>
                      </a: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R.A=HALT (R7)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   R2=[R1+1]=[6001]=x6003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65677991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R.V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8804458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baseline="0" dirty="0">
                          <a:effectLst/>
                        </a:rPr>
                        <a:t>x7000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x6000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R6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8879389"/>
                  </a:ext>
                </a:extLst>
              </a:tr>
              <a:tr h="380947"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baseline="0" dirty="0">
                          <a:effectLst/>
                        </a:rPr>
                        <a:t> 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>
                          <a:effectLst/>
                        </a:rPr>
                        <a:t>main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539815"/>
                  </a:ext>
                </a:extLst>
              </a:tr>
            </a:tbl>
          </a:graphicData>
        </a:graphic>
      </p:graphicFrame>
      <p:sp>
        <p:nvSpPr>
          <p:cNvPr id="3" name="Rectangle 2" descr=" 5">
            <a:extLst>
              <a:ext uri="{FF2B5EF4-FFF2-40B4-BE49-F238E27FC236}">
                <a16:creationId xmlns:a16="http://schemas.microsoft.com/office/drawing/2014/main" id="{7E301281-5F0E-4430-8F1F-E74BA7EEF0C1}"/>
              </a:ext>
            </a:extLst>
          </p:cNvPr>
          <p:cNvSpPr/>
          <p:nvPr/>
        </p:nvSpPr>
        <p:spPr>
          <a:xfrm>
            <a:off x="6655957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 descr=" 6">
            <a:extLst>
              <a:ext uri="{FF2B5EF4-FFF2-40B4-BE49-F238E27FC236}">
                <a16:creationId xmlns:a16="http://schemas.microsoft.com/office/drawing/2014/main" id="{4F62C0D2-00A0-4921-A410-74EE610CEA98}"/>
              </a:ext>
            </a:extLst>
          </p:cNvPr>
          <p:cNvSpPr/>
          <p:nvPr/>
        </p:nvSpPr>
        <p:spPr>
          <a:xfrm>
            <a:off x="7389085" y="3004903"/>
            <a:ext cx="243264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 descr=" 7">
            <a:extLst>
              <a:ext uri="{FF2B5EF4-FFF2-40B4-BE49-F238E27FC236}">
                <a16:creationId xmlns:a16="http://schemas.microsoft.com/office/drawing/2014/main" id="{DEF0D929-1278-462F-A0B0-A29156D9FB5D}"/>
              </a:ext>
            </a:extLst>
          </p:cNvPr>
          <p:cNvSpPr/>
          <p:nvPr/>
        </p:nvSpPr>
        <p:spPr>
          <a:xfrm>
            <a:off x="3748329" y="300490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 8">
            <a:extLst>
              <a:ext uri="{FF2B5EF4-FFF2-40B4-BE49-F238E27FC236}">
                <a16:creationId xmlns:a16="http://schemas.microsoft.com/office/drawing/2014/main" id="{883DAC50-E722-4EA3-910E-F3272AF64660}"/>
              </a:ext>
            </a:extLst>
          </p:cNvPr>
          <p:cNvSpPr/>
          <p:nvPr/>
        </p:nvSpPr>
        <p:spPr>
          <a:xfrm>
            <a:off x="3748329" y="264938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 9">
            <a:extLst>
              <a:ext uri="{FF2B5EF4-FFF2-40B4-BE49-F238E27FC236}">
                <a16:creationId xmlns:a16="http://schemas.microsoft.com/office/drawing/2014/main" id="{63018058-2177-4B48-BFBB-A5D30E7C452D}"/>
              </a:ext>
            </a:extLst>
          </p:cNvPr>
          <p:cNvSpPr/>
          <p:nvPr/>
        </p:nvSpPr>
        <p:spPr>
          <a:xfrm>
            <a:off x="3748329" y="224307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 10">
            <a:extLst>
              <a:ext uri="{FF2B5EF4-FFF2-40B4-BE49-F238E27FC236}">
                <a16:creationId xmlns:a16="http://schemas.microsoft.com/office/drawing/2014/main" id="{ED305699-C26E-4086-BE5E-E0BB38F8A554}"/>
              </a:ext>
            </a:extLst>
          </p:cNvPr>
          <p:cNvSpPr/>
          <p:nvPr/>
        </p:nvSpPr>
        <p:spPr>
          <a:xfrm>
            <a:off x="3748329" y="186215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 11">
            <a:extLst>
              <a:ext uri="{FF2B5EF4-FFF2-40B4-BE49-F238E27FC236}">
                <a16:creationId xmlns:a16="http://schemas.microsoft.com/office/drawing/2014/main" id="{4ED1849D-2456-4FE6-A673-FBFD713454BF}"/>
              </a:ext>
            </a:extLst>
          </p:cNvPr>
          <p:cNvSpPr/>
          <p:nvPr/>
        </p:nvSpPr>
        <p:spPr>
          <a:xfrm>
            <a:off x="6655957" y="149681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chemeClr val="tx1">
                  <a:lumMod val="85000"/>
                  <a:lumOff val="15000"/>
                  <a:alpha val="46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 12">
            <a:extLst>
              <a:ext uri="{FF2B5EF4-FFF2-40B4-BE49-F238E27FC236}">
                <a16:creationId xmlns:a16="http://schemas.microsoft.com/office/drawing/2014/main" id="{F4261081-7518-4658-B5B3-25F954EEF532}"/>
              </a:ext>
            </a:extLst>
          </p:cNvPr>
          <p:cNvSpPr/>
          <p:nvPr/>
        </p:nvSpPr>
        <p:spPr>
          <a:xfrm>
            <a:off x="3748328" y="3025390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 14">
            <a:extLst>
              <a:ext uri="{FF2B5EF4-FFF2-40B4-BE49-F238E27FC236}">
                <a16:creationId xmlns:a16="http://schemas.microsoft.com/office/drawing/2014/main" id="{D04993E8-9098-4BA0-889A-62C8EAEAA2F2}"/>
              </a:ext>
            </a:extLst>
          </p:cNvPr>
          <p:cNvSpPr/>
          <p:nvPr/>
        </p:nvSpPr>
        <p:spPr>
          <a:xfrm>
            <a:off x="7044841" y="1895343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 15">
            <a:extLst>
              <a:ext uri="{FF2B5EF4-FFF2-40B4-BE49-F238E27FC236}">
                <a16:creationId xmlns:a16="http://schemas.microsoft.com/office/drawing/2014/main" id="{BE831B68-4D87-48F2-991F-E63AE287CFD1}"/>
              </a:ext>
            </a:extLst>
          </p:cNvPr>
          <p:cNvSpPr/>
          <p:nvPr/>
        </p:nvSpPr>
        <p:spPr>
          <a:xfrm>
            <a:off x="3748328" y="227871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 descr=" 16">
            <a:extLst>
              <a:ext uri="{FF2B5EF4-FFF2-40B4-BE49-F238E27FC236}">
                <a16:creationId xmlns:a16="http://schemas.microsoft.com/office/drawing/2014/main" id="{0E67BCD6-CF80-4428-BD2B-5475215EDA3F}"/>
              </a:ext>
            </a:extLst>
          </p:cNvPr>
          <p:cNvSpPr/>
          <p:nvPr/>
        </p:nvSpPr>
        <p:spPr>
          <a:xfrm>
            <a:off x="533400" y="2669874"/>
            <a:ext cx="2976615" cy="335029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 descr=" 17">
            <a:extLst>
              <a:ext uri="{FF2B5EF4-FFF2-40B4-BE49-F238E27FC236}">
                <a16:creationId xmlns:a16="http://schemas.microsoft.com/office/drawing/2014/main" id="{6E1B4AA7-A7A9-48B2-9FEC-F148CA595E30}"/>
              </a:ext>
            </a:extLst>
          </p:cNvPr>
          <p:cNvSpPr/>
          <p:nvPr/>
        </p:nvSpPr>
        <p:spPr>
          <a:xfrm>
            <a:off x="6655957" y="34045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 18">
            <a:extLst>
              <a:ext uri="{FF2B5EF4-FFF2-40B4-BE49-F238E27FC236}">
                <a16:creationId xmlns:a16="http://schemas.microsoft.com/office/drawing/2014/main" id="{16E6804A-2C12-45CC-89C2-3543606FFDC0}"/>
              </a:ext>
            </a:extLst>
          </p:cNvPr>
          <p:cNvSpPr/>
          <p:nvPr/>
        </p:nvSpPr>
        <p:spPr>
          <a:xfrm>
            <a:off x="840700" y="3450255"/>
            <a:ext cx="2669315" cy="70053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00B05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 descr=" 19">
            <a:extLst>
              <a:ext uri="{FF2B5EF4-FFF2-40B4-BE49-F238E27FC236}">
                <a16:creationId xmlns:a16="http://schemas.microsoft.com/office/drawing/2014/main" id="{7B8DEC24-A2AC-4258-9D23-FF20FF6C1F60}"/>
              </a:ext>
            </a:extLst>
          </p:cNvPr>
          <p:cNvSpPr/>
          <p:nvPr/>
        </p:nvSpPr>
        <p:spPr>
          <a:xfrm>
            <a:off x="3748329" y="379527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 descr=" 21">
            <a:extLst>
              <a:ext uri="{FF2B5EF4-FFF2-40B4-BE49-F238E27FC236}">
                <a16:creationId xmlns:a16="http://schemas.microsoft.com/office/drawing/2014/main" id="{66F09083-5A43-4C4F-8CE0-E21F9205011E}"/>
              </a:ext>
            </a:extLst>
          </p:cNvPr>
          <p:cNvSpPr/>
          <p:nvPr/>
        </p:nvSpPr>
        <p:spPr>
          <a:xfrm>
            <a:off x="649529" y="4230636"/>
            <a:ext cx="2860486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 descr=" 22">
            <a:extLst>
              <a:ext uri="{FF2B5EF4-FFF2-40B4-BE49-F238E27FC236}">
                <a16:creationId xmlns:a16="http://schemas.microsoft.com/office/drawing/2014/main" id="{B637A51C-CC03-41B4-B8BF-2608F58927CA}"/>
              </a:ext>
            </a:extLst>
          </p:cNvPr>
          <p:cNvSpPr/>
          <p:nvPr/>
        </p:nvSpPr>
        <p:spPr>
          <a:xfrm>
            <a:off x="840700" y="4602745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 23">
            <a:extLst>
              <a:ext uri="{FF2B5EF4-FFF2-40B4-BE49-F238E27FC236}">
                <a16:creationId xmlns:a16="http://schemas.microsoft.com/office/drawing/2014/main" id="{8B8A4245-BCE2-4AE8-B4AA-7DD747CD85B3}"/>
              </a:ext>
            </a:extLst>
          </p:cNvPr>
          <p:cNvSpPr/>
          <p:nvPr/>
        </p:nvSpPr>
        <p:spPr>
          <a:xfrm>
            <a:off x="6655956" y="4230636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descr=" 24">
            <a:extLst>
              <a:ext uri="{FF2B5EF4-FFF2-40B4-BE49-F238E27FC236}">
                <a16:creationId xmlns:a16="http://schemas.microsoft.com/office/drawing/2014/main" id="{E4D703B4-A5F2-4A48-8CFA-0AC49874BFB5}"/>
              </a:ext>
            </a:extLst>
          </p:cNvPr>
          <p:cNvSpPr/>
          <p:nvPr/>
        </p:nvSpPr>
        <p:spPr>
          <a:xfrm>
            <a:off x="6655957" y="4975454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 25">
            <a:extLst>
              <a:ext uri="{FF2B5EF4-FFF2-40B4-BE49-F238E27FC236}">
                <a16:creationId xmlns:a16="http://schemas.microsoft.com/office/drawing/2014/main" id="{50D4B4CC-B512-4D07-ABC5-E8B328C5791C}"/>
              </a:ext>
            </a:extLst>
          </p:cNvPr>
          <p:cNvSpPr/>
          <p:nvPr/>
        </p:nvSpPr>
        <p:spPr>
          <a:xfrm>
            <a:off x="3748329" y="6075657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 26">
            <a:extLst>
              <a:ext uri="{FF2B5EF4-FFF2-40B4-BE49-F238E27FC236}">
                <a16:creationId xmlns:a16="http://schemas.microsoft.com/office/drawing/2014/main" id="{D426A5E4-6FFE-47FA-954E-2C3C5B26A1DA}"/>
              </a:ext>
            </a:extLst>
          </p:cNvPr>
          <p:cNvSpPr/>
          <p:nvPr/>
        </p:nvSpPr>
        <p:spPr>
          <a:xfrm>
            <a:off x="840700" y="4958261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 27">
            <a:extLst>
              <a:ext uri="{FF2B5EF4-FFF2-40B4-BE49-F238E27FC236}">
                <a16:creationId xmlns:a16="http://schemas.microsoft.com/office/drawing/2014/main" id="{EC86B57B-7A7E-4F4B-84DD-008AC9E75031}"/>
              </a:ext>
            </a:extLst>
          </p:cNvPr>
          <p:cNvSpPr/>
          <p:nvPr/>
        </p:nvSpPr>
        <p:spPr>
          <a:xfrm>
            <a:off x="840700" y="5347732"/>
            <a:ext cx="2669315" cy="355516"/>
          </a:xfrm>
          <a:prstGeom prst="rect">
            <a:avLst/>
          </a:prstGeom>
          <a:gradFill>
            <a:gsLst>
              <a:gs pos="0">
                <a:srgbClr val="C00000">
                  <a:alpha val="0"/>
                </a:srgbClr>
              </a:gs>
              <a:gs pos="0">
                <a:srgbClr val="FF0000">
                  <a:alpha val="0"/>
                </a:srgb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5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92DBA4-1B53-46C6-9102-A37CEF5D8A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5226"/>
            <a:ext cx="9245600" cy="742950"/>
          </a:xfrm>
        </p:spPr>
        <p:txBody>
          <a:bodyPr/>
          <a:lstStyle/>
          <a:p>
            <a:r>
              <a:rPr lang="en-US" dirty="0"/>
              <a:t>Recursive linked list traversal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7E91-6E9A-433A-8856-9237FBA848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281056"/>
            <a:ext cx="8882380" cy="5130502"/>
          </a:xfrm>
        </p:spPr>
        <p:txBody>
          <a:bodyPr/>
          <a:lstStyle/>
          <a:p>
            <a:pPr marL="0" lvl="0" indent="0">
              <a:buNone/>
            </a:pPr>
            <a:endParaRPr lang="en-US" sz="1400" b="1" dirty="0"/>
          </a:p>
          <a:p>
            <a:pPr marL="0" lvl="0" indent="0">
              <a:buNone/>
            </a:pPr>
            <a:r>
              <a:rPr lang="en-US" b="1" dirty="0"/>
              <a:t>Problem statement: </a:t>
            </a:r>
            <a:r>
              <a:rPr lang="en-US" dirty="0"/>
              <a:t>Convert the following function from C to LC-3. This function recursively traverses a linked list and prints its content.</a:t>
            </a:r>
          </a:p>
          <a:p>
            <a:pPr marL="0" indent="0">
              <a:buNone/>
            </a:pPr>
            <a:r>
              <a:rPr lang="en-US" dirty="0"/>
              <a:t>/* typedef struct tag {char data; struct tag *next;} node; */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509412" lvl="1" indent="0">
              <a:buNone/>
            </a:pPr>
            <a:r>
              <a:rPr lang="en-US" sz="2800" b="1" dirty="0"/>
              <a:t>int </a:t>
            </a:r>
            <a:r>
              <a:rPr lang="en-US" sz="2800" b="1" dirty="0" err="1"/>
              <a:t>print_list</a:t>
            </a:r>
            <a:r>
              <a:rPr lang="en-US" sz="2800" b="1" dirty="0"/>
              <a:t>(node *head)</a:t>
            </a:r>
          </a:p>
          <a:p>
            <a:pPr marL="509412" lvl="1" indent="0">
              <a:buNone/>
            </a:pPr>
            <a:r>
              <a:rPr lang="en-US" sz="2800" b="1" dirty="0"/>
              <a:t>{</a:t>
            </a:r>
          </a:p>
          <a:p>
            <a:pPr marL="509412" lvl="1" indent="0">
              <a:buNone/>
            </a:pPr>
            <a:r>
              <a:rPr lang="en-US" sz="2800" b="1" dirty="0"/>
              <a:t>   if (!head) return 0;</a:t>
            </a:r>
          </a:p>
          <a:p>
            <a:pPr marL="509412" lvl="1" indent="0">
              <a:buNone/>
            </a:pPr>
            <a:r>
              <a:rPr lang="en-US" sz="2800" b="1" dirty="0"/>
              <a:t>   </a:t>
            </a:r>
            <a:r>
              <a:rPr lang="en-US" sz="2800" b="1" dirty="0" err="1"/>
              <a:t>printf</a:t>
            </a:r>
            <a:r>
              <a:rPr lang="en-US" sz="2800" b="1" dirty="0"/>
              <a:t>("%c", head-&gt;data);</a:t>
            </a:r>
          </a:p>
          <a:p>
            <a:pPr marL="509412" lvl="1" indent="0">
              <a:buNone/>
            </a:pPr>
            <a:r>
              <a:rPr lang="en-US" sz="2800" b="1" dirty="0"/>
              <a:t>   return </a:t>
            </a:r>
            <a:r>
              <a:rPr lang="en-US" sz="2800" b="1" dirty="0" err="1"/>
              <a:t>print_list</a:t>
            </a:r>
            <a:r>
              <a:rPr lang="en-US" sz="2800" b="1" dirty="0"/>
              <a:t>(head-&gt;next);</a:t>
            </a:r>
          </a:p>
          <a:p>
            <a:pPr marL="509412" lvl="1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282AE-F394-4DDA-9D72-20673D25A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Main function: (print_list.asm)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D2378-E7F3-4217-A2A8-781BCBFB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8" y="1441525"/>
            <a:ext cx="9645722" cy="46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B7F3A-6422-4205-9D80-BBDC0BC2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" y="619740"/>
            <a:ext cx="8448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C8A0-57CA-4136-8B67-F258CFFF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53"/>
            <a:ext cx="10058400" cy="530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803A3-44B7-4CF7-883C-FAB0A300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6425"/>
            <a:ext cx="5924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09D37-0D66-4CBD-B207-F1ABA7B16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Data file: data.asm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F2226-FDC3-4A10-A0FE-15BEC66F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990600"/>
            <a:ext cx="36671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 2">
            <a:extLst>
              <a:ext uri="{FF2B5EF4-FFF2-40B4-BE49-F238E27FC236}">
                <a16:creationId xmlns:a16="http://schemas.microsoft.com/office/drawing/2014/main" id="{87B5F2ED-72C3-4980-ACC5-5D8F8B245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Step#2: Implement Logic Function</a:t>
            </a:r>
          </a:p>
        </p:txBody>
      </p:sp>
      <p:sp>
        <p:nvSpPr>
          <p:cNvPr id="3" name="Text Placeholder 2" descr=" 3">
            <a:extLst>
              <a:ext uri="{FF2B5EF4-FFF2-40B4-BE49-F238E27FC236}">
                <a16:creationId xmlns:a16="http://schemas.microsoft.com/office/drawing/2014/main" id="{5AFBE951-EAFF-4141-B5AB-7F2C822C2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4500" y="1013310"/>
            <a:ext cx="4676140" cy="5399143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; if (</a:t>
            </a:r>
            <a:r>
              <a:rPr lang="en-US" dirty="0" err="1"/>
              <a:t>nd</a:t>
            </a:r>
            <a:r>
              <a:rPr lang="en-US" dirty="0"/>
              <a:t> == NULL), skip to the end</a:t>
            </a:r>
          </a:p>
          <a:p>
            <a:pPr marL="0" indent="0">
              <a:buNone/>
            </a:pPr>
            <a:r>
              <a:rPr lang="en-US" b="1" dirty="0"/>
              <a:t>    LDR R0, R5, #4;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BRz</a:t>
            </a:r>
            <a:r>
              <a:rPr lang="en-US" b="1" dirty="0"/>
              <a:t> DONE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-&gt;left);</a:t>
            </a:r>
          </a:p>
          <a:p>
            <a:pPr marL="0" indent="0">
              <a:buNone/>
            </a:pPr>
            <a:r>
              <a:rPr lang="en-US" b="1" dirty="0" smtClean="0"/>
              <a:t>LDR </a:t>
            </a:r>
            <a:r>
              <a:rPr lang="en-US" b="1" dirty="0"/>
              <a:t>R1, R0, #1 ; </a:t>
            </a:r>
            <a:r>
              <a:rPr lang="en-US" dirty="0"/>
              <a:t>load </a:t>
            </a:r>
            <a:r>
              <a:rPr lang="en-US" dirty="0" err="1"/>
              <a:t>nd</a:t>
            </a:r>
            <a:r>
              <a:rPr lang="en-US" dirty="0"/>
              <a:t>-&gt;left to </a:t>
            </a:r>
            <a:r>
              <a:rPr lang="en-US" dirty="0" smtClean="0"/>
              <a:t>R1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en-US" dirty="0"/>
              <a:t>; push </a:t>
            </a:r>
            <a:r>
              <a:rPr lang="en-US" dirty="0" err="1"/>
              <a:t>nd</a:t>
            </a:r>
            <a:r>
              <a:rPr lang="en-US" dirty="0"/>
              <a:t>-&gt;left to stack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ADD R6, R6, #-1</a:t>
            </a:r>
          </a:p>
          <a:p>
            <a:pPr marL="0" indent="0">
              <a:buNone/>
            </a:pPr>
            <a:r>
              <a:rPr lang="en-US" b="1" dirty="0"/>
              <a:t>    STR R1, R6, #</a:t>
            </a:r>
            <a:r>
              <a:rPr lang="en-US" b="1" dirty="0" smtClean="0"/>
              <a:t>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/>
              <a:t>; call subroutine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 descr=" 4">
            <a:extLst>
              <a:ext uri="{FF2B5EF4-FFF2-40B4-BE49-F238E27FC236}">
                <a16:creationId xmlns:a16="http://schemas.microsoft.com/office/drawing/2014/main" id="{5006B128-3471-4029-8A91-0CB9CC6508A2}"/>
              </a:ext>
            </a:extLst>
          </p:cNvPr>
          <p:cNvSpPr txBox="1"/>
          <p:nvPr/>
        </p:nvSpPr>
        <p:spPr>
          <a:xfrm>
            <a:off x="5198297" y="782608"/>
            <a:ext cx="46761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; tear-down the rest of the stack</a:t>
            </a:r>
          </a:p>
          <a:p>
            <a:r>
              <a:rPr lang="en-US" b="1" dirty="0"/>
              <a:t>    ADD R6, R6, #2</a:t>
            </a:r>
          </a:p>
          <a:p>
            <a:r>
              <a:rPr lang="en-US" dirty="0"/>
              <a:t>     ; </a:t>
            </a:r>
            <a:r>
              <a:rPr lang="en-US" dirty="0" err="1"/>
              <a:t>TraverseTree</a:t>
            </a:r>
            <a:r>
              <a:rPr lang="en-US" dirty="0"/>
              <a:t>(</a:t>
            </a:r>
            <a:r>
              <a:rPr lang="en-US" dirty="0" err="1"/>
              <a:t>nd</a:t>
            </a:r>
            <a:r>
              <a:rPr lang="en-US" dirty="0"/>
              <a:t>-&gt;right);</a:t>
            </a:r>
          </a:p>
          <a:p>
            <a:r>
              <a:rPr lang="en-US" b="1" dirty="0" smtClean="0"/>
              <a:t>LDR R0, R5,#4    </a:t>
            </a:r>
          </a:p>
          <a:p>
            <a:r>
              <a:rPr lang="en-US" b="1" dirty="0" smtClean="0"/>
              <a:t>LDR </a:t>
            </a:r>
            <a:r>
              <a:rPr lang="en-US" b="1" dirty="0"/>
              <a:t>R2, R0, #2</a:t>
            </a:r>
            <a:r>
              <a:rPr lang="en-US" dirty="0"/>
              <a:t>    ; load </a:t>
            </a:r>
            <a:r>
              <a:rPr lang="en-US" dirty="0" err="1"/>
              <a:t>nd</a:t>
            </a:r>
            <a:r>
              <a:rPr lang="en-US" dirty="0"/>
              <a:t>-&gt;right to R2</a:t>
            </a:r>
          </a:p>
          <a:p>
            <a:r>
              <a:rPr lang="en-US" dirty="0"/>
              <a:t> </a:t>
            </a:r>
            <a:r>
              <a:rPr lang="en-US" dirty="0" smtClean="0"/>
              <a:t>    </a:t>
            </a:r>
            <a:r>
              <a:rPr lang="en-US" dirty="0"/>
              <a:t>; push </a:t>
            </a:r>
            <a:r>
              <a:rPr lang="en-US" dirty="0" err="1"/>
              <a:t>nd</a:t>
            </a:r>
            <a:r>
              <a:rPr lang="en-US" dirty="0"/>
              <a:t>-&gt;right to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#-1;</a:t>
            </a:r>
          </a:p>
          <a:p>
            <a:r>
              <a:rPr lang="en-US" b="1" dirty="0"/>
              <a:t>    STR R2, R6, #0;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call subroutine</a:t>
            </a:r>
          </a:p>
          <a:p>
            <a:r>
              <a:rPr lang="en-US" dirty="0"/>
              <a:t>    </a:t>
            </a:r>
            <a:r>
              <a:rPr lang="en-US" b="1" dirty="0"/>
              <a:t>JSR TRAVERSE_TREE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; tear-down the rest of the stack</a:t>
            </a:r>
          </a:p>
          <a:p>
            <a:r>
              <a:rPr lang="en-US" dirty="0"/>
              <a:t>    </a:t>
            </a:r>
            <a:r>
              <a:rPr lang="en-US" b="1" dirty="0"/>
              <a:t>ADD R6, R6, #2</a:t>
            </a:r>
          </a:p>
          <a:p>
            <a:endParaRPr lang="en-US" sz="1400" b="1" dirty="0"/>
          </a:p>
          <a:p>
            <a:r>
              <a:rPr lang="en-US" sz="1800" b="1" dirty="0"/>
              <a:t>Teardown the activation record, return: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2E58BEFC-6A12-4BD9-8951-3212DD12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5663308"/>
            <a:ext cx="3686436" cy="21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6A0041-1720-4567-93FF-ACCE08F81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39426"/>
            <a:ext cx="9245600" cy="742950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LC3 (</a:t>
            </a:r>
            <a:r>
              <a:rPr lang="en-US" b="0" dirty="0"/>
              <a:t>please see, inOrder.asm in </a:t>
            </a:r>
            <a:r>
              <a:rPr lang="en-US" b="0" dirty="0" err="1"/>
              <a:t>github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C5F3F-64A6-4AEC-A7D6-6A028A7A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74" y="1680658"/>
            <a:ext cx="6248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41652"/>
            <a:ext cx="9245600" cy="742950"/>
          </a:xfrm>
        </p:spPr>
        <p:txBody>
          <a:bodyPr/>
          <a:lstStyle/>
          <a:p>
            <a:r>
              <a:rPr lang="en-US" dirty="0" smtClean="0"/>
              <a:t>Data_inOrder.asm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1169664"/>
            <a:ext cx="5619750" cy="49720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05786" y="1169664"/>
            <a:ext cx="1488558" cy="1243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8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37460" y="2789357"/>
            <a:ext cx="1488558" cy="1243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2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 flipH="1">
            <a:off x="981739" y="2231422"/>
            <a:ext cx="342041" cy="557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2376350" y="2231422"/>
            <a:ext cx="473176" cy="557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459" y="3851115"/>
            <a:ext cx="342041" cy="557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89430" y="3839378"/>
            <a:ext cx="333590" cy="569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3482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25852</TotalTime>
  <Words>6991</Words>
  <Application>Microsoft Office PowerPoint</Application>
  <PresentationFormat>Custom</PresentationFormat>
  <Paragraphs>2088</Paragraphs>
  <Slides>68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1888</cp:revision>
  <cp:lastPrinted>2018-11-15T16:14:24Z</cp:lastPrinted>
  <dcterms:created xsi:type="dcterms:W3CDTF">2014-02-04T22:50:07Z</dcterms:created>
  <dcterms:modified xsi:type="dcterms:W3CDTF">2019-11-19T18:44:08Z</dcterms:modified>
</cp:coreProperties>
</file>