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 id="2147483671" r:id="rId3"/>
  </p:sldMasterIdLst>
  <p:notesMasterIdLst>
    <p:notesMasterId r:id="rId27"/>
  </p:notesMasterIdLst>
  <p:handoutMasterIdLst>
    <p:handoutMasterId r:id="rId28"/>
  </p:handoutMasterIdLst>
  <p:sldIdLst>
    <p:sldId id="260" r:id="rId4"/>
    <p:sldId id="284" r:id="rId5"/>
    <p:sldId id="286" r:id="rId6"/>
    <p:sldId id="287" r:id="rId7"/>
    <p:sldId id="289" r:id="rId8"/>
    <p:sldId id="288" r:id="rId9"/>
    <p:sldId id="290" r:id="rId10"/>
    <p:sldId id="285" r:id="rId11"/>
    <p:sldId id="291" r:id="rId12"/>
    <p:sldId id="283" r:id="rId13"/>
    <p:sldId id="293" r:id="rId14"/>
    <p:sldId id="265" r:id="rId15"/>
    <p:sldId id="266" r:id="rId16"/>
    <p:sldId id="294" r:id="rId17"/>
    <p:sldId id="276" r:id="rId18"/>
    <p:sldId id="269" r:id="rId19"/>
    <p:sldId id="270" r:id="rId20"/>
    <p:sldId id="271" r:id="rId21"/>
    <p:sldId id="272" r:id="rId22"/>
    <p:sldId id="277" r:id="rId23"/>
    <p:sldId id="278" r:id="rId24"/>
    <p:sldId id="279" r:id="rId25"/>
    <p:sldId id="280" r:id="rId26"/>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38668F"/>
    <a:srgbClr val="E6E6E6"/>
    <a:srgbClr val="CCCCCC"/>
    <a:srgbClr val="CE1B22"/>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95342"/>
  </p:normalViewPr>
  <p:slideViewPr>
    <p:cSldViewPr snapToGrid="0" snapToObjects="1">
      <p:cViewPr>
        <p:scale>
          <a:sx n="56" d="100"/>
          <a:sy n="56" d="100"/>
        </p:scale>
        <p:origin x="1989" y="843"/>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9/26/2019</a:t>
            </a:fld>
            <a:endParaRPr lang="en-US">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9/26/2019</a:t>
            </a:fld>
            <a:endParaRPr lang="en-US"/>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1808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23CF-29AD-422F-9F4F-BF2F78B6D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2668C-BBF7-4C25-8BC3-6DB7655C2CFC}"/>
              </a:ext>
            </a:extLst>
          </p:cNvPr>
          <p:cNvSpPr>
            <a:spLocks noGrp="1"/>
          </p:cNvSpPr>
          <p:nvPr>
            <p:ph sz="half" idx="1"/>
          </p:nvPr>
        </p:nvSpPr>
        <p:spPr>
          <a:xfrm>
            <a:off x="25146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95EA80-DF11-471D-8533-F62E861D7E46}"/>
              </a:ext>
            </a:extLst>
          </p:cNvPr>
          <p:cNvSpPr>
            <a:spLocks noGrp="1"/>
          </p:cNvSpPr>
          <p:nvPr>
            <p:ph sz="half" idx="2"/>
          </p:nvPr>
        </p:nvSpPr>
        <p:spPr>
          <a:xfrm>
            <a:off x="5113020" y="1295400"/>
            <a:ext cx="4693920" cy="561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BAB8550-0792-43D8-A836-2D8368273374}"/>
              </a:ext>
            </a:extLst>
          </p:cNvPr>
          <p:cNvSpPr>
            <a:spLocks noGrp="1"/>
          </p:cNvSpPr>
          <p:nvPr>
            <p:ph type="sldNum" sz="quarter" idx="10"/>
          </p:nvPr>
        </p:nvSpPr>
        <p:spPr/>
        <p:txBody>
          <a:bodyPr/>
          <a:lstStyle>
            <a:lvl1pPr>
              <a:defRPr/>
            </a:lvl1pPr>
          </a:lstStyle>
          <a:p>
            <a:r>
              <a:rPr lang="en-US" altLang="en-US"/>
              <a:t>14-</a:t>
            </a:r>
            <a:fld id="{5109CA00-A461-485D-9BB8-716B2ECCD6FA}" type="slidenum">
              <a:rPr lang="en-US" altLang="en-US"/>
              <a:pPr/>
              <a:t>‹#›</a:t>
            </a:fld>
            <a:endParaRPr lang="en-US" altLang="en-US"/>
          </a:p>
        </p:txBody>
      </p:sp>
    </p:spTree>
    <p:extLst>
      <p:ext uri="{BB962C8B-B14F-4D97-AF65-F5344CB8AC3E}">
        <p14:creationId xmlns:p14="http://schemas.microsoft.com/office/powerpoint/2010/main" val="24830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9746-D60C-4DC8-8D13-621B0FF82647}"/>
              </a:ext>
            </a:extLst>
          </p:cNvPr>
          <p:cNvSpPr>
            <a:spLocks noGrp="1"/>
          </p:cNvSpPr>
          <p:nvPr>
            <p:ph type="title"/>
          </p:nvPr>
        </p:nvSpPr>
        <p:spPr>
          <a:xfrm>
            <a:off x="693262"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C54B9E-B3E6-4F44-AE16-98F15F594D03}"/>
              </a:ext>
            </a:extLst>
          </p:cNvPr>
          <p:cNvSpPr>
            <a:spLocks noGrp="1"/>
          </p:cNvSpPr>
          <p:nvPr>
            <p:ph type="body" idx="1"/>
          </p:nvPr>
        </p:nvSpPr>
        <p:spPr>
          <a:xfrm>
            <a:off x="693262" y="1905318"/>
            <a:ext cx="4255611"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a:extLst>
              <a:ext uri="{FF2B5EF4-FFF2-40B4-BE49-F238E27FC236}">
                <a16:creationId xmlns:a16="http://schemas.microsoft.com/office/drawing/2014/main" id="{D0C4B9A1-0B37-41DA-A6A5-37BC8C4AC037}"/>
              </a:ext>
            </a:extLst>
          </p:cNvPr>
          <p:cNvSpPr>
            <a:spLocks noGrp="1"/>
          </p:cNvSpPr>
          <p:nvPr>
            <p:ph sz="half" idx="2"/>
          </p:nvPr>
        </p:nvSpPr>
        <p:spPr>
          <a:xfrm>
            <a:off x="693262" y="2839085"/>
            <a:ext cx="4255611"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E8D181-95C5-448E-A6BA-ABE6F2EB08E7}"/>
              </a:ext>
            </a:extLst>
          </p:cNvPr>
          <p:cNvSpPr>
            <a:spLocks noGrp="1"/>
          </p:cNvSpPr>
          <p:nvPr>
            <p:ph type="body" sz="quarter" idx="3"/>
          </p:nvPr>
        </p:nvSpPr>
        <p:spPr>
          <a:xfrm>
            <a:off x="5092065" y="1905318"/>
            <a:ext cx="4276567"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a:extLst>
              <a:ext uri="{FF2B5EF4-FFF2-40B4-BE49-F238E27FC236}">
                <a16:creationId xmlns:a16="http://schemas.microsoft.com/office/drawing/2014/main" id="{E404DC63-9FEE-4363-BC0C-F8F001EC57A5}"/>
              </a:ext>
            </a:extLst>
          </p:cNvPr>
          <p:cNvSpPr>
            <a:spLocks noGrp="1"/>
          </p:cNvSpPr>
          <p:nvPr>
            <p:ph sz="quarter" idx="4"/>
          </p:nvPr>
        </p:nvSpPr>
        <p:spPr>
          <a:xfrm>
            <a:off x="5092065" y="2839085"/>
            <a:ext cx="4276567"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1B07001-7CCB-4490-A792-B86BCD905A50}"/>
              </a:ext>
            </a:extLst>
          </p:cNvPr>
          <p:cNvSpPr>
            <a:spLocks noGrp="1"/>
          </p:cNvSpPr>
          <p:nvPr>
            <p:ph type="sldNum" sz="quarter" idx="10"/>
          </p:nvPr>
        </p:nvSpPr>
        <p:spPr/>
        <p:txBody>
          <a:bodyPr/>
          <a:lstStyle>
            <a:lvl1pPr>
              <a:defRPr/>
            </a:lvl1pPr>
          </a:lstStyle>
          <a:p>
            <a:r>
              <a:rPr lang="en-US" altLang="en-US"/>
              <a:t>14-</a:t>
            </a:r>
            <a:fld id="{9B5CCCC4-30E2-4EA8-AC58-6F7F0CE27408}" type="slidenum">
              <a:rPr lang="en-US" altLang="en-US"/>
              <a:pPr/>
              <a:t>‹#›</a:t>
            </a:fld>
            <a:endParaRPr lang="en-US" altLang="en-US"/>
          </a:p>
        </p:txBody>
      </p:sp>
    </p:spTree>
    <p:extLst>
      <p:ext uri="{BB962C8B-B14F-4D97-AF65-F5344CB8AC3E}">
        <p14:creationId xmlns:p14="http://schemas.microsoft.com/office/powerpoint/2010/main" val="4248639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0AB9-95DF-4E24-A30A-0FCEFE8347F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EDB27CE-9FD4-436C-9D15-C4316BEE6E9D}"/>
              </a:ext>
            </a:extLst>
          </p:cNvPr>
          <p:cNvSpPr>
            <a:spLocks noGrp="1"/>
          </p:cNvSpPr>
          <p:nvPr>
            <p:ph type="sldNum" sz="quarter" idx="10"/>
          </p:nvPr>
        </p:nvSpPr>
        <p:spPr/>
        <p:txBody>
          <a:bodyPr/>
          <a:lstStyle>
            <a:lvl1pPr>
              <a:defRPr/>
            </a:lvl1pPr>
          </a:lstStyle>
          <a:p>
            <a:r>
              <a:rPr lang="en-US" altLang="en-US"/>
              <a:t>14-</a:t>
            </a:r>
            <a:fld id="{59B66D1B-4DEF-479B-87E4-5FCB646A2E64}" type="slidenum">
              <a:rPr lang="en-US" altLang="en-US"/>
              <a:pPr/>
              <a:t>‹#›</a:t>
            </a:fld>
            <a:endParaRPr lang="en-US" altLang="en-US"/>
          </a:p>
        </p:txBody>
      </p:sp>
    </p:spTree>
    <p:extLst>
      <p:ext uri="{BB962C8B-B14F-4D97-AF65-F5344CB8AC3E}">
        <p14:creationId xmlns:p14="http://schemas.microsoft.com/office/powerpoint/2010/main" val="1831169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CF5454-54C8-4BAF-90F8-CECD64C12906}"/>
              </a:ext>
            </a:extLst>
          </p:cNvPr>
          <p:cNvSpPr>
            <a:spLocks noGrp="1"/>
          </p:cNvSpPr>
          <p:nvPr>
            <p:ph type="sldNum" sz="quarter" idx="10"/>
          </p:nvPr>
        </p:nvSpPr>
        <p:spPr/>
        <p:txBody>
          <a:bodyPr/>
          <a:lstStyle>
            <a:lvl1pPr>
              <a:defRPr/>
            </a:lvl1pPr>
          </a:lstStyle>
          <a:p>
            <a:r>
              <a:rPr lang="en-US" altLang="en-US"/>
              <a:t>14-</a:t>
            </a:r>
            <a:fld id="{B5AF153A-5F73-49A8-A5AF-C3C249124018}" type="slidenum">
              <a:rPr lang="en-US" altLang="en-US"/>
              <a:pPr/>
              <a:t>‹#›</a:t>
            </a:fld>
            <a:endParaRPr lang="en-US" altLang="en-US"/>
          </a:p>
        </p:txBody>
      </p:sp>
    </p:spTree>
    <p:extLst>
      <p:ext uri="{BB962C8B-B14F-4D97-AF65-F5344CB8AC3E}">
        <p14:creationId xmlns:p14="http://schemas.microsoft.com/office/powerpoint/2010/main" val="857683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DA54-78BD-4ABC-A2A0-CE87733B23BB}"/>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Content Placeholder 2">
            <a:extLst>
              <a:ext uri="{FF2B5EF4-FFF2-40B4-BE49-F238E27FC236}">
                <a16:creationId xmlns:a16="http://schemas.microsoft.com/office/drawing/2014/main" id="{EA996184-A030-4C0F-8DD1-565EBCF6E9CE}"/>
              </a:ext>
            </a:extLst>
          </p:cNvPr>
          <p:cNvSpPr>
            <a:spLocks noGrp="1"/>
          </p:cNvSpPr>
          <p:nvPr>
            <p:ph idx="1"/>
          </p:nvPr>
        </p:nvSpPr>
        <p:spPr>
          <a:xfrm>
            <a:off x="4276567" y="1119082"/>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DCA89F-5647-4D68-8CDC-7DC99BF31037}"/>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04C41AC9-92EA-498C-9C5D-E90FC0B19C8E}"/>
              </a:ext>
            </a:extLst>
          </p:cNvPr>
          <p:cNvSpPr>
            <a:spLocks noGrp="1"/>
          </p:cNvSpPr>
          <p:nvPr>
            <p:ph type="sldNum" sz="quarter" idx="10"/>
          </p:nvPr>
        </p:nvSpPr>
        <p:spPr/>
        <p:txBody>
          <a:bodyPr/>
          <a:lstStyle>
            <a:lvl1pPr>
              <a:defRPr/>
            </a:lvl1pPr>
          </a:lstStyle>
          <a:p>
            <a:r>
              <a:rPr lang="en-US" altLang="en-US"/>
              <a:t>14-</a:t>
            </a:r>
            <a:fld id="{38098739-E897-42F4-B210-ACC19ED6185E}" type="slidenum">
              <a:rPr lang="en-US" altLang="en-US"/>
              <a:pPr/>
              <a:t>‹#›</a:t>
            </a:fld>
            <a:endParaRPr lang="en-US" altLang="en-US"/>
          </a:p>
        </p:txBody>
      </p:sp>
    </p:spTree>
    <p:extLst>
      <p:ext uri="{BB962C8B-B14F-4D97-AF65-F5344CB8AC3E}">
        <p14:creationId xmlns:p14="http://schemas.microsoft.com/office/powerpoint/2010/main" val="308991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5939-4AD9-462E-BD74-CF26DCA76646}"/>
              </a:ext>
            </a:extLst>
          </p:cNvPr>
          <p:cNvSpPr>
            <a:spLocks noGrp="1"/>
          </p:cNvSpPr>
          <p:nvPr>
            <p:ph type="title"/>
          </p:nvPr>
        </p:nvSpPr>
        <p:spPr>
          <a:xfrm>
            <a:off x="693262" y="518160"/>
            <a:ext cx="3244533" cy="1813560"/>
          </a:xfrm>
        </p:spPr>
        <p:txBody>
          <a:bodyPr anchor="b"/>
          <a:lstStyle>
            <a:lvl1pPr>
              <a:defRPr sz="3520"/>
            </a:lvl1pPr>
          </a:lstStyle>
          <a:p>
            <a:r>
              <a:rPr lang="en-US"/>
              <a:t>Click to edit Master title style</a:t>
            </a:r>
          </a:p>
        </p:txBody>
      </p:sp>
      <p:sp>
        <p:nvSpPr>
          <p:cNvPr id="3" name="Picture Placeholder 2">
            <a:extLst>
              <a:ext uri="{FF2B5EF4-FFF2-40B4-BE49-F238E27FC236}">
                <a16:creationId xmlns:a16="http://schemas.microsoft.com/office/drawing/2014/main" id="{72CFD2C1-0B34-48BD-9FF7-5BA865EEC746}"/>
              </a:ext>
            </a:extLst>
          </p:cNvPr>
          <p:cNvSpPr>
            <a:spLocks noGrp="1"/>
          </p:cNvSpPr>
          <p:nvPr>
            <p:ph type="pic" idx="1"/>
          </p:nvPr>
        </p:nvSpPr>
        <p:spPr>
          <a:xfrm>
            <a:off x="4276567" y="1119082"/>
            <a:ext cx="5092065" cy="5523442"/>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a:extLst>
              <a:ext uri="{FF2B5EF4-FFF2-40B4-BE49-F238E27FC236}">
                <a16:creationId xmlns:a16="http://schemas.microsoft.com/office/drawing/2014/main" id="{6754CD1B-E854-4E45-8E8A-3CB81C66A2A3}"/>
              </a:ext>
            </a:extLst>
          </p:cNvPr>
          <p:cNvSpPr>
            <a:spLocks noGrp="1"/>
          </p:cNvSpPr>
          <p:nvPr>
            <p:ph type="body" sz="half" idx="2"/>
          </p:nvPr>
        </p:nvSpPr>
        <p:spPr>
          <a:xfrm>
            <a:off x="693262" y="2331720"/>
            <a:ext cx="3244533"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Slide Number Placeholder 4">
            <a:extLst>
              <a:ext uri="{FF2B5EF4-FFF2-40B4-BE49-F238E27FC236}">
                <a16:creationId xmlns:a16="http://schemas.microsoft.com/office/drawing/2014/main" id="{8EE90037-9264-4320-997A-ADBE926A6E89}"/>
              </a:ext>
            </a:extLst>
          </p:cNvPr>
          <p:cNvSpPr>
            <a:spLocks noGrp="1"/>
          </p:cNvSpPr>
          <p:nvPr>
            <p:ph type="sldNum" sz="quarter" idx="10"/>
          </p:nvPr>
        </p:nvSpPr>
        <p:spPr/>
        <p:txBody>
          <a:bodyPr/>
          <a:lstStyle>
            <a:lvl1pPr>
              <a:defRPr/>
            </a:lvl1pPr>
          </a:lstStyle>
          <a:p>
            <a:r>
              <a:rPr lang="en-US" altLang="en-US"/>
              <a:t>14-</a:t>
            </a:r>
            <a:fld id="{C8DBA496-E339-4F14-8127-3052BAEBCF94}" type="slidenum">
              <a:rPr lang="en-US" altLang="en-US"/>
              <a:pPr/>
              <a:t>‹#›</a:t>
            </a:fld>
            <a:endParaRPr lang="en-US" altLang="en-US"/>
          </a:p>
        </p:txBody>
      </p:sp>
    </p:spTree>
    <p:extLst>
      <p:ext uri="{BB962C8B-B14F-4D97-AF65-F5344CB8AC3E}">
        <p14:creationId xmlns:p14="http://schemas.microsoft.com/office/powerpoint/2010/main" val="1315897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49A0-87B2-4A11-9B2B-615E142C9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2700E-63F8-4E09-94E1-674B7B5795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AFBE34F-91CE-495E-8263-BD7D436F4DA0}"/>
              </a:ext>
            </a:extLst>
          </p:cNvPr>
          <p:cNvSpPr>
            <a:spLocks noGrp="1"/>
          </p:cNvSpPr>
          <p:nvPr>
            <p:ph type="sldNum" sz="quarter" idx="10"/>
          </p:nvPr>
        </p:nvSpPr>
        <p:spPr/>
        <p:txBody>
          <a:bodyPr/>
          <a:lstStyle>
            <a:lvl1pPr>
              <a:defRPr/>
            </a:lvl1pPr>
          </a:lstStyle>
          <a:p>
            <a:r>
              <a:rPr lang="en-US" altLang="en-US"/>
              <a:t>14-</a:t>
            </a:r>
            <a:fld id="{A46DA217-949A-4689-8E52-BAC327F738FC}" type="slidenum">
              <a:rPr lang="en-US" altLang="en-US"/>
              <a:pPr/>
              <a:t>‹#›</a:t>
            </a:fld>
            <a:endParaRPr lang="en-US" altLang="en-US"/>
          </a:p>
        </p:txBody>
      </p:sp>
    </p:spTree>
    <p:extLst>
      <p:ext uri="{BB962C8B-B14F-4D97-AF65-F5344CB8AC3E}">
        <p14:creationId xmlns:p14="http://schemas.microsoft.com/office/powerpoint/2010/main" val="2686212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891081-A2AE-4BE1-A15F-1BC4D8F277AB}"/>
              </a:ext>
            </a:extLst>
          </p:cNvPr>
          <p:cNvSpPr>
            <a:spLocks noGrp="1"/>
          </p:cNvSpPr>
          <p:nvPr>
            <p:ph type="title" orient="vert"/>
          </p:nvPr>
        </p:nvSpPr>
        <p:spPr>
          <a:xfrm>
            <a:off x="7418070" y="690880"/>
            <a:ext cx="2388870" cy="62179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E3A642-6904-4538-8BC4-88F2BD36CD84}"/>
              </a:ext>
            </a:extLst>
          </p:cNvPr>
          <p:cNvSpPr>
            <a:spLocks noGrp="1"/>
          </p:cNvSpPr>
          <p:nvPr>
            <p:ph type="body" orient="vert" idx="1"/>
          </p:nvPr>
        </p:nvSpPr>
        <p:spPr>
          <a:xfrm>
            <a:off x="251460" y="690880"/>
            <a:ext cx="6998970" cy="62179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24CCFAB6-3917-425A-9950-350B6AA02A5B}"/>
              </a:ext>
            </a:extLst>
          </p:cNvPr>
          <p:cNvSpPr>
            <a:spLocks noGrp="1"/>
          </p:cNvSpPr>
          <p:nvPr>
            <p:ph type="sldNum" sz="quarter" idx="10"/>
          </p:nvPr>
        </p:nvSpPr>
        <p:spPr/>
        <p:txBody>
          <a:bodyPr/>
          <a:lstStyle>
            <a:lvl1pPr>
              <a:defRPr/>
            </a:lvl1pPr>
          </a:lstStyle>
          <a:p>
            <a:r>
              <a:rPr lang="en-US" altLang="en-US"/>
              <a:t>14-</a:t>
            </a:r>
            <a:fld id="{D5A1AE1E-9512-467C-BEA1-FB358AEFD2DB}" type="slidenum">
              <a:rPr lang="en-US" altLang="en-US"/>
              <a:pPr/>
              <a:t>‹#›</a:t>
            </a:fld>
            <a:endParaRPr lang="en-US" altLang="en-US"/>
          </a:p>
        </p:txBody>
      </p:sp>
    </p:spTree>
    <p:extLst>
      <p:ext uri="{BB962C8B-B14F-4D97-AF65-F5344CB8AC3E}">
        <p14:creationId xmlns:p14="http://schemas.microsoft.com/office/powerpoint/2010/main" val="423213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7907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1666" name="Rectangle 3074">
            <a:extLst>
              <a:ext uri="{FF2B5EF4-FFF2-40B4-BE49-F238E27FC236}">
                <a16:creationId xmlns:a16="http://schemas.microsoft.com/office/drawing/2014/main" id="{AD81267C-025E-4E15-88EC-5482A542E46C}"/>
              </a:ext>
            </a:extLst>
          </p:cNvPr>
          <p:cNvSpPr>
            <a:spLocks noGrp="1" noChangeArrowheads="1"/>
          </p:cNvSpPr>
          <p:nvPr>
            <p:ph type="ctrTitle"/>
          </p:nvPr>
        </p:nvSpPr>
        <p:spPr>
          <a:xfrm>
            <a:off x="3855720" y="2590800"/>
            <a:ext cx="5699760" cy="2418080"/>
          </a:xfrm>
        </p:spPr>
        <p:txBody>
          <a:bodyPr/>
          <a:lstStyle>
            <a:lvl1pPr>
              <a:defRPr sz="4400"/>
            </a:lvl1pPr>
          </a:lstStyle>
          <a:p>
            <a:pPr lvl="0"/>
            <a:r>
              <a:rPr lang="en-US" altLang="en-US" noProof="0"/>
              <a:t>Click to edit Master title style</a:t>
            </a:r>
          </a:p>
        </p:txBody>
      </p:sp>
      <p:sp>
        <p:nvSpPr>
          <p:cNvPr id="241667" name="Text Box 3075">
            <a:extLst>
              <a:ext uri="{FF2B5EF4-FFF2-40B4-BE49-F238E27FC236}">
                <a16:creationId xmlns:a16="http://schemas.microsoft.com/office/drawing/2014/main" id="{9651E9E3-873A-4458-890C-0F205D92BB15}"/>
              </a:ext>
            </a:extLst>
          </p:cNvPr>
          <p:cNvSpPr txBox="1">
            <a:spLocks noChangeArrowheads="1"/>
          </p:cNvSpPr>
          <p:nvPr/>
        </p:nvSpPr>
        <p:spPr bwMode="auto">
          <a:xfrm>
            <a:off x="1341120" y="604520"/>
            <a:ext cx="7795260" cy="29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en-US" sz="1320">
              <a:latin typeface="Arial" panose="020B0604020202020204" pitchFamily="34" charset="0"/>
            </a:endParaRPr>
          </a:p>
        </p:txBody>
      </p:sp>
      <p:pic>
        <p:nvPicPr>
          <p:cNvPr id="241668" name="Picture 3076" descr="C:\Documents and Settings\Greg Byrd\My Documents\ece206\mh-slides\title.jpg">
            <a:extLst>
              <a:ext uri="{FF2B5EF4-FFF2-40B4-BE49-F238E27FC236}">
                <a16:creationId xmlns:a16="http://schemas.microsoft.com/office/drawing/2014/main" id="{DA5FEFE6-B45B-4849-A2DB-22C61476A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68408"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20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C7D7-6C4C-4439-83D1-CAE74CDF8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43FC3-8F4F-4676-AB15-9D8A8B5EFA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06D66AA4-7D3D-496D-8AB5-C9563330DC61}"/>
              </a:ext>
            </a:extLst>
          </p:cNvPr>
          <p:cNvSpPr>
            <a:spLocks noGrp="1"/>
          </p:cNvSpPr>
          <p:nvPr>
            <p:ph type="sldNum" sz="quarter" idx="10"/>
          </p:nvPr>
        </p:nvSpPr>
        <p:spPr/>
        <p:txBody>
          <a:bodyPr/>
          <a:lstStyle>
            <a:lvl1pPr>
              <a:defRPr/>
            </a:lvl1pPr>
          </a:lstStyle>
          <a:p>
            <a:r>
              <a:rPr lang="en-US" altLang="en-US"/>
              <a:t>14-</a:t>
            </a:r>
            <a:fld id="{8A3C9F49-4D5B-442E-9DF1-4A5A044A14C2}" type="slidenum">
              <a:rPr lang="en-US" altLang="en-US"/>
              <a:pPr/>
              <a:t>‹#›</a:t>
            </a:fld>
            <a:endParaRPr lang="en-US" altLang="en-US"/>
          </a:p>
        </p:txBody>
      </p:sp>
    </p:spTree>
    <p:extLst>
      <p:ext uri="{BB962C8B-B14F-4D97-AF65-F5344CB8AC3E}">
        <p14:creationId xmlns:p14="http://schemas.microsoft.com/office/powerpoint/2010/main" val="316339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8B29-4208-47EA-88B0-EAD903F85D40}"/>
              </a:ext>
            </a:extLst>
          </p:cNvPr>
          <p:cNvSpPr>
            <a:spLocks noGrp="1"/>
          </p:cNvSpPr>
          <p:nvPr>
            <p:ph type="title"/>
          </p:nvPr>
        </p:nvSpPr>
        <p:spPr>
          <a:xfrm>
            <a:off x="686277" y="1937704"/>
            <a:ext cx="8675370" cy="3233102"/>
          </a:xfrm>
        </p:spPr>
        <p:txBody>
          <a:bodyPr anchor="b"/>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52BD5128-B3D3-40AA-868A-635891640893}"/>
              </a:ext>
            </a:extLst>
          </p:cNvPr>
          <p:cNvSpPr>
            <a:spLocks noGrp="1"/>
          </p:cNvSpPr>
          <p:nvPr>
            <p:ph type="body" idx="1"/>
          </p:nvPr>
        </p:nvSpPr>
        <p:spPr>
          <a:xfrm>
            <a:off x="686277" y="5201392"/>
            <a:ext cx="8675370" cy="1700212"/>
          </a:xfrm>
        </p:spPr>
        <p:txBody>
          <a:bodyPr/>
          <a:lstStyle>
            <a:lvl1pPr marL="0" indent="0">
              <a:buNone/>
              <a:defRPr sz="2640"/>
            </a:lvl1pPr>
            <a:lvl2pPr marL="502920" indent="0">
              <a:buNone/>
              <a:defRPr sz="2200"/>
            </a:lvl2pPr>
            <a:lvl3pPr marL="1005840" indent="0">
              <a:buNone/>
              <a:defRPr sz="198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pPr lvl="0"/>
            <a:r>
              <a:rPr lang="en-US"/>
              <a:t>Edit Master text styles</a:t>
            </a:r>
          </a:p>
        </p:txBody>
      </p:sp>
      <p:sp>
        <p:nvSpPr>
          <p:cNvPr id="4" name="Slide Number Placeholder 3">
            <a:extLst>
              <a:ext uri="{FF2B5EF4-FFF2-40B4-BE49-F238E27FC236}">
                <a16:creationId xmlns:a16="http://schemas.microsoft.com/office/drawing/2014/main" id="{90AEFD51-4802-468E-9410-CF595EA93C1F}"/>
              </a:ext>
            </a:extLst>
          </p:cNvPr>
          <p:cNvSpPr>
            <a:spLocks noGrp="1"/>
          </p:cNvSpPr>
          <p:nvPr>
            <p:ph type="sldNum" sz="quarter" idx="10"/>
          </p:nvPr>
        </p:nvSpPr>
        <p:spPr/>
        <p:txBody>
          <a:bodyPr/>
          <a:lstStyle>
            <a:lvl1pPr>
              <a:defRPr/>
            </a:lvl1pPr>
          </a:lstStyle>
          <a:p>
            <a:r>
              <a:rPr lang="en-US" altLang="en-US"/>
              <a:t>14-</a:t>
            </a:r>
            <a:fld id="{CB735AE9-87F1-4080-8D0C-D550BA98CF6F}" type="slidenum">
              <a:rPr lang="en-US" altLang="en-US"/>
              <a:pPr/>
              <a:t>‹#›</a:t>
            </a:fld>
            <a:endParaRPr lang="en-US" altLang="en-US"/>
          </a:p>
        </p:txBody>
      </p:sp>
    </p:spTree>
    <p:extLst>
      <p:ext uri="{BB962C8B-B14F-4D97-AF65-F5344CB8AC3E}">
        <p14:creationId xmlns:p14="http://schemas.microsoft.com/office/powerpoint/2010/main" val="30155896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5122">
            <a:extLst>
              <a:ext uri="{FF2B5EF4-FFF2-40B4-BE49-F238E27FC236}">
                <a16:creationId xmlns:a16="http://schemas.microsoft.com/office/drawing/2014/main" id="{7B79505D-EEFB-41EF-BD66-43599CC907E3}"/>
              </a:ext>
            </a:extLst>
          </p:cNvPr>
          <p:cNvSpPr>
            <a:spLocks noGrp="1" noChangeArrowheads="1"/>
          </p:cNvSpPr>
          <p:nvPr>
            <p:ph type="title"/>
          </p:nvPr>
        </p:nvSpPr>
        <p:spPr bwMode="auto">
          <a:xfrm>
            <a:off x="251460" y="690880"/>
            <a:ext cx="9555480" cy="60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40643" name="Rectangle 5123">
            <a:extLst>
              <a:ext uri="{FF2B5EF4-FFF2-40B4-BE49-F238E27FC236}">
                <a16:creationId xmlns:a16="http://schemas.microsoft.com/office/drawing/2014/main" id="{0F7106F4-A819-45F4-A155-313867C25D7B}"/>
              </a:ext>
            </a:extLst>
          </p:cNvPr>
          <p:cNvSpPr>
            <a:spLocks noGrp="1" noChangeArrowheads="1"/>
          </p:cNvSpPr>
          <p:nvPr>
            <p:ph type="body" idx="1"/>
          </p:nvPr>
        </p:nvSpPr>
        <p:spPr bwMode="auto">
          <a:xfrm>
            <a:off x="251460" y="1295400"/>
            <a:ext cx="955548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0644" name="Rectangle 5124">
            <a:extLst>
              <a:ext uri="{FF2B5EF4-FFF2-40B4-BE49-F238E27FC236}">
                <a16:creationId xmlns:a16="http://schemas.microsoft.com/office/drawing/2014/main" id="{F1180618-78A3-46BE-B15A-AACEACBF1BC3}"/>
              </a:ext>
            </a:extLst>
          </p:cNvPr>
          <p:cNvSpPr>
            <a:spLocks noGrp="1" noChangeArrowheads="1"/>
          </p:cNvSpPr>
          <p:nvPr>
            <p:ph type="sldNum" sz="quarter" idx="4"/>
          </p:nvPr>
        </p:nvSpPr>
        <p:spPr bwMode="auto">
          <a:xfrm>
            <a:off x="7208520" y="7167880"/>
            <a:ext cx="259842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2200">
                <a:latin typeface="+mn-lt"/>
              </a:defRPr>
            </a:lvl1pPr>
          </a:lstStyle>
          <a:p>
            <a:r>
              <a:rPr lang="en-US" altLang="en-US"/>
              <a:t>14-</a:t>
            </a:r>
            <a:fld id="{D71888D4-6CF3-4130-9002-F567482E17B7}" type="slidenum">
              <a:rPr lang="en-US" altLang="en-US"/>
              <a:pPr/>
              <a:t>‹#›</a:t>
            </a:fld>
            <a:endParaRPr lang="en-US" altLang="en-US"/>
          </a:p>
        </p:txBody>
      </p:sp>
      <p:sp>
        <p:nvSpPr>
          <p:cNvPr id="240645" name="Text Box 5125">
            <a:extLst>
              <a:ext uri="{FF2B5EF4-FFF2-40B4-BE49-F238E27FC236}">
                <a16:creationId xmlns:a16="http://schemas.microsoft.com/office/drawing/2014/main" id="{F01A6250-D611-4817-B5F8-455015E84147}"/>
              </a:ext>
            </a:extLst>
          </p:cNvPr>
          <p:cNvSpPr txBox="1">
            <a:spLocks noChangeArrowheads="1"/>
          </p:cNvSpPr>
          <p:nvPr/>
        </p:nvSpPr>
        <p:spPr bwMode="auto">
          <a:xfrm>
            <a:off x="670560" y="259081"/>
            <a:ext cx="8717280" cy="22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880">
                <a:latin typeface="Arial" panose="020B0604020202020204" pitchFamily="34" charset="0"/>
              </a:rPr>
              <a:t>Copyright © The McGraw-Hill Companies, Inc.  Permission required for reproduction or display.</a:t>
            </a:r>
          </a:p>
        </p:txBody>
      </p:sp>
    </p:spTree>
    <p:extLst>
      <p:ext uri="{BB962C8B-B14F-4D97-AF65-F5344CB8AC3E}">
        <p14:creationId xmlns:p14="http://schemas.microsoft.com/office/powerpoint/2010/main" val="295618907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3080" b="1" kern="1200">
          <a:solidFill>
            <a:schemeClr val="accent2"/>
          </a:solidFill>
          <a:latin typeface="+mj-lt"/>
          <a:ea typeface="+mj-ea"/>
          <a:cs typeface="+mj-cs"/>
        </a:defRPr>
      </a:lvl1pPr>
      <a:lvl2pPr algn="l" rtl="0" eaLnBrk="0" fontAlgn="base" hangingPunct="0">
        <a:spcBef>
          <a:spcPct val="0"/>
        </a:spcBef>
        <a:spcAft>
          <a:spcPct val="0"/>
        </a:spcAft>
        <a:defRPr sz="3080" b="1">
          <a:solidFill>
            <a:schemeClr val="accent2"/>
          </a:solidFill>
          <a:latin typeface="Arial" panose="020B0604020202020204" pitchFamily="34" charset="0"/>
        </a:defRPr>
      </a:lvl2pPr>
      <a:lvl3pPr algn="l" rtl="0" eaLnBrk="0" fontAlgn="base" hangingPunct="0">
        <a:spcBef>
          <a:spcPct val="0"/>
        </a:spcBef>
        <a:spcAft>
          <a:spcPct val="0"/>
        </a:spcAft>
        <a:defRPr sz="3080" b="1">
          <a:solidFill>
            <a:schemeClr val="accent2"/>
          </a:solidFill>
          <a:latin typeface="Arial" panose="020B0604020202020204" pitchFamily="34" charset="0"/>
        </a:defRPr>
      </a:lvl3pPr>
      <a:lvl4pPr algn="l" rtl="0" eaLnBrk="0" fontAlgn="base" hangingPunct="0">
        <a:spcBef>
          <a:spcPct val="0"/>
        </a:spcBef>
        <a:spcAft>
          <a:spcPct val="0"/>
        </a:spcAft>
        <a:defRPr sz="3080" b="1">
          <a:solidFill>
            <a:schemeClr val="accent2"/>
          </a:solidFill>
          <a:latin typeface="Arial" panose="020B0604020202020204" pitchFamily="34" charset="0"/>
        </a:defRPr>
      </a:lvl4pPr>
      <a:lvl5pPr algn="l" rtl="0" eaLnBrk="0" fontAlgn="base" hangingPunct="0">
        <a:spcBef>
          <a:spcPct val="0"/>
        </a:spcBef>
        <a:spcAft>
          <a:spcPct val="0"/>
        </a:spcAft>
        <a:defRPr sz="3080" b="1">
          <a:solidFill>
            <a:schemeClr val="accent2"/>
          </a:solidFill>
          <a:latin typeface="Arial" panose="020B0604020202020204" pitchFamily="34" charset="0"/>
        </a:defRPr>
      </a:lvl5pPr>
      <a:lvl6pPr marL="502920" algn="l" rtl="0" eaLnBrk="0" fontAlgn="base" hangingPunct="0">
        <a:spcBef>
          <a:spcPct val="0"/>
        </a:spcBef>
        <a:spcAft>
          <a:spcPct val="0"/>
        </a:spcAft>
        <a:defRPr sz="3080" b="1">
          <a:solidFill>
            <a:schemeClr val="accent2"/>
          </a:solidFill>
          <a:latin typeface="Arial" panose="020B0604020202020204" pitchFamily="34" charset="0"/>
        </a:defRPr>
      </a:lvl6pPr>
      <a:lvl7pPr marL="1005840" algn="l" rtl="0" eaLnBrk="0" fontAlgn="base" hangingPunct="0">
        <a:spcBef>
          <a:spcPct val="0"/>
        </a:spcBef>
        <a:spcAft>
          <a:spcPct val="0"/>
        </a:spcAft>
        <a:defRPr sz="3080" b="1">
          <a:solidFill>
            <a:schemeClr val="accent2"/>
          </a:solidFill>
          <a:latin typeface="Arial" panose="020B0604020202020204" pitchFamily="34" charset="0"/>
        </a:defRPr>
      </a:lvl7pPr>
      <a:lvl8pPr marL="1508760" algn="l" rtl="0" eaLnBrk="0" fontAlgn="base" hangingPunct="0">
        <a:spcBef>
          <a:spcPct val="0"/>
        </a:spcBef>
        <a:spcAft>
          <a:spcPct val="0"/>
        </a:spcAft>
        <a:defRPr sz="3080" b="1">
          <a:solidFill>
            <a:schemeClr val="accent2"/>
          </a:solidFill>
          <a:latin typeface="Arial" panose="020B0604020202020204" pitchFamily="34" charset="0"/>
        </a:defRPr>
      </a:lvl8pPr>
      <a:lvl9pPr marL="2011680" algn="l" rtl="0" eaLnBrk="0" fontAlgn="base" hangingPunct="0">
        <a:spcBef>
          <a:spcPct val="0"/>
        </a:spcBef>
        <a:spcAft>
          <a:spcPct val="0"/>
        </a:spcAft>
        <a:defRPr sz="308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640" b="1" kern="1200">
          <a:solidFill>
            <a:schemeClr val="tx1"/>
          </a:solidFill>
          <a:latin typeface="+mn-lt"/>
          <a:ea typeface="+mn-ea"/>
          <a:cs typeface="+mn-cs"/>
        </a:defRPr>
      </a:lvl1pPr>
      <a:lvl2pPr marL="633889" indent="-258445" algn="l" rtl="0" eaLnBrk="0" fontAlgn="base" hangingPunct="0">
        <a:spcBef>
          <a:spcPct val="20000"/>
        </a:spcBef>
        <a:spcAft>
          <a:spcPct val="0"/>
        </a:spcAft>
        <a:buChar char="•"/>
        <a:defRPr sz="2200" b="1" kern="1200">
          <a:solidFill>
            <a:schemeClr val="tx1"/>
          </a:solidFill>
          <a:latin typeface="+mn-lt"/>
          <a:ea typeface="+mn-ea"/>
          <a:cs typeface="+mn-cs"/>
        </a:defRPr>
      </a:lvl2pPr>
      <a:lvl3pPr marL="1124585" indent="-244475" algn="l" rtl="0" eaLnBrk="0" fontAlgn="base" hangingPunct="0">
        <a:spcBef>
          <a:spcPct val="20000"/>
        </a:spcBef>
        <a:spcAft>
          <a:spcPct val="0"/>
        </a:spcAft>
        <a:buFont typeface="Wingdings" panose="05000000000000000000" pitchFamily="2" charset="2"/>
        <a:buChar char="Ø"/>
        <a:defRPr sz="2200" b="1" kern="1200">
          <a:solidFill>
            <a:schemeClr val="tx1"/>
          </a:solidFill>
          <a:latin typeface="+mn-lt"/>
          <a:ea typeface="+mn-ea"/>
          <a:cs typeface="+mn-cs"/>
        </a:defRPr>
      </a:lvl3pPr>
      <a:lvl4pPr marL="1503522" indent="-193834" algn="l" rtl="0" eaLnBrk="0" fontAlgn="base" hangingPunct="0">
        <a:spcBef>
          <a:spcPct val="20000"/>
        </a:spcBef>
        <a:spcAft>
          <a:spcPct val="0"/>
        </a:spcAft>
        <a:buChar char="–"/>
        <a:defRPr b="1" kern="1200">
          <a:solidFill>
            <a:schemeClr val="tx1"/>
          </a:solidFill>
          <a:latin typeface="+mn-lt"/>
          <a:ea typeface="+mn-ea"/>
          <a:cs typeface="+mn-cs"/>
        </a:defRPr>
      </a:lvl4pPr>
      <a:lvl5pPr marL="1887697" indent="-193834" algn="l" rtl="0" eaLnBrk="0" fontAlgn="base" hangingPunct="0">
        <a:spcBef>
          <a:spcPct val="20000"/>
        </a:spcBef>
        <a:spcAft>
          <a:spcPct val="0"/>
        </a:spcAft>
        <a:buChar char="•"/>
        <a:defRPr b="1"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8623300" cy="1408159"/>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10 – Implementing Function in C and Run-Time Stack</a:t>
            </a:r>
          </a:p>
          <a:p>
            <a:r>
              <a:rPr lang="en-US" sz="2400" b="1" dirty="0" smtClean="0">
                <a:latin typeface="+mn-lt"/>
              </a:rPr>
              <a:t>September 26, </a:t>
            </a:r>
            <a:r>
              <a:rPr lang="en-US" sz="2400" b="1" dirty="0">
                <a:latin typeface="+mn-lt"/>
              </a:rPr>
              <a:t>2019</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4DDE0D-5E71-410B-A682-924BBB42F98E}"/>
              </a:ext>
            </a:extLst>
          </p:cNvPr>
          <p:cNvPicPr>
            <a:picLocks noChangeAspect="1"/>
          </p:cNvPicPr>
          <p:nvPr/>
        </p:nvPicPr>
        <p:blipFill>
          <a:blip r:embed="rId2"/>
          <a:stretch>
            <a:fillRect/>
          </a:stretch>
        </p:blipFill>
        <p:spPr>
          <a:xfrm>
            <a:off x="114300" y="419533"/>
            <a:ext cx="9829800" cy="6600825"/>
          </a:xfrm>
          <a:prstGeom prst="rect">
            <a:avLst/>
          </a:prstGeom>
        </p:spPr>
      </p:pic>
    </p:spTree>
    <p:extLst>
      <p:ext uri="{BB962C8B-B14F-4D97-AF65-F5344CB8AC3E}">
        <p14:creationId xmlns:p14="http://schemas.microsoft.com/office/powerpoint/2010/main" val="385361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Activation Record</a:t>
            </a:r>
          </a:p>
        </p:txBody>
      </p:sp>
      <p:sp>
        <p:nvSpPr>
          <p:cNvPr id="3" name="Text Placeholder 2"/>
          <p:cNvSpPr>
            <a:spLocks noGrp="1"/>
          </p:cNvSpPr>
          <p:nvPr>
            <p:ph type="body" sz="quarter" idx="12"/>
          </p:nvPr>
        </p:nvSpPr>
        <p:spPr/>
        <p:txBody>
          <a:bodyPr/>
          <a:lstStyle/>
          <a:p>
            <a:pPr marL="0" indent="0" defTabSz="914400">
              <a:spcBef>
                <a:spcPts val="0"/>
              </a:spcBef>
              <a:buNone/>
            </a:pPr>
            <a:r>
              <a:rPr lang="en-US" altLang="en-US" dirty="0" err="1">
                <a:latin typeface="Courier" charset="0"/>
                <a:ea typeface="Courier" charset="0"/>
                <a:cs typeface="Courier" charset="0"/>
              </a:rPr>
              <a:t>int</a:t>
            </a:r>
            <a:r>
              <a:rPr lang="en-US" altLang="en-US" dirty="0">
                <a:latin typeface="Courier" charset="0"/>
                <a:ea typeface="Courier" charset="0"/>
                <a:cs typeface="Courier" charset="0"/>
              </a:rPr>
              <a:t> </a:t>
            </a:r>
            <a:r>
              <a:rPr lang="en-US" altLang="en-US" dirty="0" err="1">
                <a:latin typeface="Courier" charset="0"/>
                <a:ea typeface="Courier" charset="0"/>
                <a:cs typeface="Courier" charset="0"/>
              </a:rPr>
              <a:t>func</a:t>
            </a:r>
            <a:r>
              <a:rPr lang="en-US" altLang="en-US" dirty="0">
                <a:latin typeface="Courier" charset="0"/>
                <a:ea typeface="Courier" charset="0"/>
                <a:cs typeface="Courier" charset="0"/>
              </a:rPr>
              <a:t>(</a:t>
            </a:r>
            <a:r>
              <a:rPr lang="en-US" altLang="en-US" dirty="0" err="1">
                <a:latin typeface="Courier" charset="0"/>
                <a:ea typeface="Courier" charset="0"/>
                <a:cs typeface="Courier" charset="0"/>
              </a:rPr>
              <a:t>int</a:t>
            </a:r>
            <a:r>
              <a:rPr lang="en-US" altLang="en-US" dirty="0">
                <a:latin typeface="Courier" charset="0"/>
                <a:ea typeface="Courier" charset="0"/>
                <a:cs typeface="Courier" charset="0"/>
              </a:rPr>
              <a:t> </a:t>
            </a:r>
            <a:r>
              <a:rPr lang="en-US" altLang="en-US" dirty="0">
                <a:solidFill>
                  <a:srgbClr val="FF0000"/>
                </a:solidFill>
                <a:latin typeface="Courier" charset="0"/>
                <a:ea typeface="Courier" charset="0"/>
                <a:cs typeface="Courier" charset="0"/>
              </a:rPr>
              <a:t>a</a:t>
            </a:r>
            <a:r>
              <a:rPr lang="en-US" altLang="en-US" dirty="0">
                <a:latin typeface="Courier" charset="0"/>
                <a:ea typeface="Courier" charset="0"/>
                <a:cs typeface="Courier" charset="0"/>
              </a:rPr>
              <a:t>, </a:t>
            </a:r>
            <a:r>
              <a:rPr lang="en-US" altLang="en-US" dirty="0" err="1">
                <a:latin typeface="Courier" charset="0"/>
                <a:ea typeface="Courier" charset="0"/>
                <a:cs typeface="Courier" charset="0"/>
              </a:rPr>
              <a:t>int</a:t>
            </a:r>
            <a:r>
              <a:rPr lang="en-US" altLang="en-US" dirty="0">
                <a:latin typeface="Courier" charset="0"/>
                <a:ea typeface="Courier" charset="0"/>
                <a:cs typeface="Courier" charset="0"/>
              </a:rPr>
              <a:t> </a:t>
            </a:r>
            <a:r>
              <a:rPr lang="en-US" altLang="en-US" dirty="0">
                <a:solidFill>
                  <a:srgbClr val="FF0000"/>
                </a:solidFill>
                <a:latin typeface="Courier" charset="0"/>
                <a:ea typeface="Courier" charset="0"/>
                <a:cs typeface="Courier" charset="0"/>
              </a:rPr>
              <a:t>b</a:t>
            </a:r>
            <a:r>
              <a:rPr lang="en-US" altLang="en-US" dirty="0">
                <a:latin typeface="Courier" charset="0"/>
                <a:ea typeface="Courier" charset="0"/>
                <a:cs typeface="Courier" charset="0"/>
              </a:rPr>
              <a:t>)</a:t>
            </a:r>
            <a:br>
              <a:rPr lang="en-US" altLang="en-US" dirty="0">
                <a:latin typeface="Courier" charset="0"/>
                <a:ea typeface="Courier" charset="0"/>
                <a:cs typeface="Courier" charset="0"/>
              </a:rPr>
            </a:br>
            <a:r>
              <a:rPr lang="en-US" altLang="en-US" dirty="0">
                <a:latin typeface="Courier" charset="0"/>
                <a:ea typeface="Courier" charset="0"/>
                <a:cs typeface="Courier" charset="0"/>
              </a:rPr>
              <a:t>{</a:t>
            </a:r>
            <a:br>
              <a:rPr lang="en-US" altLang="en-US" dirty="0">
                <a:latin typeface="Courier" charset="0"/>
                <a:ea typeface="Courier" charset="0"/>
                <a:cs typeface="Courier" charset="0"/>
              </a:rPr>
            </a:br>
            <a:r>
              <a:rPr lang="en-US" altLang="en-US" dirty="0">
                <a:latin typeface="Courier" charset="0"/>
                <a:ea typeface="Courier" charset="0"/>
                <a:cs typeface="Courier" charset="0"/>
              </a:rPr>
              <a:t>  </a:t>
            </a:r>
            <a:r>
              <a:rPr lang="en-US" altLang="en-US" dirty="0" err="1">
                <a:latin typeface="Courier" charset="0"/>
                <a:ea typeface="Courier" charset="0"/>
                <a:cs typeface="Courier" charset="0"/>
              </a:rPr>
              <a:t>int</a:t>
            </a:r>
            <a:r>
              <a:rPr lang="en-US" altLang="en-US" dirty="0">
                <a:latin typeface="Courier" charset="0"/>
                <a:ea typeface="Courier" charset="0"/>
                <a:cs typeface="Courier" charset="0"/>
              </a:rPr>
              <a:t> w, x, y;</a:t>
            </a:r>
            <a:br>
              <a:rPr lang="en-US" altLang="en-US" dirty="0">
                <a:latin typeface="Courier" charset="0"/>
                <a:ea typeface="Courier" charset="0"/>
                <a:cs typeface="Courier" charset="0"/>
              </a:rPr>
            </a:br>
            <a:r>
              <a:rPr lang="en-US" altLang="en-US" dirty="0">
                <a:latin typeface="Courier" charset="0"/>
                <a:ea typeface="Courier" charset="0"/>
                <a:cs typeface="Courier" charset="0"/>
              </a:rPr>
              <a:t>  .</a:t>
            </a:r>
            <a:br>
              <a:rPr lang="en-US" altLang="en-US" dirty="0">
                <a:latin typeface="Courier" charset="0"/>
                <a:ea typeface="Courier" charset="0"/>
                <a:cs typeface="Courier" charset="0"/>
              </a:rPr>
            </a:br>
            <a:r>
              <a:rPr lang="en-US" altLang="en-US" dirty="0">
                <a:latin typeface="Courier" charset="0"/>
                <a:ea typeface="Courier" charset="0"/>
                <a:cs typeface="Courier" charset="0"/>
              </a:rPr>
              <a:t>  .</a:t>
            </a:r>
            <a:br>
              <a:rPr lang="en-US" altLang="en-US" dirty="0">
                <a:latin typeface="Courier" charset="0"/>
                <a:ea typeface="Courier" charset="0"/>
                <a:cs typeface="Courier" charset="0"/>
              </a:rPr>
            </a:br>
            <a:r>
              <a:rPr lang="en-US" altLang="en-US" dirty="0">
                <a:latin typeface="Courier" charset="0"/>
                <a:ea typeface="Courier" charset="0"/>
                <a:cs typeface="Courier" charset="0"/>
              </a:rPr>
              <a:t>  .</a:t>
            </a:r>
            <a:br>
              <a:rPr lang="en-US" altLang="en-US" dirty="0">
                <a:latin typeface="Courier" charset="0"/>
                <a:ea typeface="Courier" charset="0"/>
                <a:cs typeface="Courier" charset="0"/>
              </a:rPr>
            </a:br>
            <a:r>
              <a:rPr lang="en-US" altLang="en-US" dirty="0">
                <a:latin typeface="Courier" charset="0"/>
                <a:ea typeface="Courier" charset="0"/>
                <a:cs typeface="Courier" charset="0"/>
              </a:rPr>
              <a:t>  return y;</a:t>
            </a:r>
            <a:br>
              <a:rPr lang="en-US" altLang="en-US" dirty="0">
                <a:latin typeface="Courier" charset="0"/>
                <a:ea typeface="Courier" charset="0"/>
                <a:cs typeface="Courier" charset="0"/>
              </a:rPr>
            </a:br>
            <a:r>
              <a:rPr lang="en-US" altLang="en-US" dirty="0">
                <a:latin typeface="Courier" charset="0"/>
                <a:ea typeface="Courier" charset="0"/>
                <a:cs typeface="Courier"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Courier" charset="0"/>
              <a:ea typeface="Courier" charset="0"/>
              <a:cs typeface="Courier" charset="0"/>
            </a:endParaRPr>
          </a:p>
        </p:txBody>
      </p:sp>
      <p:sp>
        <p:nvSpPr>
          <p:cNvPr id="26" name="TextBox 25"/>
          <p:cNvSpPr txBox="1"/>
          <p:nvPr/>
        </p:nvSpPr>
        <p:spPr>
          <a:xfrm>
            <a:off x="9647865" y="6614042"/>
            <a:ext cx="314510" cy="400110"/>
          </a:xfrm>
          <a:prstGeom prst="rect">
            <a:avLst/>
          </a:prstGeom>
          <a:noFill/>
        </p:spPr>
        <p:txBody>
          <a:bodyPr wrap="none" rtlCol="0">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8</a:t>
            </a:r>
          </a:p>
        </p:txBody>
      </p:sp>
      <p:grpSp>
        <p:nvGrpSpPr>
          <p:cNvPr id="4" name="Group 3"/>
          <p:cNvGrpSpPr/>
          <p:nvPr/>
        </p:nvGrpSpPr>
        <p:grpSpPr>
          <a:xfrm>
            <a:off x="4513746" y="1362075"/>
            <a:ext cx="5291374" cy="3886200"/>
            <a:chOff x="4297044" y="1943100"/>
            <a:chExt cx="5291374" cy="3886200"/>
          </a:xfrm>
        </p:grpSpPr>
        <p:grpSp>
          <p:nvGrpSpPr>
            <p:cNvPr id="5" name="Group 4"/>
            <p:cNvGrpSpPr/>
            <p:nvPr/>
          </p:nvGrpSpPr>
          <p:grpSpPr>
            <a:xfrm>
              <a:off x="4297044" y="1943100"/>
              <a:ext cx="5291374" cy="3886200"/>
              <a:chOff x="3687444" y="1600200"/>
              <a:chExt cx="5291374" cy="3886200"/>
            </a:xfrm>
          </p:grpSpPr>
          <p:sp>
            <p:nvSpPr>
              <p:cNvPr id="6" name="Line 17"/>
              <p:cNvSpPr>
                <a:spLocks noChangeShapeType="1"/>
              </p:cNvSpPr>
              <p:nvPr/>
            </p:nvSpPr>
            <p:spPr bwMode="auto">
              <a:xfrm>
                <a:off x="5715000" y="1600200"/>
                <a:ext cx="0" cy="388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7" name="Line 18"/>
              <p:cNvSpPr>
                <a:spLocks noChangeShapeType="1"/>
              </p:cNvSpPr>
              <p:nvPr/>
            </p:nvSpPr>
            <p:spPr bwMode="auto">
              <a:xfrm>
                <a:off x="7848600" y="1600200"/>
                <a:ext cx="0" cy="388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8" name="Line 19"/>
              <p:cNvSpPr>
                <a:spLocks noChangeShapeType="1"/>
              </p:cNvSpPr>
              <p:nvPr/>
            </p:nvSpPr>
            <p:spPr bwMode="auto">
              <a:xfrm>
                <a:off x="5715000" y="2057400"/>
                <a:ext cx="2133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9" name="Line 20"/>
              <p:cNvSpPr>
                <a:spLocks noChangeShapeType="1"/>
              </p:cNvSpPr>
              <p:nvPr/>
            </p:nvSpPr>
            <p:spPr bwMode="auto">
              <a:xfrm>
                <a:off x="5715000" y="23622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0" name="Line 21"/>
              <p:cNvSpPr>
                <a:spLocks noChangeShapeType="1"/>
              </p:cNvSpPr>
              <p:nvPr/>
            </p:nvSpPr>
            <p:spPr bwMode="auto">
              <a:xfrm>
                <a:off x="5715000" y="26670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1" name="Line 22"/>
              <p:cNvSpPr>
                <a:spLocks noChangeShapeType="1"/>
              </p:cNvSpPr>
              <p:nvPr/>
            </p:nvSpPr>
            <p:spPr bwMode="auto">
              <a:xfrm>
                <a:off x="5715000" y="2971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2" name="Line 23"/>
              <p:cNvSpPr>
                <a:spLocks noChangeShapeType="1"/>
              </p:cNvSpPr>
              <p:nvPr/>
            </p:nvSpPr>
            <p:spPr bwMode="auto">
              <a:xfrm>
                <a:off x="5715000" y="32766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3" name="Line 24"/>
              <p:cNvSpPr>
                <a:spLocks noChangeShapeType="1"/>
              </p:cNvSpPr>
              <p:nvPr/>
            </p:nvSpPr>
            <p:spPr bwMode="auto">
              <a:xfrm>
                <a:off x="5715000" y="35814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4" name="Line 25"/>
              <p:cNvSpPr>
                <a:spLocks noChangeShapeType="1"/>
              </p:cNvSpPr>
              <p:nvPr/>
            </p:nvSpPr>
            <p:spPr bwMode="auto">
              <a:xfrm>
                <a:off x="5715000" y="38862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5" name="Line 26"/>
              <p:cNvSpPr>
                <a:spLocks noChangeShapeType="1"/>
              </p:cNvSpPr>
              <p:nvPr/>
            </p:nvSpPr>
            <p:spPr bwMode="auto">
              <a:xfrm>
                <a:off x="5715000" y="41910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6" name="Line 27"/>
              <p:cNvSpPr>
                <a:spLocks noChangeShapeType="1"/>
              </p:cNvSpPr>
              <p:nvPr/>
            </p:nvSpPr>
            <p:spPr bwMode="auto">
              <a:xfrm>
                <a:off x="5715000" y="4495800"/>
                <a:ext cx="2133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 Box 28"/>
              <p:cNvSpPr txBox="1">
                <a:spLocks noChangeArrowheads="1"/>
              </p:cNvSpPr>
              <p:nvPr/>
            </p:nvSpPr>
            <p:spPr bwMode="auto">
              <a:xfrm>
                <a:off x="5654290" y="2012950"/>
                <a:ext cx="2253437"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Franklin Gothic Book" charset="0"/>
                    <a:ea typeface="+mn-ea"/>
                    <a:cs typeface="+mn-cs"/>
                  </a:rPr>
                  <a:t>y</a:t>
                </a:r>
              </a:p>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Franklin Gothic Book" charset="0"/>
                    <a:ea typeface="+mn-ea"/>
                    <a:cs typeface="+mn-cs"/>
                  </a:rPr>
                  <a:t>x</a:t>
                </a:r>
              </a:p>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Franklin Gothic Book" charset="0"/>
                    <a:ea typeface="+mn-ea"/>
                    <a:cs typeface="+mn-cs"/>
                  </a:rPr>
                  <a:t>w</a:t>
                </a:r>
              </a:p>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2060"/>
                    </a:solidFill>
                    <a:effectLst/>
                    <a:uLnTx/>
                    <a:uFillTx/>
                    <a:latin typeface="Franklin Gothic Book" charset="0"/>
                    <a:ea typeface="+mn-ea"/>
                    <a:cs typeface="+mn-cs"/>
                  </a:rPr>
                  <a:t>caller’s frame pointer</a:t>
                </a:r>
              </a:p>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002060"/>
                    </a:solidFill>
                    <a:effectLst/>
                    <a:uLnTx/>
                    <a:uFillTx/>
                    <a:latin typeface="Franklin Gothic Book" charset="0"/>
                    <a:ea typeface="+mn-ea"/>
                    <a:cs typeface="+mn-cs"/>
                  </a:rPr>
                  <a:t>return address</a:t>
                </a:r>
              </a:p>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002060"/>
                    </a:solidFill>
                    <a:effectLst/>
                    <a:uLnTx/>
                    <a:uFillTx/>
                    <a:latin typeface="Franklin Gothic Book" charset="0"/>
                    <a:ea typeface="+mn-ea"/>
                    <a:cs typeface="+mn-cs"/>
                  </a:rPr>
                  <a:t>return value</a:t>
                </a:r>
              </a:p>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FF0000"/>
                    </a:solidFill>
                    <a:effectLst/>
                    <a:uLnTx/>
                    <a:uFillTx/>
                    <a:latin typeface="Franklin Gothic Book" charset="0"/>
                    <a:ea typeface="+mn-ea"/>
                    <a:cs typeface="+mn-cs"/>
                  </a:rPr>
                  <a:t>a</a:t>
                </a:r>
              </a:p>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FF0000"/>
                    </a:solidFill>
                    <a:effectLst/>
                    <a:uLnTx/>
                    <a:uFillTx/>
                    <a:latin typeface="Franklin Gothic Book" charset="0"/>
                    <a:ea typeface="+mn-ea"/>
                    <a:cs typeface="+mn-cs"/>
                  </a:rPr>
                  <a:t>b</a:t>
                </a:r>
              </a:p>
            </p:txBody>
          </p:sp>
          <p:sp>
            <p:nvSpPr>
              <p:cNvPr id="18" name="Line 29"/>
              <p:cNvSpPr>
                <a:spLocks noChangeShapeType="1"/>
              </p:cNvSpPr>
              <p:nvPr/>
            </p:nvSpPr>
            <p:spPr bwMode="auto">
              <a:xfrm>
                <a:off x="5562600" y="2971800"/>
                <a:ext cx="0" cy="9144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9" name="Text Box 30"/>
              <p:cNvSpPr txBox="1">
                <a:spLocks noChangeArrowheads="1"/>
              </p:cNvSpPr>
              <p:nvPr/>
            </p:nvSpPr>
            <p:spPr bwMode="auto">
              <a:xfrm>
                <a:off x="3687444" y="3175000"/>
                <a:ext cx="1845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400" b="1" i="1" u="none" strike="noStrike" kern="1200" cap="none" spc="0" normalizeH="0" baseline="0" noProof="0" dirty="0">
                    <a:ln>
                      <a:noFill/>
                    </a:ln>
                    <a:solidFill>
                      <a:srgbClr val="002060"/>
                    </a:solidFill>
                    <a:effectLst/>
                    <a:uLnTx/>
                    <a:uFillTx/>
                    <a:latin typeface="Franklin Gothic Book" charset="0"/>
                    <a:ea typeface="+mn-ea"/>
                    <a:cs typeface="+mn-cs"/>
                  </a:rPr>
                  <a:t>bookkeeping</a:t>
                </a:r>
                <a:endParaRPr kumimoji="0" lang="en-US" altLang="en-US" sz="2400" b="1" i="0" u="none" strike="noStrike" kern="1200" cap="none" spc="0" normalizeH="0" baseline="0" noProof="0" dirty="0">
                  <a:ln>
                    <a:noFill/>
                  </a:ln>
                  <a:solidFill>
                    <a:srgbClr val="002060"/>
                  </a:solidFill>
                  <a:effectLst/>
                  <a:uLnTx/>
                  <a:uFillTx/>
                  <a:latin typeface="Franklin Gothic Book" charset="0"/>
                  <a:ea typeface="+mn-ea"/>
                  <a:cs typeface="+mn-cs"/>
                </a:endParaRPr>
              </a:p>
            </p:txBody>
          </p:sp>
          <p:sp>
            <p:nvSpPr>
              <p:cNvPr id="20" name="Line 31"/>
              <p:cNvSpPr>
                <a:spLocks noChangeShapeType="1"/>
              </p:cNvSpPr>
              <p:nvPr/>
            </p:nvSpPr>
            <p:spPr bwMode="auto">
              <a:xfrm>
                <a:off x="8001000" y="2057400"/>
                <a:ext cx="0" cy="9144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21" name="Text Box 32"/>
              <p:cNvSpPr txBox="1">
                <a:spLocks noChangeArrowheads="1"/>
              </p:cNvSpPr>
              <p:nvPr/>
            </p:nvSpPr>
            <p:spPr bwMode="auto">
              <a:xfrm>
                <a:off x="8043946" y="2286000"/>
                <a:ext cx="9348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400" b="1" i="1" u="none" strike="noStrike" kern="1200" cap="none" spc="0" normalizeH="0" baseline="0" noProof="0" dirty="0">
                    <a:ln>
                      <a:noFill/>
                    </a:ln>
                    <a:solidFill>
                      <a:prstClr val="black"/>
                    </a:solidFill>
                    <a:effectLst/>
                    <a:uLnTx/>
                    <a:uFillTx/>
                    <a:latin typeface="Franklin Gothic Book" charset="0"/>
                    <a:ea typeface="+mn-ea"/>
                    <a:cs typeface="+mn-cs"/>
                  </a:rPr>
                  <a:t>locals</a:t>
                </a:r>
                <a:endParaRPr kumimoji="0" lang="en-US" altLang="en-US" sz="2400" b="1" i="0" u="none" strike="noStrike" kern="1200" cap="none" spc="0" normalizeH="0" baseline="0" noProof="0" dirty="0">
                  <a:ln>
                    <a:noFill/>
                  </a:ln>
                  <a:solidFill>
                    <a:prstClr val="black"/>
                  </a:solidFill>
                  <a:effectLst/>
                  <a:uLnTx/>
                  <a:uFillTx/>
                  <a:latin typeface="Franklin Gothic Book" charset="0"/>
                  <a:ea typeface="+mn-ea"/>
                  <a:cs typeface="+mn-cs"/>
                </a:endParaRPr>
              </a:p>
            </p:txBody>
          </p:sp>
          <p:sp>
            <p:nvSpPr>
              <p:cNvPr id="22" name="Line 33"/>
              <p:cNvSpPr>
                <a:spLocks noChangeShapeType="1"/>
              </p:cNvSpPr>
              <p:nvPr/>
            </p:nvSpPr>
            <p:spPr bwMode="auto">
              <a:xfrm>
                <a:off x="8001000" y="3886200"/>
                <a:ext cx="0" cy="609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23" name="Text Box 34"/>
              <p:cNvSpPr txBox="1">
                <a:spLocks noChangeArrowheads="1"/>
              </p:cNvSpPr>
              <p:nvPr/>
            </p:nvSpPr>
            <p:spPr bwMode="auto">
              <a:xfrm>
                <a:off x="8060705" y="3949700"/>
                <a:ext cx="7521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400" b="1" i="1" u="none" strike="noStrike" kern="1200" cap="none" spc="0" normalizeH="0" baseline="0" noProof="0" dirty="0" err="1">
                    <a:ln>
                      <a:noFill/>
                    </a:ln>
                    <a:solidFill>
                      <a:srgbClr val="FF0000"/>
                    </a:solidFill>
                    <a:effectLst/>
                    <a:uLnTx/>
                    <a:uFillTx/>
                    <a:latin typeface="Franklin Gothic Book" charset="0"/>
                    <a:ea typeface="+mn-ea"/>
                    <a:cs typeface="+mn-cs"/>
                  </a:rPr>
                  <a:t>args</a:t>
                </a:r>
                <a:endParaRPr kumimoji="0" lang="en-US" altLang="en-US" sz="2400" b="0" i="0" u="none" strike="noStrike" kern="1200" cap="none" spc="0" normalizeH="0" baseline="0" noProof="0" dirty="0">
                  <a:ln>
                    <a:noFill/>
                  </a:ln>
                  <a:solidFill>
                    <a:srgbClr val="FF0000"/>
                  </a:solidFill>
                  <a:effectLst/>
                  <a:uLnTx/>
                  <a:uFillTx/>
                  <a:latin typeface="Franklin Gothic Book" charset="0"/>
                  <a:ea typeface="+mn-ea"/>
                  <a:cs typeface="+mn-cs"/>
                </a:endParaRPr>
              </a:p>
            </p:txBody>
          </p:sp>
          <p:sp>
            <p:nvSpPr>
              <p:cNvPr id="24" name="Text Box 35"/>
              <p:cNvSpPr txBox="1">
                <a:spLocks noChangeArrowheads="1"/>
              </p:cNvSpPr>
              <p:nvPr/>
            </p:nvSpPr>
            <p:spPr bwMode="auto">
              <a:xfrm>
                <a:off x="4843795" y="2590800"/>
                <a:ext cx="5549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Franklin Gothic Book" charset="0"/>
                    <a:ea typeface="+mn-ea"/>
                    <a:cs typeface="+mn-cs"/>
                  </a:rPr>
                  <a:t>R5</a:t>
                </a:r>
                <a:endParaRPr kumimoji="0" lang="en-US" altLang="en-US"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Line 36"/>
              <p:cNvSpPr>
                <a:spLocks noChangeShapeType="1"/>
              </p:cNvSpPr>
              <p:nvPr/>
            </p:nvSpPr>
            <p:spPr bwMode="auto">
              <a:xfrm flipH="1">
                <a:off x="5410200" y="2819400"/>
                <a:ext cx="304800" cy="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grpSp>
        <p:sp>
          <p:nvSpPr>
            <p:cNvPr id="27" name="Text Box 35"/>
            <p:cNvSpPr txBox="1">
              <a:spLocks noChangeArrowheads="1"/>
            </p:cNvSpPr>
            <p:nvPr/>
          </p:nvSpPr>
          <p:spPr bwMode="auto">
            <a:xfrm>
              <a:off x="5453395" y="2324100"/>
              <a:ext cx="5549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Franklin Gothic Book" charset="0"/>
                  <a:ea typeface="+mn-ea"/>
                  <a:cs typeface="+mn-cs"/>
                </a:rPr>
                <a:t>R6</a:t>
              </a:r>
              <a:endParaRPr kumimoji="0" lang="en-US" altLang="en-US"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Line 36"/>
            <p:cNvSpPr>
              <a:spLocks noChangeShapeType="1"/>
            </p:cNvSpPr>
            <p:nvPr/>
          </p:nvSpPr>
          <p:spPr bwMode="auto">
            <a:xfrm flipH="1">
              <a:off x="6019800" y="2552700"/>
              <a:ext cx="304800" cy="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17164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FCECE9-7F72-40CB-A790-046B091A789E}"/>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a:rPr>
              <a:t>14-</a:t>
            </a:r>
            <a:fld id="{85EFB351-A8E1-4591-B7E5-6A87571C626E}" type="slidenum">
              <a:rPr lang="en-US" altLang="en-US">
                <a:solidFill>
                  <a:srgbClr val="000000"/>
                </a:solidFill>
                <a:latin typeface="Arial"/>
              </a:rPr>
              <a:pPr defTabSz="1005840" eaLnBrk="0" fontAlgn="base" hangingPunct="0">
                <a:spcBef>
                  <a:spcPct val="0"/>
                </a:spcBef>
                <a:spcAft>
                  <a:spcPct val="0"/>
                </a:spcAft>
              </a:pPr>
              <a:t>12</a:t>
            </a:fld>
            <a:endParaRPr lang="en-US" altLang="en-US">
              <a:solidFill>
                <a:srgbClr val="000000"/>
              </a:solidFill>
              <a:latin typeface="Arial"/>
            </a:endParaRPr>
          </a:p>
        </p:txBody>
      </p:sp>
      <p:sp>
        <p:nvSpPr>
          <p:cNvPr id="228354" name="Rectangle 2050">
            <a:extLst>
              <a:ext uri="{FF2B5EF4-FFF2-40B4-BE49-F238E27FC236}">
                <a16:creationId xmlns:a16="http://schemas.microsoft.com/office/drawing/2014/main" id="{56620D44-71F2-461A-A954-62D19153C9DD}"/>
              </a:ext>
            </a:extLst>
          </p:cNvPr>
          <p:cNvSpPr>
            <a:spLocks noGrp="1" noChangeArrowheads="1"/>
          </p:cNvSpPr>
          <p:nvPr>
            <p:ph type="title"/>
          </p:nvPr>
        </p:nvSpPr>
        <p:spPr/>
        <p:txBody>
          <a:bodyPr/>
          <a:lstStyle/>
          <a:p>
            <a:r>
              <a:rPr lang="en-US" altLang="en-US"/>
              <a:t>Run-Time Stack</a:t>
            </a:r>
          </a:p>
        </p:txBody>
      </p:sp>
      <p:sp>
        <p:nvSpPr>
          <p:cNvPr id="228355" name="Rectangle 2051">
            <a:extLst>
              <a:ext uri="{FF2B5EF4-FFF2-40B4-BE49-F238E27FC236}">
                <a16:creationId xmlns:a16="http://schemas.microsoft.com/office/drawing/2014/main" id="{7B60EFCF-BDC5-4868-9809-0C376974E89C}"/>
              </a:ext>
            </a:extLst>
          </p:cNvPr>
          <p:cNvSpPr>
            <a:spLocks noGrp="1" noChangeArrowheads="1"/>
          </p:cNvSpPr>
          <p:nvPr>
            <p:ph type="body" idx="1"/>
          </p:nvPr>
        </p:nvSpPr>
        <p:spPr/>
        <p:txBody>
          <a:bodyPr/>
          <a:lstStyle/>
          <a:p>
            <a:r>
              <a:rPr lang="en-US" altLang="en-US"/>
              <a:t>Recall that local variables are stored</a:t>
            </a:r>
            <a:br>
              <a:rPr lang="en-US" altLang="en-US"/>
            </a:br>
            <a:r>
              <a:rPr lang="en-US" altLang="en-US"/>
              <a:t>on the run-time stack in an </a:t>
            </a:r>
            <a:r>
              <a:rPr lang="en-US" altLang="en-US" i="1">
                <a:solidFill>
                  <a:srgbClr val="CE0000"/>
                </a:solidFill>
              </a:rPr>
              <a:t>activation record</a:t>
            </a:r>
            <a:endParaRPr lang="en-US" altLang="en-US"/>
          </a:p>
          <a:p>
            <a:endParaRPr lang="en-US" altLang="en-US"/>
          </a:p>
          <a:p>
            <a:r>
              <a:rPr lang="en-US" altLang="en-US">
                <a:solidFill>
                  <a:srgbClr val="009900"/>
                </a:solidFill>
              </a:rPr>
              <a:t>Frame pointer (R5)</a:t>
            </a:r>
            <a:r>
              <a:rPr lang="en-US" altLang="en-US"/>
              <a:t> points to the beginning of a</a:t>
            </a:r>
            <a:br>
              <a:rPr lang="en-US" altLang="en-US"/>
            </a:br>
            <a:r>
              <a:rPr lang="en-US" altLang="en-US"/>
              <a:t>region of activation record that stores local variables for</a:t>
            </a:r>
            <a:br>
              <a:rPr lang="en-US" altLang="en-US"/>
            </a:br>
            <a:r>
              <a:rPr lang="en-US" altLang="en-US"/>
              <a:t>the current function</a:t>
            </a:r>
          </a:p>
          <a:p>
            <a:endParaRPr lang="en-US" altLang="en-US"/>
          </a:p>
          <a:p>
            <a:r>
              <a:rPr lang="en-US" altLang="en-US"/>
              <a:t>When a new function is </a:t>
            </a:r>
            <a:r>
              <a:rPr lang="en-US" altLang="en-US">
                <a:solidFill>
                  <a:srgbClr val="CE0000"/>
                </a:solidFill>
              </a:rPr>
              <a:t>called</a:t>
            </a:r>
            <a:r>
              <a:rPr lang="en-US" altLang="en-US"/>
              <a:t>, </a:t>
            </a:r>
            <a:br>
              <a:rPr lang="en-US" altLang="en-US"/>
            </a:br>
            <a:r>
              <a:rPr lang="en-US" altLang="en-US"/>
              <a:t>its activation record is </a:t>
            </a:r>
            <a:r>
              <a:rPr lang="en-US" altLang="en-US">
                <a:solidFill>
                  <a:srgbClr val="CE0000"/>
                </a:solidFill>
              </a:rPr>
              <a:t>pushed</a:t>
            </a:r>
            <a:r>
              <a:rPr lang="en-US" altLang="en-US"/>
              <a:t> on the stack; </a:t>
            </a:r>
            <a:br>
              <a:rPr lang="en-US" altLang="en-US"/>
            </a:br>
            <a:r>
              <a:rPr lang="en-US" altLang="en-US"/>
              <a:t/>
            </a:r>
            <a:br>
              <a:rPr lang="en-US" altLang="en-US"/>
            </a:br>
            <a:r>
              <a:rPr lang="en-US" altLang="en-US"/>
              <a:t>when it </a:t>
            </a:r>
            <a:r>
              <a:rPr lang="en-US" altLang="en-US">
                <a:solidFill>
                  <a:schemeClr val="accent2"/>
                </a:solidFill>
              </a:rPr>
              <a:t>returns</a:t>
            </a:r>
            <a:r>
              <a:rPr lang="en-US" altLang="en-US"/>
              <a:t>, </a:t>
            </a:r>
            <a:br>
              <a:rPr lang="en-US" altLang="en-US"/>
            </a:br>
            <a:r>
              <a:rPr lang="en-US" altLang="en-US"/>
              <a:t>its activation record is </a:t>
            </a:r>
            <a:r>
              <a:rPr lang="en-US" altLang="en-US">
                <a:solidFill>
                  <a:schemeClr val="accent2"/>
                </a:solidFill>
              </a:rPr>
              <a:t>popped</a:t>
            </a:r>
            <a:r>
              <a:rPr lang="en-US" altLang="en-US"/>
              <a:t> off of the stack.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3">
            <a:extLst>
              <a:ext uri="{FF2B5EF4-FFF2-40B4-BE49-F238E27FC236}">
                <a16:creationId xmlns:a16="http://schemas.microsoft.com/office/drawing/2014/main" id="{4063DD18-8CEC-42BD-873C-D71566B92B8E}"/>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a:rPr>
              <a:t>14-</a:t>
            </a:r>
            <a:fld id="{0A628DF1-AA03-48FC-A733-8F62BB83777C}" type="slidenum">
              <a:rPr lang="en-US" altLang="en-US">
                <a:solidFill>
                  <a:srgbClr val="000000"/>
                </a:solidFill>
                <a:latin typeface="Arial"/>
              </a:rPr>
              <a:pPr defTabSz="1005840" eaLnBrk="0" fontAlgn="base" hangingPunct="0">
                <a:spcBef>
                  <a:spcPct val="0"/>
                </a:spcBef>
                <a:spcAft>
                  <a:spcPct val="0"/>
                </a:spcAft>
              </a:pPr>
              <a:t>13</a:t>
            </a:fld>
            <a:endParaRPr lang="en-US" altLang="en-US">
              <a:solidFill>
                <a:srgbClr val="000000"/>
              </a:solidFill>
              <a:latin typeface="Arial"/>
            </a:endParaRPr>
          </a:p>
        </p:txBody>
      </p:sp>
      <p:sp>
        <p:nvSpPr>
          <p:cNvPr id="229378" name="Rectangle 1026">
            <a:extLst>
              <a:ext uri="{FF2B5EF4-FFF2-40B4-BE49-F238E27FC236}">
                <a16:creationId xmlns:a16="http://schemas.microsoft.com/office/drawing/2014/main" id="{75AD1571-F96E-45B8-AE89-40B5C8F4BD17}"/>
              </a:ext>
            </a:extLst>
          </p:cNvPr>
          <p:cNvSpPr>
            <a:spLocks noGrp="1" noChangeArrowheads="1"/>
          </p:cNvSpPr>
          <p:nvPr>
            <p:ph type="title"/>
          </p:nvPr>
        </p:nvSpPr>
        <p:spPr/>
        <p:txBody>
          <a:bodyPr/>
          <a:lstStyle/>
          <a:p>
            <a:r>
              <a:rPr lang="en-US" altLang="en-US"/>
              <a:t>Run-Time Stack</a:t>
            </a:r>
          </a:p>
        </p:txBody>
      </p:sp>
      <p:sp>
        <p:nvSpPr>
          <p:cNvPr id="229380" name="Line 1028">
            <a:extLst>
              <a:ext uri="{FF2B5EF4-FFF2-40B4-BE49-F238E27FC236}">
                <a16:creationId xmlns:a16="http://schemas.microsoft.com/office/drawing/2014/main" id="{ED27987F-24AE-4F39-B736-38A8CB474AB7}"/>
              </a:ext>
            </a:extLst>
          </p:cNvPr>
          <p:cNvSpPr>
            <a:spLocks noChangeShapeType="1"/>
          </p:cNvSpPr>
          <p:nvPr/>
        </p:nvSpPr>
        <p:spPr bwMode="auto">
          <a:xfrm>
            <a:off x="1173480" y="1874520"/>
            <a:ext cx="0" cy="32689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81" name="Line 1029">
            <a:extLst>
              <a:ext uri="{FF2B5EF4-FFF2-40B4-BE49-F238E27FC236}">
                <a16:creationId xmlns:a16="http://schemas.microsoft.com/office/drawing/2014/main" id="{1A343C5F-9ADD-40E3-990D-9613E284E53A}"/>
              </a:ext>
            </a:extLst>
          </p:cNvPr>
          <p:cNvSpPr>
            <a:spLocks noChangeShapeType="1"/>
          </p:cNvSpPr>
          <p:nvPr/>
        </p:nvSpPr>
        <p:spPr bwMode="auto">
          <a:xfrm>
            <a:off x="2682240" y="1874520"/>
            <a:ext cx="0" cy="32689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82" name="Line 1030">
            <a:extLst>
              <a:ext uri="{FF2B5EF4-FFF2-40B4-BE49-F238E27FC236}">
                <a16:creationId xmlns:a16="http://schemas.microsoft.com/office/drawing/2014/main" id="{7670138F-CD76-4BCB-A1C4-79F11EB6C248}"/>
              </a:ext>
            </a:extLst>
          </p:cNvPr>
          <p:cNvSpPr>
            <a:spLocks noChangeShapeType="1"/>
          </p:cNvSpPr>
          <p:nvPr/>
        </p:nvSpPr>
        <p:spPr bwMode="auto">
          <a:xfrm>
            <a:off x="1173480" y="405384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83" name="Line 1031">
            <a:extLst>
              <a:ext uri="{FF2B5EF4-FFF2-40B4-BE49-F238E27FC236}">
                <a16:creationId xmlns:a16="http://schemas.microsoft.com/office/drawing/2014/main" id="{039F2256-6EE0-4D53-95ED-0F49A153C35A}"/>
              </a:ext>
            </a:extLst>
          </p:cNvPr>
          <p:cNvSpPr>
            <a:spLocks noChangeShapeType="1"/>
          </p:cNvSpPr>
          <p:nvPr/>
        </p:nvSpPr>
        <p:spPr bwMode="auto">
          <a:xfrm>
            <a:off x="1173480" y="42214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84" name="Line 1032">
            <a:extLst>
              <a:ext uri="{FF2B5EF4-FFF2-40B4-BE49-F238E27FC236}">
                <a16:creationId xmlns:a16="http://schemas.microsoft.com/office/drawing/2014/main" id="{8A990AC7-BAED-4CC7-B823-266AA0AF96AE}"/>
              </a:ext>
            </a:extLst>
          </p:cNvPr>
          <p:cNvSpPr>
            <a:spLocks noChangeShapeType="1"/>
          </p:cNvSpPr>
          <p:nvPr/>
        </p:nvSpPr>
        <p:spPr bwMode="auto">
          <a:xfrm>
            <a:off x="1173480" y="43891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85" name="Line 1033">
            <a:extLst>
              <a:ext uri="{FF2B5EF4-FFF2-40B4-BE49-F238E27FC236}">
                <a16:creationId xmlns:a16="http://schemas.microsoft.com/office/drawing/2014/main" id="{6DF94553-5FC0-4F43-8766-B74301C6A832}"/>
              </a:ext>
            </a:extLst>
          </p:cNvPr>
          <p:cNvSpPr>
            <a:spLocks noChangeShapeType="1"/>
          </p:cNvSpPr>
          <p:nvPr/>
        </p:nvSpPr>
        <p:spPr bwMode="auto">
          <a:xfrm>
            <a:off x="1173480" y="45567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86" name="Line 1034">
            <a:extLst>
              <a:ext uri="{FF2B5EF4-FFF2-40B4-BE49-F238E27FC236}">
                <a16:creationId xmlns:a16="http://schemas.microsoft.com/office/drawing/2014/main" id="{F94E6E23-5941-43CB-BC5B-9401F6604833}"/>
              </a:ext>
            </a:extLst>
          </p:cNvPr>
          <p:cNvSpPr>
            <a:spLocks noChangeShapeType="1"/>
          </p:cNvSpPr>
          <p:nvPr/>
        </p:nvSpPr>
        <p:spPr bwMode="auto">
          <a:xfrm>
            <a:off x="1173480" y="472440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87" name="Line 1035">
            <a:extLst>
              <a:ext uri="{FF2B5EF4-FFF2-40B4-BE49-F238E27FC236}">
                <a16:creationId xmlns:a16="http://schemas.microsoft.com/office/drawing/2014/main" id="{451DDA3F-3437-42BE-BA2F-227F1E61A597}"/>
              </a:ext>
            </a:extLst>
          </p:cNvPr>
          <p:cNvSpPr>
            <a:spLocks noChangeShapeType="1"/>
          </p:cNvSpPr>
          <p:nvPr/>
        </p:nvSpPr>
        <p:spPr bwMode="auto">
          <a:xfrm>
            <a:off x="1173480" y="489204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88" name="Text Box 1036">
            <a:extLst>
              <a:ext uri="{FF2B5EF4-FFF2-40B4-BE49-F238E27FC236}">
                <a16:creationId xmlns:a16="http://schemas.microsoft.com/office/drawing/2014/main" id="{DD54B08D-9364-41B2-B5A6-972D2DF094C8}"/>
              </a:ext>
            </a:extLst>
          </p:cNvPr>
          <p:cNvSpPr txBox="1">
            <a:spLocks noChangeArrowheads="1"/>
          </p:cNvSpPr>
          <p:nvPr/>
        </p:nvSpPr>
        <p:spPr bwMode="auto">
          <a:xfrm>
            <a:off x="1513495" y="4305300"/>
            <a:ext cx="793807" cy="3970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1980">
                <a:solidFill>
                  <a:srgbClr val="000000"/>
                </a:solidFill>
                <a:latin typeface="Courier New" panose="02070309020205020404" pitchFamily="49" charset="0"/>
              </a:rPr>
              <a:t>main</a:t>
            </a:r>
            <a:endParaRPr lang="en-US" altLang="en-US" sz="2640">
              <a:solidFill>
                <a:srgbClr val="000000"/>
              </a:solidFill>
              <a:latin typeface="Tahoma" panose="020B0604030504040204" pitchFamily="34" charset="0"/>
            </a:endParaRPr>
          </a:p>
        </p:txBody>
      </p:sp>
      <p:sp>
        <p:nvSpPr>
          <p:cNvPr id="229389" name="Text Box 1037">
            <a:extLst>
              <a:ext uri="{FF2B5EF4-FFF2-40B4-BE49-F238E27FC236}">
                <a16:creationId xmlns:a16="http://schemas.microsoft.com/office/drawing/2014/main" id="{C56212A4-80BE-461C-9940-5AB81A92483F}"/>
              </a:ext>
            </a:extLst>
          </p:cNvPr>
          <p:cNvSpPr txBox="1">
            <a:spLocks noChangeArrowheads="1"/>
          </p:cNvSpPr>
          <p:nvPr/>
        </p:nvSpPr>
        <p:spPr bwMode="auto">
          <a:xfrm>
            <a:off x="1363024" y="1521778"/>
            <a:ext cx="11663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i="1">
                <a:solidFill>
                  <a:srgbClr val="000000"/>
                </a:solidFill>
                <a:latin typeface="Franklin Gothic Book" panose="020B0503020102020204" pitchFamily="34" charset="0"/>
              </a:rPr>
              <a:t>Memory</a:t>
            </a:r>
            <a:endParaRPr lang="en-US" altLang="en-US" sz="2640">
              <a:solidFill>
                <a:srgbClr val="000000"/>
              </a:solidFill>
              <a:latin typeface="Tahoma" panose="020B0604030504040204" pitchFamily="34" charset="0"/>
            </a:endParaRPr>
          </a:p>
        </p:txBody>
      </p:sp>
      <p:sp>
        <p:nvSpPr>
          <p:cNvPr id="229390" name="Line 1038">
            <a:extLst>
              <a:ext uri="{FF2B5EF4-FFF2-40B4-BE49-F238E27FC236}">
                <a16:creationId xmlns:a16="http://schemas.microsoft.com/office/drawing/2014/main" id="{1766D3C4-B2AD-4736-BB98-7CCC8CDB133E}"/>
              </a:ext>
            </a:extLst>
          </p:cNvPr>
          <p:cNvSpPr>
            <a:spLocks noChangeShapeType="1"/>
          </p:cNvSpPr>
          <p:nvPr/>
        </p:nvSpPr>
        <p:spPr bwMode="auto">
          <a:xfrm>
            <a:off x="1927860" y="3299460"/>
            <a:ext cx="0" cy="75438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91" name="Text Box 1039">
            <a:extLst>
              <a:ext uri="{FF2B5EF4-FFF2-40B4-BE49-F238E27FC236}">
                <a16:creationId xmlns:a16="http://schemas.microsoft.com/office/drawing/2014/main" id="{DCB8387B-ACFE-4005-A92C-71245439E005}"/>
              </a:ext>
            </a:extLst>
          </p:cNvPr>
          <p:cNvSpPr txBox="1">
            <a:spLocks noChangeArrowheads="1"/>
          </p:cNvSpPr>
          <p:nvPr/>
        </p:nvSpPr>
        <p:spPr bwMode="auto">
          <a:xfrm>
            <a:off x="3024993" y="380238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R6</a:t>
            </a:r>
            <a:endParaRPr lang="en-US" altLang="en-US" sz="2640">
              <a:solidFill>
                <a:srgbClr val="000000"/>
              </a:solidFill>
              <a:latin typeface="Tahoma" panose="020B0604030504040204" pitchFamily="34" charset="0"/>
            </a:endParaRPr>
          </a:p>
        </p:txBody>
      </p:sp>
      <p:sp>
        <p:nvSpPr>
          <p:cNvPr id="229392" name="Line 1040">
            <a:extLst>
              <a:ext uri="{FF2B5EF4-FFF2-40B4-BE49-F238E27FC236}">
                <a16:creationId xmlns:a16="http://schemas.microsoft.com/office/drawing/2014/main" id="{4A31DA40-4055-4283-95F6-7F7F5A1C4FE6}"/>
              </a:ext>
            </a:extLst>
          </p:cNvPr>
          <p:cNvSpPr>
            <a:spLocks noChangeShapeType="1"/>
          </p:cNvSpPr>
          <p:nvPr/>
        </p:nvSpPr>
        <p:spPr bwMode="auto">
          <a:xfrm flipH="1">
            <a:off x="2682240" y="4120198"/>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93" name="Line 1041">
            <a:extLst>
              <a:ext uri="{FF2B5EF4-FFF2-40B4-BE49-F238E27FC236}">
                <a16:creationId xmlns:a16="http://schemas.microsoft.com/office/drawing/2014/main" id="{54F7747D-6D01-4D00-939E-6EE5668B146D}"/>
              </a:ext>
            </a:extLst>
          </p:cNvPr>
          <p:cNvSpPr>
            <a:spLocks noChangeShapeType="1"/>
          </p:cNvSpPr>
          <p:nvPr/>
        </p:nvSpPr>
        <p:spPr bwMode="auto">
          <a:xfrm>
            <a:off x="3939540" y="1874520"/>
            <a:ext cx="0" cy="32689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94" name="Line 1042">
            <a:extLst>
              <a:ext uri="{FF2B5EF4-FFF2-40B4-BE49-F238E27FC236}">
                <a16:creationId xmlns:a16="http://schemas.microsoft.com/office/drawing/2014/main" id="{A9B3D177-884B-4103-ABA3-4FEDCF9F548F}"/>
              </a:ext>
            </a:extLst>
          </p:cNvPr>
          <p:cNvSpPr>
            <a:spLocks noChangeShapeType="1"/>
          </p:cNvSpPr>
          <p:nvPr/>
        </p:nvSpPr>
        <p:spPr bwMode="auto">
          <a:xfrm>
            <a:off x="5448300" y="1874520"/>
            <a:ext cx="0" cy="32689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95" name="Line 1043">
            <a:extLst>
              <a:ext uri="{FF2B5EF4-FFF2-40B4-BE49-F238E27FC236}">
                <a16:creationId xmlns:a16="http://schemas.microsoft.com/office/drawing/2014/main" id="{96B21408-E7B6-46C7-8A1F-FA38B2B70FFE}"/>
              </a:ext>
            </a:extLst>
          </p:cNvPr>
          <p:cNvSpPr>
            <a:spLocks noChangeShapeType="1"/>
          </p:cNvSpPr>
          <p:nvPr/>
        </p:nvSpPr>
        <p:spPr bwMode="auto">
          <a:xfrm>
            <a:off x="3939540" y="30480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96" name="Line 1044">
            <a:extLst>
              <a:ext uri="{FF2B5EF4-FFF2-40B4-BE49-F238E27FC236}">
                <a16:creationId xmlns:a16="http://schemas.microsoft.com/office/drawing/2014/main" id="{7BC273C5-A01B-4A2C-9EEA-2FF78148A2E5}"/>
              </a:ext>
            </a:extLst>
          </p:cNvPr>
          <p:cNvSpPr>
            <a:spLocks noChangeShapeType="1"/>
          </p:cNvSpPr>
          <p:nvPr/>
        </p:nvSpPr>
        <p:spPr bwMode="auto">
          <a:xfrm>
            <a:off x="3939540" y="32156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97" name="Line 1045">
            <a:extLst>
              <a:ext uri="{FF2B5EF4-FFF2-40B4-BE49-F238E27FC236}">
                <a16:creationId xmlns:a16="http://schemas.microsoft.com/office/drawing/2014/main" id="{49CFB00A-0AE4-45C7-9E66-0471706DBBF6}"/>
              </a:ext>
            </a:extLst>
          </p:cNvPr>
          <p:cNvSpPr>
            <a:spLocks noChangeShapeType="1"/>
          </p:cNvSpPr>
          <p:nvPr/>
        </p:nvSpPr>
        <p:spPr bwMode="auto">
          <a:xfrm>
            <a:off x="3939540" y="33832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98" name="Line 1046">
            <a:extLst>
              <a:ext uri="{FF2B5EF4-FFF2-40B4-BE49-F238E27FC236}">
                <a16:creationId xmlns:a16="http://schemas.microsoft.com/office/drawing/2014/main" id="{7F3B0C8C-5323-4A95-9255-4F99566D73A1}"/>
              </a:ext>
            </a:extLst>
          </p:cNvPr>
          <p:cNvSpPr>
            <a:spLocks noChangeShapeType="1"/>
          </p:cNvSpPr>
          <p:nvPr/>
        </p:nvSpPr>
        <p:spPr bwMode="auto">
          <a:xfrm>
            <a:off x="3939540" y="35509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399" name="Line 1047">
            <a:extLst>
              <a:ext uri="{FF2B5EF4-FFF2-40B4-BE49-F238E27FC236}">
                <a16:creationId xmlns:a16="http://schemas.microsoft.com/office/drawing/2014/main" id="{2DBCA90C-6745-47AE-9EF0-5F345A82F921}"/>
              </a:ext>
            </a:extLst>
          </p:cNvPr>
          <p:cNvSpPr>
            <a:spLocks noChangeShapeType="1"/>
          </p:cNvSpPr>
          <p:nvPr/>
        </p:nvSpPr>
        <p:spPr bwMode="auto">
          <a:xfrm>
            <a:off x="3939540" y="37185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00" name="Line 1048">
            <a:extLst>
              <a:ext uri="{FF2B5EF4-FFF2-40B4-BE49-F238E27FC236}">
                <a16:creationId xmlns:a16="http://schemas.microsoft.com/office/drawing/2014/main" id="{3F2D7C82-01D0-48F6-8C60-6ADCF99E4DDC}"/>
              </a:ext>
            </a:extLst>
          </p:cNvPr>
          <p:cNvSpPr>
            <a:spLocks noChangeShapeType="1"/>
          </p:cNvSpPr>
          <p:nvPr/>
        </p:nvSpPr>
        <p:spPr bwMode="auto">
          <a:xfrm>
            <a:off x="3939540" y="388620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01" name="Text Box 1049">
            <a:extLst>
              <a:ext uri="{FF2B5EF4-FFF2-40B4-BE49-F238E27FC236}">
                <a16:creationId xmlns:a16="http://schemas.microsoft.com/office/drawing/2014/main" id="{E75C5384-E82B-4DBA-885B-08752691ED8D}"/>
              </a:ext>
            </a:extLst>
          </p:cNvPr>
          <p:cNvSpPr txBox="1">
            <a:spLocks noChangeArrowheads="1"/>
          </p:cNvSpPr>
          <p:nvPr/>
        </p:nvSpPr>
        <p:spPr bwMode="auto">
          <a:xfrm>
            <a:off x="4279555" y="3299460"/>
            <a:ext cx="793807" cy="3970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1980">
                <a:solidFill>
                  <a:srgbClr val="000000"/>
                </a:solidFill>
                <a:latin typeface="Courier New" panose="02070309020205020404" pitchFamily="49" charset="0"/>
              </a:rPr>
              <a:t>Watt</a:t>
            </a:r>
            <a:endParaRPr lang="en-US" altLang="en-US" sz="2640">
              <a:solidFill>
                <a:srgbClr val="000000"/>
              </a:solidFill>
              <a:latin typeface="Tahoma" panose="020B0604030504040204" pitchFamily="34" charset="0"/>
            </a:endParaRPr>
          </a:p>
        </p:txBody>
      </p:sp>
      <p:sp>
        <p:nvSpPr>
          <p:cNvPr id="229402" name="Text Box 1050">
            <a:extLst>
              <a:ext uri="{FF2B5EF4-FFF2-40B4-BE49-F238E27FC236}">
                <a16:creationId xmlns:a16="http://schemas.microsoft.com/office/drawing/2014/main" id="{0EF580C5-C562-4A1E-B61B-BE956936AD4D}"/>
              </a:ext>
            </a:extLst>
          </p:cNvPr>
          <p:cNvSpPr txBox="1">
            <a:spLocks noChangeArrowheads="1"/>
          </p:cNvSpPr>
          <p:nvPr/>
        </p:nvSpPr>
        <p:spPr bwMode="auto">
          <a:xfrm>
            <a:off x="4129084" y="1521778"/>
            <a:ext cx="11663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i="1">
                <a:solidFill>
                  <a:srgbClr val="000000"/>
                </a:solidFill>
                <a:latin typeface="Franklin Gothic Book" panose="020B0503020102020204" pitchFamily="34" charset="0"/>
              </a:rPr>
              <a:t>Memory</a:t>
            </a:r>
            <a:endParaRPr lang="en-US" altLang="en-US" sz="2640">
              <a:solidFill>
                <a:srgbClr val="000000"/>
              </a:solidFill>
              <a:latin typeface="Tahoma" panose="020B0604030504040204" pitchFamily="34" charset="0"/>
            </a:endParaRPr>
          </a:p>
        </p:txBody>
      </p:sp>
      <p:sp>
        <p:nvSpPr>
          <p:cNvPr id="229403" name="Line 1051">
            <a:extLst>
              <a:ext uri="{FF2B5EF4-FFF2-40B4-BE49-F238E27FC236}">
                <a16:creationId xmlns:a16="http://schemas.microsoft.com/office/drawing/2014/main" id="{6E26608C-0208-4795-9BDF-64856CC4974F}"/>
              </a:ext>
            </a:extLst>
          </p:cNvPr>
          <p:cNvSpPr>
            <a:spLocks noChangeShapeType="1"/>
          </p:cNvSpPr>
          <p:nvPr/>
        </p:nvSpPr>
        <p:spPr bwMode="auto">
          <a:xfrm>
            <a:off x="4693920" y="2293620"/>
            <a:ext cx="0" cy="75438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04" name="Text Box 1052">
            <a:extLst>
              <a:ext uri="{FF2B5EF4-FFF2-40B4-BE49-F238E27FC236}">
                <a16:creationId xmlns:a16="http://schemas.microsoft.com/office/drawing/2014/main" id="{8E5A9949-667E-4B37-A42E-E07FDDF0DF62}"/>
              </a:ext>
            </a:extLst>
          </p:cNvPr>
          <p:cNvSpPr txBox="1">
            <a:spLocks noChangeArrowheads="1"/>
          </p:cNvSpPr>
          <p:nvPr/>
        </p:nvSpPr>
        <p:spPr bwMode="auto">
          <a:xfrm>
            <a:off x="5827724" y="288036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R6</a:t>
            </a:r>
            <a:endParaRPr lang="en-US" altLang="en-US" sz="2640">
              <a:solidFill>
                <a:srgbClr val="000000"/>
              </a:solidFill>
              <a:latin typeface="Tahoma" panose="020B0604030504040204" pitchFamily="34" charset="0"/>
            </a:endParaRPr>
          </a:p>
        </p:txBody>
      </p:sp>
      <p:sp>
        <p:nvSpPr>
          <p:cNvPr id="229406" name="Line 1054">
            <a:extLst>
              <a:ext uri="{FF2B5EF4-FFF2-40B4-BE49-F238E27FC236}">
                <a16:creationId xmlns:a16="http://schemas.microsoft.com/office/drawing/2014/main" id="{A7EDB828-5A2C-47DF-BE87-97F3E9B8BB34}"/>
              </a:ext>
            </a:extLst>
          </p:cNvPr>
          <p:cNvSpPr>
            <a:spLocks noChangeShapeType="1"/>
          </p:cNvSpPr>
          <p:nvPr/>
        </p:nvSpPr>
        <p:spPr bwMode="auto">
          <a:xfrm>
            <a:off x="6705600" y="1874520"/>
            <a:ext cx="0" cy="32689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07" name="Line 1055">
            <a:extLst>
              <a:ext uri="{FF2B5EF4-FFF2-40B4-BE49-F238E27FC236}">
                <a16:creationId xmlns:a16="http://schemas.microsoft.com/office/drawing/2014/main" id="{472CF4BF-063E-4795-A7FD-A8288DAB44B3}"/>
              </a:ext>
            </a:extLst>
          </p:cNvPr>
          <p:cNvSpPr>
            <a:spLocks noChangeShapeType="1"/>
          </p:cNvSpPr>
          <p:nvPr/>
        </p:nvSpPr>
        <p:spPr bwMode="auto">
          <a:xfrm>
            <a:off x="8214360" y="1874520"/>
            <a:ext cx="0" cy="32689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08" name="Line 1056">
            <a:extLst>
              <a:ext uri="{FF2B5EF4-FFF2-40B4-BE49-F238E27FC236}">
                <a16:creationId xmlns:a16="http://schemas.microsoft.com/office/drawing/2014/main" id="{683DB167-0889-405C-9BE5-1134B7E22F57}"/>
              </a:ext>
            </a:extLst>
          </p:cNvPr>
          <p:cNvSpPr>
            <a:spLocks noChangeShapeType="1"/>
          </p:cNvSpPr>
          <p:nvPr/>
        </p:nvSpPr>
        <p:spPr bwMode="auto">
          <a:xfrm>
            <a:off x="6705600" y="405384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09" name="Line 1057">
            <a:extLst>
              <a:ext uri="{FF2B5EF4-FFF2-40B4-BE49-F238E27FC236}">
                <a16:creationId xmlns:a16="http://schemas.microsoft.com/office/drawing/2014/main" id="{72D1F769-7A8A-446D-A14C-CBF62955A325}"/>
              </a:ext>
            </a:extLst>
          </p:cNvPr>
          <p:cNvSpPr>
            <a:spLocks noChangeShapeType="1"/>
          </p:cNvSpPr>
          <p:nvPr/>
        </p:nvSpPr>
        <p:spPr bwMode="auto">
          <a:xfrm>
            <a:off x="6705600" y="42214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10" name="Line 1058">
            <a:extLst>
              <a:ext uri="{FF2B5EF4-FFF2-40B4-BE49-F238E27FC236}">
                <a16:creationId xmlns:a16="http://schemas.microsoft.com/office/drawing/2014/main" id="{71DF232F-9788-4A29-8CF0-9DB56DEB0744}"/>
              </a:ext>
            </a:extLst>
          </p:cNvPr>
          <p:cNvSpPr>
            <a:spLocks noChangeShapeType="1"/>
          </p:cNvSpPr>
          <p:nvPr/>
        </p:nvSpPr>
        <p:spPr bwMode="auto">
          <a:xfrm>
            <a:off x="6705600" y="43891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11" name="Line 1059">
            <a:extLst>
              <a:ext uri="{FF2B5EF4-FFF2-40B4-BE49-F238E27FC236}">
                <a16:creationId xmlns:a16="http://schemas.microsoft.com/office/drawing/2014/main" id="{1AC5B792-901B-4CBA-8523-15EB6B644131}"/>
              </a:ext>
            </a:extLst>
          </p:cNvPr>
          <p:cNvSpPr>
            <a:spLocks noChangeShapeType="1"/>
          </p:cNvSpPr>
          <p:nvPr/>
        </p:nvSpPr>
        <p:spPr bwMode="auto">
          <a:xfrm>
            <a:off x="6705600" y="45567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12" name="Line 1060">
            <a:extLst>
              <a:ext uri="{FF2B5EF4-FFF2-40B4-BE49-F238E27FC236}">
                <a16:creationId xmlns:a16="http://schemas.microsoft.com/office/drawing/2014/main" id="{8A8BE83B-A2CE-4B6A-9398-0F55448E3597}"/>
              </a:ext>
            </a:extLst>
          </p:cNvPr>
          <p:cNvSpPr>
            <a:spLocks noChangeShapeType="1"/>
          </p:cNvSpPr>
          <p:nvPr/>
        </p:nvSpPr>
        <p:spPr bwMode="auto">
          <a:xfrm>
            <a:off x="6705600" y="472440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13" name="Line 1061">
            <a:extLst>
              <a:ext uri="{FF2B5EF4-FFF2-40B4-BE49-F238E27FC236}">
                <a16:creationId xmlns:a16="http://schemas.microsoft.com/office/drawing/2014/main" id="{EB180633-DDEB-4758-B23B-33A073254895}"/>
              </a:ext>
            </a:extLst>
          </p:cNvPr>
          <p:cNvSpPr>
            <a:spLocks noChangeShapeType="1"/>
          </p:cNvSpPr>
          <p:nvPr/>
        </p:nvSpPr>
        <p:spPr bwMode="auto">
          <a:xfrm>
            <a:off x="6705600" y="489204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14" name="Text Box 1062">
            <a:extLst>
              <a:ext uri="{FF2B5EF4-FFF2-40B4-BE49-F238E27FC236}">
                <a16:creationId xmlns:a16="http://schemas.microsoft.com/office/drawing/2014/main" id="{3724E148-A44A-4FD2-B147-F49A1E211F0E}"/>
              </a:ext>
            </a:extLst>
          </p:cNvPr>
          <p:cNvSpPr txBox="1">
            <a:spLocks noChangeArrowheads="1"/>
          </p:cNvSpPr>
          <p:nvPr/>
        </p:nvSpPr>
        <p:spPr bwMode="auto">
          <a:xfrm>
            <a:off x="7045615" y="4305300"/>
            <a:ext cx="793807" cy="3970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1980">
                <a:solidFill>
                  <a:srgbClr val="000000"/>
                </a:solidFill>
                <a:latin typeface="Courier New" panose="02070309020205020404" pitchFamily="49" charset="0"/>
              </a:rPr>
              <a:t>main</a:t>
            </a:r>
            <a:endParaRPr lang="en-US" altLang="en-US" sz="2640">
              <a:solidFill>
                <a:srgbClr val="000000"/>
              </a:solidFill>
              <a:latin typeface="Tahoma" panose="020B0604030504040204" pitchFamily="34" charset="0"/>
            </a:endParaRPr>
          </a:p>
        </p:txBody>
      </p:sp>
      <p:sp>
        <p:nvSpPr>
          <p:cNvPr id="229415" name="Text Box 1063">
            <a:extLst>
              <a:ext uri="{FF2B5EF4-FFF2-40B4-BE49-F238E27FC236}">
                <a16:creationId xmlns:a16="http://schemas.microsoft.com/office/drawing/2014/main" id="{18AC34BB-1A3D-48E0-B3DB-5C8C37F40F37}"/>
              </a:ext>
            </a:extLst>
          </p:cNvPr>
          <p:cNvSpPr txBox="1">
            <a:spLocks noChangeArrowheads="1"/>
          </p:cNvSpPr>
          <p:nvPr/>
        </p:nvSpPr>
        <p:spPr bwMode="auto">
          <a:xfrm>
            <a:off x="6895144" y="1521778"/>
            <a:ext cx="116634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i="1">
                <a:solidFill>
                  <a:srgbClr val="000000"/>
                </a:solidFill>
                <a:latin typeface="Franklin Gothic Book" panose="020B0503020102020204" pitchFamily="34" charset="0"/>
              </a:rPr>
              <a:t>Memory</a:t>
            </a:r>
            <a:endParaRPr lang="en-US" altLang="en-US" sz="2640">
              <a:solidFill>
                <a:srgbClr val="000000"/>
              </a:solidFill>
              <a:latin typeface="Tahoma" panose="020B0604030504040204" pitchFamily="34" charset="0"/>
            </a:endParaRPr>
          </a:p>
        </p:txBody>
      </p:sp>
      <p:sp>
        <p:nvSpPr>
          <p:cNvPr id="229416" name="Line 1064">
            <a:extLst>
              <a:ext uri="{FF2B5EF4-FFF2-40B4-BE49-F238E27FC236}">
                <a16:creationId xmlns:a16="http://schemas.microsoft.com/office/drawing/2014/main" id="{91C71EDB-31C0-45B7-B18D-D253ACFE9E7F}"/>
              </a:ext>
            </a:extLst>
          </p:cNvPr>
          <p:cNvSpPr>
            <a:spLocks noChangeShapeType="1"/>
          </p:cNvSpPr>
          <p:nvPr/>
        </p:nvSpPr>
        <p:spPr bwMode="auto">
          <a:xfrm>
            <a:off x="7459980" y="3299460"/>
            <a:ext cx="0" cy="75438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19" name="Line 1067">
            <a:extLst>
              <a:ext uri="{FF2B5EF4-FFF2-40B4-BE49-F238E27FC236}">
                <a16:creationId xmlns:a16="http://schemas.microsoft.com/office/drawing/2014/main" id="{436EEFF5-B483-4B9C-B62F-9F196F35A17E}"/>
              </a:ext>
            </a:extLst>
          </p:cNvPr>
          <p:cNvSpPr>
            <a:spLocks noChangeShapeType="1"/>
          </p:cNvSpPr>
          <p:nvPr/>
        </p:nvSpPr>
        <p:spPr bwMode="auto">
          <a:xfrm>
            <a:off x="3939540" y="405384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25" name="Line 1073">
            <a:extLst>
              <a:ext uri="{FF2B5EF4-FFF2-40B4-BE49-F238E27FC236}">
                <a16:creationId xmlns:a16="http://schemas.microsoft.com/office/drawing/2014/main" id="{03642180-D922-4C4B-B875-BA1531233E77}"/>
              </a:ext>
            </a:extLst>
          </p:cNvPr>
          <p:cNvSpPr>
            <a:spLocks noChangeShapeType="1"/>
          </p:cNvSpPr>
          <p:nvPr/>
        </p:nvSpPr>
        <p:spPr bwMode="auto">
          <a:xfrm flipH="1">
            <a:off x="5448300" y="3131820"/>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26" name="Line 1074">
            <a:extLst>
              <a:ext uri="{FF2B5EF4-FFF2-40B4-BE49-F238E27FC236}">
                <a16:creationId xmlns:a16="http://schemas.microsoft.com/office/drawing/2014/main" id="{A5F1A465-F7A7-4655-8975-60F841A2A4C2}"/>
              </a:ext>
            </a:extLst>
          </p:cNvPr>
          <p:cNvSpPr>
            <a:spLocks noChangeShapeType="1"/>
          </p:cNvSpPr>
          <p:nvPr/>
        </p:nvSpPr>
        <p:spPr bwMode="auto">
          <a:xfrm>
            <a:off x="3939540" y="42214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27" name="Line 1075">
            <a:extLst>
              <a:ext uri="{FF2B5EF4-FFF2-40B4-BE49-F238E27FC236}">
                <a16:creationId xmlns:a16="http://schemas.microsoft.com/office/drawing/2014/main" id="{941D54A7-A99D-4409-8323-943F4203F8AD}"/>
              </a:ext>
            </a:extLst>
          </p:cNvPr>
          <p:cNvSpPr>
            <a:spLocks noChangeShapeType="1"/>
          </p:cNvSpPr>
          <p:nvPr/>
        </p:nvSpPr>
        <p:spPr bwMode="auto">
          <a:xfrm>
            <a:off x="3939540" y="43891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28" name="Line 1076">
            <a:extLst>
              <a:ext uri="{FF2B5EF4-FFF2-40B4-BE49-F238E27FC236}">
                <a16:creationId xmlns:a16="http://schemas.microsoft.com/office/drawing/2014/main" id="{D1F03409-3B6E-4DE7-A40D-5954F9C03B47}"/>
              </a:ext>
            </a:extLst>
          </p:cNvPr>
          <p:cNvSpPr>
            <a:spLocks noChangeShapeType="1"/>
          </p:cNvSpPr>
          <p:nvPr/>
        </p:nvSpPr>
        <p:spPr bwMode="auto">
          <a:xfrm>
            <a:off x="3939540" y="45567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29" name="Line 1077">
            <a:extLst>
              <a:ext uri="{FF2B5EF4-FFF2-40B4-BE49-F238E27FC236}">
                <a16:creationId xmlns:a16="http://schemas.microsoft.com/office/drawing/2014/main" id="{10091A71-8CC9-4673-B936-62371AE92228}"/>
              </a:ext>
            </a:extLst>
          </p:cNvPr>
          <p:cNvSpPr>
            <a:spLocks noChangeShapeType="1"/>
          </p:cNvSpPr>
          <p:nvPr/>
        </p:nvSpPr>
        <p:spPr bwMode="auto">
          <a:xfrm>
            <a:off x="3939540" y="472440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30" name="Line 1078">
            <a:extLst>
              <a:ext uri="{FF2B5EF4-FFF2-40B4-BE49-F238E27FC236}">
                <a16:creationId xmlns:a16="http://schemas.microsoft.com/office/drawing/2014/main" id="{272705D9-A445-4ABB-A7EC-57ABE500CFAF}"/>
              </a:ext>
            </a:extLst>
          </p:cNvPr>
          <p:cNvSpPr>
            <a:spLocks noChangeShapeType="1"/>
          </p:cNvSpPr>
          <p:nvPr/>
        </p:nvSpPr>
        <p:spPr bwMode="auto">
          <a:xfrm>
            <a:off x="3939540" y="489204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31" name="Text Box 1079">
            <a:extLst>
              <a:ext uri="{FF2B5EF4-FFF2-40B4-BE49-F238E27FC236}">
                <a16:creationId xmlns:a16="http://schemas.microsoft.com/office/drawing/2014/main" id="{1258F12F-1321-4D6B-A9A6-54A31C14BB1B}"/>
              </a:ext>
            </a:extLst>
          </p:cNvPr>
          <p:cNvSpPr txBox="1">
            <a:spLocks noChangeArrowheads="1"/>
          </p:cNvSpPr>
          <p:nvPr/>
        </p:nvSpPr>
        <p:spPr bwMode="auto">
          <a:xfrm>
            <a:off x="4297017" y="4221480"/>
            <a:ext cx="793807" cy="3970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1980">
                <a:solidFill>
                  <a:srgbClr val="000000"/>
                </a:solidFill>
                <a:latin typeface="Courier New" panose="02070309020205020404" pitchFamily="49" charset="0"/>
              </a:rPr>
              <a:t>main</a:t>
            </a:r>
            <a:endParaRPr lang="en-US" altLang="en-US" sz="2640">
              <a:solidFill>
                <a:srgbClr val="000000"/>
              </a:solidFill>
              <a:latin typeface="Tahoma" panose="020B0604030504040204" pitchFamily="34" charset="0"/>
            </a:endParaRPr>
          </a:p>
        </p:txBody>
      </p:sp>
      <p:sp>
        <p:nvSpPr>
          <p:cNvPr id="229432" name="Text Box 1080">
            <a:extLst>
              <a:ext uri="{FF2B5EF4-FFF2-40B4-BE49-F238E27FC236}">
                <a16:creationId xmlns:a16="http://schemas.microsoft.com/office/drawing/2014/main" id="{0B9E930C-8420-4EFF-A802-A79EFA3C9786}"/>
              </a:ext>
            </a:extLst>
          </p:cNvPr>
          <p:cNvSpPr txBox="1">
            <a:spLocks noChangeArrowheads="1"/>
          </p:cNvSpPr>
          <p:nvPr/>
        </p:nvSpPr>
        <p:spPr bwMode="auto">
          <a:xfrm>
            <a:off x="1022592" y="5394960"/>
            <a:ext cx="1716239"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640" b="1" i="1" dirty="0">
                <a:solidFill>
                  <a:srgbClr val="CE0000"/>
                </a:solidFill>
                <a:latin typeface="Franklin Gothic Book" panose="020B0503020102020204" pitchFamily="34" charset="0"/>
              </a:rPr>
              <a:t>Before call</a:t>
            </a:r>
          </a:p>
        </p:txBody>
      </p:sp>
      <p:sp>
        <p:nvSpPr>
          <p:cNvPr id="229433" name="Text Box 1081">
            <a:extLst>
              <a:ext uri="{FF2B5EF4-FFF2-40B4-BE49-F238E27FC236}">
                <a16:creationId xmlns:a16="http://schemas.microsoft.com/office/drawing/2014/main" id="{3FAF581B-DEC7-4819-9972-76395BEAF58F}"/>
              </a:ext>
            </a:extLst>
          </p:cNvPr>
          <p:cNvSpPr txBox="1">
            <a:spLocks noChangeArrowheads="1"/>
          </p:cNvSpPr>
          <p:nvPr/>
        </p:nvSpPr>
        <p:spPr bwMode="auto">
          <a:xfrm>
            <a:off x="3793657" y="5394960"/>
            <a:ext cx="172194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640" b="1" i="1">
                <a:solidFill>
                  <a:srgbClr val="CE0000"/>
                </a:solidFill>
                <a:latin typeface="Franklin Gothic Book" panose="020B0503020102020204" pitchFamily="34" charset="0"/>
              </a:rPr>
              <a:t>During call</a:t>
            </a:r>
          </a:p>
        </p:txBody>
      </p:sp>
      <p:sp>
        <p:nvSpPr>
          <p:cNvPr id="229434" name="Text Box 1082">
            <a:extLst>
              <a:ext uri="{FF2B5EF4-FFF2-40B4-BE49-F238E27FC236}">
                <a16:creationId xmlns:a16="http://schemas.microsoft.com/office/drawing/2014/main" id="{2B519E82-64F0-409C-8033-9999B7144490}"/>
              </a:ext>
            </a:extLst>
          </p:cNvPr>
          <p:cNvSpPr txBox="1">
            <a:spLocks noChangeArrowheads="1"/>
          </p:cNvSpPr>
          <p:nvPr/>
        </p:nvSpPr>
        <p:spPr bwMode="auto">
          <a:xfrm>
            <a:off x="6776466" y="5394960"/>
            <a:ext cx="145783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640" b="1" i="1">
                <a:solidFill>
                  <a:srgbClr val="CE0000"/>
                </a:solidFill>
                <a:latin typeface="Franklin Gothic Book" panose="020B0503020102020204" pitchFamily="34" charset="0"/>
              </a:rPr>
              <a:t>After call</a:t>
            </a:r>
          </a:p>
        </p:txBody>
      </p:sp>
      <p:sp>
        <p:nvSpPr>
          <p:cNvPr id="229436" name="Text Box 1084">
            <a:extLst>
              <a:ext uri="{FF2B5EF4-FFF2-40B4-BE49-F238E27FC236}">
                <a16:creationId xmlns:a16="http://schemas.microsoft.com/office/drawing/2014/main" id="{00769F8D-3D3E-4E83-B7BB-AF8662A161F2}"/>
              </a:ext>
            </a:extLst>
          </p:cNvPr>
          <p:cNvSpPr txBox="1">
            <a:spLocks noChangeArrowheads="1"/>
          </p:cNvSpPr>
          <p:nvPr/>
        </p:nvSpPr>
        <p:spPr bwMode="auto">
          <a:xfrm>
            <a:off x="3024993" y="413766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R5</a:t>
            </a:r>
            <a:endParaRPr lang="en-US" altLang="en-US" sz="2640">
              <a:solidFill>
                <a:srgbClr val="000000"/>
              </a:solidFill>
              <a:latin typeface="Tahoma" panose="020B0604030504040204" pitchFamily="34" charset="0"/>
            </a:endParaRPr>
          </a:p>
        </p:txBody>
      </p:sp>
      <p:sp>
        <p:nvSpPr>
          <p:cNvPr id="229437" name="Line 1085">
            <a:extLst>
              <a:ext uri="{FF2B5EF4-FFF2-40B4-BE49-F238E27FC236}">
                <a16:creationId xmlns:a16="http://schemas.microsoft.com/office/drawing/2014/main" id="{85BA8A31-515F-4988-AD3E-5D2EFEDAB4B4}"/>
              </a:ext>
            </a:extLst>
          </p:cNvPr>
          <p:cNvSpPr>
            <a:spLocks noChangeShapeType="1"/>
          </p:cNvSpPr>
          <p:nvPr/>
        </p:nvSpPr>
        <p:spPr bwMode="auto">
          <a:xfrm flipH="1">
            <a:off x="2682240" y="4305300"/>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38" name="Text Box 1086">
            <a:extLst>
              <a:ext uri="{FF2B5EF4-FFF2-40B4-BE49-F238E27FC236}">
                <a16:creationId xmlns:a16="http://schemas.microsoft.com/office/drawing/2014/main" id="{4FB0BF5F-F506-49D5-8111-07B11AD75C13}"/>
              </a:ext>
            </a:extLst>
          </p:cNvPr>
          <p:cNvSpPr txBox="1">
            <a:spLocks noChangeArrowheads="1"/>
          </p:cNvSpPr>
          <p:nvPr/>
        </p:nvSpPr>
        <p:spPr bwMode="auto">
          <a:xfrm>
            <a:off x="5827724" y="321564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R5</a:t>
            </a:r>
            <a:endParaRPr lang="en-US" altLang="en-US" sz="2640">
              <a:solidFill>
                <a:srgbClr val="000000"/>
              </a:solidFill>
              <a:latin typeface="Tahoma" panose="020B0604030504040204" pitchFamily="34" charset="0"/>
            </a:endParaRPr>
          </a:p>
        </p:txBody>
      </p:sp>
      <p:sp>
        <p:nvSpPr>
          <p:cNvPr id="229439" name="Line 1087">
            <a:extLst>
              <a:ext uri="{FF2B5EF4-FFF2-40B4-BE49-F238E27FC236}">
                <a16:creationId xmlns:a16="http://schemas.microsoft.com/office/drawing/2014/main" id="{8010E907-4A10-4911-B4EF-82D549690027}"/>
              </a:ext>
            </a:extLst>
          </p:cNvPr>
          <p:cNvSpPr>
            <a:spLocks noChangeShapeType="1"/>
          </p:cNvSpPr>
          <p:nvPr/>
        </p:nvSpPr>
        <p:spPr bwMode="auto">
          <a:xfrm flipH="1">
            <a:off x="5448300" y="3467100"/>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40" name="Text Box 1088">
            <a:extLst>
              <a:ext uri="{FF2B5EF4-FFF2-40B4-BE49-F238E27FC236}">
                <a16:creationId xmlns:a16="http://schemas.microsoft.com/office/drawing/2014/main" id="{CA9ED2E9-9929-4A43-8041-A2CDE48A6015}"/>
              </a:ext>
            </a:extLst>
          </p:cNvPr>
          <p:cNvSpPr txBox="1">
            <a:spLocks noChangeArrowheads="1"/>
          </p:cNvSpPr>
          <p:nvPr/>
        </p:nvSpPr>
        <p:spPr bwMode="auto">
          <a:xfrm>
            <a:off x="8557113" y="380238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R6</a:t>
            </a:r>
            <a:endParaRPr lang="en-US" altLang="en-US" sz="2640">
              <a:solidFill>
                <a:srgbClr val="000000"/>
              </a:solidFill>
              <a:latin typeface="Tahoma" panose="020B0604030504040204" pitchFamily="34" charset="0"/>
            </a:endParaRPr>
          </a:p>
        </p:txBody>
      </p:sp>
      <p:sp>
        <p:nvSpPr>
          <p:cNvPr id="229441" name="Line 1089">
            <a:extLst>
              <a:ext uri="{FF2B5EF4-FFF2-40B4-BE49-F238E27FC236}">
                <a16:creationId xmlns:a16="http://schemas.microsoft.com/office/drawing/2014/main" id="{FC172D66-38D6-4971-B76B-353296AC15D9}"/>
              </a:ext>
            </a:extLst>
          </p:cNvPr>
          <p:cNvSpPr>
            <a:spLocks noChangeShapeType="1"/>
          </p:cNvSpPr>
          <p:nvPr/>
        </p:nvSpPr>
        <p:spPr bwMode="auto">
          <a:xfrm flipH="1">
            <a:off x="8214360" y="4120198"/>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29442" name="Text Box 1090">
            <a:extLst>
              <a:ext uri="{FF2B5EF4-FFF2-40B4-BE49-F238E27FC236}">
                <a16:creationId xmlns:a16="http://schemas.microsoft.com/office/drawing/2014/main" id="{476C7DD7-7C31-4129-A06D-3EFE70A8594B}"/>
              </a:ext>
            </a:extLst>
          </p:cNvPr>
          <p:cNvSpPr txBox="1">
            <a:spLocks noChangeArrowheads="1"/>
          </p:cNvSpPr>
          <p:nvPr/>
        </p:nvSpPr>
        <p:spPr bwMode="auto">
          <a:xfrm>
            <a:off x="8557113" y="413766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R5</a:t>
            </a:r>
            <a:endParaRPr lang="en-US" altLang="en-US" sz="2640">
              <a:solidFill>
                <a:srgbClr val="000000"/>
              </a:solidFill>
              <a:latin typeface="Tahoma" panose="020B0604030504040204" pitchFamily="34" charset="0"/>
            </a:endParaRPr>
          </a:p>
        </p:txBody>
      </p:sp>
      <p:sp>
        <p:nvSpPr>
          <p:cNvPr id="229443" name="Line 1091">
            <a:extLst>
              <a:ext uri="{FF2B5EF4-FFF2-40B4-BE49-F238E27FC236}">
                <a16:creationId xmlns:a16="http://schemas.microsoft.com/office/drawing/2014/main" id="{7833FD22-1277-4CB6-BA6F-19537A0A1D75}"/>
              </a:ext>
            </a:extLst>
          </p:cNvPr>
          <p:cNvSpPr>
            <a:spLocks noChangeShapeType="1"/>
          </p:cNvSpPr>
          <p:nvPr/>
        </p:nvSpPr>
        <p:spPr bwMode="auto">
          <a:xfrm flipH="1">
            <a:off x="8214360" y="4305300"/>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220" y="717462"/>
            <a:ext cx="9613900" cy="742950"/>
          </a:xfrm>
        </p:spPr>
        <p:txBody>
          <a:bodyPr/>
          <a:lstStyle/>
          <a:p>
            <a:r>
              <a:rPr lang="en-US" sz="2800" dirty="0"/>
              <a:t>Stack Built-up and </a:t>
            </a:r>
            <a:r>
              <a:rPr lang="en-US" sz="2800" dirty="0" smtClean="0"/>
              <a:t>Tear-down during Function Call and Return</a:t>
            </a:r>
            <a:endParaRPr lang="en-US" sz="2800" dirty="0"/>
          </a:p>
        </p:txBody>
      </p:sp>
      <p:sp>
        <p:nvSpPr>
          <p:cNvPr id="14" name="TextBox 13"/>
          <p:cNvSpPr txBox="1"/>
          <p:nvPr/>
        </p:nvSpPr>
        <p:spPr>
          <a:xfrm>
            <a:off x="9647865" y="6614042"/>
            <a:ext cx="314510" cy="400110"/>
          </a:xfrm>
          <a:prstGeom prst="rect">
            <a:avLst/>
          </a:prstGeom>
          <a:noFill/>
        </p:spPr>
        <p:txBody>
          <a:bodyPr wrap="none" rtlCol="0">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9</a:t>
            </a:r>
          </a:p>
        </p:txBody>
      </p:sp>
      <p:grpSp>
        <p:nvGrpSpPr>
          <p:cNvPr id="24" name="Group 23"/>
          <p:cNvGrpSpPr/>
          <p:nvPr/>
        </p:nvGrpSpPr>
        <p:grpSpPr>
          <a:xfrm>
            <a:off x="453809" y="2133600"/>
            <a:ext cx="1789767" cy="4375210"/>
            <a:chOff x="289105" y="2362200"/>
            <a:chExt cx="1457462" cy="4375210"/>
          </a:xfrm>
        </p:grpSpPr>
        <p:sp>
          <p:nvSpPr>
            <p:cNvPr id="7" name="Text Box 6"/>
            <p:cNvSpPr txBox="1">
              <a:spLocks noChangeArrowheads="1"/>
            </p:cNvSpPr>
            <p:nvPr/>
          </p:nvSpPr>
          <p:spPr bwMode="auto">
            <a:xfrm>
              <a:off x="298159" y="2362200"/>
              <a:ext cx="14192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a:ln>
                    <a:noFill/>
                  </a:ln>
                  <a:solidFill>
                    <a:srgbClr val="38668F"/>
                  </a:solidFill>
                  <a:effectLst/>
                  <a:uLnTx/>
                  <a:uFillTx/>
                  <a:latin typeface="Calibri"/>
                  <a:ea typeface="+mn-ea"/>
                  <a:cs typeface="+mn-cs"/>
                </a:rPr>
                <a:t>Caller function</a:t>
              </a:r>
            </a:p>
          </p:txBody>
        </p:sp>
        <p:sp>
          <p:nvSpPr>
            <p:cNvPr id="10" name="Text Box 9"/>
            <p:cNvSpPr txBox="1">
              <a:spLocks noChangeArrowheads="1"/>
            </p:cNvSpPr>
            <p:nvPr/>
          </p:nvSpPr>
          <p:spPr bwMode="auto">
            <a:xfrm>
              <a:off x="289105" y="4521140"/>
              <a:ext cx="14505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err="1">
                  <a:ln>
                    <a:noFill/>
                  </a:ln>
                  <a:solidFill>
                    <a:srgbClr val="C00000"/>
                  </a:solidFill>
                  <a:effectLst/>
                  <a:uLnTx/>
                  <a:uFillTx/>
                  <a:latin typeface="Calibri"/>
                  <a:ea typeface="+mn-ea"/>
                  <a:cs typeface="+mn-cs"/>
                </a:rPr>
                <a:t>Callee</a:t>
              </a:r>
              <a:r>
                <a:rPr kumimoji="0" lang="en-US" altLang="en-US" sz="2000" b="1" i="0" u="none" strike="noStrike" kern="1200" cap="none" spc="0" normalizeH="0" baseline="0" noProof="0">
                  <a:ln>
                    <a:noFill/>
                  </a:ln>
                  <a:solidFill>
                    <a:srgbClr val="C00000"/>
                  </a:solidFill>
                  <a:effectLst/>
                  <a:uLnTx/>
                  <a:uFillTx/>
                  <a:latin typeface="Calibri"/>
                  <a:ea typeface="+mn-ea"/>
                  <a:cs typeface="+mn-cs"/>
                </a:rPr>
                <a:t> function</a:t>
              </a:r>
            </a:p>
          </p:txBody>
        </p:sp>
        <p:sp>
          <p:nvSpPr>
            <p:cNvPr id="23" name="Text Box 6"/>
            <p:cNvSpPr txBox="1">
              <a:spLocks noChangeArrowheads="1"/>
            </p:cNvSpPr>
            <p:nvPr/>
          </p:nvSpPr>
          <p:spPr bwMode="auto">
            <a:xfrm>
              <a:off x="327364" y="6337300"/>
              <a:ext cx="14192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a:ln>
                    <a:noFill/>
                  </a:ln>
                  <a:solidFill>
                    <a:srgbClr val="38668F"/>
                  </a:solidFill>
                  <a:effectLst/>
                  <a:uLnTx/>
                  <a:uFillTx/>
                  <a:latin typeface="Calibri"/>
                  <a:ea typeface="+mn-ea"/>
                  <a:cs typeface="+mn-cs"/>
                </a:rPr>
                <a:t>Caller function</a:t>
              </a:r>
            </a:p>
          </p:txBody>
        </p:sp>
      </p:grpSp>
      <p:sp>
        <p:nvSpPr>
          <p:cNvPr id="3" name="Left Brace 2"/>
          <p:cNvSpPr/>
          <p:nvPr/>
        </p:nvSpPr>
        <p:spPr>
          <a:xfrm>
            <a:off x="2362200" y="2019300"/>
            <a:ext cx="139700" cy="6731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1" name="Left Brace 10"/>
          <p:cNvSpPr/>
          <p:nvPr/>
        </p:nvSpPr>
        <p:spPr>
          <a:xfrm>
            <a:off x="2362200" y="3286154"/>
            <a:ext cx="139700" cy="2492346"/>
          </a:xfrm>
          <a:prstGeom prst="lef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2" name="Text Box 7"/>
          <p:cNvSpPr txBox="1">
            <a:spLocks noChangeArrowheads="1"/>
          </p:cNvSpPr>
          <p:nvPr/>
        </p:nvSpPr>
        <p:spPr bwMode="auto">
          <a:xfrm>
            <a:off x="2624355" y="1860519"/>
            <a:ext cx="706574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rPr>
              <a:t>1. </a:t>
            </a:r>
            <a:r>
              <a:rPr kumimoji="0" lang="en-US" altLang="en-US" sz="2000" b="1" i="1" u="sng" strike="noStrike" kern="1200" cap="none" spc="0" normalizeH="0" baseline="0" noProof="0" dirty="0">
                <a:ln>
                  <a:noFill/>
                </a:ln>
                <a:solidFill>
                  <a:srgbClr val="38668F"/>
                </a:solidFill>
                <a:effectLst/>
                <a:uLnTx/>
                <a:uFillTx/>
                <a:latin typeface="Franklin Gothic Book" charset="0"/>
                <a:ea typeface="+mn-ea"/>
                <a:cs typeface="+mn-cs"/>
              </a:rPr>
              <a:t>caller setup</a:t>
            </a:r>
            <a:r>
              <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rPr>
              <a:t>: push </a:t>
            </a:r>
            <a:r>
              <a:rPr kumimoji="0" lang="en-US" altLang="en-US" sz="2000" b="1" i="0" u="none" strike="noStrike" kern="1200" cap="none" spc="0" normalizeH="0" baseline="0" noProof="0" dirty="0" err="1">
                <a:ln>
                  <a:noFill/>
                </a:ln>
                <a:solidFill>
                  <a:srgbClr val="38668F"/>
                </a:solidFill>
                <a:effectLst/>
                <a:uLnTx/>
                <a:uFillTx/>
                <a:latin typeface="Franklin Gothic Book" charset="0"/>
                <a:ea typeface="+mn-ea"/>
                <a:cs typeface="+mn-cs"/>
              </a:rPr>
              <a:t>callee’s</a:t>
            </a:r>
            <a:r>
              <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rPr>
              <a:t> arguments onto stack</a:t>
            </a:r>
          </a:p>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endParaRPr>
          </a:p>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rPr>
              <a:t>2. pass control to </a:t>
            </a:r>
            <a:r>
              <a:rPr kumimoji="0" lang="en-US" altLang="en-US" sz="2000" b="1" i="0" u="none" strike="noStrike" kern="1200" cap="none" spc="0" normalizeH="0" baseline="0" noProof="0" dirty="0" err="1">
                <a:ln>
                  <a:noFill/>
                </a:ln>
                <a:solidFill>
                  <a:srgbClr val="38668F"/>
                </a:solidFill>
                <a:effectLst/>
                <a:uLnTx/>
                <a:uFillTx/>
                <a:latin typeface="Franklin Gothic Book" charset="0"/>
                <a:ea typeface="+mn-ea"/>
                <a:cs typeface="+mn-cs"/>
              </a:rPr>
              <a:t>callee</a:t>
            </a:r>
            <a:r>
              <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rPr>
              <a:t> (invoke function)</a:t>
            </a:r>
          </a:p>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altLang="en-US" sz="2000" b="1" i="0" u="none" strike="noStrike" kern="1200" cap="none" spc="0" normalizeH="0" baseline="0" noProof="0" dirty="0">
              <a:ln>
                <a:noFill/>
              </a:ln>
              <a:solidFill>
                <a:srgbClr val="0070C0"/>
              </a:solidFill>
              <a:effectLst/>
              <a:uLnTx/>
              <a:uFillTx/>
              <a:latin typeface="Franklin Gothic Book" charset="0"/>
              <a:ea typeface="+mn-ea"/>
              <a:cs typeface="+mn-cs"/>
            </a:endParaRPr>
          </a:p>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rPr>
              <a:t>3. </a:t>
            </a:r>
            <a:r>
              <a:rPr kumimoji="0" lang="en-US" altLang="en-US" sz="2000" b="1" i="1" u="sng" strike="noStrike" kern="1200" cap="none" spc="0" normalizeH="0" baseline="0" noProof="0" dirty="0" err="1">
                <a:ln>
                  <a:noFill/>
                </a:ln>
                <a:solidFill>
                  <a:srgbClr val="C00000"/>
                </a:solidFill>
                <a:effectLst/>
                <a:uLnTx/>
                <a:uFillTx/>
                <a:latin typeface="Franklin Gothic Book" charset="0"/>
                <a:ea typeface="+mn-ea"/>
                <a:cs typeface="+mn-cs"/>
              </a:rPr>
              <a:t>callee</a:t>
            </a:r>
            <a:r>
              <a:rPr kumimoji="0" lang="en-US" altLang="en-US" sz="2000" b="1" i="1" u="sng" strike="noStrike" kern="1200" cap="none" spc="0" normalizeH="0" baseline="0" noProof="0" dirty="0">
                <a:ln>
                  <a:noFill/>
                </a:ln>
                <a:solidFill>
                  <a:srgbClr val="C00000"/>
                </a:solidFill>
                <a:effectLst/>
                <a:uLnTx/>
                <a:uFillTx/>
                <a:latin typeface="Franklin Gothic Book" charset="0"/>
                <a:ea typeface="+mn-ea"/>
                <a:cs typeface="+mn-cs"/>
              </a:rPr>
              <a:t> setup</a:t>
            </a:r>
            <a:r>
              <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rPr>
              <a:t>: (push bookkeeping info and local variables onto stack)</a:t>
            </a:r>
          </a:p>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endParaRPr>
          </a:p>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rPr>
              <a:t>4. execute function</a:t>
            </a:r>
          </a:p>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endParaRPr>
          </a:p>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rPr>
              <a:t>5. </a:t>
            </a:r>
            <a:r>
              <a:rPr kumimoji="0" lang="en-US" altLang="en-US" sz="2000" b="1" i="1" u="sng" strike="noStrike" kern="1200" cap="none" spc="0" normalizeH="0" baseline="0" noProof="0" dirty="0" err="1">
                <a:ln>
                  <a:noFill/>
                </a:ln>
                <a:solidFill>
                  <a:srgbClr val="C00000"/>
                </a:solidFill>
                <a:effectLst/>
                <a:uLnTx/>
                <a:uFillTx/>
                <a:latin typeface="Franklin Gothic Book" charset="0"/>
                <a:ea typeface="+mn-ea"/>
                <a:cs typeface="+mn-cs"/>
              </a:rPr>
              <a:t>callee</a:t>
            </a:r>
            <a:r>
              <a:rPr kumimoji="0" lang="en-US" altLang="en-US" sz="2000" b="1" i="1" u="sng" strike="noStrike" kern="1200" cap="none" spc="0" normalizeH="0" baseline="0" noProof="0" dirty="0">
                <a:ln>
                  <a:noFill/>
                </a:ln>
                <a:solidFill>
                  <a:srgbClr val="C00000"/>
                </a:solidFill>
                <a:effectLst/>
                <a:uLnTx/>
                <a:uFillTx/>
                <a:latin typeface="Franklin Gothic Book" charset="0"/>
                <a:ea typeface="+mn-ea"/>
                <a:cs typeface="+mn-cs"/>
              </a:rPr>
              <a:t> teardown</a:t>
            </a:r>
            <a:r>
              <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rPr>
              <a:t>: (pop local variables, caller’s frame pointer, and return address from stack)</a:t>
            </a:r>
          </a:p>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endParaRPr>
          </a:p>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C00000"/>
                </a:solidFill>
                <a:effectLst/>
                <a:uLnTx/>
                <a:uFillTx/>
                <a:latin typeface="Franklin Gothic Book" charset="0"/>
                <a:ea typeface="+mn-ea"/>
                <a:cs typeface="+mn-cs"/>
              </a:rPr>
              <a:t>6. return to caller</a:t>
            </a:r>
          </a:p>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altLang="en-US" sz="2000" b="1" i="0" u="none" strike="noStrike" kern="1200" cap="none" spc="0" normalizeH="0" baseline="0" noProof="0" dirty="0">
              <a:ln>
                <a:noFill/>
              </a:ln>
              <a:solidFill>
                <a:srgbClr val="0070C0"/>
              </a:solidFill>
              <a:effectLst/>
              <a:uLnTx/>
              <a:uFillTx/>
              <a:latin typeface="Franklin Gothic Book" charset="0"/>
              <a:ea typeface="+mn-ea"/>
              <a:cs typeface="+mn-cs"/>
            </a:endParaRPr>
          </a:p>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rPr>
              <a:t>7. </a:t>
            </a:r>
            <a:r>
              <a:rPr kumimoji="0" lang="en-US" altLang="en-US" sz="2000" b="1" i="1" u="sng" strike="noStrike" kern="1200" cap="none" spc="0" normalizeH="0" baseline="0" noProof="0" dirty="0">
                <a:ln>
                  <a:noFill/>
                </a:ln>
                <a:solidFill>
                  <a:srgbClr val="38668F"/>
                </a:solidFill>
                <a:effectLst/>
                <a:uLnTx/>
                <a:uFillTx/>
                <a:latin typeface="Franklin Gothic Book" charset="0"/>
                <a:ea typeface="+mn-ea"/>
                <a:cs typeface="+mn-cs"/>
              </a:rPr>
              <a:t>caller teardown</a:t>
            </a:r>
            <a:r>
              <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rPr>
              <a:t>: (pop </a:t>
            </a:r>
            <a:r>
              <a:rPr kumimoji="0" lang="en-US" altLang="en-US" sz="2000" b="1" i="0" u="none" strike="noStrike" kern="1200" cap="none" spc="0" normalizeH="0" baseline="0" noProof="0" dirty="0" err="1">
                <a:ln>
                  <a:noFill/>
                </a:ln>
                <a:solidFill>
                  <a:srgbClr val="38668F"/>
                </a:solidFill>
                <a:effectLst/>
                <a:uLnTx/>
                <a:uFillTx/>
                <a:latin typeface="Franklin Gothic Book" charset="0"/>
                <a:ea typeface="+mn-ea"/>
                <a:cs typeface="+mn-cs"/>
              </a:rPr>
              <a:t>callee’s</a:t>
            </a:r>
            <a:r>
              <a:rPr kumimoji="0" lang="en-US" altLang="en-US" sz="2000" b="1" i="0" u="none" strike="noStrike" kern="1200" cap="none" spc="0" normalizeH="0" baseline="0" noProof="0" dirty="0">
                <a:ln>
                  <a:noFill/>
                </a:ln>
                <a:solidFill>
                  <a:srgbClr val="38668F"/>
                </a:solidFill>
                <a:effectLst/>
                <a:uLnTx/>
                <a:uFillTx/>
                <a:latin typeface="Franklin Gothic Book" charset="0"/>
                <a:ea typeface="+mn-ea"/>
                <a:cs typeface="+mn-cs"/>
              </a:rPr>
              <a:t> return value and arguments from stack)</a:t>
            </a:r>
          </a:p>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srgbClr val="0070C0"/>
              </a:solidFill>
              <a:effectLst/>
              <a:uLnTx/>
              <a:uFillTx/>
              <a:latin typeface="Franklin Gothic Book" charset="0"/>
              <a:ea typeface="+mn-ea"/>
              <a:cs typeface="+mn-cs"/>
            </a:endParaRPr>
          </a:p>
        </p:txBody>
      </p:sp>
    </p:spTree>
    <p:extLst>
      <p:ext uri="{BB962C8B-B14F-4D97-AF65-F5344CB8AC3E}">
        <p14:creationId xmlns:p14="http://schemas.microsoft.com/office/powerpoint/2010/main" val="9635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A931E8-E3CB-4048-979B-BCF2DC97BA63}"/>
              </a:ext>
            </a:extLst>
          </p:cNvPr>
          <p:cNvPicPr>
            <a:picLocks noChangeAspect="1"/>
          </p:cNvPicPr>
          <p:nvPr/>
        </p:nvPicPr>
        <p:blipFill>
          <a:blip r:embed="rId2"/>
          <a:stretch>
            <a:fillRect/>
          </a:stretch>
        </p:blipFill>
        <p:spPr>
          <a:xfrm>
            <a:off x="4514707" y="1934672"/>
            <a:ext cx="5115355" cy="4540596"/>
          </a:xfrm>
          <a:prstGeom prst="rect">
            <a:avLst/>
          </a:prstGeom>
        </p:spPr>
      </p:pic>
      <p:sp>
        <p:nvSpPr>
          <p:cNvPr id="5" name="Slide Number Placeholder 3">
            <a:extLst>
              <a:ext uri="{FF2B5EF4-FFF2-40B4-BE49-F238E27FC236}">
                <a16:creationId xmlns:a16="http://schemas.microsoft.com/office/drawing/2014/main" id="{EC28E2AD-5422-4863-AD5D-20312748885A}"/>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a:rPr>
              <a:t>14-</a:t>
            </a:r>
            <a:fld id="{2C315BC0-BF5B-409E-8533-2B04717D99F8}" type="slidenum">
              <a:rPr lang="en-US" altLang="en-US">
                <a:solidFill>
                  <a:srgbClr val="000000"/>
                </a:solidFill>
                <a:latin typeface="Arial"/>
              </a:rPr>
              <a:pPr defTabSz="1005840" eaLnBrk="0" fontAlgn="base" hangingPunct="0">
                <a:spcBef>
                  <a:spcPct val="0"/>
                </a:spcBef>
                <a:spcAft>
                  <a:spcPct val="0"/>
                </a:spcAft>
              </a:pPr>
              <a:t>15</a:t>
            </a:fld>
            <a:endParaRPr lang="en-US" altLang="en-US">
              <a:solidFill>
                <a:srgbClr val="000000"/>
              </a:solidFill>
              <a:latin typeface="Arial"/>
            </a:endParaRPr>
          </a:p>
        </p:txBody>
      </p:sp>
      <p:sp>
        <p:nvSpPr>
          <p:cNvPr id="242690" name="Rectangle 2">
            <a:extLst>
              <a:ext uri="{FF2B5EF4-FFF2-40B4-BE49-F238E27FC236}">
                <a16:creationId xmlns:a16="http://schemas.microsoft.com/office/drawing/2014/main" id="{CF937284-2421-4BA7-AD04-EF86DA054B80}"/>
              </a:ext>
            </a:extLst>
          </p:cNvPr>
          <p:cNvSpPr>
            <a:spLocks noGrp="1" noChangeArrowheads="1"/>
          </p:cNvSpPr>
          <p:nvPr>
            <p:ph type="title"/>
          </p:nvPr>
        </p:nvSpPr>
        <p:spPr>
          <a:xfrm>
            <a:off x="251460" y="495300"/>
            <a:ext cx="9555480" cy="604520"/>
          </a:xfrm>
        </p:spPr>
        <p:txBody>
          <a:bodyPr/>
          <a:lstStyle/>
          <a:p>
            <a:r>
              <a:rPr lang="en-US" altLang="en-US" dirty="0"/>
              <a:t>Example Function Call</a:t>
            </a:r>
          </a:p>
        </p:txBody>
      </p:sp>
      <p:sp>
        <p:nvSpPr>
          <p:cNvPr id="242691" name="Rectangle 3">
            <a:extLst>
              <a:ext uri="{FF2B5EF4-FFF2-40B4-BE49-F238E27FC236}">
                <a16:creationId xmlns:a16="http://schemas.microsoft.com/office/drawing/2014/main" id="{0792D82A-6189-40D2-9DA4-140A1E6F4B74}"/>
              </a:ext>
            </a:extLst>
          </p:cNvPr>
          <p:cNvSpPr>
            <a:spLocks noGrp="1" noChangeArrowheads="1"/>
          </p:cNvSpPr>
          <p:nvPr>
            <p:ph type="body" idx="1"/>
          </p:nvPr>
        </p:nvSpPr>
        <p:spPr>
          <a:xfrm>
            <a:off x="343824" y="1242060"/>
            <a:ext cx="4939376" cy="6035040"/>
          </a:xfrm>
        </p:spPr>
        <p:txBody>
          <a:bodyPr/>
          <a:lstStyle/>
          <a:p>
            <a:pPr>
              <a:lnSpc>
                <a:spcPct val="90000"/>
              </a:lnSpc>
            </a:pPr>
            <a:r>
              <a:rPr lang="en-US" altLang="en-US" dirty="0">
                <a:latin typeface="Courier New" panose="02070309020205020404" pitchFamily="49" charset="0"/>
              </a:rPr>
              <a:t>int Volta(int q, int r) </a:t>
            </a:r>
            <a:br>
              <a:rPr lang="en-US" altLang="en-US" dirty="0">
                <a:latin typeface="Courier New" panose="02070309020205020404" pitchFamily="49" charset="0"/>
              </a:rPr>
            </a:br>
            <a:r>
              <a:rPr lang="en-US" altLang="en-US" dirty="0">
                <a:latin typeface="Courier New" panose="02070309020205020404" pitchFamily="49" charset="0"/>
              </a:rPr>
              <a:t>{</a:t>
            </a:r>
            <a:br>
              <a:rPr lang="en-US" altLang="en-US" dirty="0">
                <a:latin typeface="Courier New" panose="02070309020205020404" pitchFamily="49" charset="0"/>
              </a:rPr>
            </a:br>
            <a:r>
              <a:rPr lang="en-US" altLang="en-US" dirty="0">
                <a:latin typeface="Courier New" panose="02070309020205020404" pitchFamily="49" charset="0"/>
              </a:rPr>
              <a:t>  int k;</a:t>
            </a:r>
            <a:br>
              <a:rPr lang="en-US" altLang="en-US" dirty="0">
                <a:latin typeface="Courier New" panose="02070309020205020404" pitchFamily="49" charset="0"/>
              </a:rPr>
            </a:br>
            <a:r>
              <a:rPr lang="en-US" altLang="en-US" dirty="0">
                <a:latin typeface="Courier New" panose="02070309020205020404" pitchFamily="49" charset="0"/>
              </a:rPr>
              <a:t>  int m;</a:t>
            </a:r>
            <a:br>
              <a:rPr lang="en-US" altLang="en-US" dirty="0">
                <a:latin typeface="Courier New" panose="02070309020205020404" pitchFamily="49" charset="0"/>
              </a:rPr>
            </a:br>
            <a:r>
              <a:rPr lang="en-US" altLang="en-US" dirty="0">
                <a:latin typeface="Courier New" panose="02070309020205020404" pitchFamily="49" charset="0"/>
              </a:rPr>
              <a:t>  ...</a:t>
            </a:r>
            <a:br>
              <a:rPr lang="en-US" altLang="en-US" dirty="0">
                <a:latin typeface="Courier New" panose="02070309020205020404" pitchFamily="49" charset="0"/>
              </a:rPr>
            </a:br>
            <a:r>
              <a:rPr lang="en-US" altLang="en-US" dirty="0">
                <a:latin typeface="Courier New" panose="02070309020205020404" pitchFamily="49" charset="0"/>
              </a:rPr>
              <a:t>  return k;</a:t>
            </a:r>
            <a:br>
              <a:rPr lang="en-US" altLang="en-US" dirty="0">
                <a:latin typeface="Courier New" panose="02070309020205020404" pitchFamily="49" charset="0"/>
              </a:rPr>
            </a:br>
            <a:r>
              <a:rPr lang="en-US" altLang="en-US" dirty="0">
                <a:latin typeface="Courier New" panose="02070309020205020404" pitchFamily="49" charset="0"/>
              </a:rPr>
              <a:t>}</a:t>
            </a:r>
            <a:br>
              <a:rPr lang="en-US" altLang="en-US" dirty="0">
                <a:latin typeface="Courier New" panose="02070309020205020404" pitchFamily="49" charset="0"/>
              </a:rPr>
            </a:br>
            <a:r>
              <a:rPr lang="en-US" altLang="en-US" dirty="0">
                <a:latin typeface="Courier New" panose="02070309020205020404" pitchFamily="49" charset="0"/>
              </a:rPr>
              <a:t/>
            </a:r>
            <a:br>
              <a:rPr lang="en-US" altLang="en-US" dirty="0">
                <a:latin typeface="Courier New" panose="02070309020205020404" pitchFamily="49" charset="0"/>
              </a:rPr>
            </a:br>
            <a:r>
              <a:rPr lang="en-US" altLang="en-US" dirty="0">
                <a:latin typeface="Courier New" panose="02070309020205020404" pitchFamily="49" charset="0"/>
              </a:rPr>
              <a:t>int Watt(int a)</a:t>
            </a:r>
            <a:br>
              <a:rPr lang="en-US" altLang="en-US" dirty="0">
                <a:latin typeface="Courier New" panose="02070309020205020404" pitchFamily="49" charset="0"/>
              </a:rPr>
            </a:br>
            <a:r>
              <a:rPr lang="en-US" altLang="en-US" dirty="0">
                <a:latin typeface="Courier New" panose="02070309020205020404" pitchFamily="49" charset="0"/>
              </a:rPr>
              <a:t>{</a:t>
            </a:r>
            <a:br>
              <a:rPr lang="en-US" altLang="en-US" dirty="0">
                <a:latin typeface="Courier New" panose="02070309020205020404" pitchFamily="49" charset="0"/>
              </a:rPr>
            </a:br>
            <a:r>
              <a:rPr lang="en-US" altLang="en-US" dirty="0">
                <a:latin typeface="Courier New" panose="02070309020205020404" pitchFamily="49" charset="0"/>
              </a:rPr>
              <a:t>  int w;</a:t>
            </a:r>
            <a:br>
              <a:rPr lang="en-US" altLang="en-US" dirty="0">
                <a:latin typeface="Courier New" panose="02070309020205020404" pitchFamily="49" charset="0"/>
              </a:rPr>
            </a:br>
            <a:r>
              <a:rPr lang="en-US" altLang="en-US" dirty="0">
                <a:latin typeface="Courier New" panose="02070309020205020404" pitchFamily="49" charset="0"/>
              </a:rPr>
              <a:t>  ...</a:t>
            </a:r>
            <a:br>
              <a:rPr lang="en-US" altLang="en-US" dirty="0">
                <a:latin typeface="Courier New" panose="02070309020205020404" pitchFamily="49" charset="0"/>
              </a:rPr>
            </a:br>
            <a:r>
              <a:rPr lang="en-US" altLang="en-US" dirty="0">
                <a:latin typeface="Courier New" panose="02070309020205020404" pitchFamily="49" charset="0"/>
              </a:rPr>
              <a:t>  </a:t>
            </a:r>
            <a:r>
              <a:rPr lang="en-US" altLang="en-US" dirty="0">
                <a:solidFill>
                  <a:srgbClr val="FF0000"/>
                </a:solidFill>
                <a:latin typeface="Courier New" panose="02070309020205020404" pitchFamily="49" charset="0"/>
              </a:rPr>
              <a:t>w = Volta(w,10);</a:t>
            </a:r>
            <a:r>
              <a:rPr lang="en-US" altLang="en-US" dirty="0">
                <a:latin typeface="Courier New" panose="02070309020205020404" pitchFamily="49" charset="0"/>
              </a:rPr>
              <a:t/>
            </a:r>
            <a:br>
              <a:rPr lang="en-US" altLang="en-US" dirty="0">
                <a:latin typeface="Courier New" panose="02070309020205020404" pitchFamily="49" charset="0"/>
              </a:rPr>
            </a:br>
            <a:r>
              <a:rPr lang="en-US" altLang="en-US" dirty="0">
                <a:latin typeface="Courier New" panose="02070309020205020404" pitchFamily="49" charset="0"/>
              </a:rPr>
              <a:t>  ...</a:t>
            </a:r>
            <a:br>
              <a:rPr lang="en-US" altLang="en-US" dirty="0">
                <a:latin typeface="Courier New" panose="02070309020205020404" pitchFamily="49" charset="0"/>
              </a:rPr>
            </a:br>
            <a:r>
              <a:rPr lang="en-US" altLang="en-US" dirty="0">
                <a:latin typeface="Courier New" panose="02070309020205020404" pitchFamily="49" charset="0"/>
              </a:rPr>
              <a:t>  return w;</a:t>
            </a:r>
            <a:br>
              <a:rPr lang="en-US" altLang="en-US" dirty="0">
                <a:latin typeface="Courier New" panose="02070309020205020404" pitchFamily="49" charset="0"/>
              </a:rPr>
            </a:br>
            <a:r>
              <a:rPr lang="en-US" altLang="en-US" dirty="0">
                <a:latin typeface="Courier New" panose="02070309020205020404" pitchFamily="49" charset="0"/>
              </a:rPr>
              <a:t>}</a:t>
            </a:r>
          </a:p>
        </p:txBody>
      </p:sp>
      <p:sp>
        <p:nvSpPr>
          <p:cNvPr id="242692" name="Rectangle 4">
            <a:extLst>
              <a:ext uri="{FF2B5EF4-FFF2-40B4-BE49-F238E27FC236}">
                <a16:creationId xmlns:a16="http://schemas.microsoft.com/office/drawing/2014/main" id="{43E77C62-2E26-46F0-8D15-32E710C7023E}"/>
              </a:ext>
            </a:extLst>
          </p:cNvPr>
          <p:cNvSpPr>
            <a:spLocks noChangeArrowheads="1"/>
          </p:cNvSpPr>
          <p:nvPr/>
        </p:nvSpPr>
        <p:spPr bwMode="auto">
          <a:xfrm>
            <a:off x="586740" y="5591694"/>
            <a:ext cx="3688080" cy="4191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
            <a:extLst>
              <a:ext uri="{FF2B5EF4-FFF2-40B4-BE49-F238E27FC236}">
                <a16:creationId xmlns:a16="http://schemas.microsoft.com/office/drawing/2014/main" id="{A1A0B429-2DE2-4FD8-A3D3-10CE10448C3E}"/>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a:rPr>
              <a:t>14-</a:t>
            </a:r>
            <a:fld id="{AA3AFAF4-98FF-44CC-9053-6107156D94CE}" type="slidenum">
              <a:rPr lang="en-US" altLang="en-US">
                <a:solidFill>
                  <a:srgbClr val="000000"/>
                </a:solidFill>
                <a:latin typeface="Arial"/>
              </a:rPr>
              <a:pPr defTabSz="1005840" eaLnBrk="0" fontAlgn="base" hangingPunct="0">
                <a:spcBef>
                  <a:spcPct val="0"/>
                </a:spcBef>
                <a:spcAft>
                  <a:spcPct val="0"/>
                </a:spcAft>
              </a:pPr>
              <a:t>16</a:t>
            </a:fld>
            <a:endParaRPr lang="en-US" altLang="en-US">
              <a:solidFill>
                <a:srgbClr val="000000"/>
              </a:solidFill>
              <a:latin typeface="Arial"/>
            </a:endParaRPr>
          </a:p>
        </p:txBody>
      </p:sp>
      <p:sp>
        <p:nvSpPr>
          <p:cNvPr id="232450" name="Rectangle 2">
            <a:extLst>
              <a:ext uri="{FF2B5EF4-FFF2-40B4-BE49-F238E27FC236}">
                <a16:creationId xmlns:a16="http://schemas.microsoft.com/office/drawing/2014/main" id="{9A0A4717-D614-4390-AB18-05C791DC0887}"/>
              </a:ext>
            </a:extLst>
          </p:cNvPr>
          <p:cNvSpPr>
            <a:spLocks noGrp="1" noChangeArrowheads="1"/>
          </p:cNvSpPr>
          <p:nvPr>
            <p:ph type="title"/>
          </p:nvPr>
        </p:nvSpPr>
        <p:spPr>
          <a:xfrm>
            <a:off x="251460" y="616738"/>
            <a:ext cx="9555480" cy="604520"/>
          </a:xfrm>
        </p:spPr>
        <p:txBody>
          <a:bodyPr/>
          <a:lstStyle/>
          <a:p>
            <a:r>
              <a:rPr lang="en-US" altLang="en-US"/>
              <a:t>Calling the Function</a:t>
            </a:r>
          </a:p>
        </p:txBody>
      </p:sp>
      <p:sp>
        <p:nvSpPr>
          <p:cNvPr id="232451" name="Rectangle 3">
            <a:extLst>
              <a:ext uri="{FF2B5EF4-FFF2-40B4-BE49-F238E27FC236}">
                <a16:creationId xmlns:a16="http://schemas.microsoft.com/office/drawing/2014/main" id="{30DD7960-6262-4AF0-B861-8DF2E974AAF2}"/>
              </a:ext>
            </a:extLst>
          </p:cNvPr>
          <p:cNvSpPr>
            <a:spLocks noGrp="1" noChangeArrowheads="1"/>
          </p:cNvSpPr>
          <p:nvPr>
            <p:ph type="body" idx="1"/>
          </p:nvPr>
        </p:nvSpPr>
        <p:spPr/>
        <p:txBody>
          <a:bodyPr/>
          <a:lstStyle/>
          <a:p>
            <a:r>
              <a:rPr lang="en-US" altLang="en-US" dirty="0">
                <a:solidFill>
                  <a:srgbClr val="CE0000"/>
                </a:solidFill>
                <a:latin typeface="Courier New" panose="02070309020205020404" pitchFamily="49" charset="0"/>
              </a:rPr>
              <a:t>w = Volta(w, 10);</a:t>
            </a:r>
            <a:endParaRPr lang="en-US" altLang="en-US" b="0" dirty="0">
              <a:latin typeface="Courier New" panose="02070309020205020404" pitchFamily="49" charset="0"/>
            </a:endParaRPr>
          </a:p>
          <a:p>
            <a:r>
              <a:rPr lang="en-US" altLang="en-US" sz="2200" dirty="0">
                <a:latin typeface="Courier New" panose="02070309020205020404" pitchFamily="49" charset="0"/>
              </a:rPr>
              <a:t>; push second </a:t>
            </a:r>
            <a:r>
              <a:rPr lang="en-US" altLang="en-US" sz="2200" dirty="0" err="1">
                <a:latin typeface="Courier New" panose="02070309020205020404" pitchFamily="49" charset="0"/>
              </a:rPr>
              <a:t>arg</a:t>
            </a:r>
            <a:r>
              <a:rPr lang="en-US" altLang="en-US" sz="2200" dirty="0">
                <a:latin typeface="Courier New" panose="02070309020205020404" pitchFamily="49" charset="0"/>
              </a:rPr>
              <a:t/>
            </a:r>
            <a:br>
              <a:rPr lang="en-US" altLang="en-US" sz="2200" dirty="0">
                <a:latin typeface="Courier New" panose="02070309020205020404" pitchFamily="49" charset="0"/>
              </a:rPr>
            </a:br>
            <a:r>
              <a:rPr lang="en-US" altLang="en-US" sz="2200" dirty="0">
                <a:latin typeface="Courier New" panose="02070309020205020404" pitchFamily="49" charset="0"/>
              </a:rPr>
              <a:t>AND  R0, R0, #0</a:t>
            </a:r>
            <a:br>
              <a:rPr lang="en-US" altLang="en-US" sz="2200" dirty="0">
                <a:latin typeface="Courier New" panose="02070309020205020404" pitchFamily="49" charset="0"/>
              </a:rPr>
            </a:br>
            <a:r>
              <a:rPr lang="en-US" altLang="en-US" sz="2200" dirty="0">
                <a:latin typeface="Courier New" panose="02070309020205020404" pitchFamily="49" charset="0"/>
              </a:rPr>
              <a:t>ADD  R0, R0, #10</a:t>
            </a:r>
            <a:br>
              <a:rPr lang="en-US" altLang="en-US" sz="2200" dirty="0">
                <a:latin typeface="Courier New" panose="02070309020205020404" pitchFamily="49" charset="0"/>
              </a:rPr>
            </a:br>
            <a:r>
              <a:rPr lang="en-US" altLang="en-US" sz="2200" dirty="0">
                <a:latin typeface="Courier New" panose="02070309020205020404" pitchFamily="49" charset="0"/>
              </a:rPr>
              <a:t>ADD  R6, R6, #-1</a:t>
            </a:r>
            <a:br>
              <a:rPr lang="en-US" altLang="en-US" sz="2200" dirty="0">
                <a:latin typeface="Courier New" panose="02070309020205020404" pitchFamily="49" charset="0"/>
              </a:rPr>
            </a:br>
            <a:r>
              <a:rPr lang="en-US" altLang="en-US" sz="2200" dirty="0">
                <a:latin typeface="Courier New" panose="02070309020205020404" pitchFamily="49" charset="0"/>
              </a:rPr>
              <a:t>STR  R0, R6, #0</a:t>
            </a:r>
            <a:br>
              <a:rPr lang="en-US" altLang="en-US" sz="2200" dirty="0">
                <a:latin typeface="Courier New" panose="02070309020205020404" pitchFamily="49" charset="0"/>
              </a:rPr>
            </a:br>
            <a:r>
              <a:rPr lang="en-US" altLang="en-US" sz="2200" dirty="0">
                <a:latin typeface="Courier New" panose="02070309020205020404" pitchFamily="49" charset="0"/>
              </a:rPr>
              <a:t>; push first argument</a:t>
            </a:r>
            <a:br>
              <a:rPr lang="en-US" altLang="en-US" sz="2200" dirty="0">
                <a:latin typeface="Courier New" panose="02070309020205020404" pitchFamily="49" charset="0"/>
              </a:rPr>
            </a:br>
            <a:r>
              <a:rPr lang="en-US" altLang="en-US" sz="2200" dirty="0">
                <a:latin typeface="Courier New" panose="02070309020205020404" pitchFamily="49" charset="0"/>
              </a:rPr>
              <a:t>LDR  R0, R5, #0</a:t>
            </a:r>
            <a:br>
              <a:rPr lang="en-US" altLang="en-US" sz="2200" dirty="0">
                <a:latin typeface="Courier New" panose="02070309020205020404" pitchFamily="49" charset="0"/>
              </a:rPr>
            </a:br>
            <a:r>
              <a:rPr lang="en-US" altLang="en-US" sz="2200" dirty="0">
                <a:latin typeface="Courier New" panose="02070309020205020404" pitchFamily="49" charset="0"/>
              </a:rPr>
              <a:t>ADD  R6, R6, #-1</a:t>
            </a:r>
            <a:br>
              <a:rPr lang="en-US" altLang="en-US" sz="2200" dirty="0">
                <a:latin typeface="Courier New" panose="02070309020205020404" pitchFamily="49" charset="0"/>
              </a:rPr>
            </a:br>
            <a:r>
              <a:rPr lang="en-US" altLang="en-US" sz="2200" dirty="0">
                <a:latin typeface="Courier New" panose="02070309020205020404" pitchFamily="49" charset="0"/>
              </a:rPr>
              <a:t>STR  R0, R6, #0</a:t>
            </a:r>
            <a:br>
              <a:rPr lang="en-US" altLang="en-US" sz="2200" dirty="0">
                <a:latin typeface="Courier New" panose="02070309020205020404" pitchFamily="49" charset="0"/>
              </a:rPr>
            </a:br>
            <a:r>
              <a:rPr lang="en-US" altLang="en-US" sz="2200" dirty="0">
                <a:latin typeface="Courier New" panose="02070309020205020404" pitchFamily="49" charset="0"/>
              </a:rPr>
              <a:t/>
            </a:r>
            <a:br>
              <a:rPr lang="en-US" altLang="en-US" sz="2200" dirty="0">
                <a:latin typeface="Courier New" panose="02070309020205020404" pitchFamily="49" charset="0"/>
              </a:rPr>
            </a:br>
            <a:r>
              <a:rPr lang="en-US" altLang="en-US" sz="2200" dirty="0">
                <a:latin typeface="Courier New" panose="02070309020205020404" pitchFamily="49" charset="0"/>
              </a:rPr>
              <a:t>; call subroutine</a:t>
            </a:r>
            <a:br>
              <a:rPr lang="en-US" altLang="en-US" sz="2200" dirty="0">
                <a:latin typeface="Courier New" panose="02070309020205020404" pitchFamily="49" charset="0"/>
              </a:rPr>
            </a:br>
            <a:r>
              <a:rPr lang="en-US" altLang="en-US" sz="2200" dirty="0">
                <a:latin typeface="Courier New" panose="02070309020205020404" pitchFamily="49" charset="0"/>
              </a:rPr>
              <a:t>JSR  Volta</a:t>
            </a:r>
            <a:endParaRPr lang="en-US" altLang="en-US" b="0" dirty="0">
              <a:latin typeface="Courier New" panose="02070309020205020404" pitchFamily="49" charset="0"/>
            </a:endParaRPr>
          </a:p>
        </p:txBody>
      </p:sp>
      <p:sp>
        <p:nvSpPr>
          <p:cNvPr id="232465" name="Line 17">
            <a:extLst>
              <a:ext uri="{FF2B5EF4-FFF2-40B4-BE49-F238E27FC236}">
                <a16:creationId xmlns:a16="http://schemas.microsoft.com/office/drawing/2014/main" id="{5464AC96-9112-4AC3-931E-2BB0C9DF688F}"/>
              </a:ext>
            </a:extLst>
          </p:cNvPr>
          <p:cNvSpPr>
            <a:spLocks noChangeShapeType="1"/>
          </p:cNvSpPr>
          <p:nvPr/>
        </p:nvSpPr>
        <p:spPr bwMode="auto">
          <a:xfrm>
            <a:off x="7124700" y="868680"/>
            <a:ext cx="0" cy="5532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66" name="Line 18">
            <a:extLst>
              <a:ext uri="{FF2B5EF4-FFF2-40B4-BE49-F238E27FC236}">
                <a16:creationId xmlns:a16="http://schemas.microsoft.com/office/drawing/2014/main" id="{821A059C-14EE-49B9-A8B2-3DA11E1CFA71}"/>
              </a:ext>
            </a:extLst>
          </p:cNvPr>
          <p:cNvSpPr>
            <a:spLocks noChangeShapeType="1"/>
          </p:cNvSpPr>
          <p:nvPr/>
        </p:nvSpPr>
        <p:spPr bwMode="auto">
          <a:xfrm>
            <a:off x="8633460" y="868680"/>
            <a:ext cx="0" cy="5532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67" name="Line 19">
            <a:extLst>
              <a:ext uri="{FF2B5EF4-FFF2-40B4-BE49-F238E27FC236}">
                <a16:creationId xmlns:a16="http://schemas.microsoft.com/office/drawing/2014/main" id="{1975AC79-F13F-4350-89A9-34FD82FD1C62}"/>
              </a:ext>
            </a:extLst>
          </p:cNvPr>
          <p:cNvSpPr>
            <a:spLocks noChangeShapeType="1"/>
          </p:cNvSpPr>
          <p:nvPr/>
        </p:nvSpPr>
        <p:spPr bwMode="auto">
          <a:xfrm>
            <a:off x="7124700" y="28803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68" name="Line 20">
            <a:extLst>
              <a:ext uri="{FF2B5EF4-FFF2-40B4-BE49-F238E27FC236}">
                <a16:creationId xmlns:a16="http://schemas.microsoft.com/office/drawing/2014/main" id="{37ACA2CC-3F02-46D4-858C-069F25FFE749}"/>
              </a:ext>
            </a:extLst>
          </p:cNvPr>
          <p:cNvSpPr>
            <a:spLocks noChangeShapeType="1"/>
          </p:cNvSpPr>
          <p:nvPr/>
        </p:nvSpPr>
        <p:spPr bwMode="auto">
          <a:xfrm>
            <a:off x="7124700" y="32156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69" name="Line 21">
            <a:extLst>
              <a:ext uri="{FF2B5EF4-FFF2-40B4-BE49-F238E27FC236}">
                <a16:creationId xmlns:a16="http://schemas.microsoft.com/office/drawing/2014/main" id="{76C9D867-CBEB-45B0-B5B4-E1E949E984AE}"/>
              </a:ext>
            </a:extLst>
          </p:cNvPr>
          <p:cNvSpPr>
            <a:spLocks noChangeShapeType="1"/>
          </p:cNvSpPr>
          <p:nvPr/>
        </p:nvSpPr>
        <p:spPr bwMode="auto">
          <a:xfrm>
            <a:off x="7124700" y="35509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70" name="Line 22">
            <a:extLst>
              <a:ext uri="{FF2B5EF4-FFF2-40B4-BE49-F238E27FC236}">
                <a16:creationId xmlns:a16="http://schemas.microsoft.com/office/drawing/2014/main" id="{377537D5-9DC6-48E4-904C-C8DF23B0C2E0}"/>
              </a:ext>
            </a:extLst>
          </p:cNvPr>
          <p:cNvSpPr>
            <a:spLocks noChangeShapeType="1"/>
          </p:cNvSpPr>
          <p:nvPr/>
        </p:nvSpPr>
        <p:spPr bwMode="auto">
          <a:xfrm>
            <a:off x="7124700" y="38862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71" name="Line 23">
            <a:extLst>
              <a:ext uri="{FF2B5EF4-FFF2-40B4-BE49-F238E27FC236}">
                <a16:creationId xmlns:a16="http://schemas.microsoft.com/office/drawing/2014/main" id="{08BE6068-65B2-444A-AF80-EAD42CC62E2E}"/>
              </a:ext>
            </a:extLst>
          </p:cNvPr>
          <p:cNvSpPr>
            <a:spLocks noChangeShapeType="1"/>
          </p:cNvSpPr>
          <p:nvPr/>
        </p:nvSpPr>
        <p:spPr bwMode="auto">
          <a:xfrm>
            <a:off x="7124700" y="42214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72" name="Line 24">
            <a:extLst>
              <a:ext uri="{FF2B5EF4-FFF2-40B4-BE49-F238E27FC236}">
                <a16:creationId xmlns:a16="http://schemas.microsoft.com/office/drawing/2014/main" id="{8C86D109-FA10-4AFB-A115-D7A5282C70AC}"/>
              </a:ext>
            </a:extLst>
          </p:cNvPr>
          <p:cNvSpPr>
            <a:spLocks noChangeShapeType="1"/>
          </p:cNvSpPr>
          <p:nvPr/>
        </p:nvSpPr>
        <p:spPr bwMode="auto">
          <a:xfrm>
            <a:off x="7124700" y="45567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73" name="Line 25">
            <a:extLst>
              <a:ext uri="{FF2B5EF4-FFF2-40B4-BE49-F238E27FC236}">
                <a16:creationId xmlns:a16="http://schemas.microsoft.com/office/drawing/2014/main" id="{0299BDE9-26F4-401E-9802-3CD6413AB2E9}"/>
              </a:ext>
            </a:extLst>
          </p:cNvPr>
          <p:cNvSpPr>
            <a:spLocks noChangeShapeType="1"/>
          </p:cNvSpPr>
          <p:nvPr/>
        </p:nvSpPr>
        <p:spPr bwMode="auto">
          <a:xfrm>
            <a:off x="7124700" y="48920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74" name="Line 26">
            <a:extLst>
              <a:ext uri="{FF2B5EF4-FFF2-40B4-BE49-F238E27FC236}">
                <a16:creationId xmlns:a16="http://schemas.microsoft.com/office/drawing/2014/main" id="{0E5431E8-E339-44AA-A3A3-9F54D50E955F}"/>
              </a:ext>
            </a:extLst>
          </p:cNvPr>
          <p:cNvSpPr>
            <a:spLocks noChangeShapeType="1"/>
          </p:cNvSpPr>
          <p:nvPr/>
        </p:nvSpPr>
        <p:spPr bwMode="auto">
          <a:xfrm>
            <a:off x="7124700" y="52273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75" name="Line 27">
            <a:extLst>
              <a:ext uri="{FF2B5EF4-FFF2-40B4-BE49-F238E27FC236}">
                <a16:creationId xmlns:a16="http://schemas.microsoft.com/office/drawing/2014/main" id="{BEB29800-D15B-41BC-A4AB-29C979238622}"/>
              </a:ext>
            </a:extLst>
          </p:cNvPr>
          <p:cNvSpPr>
            <a:spLocks noChangeShapeType="1"/>
          </p:cNvSpPr>
          <p:nvPr/>
        </p:nvSpPr>
        <p:spPr bwMode="auto">
          <a:xfrm>
            <a:off x="7124700" y="55626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76" name="Text Box 28">
            <a:extLst>
              <a:ext uri="{FF2B5EF4-FFF2-40B4-BE49-F238E27FC236}">
                <a16:creationId xmlns:a16="http://schemas.microsoft.com/office/drawing/2014/main" id="{2EED1AD3-5A28-4078-900E-9B4895D2E722}"/>
              </a:ext>
            </a:extLst>
          </p:cNvPr>
          <p:cNvSpPr txBox="1">
            <a:spLocks noChangeArrowheads="1"/>
          </p:cNvSpPr>
          <p:nvPr/>
        </p:nvSpPr>
        <p:spPr bwMode="auto">
          <a:xfrm>
            <a:off x="8633460" y="1120140"/>
            <a:ext cx="1127488"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q</a:t>
            </a: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r</a:t>
            </a: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w</a:t>
            </a:r>
          </a:p>
          <a:p>
            <a:pPr defTabSz="1005840" eaLnBrk="0" fontAlgn="base" hangingPunct="0">
              <a:spcBef>
                <a:spcPct val="0"/>
              </a:spcBef>
              <a:spcAft>
                <a:spcPct val="0"/>
              </a:spcAft>
            </a:pPr>
            <a:r>
              <a:rPr lang="en-US" altLang="en-US" sz="2200" dirty="0" err="1">
                <a:solidFill>
                  <a:srgbClr val="000000"/>
                </a:solidFill>
                <a:latin typeface="Franklin Gothic Book" panose="020B0503020102020204" pitchFamily="34" charset="0"/>
              </a:rPr>
              <a:t>dyn</a:t>
            </a:r>
            <a:r>
              <a:rPr lang="en-US" altLang="en-US" sz="2200" dirty="0">
                <a:solidFill>
                  <a:srgbClr val="000000"/>
                </a:solidFill>
                <a:latin typeface="Franklin Gothic Book" panose="020B0503020102020204" pitchFamily="34" charset="0"/>
              </a:rPr>
              <a:t> link</a:t>
            </a: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ret </a:t>
            </a:r>
            <a:r>
              <a:rPr lang="en-US" altLang="en-US" sz="2200" dirty="0" err="1">
                <a:solidFill>
                  <a:srgbClr val="000000"/>
                </a:solidFill>
                <a:latin typeface="Franklin Gothic Book" panose="020B0503020102020204" pitchFamily="34" charset="0"/>
              </a:rPr>
              <a:t>addr</a:t>
            </a: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ret </a:t>
            </a:r>
            <a:r>
              <a:rPr lang="en-US" altLang="en-US" sz="2200" dirty="0" err="1">
                <a:solidFill>
                  <a:srgbClr val="000000"/>
                </a:solidFill>
                <a:latin typeface="Franklin Gothic Book" panose="020B0503020102020204" pitchFamily="34" charset="0"/>
              </a:rPr>
              <a:t>val</a:t>
            </a: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a</a:t>
            </a:r>
          </a:p>
        </p:txBody>
      </p:sp>
      <p:sp>
        <p:nvSpPr>
          <p:cNvPr id="232478" name="Line 30">
            <a:extLst>
              <a:ext uri="{FF2B5EF4-FFF2-40B4-BE49-F238E27FC236}">
                <a16:creationId xmlns:a16="http://schemas.microsoft.com/office/drawing/2014/main" id="{B1081430-87FE-42DD-BBD7-E6377388446C}"/>
              </a:ext>
            </a:extLst>
          </p:cNvPr>
          <p:cNvSpPr>
            <a:spLocks noChangeShapeType="1"/>
          </p:cNvSpPr>
          <p:nvPr/>
        </p:nvSpPr>
        <p:spPr bwMode="auto">
          <a:xfrm>
            <a:off x="7124700" y="25450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79" name="Line 31">
            <a:extLst>
              <a:ext uri="{FF2B5EF4-FFF2-40B4-BE49-F238E27FC236}">
                <a16:creationId xmlns:a16="http://schemas.microsoft.com/office/drawing/2014/main" id="{AC391E97-CD52-4787-89B8-BEEF9EB61F7B}"/>
              </a:ext>
            </a:extLst>
          </p:cNvPr>
          <p:cNvSpPr>
            <a:spLocks noChangeShapeType="1"/>
          </p:cNvSpPr>
          <p:nvPr/>
        </p:nvSpPr>
        <p:spPr bwMode="auto">
          <a:xfrm>
            <a:off x="7124700" y="220980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80" name="Line 32">
            <a:extLst>
              <a:ext uri="{FF2B5EF4-FFF2-40B4-BE49-F238E27FC236}">
                <a16:creationId xmlns:a16="http://schemas.microsoft.com/office/drawing/2014/main" id="{B3E16E0F-9829-4063-8C24-3A54EA17AD54}"/>
              </a:ext>
            </a:extLst>
          </p:cNvPr>
          <p:cNvSpPr>
            <a:spLocks noChangeShapeType="1"/>
          </p:cNvSpPr>
          <p:nvPr/>
        </p:nvSpPr>
        <p:spPr bwMode="auto">
          <a:xfrm>
            <a:off x="7124700" y="18745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81" name="Line 33">
            <a:extLst>
              <a:ext uri="{FF2B5EF4-FFF2-40B4-BE49-F238E27FC236}">
                <a16:creationId xmlns:a16="http://schemas.microsoft.com/office/drawing/2014/main" id="{8E36E539-48DB-448C-B323-3101D896CEAA}"/>
              </a:ext>
            </a:extLst>
          </p:cNvPr>
          <p:cNvSpPr>
            <a:spLocks noChangeShapeType="1"/>
          </p:cNvSpPr>
          <p:nvPr/>
        </p:nvSpPr>
        <p:spPr bwMode="auto">
          <a:xfrm>
            <a:off x="7124700" y="15392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82" name="Line 34">
            <a:extLst>
              <a:ext uri="{FF2B5EF4-FFF2-40B4-BE49-F238E27FC236}">
                <a16:creationId xmlns:a16="http://schemas.microsoft.com/office/drawing/2014/main" id="{1812DD54-BCF7-411F-9C10-0E760956C61D}"/>
              </a:ext>
            </a:extLst>
          </p:cNvPr>
          <p:cNvSpPr>
            <a:spLocks noChangeShapeType="1"/>
          </p:cNvSpPr>
          <p:nvPr/>
        </p:nvSpPr>
        <p:spPr bwMode="auto">
          <a:xfrm>
            <a:off x="7124700" y="12039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83" name="Text Box 35">
            <a:extLst>
              <a:ext uri="{FF2B5EF4-FFF2-40B4-BE49-F238E27FC236}">
                <a16:creationId xmlns:a16="http://schemas.microsoft.com/office/drawing/2014/main" id="{0BEFE6CF-6710-4461-A446-E4E811113EFB}"/>
              </a:ext>
            </a:extLst>
          </p:cNvPr>
          <p:cNvSpPr txBox="1">
            <a:spLocks noChangeArrowheads="1"/>
          </p:cNvSpPr>
          <p:nvPr/>
        </p:nvSpPr>
        <p:spPr bwMode="auto">
          <a:xfrm>
            <a:off x="7124700" y="1179512"/>
            <a:ext cx="150876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3333CC"/>
                </a:solidFill>
                <a:latin typeface="Courier New" panose="02070309020205020404" pitchFamily="49" charset="0"/>
              </a:rPr>
              <a:t>25 </a:t>
            </a: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3333CC"/>
                </a:solidFill>
                <a:latin typeface="Courier New" panose="02070309020205020404" pitchFamily="49" charset="0"/>
              </a:rPr>
              <a:t>10</a:t>
            </a: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25</a:t>
            </a: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p:txBody>
      </p:sp>
      <p:sp>
        <p:nvSpPr>
          <p:cNvPr id="232484" name="Text Box 36">
            <a:extLst>
              <a:ext uri="{FF2B5EF4-FFF2-40B4-BE49-F238E27FC236}">
                <a16:creationId xmlns:a16="http://schemas.microsoft.com/office/drawing/2014/main" id="{4A275F71-1A79-4063-A575-5E4579B61B85}"/>
              </a:ext>
            </a:extLst>
          </p:cNvPr>
          <p:cNvSpPr txBox="1">
            <a:spLocks noChangeArrowheads="1"/>
          </p:cNvSpPr>
          <p:nvPr/>
        </p:nvSpPr>
        <p:spPr bwMode="auto">
          <a:xfrm>
            <a:off x="6210041" y="5578317"/>
            <a:ext cx="946092"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1980">
                <a:solidFill>
                  <a:srgbClr val="000000"/>
                </a:solidFill>
                <a:latin typeface="Courier New" panose="02070309020205020404" pitchFamily="49" charset="0"/>
              </a:rPr>
              <a:t>xFD00</a:t>
            </a:r>
          </a:p>
        </p:txBody>
      </p:sp>
      <p:sp>
        <p:nvSpPr>
          <p:cNvPr id="232485" name="Text Box 37">
            <a:extLst>
              <a:ext uri="{FF2B5EF4-FFF2-40B4-BE49-F238E27FC236}">
                <a16:creationId xmlns:a16="http://schemas.microsoft.com/office/drawing/2014/main" id="{A166D981-9DDF-4146-B1CD-CF7657CC0C19}"/>
              </a:ext>
            </a:extLst>
          </p:cNvPr>
          <p:cNvSpPr txBox="1">
            <a:spLocks noChangeArrowheads="1"/>
          </p:cNvSpPr>
          <p:nvPr/>
        </p:nvSpPr>
        <p:spPr bwMode="auto">
          <a:xfrm>
            <a:off x="5748409" y="3131820"/>
            <a:ext cx="10759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2200">
                <a:solidFill>
                  <a:srgbClr val="3333CC"/>
                </a:solidFill>
                <a:latin typeface="Franklin Gothic Book" panose="020B0503020102020204" pitchFamily="34" charset="0"/>
              </a:rPr>
              <a:t>new R6</a:t>
            </a:r>
            <a:endParaRPr lang="en-US" altLang="en-US" sz="2640">
              <a:solidFill>
                <a:srgbClr val="3333CC"/>
              </a:solidFill>
              <a:latin typeface="Tahoma" panose="020B0604030504040204" pitchFamily="34" charset="0"/>
            </a:endParaRPr>
          </a:p>
        </p:txBody>
      </p:sp>
      <p:sp>
        <p:nvSpPr>
          <p:cNvPr id="232487" name="Line 39">
            <a:extLst>
              <a:ext uri="{FF2B5EF4-FFF2-40B4-BE49-F238E27FC236}">
                <a16:creationId xmlns:a16="http://schemas.microsoft.com/office/drawing/2014/main" id="{C7877338-1B32-41FC-A54E-661E70E9F89E}"/>
              </a:ext>
            </a:extLst>
          </p:cNvPr>
          <p:cNvSpPr>
            <a:spLocks noChangeShapeType="1"/>
          </p:cNvSpPr>
          <p:nvPr/>
        </p:nvSpPr>
        <p:spPr bwMode="auto">
          <a:xfrm>
            <a:off x="3101340" y="3048000"/>
            <a:ext cx="4274820" cy="67056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89" name="Line 41">
            <a:extLst>
              <a:ext uri="{FF2B5EF4-FFF2-40B4-BE49-F238E27FC236}">
                <a16:creationId xmlns:a16="http://schemas.microsoft.com/office/drawing/2014/main" id="{CB754F1E-B7FD-48FE-91C4-3FB05CA5F227}"/>
              </a:ext>
            </a:extLst>
          </p:cNvPr>
          <p:cNvSpPr>
            <a:spLocks noChangeShapeType="1"/>
          </p:cNvSpPr>
          <p:nvPr/>
        </p:nvSpPr>
        <p:spPr bwMode="auto">
          <a:xfrm flipV="1">
            <a:off x="3101340" y="3467100"/>
            <a:ext cx="4274820" cy="92202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90" name="Line 42">
            <a:extLst>
              <a:ext uri="{FF2B5EF4-FFF2-40B4-BE49-F238E27FC236}">
                <a16:creationId xmlns:a16="http://schemas.microsoft.com/office/drawing/2014/main" id="{4E9B6403-15CA-453C-BFAA-918224462DD8}"/>
              </a:ext>
            </a:extLst>
          </p:cNvPr>
          <p:cNvSpPr>
            <a:spLocks noChangeShapeType="1"/>
          </p:cNvSpPr>
          <p:nvPr/>
        </p:nvSpPr>
        <p:spPr bwMode="auto">
          <a:xfrm>
            <a:off x="6789420" y="3383280"/>
            <a:ext cx="33528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91" name="Text Box 43">
            <a:extLst>
              <a:ext uri="{FF2B5EF4-FFF2-40B4-BE49-F238E27FC236}">
                <a16:creationId xmlns:a16="http://schemas.microsoft.com/office/drawing/2014/main" id="{EE5F2EFA-DACA-4094-AD81-1F3C0C5016C3}"/>
              </a:ext>
            </a:extLst>
          </p:cNvPr>
          <p:cNvSpPr txBox="1">
            <a:spLocks noChangeArrowheads="1"/>
          </p:cNvSpPr>
          <p:nvPr/>
        </p:nvSpPr>
        <p:spPr bwMode="auto">
          <a:xfrm>
            <a:off x="335281" y="6568441"/>
            <a:ext cx="6478953"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r>
              <a:rPr lang="en-US" altLang="en-US" sz="1980">
                <a:solidFill>
                  <a:srgbClr val="000000"/>
                </a:solidFill>
                <a:latin typeface="Franklin Gothic Book" panose="020B0503020102020204" pitchFamily="34" charset="0"/>
              </a:rPr>
              <a:t>Note: Caller needs to know number and type of arguments,</a:t>
            </a:r>
            <a:br>
              <a:rPr lang="en-US" altLang="en-US" sz="1980">
                <a:solidFill>
                  <a:srgbClr val="000000"/>
                </a:solidFill>
                <a:latin typeface="Franklin Gothic Book" panose="020B0503020102020204" pitchFamily="34" charset="0"/>
              </a:rPr>
            </a:br>
            <a:r>
              <a:rPr lang="en-US" altLang="en-US" sz="1980">
                <a:solidFill>
                  <a:srgbClr val="000000"/>
                </a:solidFill>
                <a:latin typeface="Franklin Gothic Book" panose="020B0503020102020204" pitchFamily="34" charset="0"/>
              </a:rPr>
              <a:t>doesn't know about local variables.</a:t>
            </a:r>
          </a:p>
        </p:txBody>
      </p:sp>
      <p:sp>
        <p:nvSpPr>
          <p:cNvPr id="232492" name="Text Box 44">
            <a:extLst>
              <a:ext uri="{FF2B5EF4-FFF2-40B4-BE49-F238E27FC236}">
                <a16:creationId xmlns:a16="http://schemas.microsoft.com/office/drawing/2014/main" id="{9BBE4ED4-E2E0-4EAA-9616-97E48C92DE99}"/>
              </a:ext>
            </a:extLst>
          </p:cNvPr>
          <p:cNvSpPr txBox="1">
            <a:spLocks noChangeArrowheads="1"/>
          </p:cNvSpPr>
          <p:nvPr/>
        </p:nvSpPr>
        <p:spPr bwMode="auto">
          <a:xfrm>
            <a:off x="6295719" y="380238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R5</a:t>
            </a:r>
            <a:endParaRPr lang="en-US" altLang="en-US" sz="2640">
              <a:solidFill>
                <a:srgbClr val="000000"/>
              </a:solidFill>
              <a:latin typeface="Tahoma" panose="020B0604030504040204" pitchFamily="34" charset="0"/>
            </a:endParaRPr>
          </a:p>
        </p:txBody>
      </p:sp>
      <p:sp>
        <p:nvSpPr>
          <p:cNvPr id="232493" name="Line 45">
            <a:extLst>
              <a:ext uri="{FF2B5EF4-FFF2-40B4-BE49-F238E27FC236}">
                <a16:creationId xmlns:a16="http://schemas.microsoft.com/office/drawing/2014/main" id="{D13349A3-82EA-4009-9C88-F32B63B66156}"/>
              </a:ext>
            </a:extLst>
          </p:cNvPr>
          <p:cNvSpPr>
            <a:spLocks noChangeShapeType="1"/>
          </p:cNvSpPr>
          <p:nvPr/>
        </p:nvSpPr>
        <p:spPr bwMode="auto">
          <a:xfrm flipH="1">
            <a:off x="6789420" y="4053840"/>
            <a:ext cx="33528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2494" name="Text Box 46">
            <a:extLst>
              <a:ext uri="{FF2B5EF4-FFF2-40B4-BE49-F238E27FC236}">
                <a16:creationId xmlns:a16="http://schemas.microsoft.com/office/drawing/2014/main" id="{7D565300-6047-4971-B750-EF41D4002284}"/>
              </a:ext>
            </a:extLst>
          </p:cNvPr>
          <p:cNvSpPr txBox="1">
            <a:spLocks noChangeArrowheads="1"/>
          </p:cNvSpPr>
          <p:nvPr/>
        </p:nvSpPr>
        <p:spPr bwMode="auto">
          <a:xfrm>
            <a:off x="6293973" y="346710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R6</a:t>
            </a:r>
            <a:endParaRPr lang="en-US" altLang="en-US" sz="2640">
              <a:solidFill>
                <a:srgbClr val="000000"/>
              </a:solidFill>
              <a:latin typeface="Tahoma" panose="020B0604030504040204" pitchFamily="34" charset="0"/>
            </a:endParaRPr>
          </a:p>
        </p:txBody>
      </p:sp>
      <p:sp>
        <p:nvSpPr>
          <p:cNvPr id="232495" name="Line 47">
            <a:extLst>
              <a:ext uri="{FF2B5EF4-FFF2-40B4-BE49-F238E27FC236}">
                <a16:creationId xmlns:a16="http://schemas.microsoft.com/office/drawing/2014/main" id="{7F271BA7-F5EE-4A44-83A3-F4C21901D29D}"/>
              </a:ext>
            </a:extLst>
          </p:cNvPr>
          <p:cNvSpPr>
            <a:spLocks noChangeShapeType="1"/>
          </p:cNvSpPr>
          <p:nvPr/>
        </p:nvSpPr>
        <p:spPr bwMode="auto">
          <a:xfrm>
            <a:off x="6789420" y="3718560"/>
            <a:ext cx="335280" cy="2514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pic>
        <p:nvPicPr>
          <p:cNvPr id="3" name="Picture 2">
            <a:extLst>
              <a:ext uri="{FF2B5EF4-FFF2-40B4-BE49-F238E27FC236}">
                <a16:creationId xmlns:a16="http://schemas.microsoft.com/office/drawing/2014/main" id="{F8D6E454-74AA-4841-ABF6-8BD728654A5A}"/>
              </a:ext>
            </a:extLst>
          </p:cNvPr>
          <p:cNvPicPr>
            <a:picLocks noChangeAspect="1"/>
          </p:cNvPicPr>
          <p:nvPr/>
        </p:nvPicPr>
        <p:blipFill>
          <a:blip r:embed="rId2"/>
          <a:stretch>
            <a:fillRect/>
          </a:stretch>
        </p:blipFill>
        <p:spPr>
          <a:xfrm>
            <a:off x="4596219" y="830349"/>
            <a:ext cx="2119313" cy="1485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a:extLst>
              <a:ext uri="{FF2B5EF4-FFF2-40B4-BE49-F238E27FC236}">
                <a16:creationId xmlns:a16="http://schemas.microsoft.com/office/drawing/2014/main" id="{8A9FC32D-B1D6-452E-8CAC-856BCCFABC53}"/>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a:rPr>
              <a:t>14-</a:t>
            </a:r>
            <a:fld id="{159B2E6E-0B37-4106-BA85-5BE89066BC90}" type="slidenum">
              <a:rPr lang="en-US" altLang="en-US">
                <a:solidFill>
                  <a:srgbClr val="000000"/>
                </a:solidFill>
                <a:latin typeface="Arial"/>
              </a:rPr>
              <a:pPr defTabSz="1005840" eaLnBrk="0" fontAlgn="base" hangingPunct="0">
                <a:spcBef>
                  <a:spcPct val="0"/>
                </a:spcBef>
                <a:spcAft>
                  <a:spcPct val="0"/>
                </a:spcAft>
              </a:pPr>
              <a:t>17</a:t>
            </a:fld>
            <a:endParaRPr lang="en-US" altLang="en-US">
              <a:solidFill>
                <a:srgbClr val="000000"/>
              </a:solidFill>
              <a:latin typeface="Arial"/>
            </a:endParaRPr>
          </a:p>
        </p:txBody>
      </p:sp>
      <p:sp>
        <p:nvSpPr>
          <p:cNvPr id="233474" name="Rectangle 2">
            <a:extLst>
              <a:ext uri="{FF2B5EF4-FFF2-40B4-BE49-F238E27FC236}">
                <a16:creationId xmlns:a16="http://schemas.microsoft.com/office/drawing/2014/main" id="{6AB6A2BE-787E-4DB6-B63B-130E91F8BC94}"/>
              </a:ext>
            </a:extLst>
          </p:cNvPr>
          <p:cNvSpPr>
            <a:spLocks noGrp="1" noChangeArrowheads="1"/>
          </p:cNvSpPr>
          <p:nvPr>
            <p:ph type="title"/>
          </p:nvPr>
        </p:nvSpPr>
        <p:spPr/>
        <p:txBody>
          <a:bodyPr/>
          <a:lstStyle/>
          <a:p>
            <a:r>
              <a:rPr lang="en-US" altLang="en-US"/>
              <a:t>Starting the Callee Function</a:t>
            </a:r>
          </a:p>
        </p:txBody>
      </p:sp>
      <p:sp>
        <p:nvSpPr>
          <p:cNvPr id="233475" name="Rectangle 3">
            <a:extLst>
              <a:ext uri="{FF2B5EF4-FFF2-40B4-BE49-F238E27FC236}">
                <a16:creationId xmlns:a16="http://schemas.microsoft.com/office/drawing/2014/main" id="{97CBB9CD-F7BA-49C2-8CF7-1C0A3C0CD485}"/>
              </a:ext>
            </a:extLst>
          </p:cNvPr>
          <p:cNvSpPr>
            <a:spLocks noGrp="1" noChangeArrowheads="1"/>
          </p:cNvSpPr>
          <p:nvPr>
            <p:ph type="body" idx="1"/>
          </p:nvPr>
        </p:nvSpPr>
        <p:spPr/>
        <p:txBody>
          <a:bodyPr/>
          <a:lstStyle/>
          <a:p>
            <a:r>
              <a:rPr lang="en-US" altLang="en-US" sz="2200" dirty="0">
                <a:latin typeface="Courier New" panose="02070309020205020404" pitchFamily="49" charset="0"/>
              </a:rPr>
              <a:t>; leave space for return value</a:t>
            </a:r>
            <a:br>
              <a:rPr lang="en-US" altLang="en-US" sz="2200" dirty="0">
                <a:latin typeface="Courier New" panose="02070309020205020404" pitchFamily="49" charset="0"/>
              </a:rPr>
            </a:br>
            <a:r>
              <a:rPr lang="en-US" altLang="en-US" sz="2200" dirty="0">
                <a:latin typeface="Courier New" panose="02070309020205020404" pitchFamily="49" charset="0"/>
              </a:rPr>
              <a:t>ADD  R6, R6, #-1</a:t>
            </a:r>
            <a:br>
              <a:rPr lang="en-US" altLang="en-US" sz="2200" dirty="0">
                <a:latin typeface="Courier New" panose="02070309020205020404" pitchFamily="49" charset="0"/>
              </a:rPr>
            </a:br>
            <a:r>
              <a:rPr lang="en-US" altLang="en-US" sz="2200" dirty="0">
                <a:latin typeface="Courier New" panose="02070309020205020404" pitchFamily="49" charset="0"/>
              </a:rPr>
              <a:t>; push return address</a:t>
            </a:r>
            <a:br>
              <a:rPr lang="en-US" altLang="en-US" sz="2200" dirty="0">
                <a:latin typeface="Courier New" panose="02070309020205020404" pitchFamily="49" charset="0"/>
              </a:rPr>
            </a:br>
            <a:r>
              <a:rPr lang="en-US" altLang="en-US" sz="2200" dirty="0">
                <a:latin typeface="Courier New" panose="02070309020205020404" pitchFamily="49" charset="0"/>
              </a:rPr>
              <a:t>ADD  R6, R6, #-1</a:t>
            </a:r>
            <a:br>
              <a:rPr lang="en-US" altLang="en-US" sz="2200" dirty="0">
                <a:latin typeface="Courier New" panose="02070309020205020404" pitchFamily="49" charset="0"/>
              </a:rPr>
            </a:br>
            <a:r>
              <a:rPr lang="en-US" altLang="en-US" sz="2200" dirty="0">
                <a:latin typeface="Courier New" panose="02070309020205020404" pitchFamily="49" charset="0"/>
              </a:rPr>
              <a:t>STR  R7, R6, #0</a:t>
            </a:r>
            <a:br>
              <a:rPr lang="en-US" altLang="en-US" sz="2200" dirty="0">
                <a:latin typeface="Courier New" panose="02070309020205020404" pitchFamily="49" charset="0"/>
              </a:rPr>
            </a:br>
            <a:r>
              <a:rPr lang="en-US" altLang="en-US" sz="2200" dirty="0">
                <a:latin typeface="Courier New" panose="02070309020205020404" pitchFamily="49" charset="0"/>
              </a:rPr>
              <a:t>; push </a:t>
            </a:r>
            <a:r>
              <a:rPr lang="en-US" altLang="en-US" sz="2200" dirty="0" err="1">
                <a:latin typeface="Courier New" panose="02070309020205020404" pitchFamily="49" charset="0"/>
              </a:rPr>
              <a:t>dyn</a:t>
            </a:r>
            <a:r>
              <a:rPr lang="en-US" altLang="en-US" sz="2200" dirty="0">
                <a:latin typeface="Courier New" panose="02070309020205020404" pitchFamily="49" charset="0"/>
              </a:rPr>
              <a:t> link (caller’s frame </a:t>
            </a:r>
            <a:r>
              <a:rPr lang="en-US" altLang="en-US" sz="2200" dirty="0" err="1">
                <a:latin typeface="Courier New" panose="02070309020205020404" pitchFamily="49" charset="0"/>
              </a:rPr>
              <a:t>ptr</a:t>
            </a:r>
            <a:r>
              <a:rPr lang="en-US" altLang="en-US" sz="2200" dirty="0">
                <a:latin typeface="Courier New" panose="02070309020205020404" pitchFamily="49" charset="0"/>
              </a:rPr>
              <a:t>)</a:t>
            </a:r>
            <a:br>
              <a:rPr lang="en-US" altLang="en-US" sz="2200" dirty="0">
                <a:latin typeface="Courier New" panose="02070309020205020404" pitchFamily="49" charset="0"/>
              </a:rPr>
            </a:br>
            <a:r>
              <a:rPr lang="en-US" altLang="en-US" sz="2200" dirty="0">
                <a:latin typeface="Courier New" panose="02070309020205020404" pitchFamily="49" charset="0"/>
              </a:rPr>
              <a:t>ADD  R6, R6, #-1</a:t>
            </a:r>
            <a:br>
              <a:rPr lang="en-US" altLang="en-US" sz="2200" dirty="0">
                <a:latin typeface="Courier New" panose="02070309020205020404" pitchFamily="49" charset="0"/>
              </a:rPr>
            </a:br>
            <a:r>
              <a:rPr lang="en-US" altLang="en-US" sz="2200" dirty="0">
                <a:latin typeface="Courier New" panose="02070309020205020404" pitchFamily="49" charset="0"/>
              </a:rPr>
              <a:t>STR  R5, R6, #0</a:t>
            </a:r>
            <a:br>
              <a:rPr lang="en-US" altLang="en-US" sz="2200" dirty="0">
                <a:latin typeface="Courier New" panose="02070309020205020404" pitchFamily="49" charset="0"/>
              </a:rPr>
            </a:br>
            <a:r>
              <a:rPr lang="en-US" altLang="en-US" sz="2200" dirty="0">
                <a:latin typeface="Courier New" panose="02070309020205020404" pitchFamily="49" charset="0"/>
              </a:rPr>
              <a:t>; set new frame pointer</a:t>
            </a:r>
            <a:br>
              <a:rPr lang="en-US" altLang="en-US" sz="2200" dirty="0">
                <a:latin typeface="Courier New" panose="02070309020205020404" pitchFamily="49" charset="0"/>
              </a:rPr>
            </a:br>
            <a:r>
              <a:rPr lang="en-US" altLang="en-US" sz="2200" dirty="0">
                <a:latin typeface="Courier New" panose="02070309020205020404" pitchFamily="49" charset="0"/>
              </a:rPr>
              <a:t>ADD  R5, R6, #-1</a:t>
            </a:r>
            <a:br>
              <a:rPr lang="en-US" altLang="en-US" sz="2200" dirty="0">
                <a:latin typeface="Courier New" panose="02070309020205020404" pitchFamily="49" charset="0"/>
              </a:rPr>
            </a:br>
            <a:r>
              <a:rPr lang="en-US" altLang="en-US" sz="2200" dirty="0">
                <a:latin typeface="Courier New" panose="02070309020205020404" pitchFamily="49" charset="0"/>
              </a:rPr>
              <a:t>; allocate space for locals</a:t>
            </a:r>
            <a:br>
              <a:rPr lang="en-US" altLang="en-US" sz="2200" dirty="0">
                <a:latin typeface="Courier New" panose="02070309020205020404" pitchFamily="49" charset="0"/>
              </a:rPr>
            </a:br>
            <a:r>
              <a:rPr lang="en-US" altLang="en-US" sz="2200" dirty="0">
                <a:latin typeface="Courier New" panose="02070309020205020404" pitchFamily="49" charset="0"/>
              </a:rPr>
              <a:t>ADD  R6, R6, #-2</a:t>
            </a:r>
          </a:p>
        </p:txBody>
      </p:sp>
      <p:sp>
        <p:nvSpPr>
          <p:cNvPr id="233501" name="Line 29">
            <a:extLst>
              <a:ext uri="{FF2B5EF4-FFF2-40B4-BE49-F238E27FC236}">
                <a16:creationId xmlns:a16="http://schemas.microsoft.com/office/drawing/2014/main" id="{5DFCC6B1-91E7-4F5A-9D25-73579B6AA99D}"/>
              </a:ext>
            </a:extLst>
          </p:cNvPr>
          <p:cNvSpPr>
            <a:spLocks noChangeShapeType="1"/>
          </p:cNvSpPr>
          <p:nvPr/>
        </p:nvSpPr>
        <p:spPr bwMode="auto">
          <a:xfrm>
            <a:off x="3101340" y="1958340"/>
            <a:ext cx="4191000" cy="108966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02" name="Line 30">
            <a:extLst>
              <a:ext uri="{FF2B5EF4-FFF2-40B4-BE49-F238E27FC236}">
                <a16:creationId xmlns:a16="http://schemas.microsoft.com/office/drawing/2014/main" id="{CC1AF4E5-22C2-484F-95D6-7B8E855EA8D6}"/>
              </a:ext>
            </a:extLst>
          </p:cNvPr>
          <p:cNvSpPr>
            <a:spLocks noChangeShapeType="1"/>
          </p:cNvSpPr>
          <p:nvPr/>
        </p:nvSpPr>
        <p:spPr bwMode="auto">
          <a:xfrm>
            <a:off x="7124700" y="868680"/>
            <a:ext cx="0" cy="5532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03" name="Line 31">
            <a:extLst>
              <a:ext uri="{FF2B5EF4-FFF2-40B4-BE49-F238E27FC236}">
                <a16:creationId xmlns:a16="http://schemas.microsoft.com/office/drawing/2014/main" id="{5BC37387-E0A2-48CC-B27C-822FA10FE5BC}"/>
              </a:ext>
            </a:extLst>
          </p:cNvPr>
          <p:cNvSpPr>
            <a:spLocks noChangeShapeType="1"/>
          </p:cNvSpPr>
          <p:nvPr/>
        </p:nvSpPr>
        <p:spPr bwMode="auto">
          <a:xfrm>
            <a:off x="8633460" y="868680"/>
            <a:ext cx="0" cy="5532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04" name="Line 32">
            <a:extLst>
              <a:ext uri="{FF2B5EF4-FFF2-40B4-BE49-F238E27FC236}">
                <a16:creationId xmlns:a16="http://schemas.microsoft.com/office/drawing/2014/main" id="{3F2E3546-B42D-43DA-A5EB-2EC4820CFABF}"/>
              </a:ext>
            </a:extLst>
          </p:cNvPr>
          <p:cNvSpPr>
            <a:spLocks noChangeShapeType="1"/>
          </p:cNvSpPr>
          <p:nvPr/>
        </p:nvSpPr>
        <p:spPr bwMode="auto">
          <a:xfrm>
            <a:off x="7124700" y="28803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05" name="Line 33">
            <a:extLst>
              <a:ext uri="{FF2B5EF4-FFF2-40B4-BE49-F238E27FC236}">
                <a16:creationId xmlns:a16="http://schemas.microsoft.com/office/drawing/2014/main" id="{21CAD0AC-D387-4378-83AF-C6082B9F4B25}"/>
              </a:ext>
            </a:extLst>
          </p:cNvPr>
          <p:cNvSpPr>
            <a:spLocks noChangeShapeType="1"/>
          </p:cNvSpPr>
          <p:nvPr/>
        </p:nvSpPr>
        <p:spPr bwMode="auto">
          <a:xfrm>
            <a:off x="7124700" y="32156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06" name="Line 34">
            <a:extLst>
              <a:ext uri="{FF2B5EF4-FFF2-40B4-BE49-F238E27FC236}">
                <a16:creationId xmlns:a16="http://schemas.microsoft.com/office/drawing/2014/main" id="{AA943DE3-256B-4DB1-9924-C632924F42D4}"/>
              </a:ext>
            </a:extLst>
          </p:cNvPr>
          <p:cNvSpPr>
            <a:spLocks noChangeShapeType="1"/>
          </p:cNvSpPr>
          <p:nvPr/>
        </p:nvSpPr>
        <p:spPr bwMode="auto">
          <a:xfrm>
            <a:off x="7124700" y="35509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07" name="Line 35">
            <a:extLst>
              <a:ext uri="{FF2B5EF4-FFF2-40B4-BE49-F238E27FC236}">
                <a16:creationId xmlns:a16="http://schemas.microsoft.com/office/drawing/2014/main" id="{3BD09437-CDE3-47FA-8ACA-610C83A7756D}"/>
              </a:ext>
            </a:extLst>
          </p:cNvPr>
          <p:cNvSpPr>
            <a:spLocks noChangeShapeType="1"/>
          </p:cNvSpPr>
          <p:nvPr/>
        </p:nvSpPr>
        <p:spPr bwMode="auto">
          <a:xfrm>
            <a:off x="7124700" y="38862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08" name="Line 36">
            <a:extLst>
              <a:ext uri="{FF2B5EF4-FFF2-40B4-BE49-F238E27FC236}">
                <a16:creationId xmlns:a16="http://schemas.microsoft.com/office/drawing/2014/main" id="{3F7E3120-985B-4F8B-830F-124AD52FDF13}"/>
              </a:ext>
            </a:extLst>
          </p:cNvPr>
          <p:cNvSpPr>
            <a:spLocks noChangeShapeType="1"/>
          </p:cNvSpPr>
          <p:nvPr/>
        </p:nvSpPr>
        <p:spPr bwMode="auto">
          <a:xfrm>
            <a:off x="7124700" y="42214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09" name="Line 37">
            <a:extLst>
              <a:ext uri="{FF2B5EF4-FFF2-40B4-BE49-F238E27FC236}">
                <a16:creationId xmlns:a16="http://schemas.microsoft.com/office/drawing/2014/main" id="{7D4225E0-8CF5-4375-A6C1-1FF8888493C2}"/>
              </a:ext>
            </a:extLst>
          </p:cNvPr>
          <p:cNvSpPr>
            <a:spLocks noChangeShapeType="1"/>
          </p:cNvSpPr>
          <p:nvPr/>
        </p:nvSpPr>
        <p:spPr bwMode="auto">
          <a:xfrm>
            <a:off x="7124700" y="45567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0" name="Line 38">
            <a:extLst>
              <a:ext uri="{FF2B5EF4-FFF2-40B4-BE49-F238E27FC236}">
                <a16:creationId xmlns:a16="http://schemas.microsoft.com/office/drawing/2014/main" id="{82306017-0ACF-4062-AEC5-724914352E05}"/>
              </a:ext>
            </a:extLst>
          </p:cNvPr>
          <p:cNvSpPr>
            <a:spLocks noChangeShapeType="1"/>
          </p:cNvSpPr>
          <p:nvPr/>
        </p:nvSpPr>
        <p:spPr bwMode="auto">
          <a:xfrm>
            <a:off x="7124700" y="48920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1" name="Line 39">
            <a:extLst>
              <a:ext uri="{FF2B5EF4-FFF2-40B4-BE49-F238E27FC236}">
                <a16:creationId xmlns:a16="http://schemas.microsoft.com/office/drawing/2014/main" id="{6AD65A6A-0B9B-4221-A5CA-971C515DB11C}"/>
              </a:ext>
            </a:extLst>
          </p:cNvPr>
          <p:cNvSpPr>
            <a:spLocks noChangeShapeType="1"/>
          </p:cNvSpPr>
          <p:nvPr/>
        </p:nvSpPr>
        <p:spPr bwMode="auto">
          <a:xfrm>
            <a:off x="7124700" y="52273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2" name="Line 40">
            <a:extLst>
              <a:ext uri="{FF2B5EF4-FFF2-40B4-BE49-F238E27FC236}">
                <a16:creationId xmlns:a16="http://schemas.microsoft.com/office/drawing/2014/main" id="{61912442-7801-4180-BCE3-3B403662AEA9}"/>
              </a:ext>
            </a:extLst>
          </p:cNvPr>
          <p:cNvSpPr>
            <a:spLocks noChangeShapeType="1"/>
          </p:cNvSpPr>
          <p:nvPr/>
        </p:nvSpPr>
        <p:spPr bwMode="auto">
          <a:xfrm>
            <a:off x="7124700" y="55626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3" name="Text Box 41">
            <a:extLst>
              <a:ext uri="{FF2B5EF4-FFF2-40B4-BE49-F238E27FC236}">
                <a16:creationId xmlns:a16="http://schemas.microsoft.com/office/drawing/2014/main" id="{077CAE1F-F494-47D1-8D11-B0E370454602}"/>
              </a:ext>
            </a:extLst>
          </p:cNvPr>
          <p:cNvSpPr txBox="1">
            <a:spLocks noChangeArrowheads="1"/>
          </p:cNvSpPr>
          <p:nvPr/>
        </p:nvSpPr>
        <p:spPr bwMode="auto">
          <a:xfrm>
            <a:off x="8633460" y="1120140"/>
            <a:ext cx="1127488"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m</a:t>
            </a: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k</a:t>
            </a:r>
          </a:p>
          <a:p>
            <a:pPr defTabSz="1005840" eaLnBrk="0" fontAlgn="base" hangingPunct="0">
              <a:spcBef>
                <a:spcPct val="0"/>
              </a:spcBef>
              <a:spcAft>
                <a:spcPct val="0"/>
              </a:spcAft>
            </a:pPr>
            <a:r>
              <a:rPr lang="en-US" altLang="en-US" sz="2200" dirty="0" err="1">
                <a:solidFill>
                  <a:srgbClr val="000000"/>
                </a:solidFill>
                <a:latin typeface="Franklin Gothic Book" panose="020B0503020102020204" pitchFamily="34" charset="0"/>
              </a:rPr>
              <a:t>dyn</a:t>
            </a:r>
            <a:r>
              <a:rPr lang="en-US" altLang="en-US" sz="2200" dirty="0">
                <a:solidFill>
                  <a:srgbClr val="000000"/>
                </a:solidFill>
                <a:latin typeface="Franklin Gothic Book" panose="020B0503020102020204" pitchFamily="34" charset="0"/>
              </a:rPr>
              <a:t> link</a:t>
            </a: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ret </a:t>
            </a:r>
            <a:r>
              <a:rPr lang="en-US" altLang="en-US" sz="2200" dirty="0" err="1">
                <a:solidFill>
                  <a:srgbClr val="000000"/>
                </a:solidFill>
                <a:latin typeface="Franklin Gothic Book" panose="020B0503020102020204" pitchFamily="34" charset="0"/>
              </a:rPr>
              <a:t>addr</a:t>
            </a: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ret </a:t>
            </a:r>
            <a:r>
              <a:rPr lang="en-US" altLang="en-US" sz="2200" dirty="0" err="1">
                <a:solidFill>
                  <a:srgbClr val="000000"/>
                </a:solidFill>
                <a:latin typeface="Franklin Gothic Book" panose="020B0503020102020204" pitchFamily="34" charset="0"/>
              </a:rPr>
              <a:t>val</a:t>
            </a: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dirty="0">
                <a:solidFill>
                  <a:srgbClr val="FF0000"/>
                </a:solidFill>
                <a:latin typeface="Franklin Gothic Book" panose="020B0503020102020204" pitchFamily="34" charset="0"/>
              </a:rPr>
              <a:t>q</a:t>
            </a:r>
          </a:p>
          <a:p>
            <a:pPr defTabSz="1005840" eaLnBrk="0" fontAlgn="base" hangingPunct="0">
              <a:spcBef>
                <a:spcPct val="0"/>
              </a:spcBef>
              <a:spcAft>
                <a:spcPct val="0"/>
              </a:spcAft>
            </a:pPr>
            <a:r>
              <a:rPr lang="en-US" altLang="en-US" sz="2200" dirty="0">
                <a:solidFill>
                  <a:srgbClr val="FF0000"/>
                </a:solidFill>
                <a:latin typeface="Franklin Gothic Book" panose="020B0503020102020204" pitchFamily="34" charset="0"/>
              </a:rPr>
              <a:t>r</a:t>
            </a: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w</a:t>
            </a:r>
          </a:p>
          <a:p>
            <a:pPr defTabSz="1005840" eaLnBrk="0" fontAlgn="base" hangingPunct="0">
              <a:spcBef>
                <a:spcPct val="0"/>
              </a:spcBef>
              <a:spcAft>
                <a:spcPct val="0"/>
              </a:spcAft>
            </a:pPr>
            <a:r>
              <a:rPr lang="en-US" altLang="en-US" sz="2200" dirty="0" err="1">
                <a:solidFill>
                  <a:srgbClr val="000000"/>
                </a:solidFill>
                <a:latin typeface="Franklin Gothic Book" panose="020B0503020102020204" pitchFamily="34" charset="0"/>
              </a:rPr>
              <a:t>dyn</a:t>
            </a:r>
            <a:r>
              <a:rPr lang="en-US" altLang="en-US" sz="2200" dirty="0">
                <a:solidFill>
                  <a:srgbClr val="000000"/>
                </a:solidFill>
                <a:latin typeface="Franklin Gothic Book" panose="020B0503020102020204" pitchFamily="34" charset="0"/>
              </a:rPr>
              <a:t> link</a:t>
            </a: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ret </a:t>
            </a:r>
            <a:r>
              <a:rPr lang="en-US" altLang="en-US" sz="2200" dirty="0" err="1">
                <a:solidFill>
                  <a:srgbClr val="000000"/>
                </a:solidFill>
                <a:latin typeface="Franklin Gothic Book" panose="020B0503020102020204" pitchFamily="34" charset="0"/>
              </a:rPr>
              <a:t>addr</a:t>
            </a: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ret </a:t>
            </a:r>
            <a:r>
              <a:rPr lang="en-US" altLang="en-US" sz="2200" dirty="0" err="1">
                <a:solidFill>
                  <a:srgbClr val="000000"/>
                </a:solidFill>
                <a:latin typeface="Franklin Gothic Book" panose="020B0503020102020204" pitchFamily="34" charset="0"/>
              </a:rPr>
              <a:t>val</a:t>
            </a:r>
            <a:endParaRPr lang="en-US" altLang="en-US" sz="2200" dirty="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dirty="0">
                <a:solidFill>
                  <a:srgbClr val="000000"/>
                </a:solidFill>
                <a:latin typeface="Franklin Gothic Book" panose="020B0503020102020204" pitchFamily="34" charset="0"/>
              </a:rPr>
              <a:t>a</a:t>
            </a:r>
          </a:p>
        </p:txBody>
      </p:sp>
      <p:sp>
        <p:nvSpPr>
          <p:cNvPr id="233514" name="Line 42">
            <a:extLst>
              <a:ext uri="{FF2B5EF4-FFF2-40B4-BE49-F238E27FC236}">
                <a16:creationId xmlns:a16="http://schemas.microsoft.com/office/drawing/2014/main" id="{80BFA6AF-C1A1-47FC-9BEC-140E81B48D10}"/>
              </a:ext>
            </a:extLst>
          </p:cNvPr>
          <p:cNvSpPr>
            <a:spLocks noChangeShapeType="1"/>
          </p:cNvSpPr>
          <p:nvPr/>
        </p:nvSpPr>
        <p:spPr bwMode="auto">
          <a:xfrm>
            <a:off x="7124700" y="25450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5" name="Line 43">
            <a:extLst>
              <a:ext uri="{FF2B5EF4-FFF2-40B4-BE49-F238E27FC236}">
                <a16:creationId xmlns:a16="http://schemas.microsoft.com/office/drawing/2014/main" id="{974DD9FF-B1FF-4815-AA4D-DAF2F92396C3}"/>
              </a:ext>
            </a:extLst>
          </p:cNvPr>
          <p:cNvSpPr>
            <a:spLocks noChangeShapeType="1"/>
          </p:cNvSpPr>
          <p:nvPr/>
        </p:nvSpPr>
        <p:spPr bwMode="auto">
          <a:xfrm>
            <a:off x="7124700" y="220980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6" name="Line 44">
            <a:extLst>
              <a:ext uri="{FF2B5EF4-FFF2-40B4-BE49-F238E27FC236}">
                <a16:creationId xmlns:a16="http://schemas.microsoft.com/office/drawing/2014/main" id="{3CE705FA-F327-49BD-A573-8AED070B0922}"/>
              </a:ext>
            </a:extLst>
          </p:cNvPr>
          <p:cNvSpPr>
            <a:spLocks noChangeShapeType="1"/>
          </p:cNvSpPr>
          <p:nvPr/>
        </p:nvSpPr>
        <p:spPr bwMode="auto">
          <a:xfrm>
            <a:off x="7124700" y="18745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7" name="Line 45">
            <a:extLst>
              <a:ext uri="{FF2B5EF4-FFF2-40B4-BE49-F238E27FC236}">
                <a16:creationId xmlns:a16="http://schemas.microsoft.com/office/drawing/2014/main" id="{9EB62F0C-872D-485C-AFC0-B980256882AE}"/>
              </a:ext>
            </a:extLst>
          </p:cNvPr>
          <p:cNvSpPr>
            <a:spLocks noChangeShapeType="1"/>
          </p:cNvSpPr>
          <p:nvPr/>
        </p:nvSpPr>
        <p:spPr bwMode="auto">
          <a:xfrm>
            <a:off x="7124700" y="153924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8" name="Line 46">
            <a:extLst>
              <a:ext uri="{FF2B5EF4-FFF2-40B4-BE49-F238E27FC236}">
                <a16:creationId xmlns:a16="http://schemas.microsoft.com/office/drawing/2014/main" id="{6DD264EF-8335-4673-B0BC-AA83678E2BEF}"/>
              </a:ext>
            </a:extLst>
          </p:cNvPr>
          <p:cNvSpPr>
            <a:spLocks noChangeShapeType="1"/>
          </p:cNvSpPr>
          <p:nvPr/>
        </p:nvSpPr>
        <p:spPr bwMode="auto">
          <a:xfrm>
            <a:off x="7124700" y="12039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19" name="Text Box 47">
            <a:extLst>
              <a:ext uri="{FF2B5EF4-FFF2-40B4-BE49-F238E27FC236}">
                <a16:creationId xmlns:a16="http://schemas.microsoft.com/office/drawing/2014/main" id="{AED3CC98-EC07-4BC7-84B8-64DC5382804C}"/>
              </a:ext>
            </a:extLst>
          </p:cNvPr>
          <p:cNvSpPr txBox="1">
            <a:spLocks noChangeArrowheads="1"/>
          </p:cNvSpPr>
          <p:nvPr/>
        </p:nvSpPr>
        <p:spPr bwMode="auto">
          <a:xfrm>
            <a:off x="7124700" y="1179512"/>
            <a:ext cx="150876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3333CC"/>
                </a:solidFill>
                <a:latin typeface="Courier New" panose="02070309020205020404" pitchFamily="49" charset="0"/>
              </a:rPr>
              <a:t>xFCFB</a:t>
            </a:r>
          </a:p>
          <a:p>
            <a:pPr algn="ctr" defTabSz="1005840" eaLnBrk="0" fontAlgn="base" hangingPunct="0">
              <a:spcBef>
                <a:spcPct val="0"/>
              </a:spcBef>
              <a:spcAft>
                <a:spcPct val="0"/>
              </a:spcAft>
            </a:pPr>
            <a:r>
              <a:rPr lang="en-US" altLang="en-US" sz="2200">
                <a:solidFill>
                  <a:srgbClr val="3333CC"/>
                </a:solidFill>
                <a:latin typeface="Courier New" panose="02070309020205020404" pitchFamily="49" charset="0"/>
              </a:rPr>
              <a:t>x3100</a:t>
            </a: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25</a:t>
            </a:r>
            <a:r>
              <a:rPr lang="en-US" altLang="en-US" sz="2200">
                <a:solidFill>
                  <a:srgbClr val="3333CC"/>
                </a:solidFill>
                <a:latin typeface="Courier New" panose="02070309020205020404" pitchFamily="49" charset="0"/>
              </a:rPr>
              <a:t> </a:t>
            </a: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10</a:t>
            </a: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25</a:t>
            </a: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p:txBody>
      </p:sp>
      <p:sp>
        <p:nvSpPr>
          <p:cNvPr id="233520" name="Text Box 48">
            <a:extLst>
              <a:ext uri="{FF2B5EF4-FFF2-40B4-BE49-F238E27FC236}">
                <a16:creationId xmlns:a16="http://schemas.microsoft.com/office/drawing/2014/main" id="{3688FF4A-F21B-4B75-8B6C-31BAF5812324}"/>
              </a:ext>
            </a:extLst>
          </p:cNvPr>
          <p:cNvSpPr txBox="1">
            <a:spLocks noChangeArrowheads="1"/>
          </p:cNvSpPr>
          <p:nvPr/>
        </p:nvSpPr>
        <p:spPr bwMode="auto">
          <a:xfrm>
            <a:off x="6210041" y="5562600"/>
            <a:ext cx="946092"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1980">
                <a:solidFill>
                  <a:srgbClr val="000000"/>
                </a:solidFill>
                <a:latin typeface="Courier New" panose="02070309020205020404" pitchFamily="49" charset="0"/>
              </a:rPr>
              <a:t>xFD00</a:t>
            </a:r>
          </a:p>
        </p:txBody>
      </p:sp>
      <p:sp>
        <p:nvSpPr>
          <p:cNvPr id="233521" name="Text Box 49">
            <a:extLst>
              <a:ext uri="{FF2B5EF4-FFF2-40B4-BE49-F238E27FC236}">
                <a16:creationId xmlns:a16="http://schemas.microsoft.com/office/drawing/2014/main" id="{FB64B696-61C1-4396-8DE3-73E151B947BE}"/>
              </a:ext>
            </a:extLst>
          </p:cNvPr>
          <p:cNvSpPr txBox="1">
            <a:spLocks noChangeArrowheads="1"/>
          </p:cNvSpPr>
          <p:nvPr/>
        </p:nvSpPr>
        <p:spPr bwMode="auto">
          <a:xfrm>
            <a:off x="5748409" y="1455420"/>
            <a:ext cx="10759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2200">
                <a:solidFill>
                  <a:srgbClr val="3333CC"/>
                </a:solidFill>
                <a:latin typeface="Franklin Gothic Book" panose="020B0503020102020204" pitchFamily="34" charset="0"/>
              </a:rPr>
              <a:t>new R6</a:t>
            </a:r>
            <a:endParaRPr lang="en-US" altLang="en-US" sz="2640">
              <a:solidFill>
                <a:srgbClr val="3333CC"/>
              </a:solidFill>
              <a:latin typeface="Tahoma" panose="020B0604030504040204" pitchFamily="34" charset="0"/>
            </a:endParaRPr>
          </a:p>
        </p:txBody>
      </p:sp>
      <p:sp>
        <p:nvSpPr>
          <p:cNvPr id="233522" name="Line 50">
            <a:extLst>
              <a:ext uri="{FF2B5EF4-FFF2-40B4-BE49-F238E27FC236}">
                <a16:creationId xmlns:a16="http://schemas.microsoft.com/office/drawing/2014/main" id="{3CD5DBDF-60C6-4734-9AB1-3C7C683A433A}"/>
              </a:ext>
            </a:extLst>
          </p:cNvPr>
          <p:cNvSpPr>
            <a:spLocks noChangeShapeType="1"/>
          </p:cNvSpPr>
          <p:nvPr/>
        </p:nvSpPr>
        <p:spPr bwMode="auto">
          <a:xfrm>
            <a:off x="6789420" y="1706880"/>
            <a:ext cx="33528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23" name="Text Box 51">
            <a:extLst>
              <a:ext uri="{FF2B5EF4-FFF2-40B4-BE49-F238E27FC236}">
                <a16:creationId xmlns:a16="http://schemas.microsoft.com/office/drawing/2014/main" id="{F5AE95BD-6346-4EA2-B7AD-74F76A7C6C62}"/>
              </a:ext>
            </a:extLst>
          </p:cNvPr>
          <p:cNvSpPr txBox="1">
            <a:spLocks noChangeArrowheads="1"/>
          </p:cNvSpPr>
          <p:nvPr/>
        </p:nvSpPr>
        <p:spPr bwMode="auto">
          <a:xfrm>
            <a:off x="5748409" y="1790700"/>
            <a:ext cx="10759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2200">
                <a:solidFill>
                  <a:srgbClr val="3333CC"/>
                </a:solidFill>
                <a:latin typeface="Franklin Gothic Book" panose="020B0503020102020204" pitchFamily="34" charset="0"/>
              </a:rPr>
              <a:t>new R5</a:t>
            </a:r>
            <a:endParaRPr lang="en-US" altLang="en-US" sz="2640">
              <a:solidFill>
                <a:srgbClr val="3333CC"/>
              </a:solidFill>
              <a:latin typeface="Tahoma" panose="020B0604030504040204" pitchFamily="34" charset="0"/>
            </a:endParaRPr>
          </a:p>
        </p:txBody>
      </p:sp>
      <p:sp>
        <p:nvSpPr>
          <p:cNvPr id="233524" name="Line 52">
            <a:extLst>
              <a:ext uri="{FF2B5EF4-FFF2-40B4-BE49-F238E27FC236}">
                <a16:creationId xmlns:a16="http://schemas.microsoft.com/office/drawing/2014/main" id="{1E8699CE-23A5-4A44-B0C7-00C8C6F217B5}"/>
              </a:ext>
            </a:extLst>
          </p:cNvPr>
          <p:cNvSpPr>
            <a:spLocks noChangeShapeType="1"/>
          </p:cNvSpPr>
          <p:nvPr/>
        </p:nvSpPr>
        <p:spPr bwMode="auto">
          <a:xfrm flipH="1">
            <a:off x="6789420" y="2042160"/>
            <a:ext cx="335280" cy="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25" name="Line 53">
            <a:extLst>
              <a:ext uri="{FF2B5EF4-FFF2-40B4-BE49-F238E27FC236}">
                <a16:creationId xmlns:a16="http://schemas.microsoft.com/office/drawing/2014/main" id="{9BC08BCE-F781-475F-BA2E-367BCACCAF57}"/>
              </a:ext>
            </a:extLst>
          </p:cNvPr>
          <p:cNvSpPr>
            <a:spLocks noChangeShapeType="1"/>
          </p:cNvSpPr>
          <p:nvPr/>
        </p:nvSpPr>
        <p:spPr bwMode="auto">
          <a:xfrm flipV="1">
            <a:off x="2933700" y="2796540"/>
            <a:ext cx="4358640" cy="8382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26" name="Line 54">
            <a:extLst>
              <a:ext uri="{FF2B5EF4-FFF2-40B4-BE49-F238E27FC236}">
                <a16:creationId xmlns:a16="http://schemas.microsoft.com/office/drawing/2014/main" id="{5580FE28-643A-4576-8775-83DDDA60B769}"/>
              </a:ext>
            </a:extLst>
          </p:cNvPr>
          <p:cNvSpPr>
            <a:spLocks noChangeShapeType="1"/>
          </p:cNvSpPr>
          <p:nvPr/>
        </p:nvSpPr>
        <p:spPr bwMode="auto">
          <a:xfrm flipV="1">
            <a:off x="2933700" y="2461260"/>
            <a:ext cx="4358640" cy="142494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27" name="Text Box 55">
            <a:extLst>
              <a:ext uri="{FF2B5EF4-FFF2-40B4-BE49-F238E27FC236}">
                <a16:creationId xmlns:a16="http://schemas.microsoft.com/office/drawing/2014/main" id="{50DDA363-535D-495F-B43B-37DD50FAD815}"/>
              </a:ext>
            </a:extLst>
          </p:cNvPr>
          <p:cNvSpPr txBox="1">
            <a:spLocks noChangeArrowheads="1"/>
          </p:cNvSpPr>
          <p:nvPr/>
        </p:nvSpPr>
        <p:spPr bwMode="auto">
          <a:xfrm>
            <a:off x="6293973" y="313182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R6</a:t>
            </a:r>
            <a:endParaRPr lang="en-US" altLang="en-US" sz="2640">
              <a:solidFill>
                <a:srgbClr val="000000"/>
              </a:solidFill>
              <a:latin typeface="Tahoma" panose="020B0604030504040204" pitchFamily="34" charset="0"/>
            </a:endParaRPr>
          </a:p>
        </p:txBody>
      </p:sp>
      <p:sp>
        <p:nvSpPr>
          <p:cNvPr id="233528" name="Line 56">
            <a:extLst>
              <a:ext uri="{FF2B5EF4-FFF2-40B4-BE49-F238E27FC236}">
                <a16:creationId xmlns:a16="http://schemas.microsoft.com/office/drawing/2014/main" id="{73B80919-0FEE-4D01-8C9E-9896B14579B9}"/>
              </a:ext>
            </a:extLst>
          </p:cNvPr>
          <p:cNvSpPr>
            <a:spLocks noChangeShapeType="1"/>
          </p:cNvSpPr>
          <p:nvPr/>
        </p:nvSpPr>
        <p:spPr bwMode="auto">
          <a:xfrm>
            <a:off x="6789420" y="3383280"/>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3529" name="Text Box 57">
            <a:extLst>
              <a:ext uri="{FF2B5EF4-FFF2-40B4-BE49-F238E27FC236}">
                <a16:creationId xmlns:a16="http://schemas.microsoft.com/office/drawing/2014/main" id="{DF64B65D-E55B-4634-82FD-8F6ADD895437}"/>
              </a:ext>
            </a:extLst>
          </p:cNvPr>
          <p:cNvSpPr txBox="1">
            <a:spLocks noChangeArrowheads="1"/>
          </p:cNvSpPr>
          <p:nvPr/>
        </p:nvSpPr>
        <p:spPr bwMode="auto">
          <a:xfrm>
            <a:off x="6306197" y="380238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R5</a:t>
            </a:r>
            <a:endParaRPr lang="en-US" altLang="en-US" sz="2640">
              <a:solidFill>
                <a:srgbClr val="000000"/>
              </a:solidFill>
              <a:latin typeface="Tahoma" panose="020B0604030504040204" pitchFamily="34" charset="0"/>
            </a:endParaRPr>
          </a:p>
        </p:txBody>
      </p:sp>
      <p:sp>
        <p:nvSpPr>
          <p:cNvPr id="233530" name="Line 58">
            <a:extLst>
              <a:ext uri="{FF2B5EF4-FFF2-40B4-BE49-F238E27FC236}">
                <a16:creationId xmlns:a16="http://schemas.microsoft.com/office/drawing/2014/main" id="{27D57020-A318-4C39-AD4C-150C29F1A8F2}"/>
              </a:ext>
            </a:extLst>
          </p:cNvPr>
          <p:cNvSpPr>
            <a:spLocks noChangeShapeType="1"/>
          </p:cNvSpPr>
          <p:nvPr/>
        </p:nvSpPr>
        <p:spPr bwMode="auto">
          <a:xfrm flipH="1">
            <a:off x="6789420" y="4053840"/>
            <a:ext cx="33528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pic>
        <p:nvPicPr>
          <p:cNvPr id="3" name="Picture 2">
            <a:extLst>
              <a:ext uri="{FF2B5EF4-FFF2-40B4-BE49-F238E27FC236}">
                <a16:creationId xmlns:a16="http://schemas.microsoft.com/office/drawing/2014/main" id="{7C7B2C95-BD68-4E50-905E-62D3F97C323D}"/>
              </a:ext>
            </a:extLst>
          </p:cNvPr>
          <p:cNvPicPr>
            <a:picLocks noChangeAspect="1"/>
          </p:cNvPicPr>
          <p:nvPr/>
        </p:nvPicPr>
        <p:blipFill>
          <a:blip r:embed="rId2"/>
          <a:stretch>
            <a:fillRect/>
          </a:stretch>
        </p:blipFill>
        <p:spPr>
          <a:xfrm>
            <a:off x="2574128" y="5601970"/>
            <a:ext cx="3276600" cy="1809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a:extLst>
              <a:ext uri="{FF2B5EF4-FFF2-40B4-BE49-F238E27FC236}">
                <a16:creationId xmlns:a16="http://schemas.microsoft.com/office/drawing/2014/main" id="{A94DC9CD-7081-4556-B7C9-01635055AFFA}"/>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a:rPr>
              <a:t>14-</a:t>
            </a:r>
            <a:fld id="{75020B00-E1F3-4E81-BC04-47BA962C0EA5}" type="slidenum">
              <a:rPr lang="en-US" altLang="en-US">
                <a:solidFill>
                  <a:srgbClr val="000000"/>
                </a:solidFill>
                <a:latin typeface="Arial"/>
              </a:rPr>
              <a:pPr defTabSz="1005840" eaLnBrk="0" fontAlgn="base" hangingPunct="0">
                <a:spcBef>
                  <a:spcPct val="0"/>
                </a:spcBef>
                <a:spcAft>
                  <a:spcPct val="0"/>
                </a:spcAft>
              </a:pPr>
              <a:t>18</a:t>
            </a:fld>
            <a:endParaRPr lang="en-US" altLang="en-US">
              <a:solidFill>
                <a:srgbClr val="000000"/>
              </a:solidFill>
              <a:latin typeface="Arial"/>
            </a:endParaRPr>
          </a:p>
        </p:txBody>
      </p:sp>
      <p:sp>
        <p:nvSpPr>
          <p:cNvPr id="234499" name="Rectangle 1027">
            <a:extLst>
              <a:ext uri="{FF2B5EF4-FFF2-40B4-BE49-F238E27FC236}">
                <a16:creationId xmlns:a16="http://schemas.microsoft.com/office/drawing/2014/main" id="{852A939D-4620-4628-B910-7448C0C588F0}"/>
              </a:ext>
            </a:extLst>
          </p:cNvPr>
          <p:cNvSpPr>
            <a:spLocks noGrp="1" noChangeArrowheads="1"/>
          </p:cNvSpPr>
          <p:nvPr>
            <p:ph type="body" idx="1"/>
          </p:nvPr>
        </p:nvSpPr>
        <p:spPr/>
        <p:txBody>
          <a:bodyPr/>
          <a:lstStyle/>
          <a:p>
            <a:r>
              <a:rPr lang="en-US" altLang="en-US" dirty="0">
                <a:solidFill>
                  <a:schemeClr val="accent2"/>
                </a:solidFill>
                <a:latin typeface="Courier New" panose="02070309020205020404" pitchFamily="49" charset="0"/>
              </a:rPr>
              <a:t>return k;</a:t>
            </a:r>
            <a:endParaRPr lang="en-US" altLang="en-US" b="0" dirty="0">
              <a:solidFill>
                <a:schemeClr val="accent2"/>
              </a:solidFill>
              <a:latin typeface="Courier New" panose="02070309020205020404" pitchFamily="49" charset="0"/>
            </a:endParaRPr>
          </a:p>
          <a:p>
            <a:endParaRPr lang="en-US" altLang="en-US" b="0" dirty="0">
              <a:latin typeface="Courier New" panose="02070309020205020404" pitchFamily="49" charset="0"/>
            </a:endParaRPr>
          </a:p>
          <a:p>
            <a:r>
              <a:rPr lang="en-US" altLang="en-US" sz="2200" dirty="0">
                <a:latin typeface="Courier New" panose="02070309020205020404" pitchFamily="49" charset="0"/>
              </a:rPr>
              <a:t>; copy k into return value</a:t>
            </a:r>
            <a:br>
              <a:rPr lang="en-US" altLang="en-US" sz="2200" dirty="0">
                <a:latin typeface="Courier New" panose="02070309020205020404" pitchFamily="49" charset="0"/>
              </a:rPr>
            </a:br>
            <a:r>
              <a:rPr lang="en-US" altLang="en-US" sz="2200" dirty="0">
                <a:latin typeface="Courier New" panose="02070309020205020404" pitchFamily="49" charset="0"/>
              </a:rPr>
              <a:t>LDR  R0, R5, #0</a:t>
            </a:r>
            <a:br>
              <a:rPr lang="en-US" altLang="en-US" sz="2200" dirty="0">
                <a:latin typeface="Courier New" panose="02070309020205020404" pitchFamily="49" charset="0"/>
              </a:rPr>
            </a:br>
            <a:r>
              <a:rPr lang="en-US" altLang="en-US" sz="2200" dirty="0">
                <a:latin typeface="Courier New" panose="02070309020205020404" pitchFamily="49" charset="0"/>
              </a:rPr>
              <a:t>STR  R0, R5, #3</a:t>
            </a:r>
            <a:br>
              <a:rPr lang="en-US" altLang="en-US" sz="2200" dirty="0">
                <a:latin typeface="Courier New" panose="02070309020205020404" pitchFamily="49" charset="0"/>
              </a:rPr>
            </a:br>
            <a:r>
              <a:rPr lang="en-US" altLang="en-US" sz="2200" dirty="0">
                <a:latin typeface="Courier New" panose="02070309020205020404" pitchFamily="49" charset="0"/>
              </a:rPr>
              <a:t>; pop local variables</a:t>
            </a:r>
            <a:br>
              <a:rPr lang="en-US" altLang="en-US" sz="2200" dirty="0">
                <a:latin typeface="Courier New" panose="02070309020205020404" pitchFamily="49" charset="0"/>
              </a:rPr>
            </a:br>
            <a:r>
              <a:rPr lang="en-US" altLang="en-US" sz="2200" dirty="0">
                <a:latin typeface="Courier New" panose="02070309020205020404" pitchFamily="49" charset="0"/>
              </a:rPr>
              <a:t>ADD  R6, R5, #1</a:t>
            </a:r>
            <a:br>
              <a:rPr lang="en-US" altLang="en-US" sz="2200" dirty="0">
                <a:latin typeface="Courier New" panose="02070309020205020404" pitchFamily="49" charset="0"/>
              </a:rPr>
            </a:br>
            <a:r>
              <a:rPr lang="en-US" altLang="en-US" sz="2200" dirty="0">
                <a:latin typeface="Courier New" panose="02070309020205020404" pitchFamily="49" charset="0"/>
              </a:rPr>
              <a:t>; pop dynamic link (into R5)</a:t>
            </a:r>
            <a:br>
              <a:rPr lang="en-US" altLang="en-US" sz="2200" dirty="0">
                <a:latin typeface="Courier New" panose="02070309020205020404" pitchFamily="49" charset="0"/>
              </a:rPr>
            </a:br>
            <a:r>
              <a:rPr lang="en-US" altLang="en-US" sz="2200" dirty="0">
                <a:latin typeface="Courier New" panose="02070309020205020404" pitchFamily="49" charset="0"/>
              </a:rPr>
              <a:t>LDR  R5, R6, #0</a:t>
            </a:r>
            <a:br>
              <a:rPr lang="en-US" altLang="en-US" sz="2200" dirty="0">
                <a:latin typeface="Courier New" panose="02070309020205020404" pitchFamily="49" charset="0"/>
              </a:rPr>
            </a:br>
            <a:r>
              <a:rPr lang="en-US" altLang="en-US" sz="2200" dirty="0">
                <a:latin typeface="Courier New" panose="02070309020205020404" pitchFamily="49" charset="0"/>
              </a:rPr>
              <a:t>ADD  R6, R6, #1</a:t>
            </a:r>
            <a:br>
              <a:rPr lang="en-US" altLang="en-US" sz="2200" dirty="0">
                <a:latin typeface="Courier New" panose="02070309020205020404" pitchFamily="49" charset="0"/>
              </a:rPr>
            </a:br>
            <a:r>
              <a:rPr lang="en-US" altLang="en-US" sz="2200" dirty="0">
                <a:latin typeface="Courier New" panose="02070309020205020404" pitchFamily="49" charset="0"/>
              </a:rPr>
              <a:t>; pop return </a:t>
            </a:r>
            <a:r>
              <a:rPr lang="en-US" altLang="en-US" sz="2200" dirty="0" err="1">
                <a:latin typeface="Courier New" panose="02070309020205020404" pitchFamily="49" charset="0"/>
              </a:rPr>
              <a:t>addr</a:t>
            </a:r>
            <a:r>
              <a:rPr lang="en-US" altLang="en-US" sz="2200" dirty="0">
                <a:latin typeface="Courier New" panose="02070309020205020404" pitchFamily="49" charset="0"/>
              </a:rPr>
              <a:t> (into R7)</a:t>
            </a:r>
            <a:br>
              <a:rPr lang="en-US" altLang="en-US" sz="2200" dirty="0">
                <a:latin typeface="Courier New" panose="02070309020205020404" pitchFamily="49" charset="0"/>
              </a:rPr>
            </a:br>
            <a:r>
              <a:rPr lang="en-US" altLang="en-US" sz="2200" dirty="0">
                <a:latin typeface="Courier New" panose="02070309020205020404" pitchFamily="49" charset="0"/>
              </a:rPr>
              <a:t>LDR  R7, R6, #0</a:t>
            </a:r>
            <a:br>
              <a:rPr lang="en-US" altLang="en-US" sz="2200" dirty="0">
                <a:latin typeface="Courier New" panose="02070309020205020404" pitchFamily="49" charset="0"/>
              </a:rPr>
            </a:br>
            <a:r>
              <a:rPr lang="en-US" altLang="en-US" sz="2200" dirty="0">
                <a:latin typeface="Courier New" panose="02070309020205020404" pitchFamily="49" charset="0"/>
              </a:rPr>
              <a:t>ADD  R6, R6, #1</a:t>
            </a:r>
            <a:br>
              <a:rPr lang="en-US" altLang="en-US" sz="2200" dirty="0">
                <a:latin typeface="Courier New" panose="02070309020205020404" pitchFamily="49" charset="0"/>
              </a:rPr>
            </a:br>
            <a:r>
              <a:rPr lang="en-US" altLang="en-US" sz="2200" dirty="0">
                <a:latin typeface="Courier New" panose="02070309020205020404" pitchFamily="49" charset="0"/>
              </a:rPr>
              <a:t>; return control to caller</a:t>
            </a:r>
            <a:br>
              <a:rPr lang="en-US" altLang="en-US" sz="2200" dirty="0">
                <a:latin typeface="Courier New" panose="02070309020205020404" pitchFamily="49" charset="0"/>
              </a:rPr>
            </a:br>
            <a:r>
              <a:rPr lang="en-US" altLang="en-US" sz="2200" dirty="0">
                <a:latin typeface="Courier New" panose="02070309020205020404" pitchFamily="49" charset="0"/>
              </a:rPr>
              <a:t>RET</a:t>
            </a:r>
            <a:endParaRPr lang="en-US" altLang="en-US" dirty="0">
              <a:latin typeface="Courier New" panose="02070309020205020404" pitchFamily="49" charset="0"/>
            </a:endParaRPr>
          </a:p>
        </p:txBody>
      </p:sp>
      <p:sp>
        <p:nvSpPr>
          <p:cNvPr id="234521" name="Line 1049">
            <a:extLst>
              <a:ext uri="{FF2B5EF4-FFF2-40B4-BE49-F238E27FC236}">
                <a16:creationId xmlns:a16="http://schemas.microsoft.com/office/drawing/2014/main" id="{0276E3AB-8186-404B-9D47-2FEB7AB30A51}"/>
              </a:ext>
            </a:extLst>
          </p:cNvPr>
          <p:cNvSpPr>
            <a:spLocks noChangeShapeType="1"/>
          </p:cNvSpPr>
          <p:nvPr/>
        </p:nvSpPr>
        <p:spPr bwMode="auto">
          <a:xfrm flipV="1">
            <a:off x="3101340" y="3131820"/>
            <a:ext cx="4191000" cy="8382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22" name="Line 1050">
            <a:extLst>
              <a:ext uri="{FF2B5EF4-FFF2-40B4-BE49-F238E27FC236}">
                <a16:creationId xmlns:a16="http://schemas.microsoft.com/office/drawing/2014/main" id="{1CED4A81-BEAD-4C60-9E27-71CD0AAA5069}"/>
              </a:ext>
            </a:extLst>
          </p:cNvPr>
          <p:cNvSpPr>
            <a:spLocks noChangeShapeType="1"/>
          </p:cNvSpPr>
          <p:nvPr/>
        </p:nvSpPr>
        <p:spPr bwMode="auto">
          <a:xfrm flipV="1">
            <a:off x="2933700" y="2377440"/>
            <a:ext cx="4358640" cy="217932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47" name="Line 1075">
            <a:extLst>
              <a:ext uri="{FF2B5EF4-FFF2-40B4-BE49-F238E27FC236}">
                <a16:creationId xmlns:a16="http://schemas.microsoft.com/office/drawing/2014/main" id="{86EB0D17-000C-4477-9D86-9BDC70F992F1}"/>
              </a:ext>
            </a:extLst>
          </p:cNvPr>
          <p:cNvSpPr>
            <a:spLocks noChangeShapeType="1"/>
          </p:cNvSpPr>
          <p:nvPr/>
        </p:nvSpPr>
        <p:spPr bwMode="auto">
          <a:xfrm>
            <a:off x="7124700" y="868680"/>
            <a:ext cx="0" cy="5532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48" name="Line 1076">
            <a:extLst>
              <a:ext uri="{FF2B5EF4-FFF2-40B4-BE49-F238E27FC236}">
                <a16:creationId xmlns:a16="http://schemas.microsoft.com/office/drawing/2014/main" id="{C375C471-FA23-4A83-9CF2-284682B154E2}"/>
              </a:ext>
            </a:extLst>
          </p:cNvPr>
          <p:cNvSpPr>
            <a:spLocks noChangeShapeType="1"/>
          </p:cNvSpPr>
          <p:nvPr/>
        </p:nvSpPr>
        <p:spPr bwMode="auto">
          <a:xfrm>
            <a:off x="8633460" y="868680"/>
            <a:ext cx="0" cy="5532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49" name="Line 1077">
            <a:extLst>
              <a:ext uri="{FF2B5EF4-FFF2-40B4-BE49-F238E27FC236}">
                <a16:creationId xmlns:a16="http://schemas.microsoft.com/office/drawing/2014/main" id="{00ECBEAB-885F-4AA7-89E0-B9CAD2E41462}"/>
              </a:ext>
            </a:extLst>
          </p:cNvPr>
          <p:cNvSpPr>
            <a:spLocks noChangeShapeType="1"/>
          </p:cNvSpPr>
          <p:nvPr/>
        </p:nvSpPr>
        <p:spPr bwMode="auto">
          <a:xfrm>
            <a:off x="7124700" y="28803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0" name="Line 1078">
            <a:extLst>
              <a:ext uri="{FF2B5EF4-FFF2-40B4-BE49-F238E27FC236}">
                <a16:creationId xmlns:a16="http://schemas.microsoft.com/office/drawing/2014/main" id="{776F0A61-DEB2-4FAC-A064-A1C59C5A2384}"/>
              </a:ext>
            </a:extLst>
          </p:cNvPr>
          <p:cNvSpPr>
            <a:spLocks noChangeShapeType="1"/>
          </p:cNvSpPr>
          <p:nvPr/>
        </p:nvSpPr>
        <p:spPr bwMode="auto">
          <a:xfrm>
            <a:off x="7124700" y="32156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1" name="Line 1079">
            <a:extLst>
              <a:ext uri="{FF2B5EF4-FFF2-40B4-BE49-F238E27FC236}">
                <a16:creationId xmlns:a16="http://schemas.microsoft.com/office/drawing/2014/main" id="{3F63F19B-B192-49C0-95DE-3F8C501B6DE2}"/>
              </a:ext>
            </a:extLst>
          </p:cNvPr>
          <p:cNvSpPr>
            <a:spLocks noChangeShapeType="1"/>
          </p:cNvSpPr>
          <p:nvPr/>
        </p:nvSpPr>
        <p:spPr bwMode="auto">
          <a:xfrm>
            <a:off x="7124700" y="35509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2" name="Line 1080">
            <a:extLst>
              <a:ext uri="{FF2B5EF4-FFF2-40B4-BE49-F238E27FC236}">
                <a16:creationId xmlns:a16="http://schemas.microsoft.com/office/drawing/2014/main" id="{4D43A461-6A11-49D2-8E7C-E1BAB7244EA6}"/>
              </a:ext>
            </a:extLst>
          </p:cNvPr>
          <p:cNvSpPr>
            <a:spLocks noChangeShapeType="1"/>
          </p:cNvSpPr>
          <p:nvPr/>
        </p:nvSpPr>
        <p:spPr bwMode="auto">
          <a:xfrm>
            <a:off x="7124700" y="38862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3" name="Line 1081">
            <a:extLst>
              <a:ext uri="{FF2B5EF4-FFF2-40B4-BE49-F238E27FC236}">
                <a16:creationId xmlns:a16="http://schemas.microsoft.com/office/drawing/2014/main" id="{956E13D3-8C59-4FDF-AC4E-4E66ECEDE67C}"/>
              </a:ext>
            </a:extLst>
          </p:cNvPr>
          <p:cNvSpPr>
            <a:spLocks noChangeShapeType="1"/>
          </p:cNvSpPr>
          <p:nvPr/>
        </p:nvSpPr>
        <p:spPr bwMode="auto">
          <a:xfrm>
            <a:off x="7124700" y="42214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4" name="Line 1082">
            <a:extLst>
              <a:ext uri="{FF2B5EF4-FFF2-40B4-BE49-F238E27FC236}">
                <a16:creationId xmlns:a16="http://schemas.microsoft.com/office/drawing/2014/main" id="{D94F8282-288D-438D-946A-37FBB4BF0FBB}"/>
              </a:ext>
            </a:extLst>
          </p:cNvPr>
          <p:cNvSpPr>
            <a:spLocks noChangeShapeType="1"/>
          </p:cNvSpPr>
          <p:nvPr/>
        </p:nvSpPr>
        <p:spPr bwMode="auto">
          <a:xfrm>
            <a:off x="7124700" y="45567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5" name="Line 1083">
            <a:extLst>
              <a:ext uri="{FF2B5EF4-FFF2-40B4-BE49-F238E27FC236}">
                <a16:creationId xmlns:a16="http://schemas.microsoft.com/office/drawing/2014/main" id="{7F844AA2-1ECD-4EC4-92D2-8850EDABFA11}"/>
              </a:ext>
            </a:extLst>
          </p:cNvPr>
          <p:cNvSpPr>
            <a:spLocks noChangeShapeType="1"/>
          </p:cNvSpPr>
          <p:nvPr/>
        </p:nvSpPr>
        <p:spPr bwMode="auto">
          <a:xfrm>
            <a:off x="7124700" y="48920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6" name="Line 1084">
            <a:extLst>
              <a:ext uri="{FF2B5EF4-FFF2-40B4-BE49-F238E27FC236}">
                <a16:creationId xmlns:a16="http://schemas.microsoft.com/office/drawing/2014/main" id="{724C74B8-CC58-4C0D-838E-AAF49A9F326F}"/>
              </a:ext>
            </a:extLst>
          </p:cNvPr>
          <p:cNvSpPr>
            <a:spLocks noChangeShapeType="1"/>
          </p:cNvSpPr>
          <p:nvPr/>
        </p:nvSpPr>
        <p:spPr bwMode="auto">
          <a:xfrm>
            <a:off x="7124700" y="52273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7" name="Line 1085">
            <a:extLst>
              <a:ext uri="{FF2B5EF4-FFF2-40B4-BE49-F238E27FC236}">
                <a16:creationId xmlns:a16="http://schemas.microsoft.com/office/drawing/2014/main" id="{E70D1F1E-B4B7-43CD-898A-6D31A12187FF}"/>
              </a:ext>
            </a:extLst>
          </p:cNvPr>
          <p:cNvSpPr>
            <a:spLocks noChangeShapeType="1"/>
          </p:cNvSpPr>
          <p:nvPr/>
        </p:nvSpPr>
        <p:spPr bwMode="auto">
          <a:xfrm>
            <a:off x="7124700" y="55626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58" name="Text Box 1086">
            <a:extLst>
              <a:ext uri="{FF2B5EF4-FFF2-40B4-BE49-F238E27FC236}">
                <a16:creationId xmlns:a16="http://schemas.microsoft.com/office/drawing/2014/main" id="{7D1F1AD1-1398-48B0-9F33-1375444A9CD9}"/>
              </a:ext>
            </a:extLst>
          </p:cNvPr>
          <p:cNvSpPr txBox="1">
            <a:spLocks noChangeArrowheads="1"/>
          </p:cNvSpPr>
          <p:nvPr/>
        </p:nvSpPr>
        <p:spPr bwMode="auto">
          <a:xfrm>
            <a:off x="8633460" y="1120140"/>
            <a:ext cx="1127488"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m</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k</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dyn link</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ret addr</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ret val</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q</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w</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dyn link</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ret addr</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ret val</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a</a:t>
            </a:r>
          </a:p>
        </p:txBody>
      </p:sp>
      <p:sp>
        <p:nvSpPr>
          <p:cNvPr id="234559" name="Line 1087">
            <a:extLst>
              <a:ext uri="{FF2B5EF4-FFF2-40B4-BE49-F238E27FC236}">
                <a16:creationId xmlns:a16="http://schemas.microsoft.com/office/drawing/2014/main" id="{51EAD132-38CE-4FB7-9D2A-3996F11B32F2}"/>
              </a:ext>
            </a:extLst>
          </p:cNvPr>
          <p:cNvSpPr>
            <a:spLocks noChangeShapeType="1"/>
          </p:cNvSpPr>
          <p:nvPr/>
        </p:nvSpPr>
        <p:spPr bwMode="auto">
          <a:xfrm>
            <a:off x="7124700" y="25450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60" name="Line 1088">
            <a:extLst>
              <a:ext uri="{FF2B5EF4-FFF2-40B4-BE49-F238E27FC236}">
                <a16:creationId xmlns:a16="http://schemas.microsoft.com/office/drawing/2014/main" id="{99B3FC8A-9F07-48E2-80DD-4AFACF58D38D}"/>
              </a:ext>
            </a:extLst>
          </p:cNvPr>
          <p:cNvSpPr>
            <a:spLocks noChangeShapeType="1"/>
          </p:cNvSpPr>
          <p:nvPr/>
        </p:nvSpPr>
        <p:spPr bwMode="auto">
          <a:xfrm>
            <a:off x="7124700" y="220980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61" name="Line 1089">
            <a:extLst>
              <a:ext uri="{FF2B5EF4-FFF2-40B4-BE49-F238E27FC236}">
                <a16:creationId xmlns:a16="http://schemas.microsoft.com/office/drawing/2014/main" id="{72C297E8-A5DA-4C50-8382-14C8A6B29C80}"/>
              </a:ext>
            </a:extLst>
          </p:cNvPr>
          <p:cNvSpPr>
            <a:spLocks noChangeShapeType="1"/>
          </p:cNvSpPr>
          <p:nvPr/>
        </p:nvSpPr>
        <p:spPr bwMode="auto">
          <a:xfrm>
            <a:off x="7124700" y="18745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62" name="Line 1090">
            <a:extLst>
              <a:ext uri="{FF2B5EF4-FFF2-40B4-BE49-F238E27FC236}">
                <a16:creationId xmlns:a16="http://schemas.microsoft.com/office/drawing/2014/main" id="{51FF4DF9-7A31-4A37-B87C-68241ABF7065}"/>
              </a:ext>
            </a:extLst>
          </p:cNvPr>
          <p:cNvSpPr>
            <a:spLocks noChangeShapeType="1"/>
          </p:cNvSpPr>
          <p:nvPr/>
        </p:nvSpPr>
        <p:spPr bwMode="auto">
          <a:xfrm>
            <a:off x="7124700" y="153924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63" name="Line 1091">
            <a:extLst>
              <a:ext uri="{FF2B5EF4-FFF2-40B4-BE49-F238E27FC236}">
                <a16:creationId xmlns:a16="http://schemas.microsoft.com/office/drawing/2014/main" id="{2AAD8A3D-4353-45D6-A08F-F3E37F646136}"/>
              </a:ext>
            </a:extLst>
          </p:cNvPr>
          <p:cNvSpPr>
            <a:spLocks noChangeShapeType="1"/>
          </p:cNvSpPr>
          <p:nvPr/>
        </p:nvSpPr>
        <p:spPr bwMode="auto">
          <a:xfrm>
            <a:off x="7124700" y="12039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64" name="Text Box 1092">
            <a:extLst>
              <a:ext uri="{FF2B5EF4-FFF2-40B4-BE49-F238E27FC236}">
                <a16:creationId xmlns:a16="http://schemas.microsoft.com/office/drawing/2014/main" id="{6EAEB85F-37C6-4C14-A6A1-F7377EE49323}"/>
              </a:ext>
            </a:extLst>
          </p:cNvPr>
          <p:cNvSpPr txBox="1">
            <a:spLocks noChangeArrowheads="1"/>
          </p:cNvSpPr>
          <p:nvPr/>
        </p:nvSpPr>
        <p:spPr bwMode="auto">
          <a:xfrm>
            <a:off x="7124700" y="1179512"/>
            <a:ext cx="150876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-43</a:t>
            </a: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217</a:t>
            </a: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xFCFB</a:t>
            </a: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x3100</a:t>
            </a:r>
          </a:p>
          <a:p>
            <a:pPr algn="ctr" defTabSz="1005840" eaLnBrk="0" fontAlgn="base" hangingPunct="0">
              <a:spcBef>
                <a:spcPct val="0"/>
              </a:spcBef>
              <a:spcAft>
                <a:spcPct val="0"/>
              </a:spcAft>
            </a:pPr>
            <a:r>
              <a:rPr lang="en-US" altLang="en-US" sz="2200">
                <a:solidFill>
                  <a:srgbClr val="3333CC"/>
                </a:solidFill>
                <a:latin typeface="Courier New" panose="02070309020205020404" pitchFamily="49" charset="0"/>
              </a:rPr>
              <a:t>217</a:t>
            </a: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25</a:t>
            </a:r>
            <a:r>
              <a:rPr lang="en-US" altLang="en-US" sz="2200">
                <a:solidFill>
                  <a:srgbClr val="3333CC"/>
                </a:solidFill>
                <a:latin typeface="Courier New" panose="02070309020205020404" pitchFamily="49" charset="0"/>
              </a:rPr>
              <a:t> </a:t>
            </a: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10</a:t>
            </a: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25</a:t>
            </a: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p:txBody>
      </p:sp>
      <p:sp>
        <p:nvSpPr>
          <p:cNvPr id="234565" name="Text Box 1093">
            <a:extLst>
              <a:ext uri="{FF2B5EF4-FFF2-40B4-BE49-F238E27FC236}">
                <a16:creationId xmlns:a16="http://schemas.microsoft.com/office/drawing/2014/main" id="{B17EE646-B1B4-4D95-B214-2A25FFF54CCC}"/>
              </a:ext>
            </a:extLst>
          </p:cNvPr>
          <p:cNvSpPr txBox="1">
            <a:spLocks noChangeArrowheads="1"/>
          </p:cNvSpPr>
          <p:nvPr/>
        </p:nvSpPr>
        <p:spPr bwMode="auto">
          <a:xfrm>
            <a:off x="6210041" y="5562600"/>
            <a:ext cx="946092"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1980">
                <a:solidFill>
                  <a:srgbClr val="000000"/>
                </a:solidFill>
                <a:latin typeface="Courier New" panose="02070309020205020404" pitchFamily="49" charset="0"/>
              </a:rPr>
              <a:t>xFD00</a:t>
            </a:r>
          </a:p>
        </p:txBody>
      </p:sp>
      <p:sp>
        <p:nvSpPr>
          <p:cNvPr id="234566" name="Text Box 1094">
            <a:extLst>
              <a:ext uri="{FF2B5EF4-FFF2-40B4-BE49-F238E27FC236}">
                <a16:creationId xmlns:a16="http://schemas.microsoft.com/office/drawing/2014/main" id="{09ADC7CA-653F-4BD3-95FE-12D23D91A064}"/>
              </a:ext>
            </a:extLst>
          </p:cNvPr>
          <p:cNvSpPr txBox="1">
            <a:spLocks noChangeArrowheads="1"/>
          </p:cNvSpPr>
          <p:nvPr/>
        </p:nvSpPr>
        <p:spPr bwMode="auto">
          <a:xfrm>
            <a:off x="6293973" y="145542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R6</a:t>
            </a:r>
            <a:endParaRPr lang="en-US" altLang="en-US" sz="2640">
              <a:solidFill>
                <a:srgbClr val="000000"/>
              </a:solidFill>
              <a:latin typeface="Tahoma" panose="020B0604030504040204" pitchFamily="34" charset="0"/>
            </a:endParaRPr>
          </a:p>
        </p:txBody>
      </p:sp>
      <p:sp>
        <p:nvSpPr>
          <p:cNvPr id="234567" name="Line 1095">
            <a:extLst>
              <a:ext uri="{FF2B5EF4-FFF2-40B4-BE49-F238E27FC236}">
                <a16:creationId xmlns:a16="http://schemas.microsoft.com/office/drawing/2014/main" id="{4DC3E84A-239A-498D-8391-99057B084642}"/>
              </a:ext>
            </a:extLst>
          </p:cNvPr>
          <p:cNvSpPr>
            <a:spLocks noChangeShapeType="1"/>
          </p:cNvSpPr>
          <p:nvPr/>
        </p:nvSpPr>
        <p:spPr bwMode="auto">
          <a:xfrm>
            <a:off x="6789420" y="1706880"/>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68" name="Text Box 1096">
            <a:extLst>
              <a:ext uri="{FF2B5EF4-FFF2-40B4-BE49-F238E27FC236}">
                <a16:creationId xmlns:a16="http://schemas.microsoft.com/office/drawing/2014/main" id="{36D8DD24-E9C6-4997-B229-BBA3B4C1C943}"/>
              </a:ext>
            </a:extLst>
          </p:cNvPr>
          <p:cNvSpPr txBox="1">
            <a:spLocks noChangeArrowheads="1"/>
          </p:cNvSpPr>
          <p:nvPr/>
        </p:nvSpPr>
        <p:spPr bwMode="auto">
          <a:xfrm>
            <a:off x="6293973" y="179070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R5</a:t>
            </a:r>
            <a:endParaRPr lang="en-US" altLang="en-US" sz="2640">
              <a:solidFill>
                <a:srgbClr val="000000"/>
              </a:solidFill>
              <a:latin typeface="Tahoma" panose="020B0604030504040204" pitchFamily="34" charset="0"/>
            </a:endParaRPr>
          </a:p>
        </p:txBody>
      </p:sp>
      <p:sp>
        <p:nvSpPr>
          <p:cNvPr id="234569" name="Line 1097">
            <a:extLst>
              <a:ext uri="{FF2B5EF4-FFF2-40B4-BE49-F238E27FC236}">
                <a16:creationId xmlns:a16="http://schemas.microsoft.com/office/drawing/2014/main" id="{C62557E4-AB1D-4199-A874-DCD210E0ED30}"/>
              </a:ext>
            </a:extLst>
          </p:cNvPr>
          <p:cNvSpPr>
            <a:spLocks noChangeShapeType="1"/>
          </p:cNvSpPr>
          <p:nvPr/>
        </p:nvSpPr>
        <p:spPr bwMode="auto">
          <a:xfrm flipH="1">
            <a:off x="6789420" y="2042160"/>
            <a:ext cx="33528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70" name="Text Box 1098">
            <a:extLst>
              <a:ext uri="{FF2B5EF4-FFF2-40B4-BE49-F238E27FC236}">
                <a16:creationId xmlns:a16="http://schemas.microsoft.com/office/drawing/2014/main" id="{7D9494FD-19F1-499E-B148-15EEE6664EB5}"/>
              </a:ext>
            </a:extLst>
          </p:cNvPr>
          <p:cNvSpPr txBox="1">
            <a:spLocks noChangeArrowheads="1"/>
          </p:cNvSpPr>
          <p:nvPr/>
        </p:nvSpPr>
        <p:spPr bwMode="auto">
          <a:xfrm>
            <a:off x="5677877" y="2796540"/>
            <a:ext cx="11464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2200">
                <a:solidFill>
                  <a:srgbClr val="3333CC"/>
                </a:solidFill>
                <a:latin typeface="Franklin Gothic Book" panose="020B0503020102020204" pitchFamily="34" charset="0"/>
              </a:rPr>
              <a:t> new R6</a:t>
            </a:r>
            <a:endParaRPr lang="en-US" altLang="en-US" sz="2640">
              <a:solidFill>
                <a:srgbClr val="3333CC"/>
              </a:solidFill>
              <a:latin typeface="Tahoma" panose="020B0604030504040204" pitchFamily="34" charset="0"/>
            </a:endParaRPr>
          </a:p>
        </p:txBody>
      </p:sp>
      <p:sp>
        <p:nvSpPr>
          <p:cNvPr id="234571" name="Line 1099">
            <a:extLst>
              <a:ext uri="{FF2B5EF4-FFF2-40B4-BE49-F238E27FC236}">
                <a16:creationId xmlns:a16="http://schemas.microsoft.com/office/drawing/2014/main" id="{8801518D-62FD-49C9-AE73-E77A13B2D977}"/>
              </a:ext>
            </a:extLst>
          </p:cNvPr>
          <p:cNvSpPr>
            <a:spLocks noChangeShapeType="1"/>
          </p:cNvSpPr>
          <p:nvPr/>
        </p:nvSpPr>
        <p:spPr bwMode="auto">
          <a:xfrm>
            <a:off x="6789420" y="3048000"/>
            <a:ext cx="33528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72" name="Text Box 1100">
            <a:extLst>
              <a:ext uri="{FF2B5EF4-FFF2-40B4-BE49-F238E27FC236}">
                <a16:creationId xmlns:a16="http://schemas.microsoft.com/office/drawing/2014/main" id="{BD17E811-3F6E-4442-89B1-D0474455C799}"/>
              </a:ext>
            </a:extLst>
          </p:cNvPr>
          <p:cNvSpPr txBox="1">
            <a:spLocks noChangeArrowheads="1"/>
          </p:cNvSpPr>
          <p:nvPr/>
        </p:nvSpPr>
        <p:spPr bwMode="auto">
          <a:xfrm>
            <a:off x="5748409" y="3819843"/>
            <a:ext cx="10759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2200">
                <a:solidFill>
                  <a:srgbClr val="3333CC"/>
                </a:solidFill>
                <a:latin typeface="Franklin Gothic Book" panose="020B0503020102020204" pitchFamily="34" charset="0"/>
              </a:rPr>
              <a:t>new R5</a:t>
            </a:r>
            <a:endParaRPr lang="en-US" altLang="en-US" sz="2640">
              <a:solidFill>
                <a:srgbClr val="3333CC"/>
              </a:solidFill>
              <a:latin typeface="Tahoma" panose="020B0604030504040204" pitchFamily="34" charset="0"/>
            </a:endParaRPr>
          </a:p>
        </p:txBody>
      </p:sp>
      <p:sp>
        <p:nvSpPr>
          <p:cNvPr id="234573" name="Line 1101">
            <a:extLst>
              <a:ext uri="{FF2B5EF4-FFF2-40B4-BE49-F238E27FC236}">
                <a16:creationId xmlns:a16="http://schemas.microsoft.com/office/drawing/2014/main" id="{9F9E1002-48B5-455F-AADC-2A0EE9013D92}"/>
              </a:ext>
            </a:extLst>
          </p:cNvPr>
          <p:cNvSpPr>
            <a:spLocks noChangeShapeType="1"/>
          </p:cNvSpPr>
          <p:nvPr/>
        </p:nvSpPr>
        <p:spPr bwMode="auto">
          <a:xfrm flipH="1">
            <a:off x="6789420" y="4071303"/>
            <a:ext cx="335280" cy="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4574" name="Line 1102">
            <a:extLst>
              <a:ext uri="{FF2B5EF4-FFF2-40B4-BE49-F238E27FC236}">
                <a16:creationId xmlns:a16="http://schemas.microsoft.com/office/drawing/2014/main" id="{B2A09774-9DE6-456A-A27C-2AC01C7E75CF}"/>
              </a:ext>
            </a:extLst>
          </p:cNvPr>
          <p:cNvSpPr>
            <a:spLocks noChangeShapeType="1"/>
          </p:cNvSpPr>
          <p:nvPr/>
        </p:nvSpPr>
        <p:spPr bwMode="auto">
          <a:xfrm flipV="1">
            <a:off x="2933700" y="2712720"/>
            <a:ext cx="4358640" cy="276606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pic>
        <p:nvPicPr>
          <p:cNvPr id="2" name="Picture 1">
            <a:extLst>
              <a:ext uri="{FF2B5EF4-FFF2-40B4-BE49-F238E27FC236}">
                <a16:creationId xmlns:a16="http://schemas.microsoft.com/office/drawing/2014/main" id="{A8057AB4-297D-4A65-9210-A6BE0AC3214E}"/>
              </a:ext>
            </a:extLst>
          </p:cNvPr>
          <p:cNvPicPr>
            <a:picLocks noChangeAspect="1"/>
          </p:cNvPicPr>
          <p:nvPr/>
        </p:nvPicPr>
        <p:blipFill>
          <a:blip r:embed="rId2"/>
          <a:stretch>
            <a:fillRect/>
          </a:stretch>
        </p:blipFill>
        <p:spPr>
          <a:xfrm>
            <a:off x="3873564" y="1053528"/>
            <a:ext cx="2287106" cy="1263227"/>
          </a:xfrm>
          <a:prstGeom prst="rect">
            <a:avLst/>
          </a:prstGeom>
        </p:spPr>
      </p:pic>
      <p:sp>
        <p:nvSpPr>
          <p:cNvPr id="234498" name="Rectangle 1026">
            <a:extLst>
              <a:ext uri="{FF2B5EF4-FFF2-40B4-BE49-F238E27FC236}">
                <a16:creationId xmlns:a16="http://schemas.microsoft.com/office/drawing/2014/main" id="{6730F3B0-EEF7-4BD5-B02B-E042B992B82F}"/>
              </a:ext>
            </a:extLst>
          </p:cNvPr>
          <p:cNvSpPr>
            <a:spLocks noGrp="1" noChangeArrowheads="1"/>
          </p:cNvSpPr>
          <p:nvPr>
            <p:ph type="title"/>
          </p:nvPr>
        </p:nvSpPr>
        <p:spPr>
          <a:xfrm>
            <a:off x="0" y="431976"/>
            <a:ext cx="9555480" cy="604520"/>
          </a:xfrm>
        </p:spPr>
        <p:txBody>
          <a:bodyPr/>
          <a:lstStyle/>
          <a:p>
            <a:r>
              <a:rPr lang="en-US" altLang="en-US" dirty="0">
                <a:solidFill>
                  <a:schemeClr val="tx1"/>
                </a:solidFill>
              </a:rPr>
              <a:t>Ending the </a:t>
            </a:r>
            <a:r>
              <a:rPr lang="en-US" altLang="en-US" dirty="0" err="1">
                <a:solidFill>
                  <a:schemeClr val="tx1"/>
                </a:solidFill>
              </a:rPr>
              <a:t>Callee</a:t>
            </a:r>
            <a:r>
              <a:rPr lang="en-US" altLang="en-US" dirty="0">
                <a:solidFill>
                  <a:schemeClr val="tx1"/>
                </a:solidFill>
              </a:rPr>
              <a:t>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a:extLst>
              <a:ext uri="{FF2B5EF4-FFF2-40B4-BE49-F238E27FC236}">
                <a16:creationId xmlns:a16="http://schemas.microsoft.com/office/drawing/2014/main" id="{47DEF7ED-E142-45F8-A880-11686CB7FE31}"/>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a:rPr>
              <a:t>14-</a:t>
            </a:r>
            <a:fld id="{2B4F005B-7C72-49E4-87A1-DF0B4F54287E}" type="slidenum">
              <a:rPr lang="en-US" altLang="en-US">
                <a:solidFill>
                  <a:srgbClr val="000000"/>
                </a:solidFill>
                <a:latin typeface="Arial"/>
              </a:rPr>
              <a:pPr defTabSz="1005840" eaLnBrk="0" fontAlgn="base" hangingPunct="0">
                <a:spcBef>
                  <a:spcPct val="0"/>
                </a:spcBef>
                <a:spcAft>
                  <a:spcPct val="0"/>
                </a:spcAft>
              </a:pPr>
              <a:t>19</a:t>
            </a:fld>
            <a:endParaRPr lang="en-US" altLang="en-US">
              <a:solidFill>
                <a:srgbClr val="000000"/>
              </a:solidFill>
              <a:latin typeface="Arial"/>
            </a:endParaRPr>
          </a:p>
        </p:txBody>
      </p:sp>
      <p:sp>
        <p:nvSpPr>
          <p:cNvPr id="235522" name="Rectangle 2">
            <a:extLst>
              <a:ext uri="{FF2B5EF4-FFF2-40B4-BE49-F238E27FC236}">
                <a16:creationId xmlns:a16="http://schemas.microsoft.com/office/drawing/2014/main" id="{7BB1B850-C5BC-46FD-BEB7-BDA7E9E7722D}"/>
              </a:ext>
            </a:extLst>
          </p:cNvPr>
          <p:cNvSpPr>
            <a:spLocks noGrp="1" noChangeArrowheads="1"/>
          </p:cNvSpPr>
          <p:nvPr>
            <p:ph type="title"/>
          </p:nvPr>
        </p:nvSpPr>
        <p:spPr/>
        <p:txBody>
          <a:bodyPr/>
          <a:lstStyle/>
          <a:p>
            <a:r>
              <a:rPr lang="en-US" altLang="en-US"/>
              <a:t>Resuming the Caller Function</a:t>
            </a:r>
          </a:p>
        </p:txBody>
      </p:sp>
      <p:sp>
        <p:nvSpPr>
          <p:cNvPr id="235523" name="Rectangle 3">
            <a:extLst>
              <a:ext uri="{FF2B5EF4-FFF2-40B4-BE49-F238E27FC236}">
                <a16:creationId xmlns:a16="http://schemas.microsoft.com/office/drawing/2014/main" id="{F319005B-0780-445D-B257-53EBA0918223}"/>
              </a:ext>
            </a:extLst>
          </p:cNvPr>
          <p:cNvSpPr>
            <a:spLocks noGrp="1" noChangeArrowheads="1"/>
          </p:cNvSpPr>
          <p:nvPr>
            <p:ph type="body" idx="1"/>
          </p:nvPr>
        </p:nvSpPr>
        <p:spPr/>
        <p:txBody>
          <a:bodyPr/>
          <a:lstStyle/>
          <a:p>
            <a:r>
              <a:rPr lang="en-US" altLang="en-US" dirty="0">
                <a:solidFill>
                  <a:srgbClr val="CE0000"/>
                </a:solidFill>
                <a:latin typeface="Courier New" panose="02070309020205020404" pitchFamily="49" charset="0"/>
              </a:rPr>
              <a:t>w = Volta(w,10);</a:t>
            </a:r>
            <a:endParaRPr lang="en-US" altLang="en-US" b="0" dirty="0">
              <a:latin typeface="Courier New" panose="02070309020205020404" pitchFamily="49" charset="0"/>
            </a:endParaRPr>
          </a:p>
          <a:p>
            <a:endParaRPr lang="en-US" altLang="en-US" b="0" dirty="0">
              <a:latin typeface="Courier New" panose="02070309020205020404" pitchFamily="49" charset="0"/>
            </a:endParaRPr>
          </a:p>
          <a:p>
            <a:r>
              <a:rPr lang="en-US" altLang="en-US" sz="2200" dirty="0">
                <a:latin typeface="Courier New" panose="02070309020205020404" pitchFamily="49" charset="0"/>
              </a:rPr>
              <a:t>JSR  Volta</a:t>
            </a:r>
            <a:br>
              <a:rPr lang="en-US" altLang="en-US" sz="2200" dirty="0">
                <a:latin typeface="Courier New" panose="02070309020205020404" pitchFamily="49" charset="0"/>
              </a:rPr>
            </a:br>
            <a:r>
              <a:rPr lang="en-US" altLang="en-US" sz="2200" dirty="0">
                <a:latin typeface="Courier New" panose="02070309020205020404" pitchFamily="49" charset="0"/>
              </a:rPr>
              <a:t/>
            </a:r>
            <a:br>
              <a:rPr lang="en-US" altLang="en-US" sz="2200" dirty="0">
                <a:latin typeface="Courier New" panose="02070309020205020404" pitchFamily="49" charset="0"/>
              </a:rPr>
            </a:br>
            <a:r>
              <a:rPr lang="en-US" altLang="en-US" sz="2200" dirty="0">
                <a:latin typeface="Courier New" panose="02070309020205020404" pitchFamily="49" charset="0"/>
              </a:rPr>
              <a:t>; load return value (top of stack)</a:t>
            </a:r>
            <a:br>
              <a:rPr lang="en-US" altLang="en-US" sz="2200" dirty="0">
                <a:latin typeface="Courier New" panose="02070309020205020404" pitchFamily="49" charset="0"/>
              </a:rPr>
            </a:br>
            <a:r>
              <a:rPr lang="en-US" altLang="en-US" sz="2200" dirty="0">
                <a:latin typeface="Courier New" panose="02070309020205020404" pitchFamily="49" charset="0"/>
              </a:rPr>
              <a:t>LDR  R0, R6, #0</a:t>
            </a:r>
            <a:br>
              <a:rPr lang="en-US" altLang="en-US" sz="2200" dirty="0">
                <a:latin typeface="Courier New" panose="02070309020205020404" pitchFamily="49" charset="0"/>
              </a:rPr>
            </a:br>
            <a:r>
              <a:rPr lang="en-US" altLang="en-US" sz="2200" dirty="0">
                <a:latin typeface="Courier New" panose="02070309020205020404" pitchFamily="49" charset="0"/>
              </a:rPr>
              <a:t>; perform assignment</a:t>
            </a:r>
            <a:br>
              <a:rPr lang="en-US" altLang="en-US" sz="2200" dirty="0">
                <a:latin typeface="Courier New" panose="02070309020205020404" pitchFamily="49" charset="0"/>
              </a:rPr>
            </a:br>
            <a:r>
              <a:rPr lang="en-US" altLang="en-US" sz="2200" dirty="0">
                <a:latin typeface="Courier New" panose="02070309020205020404" pitchFamily="49" charset="0"/>
              </a:rPr>
              <a:t>STR  R0, R5, #0</a:t>
            </a:r>
            <a:br>
              <a:rPr lang="en-US" altLang="en-US" sz="2200" dirty="0">
                <a:latin typeface="Courier New" panose="02070309020205020404" pitchFamily="49" charset="0"/>
              </a:rPr>
            </a:br>
            <a:endParaRPr lang="en-US" altLang="en-US" sz="2200" dirty="0">
              <a:latin typeface="Courier New" panose="02070309020205020404" pitchFamily="49" charset="0"/>
            </a:endParaRPr>
          </a:p>
          <a:p>
            <a:r>
              <a:rPr lang="en-US" altLang="en-US" sz="2200" dirty="0">
                <a:latin typeface="Courier New" panose="02070309020205020404" pitchFamily="49" charset="0"/>
              </a:rPr>
              <a:t>; pop return value; </a:t>
            </a:r>
            <a:r>
              <a:rPr lang="en-US" altLang="en-US" sz="2200" dirty="0">
                <a:solidFill>
                  <a:schemeClr val="accent2">
                    <a:lumMod val="60000"/>
                    <a:lumOff val="40000"/>
                  </a:schemeClr>
                </a:solidFill>
                <a:latin typeface="Courier New" panose="02070309020205020404" pitchFamily="49" charset="0"/>
              </a:rPr>
              <a:t>W=Volta(W,10)</a:t>
            </a:r>
            <a:r>
              <a:rPr lang="en-US" altLang="en-US" sz="2200" dirty="0">
                <a:latin typeface="Courier New" panose="02070309020205020404" pitchFamily="49" charset="0"/>
              </a:rPr>
              <a:t/>
            </a:r>
            <a:br>
              <a:rPr lang="en-US" altLang="en-US" sz="2200" dirty="0">
                <a:latin typeface="Courier New" panose="02070309020205020404" pitchFamily="49" charset="0"/>
              </a:rPr>
            </a:br>
            <a:r>
              <a:rPr lang="en-US" altLang="en-US" sz="2200" dirty="0">
                <a:latin typeface="Courier New" panose="02070309020205020404" pitchFamily="49" charset="0"/>
              </a:rPr>
              <a:t>ADD  R6, R6, #1</a:t>
            </a:r>
            <a:br>
              <a:rPr lang="en-US" altLang="en-US" sz="2200" dirty="0">
                <a:latin typeface="Courier New" panose="02070309020205020404" pitchFamily="49" charset="0"/>
              </a:rPr>
            </a:br>
            <a:endParaRPr lang="en-US" altLang="en-US" sz="2200" dirty="0">
              <a:latin typeface="Courier New" panose="02070309020205020404" pitchFamily="49" charset="0"/>
            </a:endParaRPr>
          </a:p>
          <a:p>
            <a:r>
              <a:rPr lang="en-US" altLang="en-US" sz="2200" dirty="0">
                <a:latin typeface="Courier New" panose="02070309020205020404" pitchFamily="49" charset="0"/>
              </a:rPr>
              <a:t>; pop arguments</a:t>
            </a:r>
            <a:br>
              <a:rPr lang="en-US" altLang="en-US" sz="2200" dirty="0">
                <a:latin typeface="Courier New" panose="02070309020205020404" pitchFamily="49" charset="0"/>
              </a:rPr>
            </a:br>
            <a:r>
              <a:rPr lang="en-US" altLang="en-US" sz="2200" dirty="0">
                <a:latin typeface="Courier New" panose="02070309020205020404" pitchFamily="49" charset="0"/>
              </a:rPr>
              <a:t>ADD  R6, R6, #2</a:t>
            </a:r>
            <a:endParaRPr lang="en-US" altLang="en-US" dirty="0">
              <a:latin typeface="Courier New" panose="02070309020205020404" pitchFamily="49" charset="0"/>
            </a:endParaRPr>
          </a:p>
        </p:txBody>
      </p:sp>
      <p:sp>
        <p:nvSpPr>
          <p:cNvPr id="235546" name="Line 26">
            <a:extLst>
              <a:ext uri="{FF2B5EF4-FFF2-40B4-BE49-F238E27FC236}">
                <a16:creationId xmlns:a16="http://schemas.microsoft.com/office/drawing/2014/main" id="{C67325C1-5BCB-414F-8CB3-1F0E6E7806F6}"/>
              </a:ext>
            </a:extLst>
          </p:cNvPr>
          <p:cNvSpPr>
            <a:spLocks noChangeShapeType="1"/>
          </p:cNvSpPr>
          <p:nvPr/>
        </p:nvSpPr>
        <p:spPr bwMode="auto">
          <a:xfrm flipH="1">
            <a:off x="2933700" y="3048000"/>
            <a:ext cx="4358640" cy="50292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1" name="Line 51">
            <a:extLst>
              <a:ext uri="{FF2B5EF4-FFF2-40B4-BE49-F238E27FC236}">
                <a16:creationId xmlns:a16="http://schemas.microsoft.com/office/drawing/2014/main" id="{72DE0E7D-9729-4AC8-8E75-5065DF7B2721}"/>
              </a:ext>
            </a:extLst>
          </p:cNvPr>
          <p:cNvSpPr>
            <a:spLocks noChangeShapeType="1"/>
          </p:cNvSpPr>
          <p:nvPr/>
        </p:nvSpPr>
        <p:spPr bwMode="auto">
          <a:xfrm>
            <a:off x="7124700" y="868680"/>
            <a:ext cx="0" cy="5532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2" name="Line 52">
            <a:extLst>
              <a:ext uri="{FF2B5EF4-FFF2-40B4-BE49-F238E27FC236}">
                <a16:creationId xmlns:a16="http://schemas.microsoft.com/office/drawing/2014/main" id="{845EBABE-8D42-4791-9FEE-8635293567C6}"/>
              </a:ext>
            </a:extLst>
          </p:cNvPr>
          <p:cNvSpPr>
            <a:spLocks noChangeShapeType="1"/>
          </p:cNvSpPr>
          <p:nvPr/>
        </p:nvSpPr>
        <p:spPr bwMode="auto">
          <a:xfrm>
            <a:off x="8633460" y="868680"/>
            <a:ext cx="0" cy="55321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3" name="Line 53">
            <a:extLst>
              <a:ext uri="{FF2B5EF4-FFF2-40B4-BE49-F238E27FC236}">
                <a16:creationId xmlns:a16="http://schemas.microsoft.com/office/drawing/2014/main" id="{267DC5ED-0A3C-4D45-9140-473A5EB8350D}"/>
              </a:ext>
            </a:extLst>
          </p:cNvPr>
          <p:cNvSpPr>
            <a:spLocks noChangeShapeType="1"/>
          </p:cNvSpPr>
          <p:nvPr/>
        </p:nvSpPr>
        <p:spPr bwMode="auto">
          <a:xfrm>
            <a:off x="7124700" y="28803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4" name="Line 54">
            <a:extLst>
              <a:ext uri="{FF2B5EF4-FFF2-40B4-BE49-F238E27FC236}">
                <a16:creationId xmlns:a16="http://schemas.microsoft.com/office/drawing/2014/main" id="{889E0BCD-F8E6-4A96-9447-D880F9D95EA3}"/>
              </a:ext>
            </a:extLst>
          </p:cNvPr>
          <p:cNvSpPr>
            <a:spLocks noChangeShapeType="1"/>
          </p:cNvSpPr>
          <p:nvPr/>
        </p:nvSpPr>
        <p:spPr bwMode="auto">
          <a:xfrm>
            <a:off x="7124700" y="32156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5" name="Line 55">
            <a:extLst>
              <a:ext uri="{FF2B5EF4-FFF2-40B4-BE49-F238E27FC236}">
                <a16:creationId xmlns:a16="http://schemas.microsoft.com/office/drawing/2014/main" id="{C371531E-1BD9-408D-910A-F4919CE9B369}"/>
              </a:ext>
            </a:extLst>
          </p:cNvPr>
          <p:cNvSpPr>
            <a:spLocks noChangeShapeType="1"/>
          </p:cNvSpPr>
          <p:nvPr/>
        </p:nvSpPr>
        <p:spPr bwMode="auto">
          <a:xfrm>
            <a:off x="7124700" y="35509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6" name="Line 56">
            <a:extLst>
              <a:ext uri="{FF2B5EF4-FFF2-40B4-BE49-F238E27FC236}">
                <a16:creationId xmlns:a16="http://schemas.microsoft.com/office/drawing/2014/main" id="{A2EDFD32-44FA-475E-9324-6B9AEDB22DEC}"/>
              </a:ext>
            </a:extLst>
          </p:cNvPr>
          <p:cNvSpPr>
            <a:spLocks noChangeShapeType="1"/>
          </p:cNvSpPr>
          <p:nvPr/>
        </p:nvSpPr>
        <p:spPr bwMode="auto">
          <a:xfrm>
            <a:off x="7124700" y="38862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7" name="Line 57">
            <a:extLst>
              <a:ext uri="{FF2B5EF4-FFF2-40B4-BE49-F238E27FC236}">
                <a16:creationId xmlns:a16="http://schemas.microsoft.com/office/drawing/2014/main" id="{A8074394-BECA-4165-A474-10E47CBF4A84}"/>
              </a:ext>
            </a:extLst>
          </p:cNvPr>
          <p:cNvSpPr>
            <a:spLocks noChangeShapeType="1"/>
          </p:cNvSpPr>
          <p:nvPr/>
        </p:nvSpPr>
        <p:spPr bwMode="auto">
          <a:xfrm>
            <a:off x="7124700" y="42214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8" name="Line 58">
            <a:extLst>
              <a:ext uri="{FF2B5EF4-FFF2-40B4-BE49-F238E27FC236}">
                <a16:creationId xmlns:a16="http://schemas.microsoft.com/office/drawing/2014/main" id="{4209C6BB-1163-4DE4-929A-CA4002EBD406}"/>
              </a:ext>
            </a:extLst>
          </p:cNvPr>
          <p:cNvSpPr>
            <a:spLocks noChangeShapeType="1"/>
          </p:cNvSpPr>
          <p:nvPr/>
        </p:nvSpPr>
        <p:spPr bwMode="auto">
          <a:xfrm>
            <a:off x="7124700" y="45567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79" name="Line 59">
            <a:extLst>
              <a:ext uri="{FF2B5EF4-FFF2-40B4-BE49-F238E27FC236}">
                <a16:creationId xmlns:a16="http://schemas.microsoft.com/office/drawing/2014/main" id="{459B3608-AF30-4EE1-A900-0605148D177C}"/>
              </a:ext>
            </a:extLst>
          </p:cNvPr>
          <p:cNvSpPr>
            <a:spLocks noChangeShapeType="1"/>
          </p:cNvSpPr>
          <p:nvPr/>
        </p:nvSpPr>
        <p:spPr bwMode="auto">
          <a:xfrm>
            <a:off x="7124700" y="48920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80" name="Line 60">
            <a:extLst>
              <a:ext uri="{FF2B5EF4-FFF2-40B4-BE49-F238E27FC236}">
                <a16:creationId xmlns:a16="http://schemas.microsoft.com/office/drawing/2014/main" id="{A5A5122F-F98C-438D-9278-F3D4F5D28512}"/>
              </a:ext>
            </a:extLst>
          </p:cNvPr>
          <p:cNvSpPr>
            <a:spLocks noChangeShapeType="1"/>
          </p:cNvSpPr>
          <p:nvPr/>
        </p:nvSpPr>
        <p:spPr bwMode="auto">
          <a:xfrm>
            <a:off x="7124700" y="52273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81" name="Line 61">
            <a:extLst>
              <a:ext uri="{FF2B5EF4-FFF2-40B4-BE49-F238E27FC236}">
                <a16:creationId xmlns:a16="http://schemas.microsoft.com/office/drawing/2014/main" id="{86424C42-EE89-434C-9438-3EDE4FAB7C65}"/>
              </a:ext>
            </a:extLst>
          </p:cNvPr>
          <p:cNvSpPr>
            <a:spLocks noChangeShapeType="1"/>
          </p:cNvSpPr>
          <p:nvPr/>
        </p:nvSpPr>
        <p:spPr bwMode="auto">
          <a:xfrm>
            <a:off x="7124700" y="5562600"/>
            <a:ext cx="15087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82" name="Text Box 62">
            <a:extLst>
              <a:ext uri="{FF2B5EF4-FFF2-40B4-BE49-F238E27FC236}">
                <a16:creationId xmlns:a16="http://schemas.microsoft.com/office/drawing/2014/main" id="{D2550578-CFD5-4015-BB6A-650782A9048B}"/>
              </a:ext>
            </a:extLst>
          </p:cNvPr>
          <p:cNvSpPr txBox="1">
            <a:spLocks noChangeArrowheads="1"/>
          </p:cNvSpPr>
          <p:nvPr/>
        </p:nvSpPr>
        <p:spPr bwMode="auto">
          <a:xfrm>
            <a:off x="8633460" y="1120140"/>
            <a:ext cx="1127488"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a:p>
            <a:pP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ret val</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q</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w</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dyn link</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ret addr</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ret val</a:t>
            </a:r>
          </a:p>
          <a:p>
            <a:pP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a</a:t>
            </a:r>
          </a:p>
        </p:txBody>
      </p:sp>
      <p:sp>
        <p:nvSpPr>
          <p:cNvPr id="235583" name="Line 63">
            <a:extLst>
              <a:ext uri="{FF2B5EF4-FFF2-40B4-BE49-F238E27FC236}">
                <a16:creationId xmlns:a16="http://schemas.microsoft.com/office/drawing/2014/main" id="{C3CF9E62-6E94-410E-AD64-0515011704BA}"/>
              </a:ext>
            </a:extLst>
          </p:cNvPr>
          <p:cNvSpPr>
            <a:spLocks noChangeShapeType="1"/>
          </p:cNvSpPr>
          <p:nvPr/>
        </p:nvSpPr>
        <p:spPr bwMode="auto">
          <a:xfrm>
            <a:off x="7124700" y="254508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84" name="Line 64">
            <a:extLst>
              <a:ext uri="{FF2B5EF4-FFF2-40B4-BE49-F238E27FC236}">
                <a16:creationId xmlns:a16="http://schemas.microsoft.com/office/drawing/2014/main" id="{C90C8106-317E-415F-A75C-8C147E9C3175}"/>
              </a:ext>
            </a:extLst>
          </p:cNvPr>
          <p:cNvSpPr>
            <a:spLocks noChangeShapeType="1"/>
          </p:cNvSpPr>
          <p:nvPr/>
        </p:nvSpPr>
        <p:spPr bwMode="auto">
          <a:xfrm>
            <a:off x="7124700" y="220980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85" name="Line 65">
            <a:extLst>
              <a:ext uri="{FF2B5EF4-FFF2-40B4-BE49-F238E27FC236}">
                <a16:creationId xmlns:a16="http://schemas.microsoft.com/office/drawing/2014/main" id="{3022D482-803B-43DE-83D1-B43806BA9237}"/>
              </a:ext>
            </a:extLst>
          </p:cNvPr>
          <p:cNvSpPr>
            <a:spLocks noChangeShapeType="1"/>
          </p:cNvSpPr>
          <p:nvPr/>
        </p:nvSpPr>
        <p:spPr bwMode="auto">
          <a:xfrm>
            <a:off x="7124700" y="187452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86" name="Line 66">
            <a:extLst>
              <a:ext uri="{FF2B5EF4-FFF2-40B4-BE49-F238E27FC236}">
                <a16:creationId xmlns:a16="http://schemas.microsoft.com/office/drawing/2014/main" id="{5A8876F1-BD0E-499B-80A6-9694619B9A7B}"/>
              </a:ext>
            </a:extLst>
          </p:cNvPr>
          <p:cNvSpPr>
            <a:spLocks noChangeShapeType="1"/>
          </p:cNvSpPr>
          <p:nvPr/>
        </p:nvSpPr>
        <p:spPr bwMode="auto">
          <a:xfrm>
            <a:off x="7124700" y="153924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87" name="Line 67">
            <a:extLst>
              <a:ext uri="{FF2B5EF4-FFF2-40B4-BE49-F238E27FC236}">
                <a16:creationId xmlns:a16="http://schemas.microsoft.com/office/drawing/2014/main" id="{C8A2041D-0A60-4AF8-B64B-F37271BB1CB4}"/>
              </a:ext>
            </a:extLst>
          </p:cNvPr>
          <p:cNvSpPr>
            <a:spLocks noChangeShapeType="1"/>
          </p:cNvSpPr>
          <p:nvPr/>
        </p:nvSpPr>
        <p:spPr bwMode="auto">
          <a:xfrm>
            <a:off x="7124700" y="1203960"/>
            <a:ext cx="1508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88" name="Text Box 68">
            <a:extLst>
              <a:ext uri="{FF2B5EF4-FFF2-40B4-BE49-F238E27FC236}">
                <a16:creationId xmlns:a16="http://schemas.microsoft.com/office/drawing/2014/main" id="{D8C52836-1DB7-4E17-BD03-EE16C6837446}"/>
              </a:ext>
            </a:extLst>
          </p:cNvPr>
          <p:cNvSpPr txBox="1">
            <a:spLocks noChangeArrowheads="1"/>
          </p:cNvSpPr>
          <p:nvPr/>
        </p:nvSpPr>
        <p:spPr bwMode="auto">
          <a:xfrm>
            <a:off x="7124700" y="1179512"/>
            <a:ext cx="150876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217</a:t>
            </a: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25</a:t>
            </a:r>
            <a:r>
              <a:rPr lang="en-US" altLang="en-US" sz="2200">
                <a:solidFill>
                  <a:srgbClr val="3333CC"/>
                </a:solidFill>
                <a:latin typeface="Courier New" panose="02070309020205020404" pitchFamily="49" charset="0"/>
              </a:rPr>
              <a:t> </a:t>
            </a: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r>
              <a:rPr lang="en-US" altLang="en-US" sz="2200">
                <a:solidFill>
                  <a:srgbClr val="000000"/>
                </a:solidFill>
                <a:latin typeface="Courier New" panose="02070309020205020404" pitchFamily="49" charset="0"/>
              </a:rPr>
              <a:t>10</a:t>
            </a:r>
          </a:p>
          <a:p>
            <a:pPr algn="ctr" defTabSz="1005840" eaLnBrk="0" fontAlgn="base" hangingPunct="0">
              <a:spcBef>
                <a:spcPct val="0"/>
              </a:spcBef>
              <a:spcAft>
                <a:spcPct val="0"/>
              </a:spcAft>
            </a:pPr>
            <a:r>
              <a:rPr lang="en-US" altLang="en-US" sz="2200">
                <a:solidFill>
                  <a:srgbClr val="3333CC"/>
                </a:solidFill>
                <a:latin typeface="Courier New" panose="02070309020205020404" pitchFamily="49" charset="0"/>
              </a:rPr>
              <a:t>217</a:t>
            </a: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Courier New" panose="02070309020205020404" pitchFamily="49" charset="0"/>
            </a:endParaRPr>
          </a:p>
          <a:p>
            <a:pPr algn="ctr" defTabSz="1005840" eaLnBrk="0" fontAlgn="base" hangingPunct="0">
              <a:spcBef>
                <a:spcPct val="0"/>
              </a:spcBef>
              <a:spcAft>
                <a:spcPct val="0"/>
              </a:spcAft>
            </a:pPr>
            <a:endParaRPr lang="en-US" altLang="en-US" sz="2200">
              <a:solidFill>
                <a:srgbClr val="000000"/>
              </a:solidFill>
              <a:latin typeface="Franklin Gothic Book" panose="020B0503020102020204" pitchFamily="34" charset="0"/>
            </a:endParaRPr>
          </a:p>
        </p:txBody>
      </p:sp>
      <p:sp>
        <p:nvSpPr>
          <p:cNvPr id="235589" name="Text Box 69">
            <a:extLst>
              <a:ext uri="{FF2B5EF4-FFF2-40B4-BE49-F238E27FC236}">
                <a16:creationId xmlns:a16="http://schemas.microsoft.com/office/drawing/2014/main" id="{8E3B864D-D0F0-49DB-AF0C-7C741153CE27}"/>
              </a:ext>
            </a:extLst>
          </p:cNvPr>
          <p:cNvSpPr txBox="1">
            <a:spLocks noChangeArrowheads="1"/>
          </p:cNvSpPr>
          <p:nvPr/>
        </p:nvSpPr>
        <p:spPr bwMode="auto">
          <a:xfrm>
            <a:off x="6210041" y="5562600"/>
            <a:ext cx="946092"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1980">
                <a:solidFill>
                  <a:srgbClr val="000000"/>
                </a:solidFill>
                <a:latin typeface="Courier New" panose="02070309020205020404" pitchFamily="49" charset="0"/>
              </a:rPr>
              <a:t>xFD00</a:t>
            </a:r>
          </a:p>
        </p:txBody>
      </p:sp>
      <p:sp>
        <p:nvSpPr>
          <p:cNvPr id="235594" name="Text Box 74">
            <a:extLst>
              <a:ext uri="{FF2B5EF4-FFF2-40B4-BE49-F238E27FC236}">
                <a16:creationId xmlns:a16="http://schemas.microsoft.com/office/drawing/2014/main" id="{50459690-884C-4440-B158-F249690A930C}"/>
              </a:ext>
            </a:extLst>
          </p:cNvPr>
          <p:cNvSpPr txBox="1">
            <a:spLocks noChangeArrowheads="1"/>
          </p:cNvSpPr>
          <p:nvPr/>
        </p:nvSpPr>
        <p:spPr bwMode="auto">
          <a:xfrm>
            <a:off x="6293973" y="279654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R6</a:t>
            </a:r>
            <a:endParaRPr lang="en-US" altLang="en-US" sz="2640">
              <a:solidFill>
                <a:srgbClr val="000000"/>
              </a:solidFill>
              <a:latin typeface="Tahoma" panose="020B0604030504040204" pitchFamily="34" charset="0"/>
            </a:endParaRPr>
          </a:p>
        </p:txBody>
      </p:sp>
      <p:sp>
        <p:nvSpPr>
          <p:cNvPr id="235595" name="Line 75">
            <a:extLst>
              <a:ext uri="{FF2B5EF4-FFF2-40B4-BE49-F238E27FC236}">
                <a16:creationId xmlns:a16="http://schemas.microsoft.com/office/drawing/2014/main" id="{0CC397D1-76FF-4E61-8333-EAB652BC2F32}"/>
              </a:ext>
            </a:extLst>
          </p:cNvPr>
          <p:cNvSpPr>
            <a:spLocks noChangeShapeType="1"/>
          </p:cNvSpPr>
          <p:nvPr/>
        </p:nvSpPr>
        <p:spPr bwMode="auto">
          <a:xfrm>
            <a:off x="6789420" y="3048000"/>
            <a:ext cx="3352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96" name="Text Box 76">
            <a:extLst>
              <a:ext uri="{FF2B5EF4-FFF2-40B4-BE49-F238E27FC236}">
                <a16:creationId xmlns:a16="http://schemas.microsoft.com/office/drawing/2014/main" id="{6C29A7C3-AE2C-40EA-9FDC-55BC5AD093BE}"/>
              </a:ext>
            </a:extLst>
          </p:cNvPr>
          <p:cNvSpPr txBox="1">
            <a:spLocks noChangeArrowheads="1"/>
          </p:cNvSpPr>
          <p:nvPr/>
        </p:nvSpPr>
        <p:spPr bwMode="auto">
          <a:xfrm>
            <a:off x="6293973" y="3819843"/>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5840" eaLnBrk="0" fontAlgn="base" hangingPunct="0">
              <a:spcBef>
                <a:spcPct val="0"/>
              </a:spcBef>
              <a:spcAft>
                <a:spcPct val="0"/>
              </a:spcAft>
            </a:pPr>
            <a:r>
              <a:rPr lang="en-US" altLang="en-US" sz="2200">
                <a:solidFill>
                  <a:srgbClr val="000000"/>
                </a:solidFill>
                <a:latin typeface="Franklin Gothic Book" panose="020B0503020102020204" pitchFamily="34" charset="0"/>
              </a:rPr>
              <a:t>R5</a:t>
            </a:r>
            <a:endParaRPr lang="en-US" altLang="en-US" sz="2640">
              <a:solidFill>
                <a:srgbClr val="000000"/>
              </a:solidFill>
              <a:latin typeface="Tahoma" panose="020B0604030504040204" pitchFamily="34" charset="0"/>
            </a:endParaRPr>
          </a:p>
        </p:txBody>
      </p:sp>
      <p:sp>
        <p:nvSpPr>
          <p:cNvPr id="235597" name="Line 77">
            <a:extLst>
              <a:ext uri="{FF2B5EF4-FFF2-40B4-BE49-F238E27FC236}">
                <a16:creationId xmlns:a16="http://schemas.microsoft.com/office/drawing/2014/main" id="{3F4766C8-2D61-4D68-986C-82858E19A937}"/>
              </a:ext>
            </a:extLst>
          </p:cNvPr>
          <p:cNvSpPr>
            <a:spLocks noChangeShapeType="1"/>
          </p:cNvSpPr>
          <p:nvPr/>
        </p:nvSpPr>
        <p:spPr bwMode="auto">
          <a:xfrm flipH="1">
            <a:off x="6789420" y="4071303"/>
            <a:ext cx="33528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98" name="Line 78">
            <a:extLst>
              <a:ext uri="{FF2B5EF4-FFF2-40B4-BE49-F238E27FC236}">
                <a16:creationId xmlns:a16="http://schemas.microsoft.com/office/drawing/2014/main" id="{1FD723C1-971F-4DA4-BC2D-E765E18CDFC6}"/>
              </a:ext>
            </a:extLst>
          </p:cNvPr>
          <p:cNvSpPr>
            <a:spLocks noChangeShapeType="1"/>
          </p:cNvSpPr>
          <p:nvPr/>
        </p:nvSpPr>
        <p:spPr bwMode="auto">
          <a:xfrm flipH="1">
            <a:off x="2933700" y="4137660"/>
            <a:ext cx="4442460" cy="8382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sp>
        <p:nvSpPr>
          <p:cNvPr id="235599" name="Text Box 79">
            <a:extLst>
              <a:ext uri="{FF2B5EF4-FFF2-40B4-BE49-F238E27FC236}">
                <a16:creationId xmlns:a16="http://schemas.microsoft.com/office/drawing/2014/main" id="{49F0B7DB-9C81-4A8A-84F9-855B9FADF2A6}"/>
              </a:ext>
            </a:extLst>
          </p:cNvPr>
          <p:cNvSpPr txBox="1">
            <a:spLocks noChangeArrowheads="1"/>
          </p:cNvSpPr>
          <p:nvPr/>
        </p:nvSpPr>
        <p:spPr bwMode="auto">
          <a:xfrm>
            <a:off x="5748409" y="3467100"/>
            <a:ext cx="10759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005840" eaLnBrk="0" fontAlgn="base" hangingPunct="0">
              <a:spcBef>
                <a:spcPct val="0"/>
              </a:spcBef>
              <a:spcAft>
                <a:spcPct val="0"/>
              </a:spcAft>
            </a:pPr>
            <a:r>
              <a:rPr lang="en-US" altLang="en-US" sz="2200">
                <a:solidFill>
                  <a:srgbClr val="3333CC"/>
                </a:solidFill>
                <a:latin typeface="Franklin Gothic Book" panose="020B0503020102020204" pitchFamily="34" charset="0"/>
              </a:rPr>
              <a:t>new R6</a:t>
            </a:r>
            <a:endParaRPr lang="en-US" altLang="en-US" sz="2640">
              <a:solidFill>
                <a:srgbClr val="3333CC"/>
              </a:solidFill>
              <a:latin typeface="Tahoma" panose="020B0604030504040204" pitchFamily="34" charset="0"/>
            </a:endParaRPr>
          </a:p>
        </p:txBody>
      </p:sp>
      <p:sp>
        <p:nvSpPr>
          <p:cNvPr id="235600" name="Line 80">
            <a:extLst>
              <a:ext uri="{FF2B5EF4-FFF2-40B4-BE49-F238E27FC236}">
                <a16:creationId xmlns:a16="http://schemas.microsoft.com/office/drawing/2014/main" id="{6CD79189-8A39-4F94-94A2-C20C0F6AA68A}"/>
              </a:ext>
            </a:extLst>
          </p:cNvPr>
          <p:cNvSpPr>
            <a:spLocks noChangeShapeType="1"/>
          </p:cNvSpPr>
          <p:nvPr/>
        </p:nvSpPr>
        <p:spPr bwMode="auto">
          <a:xfrm>
            <a:off x="6789420" y="3718560"/>
            <a:ext cx="335280" cy="25146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005840" eaLnBrk="0" fontAlgn="base" hangingPunct="0">
              <a:spcBef>
                <a:spcPct val="0"/>
              </a:spcBef>
              <a:spcAft>
                <a:spcPct val="0"/>
              </a:spcAft>
            </a:pPr>
            <a:endParaRPr lang="en-US" sz="2640">
              <a:solidFill>
                <a:srgbClr val="000000"/>
              </a:solidFill>
              <a:latin typeface="Tahoma" panose="020B0604030504040204" pitchFamily="34" charset="0"/>
            </a:endParaRPr>
          </a:p>
        </p:txBody>
      </p:sp>
      <p:pic>
        <p:nvPicPr>
          <p:cNvPr id="32" name="Picture 31">
            <a:extLst>
              <a:ext uri="{FF2B5EF4-FFF2-40B4-BE49-F238E27FC236}">
                <a16:creationId xmlns:a16="http://schemas.microsoft.com/office/drawing/2014/main" id="{D15C14EC-6FB0-450C-93A6-DE9F59603F67}"/>
              </a:ext>
            </a:extLst>
          </p:cNvPr>
          <p:cNvPicPr>
            <a:picLocks noChangeAspect="1"/>
          </p:cNvPicPr>
          <p:nvPr/>
        </p:nvPicPr>
        <p:blipFill>
          <a:blip r:embed="rId3"/>
          <a:stretch>
            <a:fillRect/>
          </a:stretch>
        </p:blipFill>
        <p:spPr>
          <a:xfrm>
            <a:off x="4376737" y="1288733"/>
            <a:ext cx="2119313" cy="1485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46982"/>
            <a:ext cx="9245600" cy="496661"/>
          </a:xfrm>
        </p:spPr>
        <p:txBody>
          <a:bodyPr/>
          <a:lstStyle/>
          <a:p>
            <a:r>
              <a:rPr lang="en-US" dirty="0" smtClean="0"/>
              <a:t>Memory Allocation for Variables</a:t>
            </a:r>
            <a:endParaRPr lang="en-US" dirty="0"/>
          </a:p>
        </p:txBody>
      </p:sp>
      <p:sp>
        <p:nvSpPr>
          <p:cNvPr id="3" name="Text Placeholder 2"/>
          <p:cNvSpPr>
            <a:spLocks noGrp="1"/>
          </p:cNvSpPr>
          <p:nvPr>
            <p:ph type="body" sz="quarter" idx="12"/>
          </p:nvPr>
        </p:nvSpPr>
        <p:spPr>
          <a:xfrm>
            <a:off x="444500" y="1072851"/>
            <a:ext cx="9245600" cy="4826000"/>
          </a:xfrm>
        </p:spPr>
        <p:txBody>
          <a:bodyPr/>
          <a:lstStyle/>
          <a:p>
            <a:pPr lvl="0"/>
            <a:r>
              <a:rPr lang="en-US" sz="2400" dirty="0"/>
              <a:t>When a C compiler compiles a program, it keeps track of variables in a program using a </a:t>
            </a:r>
            <a:r>
              <a:rPr lang="en-US" sz="2400" i="1" dirty="0"/>
              <a:t>symbol table</a:t>
            </a:r>
            <a:r>
              <a:rPr lang="en-US" sz="2400" dirty="0"/>
              <a:t>. Whenever it finds a new variable declaration, it creates a new entry in its symbol table corresponding to the variable being declared.</a:t>
            </a:r>
          </a:p>
          <a:p>
            <a:pPr lvl="0"/>
            <a:r>
              <a:rPr lang="en-US" sz="2400" dirty="0"/>
              <a:t>Symbol table contains enough information for the compiler to allocate storage in memory for the variable and for the generation of the proper sequence of machine code to access the value of that variable when it is used in the program.</a:t>
            </a:r>
          </a:p>
          <a:p>
            <a:pPr lvl="0"/>
            <a:r>
              <a:rPr lang="en-US" sz="2400" dirty="0"/>
              <a:t>Each entry in the symbol table has 4 items:</a:t>
            </a:r>
          </a:p>
          <a:p>
            <a:pPr lvl="1"/>
            <a:r>
              <a:rPr lang="en-US" sz="2400" dirty="0"/>
              <a:t>Name of the variable</a:t>
            </a:r>
          </a:p>
          <a:p>
            <a:pPr lvl="1"/>
            <a:r>
              <a:rPr lang="en-US" sz="2400" dirty="0"/>
              <a:t>Its type</a:t>
            </a:r>
          </a:p>
          <a:p>
            <a:pPr lvl="1"/>
            <a:r>
              <a:rPr lang="en-US" sz="2400" dirty="0"/>
              <a:t>Place in memory the variable has been allocated storage</a:t>
            </a:r>
          </a:p>
          <a:p>
            <a:pPr lvl="1"/>
            <a:r>
              <a:rPr lang="en-US" sz="2400" dirty="0"/>
              <a:t>Identifier for the block in which the variable is declared</a:t>
            </a:r>
          </a:p>
          <a:p>
            <a:pPr marL="0" indent="0" algn="r">
              <a:buNone/>
            </a:pPr>
            <a:r>
              <a:rPr lang="en-US" dirty="0" smtClean="0"/>
              <a:t>Example: Next slide</a:t>
            </a:r>
            <a:endParaRPr lang="en-US" dirty="0"/>
          </a:p>
        </p:txBody>
      </p:sp>
    </p:spTree>
    <p:extLst>
      <p:ext uri="{BB962C8B-B14F-4D97-AF65-F5344CB8AC3E}">
        <p14:creationId xmlns:p14="http://schemas.microsoft.com/office/powerpoint/2010/main" val="3914219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90BB08-C41B-498E-B3B2-DB0BDF616CB2}"/>
              </a:ext>
            </a:extLst>
          </p:cNvPr>
          <p:cNvSpPr>
            <a:spLocks noGrp="1"/>
          </p:cNvSpPr>
          <p:nvPr>
            <p:ph type="sldNum" sz="quarter" idx="10"/>
          </p:nvPr>
        </p:nvSpPr>
        <p:spPr/>
        <p:txBody>
          <a:bodyPr/>
          <a:lstStyle/>
          <a:p>
            <a:pPr defTabSz="1005840" eaLnBrk="0" fontAlgn="base" hangingPunct="0">
              <a:spcBef>
                <a:spcPct val="0"/>
              </a:spcBef>
              <a:spcAft>
                <a:spcPct val="0"/>
              </a:spcAft>
            </a:pPr>
            <a:r>
              <a:rPr lang="en-US" altLang="en-US">
                <a:solidFill>
                  <a:srgbClr val="000000"/>
                </a:solidFill>
                <a:latin typeface="Arial"/>
              </a:rPr>
              <a:t>14-</a:t>
            </a:r>
            <a:fld id="{A8935550-1619-4492-A792-8ACA127335C6}" type="slidenum">
              <a:rPr lang="en-US" altLang="en-US">
                <a:solidFill>
                  <a:srgbClr val="000000"/>
                </a:solidFill>
                <a:latin typeface="Arial"/>
              </a:rPr>
              <a:pPr defTabSz="1005840" eaLnBrk="0" fontAlgn="base" hangingPunct="0">
                <a:spcBef>
                  <a:spcPct val="0"/>
                </a:spcBef>
                <a:spcAft>
                  <a:spcPct val="0"/>
                </a:spcAft>
              </a:pPr>
              <a:t>20</a:t>
            </a:fld>
            <a:endParaRPr lang="en-US" altLang="en-US">
              <a:solidFill>
                <a:srgbClr val="000000"/>
              </a:solidFill>
              <a:latin typeface="Arial"/>
            </a:endParaRPr>
          </a:p>
        </p:txBody>
      </p:sp>
      <p:sp>
        <p:nvSpPr>
          <p:cNvPr id="243714" name="Rectangle 2">
            <a:extLst>
              <a:ext uri="{FF2B5EF4-FFF2-40B4-BE49-F238E27FC236}">
                <a16:creationId xmlns:a16="http://schemas.microsoft.com/office/drawing/2014/main" id="{7B78FE41-7907-48D3-AC5A-047C0B989921}"/>
              </a:ext>
            </a:extLst>
          </p:cNvPr>
          <p:cNvSpPr>
            <a:spLocks noGrp="1" noChangeArrowheads="1"/>
          </p:cNvSpPr>
          <p:nvPr>
            <p:ph type="title"/>
          </p:nvPr>
        </p:nvSpPr>
        <p:spPr/>
        <p:txBody>
          <a:bodyPr/>
          <a:lstStyle/>
          <a:p>
            <a:r>
              <a:rPr lang="en-US" altLang="en-US"/>
              <a:t>Summary of LC-3 Function Call Implementation</a:t>
            </a:r>
          </a:p>
        </p:txBody>
      </p:sp>
      <p:sp>
        <p:nvSpPr>
          <p:cNvPr id="243715" name="Rectangle 3">
            <a:extLst>
              <a:ext uri="{FF2B5EF4-FFF2-40B4-BE49-F238E27FC236}">
                <a16:creationId xmlns:a16="http://schemas.microsoft.com/office/drawing/2014/main" id="{CA84A4BA-7760-4629-B577-0DDF4E09284A}"/>
              </a:ext>
            </a:extLst>
          </p:cNvPr>
          <p:cNvSpPr>
            <a:spLocks noGrp="1" noChangeArrowheads="1"/>
          </p:cNvSpPr>
          <p:nvPr>
            <p:ph type="body" idx="1"/>
          </p:nvPr>
        </p:nvSpPr>
        <p:spPr/>
        <p:txBody>
          <a:bodyPr/>
          <a:lstStyle/>
          <a:p>
            <a:pPr marL="686277" indent="-686277">
              <a:buFontTx/>
              <a:buAutoNum type="arabicPeriod"/>
            </a:pPr>
            <a:r>
              <a:rPr lang="en-US" altLang="en-US">
                <a:solidFill>
                  <a:srgbClr val="009900"/>
                </a:solidFill>
              </a:rPr>
              <a:t>Caller</a:t>
            </a:r>
            <a:r>
              <a:rPr lang="en-US" altLang="en-US"/>
              <a:t> pushes arguments (last to first).</a:t>
            </a:r>
          </a:p>
          <a:p>
            <a:pPr marL="686277" indent="-686277">
              <a:buFontTx/>
              <a:buAutoNum type="arabicPeriod"/>
            </a:pPr>
            <a:r>
              <a:rPr lang="en-US" altLang="en-US">
                <a:solidFill>
                  <a:srgbClr val="009900"/>
                </a:solidFill>
              </a:rPr>
              <a:t>Caller</a:t>
            </a:r>
            <a:r>
              <a:rPr lang="en-US" altLang="en-US"/>
              <a:t> invokes subroutine (JSR).</a:t>
            </a:r>
          </a:p>
          <a:p>
            <a:pPr marL="686277" indent="-686277">
              <a:buFontTx/>
              <a:buAutoNum type="arabicPeriod"/>
            </a:pPr>
            <a:r>
              <a:rPr lang="en-US" altLang="en-US">
                <a:solidFill>
                  <a:srgbClr val="CE0000"/>
                </a:solidFill>
              </a:rPr>
              <a:t>Callee</a:t>
            </a:r>
            <a:r>
              <a:rPr lang="en-US" altLang="en-US"/>
              <a:t> allocates return value, pushes R7 and R5.</a:t>
            </a:r>
          </a:p>
          <a:p>
            <a:pPr marL="686277" indent="-686277">
              <a:buFontTx/>
              <a:buAutoNum type="arabicPeriod"/>
            </a:pPr>
            <a:r>
              <a:rPr lang="en-US" altLang="en-US">
                <a:solidFill>
                  <a:srgbClr val="CE0000"/>
                </a:solidFill>
              </a:rPr>
              <a:t>Callee</a:t>
            </a:r>
            <a:r>
              <a:rPr lang="en-US" altLang="en-US"/>
              <a:t> allocates space for local variables.</a:t>
            </a:r>
          </a:p>
          <a:p>
            <a:pPr marL="686277" indent="-686277">
              <a:buFontTx/>
              <a:buAutoNum type="arabicPeriod"/>
            </a:pPr>
            <a:r>
              <a:rPr lang="en-US" altLang="en-US">
                <a:solidFill>
                  <a:srgbClr val="CE0000"/>
                </a:solidFill>
              </a:rPr>
              <a:t>Callee</a:t>
            </a:r>
            <a:r>
              <a:rPr lang="en-US" altLang="en-US"/>
              <a:t> executes function code.</a:t>
            </a:r>
          </a:p>
          <a:p>
            <a:pPr marL="686277" indent="-686277">
              <a:buFontTx/>
              <a:buAutoNum type="arabicPeriod"/>
            </a:pPr>
            <a:r>
              <a:rPr lang="en-US" altLang="en-US">
                <a:solidFill>
                  <a:srgbClr val="CE0000"/>
                </a:solidFill>
              </a:rPr>
              <a:t>Callee</a:t>
            </a:r>
            <a:r>
              <a:rPr lang="en-US" altLang="en-US"/>
              <a:t> stores result into return value slot.</a:t>
            </a:r>
          </a:p>
          <a:p>
            <a:pPr marL="686277" indent="-686277">
              <a:buFontTx/>
              <a:buAutoNum type="arabicPeriod"/>
            </a:pPr>
            <a:r>
              <a:rPr lang="en-US" altLang="en-US">
                <a:solidFill>
                  <a:srgbClr val="CE0000"/>
                </a:solidFill>
              </a:rPr>
              <a:t>Callee</a:t>
            </a:r>
            <a:r>
              <a:rPr lang="en-US" altLang="en-US"/>
              <a:t> pops local vars, pops R5, pops R7.</a:t>
            </a:r>
          </a:p>
          <a:p>
            <a:pPr marL="686277" indent="-686277">
              <a:buFontTx/>
              <a:buAutoNum type="arabicPeriod"/>
            </a:pPr>
            <a:r>
              <a:rPr lang="en-US" altLang="en-US">
                <a:solidFill>
                  <a:srgbClr val="CE0000"/>
                </a:solidFill>
              </a:rPr>
              <a:t>Callee</a:t>
            </a:r>
            <a:r>
              <a:rPr lang="en-US" altLang="en-US"/>
              <a:t> returns (JMP R7).</a:t>
            </a:r>
          </a:p>
          <a:p>
            <a:pPr marL="686277" indent="-686277">
              <a:buFontTx/>
              <a:buAutoNum type="arabicPeriod"/>
            </a:pPr>
            <a:r>
              <a:rPr lang="en-US" altLang="en-US">
                <a:solidFill>
                  <a:srgbClr val="009900"/>
                </a:solidFill>
              </a:rPr>
              <a:t>Caller</a:t>
            </a:r>
            <a:r>
              <a:rPr lang="en-US" altLang="en-US"/>
              <a:t> loads return value and pops arguments.</a:t>
            </a:r>
          </a:p>
          <a:p>
            <a:pPr marL="686277" indent="-686277">
              <a:buFontTx/>
              <a:buAutoNum type="arabicPeriod"/>
            </a:pPr>
            <a:r>
              <a:rPr lang="en-US" altLang="en-US">
                <a:solidFill>
                  <a:srgbClr val="009900"/>
                </a:solidFill>
              </a:rPr>
              <a:t>Caller</a:t>
            </a:r>
            <a:r>
              <a:rPr lang="en-US" altLang="en-US"/>
              <a:t> resumes computation…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B15B60-6716-4172-85A2-6347BA062F69}"/>
              </a:ext>
            </a:extLst>
          </p:cNvPr>
          <p:cNvSpPr>
            <a:spLocks noGrp="1"/>
          </p:cNvSpPr>
          <p:nvPr>
            <p:ph type="sldNum" sz="quarter" idx="10"/>
          </p:nvPr>
        </p:nvSpPr>
        <p:spPr/>
        <p:txBody>
          <a:bodyPr/>
          <a:lstStyle/>
          <a:p>
            <a:r>
              <a:rPr lang="en-US" altLang="en-US"/>
              <a:t>14-</a:t>
            </a:r>
            <a:fld id="{8A3C9F49-4D5B-442E-9DF1-4A5A044A14C2}" type="slidenum">
              <a:rPr lang="en-US" altLang="en-US" smtClean="0"/>
              <a:pPr/>
              <a:t>21</a:t>
            </a:fld>
            <a:endParaRPr lang="en-US" altLang="en-US"/>
          </a:p>
        </p:txBody>
      </p:sp>
      <p:pic>
        <p:nvPicPr>
          <p:cNvPr id="7" name="Picture 6">
            <a:extLst>
              <a:ext uri="{FF2B5EF4-FFF2-40B4-BE49-F238E27FC236}">
                <a16:creationId xmlns:a16="http://schemas.microsoft.com/office/drawing/2014/main" id="{BFA9E354-8B44-458A-BB8A-3F09215966DB}"/>
              </a:ext>
            </a:extLst>
          </p:cNvPr>
          <p:cNvPicPr>
            <a:picLocks noChangeAspect="1"/>
          </p:cNvPicPr>
          <p:nvPr/>
        </p:nvPicPr>
        <p:blipFill>
          <a:blip r:embed="rId2"/>
          <a:stretch>
            <a:fillRect/>
          </a:stretch>
        </p:blipFill>
        <p:spPr>
          <a:xfrm>
            <a:off x="638175" y="623887"/>
            <a:ext cx="8782050" cy="6524625"/>
          </a:xfrm>
          <a:prstGeom prst="rect">
            <a:avLst/>
          </a:prstGeom>
        </p:spPr>
      </p:pic>
      <p:sp>
        <p:nvSpPr>
          <p:cNvPr id="8" name="TextBox 7">
            <a:extLst>
              <a:ext uri="{FF2B5EF4-FFF2-40B4-BE49-F238E27FC236}">
                <a16:creationId xmlns:a16="http://schemas.microsoft.com/office/drawing/2014/main" id="{6C79B362-9D39-4D9D-A267-A78E6A45A678}"/>
              </a:ext>
            </a:extLst>
          </p:cNvPr>
          <p:cNvSpPr txBox="1"/>
          <p:nvPr/>
        </p:nvSpPr>
        <p:spPr>
          <a:xfrm>
            <a:off x="4983429" y="1303950"/>
            <a:ext cx="4823511" cy="338554"/>
          </a:xfrm>
          <a:prstGeom prst="rect">
            <a:avLst/>
          </a:prstGeom>
          <a:noFill/>
        </p:spPr>
        <p:txBody>
          <a:bodyPr wrap="square" rtlCol="0">
            <a:spAutoFit/>
          </a:bodyPr>
          <a:lstStyle/>
          <a:p>
            <a:r>
              <a:rPr lang="en-US" sz="1600" dirty="0"/>
              <a:t>Adopted from Prof. </a:t>
            </a:r>
            <a:r>
              <a:rPr lang="en-US" sz="1600" dirty="0" err="1"/>
              <a:t>Yuting’s</a:t>
            </a:r>
            <a:r>
              <a:rPr lang="en-US" sz="1600" dirty="0"/>
              <a:t> lecture notes</a:t>
            </a:r>
          </a:p>
        </p:txBody>
      </p:sp>
    </p:spTree>
    <p:extLst>
      <p:ext uri="{BB962C8B-B14F-4D97-AF65-F5344CB8AC3E}">
        <p14:creationId xmlns:p14="http://schemas.microsoft.com/office/powerpoint/2010/main" val="262133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23B640-060D-4BA8-91B6-51D00574E66D}"/>
              </a:ext>
            </a:extLst>
          </p:cNvPr>
          <p:cNvSpPr>
            <a:spLocks noGrp="1"/>
          </p:cNvSpPr>
          <p:nvPr>
            <p:ph type="sldNum" sz="quarter" idx="10"/>
          </p:nvPr>
        </p:nvSpPr>
        <p:spPr/>
        <p:txBody>
          <a:bodyPr/>
          <a:lstStyle/>
          <a:p>
            <a:r>
              <a:rPr lang="en-US" altLang="en-US"/>
              <a:t>14-</a:t>
            </a:r>
            <a:fld id="{8A3C9F49-4D5B-442E-9DF1-4A5A044A14C2}" type="slidenum">
              <a:rPr lang="en-US" altLang="en-US" smtClean="0"/>
              <a:pPr/>
              <a:t>22</a:t>
            </a:fld>
            <a:endParaRPr lang="en-US" altLang="en-US"/>
          </a:p>
        </p:txBody>
      </p:sp>
      <p:pic>
        <p:nvPicPr>
          <p:cNvPr id="5" name="Picture 4">
            <a:extLst>
              <a:ext uri="{FF2B5EF4-FFF2-40B4-BE49-F238E27FC236}">
                <a16:creationId xmlns:a16="http://schemas.microsoft.com/office/drawing/2014/main" id="{B91B40DF-A657-4F1B-AA9E-39CA530B6A95}"/>
              </a:ext>
            </a:extLst>
          </p:cNvPr>
          <p:cNvPicPr>
            <a:picLocks noChangeAspect="1"/>
          </p:cNvPicPr>
          <p:nvPr/>
        </p:nvPicPr>
        <p:blipFill>
          <a:blip r:embed="rId2"/>
          <a:stretch>
            <a:fillRect/>
          </a:stretch>
        </p:blipFill>
        <p:spPr>
          <a:xfrm>
            <a:off x="923925" y="2047875"/>
            <a:ext cx="8210550" cy="3676650"/>
          </a:xfrm>
          <a:prstGeom prst="rect">
            <a:avLst/>
          </a:prstGeom>
        </p:spPr>
      </p:pic>
    </p:spTree>
    <p:extLst>
      <p:ext uri="{BB962C8B-B14F-4D97-AF65-F5344CB8AC3E}">
        <p14:creationId xmlns:p14="http://schemas.microsoft.com/office/powerpoint/2010/main" val="3276892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8408831-40AC-4601-8A7C-953404E83673}"/>
              </a:ext>
            </a:extLst>
          </p:cNvPr>
          <p:cNvPicPr>
            <a:picLocks noChangeAspect="1"/>
          </p:cNvPicPr>
          <p:nvPr/>
        </p:nvPicPr>
        <p:blipFill>
          <a:blip r:embed="rId2"/>
          <a:stretch>
            <a:fillRect/>
          </a:stretch>
        </p:blipFill>
        <p:spPr>
          <a:xfrm>
            <a:off x="2985083" y="729261"/>
            <a:ext cx="4088233" cy="6313876"/>
          </a:xfrm>
          <a:prstGeom prst="rect">
            <a:avLst/>
          </a:prstGeom>
        </p:spPr>
      </p:pic>
      <p:sp>
        <p:nvSpPr>
          <p:cNvPr id="4" name="Slide Number Placeholder 3">
            <a:extLst>
              <a:ext uri="{FF2B5EF4-FFF2-40B4-BE49-F238E27FC236}">
                <a16:creationId xmlns:a16="http://schemas.microsoft.com/office/drawing/2014/main" id="{AFD5BD9A-35CC-4BC4-9B87-7AFEECC7B7C0}"/>
              </a:ext>
            </a:extLst>
          </p:cNvPr>
          <p:cNvSpPr>
            <a:spLocks noGrp="1"/>
          </p:cNvSpPr>
          <p:nvPr>
            <p:ph type="sldNum" sz="quarter" idx="10"/>
          </p:nvPr>
        </p:nvSpPr>
        <p:spPr>
          <a:xfrm>
            <a:off x="7103745" y="7203863"/>
            <a:ext cx="2263140" cy="413808"/>
          </a:xfrm>
        </p:spPr>
        <p:txBody>
          <a:bodyPr vert="horz" lIns="91440" tIns="45720" rIns="91440" bIns="45720" rtlCol="0" anchor="ctr">
            <a:normAutofit/>
          </a:bodyPr>
          <a:lstStyle/>
          <a:p>
            <a:pPr defTabSz="914400">
              <a:spcAft>
                <a:spcPts val="600"/>
              </a:spcAft>
            </a:pPr>
            <a:r>
              <a:rPr lang="en-US" altLang="en-US" sz="1200">
                <a:solidFill>
                  <a:schemeClr val="tx1">
                    <a:tint val="75000"/>
                  </a:schemeClr>
                </a:solidFill>
              </a:rPr>
              <a:t>14-</a:t>
            </a:r>
            <a:fld id="{8A3C9F49-4D5B-442E-9DF1-4A5A044A14C2}" type="slidenum">
              <a:rPr lang="en-US" altLang="en-US" sz="1200" smtClean="0">
                <a:solidFill>
                  <a:schemeClr val="tx1">
                    <a:tint val="75000"/>
                  </a:schemeClr>
                </a:solidFill>
              </a:rPr>
              <a:pPr defTabSz="914400">
                <a:spcAft>
                  <a:spcPts val="600"/>
                </a:spcAft>
              </a:pPr>
              <a:t>23</a:t>
            </a:fld>
            <a:endParaRPr lang="en-US" altLang="en-US" sz="1200">
              <a:solidFill>
                <a:schemeClr val="tx1">
                  <a:tint val="75000"/>
                </a:schemeClr>
              </a:solidFill>
            </a:endParaRPr>
          </a:p>
        </p:txBody>
      </p:sp>
    </p:spTree>
    <p:extLst>
      <p:ext uri="{BB962C8B-B14F-4D97-AF65-F5344CB8AC3E}">
        <p14:creationId xmlns:p14="http://schemas.microsoft.com/office/powerpoint/2010/main" val="401776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47650"/>
            <a:ext cx="9245600" cy="742950"/>
          </a:xfrm>
        </p:spPr>
        <p:txBody>
          <a:bodyPr/>
          <a:lstStyle/>
          <a:p>
            <a:r>
              <a:rPr lang="en-US" dirty="0" smtClean="0"/>
              <a:t>Example Code with Global and Local Variables:</a:t>
            </a:r>
            <a:endParaRPr lang="en-US" dirty="0"/>
          </a:p>
        </p:txBody>
      </p:sp>
      <p:pic>
        <p:nvPicPr>
          <p:cNvPr id="4" name="Picture 3"/>
          <p:cNvPicPr>
            <a:picLocks noChangeAspect="1"/>
          </p:cNvPicPr>
          <p:nvPr/>
        </p:nvPicPr>
        <p:blipFill>
          <a:blip r:embed="rId2"/>
          <a:stretch>
            <a:fillRect/>
          </a:stretch>
        </p:blipFill>
        <p:spPr>
          <a:xfrm>
            <a:off x="148674" y="1199701"/>
            <a:ext cx="9601248" cy="5854937"/>
          </a:xfrm>
          <a:prstGeom prst="rect">
            <a:avLst/>
          </a:prstGeom>
        </p:spPr>
      </p:pic>
    </p:spTree>
    <p:extLst>
      <p:ext uri="{BB962C8B-B14F-4D97-AF65-F5344CB8AC3E}">
        <p14:creationId xmlns:p14="http://schemas.microsoft.com/office/powerpoint/2010/main" val="221600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4805" y="233752"/>
            <a:ext cx="4957477" cy="501186"/>
          </a:xfrm>
        </p:spPr>
        <p:txBody>
          <a:bodyPr/>
          <a:lstStyle/>
          <a:p>
            <a:r>
              <a:rPr lang="en-US" sz="2400" dirty="0" smtClean="0"/>
              <a:t>Memory Allocation, Symbol Table</a:t>
            </a:r>
            <a:endParaRPr lang="en-US" dirty="0"/>
          </a:p>
        </p:txBody>
      </p:sp>
      <p:pic>
        <p:nvPicPr>
          <p:cNvPr id="5" name="Picture 4"/>
          <p:cNvPicPr>
            <a:picLocks noChangeAspect="1"/>
          </p:cNvPicPr>
          <p:nvPr/>
        </p:nvPicPr>
        <p:blipFill>
          <a:blip r:embed="rId2"/>
          <a:stretch>
            <a:fillRect/>
          </a:stretch>
        </p:blipFill>
        <p:spPr>
          <a:xfrm>
            <a:off x="1912370" y="860639"/>
            <a:ext cx="5556654" cy="3388503"/>
          </a:xfrm>
          <a:prstGeom prst="rect">
            <a:avLst/>
          </a:prstGeom>
        </p:spPr>
      </p:pic>
      <p:pic>
        <p:nvPicPr>
          <p:cNvPr id="6" name="Picture 5"/>
          <p:cNvPicPr>
            <a:picLocks noChangeAspect="1"/>
          </p:cNvPicPr>
          <p:nvPr/>
        </p:nvPicPr>
        <p:blipFill>
          <a:blip r:embed="rId3"/>
          <a:stretch>
            <a:fillRect/>
          </a:stretch>
        </p:blipFill>
        <p:spPr>
          <a:xfrm>
            <a:off x="1299762" y="4494485"/>
            <a:ext cx="8023700" cy="3203074"/>
          </a:xfrm>
          <a:prstGeom prst="rect">
            <a:avLst/>
          </a:prstGeom>
        </p:spPr>
      </p:pic>
    </p:spTree>
    <p:extLst>
      <p:ext uri="{BB962C8B-B14F-4D97-AF65-F5344CB8AC3E}">
        <p14:creationId xmlns:p14="http://schemas.microsoft.com/office/powerpoint/2010/main" val="4268831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37114"/>
            <a:ext cx="9245600" cy="742950"/>
          </a:xfrm>
        </p:spPr>
        <p:txBody>
          <a:bodyPr/>
          <a:lstStyle/>
          <a:p>
            <a:r>
              <a:rPr lang="en-US" dirty="0" smtClean="0"/>
              <a:t>LC-3 Memory:</a:t>
            </a:r>
            <a:endParaRPr lang="en-US" dirty="0"/>
          </a:p>
        </p:txBody>
      </p:sp>
      <p:sp>
        <p:nvSpPr>
          <p:cNvPr id="3" name="Text Placeholder 2"/>
          <p:cNvSpPr>
            <a:spLocks noGrp="1"/>
          </p:cNvSpPr>
          <p:nvPr>
            <p:ph type="body" sz="quarter" idx="12"/>
          </p:nvPr>
        </p:nvSpPr>
        <p:spPr>
          <a:xfrm>
            <a:off x="350378" y="1448868"/>
            <a:ext cx="9339722" cy="4826000"/>
          </a:xfrm>
        </p:spPr>
        <p:txBody>
          <a:bodyPr/>
          <a:lstStyle/>
          <a:p>
            <a:pPr lvl="0"/>
            <a:r>
              <a:rPr lang="en-US" sz="2400" dirty="0"/>
              <a:t>There are two regions of memory in which C variables are allocated storage space:</a:t>
            </a:r>
          </a:p>
          <a:p>
            <a:pPr lvl="1"/>
            <a:r>
              <a:rPr lang="en-US" sz="2400" dirty="0"/>
              <a:t>Global data section</a:t>
            </a:r>
          </a:p>
          <a:p>
            <a:pPr lvl="2"/>
            <a:r>
              <a:rPr lang="en-US" sz="2400" dirty="0"/>
              <a:t>Where all global variables are stored</a:t>
            </a:r>
          </a:p>
          <a:p>
            <a:pPr lvl="2"/>
            <a:r>
              <a:rPr lang="en-US" sz="2400" dirty="0"/>
              <a:t>Or more generally where variables of the static storage class are allocated</a:t>
            </a:r>
          </a:p>
          <a:p>
            <a:pPr lvl="1"/>
            <a:r>
              <a:rPr lang="en-US" sz="2400" dirty="0"/>
              <a:t>Run-time stack</a:t>
            </a:r>
          </a:p>
          <a:p>
            <a:pPr lvl="2"/>
            <a:r>
              <a:rPr lang="en-US" sz="2400" dirty="0"/>
              <a:t>Where local variables (of the default automatic storage class) are allocated</a:t>
            </a:r>
          </a:p>
          <a:p>
            <a:pPr lvl="2"/>
            <a:r>
              <a:rPr lang="en-US" sz="2400" dirty="0"/>
              <a:t>We will talk about it in the next lecture</a:t>
            </a:r>
          </a:p>
          <a:p>
            <a:pPr marL="0" indent="0">
              <a:buNone/>
            </a:pPr>
            <a:endParaRPr lang="en-US" dirty="0"/>
          </a:p>
        </p:txBody>
      </p:sp>
    </p:spTree>
    <p:extLst>
      <p:ext uri="{BB962C8B-B14F-4D97-AF65-F5344CB8AC3E}">
        <p14:creationId xmlns:p14="http://schemas.microsoft.com/office/powerpoint/2010/main" val="83662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217" y="247650"/>
            <a:ext cx="9245600" cy="742950"/>
          </a:xfrm>
        </p:spPr>
        <p:txBody>
          <a:bodyPr/>
          <a:lstStyle/>
          <a:p>
            <a:r>
              <a:rPr lang="en-US" dirty="0" smtClean="0"/>
              <a:t>LC-3 Memory Organization:</a:t>
            </a:r>
            <a:endParaRPr lang="en-US" dirty="0"/>
          </a:p>
        </p:txBody>
      </p:sp>
      <p:pic>
        <p:nvPicPr>
          <p:cNvPr id="14" name="Picture 13"/>
          <p:cNvPicPr>
            <a:picLocks noChangeAspect="1"/>
          </p:cNvPicPr>
          <p:nvPr/>
        </p:nvPicPr>
        <p:blipFill>
          <a:blip r:embed="rId2"/>
          <a:stretch>
            <a:fillRect/>
          </a:stretch>
        </p:blipFill>
        <p:spPr>
          <a:xfrm>
            <a:off x="1231254" y="1062661"/>
            <a:ext cx="7672092" cy="6709739"/>
          </a:xfrm>
          <a:prstGeom prst="rect">
            <a:avLst/>
          </a:prstGeom>
        </p:spPr>
      </p:pic>
    </p:spTree>
    <p:extLst>
      <p:ext uri="{BB962C8B-B14F-4D97-AF65-F5344CB8AC3E}">
        <p14:creationId xmlns:p14="http://schemas.microsoft.com/office/powerpoint/2010/main" val="2873675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2130" y="416962"/>
            <a:ext cx="9245600" cy="742950"/>
          </a:xfrm>
        </p:spPr>
        <p:txBody>
          <a:bodyPr/>
          <a:lstStyle/>
          <a:p>
            <a:r>
              <a:rPr lang="en-US" dirty="0" smtClean="0"/>
              <a:t>Registers R4, R5 and R6 :</a:t>
            </a:r>
            <a:endParaRPr lang="en-US" dirty="0"/>
          </a:p>
        </p:txBody>
      </p:sp>
      <p:sp>
        <p:nvSpPr>
          <p:cNvPr id="3" name="Text Placeholder 2"/>
          <p:cNvSpPr>
            <a:spLocks noGrp="1"/>
          </p:cNvSpPr>
          <p:nvPr>
            <p:ph type="body" sz="quarter" idx="12"/>
          </p:nvPr>
        </p:nvSpPr>
        <p:spPr>
          <a:xfrm>
            <a:off x="350496" y="1665718"/>
            <a:ext cx="9245600" cy="2906283"/>
          </a:xfrm>
        </p:spPr>
        <p:txBody>
          <a:bodyPr/>
          <a:lstStyle/>
          <a:p>
            <a:pPr lvl="0"/>
            <a:r>
              <a:rPr lang="en-US" sz="2400" dirty="0" smtClean="0"/>
              <a:t>Note the </a:t>
            </a:r>
            <a:r>
              <a:rPr lang="en-US" sz="2400" dirty="0"/>
              <a:t>use of registers R4, R5, and R6</a:t>
            </a:r>
          </a:p>
          <a:p>
            <a:pPr lvl="1"/>
            <a:r>
              <a:rPr lang="en-US" sz="2400" dirty="0"/>
              <a:t>R4 points to the first address of memory allocated for global variables</a:t>
            </a:r>
          </a:p>
          <a:p>
            <a:pPr lvl="1"/>
            <a:r>
              <a:rPr lang="en-US" sz="2400" dirty="0"/>
              <a:t>R5 contains frame pointer – memory region inside the function’s activation record where local variables are stored</a:t>
            </a:r>
          </a:p>
          <a:p>
            <a:pPr lvl="1"/>
            <a:r>
              <a:rPr lang="en-US" sz="2400" dirty="0"/>
              <a:t>R6 contains address of the top of the run-time </a:t>
            </a:r>
            <a:r>
              <a:rPr lang="en-US" sz="2400" dirty="0" smtClean="0"/>
              <a:t>stack</a:t>
            </a:r>
            <a:endParaRPr lang="en-US" sz="2400" dirty="0"/>
          </a:p>
        </p:txBody>
      </p:sp>
    </p:spTree>
    <p:extLst>
      <p:ext uri="{BB962C8B-B14F-4D97-AF65-F5344CB8AC3E}">
        <p14:creationId xmlns:p14="http://schemas.microsoft.com/office/powerpoint/2010/main" val="395315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4805" y="233752"/>
            <a:ext cx="4957477" cy="501186"/>
          </a:xfrm>
        </p:spPr>
        <p:txBody>
          <a:bodyPr/>
          <a:lstStyle/>
          <a:p>
            <a:r>
              <a:rPr lang="en-US" sz="2400" dirty="0" smtClean="0"/>
              <a:t> Symbol Table and LC-3 Code</a:t>
            </a:r>
            <a:endParaRPr lang="en-US" dirty="0"/>
          </a:p>
        </p:txBody>
      </p:sp>
      <p:pic>
        <p:nvPicPr>
          <p:cNvPr id="4" name="Picture 3"/>
          <p:cNvPicPr>
            <a:picLocks noChangeAspect="1"/>
          </p:cNvPicPr>
          <p:nvPr/>
        </p:nvPicPr>
        <p:blipFill>
          <a:blip r:embed="rId2"/>
          <a:stretch>
            <a:fillRect/>
          </a:stretch>
        </p:blipFill>
        <p:spPr>
          <a:xfrm>
            <a:off x="5401977" y="0"/>
            <a:ext cx="4656423" cy="7028738"/>
          </a:xfrm>
          <a:prstGeom prst="rect">
            <a:avLst/>
          </a:prstGeom>
        </p:spPr>
      </p:pic>
      <p:pic>
        <p:nvPicPr>
          <p:cNvPr id="5" name="Picture 4"/>
          <p:cNvPicPr>
            <a:picLocks noChangeAspect="1"/>
          </p:cNvPicPr>
          <p:nvPr/>
        </p:nvPicPr>
        <p:blipFill>
          <a:blip r:embed="rId3"/>
          <a:stretch>
            <a:fillRect/>
          </a:stretch>
        </p:blipFill>
        <p:spPr>
          <a:xfrm>
            <a:off x="83570" y="1068224"/>
            <a:ext cx="5318407" cy="3243218"/>
          </a:xfrm>
          <a:prstGeom prst="rect">
            <a:avLst/>
          </a:prstGeom>
        </p:spPr>
      </p:pic>
      <p:pic>
        <p:nvPicPr>
          <p:cNvPr id="6" name="Picture 5"/>
          <p:cNvPicPr>
            <a:picLocks noChangeAspect="1"/>
          </p:cNvPicPr>
          <p:nvPr/>
        </p:nvPicPr>
        <p:blipFill>
          <a:blip r:embed="rId4"/>
          <a:stretch>
            <a:fillRect/>
          </a:stretch>
        </p:blipFill>
        <p:spPr>
          <a:xfrm>
            <a:off x="94805" y="4494486"/>
            <a:ext cx="5160648" cy="2060139"/>
          </a:xfrm>
          <a:prstGeom prst="rect">
            <a:avLst/>
          </a:prstGeom>
        </p:spPr>
      </p:pic>
    </p:spTree>
    <p:extLst>
      <p:ext uri="{BB962C8B-B14F-4D97-AF65-F5344CB8AC3E}">
        <p14:creationId xmlns:p14="http://schemas.microsoft.com/office/powerpoint/2010/main" val="2238574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533667"/>
            <a:ext cx="9245600" cy="742950"/>
          </a:xfrm>
        </p:spPr>
        <p:txBody>
          <a:bodyPr/>
          <a:lstStyle/>
          <a:p>
            <a:r>
              <a:rPr lang="en-US" dirty="0" smtClean="0"/>
              <a:t>Activation Records:</a:t>
            </a:r>
            <a:endParaRPr lang="en-US" dirty="0"/>
          </a:p>
        </p:txBody>
      </p:sp>
      <p:sp>
        <p:nvSpPr>
          <p:cNvPr id="3" name="Text Placeholder 2"/>
          <p:cNvSpPr>
            <a:spLocks noGrp="1"/>
          </p:cNvSpPr>
          <p:nvPr>
            <p:ph type="body" sz="quarter" idx="12"/>
          </p:nvPr>
        </p:nvSpPr>
        <p:spPr>
          <a:xfrm>
            <a:off x="444500" y="1483051"/>
            <a:ext cx="9245600" cy="3550422"/>
          </a:xfrm>
        </p:spPr>
        <p:txBody>
          <a:bodyPr/>
          <a:lstStyle/>
          <a:p>
            <a:pPr lvl="0"/>
            <a:r>
              <a:rPr lang="en-US" sz="2800" dirty="0"/>
              <a:t>When we call a function in C, its </a:t>
            </a:r>
            <a:r>
              <a:rPr lang="en-US" sz="2800" i="1" dirty="0"/>
              <a:t>activation record</a:t>
            </a:r>
            <a:r>
              <a:rPr lang="en-US" sz="2800" dirty="0"/>
              <a:t> is pushed onto the run-time stack</a:t>
            </a:r>
          </a:p>
          <a:p>
            <a:pPr lvl="0"/>
            <a:r>
              <a:rPr lang="en-US" sz="2800" dirty="0"/>
              <a:t>Whenever a function completes, its </a:t>
            </a:r>
            <a:r>
              <a:rPr lang="en-US" sz="2800" i="1" dirty="0"/>
              <a:t>activation record</a:t>
            </a:r>
            <a:r>
              <a:rPr lang="en-US" sz="2800" dirty="0"/>
              <a:t> is popped off the run-time stack</a:t>
            </a:r>
          </a:p>
          <a:p>
            <a:pPr lvl="0"/>
            <a:r>
              <a:rPr lang="en-US" sz="2800" dirty="0"/>
              <a:t>Function’s activation record contains all the data local to the function involved in the function invocation, execution, and transfer of the results back to the calling function</a:t>
            </a:r>
          </a:p>
          <a:p>
            <a:pPr marL="0" indent="0">
              <a:buNone/>
            </a:pPr>
            <a:endParaRPr lang="en-US" dirty="0"/>
          </a:p>
        </p:txBody>
      </p:sp>
    </p:spTree>
    <p:extLst>
      <p:ext uri="{BB962C8B-B14F-4D97-AF65-F5344CB8AC3E}">
        <p14:creationId xmlns:p14="http://schemas.microsoft.com/office/powerpoint/2010/main" val="513471070"/>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17084</TotalTime>
  <Words>779</Words>
  <Application>Microsoft Office PowerPoint</Application>
  <PresentationFormat>Custom</PresentationFormat>
  <Paragraphs>247</Paragraphs>
  <Slides>23</Slides>
  <Notes>2</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38" baseType="lpstr">
      <vt:lpstr>Arial</vt:lpstr>
      <vt:lpstr>Arial Narrow</vt:lpstr>
      <vt:lpstr>Calibri</vt:lpstr>
      <vt:lpstr>Courier</vt:lpstr>
      <vt:lpstr>Courier New</vt:lpstr>
      <vt:lpstr>Droid Sans</vt:lpstr>
      <vt:lpstr>Droid Sans Pro</vt:lpstr>
      <vt:lpstr>Franklin Gothic Book</vt:lpstr>
      <vt:lpstr>OfficinaSansITCStd Book</vt:lpstr>
      <vt:lpstr>Tahoma</vt:lpstr>
      <vt:lpstr>Wingdings</vt:lpstr>
      <vt:lpstr>Cover Slide</vt:lpstr>
      <vt:lpstr>Secondary Slide</vt:lpstr>
      <vt:lpstr>PattPatel</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Run-Time Stack</vt:lpstr>
      <vt:lpstr>Run-Time Stack</vt:lpstr>
      <vt:lpstr>PowerPoint Presentation</vt:lpstr>
      <vt:lpstr>Example Function Call</vt:lpstr>
      <vt:lpstr>Calling the Function</vt:lpstr>
      <vt:lpstr>Starting the Callee Function</vt:lpstr>
      <vt:lpstr>Ending the Callee Function</vt:lpstr>
      <vt:lpstr>Resuming the Caller Function</vt:lpstr>
      <vt:lpstr>Summary of LC-3 Function Call Implementation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Bhowmik, Ujjal Kumar</cp:lastModifiedBy>
  <cp:revision>1275</cp:revision>
  <cp:lastPrinted>2018-02-13T17:25:36Z</cp:lastPrinted>
  <dcterms:created xsi:type="dcterms:W3CDTF">2014-02-04T22:50:07Z</dcterms:created>
  <dcterms:modified xsi:type="dcterms:W3CDTF">2019-09-26T08:34:59Z</dcterms:modified>
</cp:coreProperties>
</file>