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 id="2147483665" r:id="rId2"/>
  </p:sldMasterIdLst>
  <p:notesMasterIdLst>
    <p:notesMasterId r:id="rId13"/>
  </p:notesMasterIdLst>
  <p:handoutMasterIdLst>
    <p:handoutMasterId r:id="rId14"/>
  </p:handoutMasterIdLst>
  <p:sldIdLst>
    <p:sldId id="260" r:id="rId3"/>
    <p:sldId id="452" r:id="rId4"/>
    <p:sldId id="453" r:id="rId5"/>
    <p:sldId id="442" r:id="rId6"/>
    <p:sldId id="443" r:id="rId7"/>
    <p:sldId id="445" r:id="rId8"/>
    <p:sldId id="447" r:id="rId9"/>
    <p:sldId id="448" r:id="rId10"/>
    <p:sldId id="449" r:id="rId11"/>
    <p:sldId id="450" r:id="rId12"/>
  </p:sldIdLst>
  <p:sldSz cx="10058400" cy="7772400"/>
  <p:notesSz cx="7315200" cy="9601200"/>
  <p:defaultText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p15:clr>
            <a:srgbClr val="A4A3A4"/>
          </p15:clr>
        </p15:guide>
        <p15:guide id="2" pos="3168">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E16B27"/>
    <a:srgbClr val="CE1B22"/>
    <a:srgbClr val="38668F"/>
    <a:srgbClr val="E6E6E6"/>
    <a:srgbClr val="CCCCCC"/>
    <a:srgbClr val="A2A5AC"/>
    <a:srgbClr val="43667B"/>
    <a:srgbClr val="FBAF19"/>
    <a:srgbClr val="C2CB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19" autoAdjust="0"/>
    <p:restoredTop sz="84161"/>
  </p:normalViewPr>
  <p:slideViewPr>
    <p:cSldViewPr snapToGrid="0" snapToObjects="1">
      <p:cViewPr varScale="1">
        <p:scale>
          <a:sx n="73" d="100"/>
          <a:sy n="73" d="100"/>
        </p:scale>
        <p:origin x="1723" y="72"/>
      </p:cViewPr>
      <p:guideLst>
        <p:guide orient="horz" pos="2448"/>
        <p:guide pos="3168"/>
      </p:guideLst>
    </p:cSldViewPr>
  </p:slideViewPr>
  <p:outlineViewPr>
    <p:cViewPr>
      <p:scale>
        <a:sx n="33" d="100"/>
        <a:sy n="33" d="100"/>
      </p:scale>
      <p:origin x="0" y="-4304"/>
    </p:cViewPr>
  </p:outlin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83" d="100"/>
          <a:sy n="83" d="100"/>
        </p:scale>
        <p:origin x="1458"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descr="ECE_handoutmaste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 y="8873268"/>
            <a:ext cx="7315200" cy="741270"/>
          </a:xfrm>
          <a:prstGeom prst="rect">
            <a:avLst/>
          </a:prstGeom>
        </p:spPr>
      </p:pic>
      <p:sp>
        <p:nvSpPr>
          <p:cNvPr id="2" name="Header Placeholder 1"/>
          <p:cNvSpPr>
            <a:spLocks noGrp="1"/>
          </p:cNvSpPr>
          <p:nvPr>
            <p:ph type="hdr" sz="quarter"/>
          </p:nvPr>
        </p:nvSpPr>
        <p:spPr>
          <a:xfrm>
            <a:off x="1" y="0"/>
            <a:ext cx="3169920" cy="480060"/>
          </a:xfrm>
          <a:prstGeom prst="rect">
            <a:avLst/>
          </a:prstGeom>
        </p:spPr>
        <p:txBody>
          <a:bodyPr vert="horz" lIns="95564" tIns="47782" rIns="95564" bIns="47782" rtlCol="0"/>
          <a:lstStyle>
            <a:lvl1pPr algn="l">
              <a:defRPr sz="1300"/>
            </a:lvl1pPr>
          </a:lstStyle>
          <a:p>
            <a:endParaRPr lang="en-US" dirty="0">
              <a:solidFill>
                <a:srgbClr val="142958"/>
              </a:solidFill>
            </a:endParaRPr>
          </a:p>
        </p:txBody>
      </p:sp>
      <p:sp>
        <p:nvSpPr>
          <p:cNvPr id="3" name="Date Placeholder 2"/>
          <p:cNvSpPr>
            <a:spLocks noGrp="1"/>
          </p:cNvSpPr>
          <p:nvPr>
            <p:ph type="dt" sz="quarter" idx="1"/>
          </p:nvPr>
        </p:nvSpPr>
        <p:spPr>
          <a:xfrm>
            <a:off x="4143589" y="0"/>
            <a:ext cx="3169920" cy="480060"/>
          </a:xfrm>
          <a:prstGeom prst="rect">
            <a:avLst/>
          </a:prstGeom>
        </p:spPr>
        <p:txBody>
          <a:bodyPr vert="horz" lIns="95564" tIns="47782" rIns="95564" bIns="47782" rtlCol="0"/>
          <a:lstStyle>
            <a:lvl1pPr algn="r">
              <a:defRPr sz="1300"/>
            </a:lvl1pPr>
          </a:lstStyle>
          <a:p>
            <a:fld id="{257356FF-FEF1-EF48-BD73-4B95B2E46E83}" type="datetimeFigureOut">
              <a:rPr lang="en-US" smtClean="0">
                <a:solidFill>
                  <a:srgbClr val="F16322"/>
                </a:solidFill>
              </a:rPr>
              <a:pPr/>
              <a:t>4/25/2019</a:t>
            </a:fld>
            <a:endParaRPr lang="en-US" dirty="0">
              <a:solidFill>
                <a:srgbClr val="F16322"/>
              </a:solidFill>
            </a:endParaRPr>
          </a:p>
        </p:txBody>
      </p:sp>
      <p:sp>
        <p:nvSpPr>
          <p:cNvPr id="5" name="Slide Number Placeholder 4"/>
          <p:cNvSpPr>
            <a:spLocks noGrp="1"/>
          </p:cNvSpPr>
          <p:nvPr>
            <p:ph type="sldNum" sz="quarter" idx="3"/>
          </p:nvPr>
        </p:nvSpPr>
        <p:spPr>
          <a:xfrm>
            <a:off x="6908802" y="9334502"/>
            <a:ext cx="404707" cy="265034"/>
          </a:xfrm>
          <a:prstGeom prst="rect">
            <a:avLst/>
          </a:prstGeom>
        </p:spPr>
        <p:txBody>
          <a:bodyPr vert="horz" lIns="95564" tIns="47782" rIns="95564" bIns="47782" rtlCol="0" anchor="b"/>
          <a:lstStyle>
            <a:lvl1pPr algn="r">
              <a:defRPr sz="1300"/>
            </a:lvl1pPr>
          </a:lstStyle>
          <a:p>
            <a:fld id="{D3CEFB91-0E46-0049-83A0-416CE6334971}" type="slidenum">
              <a:rPr lang="en-US" smtClean="0">
                <a:solidFill>
                  <a:schemeClr val="bg1"/>
                </a:solidFill>
                <a:latin typeface="OfficinaSansITCStd Book"/>
                <a:cs typeface="OfficinaSansITCStd Book"/>
              </a:rPr>
              <a:pPr/>
              <a:t>‹#›</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200488137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0" cy="480060"/>
          </a:xfrm>
          <a:prstGeom prst="rect">
            <a:avLst/>
          </a:prstGeom>
        </p:spPr>
        <p:txBody>
          <a:bodyPr vert="horz" lIns="95564" tIns="47782" rIns="95564" bIns="47782" rtlCol="0"/>
          <a:lstStyle>
            <a:lvl1pPr algn="l">
              <a:defRPr sz="1300">
                <a:solidFill>
                  <a:srgbClr val="142958"/>
                </a:solidFill>
              </a:defRPr>
            </a:lvl1pPr>
          </a:lstStyle>
          <a:p>
            <a:endParaRPr lang="en-US" dirty="0"/>
          </a:p>
        </p:txBody>
      </p:sp>
      <p:sp>
        <p:nvSpPr>
          <p:cNvPr id="3" name="Date Placeholder 2"/>
          <p:cNvSpPr>
            <a:spLocks noGrp="1"/>
          </p:cNvSpPr>
          <p:nvPr>
            <p:ph type="dt" idx="1"/>
          </p:nvPr>
        </p:nvSpPr>
        <p:spPr>
          <a:xfrm>
            <a:off x="4143589" y="0"/>
            <a:ext cx="3169920" cy="480060"/>
          </a:xfrm>
          <a:prstGeom prst="rect">
            <a:avLst/>
          </a:prstGeom>
        </p:spPr>
        <p:txBody>
          <a:bodyPr vert="horz" lIns="95564" tIns="47782" rIns="95564" bIns="47782" rtlCol="0"/>
          <a:lstStyle>
            <a:lvl1pPr algn="r">
              <a:defRPr sz="1300">
                <a:solidFill>
                  <a:srgbClr val="F16322"/>
                </a:solidFill>
              </a:defRPr>
            </a:lvl1pPr>
          </a:lstStyle>
          <a:p>
            <a:fld id="{DBF7D493-8EEB-7E45-916B-5FBC49ABC710}" type="datetimeFigureOut">
              <a:rPr lang="en-US" smtClean="0"/>
              <a:pPr/>
              <a:t>4/25/2019</a:t>
            </a:fld>
            <a:endParaRPr lang="en-US" dirty="0"/>
          </a:p>
        </p:txBody>
      </p:sp>
      <p:sp>
        <p:nvSpPr>
          <p:cNvPr id="4" name="Slide Image Placeholder 3"/>
          <p:cNvSpPr>
            <a:spLocks noGrp="1" noRot="1" noChangeAspect="1"/>
          </p:cNvSpPr>
          <p:nvPr>
            <p:ph type="sldImg" idx="2"/>
          </p:nvPr>
        </p:nvSpPr>
        <p:spPr>
          <a:xfrm>
            <a:off x="1328738" y="719138"/>
            <a:ext cx="4657725" cy="3600450"/>
          </a:xfrm>
          <a:prstGeom prst="rect">
            <a:avLst/>
          </a:prstGeom>
          <a:noFill/>
          <a:ln w="12700">
            <a:solidFill>
              <a:prstClr val="black"/>
            </a:solidFill>
          </a:ln>
        </p:spPr>
        <p:txBody>
          <a:bodyPr vert="horz" lIns="95564" tIns="47782" rIns="95564" bIns="47782" rtlCol="0" anchor="ctr"/>
          <a:lstStyle/>
          <a:p>
            <a:endParaRPr lang="en-US" dirty="0"/>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5564" tIns="47782" rIns="95564" bIns="4778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descr="ECE_handoutmaste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 y="8873268"/>
            <a:ext cx="7315200" cy="741270"/>
          </a:xfrm>
          <a:prstGeom prst="rect">
            <a:avLst/>
          </a:prstGeom>
        </p:spPr>
      </p:pic>
      <p:sp>
        <p:nvSpPr>
          <p:cNvPr id="9" name="Slide Number Placeholder 4"/>
          <p:cNvSpPr>
            <a:spLocks noGrp="1"/>
          </p:cNvSpPr>
          <p:nvPr>
            <p:ph type="sldNum" sz="quarter" idx="5"/>
          </p:nvPr>
        </p:nvSpPr>
        <p:spPr>
          <a:xfrm>
            <a:off x="6908802" y="9334502"/>
            <a:ext cx="404707" cy="265034"/>
          </a:xfrm>
          <a:prstGeom prst="rect">
            <a:avLst/>
          </a:prstGeom>
        </p:spPr>
        <p:txBody>
          <a:bodyPr vert="horz" lIns="95564" tIns="47782" rIns="95564" bIns="47782" rtlCol="0" anchor="b"/>
          <a:lstStyle>
            <a:lvl1pPr algn="r">
              <a:defRPr sz="1300"/>
            </a:lvl1pPr>
          </a:lstStyle>
          <a:p>
            <a:fld id="{D3CEFB91-0E46-0049-83A0-416CE6334971}" type="slidenum">
              <a:rPr lang="en-US" smtClean="0">
                <a:solidFill>
                  <a:schemeClr val="bg1"/>
                </a:solidFill>
                <a:latin typeface="OfficinaSansITCStd Book"/>
                <a:cs typeface="OfficinaSansITCStd Book"/>
              </a:rPr>
              <a:pPr/>
              <a:t>‹#›</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3356410833"/>
      </p:ext>
    </p:extLst>
  </p:cSld>
  <p:clrMap bg1="lt1" tx1="dk1" bg2="lt2" tx2="dk2" accent1="accent1" accent2="accent2" accent3="accent3" accent4="accent4" accent5="accent5" accent6="accent6" hlink="hlink" folHlink="folHlink"/>
  <p:hf sldNum="0" hdr="0" ftr="0" dt="0"/>
  <p:notesStyle>
    <a:lvl1pPr marL="0" algn="l" defTabSz="509412" rtl="0" eaLnBrk="1" latinLnBrk="0" hangingPunct="1">
      <a:defRPr sz="1300" kern="1200">
        <a:solidFill>
          <a:schemeClr val="tx1"/>
        </a:solidFill>
        <a:latin typeface="+mn-lt"/>
        <a:ea typeface="+mn-ea"/>
        <a:cs typeface="+mn-cs"/>
      </a:defRPr>
    </a:lvl1pPr>
    <a:lvl2pPr marL="509412" algn="l" defTabSz="509412" rtl="0" eaLnBrk="1" latinLnBrk="0" hangingPunct="1">
      <a:defRPr sz="1300" kern="1200">
        <a:solidFill>
          <a:schemeClr val="tx1"/>
        </a:solidFill>
        <a:latin typeface="+mn-lt"/>
        <a:ea typeface="+mn-ea"/>
        <a:cs typeface="+mn-cs"/>
      </a:defRPr>
    </a:lvl2pPr>
    <a:lvl3pPr marL="1018824" algn="l" defTabSz="509412" rtl="0" eaLnBrk="1" latinLnBrk="0" hangingPunct="1">
      <a:defRPr sz="1300" kern="1200">
        <a:solidFill>
          <a:schemeClr val="tx1"/>
        </a:solidFill>
        <a:latin typeface="+mn-lt"/>
        <a:ea typeface="+mn-ea"/>
        <a:cs typeface="+mn-cs"/>
      </a:defRPr>
    </a:lvl3pPr>
    <a:lvl4pPr marL="1528237" algn="l" defTabSz="509412" rtl="0" eaLnBrk="1" latinLnBrk="0" hangingPunct="1">
      <a:defRPr sz="1300" kern="1200">
        <a:solidFill>
          <a:schemeClr val="tx1"/>
        </a:solidFill>
        <a:latin typeface="+mn-lt"/>
        <a:ea typeface="+mn-ea"/>
        <a:cs typeface="+mn-cs"/>
      </a:defRPr>
    </a:lvl4pPr>
    <a:lvl5pPr marL="2037649" algn="l" defTabSz="509412" rtl="0" eaLnBrk="1" latinLnBrk="0" hangingPunct="1">
      <a:defRPr sz="1300" kern="1200">
        <a:solidFill>
          <a:schemeClr val="tx1"/>
        </a:solidFill>
        <a:latin typeface="+mn-lt"/>
        <a:ea typeface="+mn-ea"/>
        <a:cs typeface="+mn-cs"/>
      </a:defRPr>
    </a:lvl5pPr>
    <a:lvl6pPr marL="2547061" algn="l" defTabSz="509412" rtl="0" eaLnBrk="1" latinLnBrk="0" hangingPunct="1">
      <a:defRPr sz="1300" kern="1200">
        <a:solidFill>
          <a:schemeClr val="tx1"/>
        </a:solidFill>
        <a:latin typeface="+mn-lt"/>
        <a:ea typeface="+mn-ea"/>
        <a:cs typeface="+mn-cs"/>
      </a:defRPr>
    </a:lvl6pPr>
    <a:lvl7pPr marL="3056473" algn="l" defTabSz="509412" rtl="0" eaLnBrk="1" latinLnBrk="0" hangingPunct="1">
      <a:defRPr sz="1300" kern="1200">
        <a:solidFill>
          <a:schemeClr val="tx1"/>
        </a:solidFill>
        <a:latin typeface="+mn-lt"/>
        <a:ea typeface="+mn-ea"/>
        <a:cs typeface="+mn-cs"/>
      </a:defRPr>
    </a:lvl7pPr>
    <a:lvl8pPr marL="3565886" algn="l" defTabSz="509412" rtl="0" eaLnBrk="1" latinLnBrk="0" hangingPunct="1">
      <a:defRPr sz="1300" kern="1200">
        <a:solidFill>
          <a:schemeClr val="tx1"/>
        </a:solidFill>
        <a:latin typeface="+mn-lt"/>
        <a:ea typeface="+mn-ea"/>
        <a:cs typeface="+mn-cs"/>
      </a:defRPr>
    </a:lvl8pPr>
    <a:lvl9pPr marL="4075298" algn="l" defTabSz="509412"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geeksforgeeks.org/archives/4979"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300" b="0" i="1" kern="1200" dirty="0">
                <a:solidFill>
                  <a:schemeClr val="tx1"/>
                </a:solidFill>
                <a:effectLst/>
                <a:latin typeface="+mn-lt"/>
                <a:ea typeface="+mn-ea"/>
                <a:cs typeface="+mn-cs"/>
              </a:rPr>
              <a:t>References are less powerful than pointers</a:t>
            </a:r>
            <a:br>
              <a:rPr lang="en-US" sz="1300" b="0" i="0" kern="1200" dirty="0">
                <a:solidFill>
                  <a:schemeClr val="tx1"/>
                </a:solidFill>
                <a:effectLst/>
                <a:latin typeface="+mn-lt"/>
                <a:ea typeface="+mn-ea"/>
                <a:cs typeface="+mn-cs"/>
              </a:rPr>
            </a:br>
            <a:r>
              <a:rPr lang="en-US" sz="1300" b="0" i="0" kern="1200" dirty="0">
                <a:solidFill>
                  <a:schemeClr val="tx1"/>
                </a:solidFill>
                <a:effectLst/>
                <a:latin typeface="+mn-lt"/>
                <a:ea typeface="+mn-ea"/>
                <a:cs typeface="+mn-cs"/>
              </a:rPr>
              <a:t>1) Once a reference is created, it cannot be later made to reference another object; it cannot be reseated. This is often done with pointers.</a:t>
            </a:r>
            <a:br>
              <a:rPr lang="en-US" sz="1300" b="0" i="0" kern="1200" dirty="0">
                <a:solidFill>
                  <a:schemeClr val="tx1"/>
                </a:solidFill>
                <a:effectLst/>
                <a:latin typeface="+mn-lt"/>
                <a:ea typeface="+mn-ea"/>
                <a:cs typeface="+mn-cs"/>
              </a:rPr>
            </a:br>
            <a:r>
              <a:rPr lang="en-US" sz="1300" b="0" i="0" kern="1200" dirty="0">
                <a:solidFill>
                  <a:schemeClr val="tx1"/>
                </a:solidFill>
                <a:effectLst/>
                <a:latin typeface="+mn-lt"/>
                <a:ea typeface="+mn-ea"/>
                <a:cs typeface="+mn-cs"/>
              </a:rPr>
              <a:t>2) References cannot be NULL. Pointers are often made NULL to indicate that they are not pointing to any valid thing.</a:t>
            </a:r>
            <a:br>
              <a:rPr lang="en-US" sz="1300" b="0" i="0" kern="1200" dirty="0">
                <a:solidFill>
                  <a:schemeClr val="tx1"/>
                </a:solidFill>
                <a:effectLst/>
                <a:latin typeface="+mn-lt"/>
                <a:ea typeface="+mn-ea"/>
                <a:cs typeface="+mn-cs"/>
              </a:rPr>
            </a:br>
            <a:r>
              <a:rPr lang="en-US" sz="1300" b="0" i="0" kern="1200" dirty="0">
                <a:solidFill>
                  <a:schemeClr val="tx1"/>
                </a:solidFill>
                <a:effectLst/>
                <a:latin typeface="+mn-lt"/>
                <a:ea typeface="+mn-ea"/>
                <a:cs typeface="+mn-cs"/>
              </a:rPr>
              <a:t>3) A reference must be initialized when declared. There is no such restriction with pointers</a:t>
            </a:r>
          </a:p>
          <a:p>
            <a:pPr fontAlgn="base"/>
            <a:r>
              <a:rPr lang="en-US" sz="1300" b="0" i="0" kern="1200" dirty="0">
                <a:solidFill>
                  <a:schemeClr val="tx1"/>
                </a:solidFill>
                <a:effectLst/>
                <a:latin typeface="+mn-lt"/>
                <a:ea typeface="+mn-ea"/>
                <a:cs typeface="+mn-cs"/>
              </a:rPr>
              <a:t>Due to the above limitations, references in C++ cannot be used for implementing data structures like Linked List, Tree, etc. In Java, references don’t have above restrictions, and can be used to implement all data structures. References being more powerful in Java, is the main reason Java doesn’t need pointers.</a:t>
            </a:r>
          </a:p>
          <a:p>
            <a:pPr fontAlgn="base"/>
            <a:r>
              <a:rPr lang="en-US" sz="1300" b="0" i="1" kern="1200" dirty="0">
                <a:solidFill>
                  <a:schemeClr val="tx1"/>
                </a:solidFill>
                <a:effectLst/>
                <a:latin typeface="+mn-lt"/>
                <a:ea typeface="+mn-ea"/>
                <a:cs typeface="+mn-cs"/>
              </a:rPr>
              <a:t>References are safer and easier to use:</a:t>
            </a:r>
            <a:br>
              <a:rPr lang="en-US" sz="1300" b="0" i="0" kern="1200" dirty="0">
                <a:solidFill>
                  <a:schemeClr val="tx1"/>
                </a:solidFill>
                <a:effectLst/>
                <a:latin typeface="+mn-lt"/>
                <a:ea typeface="+mn-ea"/>
                <a:cs typeface="+mn-cs"/>
              </a:rPr>
            </a:br>
            <a:r>
              <a:rPr lang="en-US" sz="1300" b="0" i="1" kern="1200" dirty="0">
                <a:solidFill>
                  <a:schemeClr val="tx1"/>
                </a:solidFill>
                <a:effectLst/>
                <a:latin typeface="+mn-lt"/>
                <a:ea typeface="+mn-ea"/>
                <a:cs typeface="+mn-cs"/>
              </a:rPr>
              <a:t>1) Safer:</a:t>
            </a:r>
            <a:r>
              <a:rPr lang="en-US" sz="1300" b="0" i="0" kern="1200" dirty="0">
                <a:solidFill>
                  <a:schemeClr val="tx1"/>
                </a:solidFill>
                <a:effectLst/>
                <a:latin typeface="+mn-lt"/>
                <a:ea typeface="+mn-ea"/>
                <a:cs typeface="+mn-cs"/>
              </a:rPr>
              <a:t> Since references must be initialized, wild references like </a:t>
            </a:r>
            <a:r>
              <a:rPr lang="en-US" sz="1300" b="0" i="0" u="none" strike="noStrike" kern="1200" dirty="0">
                <a:solidFill>
                  <a:schemeClr val="tx1"/>
                </a:solidFill>
                <a:effectLst/>
                <a:latin typeface="+mn-lt"/>
                <a:ea typeface="+mn-ea"/>
                <a:cs typeface="+mn-cs"/>
                <a:hlinkClick r:id="rId3"/>
              </a:rPr>
              <a:t>wild pointers</a:t>
            </a:r>
            <a:r>
              <a:rPr lang="en-US" sz="1300" b="0" i="0" kern="1200" dirty="0">
                <a:solidFill>
                  <a:schemeClr val="tx1"/>
                </a:solidFill>
                <a:effectLst/>
                <a:latin typeface="+mn-lt"/>
                <a:ea typeface="+mn-ea"/>
                <a:cs typeface="+mn-cs"/>
              </a:rPr>
              <a:t> are unlikely to exist. It is still possible to have references that don’t refer to a valid location (See questions 5 and 6 in the below exercise )</a:t>
            </a:r>
            <a:br>
              <a:rPr lang="en-US" sz="1300" b="0" i="0" kern="1200" dirty="0">
                <a:solidFill>
                  <a:schemeClr val="tx1"/>
                </a:solidFill>
                <a:effectLst/>
                <a:latin typeface="+mn-lt"/>
                <a:ea typeface="+mn-ea"/>
                <a:cs typeface="+mn-cs"/>
              </a:rPr>
            </a:br>
            <a:r>
              <a:rPr lang="en-US" sz="1300" b="0" i="1" kern="1200" dirty="0">
                <a:solidFill>
                  <a:schemeClr val="tx1"/>
                </a:solidFill>
                <a:effectLst/>
                <a:latin typeface="+mn-lt"/>
                <a:ea typeface="+mn-ea"/>
                <a:cs typeface="+mn-cs"/>
              </a:rPr>
              <a:t>2) Easier to use:</a:t>
            </a:r>
            <a:r>
              <a:rPr lang="en-US" sz="1300" b="0" i="0" kern="1200" dirty="0">
                <a:solidFill>
                  <a:schemeClr val="tx1"/>
                </a:solidFill>
                <a:effectLst/>
                <a:latin typeface="+mn-lt"/>
                <a:ea typeface="+mn-ea"/>
                <a:cs typeface="+mn-cs"/>
              </a:rPr>
              <a:t> References don’t need dereferencing operator to access the value. They can be used like normal variables. ‘&amp;’ operator is needed only at the time of declaration. Also, members of an object reference can be accessed with dot operator (‘.’), unlike pointers where arrow operator (-&gt;) is needed to access members.</a:t>
            </a:r>
          </a:p>
          <a:p>
            <a:pPr fontAlgn="base"/>
            <a:r>
              <a:rPr lang="en-US" sz="1300" b="0" i="0" kern="1200" dirty="0">
                <a:solidFill>
                  <a:schemeClr val="tx1"/>
                </a:solidFill>
                <a:effectLst/>
                <a:latin typeface="+mn-lt"/>
                <a:ea typeface="+mn-ea"/>
                <a:cs typeface="+mn-cs"/>
              </a:rPr>
              <a:t>Together with the above reasons, there are few places like copy constructor argument where pointer cannot be used. Reference must be used pass the argument in copy constructor. Similarly references must be used for overloading some operators like ++.</a:t>
            </a:r>
          </a:p>
          <a:p>
            <a:endParaRPr lang="en-US" dirty="0"/>
          </a:p>
        </p:txBody>
      </p:sp>
    </p:spTree>
    <p:extLst>
      <p:ext uri="{BB962C8B-B14F-4D97-AF65-F5344CB8AC3E}">
        <p14:creationId xmlns:p14="http://schemas.microsoft.com/office/powerpoint/2010/main" val="2124632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 are generally implemented using pointers. A reference is same object, just with a different name and reference must refer to an object. Since references can’t be NULL, they are safer to use.</a:t>
            </a:r>
          </a:p>
          <a:p>
            <a:r>
              <a:rPr lang="en-US" dirty="0"/>
              <a:t>1. A pointer can be re-assigned while reference cannot, and must be assigned at initialization only. </a:t>
            </a:r>
          </a:p>
          <a:p>
            <a:r>
              <a:rPr lang="en-US" dirty="0"/>
              <a:t>2. Pointer can be assigned NULL directly, whereas reference cannot.</a:t>
            </a:r>
          </a:p>
          <a:p>
            <a:r>
              <a:rPr lang="en-US" dirty="0"/>
              <a:t>3. Pointers can iterate over an array, we can use ++ to go to the next item that a pointer is pointing to. </a:t>
            </a:r>
          </a:p>
          <a:p>
            <a:r>
              <a:rPr lang="en-US" dirty="0"/>
              <a:t>4. A pointer is a variable that holds a memory address. A reference has the same memory address as the item it references.</a:t>
            </a:r>
          </a:p>
          <a:p>
            <a:r>
              <a:rPr lang="en-US" dirty="0"/>
              <a:t>5. A pointer to a class/struct uses ‘-&gt;'(arrow operator) to access it’s members whereas a reference uses a ‘.'(dot operator)</a:t>
            </a:r>
          </a:p>
          <a:p>
            <a:r>
              <a:rPr lang="en-US" dirty="0"/>
              <a:t>6. A pointer needs to be dereferenced with * to access the memory location it points to, whereas a reference can be used directly.</a:t>
            </a:r>
          </a:p>
          <a:p>
            <a:endParaRPr lang="en-US" dirty="0"/>
          </a:p>
        </p:txBody>
      </p:sp>
    </p:spTree>
    <p:extLst>
      <p:ext uri="{BB962C8B-B14F-4D97-AF65-F5344CB8AC3E}">
        <p14:creationId xmlns:p14="http://schemas.microsoft.com/office/powerpoint/2010/main" val="3896197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copy constructor</a:t>
            </a:r>
            <a:r>
              <a:rPr lang="en-US" dirty="0"/>
              <a:t> is a constructor which creates an object by initializing it with an object of the same class, which has been created previously. </a:t>
            </a:r>
            <a:r>
              <a:rPr lang="en-US" sz="1300" b="0" i="0" kern="1200" dirty="0">
                <a:solidFill>
                  <a:schemeClr val="tx1"/>
                </a:solidFill>
                <a:effectLst/>
                <a:latin typeface="+mn-lt"/>
                <a:ea typeface="+mn-ea"/>
                <a:cs typeface="+mn-cs"/>
              </a:rPr>
              <a:t>we should </a:t>
            </a:r>
            <a:r>
              <a:rPr lang="en-US" sz="1300" b="1" i="0" kern="1200" dirty="0">
                <a:solidFill>
                  <a:schemeClr val="tx1"/>
                </a:solidFill>
                <a:effectLst/>
                <a:latin typeface="+mn-lt"/>
                <a:ea typeface="+mn-ea"/>
                <a:cs typeface="+mn-cs"/>
              </a:rPr>
              <a:t>use const ref</a:t>
            </a:r>
            <a:r>
              <a:rPr lang="en-US" sz="1300" b="0" i="0" kern="1200" dirty="0">
                <a:solidFill>
                  <a:schemeClr val="tx1"/>
                </a:solidFill>
                <a:effectLst/>
                <a:latin typeface="+mn-lt"/>
                <a:ea typeface="+mn-ea"/>
                <a:cs typeface="+mn-cs"/>
              </a:rPr>
              <a:t> in C++ wherever possible so that objects are not accidentally modified.</a:t>
            </a:r>
            <a:endParaRPr lang="en-US" dirty="0"/>
          </a:p>
          <a:p>
            <a:r>
              <a:rPr lang="en-US" dirty="0"/>
              <a:t>References are generally implemented using pointers. A reference is same object, just with a different name and reference must refer to an object. Since references can’t be NULL, they are safer to use.</a:t>
            </a:r>
          </a:p>
          <a:p>
            <a:r>
              <a:rPr lang="en-US" dirty="0"/>
              <a:t>1. A pointer can be re-assigned while reference cannot, and must be assigned at initialization only. </a:t>
            </a:r>
          </a:p>
          <a:p>
            <a:r>
              <a:rPr lang="en-US" dirty="0"/>
              <a:t>2. Pointer can be assigned NULL directly, whereas reference cannot.</a:t>
            </a:r>
          </a:p>
          <a:p>
            <a:r>
              <a:rPr lang="en-US" dirty="0"/>
              <a:t>3. Pointers can iterate over an array, we can use ++ to go to the next item that a pointer is pointing to. </a:t>
            </a:r>
          </a:p>
          <a:p>
            <a:r>
              <a:rPr lang="en-US" dirty="0"/>
              <a:t>4. A pointer is a variable that holds a memory address. A reference has the same memory address as the item it references.</a:t>
            </a:r>
          </a:p>
          <a:p>
            <a:r>
              <a:rPr lang="en-US" dirty="0"/>
              <a:t>5. A pointer to a class/struct uses ‘-&gt;'(arrow operator) to access it’s members whereas a reference uses a ‘.'(dot operator)</a:t>
            </a:r>
          </a:p>
          <a:p>
            <a:r>
              <a:rPr lang="en-US" dirty="0"/>
              <a:t>6. A pointer needs to be dereferenced with * to access the memory location it points to, whereas a reference can be used directly.</a:t>
            </a:r>
          </a:p>
          <a:p>
            <a:endParaRPr lang="en-US" dirty="0"/>
          </a:p>
          <a:p>
            <a:endParaRPr lang="en-US" dirty="0"/>
          </a:p>
        </p:txBody>
      </p:sp>
    </p:spTree>
    <p:extLst>
      <p:ext uri="{BB962C8B-B14F-4D97-AF65-F5344CB8AC3E}">
        <p14:creationId xmlns:p14="http://schemas.microsoft.com/office/powerpoint/2010/main" val="983043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Public Inheritance:</a:t>
            </a:r>
            <a:r>
              <a:rPr lang="en-US" dirty="0"/>
              <a:t> When deriving a class from a </a:t>
            </a:r>
            <a:r>
              <a:rPr lang="en-US" b="1" dirty="0"/>
              <a:t>public</a:t>
            </a:r>
            <a:r>
              <a:rPr lang="en-US" dirty="0"/>
              <a:t> base class, </a:t>
            </a:r>
            <a:r>
              <a:rPr lang="en-US" b="1" dirty="0"/>
              <a:t>public</a:t>
            </a:r>
            <a:r>
              <a:rPr lang="en-US" dirty="0"/>
              <a:t> members of the base class become </a:t>
            </a:r>
            <a:r>
              <a:rPr lang="en-US" b="1" dirty="0"/>
              <a:t>public</a:t>
            </a:r>
            <a:r>
              <a:rPr lang="en-US" dirty="0"/>
              <a:t> members of the derived class and </a:t>
            </a:r>
            <a:r>
              <a:rPr lang="en-US" b="1" dirty="0"/>
              <a:t>protected</a:t>
            </a:r>
            <a:r>
              <a:rPr lang="en-US" dirty="0"/>
              <a:t> members of the base class become </a:t>
            </a:r>
            <a:r>
              <a:rPr lang="en-US" b="1" dirty="0"/>
              <a:t>protected</a:t>
            </a:r>
            <a:r>
              <a:rPr lang="en-US" dirty="0"/>
              <a:t> members of the derived class. A base class's </a:t>
            </a:r>
            <a:r>
              <a:rPr lang="en-US" b="1" dirty="0"/>
              <a:t>private</a:t>
            </a:r>
            <a:r>
              <a:rPr lang="en-US" dirty="0"/>
              <a:t> members are never accessible directly from a derived class, but can be accessed through calls to the </a:t>
            </a:r>
            <a:r>
              <a:rPr lang="en-US" b="1" dirty="0"/>
              <a:t>public</a:t>
            </a:r>
            <a:r>
              <a:rPr lang="en-US" dirty="0"/>
              <a:t> and </a:t>
            </a:r>
            <a:r>
              <a:rPr lang="en-US" b="1" dirty="0"/>
              <a:t>protected</a:t>
            </a:r>
            <a:r>
              <a:rPr lang="en-US" dirty="0"/>
              <a:t> members of the base class.</a:t>
            </a:r>
          </a:p>
        </p:txBody>
      </p:sp>
    </p:spTree>
    <p:extLst>
      <p:ext uri="{BB962C8B-B14F-4D97-AF65-F5344CB8AC3E}">
        <p14:creationId xmlns:p14="http://schemas.microsoft.com/office/powerpoint/2010/main" val="1919926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constructor and destructor of the base class are not inherited, the default constructor (i.e. constructor with no parameters) and the destructor of the base class are always called when a new object of a derived class is created or destroyed.</a:t>
            </a:r>
          </a:p>
        </p:txBody>
      </p:sp>
    </p:spTree>
    <p:extLst>
      <p:ext uri="{BB962C8B-B14F-4D97-AF65-F5344CB8AC3E}">
        <p14:creationId xmlns:p14="http://schemas.microsoft.com/office/powerpoint/2010/main" val="601394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Public Inheritance</a:t>
            </a:r>
            <a:r>
              <a:rPr lang="en-US" dirty="0"/>
              <a:t> − When deriving a class from a </a:t>
            </a:r>
            <a:r>
              <a:rPr lang="en-US" b="1" dirty="0"/>
              <a:t>public</a:t>
            </a:r>
            <a:r>
              <a:rPr lang="en-US" dirty="0"/>
              <a:t> base class, </a:t>
            </a:r>
            <a:r>
              <a:rPr lang="en-US" b="1" dirty="0"/>
              <a:t>public</a:t>
            </a:r>
            <a:r>
              <a:rPr lang="en-US" dirty="0"/>
              <a:t> members of the base class become </a:t>
            </a:r>
            <a:r>
              <a:rPr lang="en-US" b="1" dirty="0"/>
              <a:t>public</a:t>
            </a:r>
            <a:r>
              <a:rPr lang="en-US" dirty="0"/>
              <a:t> members of the derived class and </a:t>
            </a:r>
            <a:r>
              <a:rPr lang="en-US" b="1" dirty="0"/>
              <a:t>protected</a:t>
            </a:r>
            <a:r>
              <a:rPr lang="en-US" dirty="0"/>
              <a:t> members of the base class become </a:t>
            </a:r>
            <a:r>
              <a:rPr lang="en-US" b="1" dirty="0"/>
              <a:t>protected</a:t>
            </a:r>
            <a:r>
              <a:rPr lang="en-US" dirty="0"/>
              <a:t> members of the derived class. A base class's </a:t>
            </a:r>
            <a:r>
              <a:rPr lang="en-US" b="1" dirty="0"/>
              <a:t>private</a:t>
            </a:r>
            <a:r>
              <a:rPr lang="en-US" dirty="0"/>
              <a:t> members are never accessible directly from a derived class, but can be accessed through calls to the </a:t>
            </a:r>
            <a:r>
              <a:rPr lang="en-US" b="1" dirty="0"/>
              <a:t>public</a:t>
            </a:r>
            <a:r>
              <a:rPr lang="en-US" dirty="0"/>
              <a:t> and </a:t>
            </a:r>
            <a:r>
              <a:rPr lang="en-US" b="1" dirty="0"/>
              <a:t>protected</a:t>
            </a:r>
            <a:r>
              <a:rPr lang="en-US" dirty="0"/>
              <a:t> members of the base class.</a:t>
            </a:r>
          </a:p>
          <a:p>
            <a:r>
              <a:rPr lang="en-US" b="1" dirty="0"/>
              <a:t>Protected Inheritance</a:t>
            </a:r>
            <a:r>
              <a:rPr lang="en-US" dirty="0"/>
              <a:t> − When deriving from a </a:t>
            </a:r>
            <a:r>
              <a:rPr lang="en-US" b="1" dirty="0"/>
              <a:t>protected</a:t>
            </a:r>
            <a:r>
              <a:rPr lang="en-US" dirty="0"/>
              <a:t> base class, </a:t>
            </a:r>
            <a:r>
              <a:rPr lang="en-US" b="1" dirty="0"/>
              <a:t>public</a:t>
            </a:r>
            <a:r>
              <a:rPr lang="en-US" dirty="0"/>
              <a:t> and </a:t>
            </a:r>
            <a:r>
              <a:rPr lang="en-US" b="1" dirty="0"/>
              <a:t>protected</a:t>
            </a:r>
            <a:r>
              <a:rPr lang="en-US" dirty="0"/>
              <a:t> members of the base class become </a:t>
            </a:r>
            <a:r>
              <a:rPr lang="en-US" b="1" dirty="0"/>
              <a:t>protected</a:t>
            </a:r>
            <a:r>
              <a:rPr lang="en-US" dirty="0"/>
              <a:t> members of the derived class.</a:t>
            </a:r>
          </a:p>
          <a:p>
            <a:r>
              <a:rPr lang="en-US" b="1" dirty="0"/>
              <a:t>Private Inheritance</a:t>
            </a:r>
            <a:r>
              <a:rPr lang="en-US" dirty="0"/>
              <a:t> − When deriving from a </a:t>
            </a:r>
            <a:r>
              <a:rPr lang="en-US" b="1" dirty="0"/>
              <a:t>private</a:t>
            </a:r>
            <a:r>
              <a:rPr lang="en-US" dirty="0"/>
              <a:t> base class, </a:t>
            </a:r>
            <a:r>
              <a:rPr lang="en-US" b="1" dirty="0"/>
              <a:t>public</a:t>
            </a:r>
            <a:r>
              <a:rPr lang="en-US" dirty="0"/>
              <a:t> and </a:t>
            </a:r>
            <a:r>
              <a:rPr lang="en-US" b="1" dirty="0"/>
              <a:t>protected</a:t>
            </a:r>
            <a:r>
              <a:rPr lang="en-US" dirty="0"/>
              <a:t> members of the base class become </a:t>
            </a:r>
            <a:r>
              <a:rPr lang="en-US" b="1" dirty="0"/>
              <a:t>private</a:t>
            </a:r>
            <a:r>
              <a:rPr lang="en-US" dirty="0"/>
              <a:t> members of the derived class.</a:t>
            </a:r>
          </a:p>
          <a:p>
            <a:endParaRPr lang="en-US" dirty="0"/>
          </a:p>
        </p:txBody>
      </p:sp>
    </p:spTree>
    <p:extLst>
      <p:ext uri="{BB962C8B-B14F-4D97-AF65-F5344CB8AC3E}">
        <p14:creationId xmlns:p14="http://schemas.microsoft.com/office/powerpoint/2010/main" val="19936927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w/ Tex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444500" y="619125"/>
            <a:ext cx="4673600" cy="742950"/>
          </a:xfrm>
          <a:prstGeom prst="rect">
            <a:avLst/>
          </a:prstGeom>
        </p:spPr>
        <p:txBody>
          <a:bodyPr vert="horz"/>
          <a:lstStyle>
            <a:lvl1pPr marL="0" indent="0">
              <a:buNone/>
              <a:defRPr sz="4000" b="1" baseline="0">
                <a:solidFill>
                  <a:srgbClr val="142958"/>
                </a:solidFill>
                <a:latin typeface="Arial Narrow" panose="020B0606020202030204" pitchFamily="34" charset="0"/>
                <a:cs typeface="Arial" panose="020B0604020202020204" pitchFamily="34" charset="0"/>
              </a:defRPr>
            </a:lvl1pPr>
          </a:lstStyle>
          <a:p>
            <a:pPr lvl="0"/>
            <a:r>
              <a:rPr lang="en-US" dirty="0"/>
              <a:t>ECE OVERVIEW</a:t>
            </a:r>
          </a:p>
        </p:txBody>
      </p:sp>
      <p:sp>
        <p:nvSpPr>
          <p:cNvPr id="5" name="Text Placeholder 4"/>
          <p:cNvSpPr>
            <a:spLocks noGrp="1"/>
          </p:cNvSpPr>
          <p:nvPr>
            <p:ph type="body" sz="quarter" idx="11" hasCustomPrompt="1"/>
          </p:nvPr>
        </p:nvSpPr>
        <p:spPr>
          <a:xfrm>
            <a:off x="444500" y="1387191"/>
            <a:ext cx="4673600" cy="327310"/>
          </a:xfrm>
          <a:prstGeom prst="rect">
            <a:avLst/>
          </a:prstGeom>
        </p:spPr>
        <p:txBody>
          <a:bodyPr vert="horz"/>
          <a:lstStyle>
            <a:lvl1pPr marL="0" indent="0">
              <a:buNone/>
              <a:defRPr sz="1700" baseline="0">
                <a:solidFill>
                  <a:srgbClr val="F16322"/>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Brad Petersen</a:t>
            </a:r>
          </a:p>
        </p:txBody>
      </p:sp>
      <p:sp>
        <p:nvSpPr>
          <p:cNvPr id="8" name="Text Placeholder 7"/>
          <p:cNvSpPr>
            <a:spLocks noGrp="1"/>
          </p:cNvSpPr>
          <p:nvPr>
            <p:ph type="body" sz="quarter" idx="12" hasCustomPrompt="1"/>
          </p:nvPr>
        </p:nvSpPr>
        <p:spPr>
          <a:xfrm>
            <a:off x="444500" y="1620796"/>
            <a:ext cx="4673600" cy="250908"/>
          </a:xfrm>
          <a:prstGeom prst="rect">
            <a:avLst/>
          </a:prstGeom>
        </p:spPr>
        <p:txBody>
          <a:bodyPr vert="horz"/>
          <a:lstStyle>
            <a:lvl1pPr marL="0" indent="0">
              <a:buNone/>
              <a:defRPr sz="1200" b="0" i="0" baseline="0">
                <a:solidFill>
                  <a:srgbClr val="F16322"/>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Director of Communications</a:t>
            </a:r>
          </a:p>
        </p:txBody>
      </p:sp>
      <p:pic>
        <p:nvPicPr>
          <p:cNvPr id="6" name="Picture 5" descr="Cover_BuildingCrop.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323" y="2880073"/>
            <a:ext cx="10100798" cy="1501652"/>
          </a:xfrm>
          <a:prstGeom prst="rect">
            <a:avLst/>
          </a:prstGeom>
        </p:spPr>
      </p:pic>
    </p:spTree>
    <p:extLst>
      <p:ext uri="{BB962C8B-B14F-4D97-AF65-F5344CB8AC3E}">
        <p14:creationId xmlns:p14="http://schemas.microsoft.com/office/powerpoint/2010/main" val="1797460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over Slide Blank">
    <p:spTree>
      <p:nvGrpSpPr>
        <p:cNvPr id="1" name=""/>
        <p:cNvGrpSpPr/>
        <p:nvPr/>
      </p:nvGrpSpPr>
      <p:grpSpPr>
        <a:xfrm>
          <a:off x="0" y="0"/>
          <a:ext cx="0" cy="0"/>
          <a:chOff x="0" y="0"/>
          <a:chExt cx="0" cy="0"/>
        </a:xfrm>
      </p:grpSpPr>
      <p:pic>
        <p:nvPicPr>
          <p:cNvPr id="2" name="Picture 1" descr="Cover_BuildingCrop.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323" y="2880073"/>
            <a:ext cx="10100798" cy="1501652"/>
          </a:xfrm>
          <a:prstGeom prst="rect">
            <a:avLst/>
          </a:prstGeom>
        </p:spPr>
      </p:pic>
    </p:spTree>
    <p:extLst>
      <p:ext uri="{BB962C8B-B14F-4D97-AF65-F5344CB8AC3E}">
        <p14:creationId xmlns:p14="http://schemas.microsoft.com/office/powerpoint/2010/main" val="2629592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ondary Slide w/Text">
    <p:spTree>
      <p:nvGrpSpPr>
        <p:cNvPr id="1" name=""/>
        <p:cNvGrpSpPr/>
        <p:nvPr/>
      </p:nvGrpSpPr>
      <p:grpSpPr>
        <a:xfrm>
          <a:off x="0" y="0"/>
          <a:ext cx="0" cy="0"/>
          <a:chOff x="0" y="0"/>
          <a:chExt cx="0" cy="0"/>
        </a:xfrm>
      </p:grpSpPr>
      <p:sp>
        <p:nvSpPr>
          <p:cNvPr id="2" name="Text Placeholder 2"/>
          <p:cNvSpPr>
            <a:spLocks noGrp="1"/>
          </p:cNvSpPr>
          <p:nvPr>
            <p:ph type="body" sz="quarter" idx="10" hasCustomPrompt="1"/>
          </p:nvPr>
        </p:nvSpPr>
        <p:spPr>
          <a:xfrm>
            <a:off x="444500" y="619125"/>
            <a:ext cx="4673600" cy="742950"/>
          </a:xfrm>
          <a:prstGeom prst="rect">
            <a:avLst/>
          </a:prstGeom>
        </p:spPr>
        <p:txBody>
          <a:bodyPr vert="horz"/>
          <a:lstStyle>
            <a:lvl1pPr marL="0" indent="0">
              <a:buNone/>
              <a:defRPr sz="4000" b="1" baseline="0">
                <a:solidFill>
                  <a:srgbClr val="142958"/>
                </a:solidFill>
                <a:latin typeface="Arial Narrow" panose="020B0606020202030204" pitchFamily="34" charset="0"/>
                <a:cs typeface="Arial Narrow" panose="020B0606020202030204" pitchFamily="34" charset="0"/>
              </a:defRPr>
            </a:lvl1pPr>
          </a:lstStyle>
          <a:p>
            <a:pPr lvl="0"/>
            <a:r>
              <a:rPr lang="en-US" dirty="0"/>
              <a:t>TITLE OF SLIDE</a:t>
            </a:r>
          </a:p>
        </p:txBody>
      </p:sp>
      <p:sp>
        <p:nvSpPr>
          <p:cNvPr id="3" name="Text Placeholder 4"/>
          <p:cNvSpPr>
            <a:spLocks noGrp="1"/>
          </p:cNvSpPr>
          <p:nvPr>
            <p:ph type="body" sz="quarter" idx="11" hasCustomPrompt="1"/>
          </p:nvPr>
        </p:nvSpPr>
        <p:spPr>
          <a:xfrm>
            <a:off x="444500" y="1387191"/>
            <a:ext cx="4673600" cy="327310"/>
          </a:xfrm>
          <a:prstGeom prst="rect">
            <a:avLst/>
          </a:prstGeom>
        </p:spPr>
        <p:txBody>
          <a:bodyPr vert="horz"/>
          <a:lstStyle>
            <a:lvl1pPr marL="0" indent="0">
              <a:buNone/>
              <a:defRPr sz="1700" baseline="0">
                <a:solidFill>
                  <a:srgbClr val="F16322"/>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Subtitle (If Needed)</a:t>
            </a:r>
          </a:p>
        </p:txBody>
      </p:sp>
      <p:sp>
        <p:nvSpPr>
          <p:cNvPr id="4" name="Text Placeholder 7"/>
          <p:cNvSpPr>
            <a:spLocks noGrp="1"/>
          </p:cNvSpPr>
          <p:nvPr>
            <p:ph type="body" sz="quarter" idx="12" hasCustomPrompt="1"/>
          </p:nvPr>
        </p:nvSpPr>
        <p:spPr>
          <a:xfrm>
            <a:off x="444500" y="2065296"/>
            <a:ext cx="9194800" cy="4602204"/>
          </a:xfrm>
          <a:prstGeom prst="rect">
            <a:avLst/>
          </a:prstGeom>
        </p:spPr>
        <p:txBody>
          <a:bodyPr vert="horz"/>
          <a:lstStyle>
            <a:lvl1pPr marL="0" indent="0">
              <a:buNone/>
              <a:defRPr sz="2000" b="0" i="0" baseline="0">
                <a:solidFill>
                  <a:srgbClr val="002060"/>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Body Text</a:t>
            </a:r>
          </a:p>
        </p:txBody>
      </p:sp>
      <p:sp>
        <p:nvSpPr>
          <p:cNvPr id="5" name="Slide Number Placeholder 4"/>
          <p:cNvSpPr>
            <a:spLocks noGrp="1"/>
          </p:cNvSpPr>
          <p:nvPr>
            <p:ph type="sldNum" sz="quarter" idx="13"/>
          </p:nvPr>
        </p:nvSpPr>
        <p:spPr/>
        <p:txBody>
          <a:bodyPr/>
          <a:lstStyle/>
          <a:p>
            <a:fld id="{2E601C83-198A-4725-9EF3-D1327A395BB1}" type="slidenum">
              <a:rPr lang="en-US" smtClean="0"/>
              <a:t>‹#›</a:t>
            </a:fld>
            <a:endParaRPr lang="en-US" dirty="0"/>
          </a:p>
        </p:txBody>
      </p:sp>
    </p:spTree>
    <p:extLst>
      <p:ext uri="{BB962C8B-B14F-4D97-AF65-F5344CB8AC3E}">
        <p14:creationId xmlns:p14="http://schemas.microsoft.com/office/powerpoint/2010/main" val="127834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ondary Slide w/Bullets">
    <p:spTree>
      <p:nvGrpSpPr>
        <p:cNvPr id="1" name=""/>
        <p:cNvGrpSpPr/>
        <p:nvPr/>
      </p:nvGrpSpPr>
      <p:grpSpPr>
        <a:xfrm>
          <a:off x="0" y="0"/>
          <a:ext cx="0" cy="0"/>
          <a:chOff x="0" y="0"/>
          <a:chExt cx="0" cy="0"/>
        </a:xfrm>
      </p:grpSpPr>
      <p:sp>
        <p:nvSpPr>
          <p:cNvPr id="2" name="Text Placeholder 2"/>
          <p:cNvSpPr>
            <a:spLocks noGrp="1"/>
          </p:cNvSpPr>
          <p:nvPr>
            <p:ph type="body" sz="quarter" idx="10" hasCustomPrompt="1"/>
          </p:nvPr>
        </p:nvSpPr>
        <p:spPr>
          <a:xfrm>
            <a:off x="444500" y="619125"/>
            <a:ext cx="9245600" cy="742950"/>
          </a:xfrm>
          <a:prstGeom prst="rect">
            <a:avLst/>
          </a:prstGeom>
        </p:spPr>
        <p:txBody>
          <a:bodyPr vert="horz"/>
          <a:lstStyle>
            <a:lvl1pPr marL="0" indent="0">
              <a:buNone/>
              <a:defRPr sz="3200" b="1" baseline="0">
                <a:solidFill>
                  <a:srgbClr val="142958"/>
                </a:solidFill>
                <a:latin typeface="+mj-lt"/>
                <a:cs typeface="Arial Narrow" panose="020B0606020202030204" pitchFamily="34" charset="0"/>
              </a:defRPr>
            </a:lvl1pPr>
          </a:lstStyle>
          <a:p>
            <a:pPr lvl="0"/>
            <a:r>
              <a:rPr lang="en-US" dirty="0"/>
              <a:t>TITLE OF SLIDE</a:t>
            </a:r>
          </a:p>
        </p:txBody>
      </p:sp>
      <p:sp>
        <p:nvSpPr>
          <p:cNvPr id="11" name="Text Placeholder 10"/>
          <p:cNvSpPr>
            <a:spLocks noGrp="1"/>
          </p:cNvSpPr>
          <p:nvPr>
            <p:ph type="body" sz="quarter" idx="12"/>
          </p:nvPr>
        </p:nvSpPr>
        <p:spPr>
          <a:xfrm>
            <a:off x="444500" y="1625600"/>
            <a:ext cx="9245600" cy="4826000"/>
          </a:xfrm>
          <a:prstGeom prst="rect">
            <a:avLst/>
          </a:prstGeom>
        </p:spPr>
        <p:txBody>
          <a:bodyPr vert="horz"/>
          <a:lstStyle>
            <a:lvl1pPr marL="342900" indent="-342900">
              <a:buFont typeface="Wingdings" panose="05000000000000000000" pitchFamily="2" charset="2"/>
              <a:buChar char="§"/>
              <a:defRPr sz="2200" b="0" i="0">
                <a:solidFill>
                  <a:srgbClr val="002060"/>
                </a:solidFill>
                <a:latin typeface="+mn-lt"/>
                <a:ea typeface="Droid Sans" panose="020B0606030804020204" pitchFamily="34" charset="0"/>
                <a:cs typeface="Droid Sans" panose="020B0606030804020204" pitchFamily="34" charset="0"/>
              </a:defRPr>
            </a:lvl1pPr>
            <a:lvl2pPr marL="852312" indent="-342900">
              <a:buFont typeface="Wingdings" panose="05000000000000000000" pitchFamily="2" charset="2"/>
              <a:buChar char="§"/>
              <a:defRPr sz="2200" b="0" i="0">
                <a:solidFill>
                  <a:srgbClr val="002060"/>
                </a:solidFill>
                <a:latin typeface="+mn-lt"/>
                <a:ea typeface="Droid Sans" panose="020B0606030804020204" pitchFamily="34" charset="0"/>
                <a:cs typeface="Droid Sans" panose="020B0606030804020204" pitchFamily="34" charset="0"/>
              </a:defRPr>
            </a:lvl2pPr>
            <a:lvl3pPr marL="1361725" indent="-342900">
              <a:buFont typeface="Wingdings" panose="05000000000000000000" pitchFamily="2" charset="2"/>
              <a:buChar char="§"/>
              <a:defRPr sz="2200" b="0" i="0">
                <a:solidFill>
                  <a:srgbClr val="002060"/>
                </a:solidFill>
                <a:latin typeface="+mn-lt"/>
                <a:ea typeface="Droid Sans" panose="020B0606030804020204" pitchFamily="34" charset="0"/>
                <a:cs typeface="Droid Sans" panose="020B0606030804020204" pitchFamily="34" charset="0"/>
              </a:defRPr>
            </a:lvl3pPr>
            <a:lvl4pPr marL="1871137" indent="-342900">
              <a:buFont typeface="Wingdings" panose="05000000000000000000" pitchFamily="2" charset="2"/>
              <a:buChar char="§"/>
              <a:defRPr sz="2200" b="0" i="0">
                <a:solidFill>
                  <a:srgbClr val="002060"/>
                </a:solidFill>
                <a:latin typeface="+mn-lt"/>
                <a:ea typeface="Droid Sans" panose="020B0606030804020204" pitchFamily="34" charset="0"/>
                <a:cs typeface="Droid Sans" panose="020B0606030804020204" pitchFamily="34" charset="0"/>
              </a:defRPr>
            </a:lvl4pPr>
            <a:lvl5pPr marL="2380549" indent="-342900">
              <a:buFont typeface="Wingdings" panose="05000000000000000000" pitchFamily="2" charset="2"/>
              <a:buChar char="§"/>
              <a:defRPr sz="2200" b="0" i="0">
                <a:solidFill>
                  <a:srgbClr val="002060"/>
                </a:solidFill>
                <a:latin typeface="+mn-lt"/>
                <a:ea typeface="Droid Sans" panose="020B0606030804020204" pitchFamily="34" charset="0"/>
                <a:cs typeface="Droid Sans" panose="020B06060308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37746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ondary Slide w/Text &amp; Media">
    <p:spTree>
      <p:nvGrpSpPr>
        <p:cNvPr id="1" name=""/>
        <p:cNvGrpSpPr/>
        <p:nvPr/>
      </p:nvGrpSpPr>
      <p:grpSpPr>
        <a:xfrm>
          <a:off x="0" y="0"/>
          <a:ext cx="0" cy="0"/>
          <a:chOff x="0" y="0"/>
          <a:chExt cx="0" cy="0"/>
        </a:xfrm>
      </p:grpSpPr>
      <p:sp>
        <p:nvSpPr>
          <p:cNvPr id="2" name="Text Placeholder 2"/>
          <p:cNvSpPr>
            <a:spLocks noGrp="1"/>
          </p:cNvSpPr>
          <p:nvPr>
            <p:ph type="body" sz="quarter" idx="10" hasCustomPrompt="1"/>
          </p:nvPr>
        </p:nvSpPr>
        <p:spPr>
          <a:xfrm>
            <a:off x="444500" y="619125"/>
            <a:ext cx="4673600" cy="742950"/>
          </a:xfrm>
          <a:prstGeom prst="rect">
            <a:avLst/>
          </a:prstGeom>
        </p:spPr>
        <p:txBody>
          <a:bodyPr vert="horz"/>
          <a:lstStyle>
            <a:lvl1pPr marL="0" indent="0">
              <a:buNone/>
              <a:defRPr sz="4000" b="1" baseline="0">
                <a:solidFill>
                  <a:srgbClr val="002060"/>
                </a:solidFill>
                <a:latin typeface="Arial Narrow" panose="020B0606020202030204" pitchFamily="34" charset="0"/>
                <a:cs typeface="Arial Narrow" panose="020B0606020202030204" pitchFamily="34" charset="0"/>
              </a:defRPr>
            </a:lvl1pPr>
          </a:lstStyle>
          <a:p>
            <a:pPr lvl="0"/>
            <a:r>
              <a:rPr lang="en-US" dirty="0"/>
              <a:t>TITLE OF SLIDE</a:t>
            </a:r>
          </a:p>
        </p:txBody>
      </p:sp>
      <p:sp>
        <p:nvSpPr>
          <p:cNvPr id="3" name="Text Placeholder 4"/>
          <p:cNvSpPr>
            <a:spLocks noGrp="1"/>
          </p:cNvSpPr>
          <p:nvPr>
            <p:ph type="body" sz="quarter" idx="11" hasCustomPrompt="1"/>
          </p:nvPr>
        </p:nvSpPr>
        <p:spPr>
          <a:xfrm>
            <a:off x="444500" y="1387191"/>
            <a:ext cx="4673600" cy="327310"/>
          </a:xfrm>
          <a:prstGeom prst="rect">
            <a:avLst/>
          </a:prstGeom>
        </p:spPr>
        <p:txBody>
          <a:bodyPr vert="horz"/>
          <a:lstStyle>
            <a:lvl1pPr marL="0" indent="0">
              <a:buNone/>
              <a:defRPr sz="1700" baseline="0">
                <a:solidFill>
                  <a:srgbClr val="F16322"/>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Subtitle (If Needed)</a:t>
            </a:r>
          </a:p>
        </p:txBody>
      </p:sp>
      <p:sp>
        <p:nvSpPr>
          <p:cNvPr id="4" name="Text Placeholder 7"/>
          <p:cNvSpPr>
            <a:spLocks noGrp="1"/>
          </p:cNvSpPr>
          <p:nvPr>
            <p:ph type="body" sz="quarter" idx="12" hasCustomPrompt="1"/>
          </p:nvPr>
        </p:nvSpPr>
        <p:spPr>
          <a:xfrm>
            <a:off x="444500" y="2065296"/>
            <a:ext cx="5956300" cy="4602204"/>
          </a:xfrm>
          <a:prstGeom prst="rect">
            <a:avLst/>
          </a:prstGeom>
        </p:spPr>
        <p:txBody>
          <a:bodyPr vert="horz"/>
          <a:lstStyle>
            <a:lvl1pPr marL="0" indent="0">
              <a:buNone/>
              <a:defRPr sz="2400" b="0" i="0" baseline="0">
                <a:solidFill>
                  <a:srgbClr val="002060"/>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Body Text</a:t>
            </a:r>
          </a:p>
        </p:txBody>
      </p:sp>
      <p:sp>
        <p:nvSpPr>
          <p:cNvPr id="10" name="Content Placeholder 9"/>
          <p:cNvSpPr>
            <a:spLocks noGrp="1"/>
          </p:cNvSpPr>
          <p:nvPr>
            <p:ph sz="quarter" idx="13" hasCustomPrompt="1"/>
          </p:nvPr>
        </p:nvSpPr>
        <p:spPr>
          <a:xfrm>
            <a:off x="6642100" y="2065296"/>
            <a:ext cx="2962448" cy="4602204"/>
          </a:xfrm>
          <a:prstGeom prst="rect">
            <a:avLst/>
          </a:prstGeom>
        </p:spPr>
        <p:txBody>
          <a:bodyPr vert="horz"/>
          <a:lstStyle>
            <a:lvl1pPr marL="0" indent="0" algn="ctr">
              <a:buNone/>
              <a:defRPr sz="1800" baseline="0"/>
            </a:lvl1pPr>
          </a:lstStyle>
          <a:p>
            <a:pPr lvl="0"/>
            <a:r>
              <a:rPr lang="en-US" dirty="0"/>
              <a:t>Click proper below image </a:t>
            </a:r>
          </a:p>
          <a:p>
            <a:pPr lvl="0"/>
            <a:r>
              <a:rPr lang="en-US" dirty="0"/>
              <a:t>to insert media</a:t>
            </a:r>
          </a:p>
        </p:txBody>
      </p:sp>
    </p:spTree>
    <p:extLst>
      <p:ext uri="{BB962C8B-B14F-4D97-AF65-F5344CB8AC3E}">
        <p14:creationId xmlns:p14="http://schemas.microsoft.com/office/powerpoint/2010/main" val="3531666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ondary Slid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53220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emf"/><Relationship Id="rId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4.emf"/><Relationship Id="rId5" Type="http://schemas.openxmlformats.org/officeDocument/2006/relationships/theme" Target="../theme/theme2.xml"/><Relationship Id="rId4"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master_bluesidebar.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787400"/>
            <a:ext cx="101600" cy="1041400"/>
          </a:xfrm>
          <a:prstGeom prst="rect">
            <a:avLst/>
          </a:prstGeom>
        </p:spPr>
      </p:pic>
      <p:pic>
        <p:nvPicPr>
          <p:cNvPr id="5" name="Picture 4" descr="master_bottom2.eps"/>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4419600"/>
            <a:ext cx="10058400" cy="3352800"/>
          </a:xfrm>
          <a:prstGeom prst="rect">
            <a:avLst/>
          </a:prstGeom>
        </p:spPr>
      </p:pic>
      <p:pic>
        <p:nvPicPr>
          <p:cNvPr id="6" name="Picture 5" descr="Cover_BuildingCrop.jp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4323" y="2880073"/>
            <a:ext cx="10100798" cy="1501652"/>
          </a:xfrm>
          <a:prstGeom prst="rect">
            <a:avLst/>
          </a:prstGeom>
        </p:spPr>
      </p:pic>
    </p:spTree>
    <p:extLst>
      <p:ext uri="{BB962C8B-B14F-4D97-AF65-F5344CB8AC3E}">
        <p14:creationId xmlns:p14="http://schemas.microsoft.com/office/powerpoint/2010/main" val="2550756441"/>
      </p:ext>
    </p:extLst>
  </p:cSld>
  <p:clrMap bg1="lt1" tx1="dk1" bg2="lt2" tx2="dk2" accent1="accent1" accent2="accent2" accent3="accent3" accent4="accent4" accent5="accent5" accent6="accent6" hlink="hlink" folHlink="folHlink"/>
  <p:sldLayoutIdLst>
    <p:sldLayoutId id="2147483663" r:id="rId1"/>
    <p:sldLayoutId id="2147483667" r:id="rId2"/>
  </p:sldLayoutIdLst>
  <p:hf hdr="0" ftr="0" dt="0"/>
  <p:txStyles>
    <p:titleStyle>
      <a:lvl1pPr algn="ctr" defTabSz="509412" rtl="0" eaLnBrk="1" latinLnBrk="0" hangingPunct="1">
        <a:spcBef>
          <a:spcPct val="0"/>
        </a:spcBef>
        <a:buNone/>
        <a:defRPr sz="4900" kern="1200">
          <a:solidFill>
            <a:schemeClr val="tx1"/>
          </a:solidFill>
          <a:latin typeface="+mj-lt"/>
          <a:ea typeface="+mj-ea"/>
          <a:cs typeface="+mj-cs"/>
        </a:defRPr>
      </a:lvl1pPr>
    </p:titleStyle>
    <p:body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2nd_bottom.eps"/>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6985000"/>
            <a:ext cx="10058400" cy="800100"/>
          </a:xfrm>
          <a:prstGeom prst="rect">
            <a:avLst/>
          </a:prstGeom>
        </p:spPr>
      </p:pic>
      <p:sp>
        <p:nvSpPr>
          <p:cNvPr id="3" name="Slide Number Placeholder 2"/>
          <p:cNvSpPr>
            <a:spLocks noGrp="1"/>
          </p:cNvSpPr>
          <p:nvPr>
            <p:ph type="sldNum" sz="quarter" idx="4"/>
          </p:nvPr>
        </p:nvSpPr>
        <p:spPr>
          <a:xfrm>
            <a:off x="7739063" y="6696075"/>
            <a:ext cx="2262187" cy="414338"/>
          </a:xfrm>
          <a:prstGeom prst="rect">
            <a:avLst/>
          </a:prstGeom>
        </p:spPr>
        <p:txBody>
          <a:bodyPr vert="horz" lIns="91440" tIns="45720" rIns="91440" bIns="45720" rtlCol="0" anchor="ctr"/>
          <a:lstStyle>
            <a:lvl1pPr algn="r">
              <a:defRPr sz="1200">
                <a:solidFill>
                  <a:schemeClr val="tx1">
                    <a:tint val="75000"/>
                  </a:schemeClr>
                </a:solidFill>
              </a:defRPr>
            </a:lvl1pPr>
          </a:lstStyle>
          <a:p>
            <a:fld id="{2E601C83-198A-4725-9EF3-D1327A395BB1}" type="slidenum">
              <a:rPr lang="en-US" smtClean="0"/>
              <a:t>‹#›</a:t>
            </a:fld>
            <a:endParaRPr lang="en-US"/>
          </a:p>
        </p:txBody>
      </p:sp>
    </p:spTree>
    <p:extLst>
      <p:ext uri="{BB962C8B-B14F-4D97-AF65-F5344CB8AC3E}">
        <p14:creationId xmlns:p14="http://schemas.microsoft.com/office/powerpoint/2010/main" val="3527328028"/>
      </p:ext>
    </p:extLst>
  </p:cSld>
  <p:clrMap bg1="lt1" tx1="dk1" bg2="lt2" tx2="dk2" accent1="accent1" accent2="accent2" accent3="accent3" accent4="accent4" accent5="accent5" accent6="accent6" hlink="hlink" folHlink="folHlink"/>
  <p:sldLayoutIdLst>
    <p:sldLayoutId id="2147483670" r:id="rId1"/>
    <p:sldLayoutId id="2147483666" r:id="rId2"/>
    <p:sldLayoutId id="2147483669" r:id="rId3"/>
    <p:sldLayoutId id="2147483668" r:id="rId4"/>
  </p:sldLayoutIdLst>
  <p:hf hdr="0" ftr="0" dt="0"/>
  <p:txStyles>
    <p:titleStyle>
      <a:lvl1pPr algn="ctr" defTabSz="509412" rtl="0" eaLnBrk="1" latinLnBrk="0" hangingPunct="1">
        <a:spcBef>
          <a:spcPct val="0"/>
        </a:spcBef>
        <a:buNone/>
        <a:defRPr sz="4900" kern="1200">
          <a:solidFill>
            <a:schemeClr val="tx1"/>
          </a:solidFill>
          <a:latin typeface="+mj-lt"/>
          <a:ea typeface="+mj-ea"/>
          <a:cs typeface="+mj-cs"/>
        </a:defRPr>
      </a:lvl1pPr>
    </p:titleStyle>
    <p:body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p:cNvSpPr txBox="1">
            <a:spLocks/>
          </p:cNvSpPr>
          <p:nvPr/>
        </p:nvSpPr>
        <p:spPr>
          <a:xfrm>
            <a:off x="444499" y="619125"/>
            <a:ext cx="9156701" cy="742950"/>
          </a:xfrm>
          <a:prstGeom prst="rect">
            <a:avLst/>
          </a:prstGeom>
        </p:spPr>
        <p:txBody>
          <a:bodyPr vert="horz"/>
          <a:lstStyle>
            <a:lvl1pPr marL="0" indent="0" algn="l" defTabSz="509412" rtl="0" eaLnBrk="1" latinLnBrk="0" hangingPunct="1">
              <a:spcBef>
                <a:spcPct val="20000"/>
              </a:spcBef>
              <a:buFont typeface="Arial"/>
              <a:buNone/>
              <a:defRPr sz="4000" kern="1200" baseline="0">
                <a:solidFill>
                  <a:srgbClr val="142958"/>
                </a:solidFill>
                <a:latin typeface="Vinyl OT Regular"/>
                <a:ea typeface="+mn-ea"/>
                <a:cs typeface="Vinyl OT Regular"/>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r>
              <a:rPr lang="en-US" sz="3600" b="1" dirty="0">
                <a:latin typeface="+mj-lt"/>
                <a:cs typeface="Arial Narrow"/>
              </a:rPr>
              <a:t>ECE 220 Computer Systems &amp; Programming</a:t>
            </a:r>
          </a:p>
        </p:txBody>
      </p:sp>
      <p:sp>
        <p:nvSpPr>
          <p:cNvPr id="9" name="Text Placeholder 4"/>
          <p:cNvSpPr txBox="1">
            <a:spLocks/>
          </p:cNvSpPr>
          <p:nvPr/>
        </p:nvSpPr>
        <p:spPr>
          <a:xfrm>
            <a:off x="444500" y="1303623"/>
            <a:ext cx="4673600" cy="327310"/>
          </a:xfrm>
          <a:prstGeom prst="rect">
            <a:avLst/>
          </a:prstGeom>
        </p:spPr>
        <p:txBody>
          <a:bodyPr vert="horz"/>
          <a:lstStyle>
            <a:lvl1pPr marL="0" indent="0" algn="l" defTabSz="509412" rtl="0" eaLnBrk="1" latinLnBrk="0" hangingPunct="1">
              <a:spcBef>
                <a:spcPct val="20000"/>
              </a:spcBef>
              <a:buFont typeface="Arial"/>
              <a:buNone/>
              <a:defRPr sz="1700" kern="1200" baseline="0">
                <a:solidFill>
                  <a:srgbClr val="F16322"/>
                </a:solidFill>
                <a:latin typeface="OfficinaSansITCStd Bold"/>
                <a:ea typeface="+mn-ea"/>
                <a:cs typeface="OfficinaSansITCStd Bold"/>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endParaRPr lang="en-US" sz="2000" b="1" dirty="0">
              <a:latin typeface="Droid Sans Pro"/>
              <a:cs typeface="Droid Sans Pro"/>
            </a:endParaRPr>
          </a:p>
        </p:txBody>
      </p:sp>
      <p:sp>
        <p:nvSpPr>
          <p:cNvPr id="10" name="Text Placeholder 7"/>
          <p:cNvSpPr txBox="1">
            <a:spLocks/>
          </p:cNvSpPr>
          <p:nvPr/>
        </p:nvSpPr>
        <p:spPr>
          <a:xfrm>
            <a:off x="444500" y="1471914"/>
            <a:ext cx="9017000" cy="359835"/>
          </a:xfrm>
          <a:prstGeom prst="rect">
            <a:avLst/>
          </a:prstGeom>
        </p:spPr>
        <p:txBody>
          <a:bodyPr vert="horz"/>
          <a:lstStyle>
            <a:lvl1pPr marL="0" indent="0" algn="l" defTabSz="509412" rtl="0" eaLnBrk="1" latinLnBrk="0" hangingPunct="1">
              <a:spcBef>
                <a:spcPct val="20000"/>
              </a:spcBef>
              <a:buFont typeface="Arial"/>
              <a:buNone/>
              <a:defRPr sz="1200" b="0" i="0" kern="1200" baseline="0">
                <a:solidFill>
                  <a:srgbClr val="F16322"/>
                </a:solidFill>
                <a:latin typeface="OfficinaSansITCStd Book"/>
                <a:ea typeface="+mn-ea"/>
                <a:cs typeface="OfficinaSansITCStd Book"/>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endParaRPr lang="en-US" sz="2400" b="1" dirty="0">
              <a:latin typeface="+mn-lt"/>
            </a:endParaRPr>
          </a:p>
          <a:p>
            <a:r>
              <a:rPr lang="en-US" sz="2400" b="1" dirty="0">
                <a:latin typeface="+mn-lt"/>
              </a:rPr>
              <a:t>Lecture 24 –Overloading, </a:t>
            </a:r>
            <a:r>
              <a:rPr lang="en-US" sz="2400" b="1" dirty="0"/>
              <a:t>Inheritance</a:t>
            </a:r>
            <a:r>
              <a:rPr lang="en-US" sz="2400" b="1" dirty="0">
                <a:latin typeface="+mn-lt"/>
              </a:rPr>
              <a:t> &amp; Polymorphism </a:t>
            </a:r>
          </a:p>
        </p:txBody>
      </p:sp>
      <p:pic>
        <p:nvPicPr>
          <p:cNvPr id="5" name="Picture 4" descr="Cover_BuildingCrop.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323" y="2880073"/>
            <a:ext cx="10100798" cy="1501652"/>
          </a:xfrm>
          <a:prstGeom prst="rect">
            <a:avLst/>
          </a:prstGeom>
        </p:spPr>
      </p:pic>
    </p:spTree>
    <p:extLst>
      <p:ext uri="{BB962C8B-B14F-4D97-AF65-F5344CB8AC3E}">
        <p14:creationId xmlns:p14="http://schemas.microsoft.com/office/powerpoint/2010/main" val="1455948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Virtual Function</a:t>
            </a:r>
          </a:p>
        </p:txBody>
      </p:sp>
      <p:sp>
        <p:nvSpPr>
          <p:cNvPr id="3" name="Text Placeholder 2"/>
          <p:cNvSpPr>
            <a:spLocks noGrp="1"/>
          </p:cNvSpPr>
          <p:nvPr>
            <p:ph type="body" sz="quarter" idx="12"/>
          </p:nvPr>
        </p:nvSpPr>
        <p:spPr/>
        <p:txBody>
          <a:bodyPr/>
          <a:lstStyle/>
          <a:p>
            <a:r>
              <a:rPr lang="en-US" b="1" dirty="0"/>
              <a:t>virtual functions  </a:t>
            </a:r>
            <a:r>
              <a:rPr lang="en-US" dirty="0"/>
              <a:t>are</a:t>
            </a:r>
            <a:r>
              <a:rPr lang="en-US" b="1" dirty="0"/>
              <a:t> </a:t>
            </a:r>
            <a:r>
              <a:rPr lang="en-US" dirty="0"/>
              <a:t>member functions in the base class you expect to </a:t>
            </a:r>
            <a:r>
              <a:rPr lang="en-US" u="sng" dirty="0"/>
              <a:t>redefine in the derived classes </a:t>
            </a:r>
          </a:p>
          <a:p>
            <a:r>
              <a:rPr lang="en-US" dirty="0"/>
              <a:t>derived class declares instances of that member function</a:t>
            </a:r>
          </a:p>
          <a:p>
            <a:pPr marL="0" indent="0">
              <a:buNone/>
            </a:pPr>
            <a:endParaRPr lang="en-US" sz="1800" b="1" dirty="0">
              <a:latin typeface="Courier" charset="0"/>
              <a:ea typeface="Courier" charset="0"/>
              <a:cs typeface="Courier" charset="0"/>
            </a:endParaRPr>
          </a:p>
          <a:p>
            <a:pPr marL="0" indent="0">
              <a:buNone/>
            </a:pPr>
            <a:endParaRPr lang="en-US" sz="1800" b="1" dirty="0">
              <a:latin typeface="Courier" charset="0"/>
              <a:ea typeface="Courier" charset="0"/>
              <a:cs typeface="Courier" charset="0"/>
            </a:endParaRPr>
          </a:p>
          <a:p>
            <a:pPr marL="0" indent="0">
              <a:buNone/>
            </a:pPr>
            <a:r>
              <a:rPr lang="en-US" sz="1800" b="1" dirty="0">
                <a:latin typeface="Courier" charset="0"/>
                <a:ea typeface="Courier" charset="0"/>
                <a:cs typeface="Courier" charset="0"/>
              </a:rPr>
              <a:t>//base class</a:t>
            </a:r>
          </a:p>
          <a:p>
            <a:pPr marL="0" indent="0">
              <a:buNone/>
            </a:pPr>
            <a:r>
              <a:rPr lang="en-US" sz="1800" b="1" dirty="0">
                <a:latin typeface="Courier" charset="0"/>
                <a:ea typeface="Courier" charset="0"/>
                <a:cs typeface="Courier" charset="0"/>
              </a:rPr>
              <a:t>class Shape{</a:t>
            </a:r>
          </a:p>
          <a:p>
            <a:pPr marL="0" indent="0">
              <a:buNone/>
            </a:pPr>
            <a:r>
              <a:rPr lang="en-US" sz="1800" b="1" dirty="0">
                <a:latin typeface="Courier" charset="0"/>
                <a:ea typeface="Courier" charset="0"/>
                <a:cs typeface="Courier" charset="0"/>
              </a:rPr>
              <a:t>	protected:</a:t>
            </a:r>
          </a:p>
          <a:p>
            <a:pPr marL="0" indent="0">
              <a:buNone/>
            </a:pPr>
            <a:r>
              <a:rPr lang="en-US" sz="1800" b="1" dirty="0">
                <a:latin typeface="Courier" charset="0"/>
                <a:ea typeface="Courier" charset="0"/>
                <a:cs typeface="Courier" charset="0"/>
              </a:rPr>
              <a:t>	double width, height;</a:t>
            </a:r>
          </a:p>
          <a:p>
            <a:pPr marL="0" indent="0">
              <a:buNone/>
            </a:pPr>
            <a:r>
              <a:rPr lang="en-US" sz="1800" b="1" dirty="0">
                <a:latin typeface="Courier" charset="0"/>
                <a:ea typeface="Courier" charset="0"/>
                <a:cs typeface="Courier" charset="0"/>
              </a:rPr>
              <a:t>	public:</a:t>
            </a:r>
          </a:p>
          <a:p>
            <a:pPr marL="0" indent="0">
              <a:buNone/>
            </a:pPr>
            <a:r>
              <a:rPr lang="en-US" sz="1800" b="1" dirty="0">
                <a:latin typeface="Courier" charset="0"/>
                <a:ea typeface="Courier" charset="0"/>
                <a:cs typeface="Courier" charset="0"/>
              </a:rPr>
              <a:t>	Shape() {width = 1; height = 1;}</a:t>
            </a:r>
          </a:p>
          <a:p>
            <a:pPr marL="0" indent="0">
              <a:buNone/>
            </a:pPr>
            <a:r>
              <a:rPr lang="en-US" sz="1800" b="1" dirty="0">
                <a:latin typeface="Courier" charset="0"/>
                <a:ea typeface="Courier" charset="0"/>
                <a:cs typeface="Courier" charset="0"/>
              </a:rPr>
              <a:t>	Shape(double a, double b) { width = a; height = b; }</a:t>
            </a:r>
          </a:p>
          <a:p>
            <a:pPr marL="0" indent="0">
              <a:buNone/>
            </a:pPr>
            <a:endParaRPr lang="en-US" sz="1800" b="1" dirty="0">
              <a:latin typeface="Courier" charset="0"/>
              <a:ea typeface="Courier" charset="0"/>
              <a:cs typeface="Courier" charset="0"/>
            </a:endParaRPr>
          </a:p>
          <a:p>
            <a:pPr marL="0" indent="0">
              <a:buNone/>
            </a:pPr>
            <a:endParaRPr lang="en-US" sz="1800" b="1" dirty="0">
              <a:latin typeface="Courier" charset="0"/>
              <a:ea typeface="Courier" charset="0"/>
              <a:cs typeface="Courier" charset="0"/>
            </a:endParaRPr>
          </a:p>
          <a:p>
            <a:pPr marL="0" indent="0">
              <a:buNone/>
            </a:pPr>
            <a:r>
              <a:rPr lang="en-US" sz="1800" b="1" dirty="0">
                <a:latin typeface="Courier" charset="0"/>
                <a:ea typeface="Courier" charset="0"/>
                <a:cs typeface="Courier" charset="0"/>
              </a:rPr>
              <a:t>};</a:t>
            </a:r>
          </a:p>
          <a:p>
            <a:pPr marL="0" indent="0">
              <a:buNone/>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4" name="TextBox 3"/>
          <p:cNvSpPr txBox="1"/>
          <p:nvPr/>
        </p:nvSpPr>
        <p:spPr>
          <a:xfrm>
            <a:off x="9647865" y="6614044"/>
            <a:ext cx="444352" cy="400110"/>
          </a:xfrm>
          <a:prstGeom prst="rect">
            <a:avLst/>
          </a:prstGeom>
          <a:noFill/>
        </p:spPr>
        <p:txBody>
          <a:bodyPr wrap="none" rtlCol="0">
            <a:spAutoFit/>
          </a:bodyPr>
          <a:lstStyle/>
          <a:p>
            <a:r>
              <a:rPr lang="en-US" dirty="0"/>
              <a:t>11</a:t>
            </a:r>
          </a:p>
        </p:txBody>
      </p:sp>
    </p:spTree>
    <p:extLst>
      <p:ext uri="{BB962C8B-B14F-4D97-AF65-F5344CB8AC3E}">
        <p14:creationId xmlns:p14="http://schemas.microsoft.com/office/powerpoint/2010/main" val="1822304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DF815D-B166-BC40-9A47-B0AC00955C0F}"/>
              </a:ext>
            </a:extLst>
          </p:cNvPr>
          <p:cNvSpPr>
            <a:spLocks noGrp="1"/>
          </p:cNvSpPr>
          <p:nvPr>
            <p:ph type="body" sz="quarter" idx="10"/>
          </p:nvPr>
        </p:nvSpPr>
        <p:spPr/>
        <p:txBody>
          <a:bodyPr/>
          <a:lstStyle/>
          <a:p>
            <a:r>
              <a:rPr lang="en-US" dirty="0"/>
              <a:t>Review: Pass by Value / Address (Pointer) / Reference</a:t>
            </a:r>
          </a:p>
        </p:txBody>
      </p:sp>
      <p:sp>
        <p:nvSpPr>
          <p:cNvPr id="3" name="Text Placeholder 2">
            <a:extLst>
              <a:ext uri="{FF2B5EF4-FFF2-40B4-BE49-F238E27FC236}">
                <a16:creationId xmlns:a16="http://schemas.microsoft.com/office/drawing/2014/main" id="{77DEA5F6-C19E-4F45-9068-D6DE2990A88A}"/>
              </a:ext>
            </a:extLst>
          </p:cNvPr>
          <p:cNvSpPr>
            <a:spLocks noGrp="1"/>
          </p:cNvSpPr>
          <p:nvPr>
            <p:ph type="body" sz="quarter" idx="12"/>
          </p:nvPr>
        </p:nvSpPr>
        <p:spPr>
          <a:xfrm>
            <a:off x="444500" y="1500905"/>
            <a:ext cx="9245600" cy="4826000"/>
          </a:xfrm>
        </p:spPr>
        <p:txBody>
          <a:bodyPr/>
          <a:lstStyle/>
          <a:p>
            <a:pPr marL="0" indent="0">
              <a:buNone/>
            </a:pPr>
            <a:r>
              <a:rPr lang="en-US" sz="2000" dirty="0"/>
              <a:t>Let’s take a look at our most familiar swap example…</a:t>
            </a:r>
          </a:p>
          <a:p>
            <a:pPr marL="0" indent="0">
              <a:buNone/>
            </a:pPr>
            <a:endParaRPr lang="en-US" sz="2000" dirty="0"/>
          </a:p>
          <a:p>
            <a:pPr marL="0" indent="0">
              <a:buNone/>
            </a:pPr>
            <a:r>
              <a:rPr lang="en-US" sz="2000" b="1" dirty="0"/>
              <a:t>Pass by value: void </a:t>
            </a:r>
            <a:r>
              <a:rPr lang="en-US" sz="2000" b="1" dirty="0" err="1"/>
              <a:t>swap_val</a:t>
            </a:r>
            <a:r>
              <a:rPr lang="en-US" sz="2000" b="1" dirty="0"/>
              <a:t>(</a:t>
            </a:r>
            <a:r>
              <a:rPr lang="en-US" sz="2000" b="1" dirty="0" err="1"/>
              <a:t>int</a:t>
            </a:r>
            <a:r>
              <a:rPr lang="en-US" sz="2000" b="1" dirty="0"/>
              <a:t> x, </a:t>
            </a:r>
            <a:r>
              <a:rPr lang="en-US" sz="2000" b="1" dirty="0" err="1"/>
              <a:t>int</a:t>
            </a:r>
            <a:r>
              <a:rPr lang="en-US" sz="2000" b="1" dirty="0"/>
              <a:t> y);</a:t>
            </a:r>
          </a:p>
          <a:p>
            <a:pPr marL="0" indent="0">
              <a:buNone/>
            </a:pPr>
            <a:endParaRPr lang="en-US" sz="2000" b="1" dirty="0"/>
          </a:p>
          <a:p>
            <a:pPr marL="0" indent="0">
              <a:buNone/>
            </a:pPr>
            <a:r>
              <a:rPr lang="en-US" sz="2000" b="1" dirty="0"/>
              <a:t>Pass by address: void </a:t>
            </a:r>
            <a:r>
              <a:rPr lang="en-US" sz="2000" b="1" dirty="0" err="1"/>
              <a:t>swap_ptr</a:t>
            </a:r>
            <a:r>
              <a:rPr lang="en-US" sz="2000" b="1" dirty="0"/>
              <a:t>(</a:t>
            </a:r>
            <a:r>
              <a:rPr lang="en-US" sz="2000" b="1" dirty="0" err="1"/>
              <a:t>int</a:t>
            </a:r>
            <a:r>
              <a:rPr lang="en-US" sz="2000" b="1" dirty="0"/>
              <a:t> *x, </a:t>
            </a:r>
            <a:r>
              <a:rPr lang="en-US" sz="2000" b="1" dirty="0" err="1"/>
              <a:t>int</a:t>
            </a:r>
            <a:r>
              <a:rPr lang="en-US" sz="2000" b="1" dirty="0"/>
              <a:t> *y);</a:t>
            </a:r>
          </a:p>
          <a:p>
            <a:pPr marL="0" indent="0">
              <a:buNone/>
            </a:pPr>
            <a:endParaRPr lang="en-US" sz="2000" b="1" dirty="0"/>
          </a:p>
          <a:p>
            <a:pPr marL="0" indent="0">
              <a:buNone/>
            </a:pPr>
            <a:r>
              <a:rPr lang="en-US" sz="2000" b="1" dirty="0"/>
              <a:t>Pass by reference: void </a:t>
            </a:r>
            <a:r>
              <a:rPr lang="en-US" sz="2000" b="1" dirty="0" err="1"/>
              <a:t>swap_ref</a:t>
            </a:r>
            <a:r>
              <a:rPr lang="en-US" sz="2000" b="1" dirty="0"/>
              <a:t>(</a:t>
            </a:r>
            <a:r>
              <a:rPr lang="en-US" sz="2000" b="1" dirty="0" err="1"/>
              <a:t>int</a:t>
            </a:r>
            <a:r>
              <a:rPr lang="en-US" sz="2000" b="1" dirty="0"/>
              <a:t> &amp;x, </a:t>
            </a:r>
            <a:r>
              <a:rPr lang="en-US" sz="2000" b="1" dirty="0" err="1"/>
              <a:t>int</a:t>
            </a:r>
            <a:r>
              <a:rPr lang="en-US" sz="2000" b="1" dirty="0"/>
              <a:t> &amp;y);</a:t>
            </a:r>
          </a:p>
          <a:p>
            <a:pPr marL="0" indent="0">
              <a:buNone/>
            </a:pPr>
            <a:endParaRPr lang="en-US" sz="2000" dirty="0"/>
          </a:p>
          <a:p>
            <a:pPr marL="0" indent="0">
              <a:buNone/>
            </a:pPr>
            <a:r>
              <a:rPr lang="en-US" sz="2000" dirty="0" err="1"/>
              <a:t>int</a:t>
            </a:r>
            <a:r>
              <a:rPr lang="en-US" sz="2000" dirty="0"/>
              <a:t> main(){</a:t>
            </a:r>
          </a:p>
          <a:p>
            <a:pPr marL="0" indent="0">
              <a:buNone/>
            </a:pPr>
            <a:r>
              <a:rPr lang="en-US" sz="2000" dirty="0"/>
              <a:t>	</a:t>
            </a:r>
            <a:r>
              <a:rPr lang="en-US" sz="2000" dirty="0" err="1"/>
              <a:t>int</a:t>
            </a:r>
            <a:r>
              <a:rPr lang="en-US" sz="2000" dirty="0"/>
              <a:t> x = 1;</a:t>
            </a:r>
          </a:p>
          <a:p>
            <a:pPr marL="0" indent="0">
              <a:buNone/>
            </a:pPr>
            <a:r>
              <a:rPr lang="en-US" sz="2000" dirty="0"/>
              <a:t>	</a:t>
            </a:r>
            <a:r>
              <a:rPr lang="en-US" sz="2000" dirty="0" err="1"/>
              <a:t>int</a:t>
            </a:r>
            <a:r>
              <a:rPr lang="en-US" sz="2000" dirty="0"/>
              <a:t> y = 2;</a:t>
            </a:r>
          </a:p>
          <a:p>
            <a:pPr marL="0" indent="0">
              <a:buNone/>
            </a:pPr>
            <a:r>
              <a:rPr lang="en-US" sz="2000" dirty="0"/>
              <a:t>	</a:t>
            </a:r>
            <a:r>
              <a:rPr lang="en-US" sz="2000" dirty="0" err="1"/>
              <a:t>swap_val</a:t>
            </a:r>
            <a:r>
              <a:rPr lang="en-US" sz="2000" dirty="0"/>
              <a:t>(x, y); 		//pass by value</a:t>
            </a:r>
          </a:p>
          <a:p>
            <a:pPr marL="0" indent="0">
              <a:buNone/>
            </a:pPr>
            <a:r>
              <a:rPr lang="en-US" sz="2000" dirty="0"/>
              <a:t>	</a:t>
            </a:r>
            <a:r>
              <a:rPr lang="en-US" sz="2000" dirty="0" err="1"/>
              <a:t>swap_ptr</a:t>
            </a:r>
            <a:r>
              <a:rPr lang="en-US" sz="2000" dirty="0"/>
              <a:t>(&amp;x, &amp;y); 		//pass by address (pointer)</a:t>
            </a:r>
          </a:p>
          <a:p>
            <a:pPr marL="0" indent="0">
              <a:buNone/>
            </a:pPr>
            <a:r>
              <a:rPr lang="en-US" sz="2000" dirty="0"/>
              <a:t>	</a:t>
            </a:r>
            <a:r>
              <a:rPr lang="en-US" sz="2000" dirty="0" err="1"/>
              <a:t>swap_ref</a:t>
            </a:r>
            <a:r>
              <a:rPr lang="en-US" sz="2000" dirty="0"/>
              <a:t>(x, y); 		//pass by reference</a:t>
            </a:r>
          </a:p>
          <a:p>
            <a:pPr marL="0" indent="0">
              <a:buNone/>
            </a:pPr>
            <a:r>
              <a:rPr lang="en-US" sz="2000" dirty="0"/>
              <a:t>}                                                                                                  *</a:t>
            </a:r>
            <a:r>
              <a:rPr lang="en-US" sz="2000" b="1" dirty="0">
                <a:solidFill>
                  <a:schemeClr val="tx1"/>
                </a:solidFill>
              </a:rPr>
              <a:t>see the ref_vs_ptr.cpp (</a:t>
            </a:r>
            <a:r>
              <a:rPr lang="en-US" sz="2000" b="1" dirty="0" err="1">
                <a:solidFill>
                  <a:schemeClr val="tx1"/>
                </a:solidFill>
              </a:rPr>
              <a:t>github</a:t>
            </a:r>
            <a:r>
              <a:rPr lang="en-US" sz="2000" b="1" dirty="0">
                <a:solidFill>
                  <a:schemeClr val="tx1"/>
                </a:solidFill>
              </a:rPr>
              <a:t>)</a:t>
            </a:r>
          </a:p>
        </p:txBody>
      </p:sp>
      <p:sp>
        <p:nvSpPr>
          <p:cNvPr id="4" name="TextBox 3">
            <a:extLst>
              <a:ext uri="{FF2B5EF4-FFF2-40B4-BE49-F238E27FC236}">
                <a16:creationId xmlns:a16="http://schemas.microsoft.com/office/drawing/2014/main" id="{0BF3FFEE-D7B4-D641-82C8-ACC8261E8CDE}"/>
              </a:ext>
            </a:extLst>
          </p:cNvPr>
          <p:cNvSpPr txBox="1"/>
          <p:nvPr/>
        </p:nvSpPr>
        <p:spPr>
          <a:xfrm>
            <a:off x="5673887" y="3565990"/>
            <a:ext cx="4288488" cy="1477328"/>
          </a:xfrm>
          <a:prstGeom prst="rect">
            <a:avLst/>
          </a:prstGeom>
          <a:noFill/>
          <a:ln>
            <a:solidFill>
              <a:schemeClr val="tx1"/>
            </a:solidFill>
          </a:ln>
        </p:spPr>
        <p:txBody>
          <a:bodyPr wrap="square" rtlCol="0">
            <a:spAutoFit/>
          </a:bodyPr>
          <a:lstStyle/>
          <a:p>
            <a:r>
              <a:rPr lang="en-US" sz="1800" b="1" dirty="0">
                <a:latin typeface="Courier" pitchFamily="2" charset="0"/>
              </a:rPr>
              <a:t>void </a:t>
            </a:r>
            <a:r>
              <a:rPr lang="en-US" sz="1800" b="1" dirty="0" err="1">
                <a:latin typeface="Courier" pitchFamily="2" charset="0"/>
              </a:rPr>
              <a:t>swap_ref</a:t>
            </a:r>
            <a:r>
              <a:rPr lang="en-US" sz="1800" b="1" dirty="0">
                <a:latin typeface="Courier" pitchFamily="2" charset="0"/>
              </a:rPr>
              <a:t>(</a:t>
            </a:r>
            <a:r>
              <a:rPr lang="en-US" sz="1800" b="1" dirty="0" err="1">
                <a:latin typeface="Courier" pitchFamily="2" charset="0"/>
              </a:rPr>
              <a:t>int</a:t>
            </a:r>
            <a:r>
              <a:rPr lang="en-US" sz="1800" b="1" dirty="0">
                <a:latin typeface="Courier" pitchFamily="2" charset="0"/>
              </a:rPr>
              <a:t> &amp;x, </a:t>
            </a:r>
            <a:r>
              <a:rPr lang="en-US" sz="1800" b="1" dirty="0" err="1">
                <a:latin typeface="Courier" pitchFamily="2" charset="0"/>
              </a:rPr>
              <a:t>int</a:t>
            </a:r>
            <a:r>
              <a:rPr lang="en-US" sz="1800" b="1" dirty="0">
                <a:latin typeface="Courier" pitchFamily="2" charset="0"/>
              </a:rPr>
              <a:t> &amp;y){</a:t>
            </a:r>
          </a:p>
          <a:p>
            <a:r>
              <a:rPr lang="en-US" sz="1800" b="1" dirty="0">
                <a:latin typeface="Courier" pitchFamily="2" charset="0"/>
              </a:rPr>
              <a:t>	</a:t>
            </a:r>
            <a:r>
              <a:rPr lang="en-US" sz="1800" b="1" dirty="0" err="1">
                <a:latin typeface="Courier" pitchFamily="2" charset="0"/>
              </a:rPr>
              <a:t>int</a:t>
            </a:r>
            <a:r>
              <a:rPr lang="en-US" sz="1800" b="1" dirty="0">
                <a:latin typeface="Courier" pitchFamily="2" charset="0"/>
              </a:rPr>
              <a:t> temp = x;</a:t>
            </a:r>
          </a:p>
          <a:p>
            <a:r>
              <a:rPr lang="en-US" sz="1800" b="1" dirty="0">
                <a:latin typeface="Courier" pitchFamily="2" charset="0"/>
              </a:rPr>
              <a:t>	x = y;</a:t>
            </a:r>
          </a:p>
          <a:p>
            <a:r>
              <a:rPr lang="en-US" sz="1800" b="1" dirty="0">
                <a:latin typeface="Courier" pitchFamily="2" charset="0"/>
              </a:rPr>
              <a:t>	y  = temp;</a:t>
            </a:r>
          </a:p>
          <a:p>
            <a:r>
              <a:rPr lang="en-US" sz="1800" b="1" dirty="0">
                <a:latin typeface="Courier" pitchFamily="2" charset="0"/>
              </a:rPr>
              <a:t>}</a:t>
            </a:r>
          </a:p>
        </p:txBody>
      </p:sp>
      <p:sp>
        <p:nvSpPr>
          <p:cNvPr id="5" name="TextBox 4">
            <a:extLst>
              <a:ext uri="{FF2B5EF4-FFF2-40B4-BE49-F238E27FC236}">
                <a16:creationId xmlns:a16="http://schemas.microsoft.com/office/drawing/2014/main" id="{147C29BB-5B9D-FB4F-8B75-1F02168B1B2A}"/>
              </a:ext>
            </a:extLst>
          </p:cNvPr>
          <p:cNvSpPr txBox="1"/>
          <p:nvPr/>
        </p:nvSpPr>
        <p:spPr>
          <a:xfrm>
            <a:off x="9647865" y="6614044"/>
            <a:ext cx="314510" cy="400110"/>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289631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AFEE21-6D97-0F4E-8D06-7C900B20A749}"/>
              </a:ext>
            </a:extLst>
          </p:cNvPr>
          <p:cNvSpPr>
            <a:spLocks noGrp="1"/>
          </p:cNvSpPr>
          <p:nvPr>
            <p:ph type="body" sz="quarter" idx="10"/>
          </p:nvPr>
        </p:nvSpPr>
        <p:spPr>
          <a:xfrm>
            <a:off x="444500" y="258939"/>
            <a:ext cx="9245600" cy="742950"/>
          </a:xfrm>
        </p:spPr>
        <p:txBody>
          <a:bodyPr/>
          <a:lstStyle/>
          <a:p>
            <a:r>
              <a:rPr lang="en-US" dirty="0"/>
              <a:t>More on Reference</a:t>
            </a:r>
          </a:p>
        </p:txBody>
      </p:sp>
      <p:sp>
        <p:nvSpPr>
          <p:cNvPr id="3" name="Text Placeholder 2">
            <a:extLst>
              <a:ext uri="{FF2B5EF4-FFF2-40B4-BE49-F238E27FC236}">
                <a16:creationId xmlns:a16="http://schemas.microsoft.com/office/drawing/2014/main" id="{9BD25FC0-308F-A444-BDE4-CA470C6EB13F}"/>
              </a:ext>
            </a:extLst>
          </p:cNvPr>
          <p:cNvSpPr>
            <a:spLocks noGrp="1"/>
          </p:cNvSpPr>
          <p:nvPr>
            <p:ph type="body" sz="quarter" idx="12"/>
          </p:nvPr>
        </p:nvSpPr>
        <p:spPr>
          <a:xfrm>
            <a:off x="444500" y="913340"/>
            <a:ext cx="9245600" cy="5089525"/>
          </a:xfrm>
        </p:spPr>
        <p:txBody>
          <a:bodyPr/>
          <a:lstStyle/>
          <a:p>
            <a:r>
              <a:rPr lang="en-US" dirty="0"/>
              <a:t>An alias for a variable/object</a:t>
            </a:r>
          </a:p>
          <a:p>
            <a:r>
              <a:rPr lang="en-US" dirty="0"/>
              <a:t>Similar to pointer but safer</a:t>
            </a:r>
          </a:p>
          <a:p>
            <a:r>
              <a:rPr lang="en-US" dirty="0"/>
              <a:t>No need to dereference, use it just like a variable/object</a:t>
            </a:r>
          </a:p>
          <a:p>
            <a:r>
              <a:rPr lang="en-US" dirty="0"/>
              <a:t>Should use “.” instead of “-&gt;” to access members</a:t>
            </a:r>
          </a:p>
          <a:p>
            <a:pPr marL="0" indent="0">
              <a:buNone/>
            </a:pPr>
            <a:endParaRPr lang="en-US" sz="1000" dirty="0"/>
          </a:p>
          <a:p>
            <a:pPr marL="0" indent="0">
              <a:buNone/>
            </a:pPr>
            <a:r>
              <a:rPr lang="en-US" sz="2800" b="1" dirty="0"/>
              <a:t>Copy constructor </a:t>
            </a:r>
            <a:r>
              <a:rPr lang="en-US" b="1" dirty="0"/>
              <a:t>and </a:t>
            </a:r>
            <a:r>
              <a:rPr lang="en-US" b="1" dirty="0">
                <a:solidFill>
                  <a:srgbClr val="C00000"/>
                </a:solidFill>
              </a:rPr>
              <a:t>pass by constant reference</a:t>
            </a:r>
          </a:p>
          <a:p>
            <a:pPr marL="0" indent="0">
              <a:buNone/>
            </a:pPr>
            <a:r>
              <a:rPr lang="en-US" sz="2000" dirty="0">
                <a:latin typeface="Courier" pitchFamily="2" charset="0"/>
              </a:rPr>
              <a:t>class Rectangle{</a:t>
            </a:r>
          </a:p>
          <a:p>
            <a:pPr marL="0" indent="0">
              <a:buNone/>
            </a:pPr>
            <a:r>
              <a:rPr lang="en-US" sz="2000" dirty="0">
                <a:latin typeface="Courier" pitchFamily="2" charset="0"/>
              </a:rPr>
              <a:t>   //default access is private</a:t>
            </a:r>
          </a:p>
          <a:p>
            <a:pPr marL="0" indent="0">
              <a:buNone/>
            </a:pPr>
            <a:r>
              <a:rPr lang="en-US" sz="2000" dirty="0">
                <a:latin typeface="Courier" pitchFamily="2" charset="0"/>
              </a:rPr>
              <a:t>   </a:t>
            </a:r>
            <a:r>
              <a:rPr lang="en-US" sz="2000" dirty="0" err="1">
                <a:latin typeface="Courier" pitchFamily="2" charset="0"/>
              </a:rPr>
              <a:t>int</a:t>
            </a:r>
            <a:r>
              <a:rPr lang="en-US" sz="2000" dirty="0">
                <a:latin typeface="Courier" pitchFamily="2" charset="0"/>
              </a:rPr>
              <a:t> width, height;</a:t>
            </a:r>
          </a:p>
          <a:p>
            <a:pPr marL="0" indent="0">
              <a:buNone/>
            </a:pPr>
            <a:r>
              <a:rPr lang="en-US" sz="2000" dirty="0">
                <a:latin typeface="Courier" pitchFamily="2" charset="0"/>
              </a:rPr>
              <a:t>   public:</a:t>
            </a:r>
          </a:p>
          <a:p>
            <a:pPr marL="0" indent="0">
              <a:buNone/>
            </a:pPr>
            <a:r>
              <a:rPr lang="en-US" sz="2000" dirty="0">
                <a:latin typeface="Courier" pitchFamily="2" charset="0"/>
              </a:rPr>
              <a:t>	</a:t>
            </a:r>
            <a:r>
              <a:rPr lang="en-US" sz="2000" b="1" dirty="0">
                <a:latin typeface="Courier" pitchFamily="2" charset="0"/>
              </a:rPr>
              <a:t>//copy constructor</a:t>
            </a:r>
          </a:p>
          <a:p>
            <a:pPr marL="0" indent="0">
              <a:buNone/>
            </a:pPr>
            <a:r>
              <a:rPr lang="en-US" sz="2000" dirty="0">
                <a:latin typeface="Courier" pitchFamily="2" charset="0"/>
              </a:rPr>
              <a:t>	</a:t>
            </a:r>
            <a:r>
              <a:rPr lang="en-US" sz="2000" b="1" dirty="0">
                <a:latin typeface="Courier" pitchFamily="2" charset="0"/>
              </a:rPr>
              <a:t>Rectangle(</a:t>
            </a:r>
            <a:r>
              <a:rPr lang="en-US" sz="2000" b="1" dirty="0" err="1">
                <a:solidFill>
                  <a:srgbClr val="C00000"/>
                </a:solidFill>
                <a:latin typeface="Courier" pitchFamily="2" charset="0"/>
              </a:rPr>
              <a:t>const</a:t>
            </a:r>
            <a:r>
              <a:rPr lang="en-US" sz="2000" b="1" dirty="0">
                <a:solidFill>
                  <a:srgbClr val="C00000"/>
                </a:solidFill>
                <a:latin typeface="Courier" pitchFamily="2" charset="0"/>
              </a:rPr>
              <a:t> Rectangle &amp;</a:t>
            </a:r>
            <a:r>
              <a:rPr lang="en-US" sz="2000" b="1" dirty="0" err="1">
                <a:solidFill>
                  <a:srgbClr val="C00000"/>
                </a:solidFill>
                <a:latin typeface="Courier" pitchFamily="2" charset="0"/>
              </a:rPr>
              <a:t>obj</a:t>
            </a:r>
            <a:r>
              <a:rPr lang="en-US" sz="2000" b="1" dirty="0">
                <a:latin typeface="Courier" pitchFamily="2" charset="0"/>
              </a:rPr>
              <a:t>){</a:t>
            </a:r>
          </a:p>
          <a:p>
            <a:pPr marL="0" indent="0">
              <a:buNone/>
            </a:pPr>
            <a:r>
              <a:rPr lang="en-US" sz="2000" b="1" dirty="0">
                <a:latin typeface="Courier" pitchFamily="2" charset="0"/>
              </a:rPr>
              <a:t>	width = </a:t>
            </a:r>
            <a:r>
              <a:rPr lang="en-US" sz="2000" b="1" dirty="0" err="1">
                <a:latin typeface="Courier" pitchFamily="2" charset="0"/>
              </a:rPr>
              <a:t>obj.width</a:t>
            </a:r>
            <a:r>
              <a:rPr lang="en-US" sz="2000" b="1" dirty="0">
                <a:latin typeface="Courier" pitchFamily="2" charset="0"/>
              </a:rPr>
              <a:t>;</a:t>
            </a:r>
          </a:p>
          <a:p>
            <a:pPr marL="0" indent="0">
              <a:buNone/>
            </a:pPr>
            <a:r>
              <a:rPr lang="en-US" sz="2000" b="1" dirty="0">
                <a:latin typeface="Courier" pitchFamily="2" charset="0"/>
              </a:rPr>
              <a:t>	height = </a:t>
            </a:r>
            <a:r>
              <a:rPr lang="en-US" sz="2000" b="1" dirty="0" err="1">
                <a:latin typeface="Courier" pitchFamily="2" charset="0"/>
              </a:rPr>
              <a:t>obj.height</a:t>
            </a:r>
            <a:r>
              <a:rPr lang="en-US" sz="2000" b="1" dirty="0">
                <a:latin typeface="Courier" pitchFamily="2" charset="0"/>
              </a:rPr>
              <a:t>;}</a:t>
            </a:r>
          </a:p>
          <a:p>
            <a:pPr marL="0" indent="0">
              <a:buNone/>
            </a:pPr>
            <a:r>
              <a:rPr lang="en-US" sz="2000" dirty="0">
                <a:latin typeface="Courier" pitchFamily="2" charset="0"/>
              </a:rPr>
              <a:t>	//other methods omitted here for simplicity</a:t>
            </a:r>
          </a:p>
          <a:p>
            <a:pPr marL="0" indent="0">
              <a:buNone/>
            </a:pPr>
            <a:r>
              <a:rPr lang="en-US" sz="2000" dirty="0">
                <a:latin typeface="Courier" pitchFamily="2" charset="0"/>
              </a:rPr>
              <a:t>}; </a:t>
            </a:r>
            <a:r>
              <a:rPr lang="en-US" sz="2000" b="1" dirty="0">
                <a:solidFill>
                  <a:srgbClr val="FF0000"/>
                </a:solidFill>
                <a:latin typeface="Courier" pitchFamily="2" charset="0"/>
              </a:rPr>
              <a:t>copy construct example: </a:t>
            </a:r>
            <a:r>
              <a:rPr lang="en-US" sz="2000" b="1" dirty="0">
                <a:solidFill>
                  <a:schemeClr val="tx1"/>
                </a:solidFill>
                <a:latin typeface="Courier" pitchFamily="2" charset="0"/>
              </a:rPr>
              <a:t>copy_constructor2.cpp </a:t>
            </a:r>
            <a:r>
              <a:rPr lang="en-US" sz="2000" b="1" dirty="0">
                <a:solidFill>
                  <a:srgbClr val="FF0000"/>
                </a:solidFill>
                <a:latin typeface="Courier" pitchFamily="2" charset="0"/>
              </a:rPr>
              <a:t>(</a:t>
            </a:r>
            <a:r>
              <a:rPr lang="en-US" sz="2000" b="1" dirty="0" err="1">
                <a:solidFill>
                  <a:srgbClr val="FF0000"/>
                </a:solidFill>
                <a:latin typeface="Courier" pitchFamily="2" charset="0"/>
              </a:rPr>
              <a:t>github</a:t>
            </a:r>
            <a:r>
              <a:rPr lang="en-US" sz="2000" b="1" dirty="0">
                <a:solidFill>
                  <a:srgbClr val="FF0000"/>
                </a:solidFill>
                <a:latin typeface="Courier" pitchFamily="2" charset="0"/>
              </a:rPr>
              <a:t>)</a:t>
            </a:r>
          </a:p>
          <a:p>
            <a:endParaRPr lang="en-US" dirty="0"/>
          </a:p>
          <a:p>
            <a:endParaRPr lang="en-US" dirty="0"/>
          </a:p>
        </p:txBody>
      </p:sp>
      <p:sp>
        <p:nvSpPr>
          <p:cNvPr id="4" name="TextBox 3">
            <a:extLst>
              <a:ext uri="{FF2B5EF4-FFF2-40B4-BE49-F238E27FC236}">
                <a16:creationId xmlns:a16="http://schemas.microsoft.com/office/drawing/2014/main" id="{9C763F71-F3B9-BF4F-9A1D-AC66A90D14D3}"/>
              </a:ext>
            </a:extLst>
          </p:cNvPr>
          <p:cNvSpPr txBox="1"/>
          <p:nvPr/>
        </p:nvSpPr>
        <p:spPr>
          <a:xfrm>
            <a:off x="9647865" y="6614044"/>
            <a:ext cx="314510" cy="400110"/>
          </a:xfrm>
          <a:prstGeom prst="rect">
            <a:avLst/>
          </a:prstGeom>
          <a:noFill/>
        </p:spPr>
        <p:txBody>
          <a:bodyPr wrap="none" rtlCol="0">
            <a:spAutoFit/>
          </a:bodyPr>
          <a:lstStyle/>
          <a:p>
            <a:r>
              <a:rPr lang="en-US" dirty="0"/>
              <a:t>4</a:t>
            </a:r>
          </a:p>
        </p:txBody>
      </p:sp>
    </p:spTree>
    <p:extLst>
      <p:ext uri="{BB962C8B-B14F-4D97-AF65-F5344CB8AC3E}">
        <p14:creationId xmlns:p14="http://schemas.microsoft.com/office/powerpoint/2010/main" val="198195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44500" y="366447"/>
            <a:ext cx="9245600" cy="742950"/>
          </a:xfrm>
        </p:spPr>
        <p:txBody>
          <a:bodyPr/>
          <a:lstStyle/>
          <a:p>
            <a:r>
              <a:rPr lang="en-US" dirty="0"/>
              <a:t>Operator Overloading</a:t>
            </a:r>
          </a:p>
        </p:txBody>
      </p:sp>
      <p:sp>
        <p:nvSpPr>
          <p:cNvPr id="3" name="Text Placeholder 2"/>
          <p:cNvSpPr>
            <a:spLocks noGrp="1"/>
          </p:cNvSpPr>
          <p:nvPr>
            <p:ph type="body" sz="quarter" idx="12"/>
          </p:nvPr>
        </p:nvSpPr>
        <p:spPr>
          <a:xfrm>
            <a:off x="301623" y="1137968"/>
            <a:ext cx="9660752" cy="5089525"/>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1" dirty="0"/>
              <a:t>Redefine built-in operators</a:t>
            </a:r>
            <a:r>
              <a:rPr lang="en-US" dirty="0"/>
              <a:t> such as +, -, *, &lt;, &gt;, =  in C++ to do what you want</a:t>
            </a:r>
          </a:p>
          <a:p>
            <a:pPr marL="0" marR="0" lvl="0" indent="0" defTabSz="914400" eaLnBrk="1" fontAlgn="auto" latinLnBrk="0" hangingPunct="1">
              <a:lnSpc>
                <a:spcPct val="100000"/>
              </a:lnSpc>
              <a:spcBef>
                <a:spcPts val="0"/>
              </a:spcBef>
              <a:spcAft>
                <a:spcPts val="0"/>
              </a:spcAft>
              <a:buClrTx/>
              <a:buSzTx/>
              <a:buFontTx/>
              <a:buNone/>
              <a:tabLst/>
              <a:defRPr/>
            </a:pPr>
            <a:endParaRPr lang="en-US" sz="900" dirty="0"/>
          </a:p>
          <a:p>
            <a:pPr marL="0" marR="0" lvl="0" indent="0" defTabSz="914400" eaLnBrk="1" fontAlgn="auto" latinLnBrk="0" hangingPunct="1">
              <a:lnSpc>
                <a:spcPct val="100000"/>
              </a:lnSpc>
              <a:spcBef>
                <a:spcPts val="0"/>
              </a:spcBef>
              <a:spcAft>
                <a:spcPts val="0"/>
              </a:spcAft>
              <a:buClrTx/>
              <a:buSzTx/>
              <a:buFontTx/>
              <a:buNone/>
              <a:tabLst/>
              <a:defRPr/>
            </a:pPr>
            <a:r>
              <a:rPr lang="en-US" sz="1800" dirty="0">
                <a:latin typeface="Courier" charset="0"/>
                <a:ea typeface="Courier" charset="0"/>
                <a:cs typeface="Courier" charset="0"/>
              </a:rPr>
              <a:t>Example: </a:t>
            </a:r>
          </a:p>
          <a:p>
            <a:pPr marL="0" marR="0" lvl="0" indent="0" defTabSz="914400" eaLnBrk="1" fontAlgn="auto" latinLnBrk="0" hangingPunct="1">
              <a:lnSpc>
                <a:spcPct val="100000"/>
              </a:lnSpc>
              <a:spcBef>
                <a:spcPts val="0"/>
              </a:spcBef>
              <a:spcAft>
                <a:spcPts val="0"/>
              </a:spcAft>
              <a:buClrTx/>
              <a:buSzTx/>
              <a:buFontTx/>
              <a:buNone/>
              <a:tabLst/>
              <a:defRPr/>
            </a:pPr>
            <a:r>
              <a:rPr lang="en-US" sz="1800" dirty="0">
                <a:latin typeface="Courier" charset="0"/>
                <a:ea typeface="Courier" charset="0"/>
                <a:cs typeface="Courier" charset="0"/>
              </a:rPr>
              <a:t>class Vector {</a:t>
            </a:r>
          </a:p>
          <a:p>
            <a:pPr marL="0" marR="0" lvl="0" indent="0" defTabSz="914400" eaLnBrk="1" fontAlgn="auto" latinLnBrk="0" hangingPunct="1">
              <a:lnSpc>
                <a:spcPct val="100000"/>
              </a:lnSpc>
              <a:spcBef>
                <a:spcPts val="0"/>
              </a:spcBef>
              <a:spcAft>
                <a:spcPts val="0"/>
              </a:spcAft>
              <a:buClrTx/>
              <a:buSzTx/>
              <a:buFontTx/>
              <a:buNone/>
              <a:tabLst/>
              <a:defRPr/>
            </a:pPr>
            <a:r>
              <a:rPr lang="en-US" sz="1800" dirty="0">
                <a:latin typeface="Courier" charset="0"/>
                <a:ea typeface="Courier" charset="0"/>
                <a:cs typeface="Courier" charset="0"/>
              </a:rPr>
              <a:t>   </a:t>
            </a:r>
            <a:r>
              <a:rPr lang="en-US" sz="1800" b="1" dirty="0">
                <a:latin typeface="Courier" charset="0"/>
                <a:ea typeface="Courier" charset="0"/>
                <a:cs typeface="Courier" charset="0"/>
              </a:rPr>
              <a:t>Protected:</a:t>
            </a:r>
          </a:p>
          <a:p>
            <a:pPr marL="0" marR="0" lvl="0" indent="0" defTabSz="914400" eaLnBrk="1" fontAlgn="auto" latinLnBrk="0" hangingPunct="1">
              <a:lnSpc>
                <a:spcPct val="100000"/>
              </a:lnSpc>
              <a:spcBef>
                <a:spcPts val="0"/>
              </a:spcBef>
              <a:spcAft>
                <a:spcPts val="0"/>
              </a:spcAft>
              <a:buClrTx/>
              <a:buSzTx/>
              <a:buFontTx/>
              <a:buNone/>
              <a:tabLst/>
              <a:defRPr/>
            </a:pPr>
            <a:r>
              <a:rPr lang="en-US" sz="1800" dirty="0">
                <a:latin typeface="Courier" charset="0"/>
                <a:ea typeface="Courier" charset="0"/>
                <a:cs typeface="Courier" charset="0"/>
              </a:rPr>
              <a:t>   double angle, length;</a:t>
            </a:r>
          </a:p>
          <a:p>
            <a:pPr marL="0" marR="0" lvl="0" indent="0" defTabSz="914400" eaLnBrk="1" fontAlgn="auto" latinLnBrk="0" hangingPunct="1">
              <a:lnSpc>
                <a:spcPct val="100000"/>
              </a:lnSpc>
              <a:spcBef>
                <a:spcPts val="0"/>
              </a:spcBef>
              <a:spcAft>
                <a:spcPts val="0"/>
              </a:spcAft>
              <a:buClrTx/>
              <a:buSzTx/>
              <a:buFontTx/>
              <a:buNone/>
              <a:tabLst/>
              <a:defRPr/>
            </a:pPr>
            <a:r>
              <a:rPr lang="en-US" sz="1800" b="1" dirty="0">
                <a:latin typeface="Courier" charset="0"/>
                <a:ea typeface="Courier" charset="0"/>
                <a:cs typeface="Courier" charset="0"/>
              </a:rPr>
              <a:t>   public:</a:t>
            </a:r>
          </a:p>
          <a:p>
            <a:pPr marL="0" marR="0" lvl="0" indent="0" defTabSz="914400" eaLnBrk="1" fontAlgn="auto" latinLnBrk="0" hangingPunct="1">
              <a:lnSpc>
                <a:spcPct val="100000"/>
              </a:lnSpc>
              <a:spcBef>
                <a:spcPts val="0"/>
              </a:spcBef>
              <a:spcAft>
                <a:spcPts val="0"/>
              </a:spcAft>
              <a:buClrTx/>
              <a:buSzTx/>
              <a:buFontTx/>
              <a:buNone/>
              <a:tabLst/>
              <a:defRPr/>
            </a:pPr>
            <a:r>
              <a:rPr lang="en-US" sz="1800" dirty="0">
                <a:latin typeface="Courier" charset="0"/>
                <a:ea typeface="Courier" charset="0"/>
                <a:cs typeface="Courier" charset="0"/>
              </a:rPr>
              <a:t>   //constructors &amp; other member functions</a:t>
            </a:r>
          </a:p>
          <a:p>
            <a:pPr marL="0" marR="0" lvl="0" indent="0" defTabSz="914400" eaLnBrk="1" fontAlgn="auto" latinLnBrk="0" hangingPunct="1">
              <a:lnSpc>
                <a:spcPct val="100000"/>
              </a:lnSpc>
              <a:spcBef>
                <a:spcPts val="0"/>
              </a:spcBef>
              <a:spcAft>
                <a:spcPts val="0"/>
              </a:spcAft>
              <a:buClrTx/>
              <a:buSzTx/>
              <a:buFontTx/>
              <a:buNone/>
              <a:tabLst/>
              <a:defRPr/>
            </a:pPr>
            <a:r>
              <a:rPr lang="en-US" sz="1800" dirty="0">
                <a:latin typeface="Courier" charset="0"/>
                <a:ea typeface="Courier" charset="0"/>
                <a:cs typeface="Courier" charset="0"/>
              </a:rPr>
              <a:t>   </a:t>
            </a:r>
            <a:r>
              <a:rPr lang="is-IS" sz="1800" dirty="0">
                <a:latin typeface="Courier" charset="0"/>
                <a:ea typeface="Courier" charset="0"/>
                <a:cs typeface="Courier" charset="0"/>
              </a:rPr>
              <a:t>…</a:t>
            </a:r>
            <a:endParaRPr lang="en-US" sz="1800" dirty="0">
              <a:latin typeface="Courier" charset="0"/>
              <a:ea typeface="Courier" charset="0"/>
              <a:cs typeface="Courier" charset="0"/>
            </a:endParaRPr>
          </a:p>
          <a:p>
            <a:pPr marL="0" lvl="0" indent="0" defTabSz="914400">
              <a:spcBef>
                <a:spcPts val="0"/>
              </a:spcBef>
              <a:buNone/>
            </a:pPr>
            <a:r>
              <a:rPr lang="en-US" sz="1800" dirty="0">
                <a:latin typeface="Courier" charset="0"/>
                <a:ea typeface="Courier" charset="0"/>
                <a:cs typeface="Courier" charset="0"/>
              </a:rPr>
              <a:t>   </a:t>
            </a:r>
            <a:r>
              <a:rPr lang="en-US" sz="1800" b="1" dirty="0">
                <a:solidFill>
                  <a:srgbClr val="FF0000"/>
                </a:solidFill>
                <a:latin typeface="Courier" charset="0"/>
                <a:ea typeface="Courier" charset="0"/>
                <a:cs typeface="Courier" charset="0"/>
              </a:rPr>
              <a:t>vector operator +(</a:t>
            </a:r>
            <a:r>
              <a:rPr lang="en-US" sz="1800" b="1" dirty="0" err="1">
                <a:solidFill>
                  <a:srgbClr val="FF0000"/>
                </a:solidFill>
                <a:latin typeface="Courier" charset="0"/>
                <a:ea typeface="Courier" charset="0"/>
                <a:cs typeface="Courier" charset="0"/>
              </a:rPr>
              <a:t>const</a:t>
            </a:r>
            <a:r>
              <a:rPr lang="en-US" sz="1800" b="1" dirty="0">
                <a:solidFill>
                  <a:srgbClr val="FF0000"/>
                </a:solidFill>
                <a:latin typeface="Courier" charset="0"/>
                <a:ea typeface="Courier" charset="0"/>
                <a:cs typeface="Courier" charset="0"/>
              </a:rPr>
              <a:t> Vector &amp;b)</a:t>
            </a:r>
            <a:r>
              <a:rPr lang="en-US" sz="1800" dirty="0">
                <a:latin typeface="Courier" charset="0"/>
                <a:ea typeface="Courier" charset="0"/>
                <a:cs typeface="Courier" charset="0"/>
              </a:rPr>
              <a:t> { </a:t>
            </a:r>
          </a:p>
          <a:p>
            <a:pPr marL="0" lvl="0" indent="0" defTabSz="914400">
              <a:spcBef>
                <a:spcPts val="0"/>
              </a:spcBef>
              <a:buNone/>
            </a:pPr>
            <a:r>
              <a:rPr lang="en-US" sz="1800" dirty="0">
                <a:latin typeface="Courier" charset="0"/>
                <a:ea typeface="Courier" charset="0"/>
                <a:cs typeface="Courier" charset="0"/>
              </a:rPr>
              <a:t>	Vector c;</a:t>
            </a:r>
          </a:p>
          <a:p>
            <a:pPr marL="0" lvl="0" indent="0" defTabSz="914400">
              <a:spcBef>
                <a:spcPts val="0"/>
              </a:spcBef>
              <a:buNone/>
            </a:pPr>
            <a:r>
              <a:rPr lang="en-US" sz="1800" dirty="0">
                <a:latin typeface="Courier" charset="0"/>
                <a:ea typeface="Courier" charset="0"/>
                <a:cs typeface="Courier" charset="0"/>
              </a:rPr>
              <a:t>	double ax = length*cos(angle);	</a:t>
            </a:r>
          </a:p>
          <a:p>
            <a:pPr marL="0" lvl="0" indent="0" defTabSz="914400">
              <a:spcBef>
                <a:spcPts val="0"/>
              </a:spcBef>
              <a:buNone/>
            </a:pPr>
            <a:r>
              <a:rPr lang="en-US" sz="1800" dirty="0">
                <a:latin typeface="Courier" charset="0"/>
                <a:ea typeface="Courier" charset="0"/>
                <a:cs typeface="Courier" charset="0"/>
              </a:rPr>
              <a:t>	double </a:t>
            </a:r>
            <a:r>
              <a:rPr lang="en-US" sz="1800" dirty="0" err="1">
                <a:latin typeface="Courier" charset="0"/>
                <a:ea typeface="Courier" charset="0"/>
                <a:cs typeface="Courier" charset="0"/>
              </a:rPr>
              <a:t>bx</a:t>
            </a:r>
            <a:r>
              <a:rPr lang="en-US" sz="1800" dirty="0">
                <a:latin typeface="Courier" charset="0"/>
                <a:ea typeface="Courier" charset="0"/>
                <a:cs typeface="Courier" charset="0"/>
              </a:rPr>
              <a:t> = </a:t>
            </a:r>
            <a:r>
              <a:rPr lang="en-US" sz="1800" dirty="0" err="1">
                <a:latin typeface="Courier" charset="0"/>
                <a:ea typeface="Courier" charset="0"/>
                <a:cs typeface="Courier" charset="0"/>
              </a:rPr>
              <a:t>b.length</a:t>
            </a:r>
            <a:r>
              <a:rPr lang="en-US" sz="1800" dirty="0">
                <a:latin typeface="Courier" charset="0"/>
                <a:ea typeface="Courier" charset="0"/>
                <a:cs typeface="Courier" charset="0"/>
              </a:rPr>
              <a:t>*cos(</a:t>
            </a:r>
            <a:r>
              <a:rPr lang="en-US" sz="1800" dirty="0" err="1">
                <a:latin typeface="Courier" charset="0"/>
                <a:ea typeface="Courier" charset="0"/>
                <a:cs typeface="Courier" charset="0"/>
              </a:rPr>
              <a:t>b.angle</a:t>
            </a:r>
            <a:r>
              <a:rPr lang="en-US" sz="1800" dirty="0">
                <a:latin typeface="Courier" charset="0"/>
                <a:ea typeface="Courier" charset="0"/>
                <a:cs typeface="Courier" charset="0"/>
              </a:rPr>
              <a:t>);	</a:t>
            </a:r>
          </a:p>
          <a:p>
            <a:pPr marL="0" lvl="0" indent="0" defTabSz="914400">
              <a:spcBef>
                <a:spcPts val="0"/>
              </a:spcBef>
              <a:buNone/>
            </a:pPr>
            <a:r>
              <a:rPr lang="en-US" sz="1800" dirty="0">
                <a:latin typeface="Courier" charset="0"/>
                <a:ea typeface="Courier" charset="0"/>
                <a:cs typeface="Courier" charset="0"/>
              </a:rPr>
              <a:t>	double ay = length*sin(angle);	</a:t>
            </a:r>
          </a:p>
          <a:p>
            <a:pPr marL="0" lvl="0" indent="0" defTabSz="914400">
              <a:spcBef>
                <a:spcPts val="0"/>
              </a:spcBef>
              <a:buNone/>
            </a:pPr>
            <a:r>
              <a:rPr lang="en-US" sz="1800" dirty="0">
                <a:latin typeface="Courier" charset="0"/>
                <a:ea typeface="Courier" charset="0"/>
                <a:cs typeface="Courier" charset="0"/>
              </a:rPr>
              <a:t>	double by = </a:t>
            </a:r>
            <a:r>
              <a:rPr lang="en-US" sz="1800" dirty="0" err="1">
                <a:latin typeface="Courier" charset="0"/>
                <a:ea typeface="Courier" charset="0"/>
                <a:cs typeface="Courier" charset="0"/>
              </a:rPr>
              <a:t>b.length</a:t>
            </a:r>
            <a:r>
              <a:rPr lang="en-US" sz="1800" dirty="0">
                <a:latin typeface="Courier" charset="0"/>
                <a:ea typeface="Courier" charset="0"/>
                <a:cs typeface="Courier" charset="0"/>
              </a:rPr>
              <a:t>*sin(</a:t>
            </a:r>
            <a:r>
              <a:rPr lang="en-US" sz="1800" dirty="0" err="1">
                <a:latin typeface="Courier" charset="0"/>
                <a:ea typeface="Courier" charset="0"/>
                <a:cs typeface="Courier" charset="0"/>
              </a:rPr>
              <a:t>b.angle</a:t>
            </a:r>
            <a:r>
              <a:rPr lang="en-US" sz="1800" dirty="0">
                <a:latin typeface="Courier" charset="0"/>
                <a:ea typeface="Courier" charset="0"/>
                <a:cs typeface="Courier" charset="0"/>
              </a:rPr>
              <a:t>);	</a:t>
            </a:r>
          </a:p>
          <a:p>
            <a:pPr marL="0" lvl="0" indent="0" defTabSz="914400">
              <a:spcBef>
                <a:spcPts val="0"/>
              </a:spcBef>
              <a:buNone/>
            </a:pPr>
            <a:r>
              <a:rPr lang="en-US" sz="1800" dirty="0">
                <a:latin typeface="Courier" charset="0"/>
                <a:ea typeface="Courier" charset="0"/>
                <a:cs typeface="Courier" charset="0"/>
              </a:rPr>
              <a:t>	double cx = </a:t>
            </a:r>
            <a:r>
              <a:rPr lang="en-US" sz="1800" dirty="0" err="1">
                <a:latin typeface="Courier" charset="0"/>
                <a:ea typeface="Courier" charset="0"/>
                <a:cs typeface="Courier" charset="0"/>
              </a:rPr>
              <a:t>ax+bx</a:t>
            </a:r>
            <a:r>
              <a:rPr lang="en-US" sz="1800" dirty="0">
                <a:latin typeface="Courier" charset="0"/>
                <a:ea typeface="Courier" charset="0"/>
                <a:cs typeface="Courier" charset="0"/>
              </a:rPr>
              <a:t>;	</a:t>
            </a:r>
          </a:p>
          <a:p>
            <a:pPr marL="0" lvl="0" indent="0" defTabSz="914400">
              <a:spcBef>
                <a:spcPts val="0"/>
              </a:spcBef>
              <a:buNone/>
            </a:pPr>
            <a:r>
              <a:rPr lang="en-US" sz="1800" dirty="0">
                <a:latin typeface="Courier" charset="0"/>
                <a:ea typeface="Courier" charset="0"/>
                <a:cs typeface="Courier" charset="0"/>
              </a:rPr>
              <a:t>	double cy = </a:t>
            </a:r>
            <a:r>
              <a:rPr lang="en-US" sz="1800" dirty="0" err="1">
                <a:latin typeface="Courier" charset="0"/>
                <a:ea typeface="Courier" charset="0"/>
                <a:cs typeface="Courier" charset="0"/>
              </a:rPr>
              <a:t>ay+by</a:t>
            </a:r>
            <a:r>
              <a:rPr lang="en-US" sz="1800" dirty="0">
                <a:latin typeface="Courier" charset="0"/>
                <a:ea typeface="Courier" charset="0"/>
                <a:cs typeface="Courier" charset="0"/>
              </a:rPr>
              <a:t>;	</a:t>
            </a:r>
          </a:p>
          <a:p>
            <a:pPr marL="0" lvl="0" indent="0" defTabSz="914400">
              <a:spcBef>
                <a:spcPts val="0"/>
              </a:spcBef>
              <a:buNone/>
            </a:pPr>
            <a:r>
              <a:rPr lang="en-US" sz="1800" dirty="0">
                <a:latin typeface="Courier" charset="0"/>
                <a:ea typeface="Courier" charset="0"/>
                <a:cs typeface="Courier" charset="0"/>
              </a:rPr>
              <a:t>	</a:t>
            </a:r>
            <a:r>
              <a:rPr lang="en-US" sz="1800" dirty="0" err="1">
                <a:latin typeface="Courier" charset="0"/>
                <a:ea typeface="Courier" charset="0"/>
                <a:cs typeface="Courier" charset="0"/>
              </a:rPr>
              <a:t>c.length</a:t>
            </a:r>
            <a:r>
              <a:rPr lang="en-US" sz="1800" dirty="0">
                <a:latin typeface="Courier" charset="0"/>
                <a:ea typeface="Courier" charset="0"/>
                <a:cs typeface="Courier" charset="0"/>
              </a:rPr>
              <a:t> = </a:t>
            </a:r>
            <a:r>
              <a:rPr lang="en-US" sz="1800" dirty="0" err="1">
                <a:latin typeface="Courier" charset="0"/>
                <a:ea typeface="Courier" charset="0"/>
                <a:cs typeface="Courier" charset="0"/>
              </a:rPr>
              <a:t>sqrt</a:t>
            </a:r>
            <a:r>
              <a:rPr lang="en-US" sz="1800" dirty="0">
                <a:latin typeface="Courier" charset="0"/>
                <a:ea typeface="Courier" charset="0"/>
                <a:cs typeface="Courier" charset="0"/>
              </a:rPr>
              <a:t>(cx*</a:t>
            </a:r>
            <a:r>
              <a:rPr lang="en-US" sz="1800" dirty="0" err="1">
                <a:latin typeface="Courier" charset="0"/>
                <a:ea typeface="Courier" charset="0"/>
                <a:cs typeface="Courier" charset="0"/>
              </a:rPr>
              <a:t>cx+cy</a:t>
            </a:r>
            <a:r>
              <a:rPr lang="en-US" sz="1800" dirty="0">
                <a:latin typeface="Courier" charset="0"/>
                <a:ea typeface="Courier" charset="0"/>
                <a:cs typeface="Courier" charset="0"/>
              </a:rPr>
              <a:t>*cy);	</a:t>
            </a:r>
          </a:p>
          <a:p>
            <a:pPr marL="0" lvl="0" indent="0" defTabSz="914400">
              <a:spcBef>
                <a:spcPts val="0"/>
              </a:spcBef>
              <a:buNone/>
            </a:pPr>
            <a:r>
              <a:rPr lang="en-US" sz="1800" dirty="0">
                <a:latin typeface="Courier" charset="0"/>
                <a:ea typeface="Courier" charset="0"/>
                <a:cs typeface="Courier" charset="0"/>
              </a:rPr>
              <a:t>	</a:t>
            </a:r>
            <a:r>
              <a:rPr lang="en-US" sz="1800" dirty="0" err="1">
                <a:latin typeface="Courier" charset="0"/>
                <a:ea typeface="Courier" charset="0"/>
                <a:cs typeface="Courier" charset="0"/>
              </a:rPr>
              <a:t>c.angle</a:t>
            </a:r>
            <a:r>
              <a:rPr lang="en-US" sz="1800" dirty="0">
                <a:latin typeface="Courier" charset="0"/>
                <a:ea typeface="Courier" charset="0"/>
                <a:cs typeface="Courier" charset="0"/>
              </a:rPr>
              <a:t> = </a:t>
            </a:r>
            <a:r>
              <a:rPr lang="en-US" sz="1800" dirty="0" err="1">
                <a:latin typeface="Courier" charset="0"/>
                <a:ea typeface="Courier" charset="0"/>
                <a:cs typeface="Courier" charset="0"/>
              </a:rPr>
              <a:t>acos</a:t>
            </a:r>
            <a:r>
              <a:rPr lang="en-US" sz="1800" dirty="0">
                <a:latin typeface="Courier" charset="0"/>
                <a:ea typeface="Courier" charset="0"/>
                <a:cs typeface="Courier" charset="0"/>
              </a:rPr>
              <a:t>( cx/</a:t>
            </a:r>
            <a:r>
              <a:rPr lang="en-US" sz="1800" dirty="0" err="1">
                <a:latin typeface="Courier" charset="0"/>
                <a:ea typeface="Courier" charset="0"/>
                <a:cs typeface="Courier" charset="0"/>
              </a:rPr>
              <a:t>c.length</a:t>
            </a:r>
            <a:r>
              <a:rPr lang="en-US" sz="1800" dirty="0">
                <a:latin typeface="Courier" charset="0"/>
                <a:ea typeface="Courier" charset="0"/>
                <a:cs typeface="Courier" charset="0"/>
              </a:rPr>
              <a:t> );	</a:t>
            </a:r>
          </a:p>
          <a:p>
            <a:pPr marL="0" lvl="0" indent="0" defTabSz="914400">
              <a:spcBef>
                <a:spcPts val="0"/>
              </a:spcBef>
              <a:buNone/>
            </a:pPr>
            <a:r>
              <a:rPr lang="en-US" sz="1800" dirty="0">
                <a:latin typeface="Courier" charset="0"/>
                <a:ea typeface="Courier" charset="0"/>
                <a:cs typeface="Courier" charset="0"/>
              </a:rPr>
              <a:t>	return c;}  </a:t>
            </a:r>
          </a:p>
          <a:p>
            <a:pPr marL="0" lvl="0" indent="0" defTabSz="914400">
              <a:spcBef>
                <a:spcPts val="0"/>
              </a:spcBef>
              <a:buNone/>
            </a:pPr>
            <a:r>
              <a:rPr lang="en-US" sz="1800" dirty="0">
                <a:latin typeface="Courier" charset="0"/>
                <a:ea typeface="Courier" charset="0"/>
                <a:cs typeface="Courier" charset="0"/>
              </a:rPr>
              <a:t>}; </a:t>
            </a:r>
            <a:r>
              <a:rPr lang="en-US" sz="1800" b="1" dirty="0">
                <a:latin typeface="Courier" charset="0"/>
                <a:ea typeface="Courier" charset="0"/>
                <a:cs typeface="Courier" charset="0"/>
              </a:rPr>
              <a:t>Example</a:t>
            </a:r>
            <a:r>
              <a:rPr lang="en-US" sz="1800" dirty="0">
                <a:latin typeface="Courier" charset="0"/>
                <a:ea typeface="Courier" charset="0"/>
                <a:cs typeface="Courier" charset="0"/>
              </a:rPr>
              <a:t>: </a:t>
            </a:r>
            <a:r>
              <a:rPr lang="en-US" sz="1800" b="1" dirty="0">
                <a:solidFill>
                  <a:schemeClr val="tx1"/>
                </a:solidFill>
                <a:latin typeface="Courier" charset="0"/>
                <a:ea typeface="Courier" charset="0"/>
                <a:cs typeface="Courier" charset="0"/>
              </a:rPr>
              <a:t>test_overloading_L24.cpp </a:t>
            </a:r>
            <a:r>
              <a:rPr lang="en-US" sz="1800" dirty="0">
                <a:latin typeface="Courier" charset="0"/>
                <a:ea typeface="Courier" charset="0"/>
                <a:cs typeface="Courier" charset="0"/>
              </a:rPr>
              <a:t>(</a:t>
            </a:r>
            <a:r>
              <a:rPr lang="en-US" sz="1800" dirty="0" err="1">
                <a:latin typeface="Courier" charset="0"/>
                <a:ea typeface="Courier" charset="0"/>
                <a:cs typeface="Courier" charset="0"/>
              </a:rPr>
              <a:t>github</a:t>
            </a:r>
            <a:r>
              <a:rPr lang="en-US" sz="1800" dirty="0">
                <a:latin typeface="Courier" charset="0"/>
                <a:ea typeface="Courier" charset="0"/>
                <a:cs typeface="Courier" charset="0"/>
              </a:rPr>
              <a:t>)</a:t>
            </a:r>
            <a:endParaRPr lang="en-US" dirty="0"/>
          </a:p>
        </p:txBody>
      </p:sp>
      <p:sp>
        <p:nvSpPr>
          <p:cNvPr id="4" name="Text Placeholder 2"/>
          <p:cNvSpPr txBox="1">
            <a:spLocks/>
          </p:cNvSpPr>
          <p:nvPr/>
        </p:nvSpPr>
        <p:spPr>
          <a:xfrm>
            <a:off x="6305552" y="4011015"/>
            <a:ext cx="3384548" cy="2509836"/>
          </a:xfrm>
          <a:prstGeom prst="rect">
            <a:avLst/>
          </a:prstGeom>
          <a:ln>
            <a:solidFill>
              <a:schemeClr val="accent1"/>
            </a:solidFill>
          </a:ln>
        </p:spPr>
        <p:txBody>
          <a:bodyPr vert="horz"/>
          <a:lstStyle>
            <a:lvl1pPr marL="342900" indent="-342900" algn="l" defTabSz="509412" rtl="0" eaLnBrk="1" latinLnBrk="0" hangingPunct="1">
              <a:spcBef>
                <a:spcPct val="20000"/>
              </a:spcBef>
              <a:buFont typeface="Wingdings" panose="05000000000000000000" pitchFamily="2" charset="2"/>
              <a:buChar char="§"/>
              <a:defRPr sz="2200" b="0" i="0" kern="1200">
                <a:solidFill>
                  <a:srgbClr val="002060"/>
                </a:solidFill>
                <a:latin typeface="+mn-lt"/>
                <a:ea typeface="Droid Sans" panose="020B0606030804020204" pitchFamily="34" charset="0"/>
                <a:cs typeface="Droid Sans" panose="020B0606030804020204" pitchFamily="34" charset="0"/>
              </a:defRPr>
            </a:lvl1pPr>
            <a:lvl2pPr marL="852312" indent="-342900" algn="l" defTabSz="509412" rtl="0" eaLnBrk="1" latinLnBrk="0" hangingPunct="1">
              <a:spcBef>
                <a:spcPct val="20000"/>
              </a:spcBef>
              <a:buFont typeface="Wingdings" panose="05000000000000000000" pitchFamily="2" charset="2"/>
              <a:buChar char="§"/>
              <a:defRPr sz="2200" b="0" i="0" kern="1200">
                <a:solidFill>
                  <a:srgbClr val="002060"/>
                </a:solidFill>
                <a:latin typeface="+mn-lt"/>
                <a:ea typeface="Droid Sans" panose="020B0606030804020204" pitchFamily="34" charset="0"/>
                <a:cs typeface="Droid Sans" panose="020B0606030804020204" pitchFamily="34" charset="0"/>
              </a:defRPr>
            </a:lvl2pPr>
            <a:lvl3pPr marL="1361725" indent="-342900" algn="l" defTabSz="509412" rtl="0" eaLnBrk="1" latinLnBrk="0" hangingPunct="1">
              <a:spcBef>
                <a:spcPct val="20000"/>
              </a:spcBef>
              <a:buFont typeface="Wingdings" panose="05000000000000000000" pitchFamily="2" charset="2"/>
              <a:buChar char="§"/>
              <a:defRPr sz="2200" b="0" i="0" kern="1200">
                <a:solidFill>
                  <a:srgbClr val="002060"/>
                </a:solidFill>
                <a:latin typeface="+mn-lt"/>
                <a:ea typeface="Droid Sans" panose="020B0606030804020204" pitchFamily="34" charset="0"/>
                <a:cs typeface="Droid Sans" panose="020B0606030804020204" pitchFamily="34" charset="0"/>
              </a:defRPr>
            </a:lvl3pPr>
            <a:lvl4pPr marL="1871137" indent="-342900" algn="l" defTabSz="509412" rtl="0" eaLnBrk="1" latinLnBrk="0" hangingPunct="1">
              <a:spcBef>
                <a:spcPct val="20000"/>
              </a:spcBef>
              <a:buFont typeface="Wingdings" panose="05000000000000000000" pitchFamily="2" charset="2"/>
              <a:buChar char="§"/>
              <a:defRPr sz="2200" b="0" i="0" kern="1200">
                <a:solidFill>
                  <a:srgbClr val="002060"/>
                </a:solidFill>
                <a:latin typeface="+mn-lt"/>
                <a:ea typeface="Droid Sans" panose="020B0606030804020204" pitchFamily="34" charset="0"/>
                <a:cs typeface="Droid Sans" panose="020B0606030804020204" pitchFamily="34" charset="0"/>
              </a:defRPr>
            </a:lvl4pPr>
            <a:lvl5pPr marL="2380549" indent="-342900" algn="l" defTabSz="509412" rtl="0" eaLnBrk="1" latinLnBrk="0" hangingPunct="1">
              <a:spcBef>
                <a:spcPct val="20000"/>
              </a:spcBef>
              <a:buFont typeface="Wingdings" panose="05000000000000000000" pitchFamily="2" charset="2"/>
              <a:buChar char="§"/>
              <a:defRPr sz="2200" b="0" i="0" kern="1200">
                <a:solidFill>
                  <a:srgbClr val="002060"/>
                </a:solidFill>
                <a:latin typeface="+mn-lt"/>
                <a:ea typeface="Droid Sans" panose="020B0606030804020204" pitchFamily="34" charset="0"/>
                <a:cs typeface="Droid Sans" panose="020B0606030804020204" pitchFamily="34" charset="0"/>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indent="0">
              <a:buFont typeface="Wingdings" panose="05000000000000000000" pitchFamily="2" charset="2"/>
              <a:buNone/>
            </a:pPr>
            <a:r>
              <a:rPr lang="en-US" sz="1600" b="1" dirty="0">
                <a:latin typeface="Courier" charset="0"/>
                <a:ea typeface="Courier" charset="0"/>
                <a:cs typeface="Courier" charset="0"/>
              </a:rPr>
              <a:t>Vector c(1.5,2);</a:t>
            </a:r>
          </a:p>
          <a:p>
            <a:pPr marL="0" indent="0">
              <a:buFont typeface="Wingdings" panose="05000000000000000000" pitchFamily="2" charset="2"/>
              <a:buNone/>
            </a:pPr>
            <a:r>
              <a:rPr lang="en-US" sz="1600" b="1" dirty="0">
                <a:latin typeface="Courier" charset="0"/>
                <a:ea typeface="Courier" charset="0"/>
                <a:cs typeface="Courier" charset="0"/>
              </a:rPr>
              <a:t>Vector d(2.6,3);</a:t>
            </a:r>
          </a:p>
          <a:p>
            <a:pPr marL="0" indent="0">
              <a:buNone/>
            </a:pPr>
            <a:endParaRPr lang="en-US" sz="1600" b="1" dirty="0">
              <a:latin typeface="Courier" charset="0"/>
              <a:ea typeface="Courier" charset="0"/>
              <a:cs typeface="Courier" charset="0"/>
            </a:endParaRPr>
          </a:p>
          <a:p>
            <a:pPr marL="0" indent="0">
              <a:buNone/>
            </a:pPr>
            <a:r>
              <a:rPr lang="en-US" sz="1600" b="1" dirty="0">
                <a:latin typeface="Courier" charset="0"/>
                <a:ea typeface="Courier" charset="0"/>
                <a:cs typeface="Courier" charset="0"/>
              </a:rPr>
              <a:t>//before operator overload</a:t>
            </a:r>
          </a:p>
          <a:p>
            <a:pPr marL="0" indent="0">
              <a:buFont typeface="Wingdings" panose="05000000000000000000" pitchFamily="2" charset="2"/>
              <a:buNone/>
            </a:pPr>
            <a:r>
              <a:rPr lang="en-US" sz="1600" b="1" dirty="0">
                <a:latin typeface="Courier" charset="0"/>
                <a:ea typeface="Courier" charset="0"/>
                <a:cs typeface="Courier" charset="0"/>
              </a:rPr>
              <a:t>Vector e = </a:t>
            </a:r>
            <a:r>
              <a:rPr lang="en-US" sz="1600" b="1" dirty="0" err="1">
                <a:latin typeface="Courier" charset="0"/>
                <a:ea typeface="Courier" charset="0"/>
                <a:cs typeface="Courier" charset="0"/>
              </a:rPr>
              <a:t>c.add</a:t>
            </a:r>
            <a:r>
              <a:rPr lang="en-US" sz="1600" b="1" dirty="0">
                <a:latin typeface="Courier" charset="0"/>
                <a:ea typeface="Courier" charset="0"/>
                <a:cs typeface="Courier" charset="0"/>
              </a:rPr>
              <a:t>(d);</a:t>
            </a:r>
          </a:p>
          <a:p>
            <a:pPr marL="0" indent="0">
              <a:buFont typeface="Wingdings" panose="05000000000000000000" pitchFamily="2" charset="2"/>
              <a:buNone/>
            </a:pPr>
            <a:endParaRPr lang="en-US" sz="1600" b="1" dirty="0">
              <a:latin typeface="Courier" charset="0"/>
              <a:ea typeface="Courier" charset="0"/>
              <a:cs typeface="Courier" charset="0"/>
            </a:endParaRPr>
          </a:p>
          <a:p>
            <a:pPr marL="0" indent="0">
              <a:buFont typeface="Wingdings" panose="05000000000000000000" pitchFamily="2" charset="2"/>
              <a:buNone/>
            </a:pPr>
            <a:r>
              <a:rPr lang="en-US" sz="1600" b="1" dirty="0">
                <a:latin typeface="Courier" charset="0"/>
                <a:ea typeface="Courier" charset="0"/>
                <a:cs typeface="Courier" charset="0"/>
              </a:rPr>
              <a:t>//after operator overload</a:t>
            </a:r>
          </a:p>
          <a:p>
            <a:pPr marL="0" indent="0">
              <a:buFont typeface="Wingdings" panose="05000000000000000000" pitchFamily="2" charset="2"/>
              <a:buNone/>
            </a:pPr>
            <a:r>
              <a:rPr lang="en-US" sz="1600" b="1" dirty="0">
                <a:latin typeface="Courier" charset="0"/>
                <a:ea typeface="Courier" charset="0"/>
                <a:cs typeface="Courier" charset="0"/>
              </a:rPr>
              <a:t>Vector e = c + d;</a:t>
            </a:r>
          </a:p>
        </p:txBody>
      </p:sp>
      <p:sp>
        <p:nvSpPr>
          <p:cNvPr id="5" name="TextBox 4"/>
          <p:cNvSpPr txBox="1"/>
          <p:nvPr/>
        </p:nvSpPr>
        <p:spPr>
          <a:xfrm>
            <a:off x="9647865" y="6614044"/>
            <a:ext cx="314510" cy="400110"/>
          </a:xfrm>
          <a:prstGeom prst="rect">
            <a:avLst/>
          </a:prstGeom>
          <a:noFill/>
        </p:spPr>
        <p:txBody>
          <a:bodyPr wrap="none" rtlCol="0">
            <a:spAutoFit/>
          </a:bodyPr>
          <a:lstStyle/>
          <a:p>
            <a:r>
              <a:rPr lang="en-US" dirty="0"/>
              <a:t>5</a:t>
            </a:r>
          </a:p>
        </p:txBody>
      </p:sp>
    </p:spTree>
    <p:extLst>
      <p:ext uri="{BB962C8B-B14F-4D97-AF65-F5344CB8AC3E}">
        <p14:creationId xmlns:p14="http://schemas.microsoft.com/office/powerpoint/2010/main" val="1488648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44500" y="619125"/>
            <a:ext cx="9245600" cy="742950"/>
          </a:xfrm>
        </p:spPr>
        <p:txBody>
          <a:bodyPr/>
          <a:lstStyle/>
          <a:p>
            <a:r>
              <a:rPr lang="en-US" dirty="0"/>
              <a:t>Inheritance &amp; Abstraction</a:t>
            </a:r>
          </a:p>
        </p:txBody>
      </p:sp>
      <p:sp>
        <p:nvSpPr>
          <p:cNvPr id="3" name="Text Placeholder 2"/>
          <p:cNvSpPr>
            <a:spLocks noGrp="1"/>
          </p:cNvSpPr>
          <p:nvPr>
            <p:ph type="body" sz="quarter" idx="12"/>
          </p:nvPr>
        </p:nvSpPr>
        <p:spPr>
          <a:xfrm>
            <a:off x="444500" y="1754186"/>
            <a:ext cx="9245600" cy="4826000"/>
          </a:xfrm>
        </p:spPr>
        <p:txBody>
          <a:bodyPr/>
          <a:lstStyle/>
          <a:p>
            <a:pPr marL="0" indent="0">
              <a:buNone/>
            </a:pPr>
            <a:r>
              <a:rPr lang="en-US" dirty="0"/>
              <a:t>C++ allows us to define a class based on an existing class, and the new class will inherit members of the existing class. </a:t>
            </a:r>
          </a:p>
          <a:p>
            <a:r>
              <a:rPr lang="en-US" dirty="0"/>
              <a:t>the </a:t>
            </a:r>
            <a:r>
              <a:rPr lang="en-US" b="1" dirty="0"/>
              <a:t>existing</a:t>
            </a:r>
            <a:r>
              <a:rPr lang="en-US" dirty="0"/>
              <a:t> class –</a:t>
            </a:r>
          </a:p>
          <a:p>
            <a:r>
              <a:rPr lang="en-US" dirty="0"/>
              <a:t>the </a:t>
            </a:r>
            <a:r>
              <a:rPr lang="en-US" b="1" dirty="0"/>
              <a:t>new</a:t>
            </a:r>
            <a:r>
              <a:rPr lang="en-US" dirty="0"/>
              <a:t> class – </a:t>
            </a:r>
          </a:p>
          <a:p>
            <a:endParaRPr lang="en-US" b="1" dirty="0">
              <a:ea typeface="Courier" charset="0"/>
              <a:cs typeface="Courier" charset="0"/>
            </a:endParaRPr>
          </a:p>
          <a:p>
            <a:pPr marL="0" indent="0">
              <a:buNone/>
            </a:pPr>
            <a:r>
              <a:rPr lang="en-US" dirty="0"/>
              <a:t>A derived class inherits all base class member functions with the following exceptions:</a:t>
            </a:r>
          </a:p>
          <a:p>
            <a:r>
              <a:rPr lang="en-US" dirty="0"/>
              <a:t>Constructors, destructors and copy constructors of the base class.</a:t>
            </a:r>
          </a:p>
          <a:p>
            <a:r>
              <a:rPr lang="en-US" dirty="0"/>
              <a:t>Overloaded operators of the base class.</a:t>
            </a:r>
          </a:p>
          <a:p>
            <a:r>
              <a:rPr lang="en-US" dirty="0"/>
              <a:t>The friend functions of the base class.</a:t>
            </a:r>
          </a:p>
          <a:p>
            <a:pPr marL="0" indent="0">
              <a:buNone/>
            </a:pPr>
            <a:endParaRPr lang="en-US" b="1" dirty="0">
              <a:ea typeface="Courier" charset="0"/>
              <a:cs typeface="Courier" charset="0"/>
            </a:endParaRPr>
          </a:p>
        </p:txBody>
      </p:sp>
      <p:sp>
        <p:nvSpPr>
          <p:cNvPr id="4" name="TextBox 3"/>
          <p:cNvSpPr txBox="1"/>
          <p:nvPr/>
        </p:nvSpPr>
        <p:spPr>
          <a:xfrm>
            <a:off x="9647865" y="6614044"/>
            <a:ext cx="314510" cy="400110"/>
          </a:xfrm>
          <a:prstGeom prst="rect">
            <a:avLst/>
          </a:prstGeom>
          <a:noFill/>
        </p:spPr>
        <p:txBody>
          <a:bodyPr wrap="none" rtlCol="0">
            <a:spAutoFit/>
          </a:bodyPr>
          <a:lstStyle/>
          <a:p>
            <a:r>
              <a:rPr lang="en-US" dirty="0"/>
              <a:t>6</a:t>
            </a:r>
          </a:p>
        </p:txBody>
      </p:sp>
    </p:spTree>
    <p:extLst>
      <p:ext uri="{BB962C8B-B14F-4D97-AF65-F5344CB8AC3E}">
        <p14:creationId xmlns:p14="http://schemas.microsoft.com/office/powerpoint/2010/main" val="1630437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44500" y="139691"/>
            <a:ext cx="9245600" cy="4826000"/>
          </a:xfrm>
        </p:spPr>
        <p:txBody>
          <a:bodyPr/>
          <a:lstStyle/>
          <a:p>
            <a:pPr marL="0" indent="0">
              <a:buNone/>
            </a:pPr>
            <a:r>
              <a:rPr lang="en-US" sz="1800" b="1" dirty="0">
                <a:latin typeface="Courier" charset="0"/>
                <a:ea typeface="Courier" charset="0"/>
                <a:cs typeface="Courier" charset="0"/>
              </a:rPr>
              <a:t>class </a:t>
            </a:r>
            <a:r>
              <a:rPr lang="en-US" sz="1800" b="1" dirty="0" err="1">
                <a:solidFill>
                  <a:srgbClr val="C00000"/>
                </a:solidFill>
                <a:latin typeface="Courier" charset="0"/>
                <a:ea typeface="Courier" charset="0"/>
                <a:cs typeface="Courier" charset="0"/>
              </a:rPr>
              <a:t>orthovector</a:t>
            </a:r>
            <a:r>
              <a:rPr lang="en-US" sz="1800" b="1" dirty="0">
                <a:solidFill>
                  <a:srgbClr val="C00000"/>
                </a:solidFill>
                <a:latin typeface="Courier" charset="0"/>
                <a:ea typeface="Courier" charset="0"/>
                <a:cs typeface="Courier" charset="0"/>
              </a:rPr>
              <a:t> : public vector</a:t>
            </a:r>
            <a:r>
              <a:rPr lang="en-US" sz="1800" dirty="0">
                <a:latin typeface="Courier" charset="0"/>
                <a:ea typeface="Courier" charset="0"/>
                <a:cs typeface="Courier" charset="0"/>
              </a:rPr>
              <a:t>{</a:t>
            </a:r>
          </a:p>
          <a:p>
            <a:pPr marL="0" indent="0">
              <a:buNone/>
            </a:pPr>
            <a:r>
              <a:rPr lang="en-US" sz="1800" b="1" dirty="0">
                <a:solidFill>
                  <a:srgbClr val="0070C0"/>
                </a:solidFill>
                <a:latin typeface="Courier" charset="0"/>
                <a:ea typeface="Courier" charset="0"/>
                <a:cs typeface="Courier" charset="0"/>
              </a:rPr>
              <a:t>   protected:</a:t>
            </a:r>
          </a:p>
          <a:p>
            <a:pPr marL="0" indent="0">
              <a:buNone/>
            </a:pPr>
            <a:r>
              <a:rPr lang="en-US" sz="1800" dirty="0">
                <a:latin typeface="Courier" charset="0"/>
                <a:ea typeface="Courier" charset="0"/>
                <a:cs typeface="Courier" charset="0"/>
              </a:rPr>
              <a:t>   </a:t>
            </a:r>
            <a:r>
              <a:rPr lang="en-US" sz="1800" dirty="0" err="1">
                <a:latin typeface="Courier" charset="0"/>
                <a:ea typeface="Courier" charset="0"/>
                <a:cs typeface="Courier" charset="0"/>
              </a:rPr>
              <a:t>int</a:t>
            </a:r>
            <a:r>
              <a:rPr lang="en-US" sz="1800" dirty="0">
                <a:latin typeface="Courier" charset="0"/>
                <a:ea typeface="Courier" charset="0"/>
                <a:cs typeface="Courier" charset="0"/>
              </a:rPr>
              <a:t> d; //direction can be 0,1,2,3, indicating r, l, u, d</a:t>
            </a:r>
          </a:p>
          <a:p>
            <a:pPr marL="0" indent="0">
              <a:buNone/>
            </a:pPr>
            <a:r>
              <a:rPr lang="en-US" sz="1800" b="1" dirty="0">
                <a:solidFill>
                  <a:srgbClr val="0070C0"/>
                </a:solidFill>
                <a:latin typeface="Courier" charset="0"/>
                <a:ea typeface="Courier" charset="0"/>
                <a:cs typeface="Courier" charset="0"/>
              </a:rPr>
              <a:t>   public:</a:t>
            </a:r>
          </a:p>
          <a:p>
            <a:pPr marL="0" indent="0">
              <a:buNone/>
            </a:pPr>
            <a:r>
              <a:rPr lang="en-US" sz="1800" b="1" dirty="0">
                <a:latin typeface="Courier" charset="0"/>
                <a:ea typeface="Courier" charset="0"/>
                <a:cs typeface="Courier" charset="0"/>
              </a:rPr>
              <a:t>   </a:t>
            </a:r>
            <a:r>
              <a:rPr lang="en-US" sz="1800" dirty="0" err="1">
                <a:latin typeface="Courier" charset="0"/>
                <a:ea typeface="Courier" charset="0"/>
                <a:cs typeface="Courier" charset="0"/>
              </a:rPr>
              <a:t>orthovector</a:t>
            </a:r>
            <a:r>
              <a:rPr lang="en-US" sz="1800" dirty="0">
                <a:latin typeface="Courier" charset="0"/>
                <a:ea typeface="Courier" charset="0"/>
                <a:cs typeface="Courier" charset="0"/>
              </a:rPr>
              <a:t>(</a:t>
            </a:r>
            <a:r>
              <a:rPr lang="en-US" sz="1800" dirty="0" err="1">
                <a:latin typeface="Courier" charset="0"/>
                <a:ea typeface="Courier" charset="0"/>
                <a:cs typeface="Courier" charset="0"/>
              </a:rPr>
              <a:t>int</a:t>
            </a:r>
            <a:r>
              <a:rPr lang="en-US" sz="1800" dirty="0">
                <a:latin typeface="Courier" charset="0"/>
                <a:ea typeface="Courier" charset="0"/>
                <a:cs typeface="Courier" charset="0"/>
              </a:rPr>
              <a:t> </a:t>
            </a:r>
            <a:r>
              <a:rPr lang="en-US" sz="1800" dirty="0" err="1">
                <a:latin typeface="Courier" charset="0"/>
                <a:ea typeface="Courier" charset="0"/>
                <a:cs typeface="Courier" charset="0"/>
              </a:rPr>
              <a:t>dir</a:t>
            </a:r>
            <a:r>
              <a:rPr lang="en-US" sz="1800" dirty="0">
                <a:latin typeface="Courier" charset="0"/>
                <a:ea typeface="Courier" charset="0"/>
                <a:cs typeface="Courier" charset="0"/>
              </a:rPr>
              <a:t>, double l){</a:t>
            </a:r>
          </a:p>
          <a:p>
            <a:pPr marL="0" indent="0">
              <a:buNone/>
            </a:pPr>
            <a:r>
              <a:rPr lang="en-US" sz="1800" dirty="0">
                <a:latin typeface="Courier" charset="0"/>
                <a:ea typeface="Courier" charset="0"/>
                <a:cs typeface="Courier" charset="0"/>
              </a:rPr>
              <a:t>		</a:t>
            </a:r>
            <a:r>
              <a:rPr lang="en-US" sz="1800" dirty="0" err="1">
                <a:latin typeface="Courier" charset="0"/>
                <a:ea typeface="Courier" charset="0"/>
                <a:cs typeface="Courier" charset="0"/>
              </a:rPr>
              <a:t>const</a:t>
            </a:r>
            <a:r>
              <a:rPr lang="en-US" sz="1800" dirty="0">
                <a:latin typeface="Courier" charset="0"/>
                <a:ea typeface="Courier" charset="0"/>
                <a:cs typeface="Courier" charset="0"/>
              </a:rPr>
              <a:t> double </a:t>
            </a:r>
            <a:r>
              <a:rPr lang="en-US" sz="1800" dirty="0" err="1">
                <a:latin typeface="Courier" charset="0"/>
                <a:ea typeface="Courier" charset="0"/>
                <a:cs typeface="Courier" charset="0"/>
              </a:rPr>
              <a:t>halfPI</a:t>
            </a:r>
            <a:r>
              <a:rPr lang="en-US" sz="1800" dirty="0">
                <a:latin typeface="Courier" charset="0"/>
                <a:ea typeface="Courier" charset="0"/>
                <a:cs typeface="Courier" charset="0"/>
              </a:rPr>
              <a:t> = 1.507963268;</a:t>
            </a:r>
          </a:p>
          <a:p>
            <a:pPr marL="0" indent="0">
              <a:buNone/>
            </a:pPr>
            <a:r>
              <a:rPr lang="en-US" sz="1800" dirty="0">
                <a:latin typeface="Courier" charset="0"/>
                <a:ea typeface="Courier" charset="0"/>
                <a:cs typeface="Courier" charset="0"/>
              </a:rPr>
              <a:t>		d = </a:t>
            </a:r>
            <a:r>
              <a:rPr lang="en-US" sz="1800" dirty="0" err="1">
                <a:latin typeface="Courier" charset="0"/>
                <a:ea typeface="Courier" charset="0"/>
                <a:cs typeface="Courier" charset="0"/>
              </a:rPr>
              <a:t>dir</a:t>
            </a:r>
            <a:r>
              <a:rPr lang="en-US" sz="1800" dirty="0">
                <a:latin typeface="Courier" charset="0"/>
                <a:ea typeface="Courier" charset="0"/>
                <a:cs typeface="Courier" charset="0"/>
              </a:rPr>
              <a:t>;</a:t>
            </a:r>
          </a:p>
          <a:p>
            <a:pPr marL="0" indent="0">
              <a:buNone/>
            </a:pPr>
            <a:r>
              <a:rPr lang="en-US" sz="1800" dirty="0">
                <a:latin typeface="Courier" charset="0"/>
                <a:ea typeface="Courier" charset="0"/>
                <a:cs typeface="Courier" charset="0"/>
              </a:rPr>
              <a:t>		angle = d*</a:t>
            </a:r>
            <a:r>
              <a:rPr lang="en-US" sz="1800" dirty="0" err="1">
                <a:latin typeface="Courier" charset="0"/>
                <a:ea typeface="Courier" charset="0"/>
                <a:cs typeface="Courier" charset="0"/>
              </a:rPr>
              <a:t>halfPI</a:t>
            </a:r>
            <a:r>
              <a:rPr lang="en-US" sz="1800" dirty="0">
                <a:latin typeface="Courier" charset="0"/>
                <a:ea typeface="Courier" charset="0"/>
                <a:cs typeface="Courier" charset="0"/>
              </a:rPr>
              <a:t>;</a:t>
            </a:r>
          </a:p>
          <a:p>
            <a:pPr marL="0" indent="0">
              <a:buNone/>
            </a:pPr>
            <a:r>
              <a:rPr lang="en-US" sz="1800" dirty="0">
                <a:latin typeface="Courier" charset="0"/>
                <a:ea typeface="Courier" charset="0"/>
                <a:cs typeface="Courier" charset="0"/>
              </a:rPr>
              <a:t>		length = l;</a:t>
            </a:r>
          </a:p>
          <a:p>
            <a:pPr marL="0" indent="0">
              <a:buNone/>
            </a:pPr>
            <a:r>
              <a:rPr lang="en-US" sz="1800" dirty="0">
                <a:latin typeface="Courier" charset="0"/>
                <a:ea typeface="Courier" charset="0"/>
                <a:cs typeface="Courier" charset="0"/>
              </a:rPr>
              <a:t>   }</a:t>
            </a:r>
          </a:p>
          <a:p>
            <a:pPr marL="0" indent="0">
              <a:buNone/>
            </a:pPr>
            <a:r>
              <a:rPr lang="en-US" sz="1800" dirty="0">
                <a:latin typeface="Courier" charset="0"/>
                <a:ea typeface="Courier" charset="0"/>
                <a:cs typeface="Courier" charset="0"/>
              </a:rPr>
              <a:t>   </a:t>
            </a:r>
            <a:r>
              <a:rPr lang="en-US" sz="1800" dirty="0" err="1">
                <a:latin typeface="Courier" charset="0"/>
                <a:ea typeface="Courier" charset="0"/>
                <a:cs typeface="Courier" charset="0"/>
              </a:rPr>
              <a:t>orthovector</a:t>
            </a:r>
            <a:r>
              <a:rPr lang="en-US" sz="1800" dirty="0">
                <a:latin typeface="Courier" charset="0"/>
                <a:ea typeface="Courier" charset="0"/>
                <a:cs typeface="Courier" charset="0"/>
              </a:rPr>
              <a:t>() {d = 0; angle = 0.0; length = 0.0;}</a:t>
            </a:r>
          </a:p>
          <a:p>
            <a:pPr marL="0" indent="0">
              <a:buNone/>
            </a:pPr>
            <a:r>
              <a:rPr lang="en-US" sz="1800" dirty="0">
                <a:latin typeface="Courier" charset="0"/>
                <a:ea typeface="Courier" charset="0"/>
                <a:cs typeface="Courier" charset="0"/>
              </a:rPr>
              <a:t>   double hypotenuse(</a:t>
            </a:r>
            <a:r>
              <a:rPr lang="en-US" sz="1800" dirty="0" err="1">
                <a:latin typeface="Courier" charset="0"/>
                <a:ea typeface="Courier" charset="0"/>
                <a:cs typeface="Courier" charset="0"/>
              </a:rPr>
              <a:t>orthovector</a:t>
            </a:r>
            <a:r>
              <a:rPr lang="en-US" sz="1800" dirty="0">
                <a:latin typeface="Courier" charset="0"/>
                <a:ea typeface="Courier" charset="0"/>
                <a:cs typeface="Courier" charset="0"/>
              </a:rPr>
              <a:t> b){</a:t>
            </a:r>
          </a:p>
          <a:p>
            <a:pPr marL="0" indent="0">
              <a:buNone/>
            </a:pPr>
            <a:r>
              <a:rPr lang="en-US" sz="1800" dirty="0">
                <a:latin typeface="Courier" charset="0"/>
                <a:ea typeface="Courier" charset="0"/>
                <a:cs typeface="Courier" charset="0"/>
              </a:rPr>
              <a:t>		if((</a:t>
            </a:r>
            <a:r>
              <a:rPr lang="en-US" sz="1800" dirty="0" err="1">
                <a:latin typeface="Courier" charset="0"/>
                <a:ea typeface="Courier" charset="0"/>
                <a:cs typeface="Courier" charset="0"/>
              </a:rPr>
              <a:t>d+b.d</a:t>
            </a:r>
            <a:r>
              <a:rPr lang="en-US" sz="1800" dirty="0">
                <a:latin typeface="Courier" charset="0"/>
                <a:ea typeface="Courier" charset="0"/>
                <a:cs typeface="Courier" charset="0"/>
              </a:rPr>
              <a:t>)%2 == 0) return length + </a:t>
            </a:r>
            <a:r>
              <a:rPr lang="en-US" sz="1800" dirty="0" err="1">
                <a:latin typeface="Courier" charset="0"/>
                <a:ea typeface="Courier" charset="0"/>
                <a:cs typeface="Courier" charset="0"/>
              </a:rPr>
              <a:t>b.length</a:t>
            </a:r>
            <a:r>
              <a:rPr lang="en-US" sz="1800" dirty="0">
                <a:latin typeface="Courier" charset="0"/>
                <a:ea typeface="Courier" charset="0"/>
                <a:cs typeface="Courier" charset="0"/>
              </a:rPr>
              <a:t>;</a:t>
            </a:r>
          </a:p>
          <a:p>
            <a:pPr marL="0" indent="0">
              <a:buNone/>
            </a:pPr>
            <a:r>
              <a:rPr lang="en-US" sz="1800" dirty="0">
                <a:latin typeface="Courier" charset="0"/>
                <a:ea typeface="Courier" charset="0"/>
                <a:cs typeface="Courier" charset="0"/>
              </a:rPr>
              <a:t>		return (</a:t>
            </a:r>
            <a:r>
              <a:rPr lang="en-US" sz="1800" dirty="0" err="1">
                <a:latin typeface="Courier" charset="0"/>
                <a:ea typeface="Courier" charset="0"/>
                <a:cs typeface="Courier" charset="0"/>
              </a:rPr>
              <a:t>sqrt</a:t>
            </a:r>
            <a:r>
              <a:rPr lang="en-US" sz="1800" dirty="0">
                <a:latin typeface="Courier" charset="0"/>
                <a:ea typeface="Courier" charset="0"/>
                <a:cs typeface="Courier" charset="0"/>
              </a:rPr>
              <a:t>(length*length + </a:t>
            </a:r>
            <a:r>
              <a:rPr lang="en-US" sz="1800" dirty="0" err="1">
                <a:latin typeface="Courier" charset="0"/>
                <a:ea typeface="Courier" charset="0"/>
                <a:cs typeface="Courier" charset="0"/>
              </a:rPr>
              <a:t>b.length</a:t>
            </a:r>
            <a:r>
              <a:rPr lang="en-US" sz="1800" dirty="0">
                <a:latin typeface="Courier" charset="0"/>
                <a:ea typeface="Courier" charset="0"/>
                <a:cs typeface="Courier" charset="0"/>
              </a:rPr>
              <a:t>*</a:t>
            </a:r>
            <a:r>
              <a:rPr lang="en-US" sz="1800" dirty="0" err="1">
                <a:latin typeface="Courier" charset="0"/>
                <a:ea typeface="Courier" charset="0"/>
                <a:cs typeface="Courier" charset="0"/>
              </a:rPr>
              <a:t>b.length</a:t>
            </a:r>
            <a:r>
              <a:rPr lang="en-US" sz="1800" dirty="0">
                <a:latin typeface="Courier" charset="0"/>
                <a:ea typeface="Courier" charset="0"/>
                <a:cs typeface="Courier" charset="0"/>
              </a:rPr>
              <a:t>));</a:t>
            </a:r>
          </a:p>
          <a:p>
            <a:pPr marL="0" indent="0">
              <a:buNone/>
            </a:pPr>
            <a:r>
              <a:rPr lang="en-US" sz="1800" dirty="0">
                <a:latin typeface="Courier" charset="0"/>
                <a:ea typeface="Courier" charset="0"/>
                <a:cs typeface="Courier" charset="0"/>
              </a:rPr>
              <a:t>   }</a:t>
            </a:r>
          </a:p>
          <a:p>
            <a:pPr marL="0" indent="0">
              <a:buNone/>
            </a:pPr>
            <a:r>
              <a:rPr lang="en-US" sz="1800" dirty="0">
                <a:latin typeface="Courier" charset="0"/>
                <a:ea typeface="Courier" charset="0"/>
                <a:cs typeface="Courier"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lang="en-US" sz="1800" dirty="0"/>
          </a:p>
        </p:txBody>
      </p:sp>
      <p:graphicFrame>
        <p:nvGraphicFramePr>
          <p:cNvPr id="4" name="Table 3"/>
          <p:cNvGraphicFramePr>
            <a:graphicFrameLocks noGrp="1"/>
          </p:cNvGraphicFramePr>
          <p:nvPr>
            <p:extLst>
              <p:ext uri="{D42A27DB-BD31-4B8C-83A1-F6EECF244321}">
                <p14:modId xmlns:p14="http://schemas.microsoft.com/office/powerpoint/2010/main" val="1350904955"/>
              </p:ext>
            </p:extLst>
          </p:nvPr>
        </p:nvGraphicFramePr>
        <p:xfrm>
          <a:off x="1495428" y="5444491"/>
          <a:ext cx="7086592" cy="1463040"/>
        </p:xfrm>
        <a:graphic>
          <a:graphicData uri="http://schemas.openxmlformats.org/drawingml/2006/table">
            <a:tbl>
              <a:tblPr firstRow="1" bandRow="1">
                <a:tableStyleId>{5C22544A-7EE6-4342-B048-85BDC9FD1C3A}</a:tableStyleId>
              </a:tblPr>
              <a:tblGrid>
                <a:gridCol w="1771648">
                  <a:extLst>
                    <a:ext uri="{9D8B030D-6E8A-4147-A177-3AD203B41FA5}">
                      <a16:colId xmlns:a16="http://schemas.microsoft.com/office/drawing/2014/main" val="20000"/>
                    </a:ext>
                  </a:extLst>
                </a:gridCol>
                <a:gridCol w="1771648">
                  <a:extLst>
                    <a:ext uri="{9D8B030D-6E8A-4147-A177-3AD203B41FA5}">
                      <a16:colId xmlns:a16="http://schemas.microsoft.com/office/drawing/2014/main" val="20001"/>
                    </a:ext>
                  </a:extLst>
                </a:gridCol>
                <a:gridCol w="1771648">
                  <a:extLst>
                    <a:ext uri="{9D8B030D-6E8A-4147-A177-3AD203B41FA5}">
                      <a16:colId xmlns:a16="http://schemas.microsoft.com/office/drawing/2014/main" val="20002"/>
                    </a:ext>
                  </a:extLst>
                </a:gridCol>
                <a:gridCol w="1771648">
                  <a:extLst>
                    <a:ext uri="{9D8B030D-6E8A-4147-A177-3AD203B41FA5}">
                      <a16:colId xmlns:a16="http://schemas.microsoft.com/office/drawing/2014/main" val="20003"/>
                    </a:ext>
                  </a:extLst>
                </a:gridCol>
              </a:tblGrid>
              <a:tr h="326708">
                <a:tc>
                  <a:txBody>
                    <a:bodyPr/>
                    <a:lstStyle/>
                    <a:p>
                      <a:pPr algn="ctr"/>
                      <a:r>
                        <a:rPr lang="en-US" sz="1800" dirty="0"/>
                        <a:t>Access</a:t>
                      </a:r>
                    </a:p>
                  </a:txBody>
                  <a:tcPr/>
                </a:tc>
                <a:tc>
                  <a:txBody>
                    <a:bodyPr/>
                    <a:lstStyle/>
                    <a:p>
                      <a:pPr algn="ctr"/>
                      <a:r>
                        <a:rPr lang="en-US" sz="1800" dirty="0"/>
                        <a:t>public</a:t>
                      </a:r>
                    </a:p>
                  </a:txBody>
                  <a:tcPr/>
                </a:tc>
                <a:tc>
                  <a:txBody>
                    <a:bodyPr/>
                    <a:lstStyle/>
                    <a:p>
                      <a:pPr algn="ctr"/>
                      <a:r>
                        <a:rPr lang="en-US" sz="1800" dirty="0"/>
                        <a:t>protected</a:t>
                      </a:r>
                    </a:p>
                  </a:txBody>
                  <a:tcPr/>
                </a:tc>
                <a:tc>
                  <a:txBody>
                    <a:bodyPr/>
                    <a:lstStyle/>
                    <a:p>
                      <a:pPr algn="ctr"/>
                      <a:r>
                        <a:rPr lang="en-US" sz="1800" dirty="0"/>
                        <a:t>private</a:t>
                      </a:r>
                    </a:p>
                  </a:txBody>
                  <a:tcPr/>
                </a:tc>
                <a:extLst>
                  <a:ext uri="{0D108BD9-81ED-4DB2-BD59-A6C34878D82A}">
                    <a16:rowId xmlns:a16="http://schemas.microsoft.com/office/drawing/2014/main" val="10000"/>
                  </a:ext>
                </a:extLst>
              </a:tr>
              <a:tr h="326708">
                <a:tc>
                  <a:txBody>
                    <a:bodyPr/>
                    <a:lstStyle/>
                    <a:p>
                      <a:pPr algn="ctr"/>
                      <a:r>
                        <a:rPr lang="en-US" sz="1800" dirty="0"/>
                        <a:t>Same Class</a:t>
                      </a:r>
                    </a:p>
                  </a:txBody>
                  <a:tcPr/>
                </a:tc>
                <a:tc>
                  <a:txBody>
                    <a:bodyPr/>
                    <a:lstStyle/>
                    <a:p>
                      <a:pPr algn="ctr"/>
                      <a:r>
                        <a:rPr lang="en-US" sz="1800" dirty="0"/>
                        <a:t>Y</a:t>
                      </a:r>
                    </a:p>
                  </a:txBody>
                  <a:tcPr/>
                </a:tc>
                <a:tc>
                  <a:txBody>
                    <a:bodyPr/>
                    <a:lstStyle/>
                    <a:p>
                      <a:pPr algn="ctr"/>
                      <a:r>
                        <a:rPr lang="en-US" sz="1800" dirty="0"/>
                        <a:t>Y</a:t>
                      </a:r>
                    </a:p>
                  </a:txBody>
                  <a:tcPr/>
                </a:tc>
                <a:tc>
                  <a:txBody>
                    <a:bodyPr/>
                    <a:lstStyle/>
                    <a:p>
                      <a:pPr algn="ctr"/>
                      <a:r>
                        <a:rPr lang="en-US" sz="1800" dirty="0"/>
                        <a:t>Y</a:t>
                      </a:r>
                    </a:p>
                  </a:txBody>
                  <a:tcPr/>
                </a:tc>
                <a:extLst>
                  <a:ext uri="{0D108BD9-81ED-4DB2-BD59-A6C34878D82A}">
                    <a16:rowId xmlns:a16="http://schemas.microsoft.com/office/drawing/2014/main" val="10001"/>
                  </a:ext>
                </a:extLst>
              </a:tr>
              <a:tr h="326708">
                <a:tc>
                  <a:txBody>
                    <a:bodyPr/>
                    <a:lstStyle/>
                    <a:p>
                      <a:pPr algn="ctr"/>
                      <a:r>
                        <a:rPr lang="en-US" sz="1800" dirty="0"/>
                        <a:t>Derived Class</a:t>
                      </a:r>
                    </a:p>
                  </a:txBody>
                  <a:tcPr/>
                </a:tc>
                <a:tc>
                  <a:txBody>
                    <a:bodyPr/>
                    <a:lstStyle/>
                    <a:p>
                      <a:pPr algn="ctr"/>
                      <a:r>
                        <a:rPr lang="en-US" sz="1800" dirty="0"/>
                        <a:t>Y</a:t>
                      </a:r>
                    </a:p>
                  </a:txBody>
                  <a:tcPr/>
                </a:tc>
                <a:tc>
                  <a:txBody>
                    <a:bodyPr/>
                    <a:lstStyle/>
                    <a:p>
                      <a:pPr algn="ctr"/>
                      <a:r>
                        <a:rPr lang="en-US" sz="1800" dirty="0"/>
                        <a:t>Y</a:t>
                      </a:r>
                    </a:p>
                  </a:txBody>
                  <a:tcPr/>
                </a:tc>
                <a:tc>
                  <a:txBody>
                    <a:bodyPr/>
                    <a:lstStyle/>
                    <a:p>
                      <a:pPr algn="ctr"/>
                      <a:r>
                        <a:rPr lang="en-US" sz="1800" dirty="0"/>
                        <a:t>N</a:t>
                      </a:r>
                    </a:p>
                  </a:txBody>
                  <a:tcPr/>
                </a:tc>
                <a:extLst>
                  <a:ext uri="{0D108BD9-81ED-4DB2-BD59-A6C34878D82A}">
                    <a16:rowId xmlns:a16="http://schemas.microsoft.com/office/drawing/2014/main" val="10002"/>
                  </a:ext>
                </a:extLst>
              </a:tr>
              <a:tr h="326708">
                <a:tc>
                  <a:txBody>
                    <a:bodyPr/>
                    <a:lstStyle/>
                    <a:p>
                      <a:pPr algn="ctr"/>
                      <a:r>
                        <a:rPr lang="en-US" sz="1800" dirty="0"/>
                        <a:t>Outside</a:t>
                      </a:r>
                      <a:r>
                        <a:rPr lang="en-US" sz="1800" baseline="0" dirty="0"/>
                        <a:t> Class</a:t>
                      </a:r>
                      <a:endParaRPr lang="en-US" sz="1800" dirty="0"/>
                    </a:p>
                  </a:txBody>
                  <a:tcPr/>
                </a:tc>
                <a:tc>
                  <a:txBody>
                    <a:bodyPr/>
                    <a:lstStyle/>
                    <a:p>
                      <a:pPr algn="ctr"/>
                      <a:r>
                        <a:rPr lang="en-US" sz="1800" dirty="0"/>
                        <a:t>Y</a:t>
                      </a:r>
                    </a:p>
                  </a:txBody>
                  <a:tcPr/>
                </a:tc>
                <a:tc>
                  <a:txBody>
                    <a:bodyPr/>
                    <a:lstStyle/>
                    <a:p>
                      <a:pPr algn="ctr"/>
                      <a:r>
                        <a:rPr lang="en-US" sz="1800" dirty="0"/>
                        <a:t>N</a:t>
                      </a:r>
                    </a:p>
                  </a:txBody>
                  <a:tcPr/>
                </a:tc>
                <a:tc>
                  <a:txBody>
                    <a:bodyPr/>
                    <a:lstStyle/>
                    <a:p>
                      <a:pPr algn="ctr"/>
                      <a:r>
                        <a:rPr lang="en-US" sz="1800" dirty="0"/>
                        <a:t>N</a:t>
                      </a:r>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9647865" y="6614044"/>
            <a:ext cx="314510" cy="400110"/>
          </a:xfrm>
          <a:prstGeom prst="rect">
            <a:avLst/>
          </a:prstGeom>
          <a:noFill/>
        </p:spPr>
        <p:txBody>
          <a:bodyPr wrap="none" rtlCol="0">
            <a:spAutoFit/>
          </a:bodyPr>
          <a:lstStyle/>
          <a:p>
            <a:r>
              <a:rPr lang="en-US" dirty="0"/>
              <a:t>7</a:t>
            </a:r>
          </a:p>
        </p:txBody>
      </p:sp>
    </p:spTree>
    <p:extLst>
      <p:ext uri="{BB962C8B-B14F-4D97-AF65-F5344CB8AC3E}">
        <p14:creationId xmlns:p14="http://schemas.microsoft.com/office/powerpoint/2010/main" val="826004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44500" y="247650"/>
            <a:ext cx="9245600" cy="742950"/>
          </a:xfrm>
        </p:spPr>
        <p:txBody>
          <a:bodyPr/>
          <a:lstStyle/>
          <a:p>
            <a:r>
              <a:rPr lang="en-US" dirty="0"/>
              <a:t>Polymorphism</a:t>
            </a:r>
          </a:p>
        </p:txBody>
      </p:sp>
      <p:sp>
        <p:nvSpPr>
          <p:cNvPr id="3" name="Text Placeholder 2"/>
          <p:cNvSpPr>
            <a:spLocks noGrp="1"/>
          </p:cNvSpPr>
          <p:nvPr>
            <p:ph type="body" sz="quarter" idx="12"/>
          </p:nvPr>
        </p:nvSpPr>
        <p:spPr>
          <a:xfrm>
            <a:off x="444500" y="990600"/>
            <a:ext cx="9245600" cy="6023554"/>
          </a:xfrm>
        </p:spPr>
        <p:txBody>
          <a:bodyPr/>
          <a:lstStyle/>
          <a:p>
            <a:r>
              <a:rPr lang="en-US" dirty="0"/>
              <a:t>The word </a:t>
            </a:r>
            <a:r>
              <a:rPr lang="en-US" b="1" dirty="0"/>
              <a:t>polymorphism</a:t>
            </a:r>
            <a:r>
              <a:rPr lang="en-US" dirty="0"/>
              <a:t> means having many forms. Typically, polymorphism occurs when there is a hierarchy of classes and they are related by inheritance.</a:t>
            </a:r>
          </a:p>
          <a:p>
            <a:r>
              <a:rPr lang="en-US" dirty="0"/>
              <a:t>a call to a member function will cause a </a:t>
            </a:r>
            <a:r>
              <a:rPr lang="en-US" b="1" dirty="0"/>
              <a:t>different function to be executed </a:t>
            </a:r>
            <a:r>
              <a:rPr lang="en-US" dirty="0"/>
              <a:t>depending on the type of the object that invokes the function</a:t>
            </a:r>
          </a:p>
          <a:p>
            <a:pPr marL="0" indent="0">
              <a:buNone/>
            </a:pPr>
            <a:endParaRPr lang="en-US" sz="2400" u="sng" dirty="0"/>
          </a:p>
          <a:p>
            <a:pPr marL="0" indent="0">
              <a:buNone/>
            </a:pPr>
            <a:r>
              <a:rPr lang="en-US" sz="2400" u="sng" dirty="0"/>
              <a:t>Example: </a:t>
            </a:r>
          </a:p>
          <a:p>
            <a:pPr marL="0" indent="0">
              <a:buNone/>
            </a:pPr>
            <a:r>
              <a:rPr lang="en-US" sz="1800" b="1" dirty="0">
                <a:latin typeface="Courier" charset="0"/>
                <a:ea typeface="Courier" charset="0"/>
                <a:cs typeface="Courier" charset="0"/>
              </a:rPr>
              <a:t>//base class</a:t>
            </a:r>
          </a:p>
          <a:p>
            <a:pPr marL="0" indent="0">
              <a:buNone/>
            </a:pPr>
            <a:r>
              <a:rPr lang="en-US" sz="1800" b="1" dirty="0">
                <a:latin typeface="Courier" charset="0"/>
                <a:ea typeface="Courier" charset="0"/>
                <a:cs typeface="Courier" charset="0"/>
              </a:rPr>
              <a:t>class Shape{</a:t>
            </a:r>
          </a:p>
          <a:p>
            <a:pPr marL="0" indent="0">
              <a:buNone/>
            </a:pPr>
            <a:r>
              <a:rPr lang="en-US" sz="1800" b="1" dirty="0">
                <a:latin typeface="Courier" charset="0"/>
                <a:ea typeface="Courier" charset="0"/>
                <a:cs typeface="Courier" charset="0"/>
              </a:rPr>
              <a:t>	protected:</a:t>
            </a:r>
          </a:p>
          <a:p>
            <a:pPr marL="0" indent="0">
              <a:buNone/>
            </a:pPr>
            <a:r>
              <a:rPr lang="en-US" sz="1800" b="1" dirty="0">
                <a:latin typeface="Courier" charset="0"/>
                <a:ea typeface="Courier" charset="0"/>
                <a:cs typeface="Courier" charset="0"/>
              </a:rPr>
              <a:t>	double width, height;</a:t>
            </a:r>
          </a:p>
          <a:p>
            <a:pPr marL="0" indent="0">
              <a:buNone/>
            </a:pPr>
            <a:r>
              <a:rPr lang="en-US" sz="1800" b="1" dirty="0">
                <a:latin typeface="Courier" charset="0"/>
                <a:ea typeface="Courier" charset="0"/>
                <a:cs typeface="Courier" charset="0"/>
              </a:rPr>
              <a:t>	public:</a:t>
            </a:r>
          </a:p>
          <a:p>
            <a:pPr marL="0" indent="0">
              <a:buNone/>
            </a:pPr>
            <a:r>
              <a:rPr lang="en-US" sz="1800" b="1" dirty="0">
                <a:latin typeface="Courier" charset="0"/>
                <a:ea typeface="Courier" charset="0"/>
                <a:cs typeface="Courier" charset="0"/>
              </a:rPr>
              <a:t>	Shape() {width = 1; height = 1;}</a:t>
            </a:r>
          </a:p>
          <a:p>
            <a:pPr marL="0" indent="0">
              <a:buNone/>
            </a:pPr>
            <a:r>
              <a:rPr lang="en-US" sz="1800" b="1" dirty="0">
                <a:latin typeface="Courier" charset="0"/>
                <a:ea typeface="Courier" charset="0"/>
                <a:cs typeface="Courier" charset="0"/>
              </a:rPr>
              <a:t>	Shape(double a, double b) { width = a; height = b; }</a:t>
            </a:r>
          </a:p>
          <a:p>
            <a:pPr marL="0" indent="0">
              <a:buNone/>
            </a:pPr>
            <a:r>
              <a:rPr lang="en-US" sz="1800" b="1" dirty="0">
                <a:latin typeface="Courier" charset="0"/>
                <a:ea typeface="Courier" charset="0"/>
                <a:cs typeface="Courier" charset="0"/>
              </a:rPr>
              <a:t>	double area() { </a:t>
            </a:r>
            <a:r>
              <a:rPr lang="en-US" sz="1800" b="1" dirty="0" err="1">
                <a:latin typeface="Courier" charset="0"/>
                <a:ea typeface="Courier" charset="0"/>
                <a:cs typeface="Courier" charset="0"/>
              </a:rPr>
              <a:t>cout</a:t>
            </a:r>
            <a:r>
              <a:rPr lang="en-US" sz="1800" b="1" dirty="0">
                <a:latin typeface="Courier" charset="0"/>
                <a:ea typeface="Courier" charset="0"/>
                <a:cs typeface="Courier" charset="0"/>
              </a:rPr>
              <a:t> &lt;&lt; “Base class area unknown” &lt;&lt; </a:t>
            </a:r>
            <a:r>
              <a:rPr lang="en-US" sz="1800" b="1" dirty="0" err="1">
                <a:latin typeface="Courier" charset="0"/>
                <a:ea typeface="Courier" charset="0"/>
                <a:cs typeface="Courier" charset="0"/>
              </a:rPr>
              <a:t>endl</a:t>
            </a:r>
            <a:r>
              <a:rPr lang="en-US" sz="1800" b="1" dirty="0">
                <a:latin typeface="Courier" charset="0"/>
                <a:ea typeface="Courier" charset="0"/>
                <a:cs typeface="Courier" charset="0"/>
              </a:rPr>
              <a:t>; 						 return 0; }</a:t>
            </a:r>
          </a:p>
          <a:p>
            <a:pPr marL="0" indent="0">
              <a:buNone/>
            </a:pPr>
            <a:r>
              <a:rPr lang="en-US" sz="1800" b="1" dirty="0">
                <a:latin typeface="Courier" charset="0"/>
                <a:ea typeface="Courier" charset="0"/>
                <a:cs typeface="Courier" charset="0"/>
              </a:rPr>
              <a:t>}; Example</a:t>
            </a:r>
            <a:r>
              <a:rPr lang="en-US" sz="1800" dirty="0">
                <a:latin typeface="Courier" charset="0"/>
                <a:ea typeface="Courier" charset="0"/>
                <a:cs typeface="Courier" charset="0"/>
              </a:rPr>
              <a:t>:</a:t>
            </a:r>
            <a:r>
              <a:rPr lang="en-US" sz="1800" b="1" dirty="0">
                <a:latin typeface="Courier" charset="0"/>
                <a:ea typeface="Courier" charset="0"/>
                <a:cs typeface="Courier" charset="0"/>
              </a:rPr>
              <a:t> </a:t>
            </a:r>
            <a:r>
              <a:rPr lang="en-US" sz="1800" b="1" dirty="0">
                <a:solidFill>
                  <a:schemeClr val="tx1"/>
                </a:solidFill>
                <a:latin typeface="Courier" charset="0"/>
                <a:ea typeface="Courier" charset="0"/>
                <a:cs typeface="Courier" charset="0"/>
              </a:rPr>
              <a:t>polymorphism_simple.cpp </a:t>
            </a:r>
            <a:r>
              <a:rPr lang="en-US" sz="1800" b="1" dirty="0">
                <a:latin typeface="Courier" charset="0"/>
                <a:ea typeface="Courier" charset="0"/>
                <a:cs typeface="Courier" charset="0"/>
              </a:rPr>
              <a:t>(on </a:t>
            </a:r>
            <a:r>
              <a:rPr lang="en-US" sz="1800" b="1" dirty="0" err="1">
                <a:latin typeface="Courier" charset="0"/>
                <a:ea typeface="Courier" charset="0"/>
                <a:cs typeface="Courier" charset="0"/>
              </a:rPr>
              <a:t>github</a:t>
            </a:r>
            <a:r>
              <a:rPr lang="en-US" sz="1800" b="1" dirty="0">
                <a:latin typeface="Courier" charset="0"/>
                <a:ea typeface="Courier" charset="0"/>
                <a:cs typeface="Courier" charset="0"/>
              </a:rPr>
              <a:t>)</a:t>
            </a:r>
          </a:p>
          <a:p>
            <a:pPr marL="0" indent="0">
              <a:buNone/>
            </a:pPr>
            <a:endParaRPr lang="en-US" sz="1800" b="1" dirty="0">
              <a:latin typeface="Courier" charset="0"/>
              <a:ea typeface="Courier" charset="0"/>
              <a:cs typeface="Courier" charset="0"/>
            </a:endParaRPr>
          </a:p>
        </p:txBody>
      </p:sp>
      <p:sp>
        <p:nvSpPr>
          <p:cNvPr id="4" name="TextBox 3"/>
          <p:cNvSpPr txBox="1"/>
          <p:nvPr/>
        </p:nvSpPr>
        <p:spPr>
          <a:xfrm>
            <a:off x="9647865" y="6614044"/>
            <a:ext cx="314510" cy="400110"/>
          </a:xfrm>
          <a:prstGeom prst="rect">
            <a:avLst/>
          </a:prstGeom>
          <a:noFill/>
        </p:spPr>
        <p:txBody>
          <a:bodyPr wrap="none" rtlCol="0">
            <a:spAutoFit/>
          </a:bodyPr>
          <a:lstStyle/>
          <a:p>
            <a:r>
              <a:rPr lang="en-US" dirty="0"/>
              <a:t>8</a:t>
            </a:r>
          </a:p>
        </p:txBody>
      </p:sp>
      <p:sp>
        <p:nvSpPr>
          <p:cNvPr id="5" name="TextBox 4"/>
          <p:cNvSpPr txBox="1"/>
          <p:nvPr/>
        </p:nvSpPr>
        <p:spPr>
          <a:xfrm>
            <a:off x="6275923" y="2983482"/>
            <a:ext cx="3371942" cy="2585323"/>
          </a:xfrm>
          <a:prstGeom prst="rect">
            <a:avLst/>
          </a:prstGeom>
          <a:noFill/>
          <a:ln>
            <a:solidFill>
              <a:schemeClr val="accent1"/>
            </a:solidFill>
          </a:ln>
        </p:spPr>
        <p:txBody>
          <a:bodyPr wrap="square" rtlCol="0">
            <a:spAutoFit/>
          </a:bodyPr>
          <a:lstStyle/>
          <a:p>
            <a:r>
              <a:rPr lang="en-US" sz="1800" b="1" dirty="0" err="1">
                <a:latin typeface="Courier" charset="0"/>
                <a:ea typeface="Courier" charset="0"/>
                <a:cs typeface="Courier" charset="0"/>
              </a:rPr>
              <a:t>int</a:t>
            </a:r>
            <a:r>
              <a:rPr lang="en-US" sz="1800" b="1" dirty="0">
                <a:latin typeface="Courier" charset="0"/>
                <a:ea typeface="Courier" charset="0"/>
                <a:cs typeface="Courier" charset="0"/>
              </a:rPr>
              <a:t> main(){</a:t>
            </a:r>
          </a:p>
          <a:p>
            <a:r>
              <a:rPr lang="en-US" sz="1800" b="1" dirty="0">
                <a:latin typeface="Courier" charset="0"/>
                <a:ea typeface="Courier" charset="0"/>
                <a:cs typeface="Courier" charset="0"/>
              </a:rPr>
              <a:t>	</a:t>
            </a:r>
            <a:r>
              <a:rPr lang="de-DE" sz="1800" b="1" dirty="0" err="1">
                <a:latin typeface="Courier" charset="0"/>
                <a:ea typeface="Courier" charset="0"/>
                <a:cs typeface="Courier" charset="0"/>
              </a:rPr>
              <a:t>Rectangle</a:t>
            </a:r>
            <a:r>
              <a:rPr lang="de-DE" sz="1800" b="1" dirty="0">
                <a:latin typeface="Courier" charset="0"/>
                <a:ea typeface="Courier" charset="0"/>
                <a:cs typeface="Courier" charset="0"/>
              </a:rPr>
              <a:t> </a:t>
            </a:r>
            <a:r>
              <a:rPr lang="de-DE" sz="1800" b="1" dirty="0" err="1">
                <a:latin typeface="Courier" charset="0"/>
                <a:ea typeface="Courier" charset="0"/>
                <a:cs typeface="Courier" charset="0"/>
              </a:rPr>
              <a:t>rec</a:t>
            </a:r>
            <a:r>
              <a:rPr lang="de-DE" sz="1800" b="1" dirty="0">
                <a:latin typeface="Courier" charset="0"/>
                <a:ea typeface="Courier" charset="0"/>
                <a:cs typeface="Courier" charset="0"/>
              </a:rPr>
              <a:t>(3,5);</a:t>
            </a:r>
          </a:p>
          <a:p>
            <a:r>
              <a:rPr lang="de-DE" sz="1800" b="1" dirty="0">
                <a:latin typeface="Courier" charset="0"/>
                <a:ea typeface="Courier" charset="0"/>
                <a:cs typeface="Courier" charset="0"/>
              </a:rPr>
              <a:t>    </a:t>
            </a:r>
            <a:r>
              <a:rPr lang="de-DE" sz="1800" b="1" dirty="0" err="1">
                <a:latin typeface="Courier" charset="0"/>
                <a:ea typeface="Courier" charset="0"/>
                <a:cs typeface="Courier" charset="0"/>
              </a:rPr>
              <a:t>Triangle</a:t>
            </a:r>
            <a:r>
              <a:rPr lang="de-DE" sz="1800" b="1" dirty="0">
                <a:latin typeface="Courier" charset="0"/>
                <a:ea typeface="Courier" charset="0"/>
                <a:cs typeface="Courier" charset="0"/>
              </a:rPr>
              <a:t> </a:t>
            </a:r>
            <a:r>
              <a:rPr lang="de-DE" sz="1800" b="1" dirty="0" err="1">
                <a:latin typeface="Courier" charset="0"/>
                <a:ea typeface="Courier" charset="0"/>
                <a:cs typeface="Courier" charset="0"/>
              </a:rPr>
              <a:t>tri</a:t>
            </a:r>
            <a:r>
              <a:rPr lang="de-DE" sz="1800" b="1" dirty="0">
                <a:latin typeface="Courier" charset="0"/>
                <a:ea typeface="Courier" charset="0"/>
                <a:cs typeface="Courier" charset="0"/>
              </a:rPr>
              <a:t>(4,5);</a:t>
            </a:r>
          </a:p>
          <a:p>
            <a:endParaRPr lang="de-DE" sz="1800" b="1" dirty="0">
              <a:latin typeface="Courier" charset="0"/>
              <a:ea typeface="Courier" charset="0"/>
              <a:cs typeface="Courier" charset="0"/>
            </a:endParaRPr>
          </a:p>
          <a:p>
            <a:r>
              <a:rPr lang="de-DE" sz="1800" b="1" dirty="0">
                <a:latin typeface="Courier" charset="0"/>
                <a:ea typeface="Courier" charset="0"/>
                <a:cs typeface="Courier" charset="0"/>
              </a:rPr>
              <a:t>    </a:t>
            </a:r>
            <a:r>
              <a:rPr lang="de-DE" sz="1800" b="1" dirty="0" err="1">
                <a:latin typeface="Courier" charset="0"/>
                <a:ea typeface="Courier" charset="0"/>
                <a:cs typeface="Courier" charset="0"/>
              </a:rPr>
              <a:t>rect.area</a:t>
            </a:r>
            <a:r>
              <a:rPr lang="de-DE" sz="1800" b="1" dirty="0">
                <a:latin typeface="Courier" charset="0"/>
                <a:ea typeface="Courier" charset="0"/>
                <a:cs typeface="Courier" charset="0"/>
              </a:rPr>
              <a:t>();</a:t>
            </a:r>
            <a:endParaRPr lang="en-US" sz="1800" b="1" dirty="0">
              <a:latin typeface="Courier" charset="0"/>
              <a:ea typeface="Courier" charset="0"/>
              <a:cs typeface="Courier" charset="0"/>
            </a:endParaRPr>
          </a:p>
          <a:p>
            <a:r>
              <a:rPr lang="en-US" sz="1800" b="1" dirty="0">
                <a:latin typeface="Courier" charset="0"/>
                <a:ea typeface="Courier" charset="0"/>
                <a:cs typeface="Courier" charset="0"/>
              </a:rPr>
              <a:t>	</a:t>
            </a:r>
            <a:r>
              <a:rPr lang="en-US" sz="1800" b="1" dirty="0" err="1">
                <a:latin typeface="Courier" charset="0"/>
                <a:ea typeface="Courier" charset="0"/>
                <a:cs typeface="Courier" charset="0"/>
              </a:rPr>
              <a:t>tri.area</a:t>
            </a:r>
            <a:r>
              <a:rPr lang="en-US" sz="1800" b="1" dirty="0">
                <a:latin typeface="Courier" charset="0"/>
                <a:ea typeface="Courier" charset="0"/>
                <a:cs typeface="Courier" charset="0"/>
              </a:rPr>
              <a:t>();</a:t>
            </a:r>
          </a:p>
          <a:p>
            <a:endParaRPr lang="en-US" sz="1800" b="1" dirty="0">
              <a:latin typeface="Courier" charset="0"/>
              <a:ea typeface="Courier" charset="0"/>
              <a:cs typeface="Courier" charset="0"/>
            </a:endParaRPr>
          </a:p>
          <a:p>
            <a:r>
              <a:rPr lang="en-US" sz="1800" b="1" dirty="0">
                <a:latin typeface="Courier" charset="0"/>
                <a:ea typeface="Courier" charset="0"/>
                <a:cs typeface="Courier" charset="0"/>
              </a:rPr>
              <a:t>	return 0;</a:t>
            </a:r>
          </a:p>
          <a:p>
            <a:r>
              <a:rPr lang="en-US" sz="1800" b="1" dirty="0">
                <a:latin typeface="Courier" charset="0"/>
                <a:ea typeface="Courier" charset="0"/>
                <a:cs typeface="Courier" charset="0"/>
              </a:rPr>
              <a:t>}</a:t>
            </a:r>
          </a:p>
        </p:txBody>
      </p:sp>
    </p:spTree>
    <p:extLst>
      <p:ext uri="{BB962C8B-B14F-4D97-AF65-F5344CB8AC3E}">
        <p14:creationId xmlns:p14="http://schemas.microsoft.com/office/powerpoint/2010/main" val="2099347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44500" y="814392"/>
            <a:ext cx="9245600" cy="5765800"/>
          </a:xfrm>
        </p:spPr>
        <p:txBody>
          <a:bodyPr/>
          <a:lstStyle/>
          <a:p>
            <a:pPr marL="0" indent="0">
              <a:buNone/>
            </a:pPr>
            <a:r>
              <a:rPr lang="en-US" sz="1800" b="1" dirty="0">
                <a:latin typeface="Courier" charset="0"/>
                <a:ea typeface="Courier" charset="0"/>
                <a:cs typeface="Courier" charset="0"/>
              </a:rPr>
              <a:t>//derived classes</a:t>
            </a:r>
          </a:p>
          <a:p>
            <a:pPr marL="0" indent="0">
              <a:buNone/>
            </a:pPr>
            <a:r>
              <a:rPr lang="en-US" sz="1800" b="1" dirty="0">
                <a:latin typeface="Courier" charset="0"/>
                <a:ea typeface="Courier" charset="0"/>
                <a:cs typeface="Courier" charset="0"/>
              </a:rPr>
              <a:t>class Rectangle : public Shape{</a:t>
            </a:r>
          </a:p>
          <a:p>
            <a:pPr marL="0" indent="0">
              <a:buNone/>
            </a:pPr>
            <a:r>
              <a:rPr lang="en-US" sz="1800" b="1" dirty="0">
                <a:latin typeface="Courier" charset="0"/>
                <a:ea typeface="Courier" charset="0"/>
                <a:cs typeface="Courier" charset="0"/>
              </a:rPr>
              <a:t>	public:</a:t>
            </a:r>
          </a:p>
          <a:p>
            <a:pPr marL="0" indent="0">
              <a:buNone/>
            </a:pPr>
            <a:r>
              <a:rPr lang="en-US" sz="1800" b="1" dirty="0">
                <a:latin typeface="Courier" charset="0"/>
                <a:ea typeface="Courier" charset="0"/>
                <a:cs typeface="Courier" charset="0"/>
              </a:rPr>
              <a:t>	Rectangle(double a, double b) : Shape(</a:t>
            </a:r>
            <a:r>
              <a:rPr lang="en-US" sz="1800" b="1" dirty="0" err="1">
                <a:latin typeface="Courier" charset="0"/>
                <a:ea typeface="Courier" charset="0"/>
                <a:cs typeface="Courier" charset="0"/>
              </a:rPr>
              <a:t>a,b</a:t>
            </a:r>
            <a:r>
              <a:rPr lang="en-US" sz="1800" b="1" dirty="0">
                <a:latin typeface="Courier" charset="0"/>
                <a:ea typeface="Courier" charset="0"/>
                <a:cs typeface="Courier" charset="0"/>
              </a:rPr>
              <a:t>){}</a:t>
            </a:r>
          </a:p>
          <a:p>
            <a:pPr marL="0" indent="0">
              <a:buNone/>
            </a:pPr>
            <a:r>
              <a:rPr lang="en-US" sz="1800" b="1" dirty="0">
                <a:latin typeface="Courier" charset="0"/>
                <a:ea typeface="Courier" charset="0"/>
                <a:cs typeface="Courier" charset="0"/>
              </a:rPr>
              <a:t>	double area() { </a:t>
            </a:r>
          </a:p>
          <a:p>
            <a:pPr marL="0" indent="0">
              <a:buNone/>
            </a:pPr>
            <a:r>
              <a:rPr lang="en-US" sz="1800" b="1" dirty="0">
                <a:latin typeface="Courier" charset="0"/>
                <a:ea typeface="Courier" charset="0"/>
                <a:cs typeface="Courier" charset="0"/>
              </a:rPr>
              <a:t>	</a:t>
            </a:r>
          </a:p>
          <a:p>
            <a:pPr marL="0" indent="0">
              <a:buNone/>
            </a:pPr>
            <a:r>
              <a:rPr lang="en-US" sz="1800" b="1" dirty="0">
                <a:latin typeface="Courier" charset="0"/>
                <a:ea typeface="Courier" charset="0"/>
                <a:cs typeface="Courier" charset="0"/>
              </a:rPr>
              <a:t>	</a:t>
            </a:r>
          </a:p>
          <a:p>
            <a:pPr marL="0" indent="0">
              <a:buNone/>
            </a:pPr>
            <a:r>
              <a:rPr lang="en-US" sz="1800" b="1" dirty="0">
                <a:latin typeface="Courier" charset="0"/>
                <a:ea typeface="Courier" charset="0"/>
                <a:cs typeface="Courier" charset="0"/>
              </a:rPr>
              <a:t>	}</a:t>
            </a:r>
          </a:p>
          <a:p>
            <a:pPr marL="0" indent="0">
              <a:buNone/>
            </a:pPr>
            <a:r>
              <a:rPr lang="en-US" sz="1800" b="1" dirty="0">
                <a:latin typeface="Courier" charset="0"/>
                <a:ea typeface="Courier" charset="0"/>
                <a:cs typeface="Courier" charset="0"/>
              </a:rPr>
              <a:t>};</a:t>
            </a:r>
          </a:p>
          <a:p>
            <a:pPr marL="0" indent="0">
              <a:buNone/>
            </a:pPr>
            <a:endParaRPr lang="en-US" sz="1800" b="1" dirty="0">
              <a:latin typeface="Courier" charset="0"/>
              <a:ea typeface="Courier" charset="0"/>
              <a:cs typeface="Courier" charset="0"/>
            </a:endParaRPr>
          </a:p>
          <a:p>
            <a:pPr marL="0" indent="0">
              <a:buNone/>
            </a:pPr>
            <a:r>
              <a:rPr lang="en-US" sz="1800" b="1" dirty="0">
                <a:latin typeface="Courier" charset="0"/>
                <a:ea typeface="Courier" charset="0"/>
                <a:cs typeface="Courier" charset="0"/>
              </a:rPr>
              <a:t>class Triangle : public Shape{</a:t>
            </a:r>
          </a:p>
          <a:p>
            <a:pPr marL="0" indent="0">
              <a:buNone/>
            </a:pPr>
            <a:r>
              <a:rPr lang="en-US" sz="1800" b="1" dirty="0">
                <a:latin typeface="Courier" charset="0"/>
                <a:ea typeface="Courier" charset="0"/>
                <a:cs typeface="Courier" charset="0"/>
              </a:rPr>
              <a:t>	public:</a:t>
            </a:r>
          </a:p>
          <a:p>
            <a:pPr marL="0" indent="0">
              <a:buNone/>
            </a:pPr>
            <a:r>
              <a:rPr lang="en-US" sz="1800" b="1" dirty="0">
                <a:latin typeface="Courier" charset="0"/>
                <a:ea typeface="Courier" charset="0"/>
                <a:cs typeface="Courier" charset="0"/>
              </a:rPr>
              <a:t>	Triangle(double a, double b) : Shape(</a:t>
            </a:r>
            <a:r>
              <a:rPr lang="en-US" sz="1800" b="1" dirty="0" err="1">
                <a:latin typeface="Courier" charset="0"/>
                <a:ea typeface="Courier" charset="0"/>
                <a:cs typeface="Courier" charset="0"/>
              </a:rPr>
              <a:t>a,b</a:t>
            </a:r>
            <a:r>
              <a:rPr lang="en-US" sz="1800" b="1" dirty="0">
                <a:latin typeface="Courier" charset="0"/>
                <a:ea typeface="Courier" charset="0"/>
                <a:cs typeface="Courier" charset="0"/>
              </a:rPr>
              <a:t>){}</a:t>
            </a:r>
          </a:p>
          <a:p>
            <a:pPr marL="0" indent="0">
              <a:buNone/>
            </a:pPr>
            <a:r>
              <a:rPr lang="en-US" sz="1800" b="1" dirty="0">
                <a:latin typeface="Courier" charset="0"/>
                <a:ea typeface="Courier" charset="0"/>
                <a:cs typeface="Courier" charset="0"/>
              </a:rPr>
              <a:t>	double area() {</a:t>
            </a:r>
          </a:p>
          <a:p>
            <a:pPr marL="0" indent="0">
              <a:buNone/>
            </a:pPr>
            <a:r>
              <a:rPr lang="en-US" sz="1800" b="1" dirty="0">
                <a:latin typeface="Courier" charset="0"/>
                <a:ea typeface="Courier" charset="0"/>
                <a:cs typeface="Courier" charset="0"/>
              </a:rPr>
              <a:t>	</a:t>
            </a:r>
          </a:p>
          <a:p>
            <a:pPr marL="0" indent="0">
              <a:buNone/>
            </a:pPr>
            <a:endParaRPr lang="en-US" sz="1800" b="1" dirty="0">
              <a:latin typeface="Courier" charset="0"/>
              <a:ea typeface="Courier" charset="0"/>
              <a:cs typeface="Courier" charset="0"/>
            </a:endParaRPr>
          </a:p>
          <a:p>
            <a:pPr marL="0" indent="0">
              <a:buNone/>
            </a:pPr>
            <a:r>
              <a:rPr lang="en-US" sz="1800" b="1" dirty="0">
                <a:latin typeface="Courier" charset="0"/>
                <a:ea typeface="Courier" charset="0"/>
                <a:cs typeface="Courier" charset="0"/>
              </a:rPr>
              <a:t>	}</a:t>
            </a:r>
          </a:p>
          <a:p>
            <a:pPr marL="0" indent="0">
              <a:buNone/>
            </a:pPr>
            <a:r>
              <a:rPr lang="en-US" sz="1800" b="1" dirty="0">
                <a:latin typeface="Courier" charset="0"/>
                <a:ea typeface="Courier" charset="0"/>
                <a:cs typeface="Courier" charset="0"/>
              </a:rPr>
              <a:t>}</a:t>
            </a:r>
            <a:r>
              <a:rPr lang="en-US" sz="1800" b="1" dirty="0"/>
              <a:t>;</a:t>
            </a:r>
            <a:endParaRPr lang="en-US" sz="1800" b="1" dirty="0">
              <a:latin typeface="Courier" charset="0"/>
              <a:ea typeface="Courier" charset="0"/>
              <a:cs typeface="Courier" charset="0"/>
            </a:endParaRPr>
          </a:p>
        </p:txBody>
      </p:sp>
      <p:sp>
        <p:nvSpPr>
          <p:cNvPr id="4" name="TextBox 3"/>
          <p:cNvSpPr txBox="1"/>
          <p:nvPr/>
        </p:nvSpPr>
        <p:spPr>
          <a:xfrm>
            <a:off x="9647865" y="6614044"/>
            <a:ext cx="314510" cy="400110"/>
          </a:xfrm>
          <a:prstGeom prst="rect">
            <a:avLst/>
          </a:prstGeom>
          <a:noFill/>
        </p:spPr>
        <p:txBody>
          <a:bodyPr wrap="none" rtlCol="0">
            <a:spAutoFit/>
          </a:bodyPr>
          <a:lstStyle/>
          <a:p>
            <a:r>
              <a:rPr lang="en-US" dirty="0"/>
              <a:t>9</a:t>
            </a:r>
          </a:p>
        </p:txBody>
      </p:sp>
    </p:spTree>
    <p:extLst>
      <p:ext uri="{BB962C8B-B14F-4D97-AF65-F5344CB8AC3E}">
        <p14:creationId xmlns:p14="http://schemas.microsoft.com/office/powerpoint/2010/main" val="1608587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Declared Type vs. Actual Type</a:t>
            </a:r>
          </a:p>
        </p:txBody>
      </p:sp>
      <p:sp>
        <p:nvSpPr>
          <p:cNvPr id="3" name="Text Placeholder 2"/>
          <p:cNvSpPr>
            <a:spLocks noGrp="1"/>
          </p:cNvSpPr>
          <p:nvPr>
            <p:ph type="body" sz="quarter" idx="12"/>
          </p:nvPr>
        </p:nvSpPr>
        <p:spPr>
          <a:xfrm>
            <a:off x="444500" y="1154110"/>
            <a:ext cx="9245600" cy="4826000"/>
          </a:xfrm>
        </p:spPr>
        <p:txBody>
          <a:bodyPr/>
          <a:lstStyle/>
          <a:p>
            <a:pPr marL="0" indent="0">
              <a:buNone/>
            </a:pPr>
            <a:r>
              <a:rPr lang="en-US" sz="1800" b="1" dirty="0" err="1">
                <a:latin typeface="Courier" charset="0"/>
                <a:ea typeface="Courier" charset="0"/>
                <a:cs typeface="Courier" charset="0"/>
              </a:rPr>
              <a:t>int</a:t>
            </a:r>
            <a:r>
              <a:rPr lang="en-US" sz="1800" b="1" dirty="0">
                <a:latin typeface="Courier" charset="0"/>
                <a:ea typeface="Courier" charset="0"/>
                <a:cs typeface="Courier" charset="0"/>
              </a:rPr>
              <a:t> main(){</a:t>
            </a:r>
          </a:p>
          <a:p>
            <a:pPr marL="0" indent="0">
              <a:buNone/>
            </a:pPr>
            <a:r>
              <a:rPr lang="de-DE" sz="1800" b="1" dirty="0">
                <a:latin typeface="Courier" charset="0"/>
                <a:ea typeface="Courier" charset="0"/>
                <a:cs typeface="Courier" charset="0"/>
              </a:rPr>
              <a:t>        Shape *</a:t>
            </a:r>
            <a:r>
              <a:rPr lang="de-DE" sz="1800" b="1" dirty="0" err="1">
                <a:latin typeface="Courier" charset="0"/>
                <a:ea typeface="Courier" charset="0"/>
                <a:cs typeface="Courier" charset="0"/>
              </a:rPr>
              <a:t>ptr</a:t>
            </a:r>
            <a:r>
              <a:rPr lang="de-DE" sz="1800" b="1" dirty="0">
                <a:latin typeface="Courier" charset="0"/>
                <a:ea typeface="Courier" charset="0"/>
                <a:cs typeface="Courier" charset="0"/>
              </a:rPr>
              <a:t>;</a:t>
            </a:r>
          </a:p>
          <a:p>
            <a:pPr marL="0" indent="0">
              <a:buNone/>
            </a:pPr>
            <a:r>
              <a:rPr lang="de-DE" sz="1800" b="1" dirty="0">
                <a:latin typeface="Courier" charset="0"/>
                <a:ea typeface="Courier" charset="0"/>
                <a:cs typeface="Courier" charset="0"/>
              </a:rPr>
              <a:t>        Rectangle rec(10,7);</a:t>
            </a:r>
          </a:p>
          <a:p>
            <a:pPr marL="0" indent="0">
              <a:buNone/>
            </a:pPr>
            <a:r>
              <a:rPr lang="de-DE" sz="1800" b="1" dirty="0">
                <a:latin typeface="Courier" charset="0"/>
                <a:ea typeface="Courier" charset="0"/>
                <a:cs typeface="Courier" charset="0"/>
              </a:rPr>
              <a:t>        Triangle tri(10,5);</a:t>
            </a:r>
          </a:p>
          <a:p>
            <a:pPr marL="0" indent="0">
              <a:buNone/>
            </a:pPr>
            <a:endParaRPr lang="de-DE" sz="1800" b="1" dirty="0">
              <a:latin typeface="Courier" charset="0"/>
              <a:ea typeface="Courier" charset="0"/>
              <a:cs typeface="Courier" charset="0"/>
            </a:endParaRPr>
          </a:p>
          <a:p>
            <a:pPr marL="0" indent="0">
              <a:buNone/>
            </a:pPr>
            <a:r>
              <a:rPr lang="de-DE" sz="1800" b="1" dirty="0">
                <a:solidFill>
                  <a:srgbClr val="C00000"/>
                </a:solidFill>
                <a:latin typeface="Courier" charset="0"/>
                <a:ea typeface="Courier" charset="0"/>
                <a:cs typeface="Courier" charset="0"/>
              </a:rPr>
              <a:t>        //</a:t>
            </a:r>
            <a:r>
              <a:rPr lang="de-DE" sz="1800" b="1" dirty="0" err="1">
                <a:solidFill>
                  <a:srgbClr val="C00000"/>
                </a:solidFill>
                <a:latin typeface="Courier" charset="0"/>
                <a:ea typeface="Courier" charset="0"/>
                <a:cs typeface="Courier" charset="0"/>
              </a:rPr>
              <a:t>use</a:t>
            </a:r>
            <a:r>
              <a:rPr lang="de-DE" sz="1800" b="1" dirty="0">
                <a:solidFill>
                  <a:srgbClr val="C00000"/>
                </a:solidFill>
                <a:latin typeface="Courier" charset="0"/>
                <a:ea typeface="Courier" charset="0"/>
                <a:cs typeface="Courier" charset="0"/>
              </a:rPr>
              <a:t> </a:t>
            </a:r>
            <a:r>
              <a:rPr lang="de-DE" sz="1800" b="1" dirty="0" err="1">
                <a:solidFill>
                  <a:srgbClr val="C00000"/>
                </a:solidFill>
                <a:latin typeface="Courier" charset="0"/>
                <a:ea typeface="Courier" charset="0"/>
                <a:cs typeface="Courier" charset="0"/>
              </a:rPr>
              <a:t>ptr</a:t>
            </a:r>
            <a:r>
              <a:rPr lang="de-DE" sz="1800" b="1" dirty="0">
                <a:solidFill>
                  <a:srgbClr val="C00000"/>
                </a:solidFill>
                <a:latin typeface="Courier" charset="0"/>
                <a:ea typeface="Courier" charset="0"/>
                <a:cs typeface="Courier" charset="0"/>
              </a:rPr>
              <a:t> </a:t>
            </a:r>
            <a:r>
              <a:rPr lang="de-DE" sz="1800" b="1" dirty="0" err="1">
                <a:solidFill>
                  <a:srgbClr val="C00000"/>
                </a:solidFill>
                <a:latin typeface="Courier" charset="0"/>
                <a:ea typeface="Courier" charset="0"/>
                <a:cs typeface="Courier" charset="0"/>
              </a:rPr>
              <a:t>to</a:t>
            </a:r>
            <a:r>
              <a:rPr lang="de-DE" sz="1800" b="1" dirty="0">
                <a:solidFill>
                  <a:srgbClr val="C00000"/>
                </a:solidFill>
                <a:latin typeface="Courier" charset="0"/>
                <a:ea typeface="Courier" charset="0"/>
                <a:cs typeface="Courier" charset="0"/>
              </a:rPr>
              <a:t> </a:t>
            </a:r>
            <a:r>
              <a:rPr lang="de-DE" sz="1800" b="1" dirty="0" err="1">
                <a:solidFill>
                  <a:srgbClr val="C00000"/>
                </a:solidFill>
                <a:latin typeface="Courier" charset="0"/>
                <a:ea typeface="Courier" charset="0"/>
                <a:cs typeface="Courier" charset="0"/>
              </a:rPr>
              <a:t>point</a:t>
            </a:r>
            <a:r>
              <a:rPr lang="de-DE" sz="1800" b="1" dirty="0">
                <a:solidFill>
                  <a:srgbClr val="C00000"/>
                </a:solidFill>
                <a:latin typeface="Courier" charset="0"/>
                <a:ea typeface="Courier" charset="0"/>
                <a:cs typeface="Courier" charset="0"/>
              </a:rPr>
              <a:t> </a:t>
            </a:r>
            <a:r>
              <a:rPr lang="de-DE" sz="1800" b="1" dirty="0" err="1">
                <a:solidFill>
                  <a:srgbClr val="C00000"/>
                </a:solidFill>
                <a:latin typeface="Courier" charset="0"/>
                <a:ea typeface="Courier" charset="0"/>
                <a:cs typeface="Courier" charset="0"/>
              </a:rPr>
              <a:t>to</a:t>
            </a:r>
            <a:r>
              <a:rPr lang="de-DE" sz="1800" b="1" dirty="0">
                <a:solidFill>
                  <a:srgbClr val="C00000"/>
                </a:solidFill>
                <a:latin typeface="Courier" charset="0"/>
                <a:ea typeface="Courier" charset="0"/>
                <a:cs typeface="Courier" charset="0"/>
              </a:rPr>
              <a:t> </a:t>
            </a:r>
            <a:r>
              <a:rPr lang="de-DE" sz="1800" b="1" dirty="0" err="1">
                <a:solidFill>
                  <a:srgbClr val="C00000"/>
                </a:solidFill>
                <a:latin typeface="Courier" charset="0"/>
                <a:ea typeface="Courier" charset="0"/>
                <a:cs typeface="Courier" charset="0"/>
              </a:rPr>
              <a:t>rec</a:t>
            </a:r>
            <a:r>
              <a:rPr lang="de-DE" sz="1800" b="1" dirty="0">
                <a:solidFill>
                  <a:srgbClr val="C00000"/>
                </a:solidFill>
                <a:latin typeface="Courier" charset="0"/>
                <a:ea typeface="Courier" charset="0"/>
                <a:cs typeface="Courier" charset="0"/>
              </a:rPr>
              <a:t> </a:t>
            </a:r>
            <a:r>
              <a:rPr lang="de-DE" sz="1800" b="1" dirty="0" err="1">
                <a:solidFill>
                  <a:srgbClr val="C00000"/>
                </a:solidFill>
                <a:latin typeface="Courier" charset="0"/>
                <a:ea typeface="Courier" charset="0"/>
                <a:cs typeface="Courier" charset="0"/>
              </a:rPr>
              <a:t>object</a:t>
            </a:r>
            <a:endParaRPr lang="de-DE" sz="1800" b="1" dirty="0">
              <a:solidFill>
                <a:srgbClr val="C00000"/>
              </a:solidFill>
              <a:latin typeface="Courier" charset="0"/>
              <a:ea typeface="Courier" charset="0"/>
              <a:cs typeface="Courier" charset="0"/>
            </a:endParaRPr>
          </a:p>
          <a:p>
            <a:pPr marL="0" indent="0">
              <a:buNone/>
            </a:pPr>
            <a:r>
              <a:rPr lang="ro-RO" sz="1800" b="1" dirty="0">
                <a:latin typeface="Courier" charset="0"/>
                <a:ea typeface="Courier" charset="0"/>
                <a:cs typeface="Courier" charset="0"/>
              </a:rPr>
              <a:t>        </a:t>
            </a:r>
            <a:r>
              <a:rPr lang="ro-RO" sz="1800" b="1" dirty="0" err="1">
                <a:latin typeface="Courier" charset="0"/>
                <a:ea typeface="Courier" charset="0"/>
                <a:cs typeface="Courier" charset="0"/>
              </a:rPr>
              <a:t>ptr</a:t>
            </a:r>
            <a:r>
              <a:rPr lang="ro-RO" sz="1800" b="1" dirty="0">
                <a:latin typeface="Courier" charset="0"/>
                <a:ea typeface="Courier" charset="0"/>
                <a:cs typeface="Courier" charset="0"/>
              </a:rPr>
              <a:t> = &amp;rec;</a:t>
            </a:r>
          </a:p>
          <a:p>
            <a:pPr marL="0" indent="0">
              <a:buNone/>
            </a:pPr>
            <a:r>
              <a:rPr lang="ro-RO" sz="1800" b="1" dirty="0">
                <a:latin typeface="Courier" charset="0"/>
                <a:ea typeface="Courier" charset="0"/>
                <a:cs typeface="Courier" charset="0"/>
              </a:rPr>
              <a:t>        </a:t>
            </a:r>
            <a:r>
              <a:rPr lang="ro-RO" sz="1800" b="1" dirty="0" err="1">
                <a:latin typeface="Courier" charset="0"/>
                <a:ea typeface="Courier" charset="0"/>
                <a:cs typeface="Courier" charset="0"/>
              </a:rPr>
              <a:t>ptr</a:t>
            </a:r>
            <a:r>
              <a:rPr lang="ro-RO" sz="1800" b="1" dirty="0">
                <a:latin typeface="Courier" charset="0"/>
                <a:ea typeface="Courier" charset="0"/>
                <a:cs typeface="Courier" charset="0"/>
              </a:rPr>
              <a:t>-&gt;</a:t>
            </a:r>
            <a:r>
              <a:rPr lang="ro-RO" sz="1800" b="1" dirty="0" err="1">
                <a:latin typeface="Courier" charset="0"/>
                <a:ea typeface="Courier" charset="0"/>
                <a:cs typeface="Courier" charset="0"/>
              </a:rPr>
              <a:t>area</a:t>
            </a:r>
            <a:r>
              <a:rPr lang="ro-RO" sz="1800" b="1" dirty="0">
                <a:latin typeface="Courier" charset="0"/>
                <a:ea typeface="Courier" charset="0"/>
                <a:cs typeface="Courier" charset="0"/>
              </a:rPr>
              <a:t>();</a:t>
            </a:r>
          </a:p>
          <a:p>
            <a:pPr marL="0" indent="0">
              <a:buNone/>
            </a:pPr>
            <a:endParaRPr lang="ro-RO" sz="1800" b="1" dirty="0">
              <a:latin typeface="Courier" charset="0"/>
              <a:ea typeface="Courier" charset="0"/>
              <a:cs typeface="Courier" charset="0"/>
            </a:endParaRPr>
          </a:p>
          <a:p>
            <a:pPr marL="0" indent="0">
              <a:buNone/>
            </a:pPr>
            <a:r>
              <a:rPr lang="ro-RO" sz="1800" b="1" dirty="0">
                <a:solidFill>
                  <a:srgbClr val="C00000"/>
                </a:solidFill>
                <a:latin typeface="Courier" charset="0"/>
                <a:ea typeface="Courier" charset="0"/>
                <a:cs typeface="Courier" charset="0"/>
              </a:rPr>
              <a:t>        //</a:t>
            </a:r>
            <a:r>
              <a:rPr lang="ro-RO" sz="1800" b="1" dirty="0" err="1">
                <a:solidFill>
                  <a:srgbClr val="C00000"/>
                </a:solidFill>
                <a:latin typeface="Courier" charset="0"/>
                <a:ea typeface="Courier" charset="0"/>
                <a:cs typeface="Courier" charset="0"/>
              </a:rPr>
              <a:t>use</a:t>
            </a:r>
            <a:r>
              <a:rPr lang="ro-RO" sz="1800" b="1" dirty="0">
                <a:solidFill>
                  <a:srgbClr val="C00000"/>
                </a:solidFill>
                <a:latin typeface="Courier" charset="0"/>
                <a:ea typeface="Courier" charset="0"/>
                <a:cs typeface="Courier" charset="0"/>
              </a:rPr>
              <a:t> </a:t>
            </a:r>
            <a:r>
              <a:rPr lang="ro-RO" sz="1800" b="1" dirty="0" err="1">
                <a:solidFill>
                  <a:srgbClr val="C00000"/>
                </a:solidFill>
                <a:latin typeface="Courier" charset="0"/>
                <a:ea typeface="Courier" charset="0"/>
                <a:cs typeface="Courier" charset="0"/>
              </a:rPr>
              <a:t>ptr</a:t>
            </a:r>
            <a:r>
              <a:rPr lang="ro-RO" sz="1800" b="1" dirty="0">
                <a:solidFill>
                  <a:srgbClr val="C00000"/>
                </a:solidFill>
                <a:latin typeface="Courier" charset="0"/>
                <a:ea typeface="Courier" charset="0"/>
                <a:cs typeface="Courier" charset="0"/>
              </a:rPr>
              <a:t> </a:t>
            </a:r>
            <a:r>
              <a:rPr lang="ro-RO" sz="1800" b="1" dirty="0" err="1">
                <a:solidFill>
                  <a:srgbClr val="C00000"/>
                </a:solidFill>
                <a:latin typeface="Courier" charset="0"/>
                <a:ea typeface="Courier" charset="0"/>
                <a:cs typeface="Courier" charset="0"/>
              </a:rPr>
              <a:t>to</a:t>
            </a:r>
            <a:r>
              <a:rPr lang="ro-RO" sz="1800" b="1" dirty="0">
                <a:solidFill>
                  <a:srgbClr val="C00000"/>
                </a:solidFill>
                <a:latin typeface="Courier" charset="0"/>
                <a:ea typeface="Courier" charset="0"/>
                <a:cs typeface="Courier" charset="0"/>
              </a:rPr>
              <a:t> </a:t>
            </a:r>
            <a:r>
              <a:rPr lang="ro-RO" sz="1800" b="1" dirty="0" err="1">
                <a:solidFill>
                  <a:srgbClr val="C00000"/>
                </a:solidFill>
                <a:latin typeface="Courier" charset="0"/>
                <a:ea typeface="Courier" charset="0"/>
                <a:cs typeface="Courier" charset="0"/>
              </a:rPr>
              <a:t>point</a:t>
            </a:r>
            <a:r>
              <a:rPr lang="ro-RO" sz="1800" b="1" dirty="0">
                <a:solidFill>
                  <a:srgbClr val="C00000"/>
                </a:solidFill>
                <a:latin typeface="Courier" charset="0"/>
                <a:ea typeface="Courier" charset="0"/>
                <a:cs typeface="Courier" charset="0"/>
              </a:rPr>
              <a:t> </a:t>
            </a:r>
            <a:r>
              <a:rPr lang="ro-RO" sz="1800" b="1" dirty="0" err="1">
                <a:solidFill>
                  <a:srgbClr val="C00000"/>
                </a:solidFill>
                <a:latin typeface="Courier" charset="0"/>
                <a:ea typeface="Courier" charset="0"/>
                <a:cs typeface="Courier" charset="0"/>
              </a:rPr>
              <a:t>to</a:t>
            </a:r>
            <a:r>
              <a:rPr lang="ro-RO" sz="1800" b="1" dirty="0">
                <a:solidFill>
                  <a:srgbClr val="C00000"/>
                </a:solidFill>
                <a:latin typeface="Courier" charset="0"/>
                <a:ea typeface="Courier" charset="0"/>
                <a:cs typeface="Courier" charset="0"/>
              </a:rPr>
              <a:t> </a:t>
            </a:r>
            <a:r>
              <a:rPr lang="ro-RO" sz="1800" b="1" dirty="0" err="1">
                <a:solidFill>
                  <a:srgbClr val="C00000"/>
                </a:solidFill>
                <a:latin typeface="Courier" charset="0"/>
                <a:ea typeface="Courier" charset="0"/>
                <a:cs typeface="Courier" charset="0"/>
              </a:rPr>
              <a:t>tri</a:t>
            </a:r>
            <a:r>
              <a:rPr lang="ro-RO" sz="1800" b="1" dirty="0">
                <a:solidFill>
                  <a:srgbClr val="C00000"/>
                </a:solidFill>
                <a:latin typeface="Courier" charset="0"/>
                <a:ea typeface="Courier" charset="0"/>
                <a:cs typeface="Courier" charset="0"/>
              </a:rPr>
              <a:t> </a:t>
            </a:r>
            <a:r>
              <a:rPr lang="ro-RO" sz="1800" b="1" dirty="0" err="1">
                <a:solidFill>
                  <a:srgbClr val="C00000"/>
                </a:solidFill>
                <a:latin typeface="Courier" charset="0"/>
                <a:ea typeface="Courier" charset="0"/>
                <a:cs typeface="Courier" charset="0"/>
              </a:rPr>
              <a:t>object</a:t>
            </a:r>
            <a:endParaRPr lang="ro-RO" sz="1800" b="1" dirty="0">
              <a:solidFill>
                <a:srgbClr val="C00000"/>
              </a:solidFill>
              <a:latin typeface="Courier" charset="0"/>
              <a:ea typeface="Courier" charset="0"/>
              <a:cs typeface="Courier" charset="0"/>
            </a:endParaRPr>
          </a:p>
          <a:p>
            <a:pPr marL="0" indent="0">
              <a:buNone/>
            </a:pPr>
            <a:r>
              <a:rPr lang="ro-RO" sz="1800" b="1" dirty="0">
                <a:latin typeface="Courier" charset="0"/>
                <a:ea typeface="Courier" charset="0"/>
                <a:cs typeface="Courier" charset="0"/>
              </a:rPr>
              <a:t>        </a:t>
            </a:r>
            <a:r>
              <a:rPr lang="ro-RO" sz="1800" b="1" dirty="0" err="1">
                <a:latin typeface="Courier" charset="0"/>
                <a:ea typeface="Courier" charset="0"/>
                <a:cs typeface="Courier" charset="0"/>
              </a:rPr>
              <a:t>ptr</a:t>
            </a:r>
            <a:r>
              <a:rPr lang="ro-RO" sz="1800" b="1" dirty="0">
                <a:latin typeface="Courier" charset="0"/>
                <a:ea typeface="Courier" charset="0"/>
                <a:cs typeface="Courier" charset="0"/>
              </a:rPr>
              <a:t> = &amp;</a:t>
            </a:r>
            <a:r>
              <a:rPr lang="ro-RO" sz="1800" b="1" dirty="0" err="1">
                <a:latin typeface="Courier" charset="0"/>
                <a:ea typeface="Courier" charset="0"/>
                <a:cs typeface="Courier" charset="0"/>
              </a:rPr>
              <a:t>tri</a:t>
            </a:r>
            <a:r>
              <a:rPr lang="ro-RO" sz="1800" b="1" dirty="0">
                <a:latin typeface="Courier" charset="0"/>
                <a:ea typeface="Courier" charset="0"/>
                <a:cs typeface="Courier" charset="0"/>
              </a:rPr>
              <a:t>;</a:t>
            </a:r>
          </a:p>
          <a:p>
            <a:pPr marL="0" indent="0">
              <a:buNone/>
            </a:pPr>
            <a:r>
              <a:rPr lang="ro-RO" sz="1800" b="1" dirty="0">
                <a:latin typeface="Courier" charset="0"/>
                <a:ea typeface="Courier" charset="0"/>
                <a:cs typeface="Courier" charset="0"/>
              </a:rPr>
              <a:t>        </a:t>
            </a:r>
            <a:r>
              <a:rPr lang="ro-RO" sz="1800" b="1" dirty="0" err="1">
                <a:latin typeface="Courier" charset="0"/>
                <a:ea typeface="Courier" charset="0"/>
                <a:cs typeface="Courier" charset="0"/>
              </a:rPr>
              <a:t>ptr</a:t>
            </a:r>
            <a:r>
              <a:rPr lang="ro-RO" sz="1800" b="1" dirty="0">
                <a:latin typeface="Courier" charset="0"/>
                <a:ea typeface="Courier" charset="0"/>
                <a:cs typeface="Courier" charset="0"/>
              </a:rPr>
              <a:t>-&gt;</a:t>
            </a:r>
            <a:r>
              <a:rPr lang="ro-RO" sz="1800" b="1" dirty="0" err="1">
                <a:latin typeface="Courier" charset="0"/>
                <a:ea typeface="Courier" charset="0"/>
                <a:cs typeface="Courier" charset="0"/>
              </a:rPr>
              <a:t>area</a:t>
            </a:r>
            <a:r>
              <a:rPr lang="ro-RO" sz="1800" b="1" dirty="0">
                <a:latin typeface="Courier" charset="0"/>
                <a:ea typeface="Courier" charset="0"/>
                <a:cs typeface="Courier" charset="0"/>
              </a:rPr>
              <a:t>();</a:t>
            </a:r>
          </a:p>
          <a:p>
            <a:pPr marL="0" indent="0">
              <a:buNone/>
            </a:pPr>
            <a:endParaRPr lang="ro-RO" sz="1800" b="1" dirty="0">
              <a:latin typeface="Courier" charset="0"/>
              <a:ea typeface="Courier" charset="0"/>
              <a:cs typeface="Courier" charset="0"/>
            </a:endParaRPr>
          </a:p>
          <a:p>
            <a:pPr marL="0" indent="0">
              <a:buNone/>
            </a:pPr>
            <a:r>
              <a:rPr lang="en-US" sz="1800" b="1" dirty="0">
                <a:latin typeface="Courier" charset="0"/>
                <a:ea typeface="Courier" charset="0"/>
                <a:cs typeface="Courier" charset="0"/>
              </a:rPr>
              <a:t>        return 0;</a:t>
            </a:r>
          </a:p>
          <a:p>
            <a:pPr marL="0" indent="0">
              <a:buNone/>
            </a:pPr>
            <a:r>
              <a:rPr lang="en-US" sz="1800" b="1" dirty="0">
                <a:latin typeface="Courier" charset="0"/>
                <a:ea typeface="Courier" charset="0"/>
                <a:cs typeface="Courier" charset="0"/>
              </a:rPr>
              <a:t>}</a:t>
            </a:r>
          </a:p>
          <a:p>
            <a:pPr marL="0" indent="0">
              <a:buNone/>
            </a:pPr>
            <a:endParaRPr lang="en-US" sz="1800" b="1" dirty="0">
              <a:latin typeface="Courier" charset="0"/>
              <a:ea typeface="Courier" charset="0"/>
              <a:cs typeface="Courier" charset="0"/>
            </a:endParaRPr>
          </a:p>
          <a:p>
            <a:pPr marL="0" indent="0">
              <a:buNone/>
            </a:pPr>
            <a:r>
              <a:rPr lang="en-US" sz="1800" b="1" dirty="0">
                <a:latin typeface="Courier" charset="0"/>
                <a:ea typeface="Courier" charset="0"/>
                <a:cs typeface="Courier" charset="0"/>
              </a:rPr>
              <a:t>What does this program print? </a:t>
            </a:r>
          </a:p>
          <a:p>
            <a:pPr marL="0" indent="0">
              <a:buNone/>
            </a:pPr>
            <a:endParaRPr lang="en-US" sz="1800" b="1" dirty="0">
              <a:latin typeface="Courier" charset="0"/>
              <a:ea typeface="Courier" charset="0"/>
              <a:cs typeface="Courier" charset="0"/>
            </a:endParaRPr>
          </a:p>
        </p:txBody>
      </p:sp>
      <p:sp>
        <p:nvSpPr>
          <p:cNvPr id="4" name="TextBox 3"/>
          <p:cNvSpPr txBox="1"/>
          <p:nvPr/>
        </p:nvSpPr>
        <p:spPr>
          <a:xfrm>
            <a:off x="9647865" y="6614044"/>
            <a:ext cx="444352" cy="400110"/>
          </a:xfrm>
          <a:prstGeom prst="rect">
            <a:avLst/>
          </a:prstGeom>
          <a:noFill/>
        </p:spPr>
        <p:txBody>
          <a:bodyPr wrap="none" rtlCol="0">
            <a:spAutoFit/>
          </a:bodyPr>
          <a:lstStyle/>
          <a:p>
            <a:r>
              <a:rPr lang="en-US" dirty="0"/>
              <a:t>10</a:t>
            </a:r>
          </a:p>
        </p:txBody>
      </p:sp>
    </p:spTree>
    <p:extLst>
      <p:ext uri="{BB962C8B-B14F-4D97-AF65-F5344CB8AC3E}">
        <p14:creationId xmlns:p14="http://schemas.microsoft.com/office/powerpoint/2010/main" val="1704122533"/>
      </p:ext>
    </p:extLst>
  </p:cSld>
  <p:clrMapOvr>
    <a:masterClrMapping/>
  </p:clrMapOvr>
</p:sld>
</file>

<file path=ppt/theme/theme1.xml><?xml version="1.0" encoding="utf-8"?>
<a:theme xmlns:a="http://schemas.openxmlformats.org/drawingml/2006/main" name="Cover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econdar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25124</TotalTime>
  <Words>953</Words>
  <Application>Microsoft Office PowerPoint</Application>
  <PresentationFormat>Custom</PresentationFormat>
  <Paragraphs>219</Paragraphs>
  <Slides>10</Slides>
  <Notes>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vt:i4>
      </vt:variant>
    </vt:vector>
  </HeadingPairs>
  <TitlesOfParts>
    <vt:vector size="20" baseType="lpstr">
      <vt:lpstr>Arial</vt:lpstr>
      <vt:lpstr>Arial Narrow</vt:lpstr>
      <vt:lpstr>Calibri</vt:lpstr>
      <vt:lpstr>Courier</vt:lpstr>
      <vt:lpstr>Droid Sans</vt:lpstr>
      <vt:lpstr>Droid Sans Pro</vt:lpstr>
      <vt:lpstr>OfficinaSansITCStd Book</vt:lpstr>
      <vt:lpstr>Wingdings</vt:lpstr>
      <vt:lpstr>Cover Slide</vt:lpstr>
      <vt:lpstr>Secondary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WINTERAVEN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Debby Winter</dc:creator>
  <cp:lastModifiedBy>Ujjal Bhowmik</cp:lastModifiedBy>
  <cp:revision>1987</cp:revision>
  <cp:lastPrinted>2018-11-29T17:46:14Z</cp:lastPrinted>
  <dcterms:created xsi:type="dcterms:W3CDTF">2014-02-04T22:50:07Z</dcterms:created>
  <dcterms:modified xsi:type="dcterms:W3CDTF">2019-04-25T19:30:12Z</dcterms:modified>
</cp:coreProperties>
</file>