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28" r:id="rId1"/>
  </p:sldMasterIdLst>
  <p:notesMasterIdLst>
    <p:notesMasterId r:id="rId29"/>
  </p:notesMasterIdLst>
  <p:handoutMasterIdLst>
    <p:handoutMasterId r:id="rId30"/>
  </p:handoutMasterIdLst>
  <p:sldIdLst>
    <p:sldId id="497" r:id="rId2"/>
    <p:sldId id="499" r:id="rId3"/>
    <p:sldId id="500" r:id="rId4"/>
    <p:sldId id="501" r:id="rId5"/>
    <p:sldId id="504" r:id="rId6"/>
    <p:sldId id="503" r:id="rId7"/>
    <p:sldId id="505" r:id="rId8"/>
    <p:sldId id="506" r:id="rId9"/>
    <p:sldId id="507" r:id="rId10"/>
    <p:sldId id="508" r:id="rId11"/>
    <p:sldId id="510" r:id="rId12"/>
    <p:sldId id="509" r:id="rId13"/>
    <p:sldId id="511" r:id="rId14"/>
    <p:sldId id="512" r:id="rId15"/>
    <p:sldId id="513" r:id="rId16"/>
    <p:sldId id="514" r:id="rId17"/>
    <p:sldId id="515" r:id="rId18"/>
    <p:sldId id="516" r:id="rId19"/>
    <p:sldId id="517" r:id="rId20"/>
    <p:sldId id="519" r:id="rId21"/>
    <p:sldId id="518" r:id="rId22"/>
    <p:sldId id="520" r:id="rId23"/>
    <p:sldId id="521" r:id="rId24"/>
    <p:sldId id="522" r:id="rId25"/>
    <p:sldId id="523" r:id="rId26"/>
    <p:sldId id="525" r:id="rId27"/>
    <p:sldId id="526" r:id="rId28"/>
  </p:sldIdLst>
  <p:sldSz cx="12192000" cy="6858000"/>
  <p:notesSz cx="9601200" cy="7315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FF00"/>
    <a:srgbClr val="C7E3EE"/>
    <a:srgbClr val="B2B2B2"/>
    <a:srgbClr val="92D050"/>
    <a:srgbClr val="F78DE3"/>
    <a:srgbClr val="FF3300"/>
    <a:srgbClr val="CCCCFF"/>
    <a:srgbClr val="D09E00"/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746" autoAdjust="0"/>
    <p:restoredTop sz="88164" autoAdjust="0"/>
  </p:normalViewPr>
  <p:slideViewPr>
    <p:cSldViewPr snapToGrid="0">
      <p:cViewPr>
        <p:scale>
          <a:sx n="68" d="100"/>
          <a:sy n="68" d="100"/>
        </p:scale>
        <p:origin x="555" y="5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69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4"/>
            <a:ext cx="4160520" cy="367030"/>
          </a:xfrm>
          <a:prstGeom prst="rect">
            <a:avLst/>
          </a:prstGeom>
        </p:spPr>
        <p:txBody>
          <a:bodyPr vert="horz" lIns="96624" tIns="48313" rIns="96624" bIns="4831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438458" y="4"/>
            <a:ext cx="4160520" cy="367030"/>
          </a:xfrm>
          <a:prstGeom prst="rect">
            <a:avLst/>
          </a:prstGeom>
        </p:spPr>
        <p:txBody>
          <a:bodyPr vert="horz" lIns="96624" tIns="48313" rIns="96624" bIns="48313" rtlCol="0"/>
          <a:lstStyle>
            <a:lvl1pPr algn="r">
              <a:defRPr sz="1200"/>
            </a:lvl1pPr>
          </a:lstStyle>
          <a:p>
            <a:fld id="{B7B2EAB6-D689-4E05-BA69-3794AD24F7EB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948173"/>
            <a:ext cx="4160520" cy="367029"/>
          </a:xfrm>
          <a:prstGeom prst="rect">
            <a:avLst/>
          </a:prstGeom>
        </p:spPr>
        <p:txBody>
          <a:bodyPr vert="horz" lIns="96624" tIns="48313" rIns="96624" bIns="4831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438458" y="6948173"/>
            <a:ext cx="4160520" cy="367029"/>
          </a:xfrm>
          <a:prstGeom prst="rect">
            <a:avLst/>
          </a:prstGeom>
        </p:spPr>
        <p:txBody>
          <a:bodyPr vert="horz" lIns="96624" tIns="48313" rIns="96624" bIns="48313" rtlCol="0" anchor="b"/>
          <a:lstStyle>
            <a:lvl1pPr algn="r">
              <a:defRPr sz="1200"/>
            </a:lvl1pPr>
          </a:lstStyle>
          <a:p>
            <a:fld id="{5F190AE4-2089-4C9E-B5AB-3D3BAB8A7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4966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4"/>
            <a:ext cx="4160520" cy="367030"/>
          </a:xfrm>
          <a:prstGeom prst="rect">
            <a:avLst/>
          </a:prstGeom>
        </p:spPr>
        <p:txBody>
          <a:bodyPr vert="horz" lIns="96624" tIns="48313" rIns="96624" bIns="4831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438458" y="4"/>
            <a:ext cx="4160520" cy="367030"/>
          </a:xfrm>
          <a:prstGeom prst="rect">
            <a:avLst/>
          </a:prstGeom>
        </p:spPr>
        <p:txBody>
          <a:bodyPr vert="horz" lIns="96624" tIns="48313" rIns="96624" bIns="48313" rtlCol="0"/>
          <a:lstStyle>
            <a:lvl1pPr algn="r">
              <a:defRPr sz="1200"/>
            </a:lvl1pPr>
          </a:lstStyle>
          <a:p>
            <a:fld id="{FCB7FEB2-7CC4-407B-823B-93A197C339A3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606675" y="914400"/>
            <a:ext cx="4387850" cy="24685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24" tIns="48313" rIns="96624" bIns="4831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60120" y="3520443"/>
            <a:ext cx="7680960" cy="2880360"/>
          </a:xfrm>
          <a:prstGeom prst="rect">
            <a:avLst/>
          </a:prstGeom>
        </p:spPr>
        <p:txBody>
          <a:bodyPr vert="horz" lIns="96624" tIns="48313" rIns="96624" bIns="48313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948173"/>
            <a:ext cx="4160520" cy="367029"/>
          </a:xfrm>
          <a:prstGeom prst="rect">
            <a:avLst/>
          </a:prstGeom>
        </p:spPr>
        <p:txBody>
          <a:bodyPr vert="horz" lIns="96624" tIns="48313" rIns="96624" bIns="4831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438458" y="6948173"/>
            <a:ext cx="4160520" cy="367029"/>
          </a:xfrm>
          <a:prstGeom prst="rect">
            <a:avLst/>
          </a:prstGeom>
        </p:spPr>
        <p:txBody>
          <a:bodyPr vert="horz" lIns="96624" tIns="48313" rIns="96624" bIns="48313" rtlCol="0" anchor="b"/>
          <a:lstStyle>
            <a:lvl1pPr algn="r">
              <a:defRPr sz="1200"/>
            </a:lvl1pPr>
          </a:lstStyle>
          <a:p>
            <a:fld id="{C746901C-2F17-412D-8945-DF33E2930D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0083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6901C-2F17-412D-8945-DF33E2930D4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711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96349" y="536714"/>
            <a:ext cx="7792278" cy="2494722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4000" spc="-50" baseline="0">
                <a:solidFill>
                  <a:schemeClr val="bg1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96348" y="4455620"/>
            <a:ext cx="7792279" cy="1689851"/>
          </a:xfrm>
        </p:spPr>
        <p:txBody>
          <a:bodyPr lIns="91440" rIns="91440">
            <a:normAutofit/>
          </a:bodyPr>
          <a:lstStyle>
            <a:lvl1pPr marL="0" indent="0" algn="ctr">
              <a:buNone/>
              <a:defRPr sz="2400" cap="none" spc="200" baseline="0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6348" y="6459785"/>
            <a:ext cx="2973203" cy="365125"/>
          </a:xfrm>
        </p:spPr>
        <p:txBody>
          <a:bodyPr/>
          <a:lstStyle>
            <a:lvl1pPr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/>
              <a:t>ECE 220: Computer Systems &amp; Programming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713474" cy="365125"/>
          </a:xfrm>
        </p:spPr>
        <p:txBody>
          <a:bodyPr/>
          <a:lstStyle>
            <a:lvl1pPr>
              <a:defRPr sz="1100" cap="none">
                <a:solidFill>
                  <a:schemeClr val="tx1"/>
                </a:solidFill>
              </a:defRPr>
            </a:lvl1pPr>
          </a:lstStyle>
          <a:p>
            <a:pPr algn="r"/>
            <a:r>
              <a:rPr lang="en-US"/>
              <a:t>© 2019 Volodymyr Kindratenko. 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slide </a:t>
            </a:r>
            <a:fld id="{7A1E67A6-F3B4-42F5-9080-BEEF8C889EA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596348" y="3786808"/>
            <a:ext cx="7803311" cy="0"/>
          </a:xfrm>
          <a:prstGeom prst="line">
            <a:avLst/>
          </a:prstGeom>
          <a:ln w="25400">
            <a:solidFill>
              <a:srgbClr val="D09E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7448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ECE 220: Computer Systems &amp; Programming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Volodymyr Kindratenko. 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BCAFA-42BF-4D03-A2B2-0B96A0CF4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662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ECE 220: Computer Systems &amp; Programming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Volodymyr Kindratenko. 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BCAFA-42BF-4D03-A2B2-0B96A0CF4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3936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ondary Slide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538788" y="546287"/>
            <a:ext cx="11206788" cy="655544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824" b="1" baseline="0">
                <a:solidFill>
                  <a:srgbClr val="142958"/>
                </a:solidFill>
                <a:latin typeface="+mj-lt"/>
                <a:cs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TITLE OF SLIDE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538788" y="1580030"/>
            <a:ext cx="11206788" cy="4258235"/>
          </a:xfrm>
          <a:prstGeom prst="rect">
            <a:avLst/>
          </a:prstGeom>
        </p:spPr>
        <p:txBody>
          <a:bodyPr vert="horz"/>
          <a:lstStyle>
            <a:lvl1pPr marL="302575" indent="-302575">
              <a:buFont typeface="Wingdings" panose="05000000000000000000" pitchFamily="2" charset="2"/>
              <a:buChar char="§"/>
              <a:defRPr sz="1941" b="0" i="0">
                <a:solidFill>
                  <a:srgbClr val="002060"/>
                </a:solidFill>
                <a:latin typeface="+mn-lt"/>
                <a:ea typeface="Droid Sans" panose="020B0606030804020204" pitchFamily="34" charset="0"/>
                <a:cs typeface="Droid Sans" panose="020B0606030804020204" pitchFamily="34" charset="0"/>
              </a:defRPr>
            </a:lvl1pPr>
            <a:lvl2pPr marL="752080" indent="-302575">
              <a:buFont typeface="Wingdings" panose="05000000000000000000" pitchFamily="2" charset="2"/>
              <a:buChar char="§"/>
              <a:defRPr sz="1941" b="0" i="0">
                <a:solidFill>
                  <a:srgbClr val="002060"/>
                </a:solidFill>
                <a:latin typeface="+mn-lt"/>
                <a:ea typeface="Droid Sans" panose="020B0606030804020204" pitchFamily="34" charset="0"/>
                <a:cs typeface="Droid Sans" panose="020B0606030804020204" pitchFamily="34" charset="0"/>
              </a:defRPr>
            </a:lvl2pPr>
            <a:lvl3pPr marL="1201586" indent="-302575">
              <a:buFont typeface="Wingdings" panose="05000000000000000000" pitchFamily="2" charset="2"/>
              <a:buChar char="§"/>
              <a:defRPr sz="1941" b="0" i="0">
                <a:solidFill>
                  <a:srgbClr val="002060"/>
                </a:solidFill>
                <a:latin typeface="+mn-lt"/>
                <a:ea typeface="Droid Sans" panose="020B0606030804020204" pitchFamily="34" charset="0"/>
                <a:cs typeface="Droid Sans" panose="020B0606030804020204" pitchFamily="34" charset="0"/>
              </a:defRPr>
            </a:lvl3pPr>
            <a:lvl4pPr marL="1651091" indent="-302575">
              <a:buFont typeface="Wingdings" panose="05000000000000000000" pitchFamily="2" charset="2"/>
              <a:buChar char="§"/>
              <a:defRPr sz="1941" b="0" i="0">
                <a:solidFill>
                  <a:srgbClr val="002060"/>
                </a:solidFill>
                <a:latin typeface="+mn-lt"/>
                <a:ea typeface="Droid Sans" panose="020B0606030804020204" pitchFamily="34" charset="0"/>
                <a:cs typeface="Droid Sans" panose="020B0606030804020204" pitchFamily="34" charset="0"/>
              </a:defRPr>
            </a:lvl4pPr>
            <a:lvl5pPr marL="2100596" indent="-302575">
              <a:buFont typeface="Wingdings" panose="05000000000000000000" pitchFamily="2" charset="2"/>
              <a:buChar char="§"/>
              <a:defRPr sz="1941" b="0" i="0">
                <a:solidFill>
                  <a:srgbClr val="002060"/>
                </a:solidFill>
                <a:latin typeface="+mn-lt"/>
                <a:ea typeface="Droid Sans" panose="020B0606030804020204" pitchFamily="34" charset="0"/>
                <a:cs typeface="Droid Sans" panose="020B06060308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02354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349" y="536714"/>
            <a:ext cx="10982737" cy="64604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6350" y="1630017"/>
            <a:ext cx="7792278" cy="4239077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ECE 220: Computer Systems &amp; Programming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© 2019 Volodymyr Kindratenko.  All rights reserved.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sz="1100"/>
              <a:t>slide </a:t>
            </a:r>
            <a:fld id="{DFCBF99B-FFDD-44A2-B92B-66EDED34A677}" type="slidenum">
              <a:rPr lang="en-US" sz="1100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699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ECE 220: Computer Systems &amp; Programming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Volodymyr Kindratenko. 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3BBCAFA-42BF-4D03-A2B2-0B96A0CF4F81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6133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ECE 220: Computer Systems &amp; Programming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Volodymyr Kindratenko. 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3BBCAFA-42BF-4D03-A2B2-0B96A0CF4F8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862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ECE 220: Computer Systems &amp; Programming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Volodymyr Kindratenko.  All rights reserved.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3BBCAFA-42BF-4D03-A2B2-0B96A0CF4F8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426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ECE 220: Computer Systems &amp; Programming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Volodymyr Kindratenko.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3BBCAFA-42BF-4D03-A2B2-0B96A0CF4F8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625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ECE 220: Computer Systems &amp; Programming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© 2019 Volodymyr Kindratenko.  All rights reserved.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3BBCAFA-42BF-4D03-A2B2-0B96A0CF4F8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836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ECE 220: Computer Systems &amp; Programming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© 2019 Volodymyr Kindratenko. 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3BBCAFA-42BF-4D03-A2B2-0B96A0CF4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193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ECE 220: Computer Systems &amp; Programming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Volodymyr Kindratenko. 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BCAFA-42BF-4D03-A2B2-0B96A0CF4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492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58594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6350" y="536714"/>
            <a:ext cx="10972798" cy="64604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6348" y="1540565"/>
            <a:ext cx="7792279" cy="432852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6348" y="6459785"/>
            <a:ext cx="2973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/>
              <a:t>ECE 220: Computer Systems &amp; Programming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7024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cap="none" baseline="0">
                <a:solidFill>
                  <a:schemeClr val="tx1"/>
                </a:solidFill>
              </a:defRPr>
            </a:lvl1pPr>
          </a:lstStyle>
          <a:p>
            <a:pPr algn="r"/>
            <a:r>
              <a:rPr lang="en-US"/>
              <a:t>© 2019 Volodymyr Kindratenko. 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r>
              <a:rPr lang="en-US" sz="1100" dirty="0">
                <a:solidFill>
                  <a:schemeClr val="tx1"/>
                </a:solidFill>
              </a:rPr>
              <a:t>slide </a:t>
            </a:r>
            <a:fld id="{DFCBF99B-FFDD-44A2-B92B-66EDED34A677}" type="slidenum">
              <a:rPr lang="en-US" sz="1100" smtClean="0">
                <a:solidFill>
                  <a:schemeClr val="tx1"/>
                </a:solidFill>
              </a:rPr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596349" y="1300524"/>
            <a:ext cx="10972799" cy="0"/>
          </a:xfrm>
          <a:prstGeom prst="line">
            <a:avLst/>
          </a:prstGeom>
          <a:ln w="25400">
            <a:solidFill>
              <a:srgbClr val="D09E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6165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9" r:id="rId1"/>
    <p:sldLayoutId id="2147484030" r:id="rId2"/>
    <p:sldLayoutId id="2147484031" r:id="rId3"/>
    <p:sldLayoutId id="2147484032" r:id="rId4"/>
    <p:sldLayoutId id="2147484033" r:id="rId5"/>
    <p:sldLayoutId id="2147484034" r:id="rId6"/>
    <p:sldLayoutId id="2147484035" r:id="rId7"/>
    <p:sldLayoutId id="2147484036" r:id="rId8"/>
    <p:sldLayoutId id="2147484037" r:id="rId9"/>
    <p:sldLayoutId id="2147484038" r:id="rId10"/>
    <p:sldLayoutId id="2147484039" r:id="rId11"/>
    <p:sldLayoutId id="2147484040" r:id="rId12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600" kern="1200" spc="-50" baseline="0">
          <a:solidFill>
            <a:srgbClr val="0070C0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6349" y="536714"/>
            <a:ext cx="7792278" cy="2892286"/>
          </a:xfrm>
        </p:spPr>
        <p:txBody>
          <a:bodyPr/>
          <a:lstStyle/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sz="2800" dirty="0"/>
              <a:t>University of Illinois at Urbana-Champaign</a:t>
            </a:r>
            <a:br>
              <a:rPr lang="en-US" sz="2800" dirty="0"/>
            </a:br>
            <a:r>
              <a:rPr lang="en-US" sz="2800" dirty="0"/>
              <a:t>Dept. of Electrical and Computer Engineering</a:t>
            </a:r>
            <a:br>
              <a:rPr lang="en-US" sz="2800" dirty="0"/>
            </a:b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/>
              <a:t>ECE 220: Computer Systems &amp; Programming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Interrupts and exceptions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6348" y="6459785"/>
            <a:ext cx="3314470" cy="365125"/>
          </a:xfrm>
        </p:spPr>
        <p:txBody>
          <a:bodyPr/>
          <a:lstStyle/>
          <a:p>
            <a:r>
              <a:rPr lang="en-US" dirty="0"/>
              <a:t>ECE 220: Computer Systems &amp; Programming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/>
              <a:t>© 2019 Volodymyr Kindratenko. 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7A1E67A6-F3B4-42F5-9080-BEEF8C889EA2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30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86E56-C4FB-49B9-BCB0-B6D0D5AE8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Stage 1: Initiating the Interrupt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219994-82B6-43F7-9FC1-849683EAFA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 I/O device generates an </a:t>
            </a:r>
            <a:r>
              <a:rPr lang="en-US" dirty="0">
                <a:solidFill>
                  <a:srgbClr val="0070C0"/>
                </a:solidFill>
              </a:rPr>
              <a:t>interrupt signal (INT)</a:t>
            </a:r>
            <a:r>
              <a:rPr lang="en-US" dirty="0"/>
              <a:t> to indicate that I/O device is ready with a new I/O operation (e.g., a new character has been entered on the keyboard)</a:t>
            </a:r>
          </a:p>
          <a:p>
            <a:r>
              <a:rPr lang="en-US" dirty="0"/>
              <a:t>I/O device presents an 8-bit </a:t>
            </a:r>
            <a:r>
              <a:rPr lang="en-US" dirty="0">
                <a:solidFill>
                  <a:srgbClr val="0070C0"/>
                </a:solidFill>
              </a:rPr>
              <a:t>interrupt vector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(INTV)</a:t>
            </a:r>
            <a:r>
              <a:rPr lang="en-US" dirty="0"/>
              <a:t> which is used construct a memory address that contains the location of the interrupt handler in a </a:t>
            </a:r>
            <a:r>
              <a:rPr lang="en-US" dirty="0">
                <a:solidFill>
                  <a:srgbClr val="0070C0"/>
                </a:solidFill>
              </a:rPr>
              <a:t>interrupt table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E3C7A-6979-42E9-ADB4-97E49E47A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ECE 220: Computer Systems &amp; Programming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76AC18-4F4F-4C4F-86D3-4AB4B851F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© 2019 Volodymyr Kindratenko.  All rights reserved.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DCE74-7D5D-4262-B409-6B10953AB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1100"/>
              <a:t>slide </a:t>
            </a:r>
            <a:fld id="{DFCBF99B-FFDD-44A2-B92B-66EDED34A677}" type="slidenum">
              <a:rPr lang="en-US" sz="1100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7399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2A159-B975-41FF-A930-683422A6F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Interrupt Priority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F9778B-D0A9-4D8D-A06B-05C0F91C8A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50" y="1630017"/>
            <a:ext cx="7792278" cy="4239077"/>
          </a:xfrm>
        </p:spPr>
        <p:txBody>
          <a:bodyPr>
            <a:normAutofit fontScale="92500"/>
          </a:bodyPr>
          <a:lstStyle/>
          <a:p>
            <a:r>
              <a:rPr lang="en-US" dirty="0"/>
              <a:t>For an interrupt to be served, the request must be more urgent than the processor’s current task</a:t>
            </a:r>
          </a:p>
          <a:p>
            <a:r>
              <a:rPr lang="en-US" dirty="0"/>
              <a:t>LC-3 priority levels are PL0-PL7</a:t>
            </a:r>
          </a:p>
          <a:p>
            <a:pPr lvl="1">
              <a:lnSpc>
                <a:spcPct val="100000"/>
              </a:lnSpc>
            </a:pPr>
            <a:r>
              <a:rPr lang="en-US" sz="2300" dirty="0"/>
              <a:t>Higher is more urgent, e.g., keyboard is PL4</a:t>
            </a:r>
            <a:endParaRPr lang="en-US" dirty="0"/>
          </a:p>
          <a:p>
            <a:r>
              <a:rPr lang="en-US" dirty="0"/>
              <a:t>LC-3 maintains an </a:t>
            </a:r>
            <a:r>
              <a:rPr lang="en-US" dirty="0">
                <a:solidFill>
                  <a:srgbClr val="0070C0"/>
                </a:solidFill>
              </a:rPr>
              <a:t>interrupt priority</a:t>
            </a:r>
            <a:r>
              <a:rPr lang="en-US" dirty="0"/>
              <a:t> in </a:t>
            </a:r>
            <a:r>
              <a:rPr lang="en-US" dirty="0">
                <a:solidFill>
                  <a:srgbClr val="0070C0"/>
                </a:solidFill>
              </a:rPr>
              <a:t>PSR[10:8]</a:t>
            </a:r>
          </a:p>
          <a:p>
            <a:r>
              <a:rPr lang="en-US" dirty="0"/>
              <a:t>Devices wanting to interrupt also have a 3-bit priority</a:t>
            </a:r>
          </a:p>
          <a:p>
            <a:r>
              <a:rPr lang="en-US" dirty="0"/>
              <a:t>The interrupt will be served only when program is running at priority &lt; PL4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7CDE97-4F6E-4582-8711-CE523495F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ECE 220: Computer Systems &amp; Programming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C8F57-8865-49BC-95B4-1E1D5B653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© 2019 Volodymyr Kindratenko.  All rights reserved.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F2DEDC-337E-430C-A7F1-97ECCAF54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1100"/>
              <a:t>slide </a:t>
            </a:r>
            <a:fld id="{DFCBF99B-FFDD-44A2-B92B-66EDED34A677}" type="slidenum">
              <a:rPr lang="en-US" sz="1100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3865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1194D-00E6-4454-8399-050D776B6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LC-3 Interrupt Table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287CF-174B-4A94-8A08-CF93E25624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Each device is associated with an 8-bit vector </a:t>
            </a:r>
            <a:r>
              <a:rPr lang="en-US" dirty="0">
                <a:solidFill>
                  <a:srgbClr val="0070C0"/>
                </a:solidFill>
              </a:rPr>
              <a:t>INTV </a:t>
            </a:r>
            <a:r>
              <a:rPr lang="en-US" dirty="0"/>
              <a:t>to index an </a:t>
            </a:r>
            <a:r>
              <a:rPr lang="en-US" dirty="0">
                <a:solidFill>
                  <a:srgbClr val="0070C0"/>
                </a:solidFill>
              </a:rPr>
              <a:t>interrupt vector table</a:t>
            </a:r>
          </a:p>
          <a:p>
            <a:r>
              <a:rPr lang="en-US" dirty="0">
                <a:solidFill>
                  <a:srgbClr val="0070C0"/>
                </a:solidFill>
              </a:rPr>
              <a:t>Interrupt vector table</a:t>
            </a:r>
            <a:r>
              <a:rPr lang="en-US" dirty="0"/>
              <a:t> is in memory between </a:t>
            </a:r>
            <a:r>
              <a:rPr lang="en-US" dirty="0">
                <a:solidFill>
                  <a:srgbClr val="0070C0"/>
                </a:solidFill>
              </a:rPr>
              <a:t>x0100 and x01FF</a:t>
            </a:r>
          </a:p>
          <a:p>
            <a:r>
              <a:rPr lang="en-US" dirty="0"/>
              <a:t>Each record in the </a:t>
            </a:r>
            <a:r>
              <a:rPr lang="en-US" dirty="0">
                <a:solidFill>
                  <a:srgbClr val="0070C0"/>
                </a:solidFill>
              </a:rPr>
              <a:t>interrupt vector table </a:t>
            </a:r>
            <a:r>
              <a:rPr lang="en-US" dirty="0"/>
              <a:t>contains beginning address of service routine for handling interrupt</a:t>
            </a:r>
          </a:p>
          <a:p>
            <a:pPr lvl="1"/>
            <a:r>
              <a:rPr lang="en-US" dirty="0"/>
              <a:t>Exception service routines (x0100-x017F)</a:t>
            </a:r>
          </a:p>
          <a:p>
            <a:pPr lvl="1"/>
            <a:r>
              <a:rPr lang="en-US" dirty="0"/>
              <a:t>Interrupt service routines (x0180-x01FF)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AE9DC2-6D8B-4E20-A931-760EC7B6B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ECE 220: Computer Systems &amp; Programming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A1E517-15B4-4A31-B116-B6496C8CB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© 2019 Volodymyr Kindratenko.  All rights reserved.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5BC322-E498-4E04-8E96-3BD48D239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1100"/>
              <a:t>slide </a:t>
            </a:r>
            <a:fld id="{DFCBF99B-FFDD-44A2-B92B-66EDED34A677}" type="slidenum">
              <a:rPr lang="en-US" sz="1100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8858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76351-016B-4C04-AA8F-C2B63B43F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1.1 Stopping the Execution of the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ECCCA-139E-48DB-8EE2-DA780A5F33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State 18 in LC-3 FSM is the only state in which the processor checks for interrupts</a:t>
            </a:r>
          </a:p>
          <a:p>
            <a:pPr lvl="1"/>
            <a:r>
              <a:rPr lang="en-US" dirty="0"/>
              <a:t>If </a:t>
            </a:r>
            <a:r>
              <a:rPr lang="en-US" dirty="0">
                <a:solidFill>
                  <a:srgbClr val="0070C0"/>
                </a:solidFill>
              </a:rPr>
              <a:t>INT=0</a:t>
            </a:r>
            <a:r>
              <a:rPr lang="en-US" dirty="0"/>
              <a:t> (no interrupt) go to State 33 </a:t>
            </a:r>
          </a:p>
          <a:p>
            <a:pPr lvl="1"/>
            <a:r>
              <a:rPr lang="en-US" dirty="0"/>
              <a:t>If </a:t>
            </a:r>
            <a:r>
              <a:rPr lang="en-US" dirty="0">
                <a:solidFill>
                  <a:srgbClr val="0070C0"/>
                </a:solidFill>
              </a:rPr>
              <a:t>INT=1</a:t>
            </a:r>
            <a:r>
              <a:rPr lang="en-US" dirty="0"/>
              <a:t> go to State 49 (110001)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DF22A2-3CA2-41DD-B5D8-E08C62AAA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ECE 220: Computer Systems &amp; Programming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0DF8D3-88D3-45FF-A370-3281640E0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© 2019 Volodymyr Kindratenko.  All rights reserved.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164B64-3AF4-416E-AA30-CA17C91A5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1100"/>
              <a:t>slide </a:t>
            </a:r>
            <a:fld id="{DFCBF99B-FFDD-44A2-B92B-66EDED34A677}" type="slidenum">
              <a:rPr lang="en-US" sz="1100" smtClean="0"/>
              <a:pPr/>
              <a:t>13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036E9F4-33DA-489D-8A3E-AB7D2359D0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348" y="3553916"/>
            <a:ext cx="7267490" cy="2610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6571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4DC8F-BF57-4E94-B7B8-8819D8B4B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1.2 Saving the State - What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B60F8E-41F9-4AA5-B978-59A8CBEFDC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01168" lvl="1" indent="0">
              <a:buNone/>
            </a:pPr>
            <a:r>
              <a:rPr lang="en-US" dirty="0">
                <a:solidFill>
                  <a:srgbClr val="0070C0"/>
                </a:solidFill>
              </a:rPr>
              <a:t>PC</a:t>
            </a:r>
            <a:r>
              <a:rPr lang="en-US" dirty="0"/>
              <a:t> so that we can return to execute the next instruction after the interrupt has been served</a:t>
            </a:r>
          </a:p>
          <a:p>
            <a:pPr marL="201168" lvl="1" indent="0">
              <a:buNone/>
            </a:pPr>
            <a:r>
              <a:rPr lang="en-US" dirty="0">
                <a:solidFill>
                  <a:srgbClr val="0070C0"/>
                </a:solidFill>
              </a:rPr>
              <a:t>NZP</a:t>
            </a:r>
            <a:r>
              <a:rPr lang="en-US" dirty="0"/>
              <a:t> condition codes in case they are needed by a BR instruction later on</a:t>
            </a:r>
          </a:p>
          <a:p>
            <a:pPr marL="201168" lvl="1" indent="0">
              <a:buNone/>
            </a:pPr>
            <a:r>
              <a:rPr lang="en-US" dirty="0">
                <a:solidFill>
                  <a:srgbClr val="0070C0"/>
                </a:solidFill>
              </a:rPr>
              <a:t>Processor Status Register (PSR)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7BF2B0-3EA8-4117-8558-8EC24C610E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96348" y="6459785"/>
            <a:ext cx="2973203" cy="365125"/>
          </a:xfrm>
        </p:spPr>
        <p:txBody>
          <a:bodyPr/>
          <a:lstStyle/>
          <a:p>
            <a:r>
              <a:rPr lang="en-US"/>
              <a:t>ECE 220: Computer Systems &amp; Programming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CA998-63C8-4F01-9DD5-7C69F5F5B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702442" cy="365125"/>
          </a:xfrm>
        </p:spPr>
        <p:txBody>
          <a:bodyPr/>
          <a:lstStyle/>
          <a:p>
            <a:pPr algn="r"/>
            <a:r>
              <a:rPr lang="en-US"/>
              <a:t>© 2019 Volodymyr Kindratenko.  All rights reserved.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B1293C-4502-4EC1-B1D6-D66750DB5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1100"/>
              <a:t>slide </a:t>
            </a:r>
            <a:fld id="{DFCBF99B-FFDD-44A2-B92B-66EDED34A677}" type="slidenum">
              <a:rPr lang="en-US" sz="1100" smtClean="0"/>
              <a:pPr/>
              <a:t>14</a:t>
            </a:fld>
            <a:endParaRPr lang="en-US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6A1E0C03-52B7-4F59-B36A-C0306722A23F}"/>
              </a:ext>
            </a:extLst>
          </p:cNvPr>
          <p:cNvGrpSpPr/>
          <p:nvPr/>
        </p:nvGrpSpPr>
        <p:grpSpPr>
          <a:xfrm>
            <a:off x="756181" y="4495342"/>
            <a:ext cx="9012197" cy="1465281"/>
            <a:chOff x="888261" y="4772958"/>
            <a:chExt cx="9012197" cy="146528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779131E-8A31-41D1-97E5-28C1698D7A49}"/>
                </a:ext>
              </a:extLst>
            </p:cNvPr>
            <p:cNvSpPr/>
            <p:nvPr/>
          </p:nvSpPr>
          <p:spPr>
            <a:xfrm>
              <a:off x="1451828" y="5089749"/>
              <a:ext cx="457200" cy="45720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CE8799C-213C-4079-AC39-CA88F9409B5A}"/>
                </a:ext>
              </a:extLst>
            </p:cNvPr>
            <p:cNvSpPr/>
            <p:nvPr/>
          </p:nvSpPr>
          <p:spPr>
            <a:xfrm>
              <a:off x="994628" y="5089749"/>
              <a:ext cx="457200" cy="457200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F976AE0-3AF0-438C-9902-A49108639BA6}"/>
                </a:ext>
              </a:extLst>
            </p:cNvPr>
            <p:cNvSpPr/>
            <p:nvPr/>
          </p:nvSpPr>
          <p:spPr>
            <a:xfrm>
              <a:off x="1909028" y="5089749"/>
              <a:ext cx="457200" cy="45720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BE81ED8-1630-42B1-BCB1-928589AF82C5}"/>
                </a:ext>
              </a:extLst>
            </p:cNvPr>
            <p:cNvSpPr/>
            <p:nvPr/>
          </p:nvSpPr>
          <p:spPr>
            <a:xfrm>
              <a:off x="2366228" y="5089749"/>
              <a:ext cx="457200" cy="45720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B5C5A2D-8C7D-4F8F-A87C-2F853C1B78DB}"/>
                </a:ext>
              </a:extLst>
            </p:cNvPr>
            <p:cNvSpPr txBox="1"/>
            <p:nvPr/>
          </p:nvSpPr>
          <p:spPr>
            <a:xfrm>
              <a:off x="1094988" y="4772958"/>
              <a:ext cx="256480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15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5D41CA82-3646-47E0-8D23-0C24409E5AEB}"/>
                </a:ext>
              </a:extLst>
            </p:cNvPr>
            <p:cNvSpPr/>
            <p:nvPr/>
          </p:nvSpPr>
          <p:spPr>
            <a:xfrm>
              <a:off x="2824958" y="5089749"/>
              <a:ext cx="457200" cy="45720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6B63F706-9FB1-4D92-B59B-A0B5346B0148}"/>
                </a:ext>
              </a:extLst>
            </p:cNvPr>
            <p:cNvSpPr/>
            <p:nvPr/>
          </p:nvSpPr>
          <p:spPr>
            <a:xfrm>
              <a:off x="3282158" y="5089749"/>
              <a:ext cx="457200" cy="457200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DBEE92B-8703-4B0A-988A-19A8459B649C}"/>
                </a:ext>
              </a:extLst>
            </p:cNvPr>
            <p:cNvSpPr/>
            <p:nvPr/>
          </p:nvSpPr>
          <p:spPr>
            <a:xfrm>
              <a:off x="3719481" y="5089749"/>
              <a:ext cx="457200" cy="457200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89D1ADF-C264-486B-8D2C-83BAE1A04FDD}"/>
                </a:ext>
              </a:extLst>
            </p:cNvPr>
            <p:cNvSpPr/>
            <p:nvPr/>
          </p:nvSpPr>
          <p:spPr>
            <a:xfrm>
              <a:off x="4172101" y="5089749"/>
              <a:ext cx="457200" cy="457200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B9C1C08-74AA-49D2-A739-59FA751BB653}"/>
                </a:ext>
              </a:extLst>
            </p:cNvPr>
            <p:cNvSpPr/>
            <p:nvPr/>
          </p:nvSpPr>
          <p:spPr>
            <a:xfrm>
              <a:off x="4636515" y="5089749"/>
              <a:ext cx="457200" cy="45720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7E2A7C3-9621-4965-99AA-385D97DB7093}"/>
                </a:ext>
              </a:extLst>
            </p:cNvPr>
            <p:cNvSpPr/>
            <p:nvPr/>
          </p:nvSpPr>
          <p:spPr>
            <a:xfrm>
              <a:off x="5073838" y="5089749"/>
              <a:ext cx="457200" cy="45720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EAE4353-71CF-4885-B081-44F2CB54D9C7}"/>
                </a:ext>
              </a:extLst>
            </p:cNvPr>
            <p:cNvSpPr/>
            <p:nvPr/>
          </p:nvSpPr>
          <p:spPr>
            <a:xfrm>
              <a:off x="6872823" y="5089749"/>
              <a:ext cx="457200" cy="457200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1B96398-8462-410A-B225-2FE8AB3B0A56}"/>
                </a:ext>
              </a:extLst>
            </p:cNvPr>
            <p:cNvSpPr/>
            <p:nvPr/>
          </p:nvSpPr>
          <p:spPr>
            <a:xfrm>
              <a:off x="7330023" y="5089749"/>
              <a:ext cx="457200" cy="457200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Z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5DCC881-4680-40A4-BA6B-87D376A245C3}"/>
                </a:ext>
              </a:extLst>
            </p:cNvPr>
            <p:cNvSpPr/>
            <p:nvPr/>
          </p:nvSpPr>
          <p:spPr>
            <a:xfrm>
              <a:off x="7767346" y="5089749"/>
              <a:ext cx="457200" cy="457200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BBDDB21-18FA-4CAA-85C2-AAE2881BAB6F}"/>
                </a:ext>
              </a:extLst>
            </p:cNvPr>
            <p:cNvSpPr/>
            <p:nvPr/>
          </p:nvSpPr>
          <p:spPr>
            <a:xfrm>
              <a:off x="5531039" y="5089749"/>
              <a:ext cx="457200" cy="45720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03B1D19-7190-4D32-B7B9-4D9B4137C981}"/>
                </a:ext>
              </a:extLst>
            </p:cNvPr>
            <p:cNvSpPr/>
            <p:nvPr/>
          </p:nvSpPr>
          <p:spPr>
            <a:xfrm>
              <a:off x="5988239" y="5089749"/>
              <a:ext cx="457200" cy="45720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045A172-7281-42ED-B2DB-321F8B52F56D}"/>
                </a:ext>
              </a:extLst>
            </p:cNvPr>
            <p:cNvSpPr/>
            <p:nvPr/>
          </p:nvSpPr>
          <p:spPr>
            <a:xfrm>
              <a:off x="6425562" y="5089749"/>
              <a:ext cx="457200" cy="45720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8F3EAB5B-AB53-474A-8FB2-B40D4FCEEF7E}"/>
                </a:ext>
              </a:extLst>
            </p:cNvPr>
            <p:cNvGrpSpPr/>
            <p:nvPr/>
          </p:nvGrpSpPr>
          <p:grpSpPr>
            <a:xfrm>
              <a:off x="3312315" y="4776424"/>
              <a:ext cx="4745891" cy="277710"/>
              <a:chOff x="-1429869" y="2044119"/>
              <a:chExt cx="4745891" cy="277710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8B0A86E-931E-4028-9930-DB037842A321}"/>
                  </a:ext>
                </a:extLst>
              </p:cNvPr>
              <p:cNvSpPr txBox="1"/>
              <p:nvPr/>
            </p:nvSpPr>
            <p:spPr>
              <a:xfrm>
                <a:off x="-1429869" y="2044830"/>
                <a:ext cx="132419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10     9     8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A662897-F7EC-4039-940D-7014926C7C5F}"/>
                  </a:ext>
                </a:extLst>
              </p:cNvPr>
              <p:cNvSpPr txBox="1"/>
              <p:nvPr/>
            </p:nvSpPr>
            <p:spPr>
              <a:xfrm>
                <a:off x="3187782" y="2044119"/>
                <a:ext cx="1282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0</a:t>
                </a:r>
              </a:p>
            </p:txBody>
          </p:sp>
        </p:grp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9D94D5C-C37B-43F5-86DB-25663CA6AEEC}"/>
                </a:ext>
              </a:extLst>
            </p:cNvPr>
            <p:cNvSpPr/>
            <p:nvPr/>
          </p:nvSpPr>
          <p:spPr>
            <a:xfrm>
              <a:off x="3403600" y="5129610"/>
              <a:ext cx="1068833" cy="377478"/>
            </a:xfrm>
            <a:prstGeom prst="rect">
              <a:avLst/>
            </a:prstGeom>
            <a:solidFill>
              <a:srgbClr val="00B0F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PL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7E6041E-269D-4950-B89B-0CE0544B0E32}"/>
                </a:ext>
              </a:extLst>
            </p:cNvPr>
            <p:cNvSpPr/>
            <p:nvPr/>
          </p:nvSpPr>
          <p:spPr>
            <a:xfrm>
              <a:off x="8588706" y="5094399"/>
              <a:ext cx="1311752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PSR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1D343745-EC75-41FB-B007-37C5F32E9401}"/>
                </a:ext>
              </a:extLst>
            </p:cNvPr>
            <p:cNvSpPr/>
            <p:nvPr/>
          </p:nvSpPr>
          <p:spPr>
            <a:xfrm>
              <a:off x="888261" y="5546948"/>
              <a:ext cx="2186822" cy="6912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Privilege mode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D8950A2-EFDC-432A-A81C-24E6479B9E26}"/>
                </a:ext>
              </a:extLst>
            </p:cNvPr>
            <p:cNvSpPr/>
            <p:nvPr/>
          </p:nvSpPr>
          <p:spPr>
            <a:xfrm>
              <a:off x="3078690" y="5541256"/>
              <a:ext cx="2186822" cy="6912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Priority Level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E3B3457-08A9-4098-8A9C-B91A5464464E}"/>
                </a:ext>
              </a:extLst>
            </p:cNvPr>
            <p:cNvSpPr/>
            <p:nvPr/>
          </p:nvSpPr>
          <p:spPr>
            <a:xfrm>
              <a:off x="6493717" y="5523448"/>
              <a:ext cx="2186822" cy="6912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Condition Codes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684328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2778B-E8E4-46B3-B19B-2F12AF4FB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1.2 Saving the State - Where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4BCBB6-BE3F-44B7-AB50-85506038A4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0070C0"/>
                </a:solidFill>
              </a:rPr>
              <a:t>Supervisor Stack</a:t>
            </a:r>
            <a:r>
              <a:rPr lang="en-US" dirty="0"/>
              <a:t> - a special region of memory used as the stack for serving interrupts</a:t>
            </a:r>
          </a:p>
          <a:p>
            <a:r>
              <a:rPr lang="en-US" dirty="0">
                <a:solidFill>
                  <a:srgbClr val="0070C0"/>
                </a:solidFill>
              </a:rPr>
              <a:t>Supervisor Stack Pointer (SSP)</a:t>
            </a:r>
          </a:p>
          <a:p>
            <a:pPr lvl="1"/>
            <a:r>
              <a:rPr lang="en-US" dirty="0" err="1">
                <a:solidFill>
                  <a:srgbClr val="0070C0"/>
                </a:solidFill>
              </a:rPr>
              <a:t>Saved.SSP</a:t>
            </a:r>
            <a:r>
              <a:rPr lang="en-US" dirty="0"/>
              <a:t>: Internal register to store SSP</a:t>
            </a:r>
          </a:p>
          <a:p>
            <a:r>
              <a:rPr lang="en-US" dirty="0">
                <a:solidFill>
                  <a:srgbClr val="0070C0"/>
                </a:solidFill>
              </a:rPr>
              <a:t>User Stack</a:t>
            </a:r>
            <a:r>
              <a:rPr lang="en-US" dirty="0"/>
              <a:t> - a stack accessed by user programs</a:t>
            </a:r>
          </a:p>
          <a:p>
            <a:r>
              <a:rPr lang="en-US" dirty="0">
                <a:solidFill>
                  <a:srgbClr val="0070C0"/>
                </a:solidFill>
              </a:rPr>
              <a:t>User Stack Pointer (USP)</a:t>
            </a:r>
          </a:p>
          <a:p>
            <a:pPr lvl="1"/>
            <a:r>
              <a:rPr lang="en-US" dirty="0" err="1">
                <a:solidFill>
                  <a:srgbClr val="0070C0"/>
                </a:solidFill>
              </a:rPr>
              <a:t>Saved.USP</a:t>
            </a:r>
            <a:r>
              <a:rPr lang="en-US" dirty="0"/>
              <a:t>: Internal register to store USP</a:t>
            </a:r>
          </a:p>
          <a:p>
            <a:r>
              <a:rPr lang="en-US" dirty="0"/>
              <a:t>Access both stacks using R6 as the stack pointer.</a:t>
            </a:r>
          </a:p>
          <a:p>
            <a:r>
              <a:rPr lang="en-US" dirty="0"/>
              <a:t>When switching from </a:t>
            </a:r>
            <a:r>
              <a:rPr lang="en-US" dirty="0">
                <a:solidFill>
                  <a:srgbClr val="0070C0"/>
                </a:solidFill>
              </a:rPr>
              <a:t>User mode</a:t>
            </a:r>
            <a:r>
              <a:rPr lang="en-US" dirty="0"/>
              <a:t> to </a:t>
            </a:r>
            <a:r>
              <a:rPr lang="en-US" dirty="0">
                <a:solidFill>
                  <a:srgbClr val="0070C0"/>
                </a:solidFill>
              </a:rPr>
              <a:t>Supervisor mode</a:t>
            </a:r>
            <a:r>
              <a:rPr lang="en-US" dirty="0"/>
              <a:t>, save R6 to </a:t>
            </a:r>
            <a:r>
              <a:rPr lang="en-US" dirty="0" err="1">
                <a:solidFill>
                  <a:srgbClr val="0070C0"/>
                </a:solidFill>
              </a:rPr>
              <a:t>Saved.USP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288D94-6B69-4798-961D-213F9198F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ECE 220: Computer Systems &amp; Programming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CBDA50-513F-4E53-A059-6386D1185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Volodymyr Kindratenko.  All rights reserved.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390908-1CEB-4A62-A8C7-10803B729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DFCBF99B-FFDD-44A2-B92B-66EDED34A677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870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EEB57-F0DC-4F38-B6E4-C3559E0F8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LC-3 Hardware to Support Interrupts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82C01E-63AF-41EB-B86A-2C1EFCEEC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ECE 220: Computer Systems &amp; Programming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FD197D-B250-4B70-BFB2-3EA51EC2C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© 2019 Volodymyr Kindratenko.  All rights reserved.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2AC09D-54A3-4202-9DF6-32B14D611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1100"/>
              <a:t>slide </a:t>
            </a:r>
            <a:fld id="{DFCBF99B-FFDD-44A2-B92B-66EDED34A677}" type="slidenum">
              <a:rPr lang="en-US" sz="1100" smtClean="0"/>
              <a:pPr/>
              <a:t>16</a:t>
            </a:fld>
            <a:endParaRPr lang="en-US" dirty="0"/>
          </a:p>
        </p:txBody>
      </p:sp>
      <p:pic>
        <p:nvPicPr>
          <p:cNvPr id="7" name="Content Placeholder 6" descr="lc3_datapath_full">
            <a:extLst>
              <a:ext uri="{FF2B5EF4-FFF2-40B4-BE49-F238E27FC236}">
                <a16:creationId xmlns:a16="http://schemas.microsoft.com/office/drawing/2014/main" id="{534385ED-11B8-4F5F-9992-679B1104DC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761" b="27003"/>
          <a:stretch/>
        </p:blipFill>
        <p:spPr bwMode="auto">
          <a:xfrm>
            <a:off x="715568" y="2519680"/>
            <a:ext cx="7448830" cy="28752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3692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C6F7E-BE30-4E80-8A5A-D4958914D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1.3 Generating ISR address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9F8C26-D6CB-4ABE-8DD3-9E594B320D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 MAR to </a:t>
            </a:r>
            <a:r>
              <a:rPr lang="en-US" dirty="0">
                <a:solidFill>
                  <a:srgbClr val="00B050"/>
                </a:solidFill>
              </a:rPr>
              <a:t>x01vv</a:t>
            </a:r>
            <a:r>
              <a:rPr lang="en-US" dirty="0"/>
              <a:t>, where </a:t>
            </a:r>
            <a:r>
              <a:rPr lang="en-US" dirty="0" err="1">
                <a:solidFill>
                  <a:srgbClr val="00B050"/>
                </a:solidFill>
              </a:rPr>
              <a:t>vv</a:t>
            </a:r>
            <a:r>
              <a:rPr lang="en-US" dirty="0"/>
              <a:t> is 8-bit </a:t>
            </a:r>
            <a:r>
              <a:rPr lang="en-US" dirty="0">
                <a:solidFill>
                  <a:srgbClr val="0070C0"/>
                </a:solidFill>
              </a:rPr>
              <a:t>interrupt vector (INVT)</a:t>
            </a:r>
            <a:r>
              <a:rPr lang="en-US" dirty="0"/>
              <a:t> from interrupting device</a:t>
            </a:r>
          </a:p>
          <a:p>
            <a:pPr lvl="1"/>
            <a:r>
              <a:rPr lang="en-US" dirty="0"/>
              <a:t>e.g., for keyboard INTV=</a:t>
            </a:r>
            <a:r>
              <a:rPr lang="en-US" dirty="0">
                <a:solidFill>
                  <a:srgbClr val="00B050"/>
                </a:solidFill>
              </a:rPr>
              <a:t>x80</a:t>
            </a:r>
            <a:r>
              <a:rPr lang="en-US" dirty="0"/>
              <a:t>, MAR ← </a:t>
            </a:r>
            <a:r>
              <a:rPr lang="en-US" dirty="0">
                <a:solidFill>
                  <a:srgbClr val="00B050"/>
                </a:solidFill>
              </a:rPr>
              <a:t>x0180</a:t>
            </a:r>
          </a:p>
          <a:p>
            <a:r>
              <a:rPr lang="en-US" dirty="0"/>
              <a:t>Load from memory: MDR ← MEM[x01vv]</a:t>
            </a:r>
          </a:p>
          <a:p>
            <a:r>
              <a:rPr lang="en-US" dirty="0"/>
              <a:t>Set PC to MDR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535AE6-CFBF-4C1D-B0E5-EDC9E43DA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ECE 220: Computer Systems &amp; Programming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44320D-06BC-4FD7-8CB7-BB0B566C0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© 2019 Volodymyr Kindratenko.  All rights reserved.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37604D-7708-40F6-9AC5-0806959F1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1100"/>
              <a:t>slide </a:t>
            </a:r>
            <a:fld id="{DFCBF99B-FFDD-44A2-B92B-66EDED34A677}" type="slidenum">
              <a:rPr lang="en-US" sz="1100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254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71872-3906-41E3-8BD3-E7CE5B5DF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LC-3 FSM for Handling an Interrupt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F8F599-4A9F-4DF7-944C-58C3BEC5D6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Load PSR to MDR in preparation for pushing into Supervisory Stack</a:t>
            </a:r>
          </a:p>
          <a:p>
            <a:r>
              <a:rPr lang="en-US" dirty="0"/>
              <a:t>Record Priority Level and INTV provided by interrupting device</a:t>
            </a:r>
          </a:p>
          <a:p>
            <a:r>
              <a:rPr lang="en-US" dirty="0"/>
              <a:t>Test old PSR[15]</a:t>
            </a:r>
          </a:p>
          <a:p>
            <a:pPr lvl="1"/>
            <a:r>
              <a:rPr lang="en-US" dirty="0"/>
              <a:t>If old PSR[15] = 1 then system was in User mode and hence save USP (R6) in </a:t>
            </a:r>
            <a:r>
              <a:rPr lang="en-US" dirty="0" err="1"/>
              <a:t>Saved.USP</a:t>
            </a:r>
            <a:r>
              <a:rPr lang="en-US" dirty="0"/>
              <a:t>, load R6 with </a:t>
            </a:r>
            <a:r>
              <a:rPr lang="en-US" dirty="0" err="1"/>
              <a:t>Saved.SSP</a:t>
            </a:r>
            <a:r>
              <a:rPr lang="en-US" dirty="0"/>
              <a:t>, go to state 37</a:t>
            </a:r>
          </a:p>
          <a:p>
            <a:pPr lvl="1"/>
            <a:r>
              <a:rPr lang="en-US" dirty="0"/>
              <a:t>If old PSR[15] = 0 then system was in supervisory mode already</a:t>
            </a:r>
          </a:p>
          <a:p>
            <a:r>
              <a:rPr lang="en-US" dirty="0"/>
              <a:t>Save PSR, old PC to Supervisory Stack</a:t>
            </a:r>
          </a:p>
          <a:p>
            <a:r>
              <a:rPr lang="en-US" dirty="0"/>
              <a:t>Load PC with address of interrupt service routine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F9EE80-A6A0-470B-BC86-4DAF00D51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ECE 220: Computer Systems &amp; Programming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38A0BA-2B56-4389-95C7-7FBE5D889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Volodymyr Kindratenko.  All rights reserved.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191BC9-6CCA-4D46-82BA-2948E5F5F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DFCBF99B-FFDD-44A2-B92B-66EDED34A677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E84CB26-50FC-4F0C-8123-F317F9E65A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8627" y="1506644"/>
            <a:ext cx="1352550" cy="436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471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1AAF3-D24A-476C-B1F9-9080E313E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Stage 2: Service the interrupt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ECB9C9-C528-430F-89B2-527232ECB8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PC contains the starting address of the ISR</a:t>
            </a:r>
          </a:p>
          <a:p>
            <a:r>
              <a:rPr lang="en-US" dirty="0"/>
              <a:t>The ISR will execute, and the requirements of the I/O device will be served</a:t>
            </a:r>
          </a:p>
          <a:p>
            <a:pPr lvl="1"/>
            <a:r>
              <a:rPr lang="en-US" dirty="0"/>
              <a:t>For example, copy KBDR into some memory location</a:t>
            </a:r>
          </a:p>
          <a:p>
            <a:pPr lvl="1"/>
            <a:r>
              <a:rPr lang="en-US" dirty="0" err="1"/>
              <a:t>Callee</a:t>
            </a:r>
            <a:r>
              <a:rPr lang="en-US" dirty="0"/>
              <a:t>-save for general purpose registers</a:t>
            </a:r>
          </a:p>
          <a:p>
            <a:r>
              <a:rPr lang="en-US" dirty="0"/>
              <a:t>Only Input from the keyboard interrupt is implemented on LC-3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38DCFD-50F5-4517-9E50-25DDD3467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ECE 220: Computer Systems &amp; Programming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E26191-5785-433A-AF67-6092AEDB3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Volodymyr Kindratenko.  All rights reserved.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CDB797-57BA-42C9-B30D-CE4B131B2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DFCBF99B-FFDD-44A2-B92B-66EDED34A677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410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A578B-61CB-4307-A798-949C2F593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Memory-mapped I/O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C8043-B3BB-4D67-9A1F-4383C39DE4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dirty="0">
                <a:solidFill>
                  <a:srgbClr val="0070C0"/>
                </a:solidFill>
              </a:rPr>
              <a:t>memory-mapped I/O</a:t>
            </a:r>
            <a:r>
              <a:rPr lang="en-US" dirty="0"/>
              <a:t>, interaction with the I/O devices is controlled by our program</a:t>
            </a:r>
          </a:p>
          <a:p>
            <a:pPr lvl="1"/>
            <a:r>
              <a:rPr lang="en-US" dirty="0"/>
              <a:t>Our program polls ready bits of I/O registers to see if the I/O devices are ready for interaction</a:t>
            </a:r>
          </a:p>
          <a:p>
            <a:pPr lvl="1"/>
            <a:r>
              <a:rPr lang="en-US" dirty="0"/>
              <a:t>This leads to inefficiencies since our program effectively stalls until an I/O operation is complete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477679-998B-4E5F-9FA5-F67A9A0E06D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96348" y="6459785"/>
            <a:ext cx="3203492" cy="365125"/>
          </a:xfrm>
        </p:spPr>
        <p:txBody>
          <a:bodyPr/>
          <a:lstStyle/>
          <a:p>
            <a:r>
              <a:rPr lang="en-US" dirty="0"/>
              <a:t>ECE 220: Computer Systems &amp; Programming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1860EF-B592-4275-854B-9C86596EA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© 2019 Volodymyr Kindratenko.  All rights reserved.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62A5F4-12AE-428B-A70D-CE40529BF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1100"/>
              <a:t>slide </a:t>
            </a:r>
            <a:fld id="{DFCBF99B-FFDD-44A2-B92B-66EDED34A677}" type="slidenum">
              <a:rPr lang="en-US" sz="1100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0261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8D1FC-FE78-46AD-B3C1-36270C9A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 from the Interrupt (RTI) Instruction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021669-2FDF-42F5-89D7-0BD5AD51C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return from </a:t>
            </a:r>
            <a:r>
              <a:rPr lang="en-US" dirty="0">
                <a:solidFill>
                  <a:srgbClr val="0070C0"/>
                </a:solidFill>
              </a:rPr>
              <a:t>ISR</a:t>
            </a:r>
            <a:r>
              <a:rPr lang="en-US" dirty="0"/>
              <a:t>, we need  special instruction, </a:t>
            </a:r>
            <a:r>
              <a:rPr lang="en-US" dirty="0">
                <a:solidFill>
                  <a:srgbClr val="00B050"/>
                </a:solidFill>
              </a:rPr>
              <a:t>RTI</a:t>
            </a:r>
          </a:p>
          <a:p>
            <a:r>
              <a:rPr lang="en-US" dirty="0">
                <a:solidFill>
                  <a:srgbClr val="00B050"/>
                </a:solidFill>
              </a:rPr>
              <a:t>RTI</a:t>
            </a:r>
            <a:r>
              <a:rPr lang="en-US" dirty="0"/>
              <a:t> is a privileged instruction</a:t>
            </a:r>
          </a:p>
          <a:p>
            <a:pPr lvl="1"/>
            <a:r>
              <a:rPr lang="en-US" dirty="0"/>
              <a:t>Can only be executed in </a:t>
            </a:r>
            <a:r>
              <a:rPr lang="en-US" dirty="0">
                <a:solidFill>
                  <a:srgbClr val="0070C0"/>
                </a:solidFill>
              </a:rPr>
              <a:t>Supervisor mode</a:t>
            </a:r>
          </a:p>
          <a:p>
            <a:pPr lvl="1"/>
            <a:r>
              <a:rPr lang="en-US" dirty="0"/>
              <a:t>If executed in </a:t>
            </a:r>
            <a:r>
              <a:rPr lang="en-US" dirty="0">
                <a:solidFill>
                  <a:srgbClr val="0070C0"/>
                </a:solidFill>
              </a:rPr>
              <a:t>User mode</a:t>
            </a:r>
            <a:r>
              <a:rPr lang="en-US" dirty="0"/>
              <a:t>, causes an </a:t>
            </a:r>
            <a:r>
              <a:rPr lang="en-US" dirty="0">
                <a:solidFill>
                  <a:srgbClr val="0070C0"/>
                </a:solidFill>
              </a:rPr>
              <a:t>exception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8DBCD7-8880-4C89-AB42-071C68D56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ECE 220: Computer Systems &amp; Programming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75C2E2-B685-41AE-82D0-2B68D2E36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Volodymyr Kindratenko.  All rights reserved.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31B081-CCEC-4654-A3BF-AD5E2C473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DFCBF99B-FFDD-44A2-B92B-66EDED34A677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020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A4C2A-9086-4C2F-8727-6963AEE02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Stage 3: Return from the interrupt (RTI)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9DB8B5-DA64-4604-BB5D-905FF987CA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201168" lvl="1" indent="0">
              <a:buNone/>
            </a:pPr>
            <a:r>
              <a:rPr lang="en-US" dirty="0"/>
              <a:t>If </a:t>
            </a:r>
            <a:r>
              <a:rPr lang="en-US" dirty="0">
                <a:solidFill>
                  <a:srgbClr val="0070C0"/>
                </a:solidFill>
              </a:rPr>
              <a:t>PSR[15] = 0</a:t>
            </a:r>
          </a:p>
          <a:p>
            <a:pPr lvl="1"/>
            <a:r>
              <a:rPr lang="en-US" dirty="0"/>
              <a:t>Restore PC and PSR</a:t>
            </a:r>
          </a:p>
          <a:p>
            <a:pPr lvl="1"/>
            <a:r>
              <a:rPr lang="en-US" dirty="0"/>
              <a:t>Test old PSR[15]</a:t>
            </a:r>
          </a:p>
          <a:p>
            <a:pPr lvl="2"/>
            <a:r>
              <a:rPr lang="en-US" dirty="0"/>
              <a:t>If old PSR[15] = 1 then the system returns to User mode and hence restore USP (R6) and store SSP</a:t>
            </a:r>
          </a:p>
          <a:p>
            <a:pPr lvl="2"/>
            <a:r>
              <a:rPr lang="en-US" dirty="0"/>
              <a:t>If old PSR[15] = 0 then system continues to be in the Supervisory mode</a:t>
            </a:r>
          </a:p>
          <a:p>
            <a:pPr marL="201168" lvl="1" indent="0">
              <a:buNone/>
            </a:pPr>
            <a:r>
              <a:rPr lang="en-US" dirty="0"/>
              <a:t>If </a:t>
            </a:r>
            <a:r>
              <a:rPr lang="en-US" dirty="0">
                <a:solidFill>
                  <a:srgbClr val="0070C0"/>
                </a:solidFill>
              </a:rPr>
              <a:t>PSR[15] = 1 </a:t>
            </a:r>
            <a:r>
              <a:rPr lang="en-US" dirty="0"/>
              <a:t>(Privilege Mode Exception)</a:t>
            </a:r>
          </a:p>
          <a:p>
            <a:pPr lvl="1"/>
            <a:r>
              <a:rPr lang="en-US" dirty="0"/>
              <a:t>Handle condition as an privileged mode violation</a:t>
            </a:r>
          </a:p>
          <a:p>
            <a:pPr lvl="1"/>
            <a:r>
              <a:rPr lang="en-US" dirty="0"/>
              <a:t>Load Interrupt Vector with starting address of Privilege mode violation</a:t>
            </a:r>
          </a:p>
          <a:p>
            <a:pPr lvl="1"/>
            <a:r>
              <a:rPr lang="en-US" dirty="0"/>
              <a:t>Go to State 45 to handle interrupt as if by INT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175CD5-5582-4686-A474-C22D17312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ECE 220: Computer Systems &amp; Programming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2A49CC-B3A8-49B8-9A42-CD609C5CB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Volodymyr Kindratenko.  All rights reserved.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74EA45-602A-4C50-A519-91B0AC375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DFCBF99B-FFDD-44A2-B92B-66EDED34A677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17" name="Picture 16" descr="lc3_state_diagram_full">
            <a:extLst>
              <a:ext uri="{FF2B5EF4-FFF2-40B4-BE49-F238E27FC236}">
                <a16:creationId xmlns:a16="http://schemas.microsoft.com/office/drawing/2014/main" id="{79C7525F-6AE9-47B0-8580-197A440D255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566" r="80070" b="12782"/>
          <a:stretch>
            <a:fillRect/>
          </a:stretch>
        </p:blipFill>
        <p:spPr bwMode="auto">
          <a:xfrm>
            <a:off x="8480996" y="1630017"/>
            <a:ext cx="2126044" cy="423907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65153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23985-DE4B-453F-B8BE-10C56A848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FA3A3-ED7F-48BB-B7CB-BE51832D5E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lang="en-US" dirty="0"/>
              <a:t>Only exceptions from 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Privilege mode violation</a:t>
            </a:r>
          </a:p>
          <a:p>
            <a:pPr lvl="2"/>
            <a:r>
              <a:rPr lang="en-US" dirty="0"/>
              <a:t>If processor encounter RTI when in </a:t>
            </a:r>
            <a:r>
              <a:rPr lang="en-US" dirty="0">
                <a:solidFill>
                  <a:srgbClr val="0070C0"/>
                </a:solidFill>
              </a:rPr>
              <a:t>User mode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Illegal opcode </a:t>
            </a:r>
          </a:p>
          <a:p>
            <a:pPr lvl="2"/>
            <a:r>
              <a:rPr lang="en-US" dirty="0"/>
              <a:t>If IR[15:12] = 1101 is true (unused opcode)</a:t>
            </a:r>
          </a:p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lang="en-US" dirty="0"/>
              <a:t>Exception handling is similar to interrupt handling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CD4A92-1F89-4DFC-9B0F-C8022E755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ECE 220: Computer Systems &amp; Programming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BC602D-BE3A-4497-BE95-EDE6F60CE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Volodymyr Kindratenko.  All rights reserved.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B05ACB-8C6A-432D-9583-E09285D05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DFCBF99B-FFDD-44A2-B92B-66EDED34A677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837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88BB6-8968-4A93-A97B-EA019C111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Extended LC-3 Datapath and FSM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672433-2F8E-42D9-9FE0-2F0D92419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ECE 220: Computer Systems &amp; Programming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DFCB28-75F1-4D18-A121-0F0ED203A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© 2019 Volodymyr Kindratenko.  All rights reserved.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2D5439-D44A-43CA-BB2A-CCF31261E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1100"/>
              <a:t>slide </a:t>
            </a:r>
            <a:fld id="{DFCBF99B-FFDD-44A2-B92B-66EDED34A677}" type="slidenum">
              <a:rPr lang="en-US" sz="1100" smtClean="0"/>
              <a:pPr/>
              <a:t>23</a:t>
            </a:fld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70A0CFD-2C45-419A-8C22-75AD29F0CB7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22214" y="1473358"/>
            <a:ext cx="4702441" cy="4695825"/>
          </a:xfrm>
          <a:prstGeom prst="rect">
            <a:avLst/>
          </a:prstGeom>
        </p:spPr>
      </p:pic>
      <p:pic>
        <p:nvPicPr>
          <p:cNvPr id="8" name="Picture 7" descr="lc3_datapath_full">
            <a:extLst>
              <a:ext uri="{FF2B5EF4-FFF2-40B4-BE49-F238E27FC236}">
                <a16:creationId xmlns:a16="http://schemas.microsoft.com/office/drawing/2014/main" id="{2951F2C4-1727-447D-AC96-4333B8AADFE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162" y="1473358"/>
            <a:ext cx="4829175" cy="46958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96319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48CB7-D5D2-464F-89EF-BFD203B32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D9F8D-CBDC-47B6-9368-87927A23AF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; run this with https://wchargin.github.io/lc3web </a:t>
            </a:r>
          </a:p>
          <a:p>
            <a:r>
              <a:rPr lang="en-US" dirty="0"/>
              <a:t>             ; configure interrupt subroutine</a:t>
            </a:r>
          </a:p>
          <a:p>
            <a:r>
              <a:rPr lang="en-US" dirty="0"/>
              <a:t>             LEA R0, ISR_KB</a:t>
            </a:r>
          </a:p>
          <a:p>
            <a:r>
              <a:rPr lang="en-US" dirty="0"/>
              <a:t>             STI R0, KBINTV ; load ISR address to INTV</a:t>
            </a:r>
          </a:p>
          <a:p>
            <a:r>
              <a:rPr lang="en-US" dirty="0"/>
              <a:t>             LD R3, EN_IE</a:t>
            </a:r>
          </a:p>
          <a:p>
            <a:r>
              <a:rPr lang="en-US" dirty="0"/>
              <a:t>             STI R3, KBSR ; enable IE bit of KBSR</a:t>
            </a:r>
          </a:p>
          <a:p>
            <a:pPr marL="0" indent="0">
              <a:buNone/>
            </a:pPr>
            <a:r>
              <a:rPr lang="en-US" dirty="0"/>
              <a:t>              ; main code (just an infinite output loop)</a:t>
            </a:r>
          </a:p>
          <a:p>
            <a:r>
              <a:rPr lang="en-US" dirty="0"/>
              <a:t>AGAIN LD R0, NUM2 ; infinite loop printing '2’</a:t>
            </a:r>
          </a:p>
          <a:p>
            <a:r>
              <a:rPr lang="en-US" dirty="0"/>
              <a:t>             OUT</a:t>
            </a:r>
          </a:p>
          <a:p>
            <a:r>
              <a:rPr lang="en-US" dirty="0"/>
              <a:t>             </a:t>
            </a:r>
            <a:r>
              <a:rPr lang="en-US" dirty="0" err="1"/>
              <a:t>BRnzp</a:t>
            </a:r>
            <a:r>
              <a:rPr lang="en-US" dirty="0"/>
              <a:t> AGAIN</a:t>
            </a:r>
          </a:p>
          <a:p>
            <a:r>
              <a:rPr lang="en-US" dirty="0"/>
              <a:t>             HALT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34CC97-FE23-4922-A524-85640E1B6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ECE 220: Computer Systems &amp; Programming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2952CC-C50D-476E-809A-6DA6452F7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Volodymyr Kindratenko.  All rights reserved.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DFB2B8-4859-42FB-89D4-5F5E1B39F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DFCBF99B-FFDD-44A2-B92B-66EDED34A677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100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8E483-19BE-411B-9D9B-066FB6D25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-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4A0199-726B-41B4-9DB2-39A531DF7A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                ; Interrupt Service Routine</a:t>
            </a:r>
          </a:p>
          <a:p>
            <a:r>
              <a:rPr lang="en-US" dirty="0"/>
              <a:t>ISR_KB   ST R0, SaveR0 ;</a:t>
            </a:r>
            <a:r>
              <a:rPr lang="en-US" dirty="0" err="1"/>
              <a:t>callee</a:t>
            </a:r>
            <a:r>
              <a:rPr lang="en-US" dirty="0"/>
              <a:t>-save</a:t>
            </a:r>
          </a:p>
          <a:p>
            <a:r>
              <a:rPr lang="en-US" dirty="0"/>
              <a:t>                 LDI R0, KBDR ; read a character from keyboard and clear ready bit</a:t>
            </a:r>
          </a:p>
          <a:p>
            <a:r>
              <a:rPr lang="en-US" dirty="0"/>
              <a:t>                 OUT</a:t>
            </a:r>
          </a:p>
          <a:p>
            <a:r>
              <a:rPr lang="en-US" dirty="0"/>
              <a:t>                 LD R0,SaveR0</a:t>
            </a:r>
          </a:p>
          <a:p>
            <a:r>
              <a:rPr lang="en-US" dirty="0"/>
              <a:t>                 RTI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EN_IE     .FILL x4000 ; enable IE 0100_0000_0000_0000</a:t>
            </a:r>
          </a:p>
          <a:p>
            <a:r>
              <a:rPr lang="en-US" dirty="0"/>
              <a:t>NUM2     .FILL x0032 ; '2'</a:t>
            </a:r>
          </a:p>
          <a:p>
            <a:r>
              <a:rPr lang="en-US" dirty="0"/>
              <a:t>KBSR      .FILL xFE00</a:t>
            </a:r>
          </a:p>
          <a:p>
            <a:r>
              <a:rPr lang="en-US" dirty="0"/>
              <a:t>KBDR     .FILL xFE02</a:t>
            </a:r>
          </a:p>
          <a:p>
            <a:r>
              <a:rPr lang="en-US" dirty="0"/>
              <a:t>KBINTV .FILL x0180 ; INT vector table address for keyboard</a:t>
            </a:r>
          </a:p>
          <a:p>
            <a:r>
              <a:rPr lang="en-US" dirty="0"/>
              <a:t>SaveR0   .BLKW #1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452768-E3D9-4518-9C84-ADC598CB6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ECE 220: Computer Systems &amp; Programming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BB840B-81CF-4785-93C7-C01F81264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© 2019 Volodymyr Kindratenko.  All rights reserved.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92C133-6841-46F9-837C-5C99574FF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1100"/>
              <a:t>slide </a:t>
            </a:r>
            <a:fld id="{DFCBF99B-FFDD-44A2-B92B-66EDED34A677}" type="slidenum">
              <a:rPr lang="en-US" sz="1100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921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Nested Interrupts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250"/>
          <a:stretch/>
        </p:blipFill>
        <p:spPr>
          <a:xfrm>
            <a:off x="1581098" y="1443451"/>
            <a:ext cx="8875059" cy="4690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1488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2DA48E2-C056-4D64-B158-564CBEBC1B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8471" y="931652"/>
            <a:ext cx="8875059" cy="4994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64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AFBAC-BCA1-4759-A917-45BE6CAD0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Interrupt-driven I/O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704F7-4E87-43A7-AB09-4A28159D09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400" dirty="0"/>
              <a:t>In </a:t>
            </a:r>
            <a:r>
              <a:rPr lang="en-US" sz="2400" dirty="0">
                <a:solidFill>
                  <a:srgbClr val="0070C0"/>
                </a:solidFill>
              </a:rPr>
              <a:t>interrupt-driven I/O</a:t>
            </a:r>
            <a:r>
              <a:rPr lang="en-US" sz="2400" dirty="0"/>
              <a:t>, interaction with the I/O device is controlled by the I/O device itself</a:t>
            </a:r>
          </a:p>
          <a:p>
            <a:pPr lvl="1">
              <a:lnSpc>
                <a:spcPct val="110000"/>
              </a:lnSpc>
            </a:pPr>
            <a:r>
              <a:rPr lang="en-US" sz="2400" dirty="0"/>
              <a:t>An I/O device generates an </a:t>
            </a:r>
            <a:r>
              <a:rPr lang="en-US" sz="2400" dirty="0">
                <a:solidFill>
                  <a:srgbClr val="0070C0"/>
                </a:solidFill>
              </a:rPr>
              <a:t>interrupt signal</a:t>
            </a:r>
            <a:r>
              <a:rPr lang="en-US" sz="2400" dirty="0"/>
              <a:t> to indicate that I/O device is ready with new I/O operation </a:t>
            </a:r>
          </a:p>
          <a:p>
            <a:pPr lvl="1">
              <a:lnSpc>
                <a:spcPct val="110000"/>
              </a:lnSpc>
            </a:pPr>
            <a:r>
              <a:rPr lang="en-US" sz="2400" dirty="0"/>
              <a:t>In response to this interrupt, the currently executed program stops its execution and the control is passed to some subroutine designed to handle the interrupt</a:t>
            </a:r>
          </a:p>
          <a:p>
            <a:pPr lvl="1">
              <a:lnSpc>
                <a:spcPct val="110000"/>
              </a:lnSpc>
            </a:pPr>
            <a:r>
              <a:rPr lang="en-US" sz="2400" dirty="0"/>
              <a:t>Once the subroutine processes the interrupt, the control is passed back to the program that was previously executed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EF73D4-6D21-406C-A28E-54344AF4365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96348" y="6459785"/>
            <a:ext cx="3244132" cy="365125"/>
          </a:xfrm>
        </p:spPr>
        <p:txBody>
          <a:bodyPr/>
          <a:lstStyle/>
          <a:p>
            <a:r>
              <a:rPr lang="en-US" dirty="0"/>
              <a:t>ECE 220: Computer Systems &amp; Programming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EC9A56-940F-49D2-A2F7-B95B6585E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© 2019 Volodymyr Kindratenko.  All rights reserved.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34E944-9C34-4E01-99D3-D4225A3A0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1100"/>
              <a:t>slide </a:t>
            </a:r>
            <a:fld id="{DFCBF99B-FFDD-44A2-B92B-66EDED34A677}" type="slidenum">
              <a:rPr lang="en-US" sz="1100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664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9E88173C-ED20-487F-86AC-D812669D4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64909-D847-46A6-A051-0FD4501775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Several things must be true for an I/O device to actually interrupt the processor</a:t>
            </a:r>
          </a:p>
          <a:p>
            <a:pPr marL="715518" lvl="1" indent="-514350">
              <a:buFont typeface="+mj-lt"/>
              <a:buAutoNum type="arabicPeriod"/>
            </a:pPr>
            <a:r>
              <a:rPr lang="en-US" dirty="0"/>
              <a:t>The device must want to request service.</a:t>
            </a:r>
          </a:p>
          <a:p>
            <a:pPr marL="384048" lvl="2" indent="0">
              <a:buNone/>
            </a:pPr>
            <a:r>
              <a:rPr lang="en-US" dirty="0"/>
              <a:t>This is indicated by </a:t>
            </a:r>
            <a:r>
              <a:rPr lang="en-US" dirty="0">
                <a:solidFill>
                  <a:srgbClr val="0070C0"/>
                </a:solidFill>
              </a:rPr>
              <a:t>ready bit (KBSR[15] and DSR[15])</a:t>
            </a:r>
            <a:r>
              <a:rPr lang="en-US" dirty="0"/>
              <a:t>.  If these bits are set, there is a new I/O request ready to be served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BEAE69-FCFF-4738-A952-F5C45EC3A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ECE 220: Computer Systems &amp; Programming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546F80-4D39-44A4-B810-8B988A46A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Volodymyr Kindratenko.  All rights reserved.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671E6D-3766-46EF-B7A5-036B7E1D4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DFCBF99B-FFDD-44A2-B92B-66EDED34A677}" type="slidenum">
              <a:rPr lang="en-US" smtClean="0"/>
              <a:pPr/>
              <a:t>4</a:t>
            </a:fld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F8F7429-5F0D-4D42-A0E0-619E35EF513C}"/>
              </a:ext>
            </a:extLst>
          </p:cNvPr>
          <p:cNvGrpSpPr/>
          <p:nvPr/>
        </p:nvGrpSpPr>
        <p:grpSpPr>
          <a:xfrm>
            <a:off x="596348" y="4470201"/>
            <a:ext cx="8747358" cy="1276311"/>
            <a:chOff x="877530" y="3283901"/>
            <a:chExt cx="8747358" cy="1276311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18947D6-2E55-4DFB-B3F3-A46DFCA05C03}"/>
                </a:ext>
              </a:extLst>
            </p:cNvPr>
            <p:cNvSpPr/>
            <p:nvPr/>
          </p:nvSpPr>
          <p:spPr>
            <a:xfrm>
              <a:off x="1334730" y="3600692"/>
              <a:ext cx="457200" cy="45720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2AA2F43-720C-41C2-BDF6-2CE975CA9173}"/>
                </a:ext>
              </a:extLst>
            </p:cNvPr>
            <p:cNvSpPr/>
            <p:nvPr/>
          </p:nvSpPr>
          <p:spPr>
            <a:xfrm>
              <a:off x="877530" y="3600692"/>
              <a:ext cx="457200" cy="457200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48BB13F-1606-40F0-A867-6438F75F9AB8}"/>
                </a:ext>
              </a:extLst>
            </p:cNvPr>
            <p:cNvSpPr/>
            <p:nvPr/>
          </p:nvSpPr>
          <p:spPr>
            <a:xfrm>
              <a:off x="1791930" y="3600692"/>
              <a:ext cx="457200" cy="45720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FFCB351-EC7D-410A-A14A-0FF5318B69C3}"/>
                </a:ext>
              </a:extLst>
            </p:cNvPr>
            <p:cNvSpPr/>
            <p:nvPr/>
          </p:nvSpPr>
          <p:spPr>
            <a:xfrm>
              <a:off x="2249130" y="3600692"/>
              <a:ext cx="457200" cy="45720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C6133B6-2AFF-4993-A9F5-78103B9D0C54}"/>
                </a:ext>
              </a:extLst>
            </p:cNvPr>
            <p:cNvSpPr txBox="1"/>
            <p:nvPr/>
          </p:nvSpPr>
          <p:spPr>
            <a:xfrm>
              <a:off x="977890" y="3283901"/>
              <a:ext cx="256480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15</a:t>
              </a: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70063B8-2206-455F-A4CA-3A86DAAE420B}"/>
                </a:ext>
              </a:extLst>
            </p:cNvPr>
            <p:cNvGrpSpPr/>
            <p:nvPr/>
          </p:nvGrpSpPr>
          <p:grpSpPr>
            <a:xfrm>
              <a:off x="2707860" y="3600692"/>
              <a:ext cx="1351723" cy="457200"/>
              <a:chOff x="4352108" y="2990577"/>
              <a:chExt cx="1351723" cy="457200"/>
            </a:xfrm>
            <a:solidFill>
              <a:srgbClr val="92D050"/>
            </a:solidFill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C0EC7F78-6BDC-4BF0-9733-83783248E4AE}"/>
                  </a:ext>
                </a:extLst>
              </p:cNvPr>
              <p:cNvSpPr/>
              <p:nvPr/>
            </p:nvSpPr>
            <p:spPr>
              <a:xfrm>
                <a:off x="4352108" y="2990577"/>
                <a:ext cx="457200" cy="457200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28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570D2C25-43B7-495A-B76C-FC91C48C626D}"/>
                  </a:ext>
                </a:extLst>
              </p:cNvPr>
              <p:cNvSpPr/>
              <p:nvPr/>
            </p:nvSpPr>
            <p:spPr>
              <a:xfrm>
                <a:off x="4809308" y="2990577"/>
                <a:ext cx="457200" cy="457200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28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1CDFE4C2-0E7E-4BA2-B48F-78DBC20A5972}"/>
                  </a:ext>
                </a:extLst>
              </p:cNvPr>
              <p:cNvSpPr/>
              <p:nvPr/>
            </p:nvSpPr>
            <p:spPr>
              <a:xfrm>
                <a:off x="5246631" y="2990577"/>
                <a:ext cx="457200" cy="457200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28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ACF5097-9E5C-4596-B8C9-B99A3FBAE49E}"/>
                </a:ext>
              </a:extLst>
            </p:cNvPr>
            <p:cNvSpPr/>
            <p:nvPr/>
          </p:nvSpPr>
          <p:spPr>
            <a:xfrm>
              <a:off x="4055003" y="3600692"/>
              <a:ext cx="457200" cy="45720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EF37BCB-A105-46B7-8641-BA43D1CDA063}"/>
                </a:ext>
              </a:extLst>
            </p:cNvPr>
            <p:cNvSpPr/>
            <p:nvPr/>
          </p:nvSpPr>
          <p:spPr>
            <a:xfrm>
              <a:off x="4519417" y="3600692"/>
              <a:ext cx="457200" cy="45720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403E2BB-266E-4B9A-BFBC-64BE3EC9A337}"/>
                </a:ext>
              </a:extLst>
            </p:cNvPr>
            <p:cNvSpPr/>
            <p:nvPr/>
          </p:nvSpPr>
          <p:spPr>
            <a:xfrm>
              <a:off x="4956740" y="3600692"/>
              <a:ext cx="457200" cy="45720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EC45D331-C843-4470-BA7B-A00B4F586611}"/>
                </a:ext>
              </a:extLst>
            </p:cNvPr>
            <p:cNvGrpSpPr/>
            <p:nvPr/>
          </p:nvGrpSpPr>
          <p:grpSpPr>
            <a:xfrm>
              <a:off x="5413941" y="3600692"/>
              <a:ext cx="2693507" cy="457200"/>
              <a:chOff x="4573560" y="3792627"/>
              <a:chExt cx="2693507" cy="457200"/>
            </a:xfrm>
            <a:solidFill>
              <a:srgbClr val="92D050"/>
            </a:solidFill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9237F90F-6DB2-4DDD-A0DC-497D878170E8}"/>
                  </a:ext>
                </a:extLst>
              </p:cNvPr>
              <p:cNvSpPr/>
              <p:nvPr/>
            </p:nvSpPr>
            <p:spPr>
              <a:xfrm>
                <a:off x="5915344" y="3792627"/>
                <a:ext cx="457200" cy="457200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28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3603052C-BB56-46E8-98C3-E332F7A9F18C}"/>
                  </a:ext>
                </a:extLst>
              </p:cNvPr>
              <p:cNvSpPr/>
              <p:nvPr/>
            </p:nvSpPr>
            <p:spPr>
              <a:xfrm>
                <a:off x="6372544" y="3792627"/>
                <a:ext cx="457200" cy="457200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28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6B5B9D11-931C-4301-A727-CE5C7289C484}"/>
                  </a:ext>
                </a:extLst>
              </p:cNvPr>
              <p:cNvSpPr/>
              <p:nvPr/>
            </p:nvSpPr>
            <p:spPr>
              <a:xfrm>
                <a:off x="6809867" y="3792627"/>
                <a:ext cx="457200" cy="457200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28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024FFB27-E371-4BA3-9D8C-278FB66A1DF4}"/>
                  </a:ext>
                </a:extLst>
              </p:cNvPr>
              <p:cNvSpPr/>
              <p:nvPr/>
            </p:nvSpPr>
            <p:spPr>
              <a:xfrm>
                <a:off x="4573560" y="3792627"/>
                <a:ext cx="457200" cy="457200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28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32141DE2-C532-4CE5-ADAD-EB835CD4E80A}"/>
                  </a:ext>
                </a:extLst>
              </p:cNvPr>
              <p:cNvSpPr/>
              <p:nvPr/>
            </p:nvSpPr>
            <p:spPr>
              <a:xfrm>
                <a:off x="5030760" y="3792627"/>
                <a:ext cx="457200" cy="457200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28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5427B8C2-A26B-4249-94D8-8E4756319988}"/>
                  </a:ext>
                </a:extLst>
              </p:cNvPr>
              <p:cNvSpPr/>
              <p:nvPr/>
            </p:nvSpPr>
            <p:spPr>
              <a:xfrm>
                <a:off x="5468083" y="3792627"/>
                <a:ext cx="457200" cy="457200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28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551ACF06-32FF-41B8-9D0A-4C072832CC94}"/>
                </a:ext>
              </a:extLst>
            </p:cNvPr>
            <p:cNvGrpSpPr/>
            <p:nvPr/>
          </p:nvGrpSpPr>
          <p:grpSpPr>
            <a:xfrm>
              <a:off x="1435511" y="3287366"/>
              <a:ext cx="6505597" cy="277000"/>
              <a:chOff x="-3189575" y="2044118"/>
              <a:chExt cx="6505597" cy="277000"/>
            </a:xfrm>
          </p:grpSpPr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1FADF51-77BB-4CAF-8E03-91EA7A915D93}"/>
                  </a:ext>
                </a:extLst>
              </p:cNvPr>
              <p:cNvSpPr txBox="1"/>
              <p:nvPr/>
            </p:nvSpPr>
            <p:spPr>
              <a:xfrm>
                <a:off x="-3189575" y="2044118"/>
                <a:ext cx="25647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14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3FE8967-14D9-4C98-B532-007734844044}"/>
                  </a:ext>
                </a:extLst>
              </p:cNvPr>
              <p:cNvSpPr txBox="1"/>
              <p:nvPr/>
            </p:nvSpPr>
            <p:spPr>
              <a:xfrm>
                <a:off x="3187782" y="2044119"/>
                <a:ext cx="1282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0</a:t>
                </a:r>
              </a:p>
            </p:txBody>
          </p:sp>
        </p:grp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141BF3C-3B76-4559-9DAA-D1239354B2D2}"/>
                </a:ext>
              </a:extLst>
            </p:cNvPr>
            <p:cNvSpPr/>
            <p:nvPr/>
          </p:nvSpPr>
          <p:spPr>
            <a:xfrm>
              <a:off x="1426690" y="3692132"/>
              <a:ext cx="6590557" cy="27432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undefined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87975FC-CB50-4B02-9397-75771F58C5FC}"/>
                </a:ext>
              </a:extLst>
            </p:cNvPr>
            <p:cNvSpPr/>
            <p:nvPr/>
          </p:nvSpPr>
          <p:spPr>
            <a:xfrm>
              <a:off x="8313136" y="3619189"/>
              <a:ext cx="1311752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KBSR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27EB6BB-DBA3-4392-B795-B2CDCB13658E}"/>
                </a:ext>
              </a:extLst>
            </p:cNvPr>
            <p:cNvSpPr/>
            <p:nvPr/>
          </p:nvSpPr>
          <p:spPr>
            <a:xfrm>
              <a:off x="1165978" y="4103012"/>
              <a:ext cx="2186822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ready bit</a:t>
              </a:r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2D612354-8E84-4D34-95CE-34DE20B014BB}"/>
                </a:ext>
              </a:extLst>
            </p:cNvPr>
            <p:cNvCxnSpPr/>
            <p:nvPr/>
          </p:nvCxnSpPr>
          <p:spPr>
            <a:xfrm>
              <a:off x="1101213" y="3824748"/>
              <a:ext cx="133157" cy="461144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51505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9E88173C-ED20-487F-86AC-D812669D4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64909-D847-46A6-A051-0FD4501775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15518" lvl="1" indent="-514350">
              <a:buFont typeface="+mj-lt"/>
              <a:buAutoNum type="arabicPeriod" startAt="2"/>
            </a:pPr>
            <a:r>
              <a:rPr lang="en-US" dirty="0"/>
              <a:t>The device must have the right to request service.</a:t>
            </a:r>
          </a:p>
          <a:p>
            <a:pPr marL="384048" lvl="2" indent="0">
              <a:buNone/>
            </a:pPr>
            <a:r>
              <a:rPr lang="en-US" dirty="0"/>
              <a:t>This is indicated by an </a:t>
            </a:r>
            <a:r>
              <a:rPr lang="en-US" dirty="0">
                <a:solidFill>
                  <a:srgbClr val="0070C0"/>
                </a:solidFill>
              </a:rPr>
              <a:t>interrupt enable bit (KBSR[14] and DSR[14])</a:t>
            </a:r>
            <a:r>
              <a:rPr lang="en-US" dirty="0"/>
              <a:t>.  If such bit is set by the processor, the processor wants to give the I/O device the right to request the interrupt service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BEAE69-FCFF-4738-A952-F5C45EC3A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ECE 220: Computer Systems &amp; Programming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546F80-4D39-44A4-B810-8B988A46A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Volodymyr Kindratenko.  All rights reserved.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671E6D-3766-46EF-B7A5-036B7E1D4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DFCBF99B-FFDD-44A2-B92B-66EDED34A677}" type="slidenum">
              <a:rPr lang="en-US" smtClean="0"/>
              <a:pPr/>
              <a:t>5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33D5EAC-69A0-4309-BA01-2880AF764ED1}"/>
              </a:ext>
            </a:extLst>
          </p:cNvPr>
          <p:cNvGrpSpPr/>
          <p:nvPr/>
        </p:nvGrpSpPr>
        <p:grpSpPr>
          <a:xfrm>
            <a:off x="596348" y="4449342"/>
            <a:ext cx="8905830" cy="778641"/>
            <a:chOff x="708745" y="2451274"/>
            <a:chExt cx="8905830" cy="77864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AB001C3-745D-4227-95EE-E47CF53960CD}"/>
                </a:ext>
              </a:extLst>
            </p:cNvPr>
            <p:cNvSpPr/>
            <p:nvPr/>
          </p:nvSpPr>
          <p:spPr>
            <a:xfrm>
              <a:off x="1165945" y="2768065"/>
              <a:ext cx="457200" cy="457200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9DEE1F7-FF04-4D1D-A2FF-4AE5B1ED9D4D}"/>
                </a:ext>
              </a:extLst>
            </p:cNvPr>
            <p:cNvSpPr/>
            <p:nvPr/>
          </p:nvSpPr>
          <p:spPr>
            <a:xfrm>
              <a:off x="708745" y="2768065"/>
              <a:ext cx="457200" cy="457200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00D8209-1308-4F7D-B729-270543483583}"/>
                </a:ext>
              </a:extLst>
            </p:cNvPr>
            <p:cNvSpPr/>
            <p:nvPr/>
          </p:nvSpPr>
          <p:spPr>
            <a:xfrm>
              <a:off x="1623145" y="2768065"/>
              <a:ext cx="457200" cy="45720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DA2AAFA-0051-44D3-995B-A6B59FFD4C47}"/>
                </a:ext>
              </a:extLst>
            </p:cNvPr>
            <p:cNvSpPr/>
            <p:nvPr/>
          </p:nvSpPr>
          <p:spPr>
            <a:xfrm>
              <a:off x="2080345" y="2768065"/>
              <a:ext cx="457200" cy="45720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EB34CE1-E2D4-4972-AAD3-FEDB8701D9D5}"/>
                </a:ext>
              </a:extLst>
            </p:cNvPr>
            <p:cNvSpPr txBox="1"/>
            <p:nvPr/>
          </p:nvSpPr>
          <p:spPr>
            <a:xfrm>
              <a:off x="809105" y="2451274"/>
              <a:ext cx="256480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15</a:t>
              </a: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CB1D0E3-8C46-4634-8E89-686A76C3477E}"/>
                </a:ext>
              </a:extLst>
            </p:cNvPr>
            <p:cNvGrpSpPr/>
            <p:nvPr/>
          </p:nvGrpSpPr>
          <p:grpSpPr>
            <a:xfrm>
              <a:off x="2539075" y="2768065"/>
              <a:ext cx="1351723" cy="457200"/>
              <a:chOff x="4352108" y="2990577"/>
              <a:chExt cx="1351723" cy="457200"/>
            </a:xfrm>
            <a:solidFill>
              <a:srgbClr val="92D050"/>
            </a:solidFill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CA41BDB5-0AD7-479C-B7DF-5E64EE47492B}"/>
                  </a:ext>
                </a:extLst>
              </p:cNvPr>
              <p:cNvSpPr/>
              <p:nvPr/>
            </p:nvSpPr>
            <p:spPr>
              <a:xfrm>
                <a:off x="4352108" y="2990577"/>
                <a:ext cx="457200" cy="457200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28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BE96F65D-6799-42B9-B71C-F7B8C5989BF2}"/>
                  </a:ext>
                </a:extLst>
              </p:cNvPr>
              <p:cNvSpPr/>
              <p:nvPr/>
            </p:nvSpPr>
            <p:spPr>
              <a:xfrm>
                <a:off x="4809308" y="2990577"/>
                <a:ext cx="457200" cy="457200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28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FA65C1BB-5962-4B18-BDC8-D1BC176EB569}"/>
                  </a:ext>
                </a:extLst>
              </p:cNvPr>
              <p:cNvSpPr/>
              <p:nvPr/>
            </p:nvSpPr>
            <p:spPr>
              <a:xfrm>
                <a:off x="5246631" y="2990577"/>
                <a:ext cx="457200" cy="457200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28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01D28FC-4D0C-460D-9D74-62FD313A7585}"/>
                </a:ext>
              </a:extLst>
            </p:cNvPr>
            <p:cNvSpPr/>
            <p:nvPr/>
          </p:nvSpPr>
          <p:spPr>
            <a:xfrm>
              <a:off x="3886218" y="2768065"/>
              <a:ext cx="457200" cy="45720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8E171C6-0C09-4262-B6E8-F6BD07C06DF7}"/>
                </a:ext>
              </a:extLst>
            </p:cNvPr>
            <p:cNvSpPr/>
            <p:nvPr/>
          </p:nvSpPr>
          <p:spPr>
            <a:xfrm>
              <a:off x="4350632" y="2768065"/>
              <a:ext cx="457200" cy="45720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2487124-DB4C-4EF1-BD6E-55FCE94D6820}"/>
                </a:ext>
              </a:extLst>
            </p:cNvPr>
            <p:cNvSpPr/>
            <p:nvPr/>
          </p:nvSpPr>
          <p:spPr>
            <a:xfrm>
              <a:off x="4787955" y="2768065"/>
              <a:ext cx="457200" cy="45720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6AE76BB2-E6B5-4998-B90D-74E3B5C9286C}"/>
                </a:ext>
              </a:extLst>
            </p:cNvPr>
            <p:cNvGrpSpPr/>
            <p:nvPr/>
          </p:nvGrpSpPr>
          <p:grpSpPr>
            <a:xfrm>
              <a:off x="5245156" y="2768065"/>
              <a:ext cx="2693507" cy="457200"/>
              <a:chOff x="4573560" y="3792627"/>
              <a:chExt cx="2693507" cy="457200"/>
            </a:xfrm>
            <a:solidFill>
              <a:srgbClr val="92D050"/>
            </a:solidFill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7930CEAE-0EBF-4210-9B3A-2627EDE8BFF8}"/>
                  </a:ext>
                </a:extLst>
              </p:cNvPr>
              <p:cNvSpPr/>
              <p:nvPr/>
            </p:nvSpPr>
            <p:spPr>
              <a:xfrm>
                <a:off x="5915344" y="3792627"/>
                <a:ext cx="457200" cy="457200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28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68BEEA10-8D5F-4FE2-B53F-CDC5B1FE5C0D}"/>
                  </a:ext>
                </a:extLst>
              </p:cNvPr>
              <p:cNvSpPr/>
              <p:nvPr/>
            </p:nvSpPr>
            <p:spPr>
              <a:xfrm>
                <a:off x="6372544" y="3792627"/>
                <a:ext cx="457200" cy="457200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28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1B1B91BE-81EA-46FE-9630-C283802CA683}"/>
                  </a:ext>
                </a:extLst>
              </p:cNvPr>
              <p:cNvSpPr/>
              <p:nvPr/>
            </p:nvSpPr>
            <p:spPr>
              <a:xfrm>
                <a:off x="6809867" y="3792627"/>
                <a:ext cx="457200" cy="457200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28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CECAA8CE-DA43-400D-9D54-9F7EB1FF480D}"/>
                  </a:ext>
                </a:extLst>
              </p:cNvPr>
              <p:cNvSpPr/>
              <p:nvPr/>
            </p:nvSpPr>
            <p:spPr>
              <a:xfrm>
                <a:off x="4573560" y="3792627"/>
                <a:ext cx="457200" cy="457200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28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5433A660-3DB0-4E1E-A06F-153D6AED1B90}"/>
                  </a:ext>
                </a:extLst>
              </p:cNvPr>
              <p:cNvSpPr/>
              <p:nvPr/>
            </p:nvSpPr>
            <p:spPr>
              <a:xfrm>
                <a:off x="5030760" y="3792627"/>
                <a:ext cx="457200" cy="457200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28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8C8F865B-4E58-42CA-B4B4-A7F9C24C35E3}"/>
                  </a:ext>
                </a:extLst>
              </p:cNvPr>
              <p:cNvSpPr/>
              <p:nvPr/>
            </p:nvSpPr>
            <p:spPr>
              <a:xfrm>
                <a:off x="5468083" y="3792627"/>
                <a:ext cx="457200" cy="457200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28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06EACF9D-A1F2-4380-8181-587C261073F5}"/>
                </a:ext>
              </a:extLst>
            </p:cNvPr>
            <p:cNvGrpSpPr/>
            <p:nvPr/>
          </p:nvGrpSpPr>
          <p:grpSpPr>
            <a:xfrm>
              <a:off x="1266726" y="2454739"/>
              <a:ext cx="6505597" cy="277000"/>
              <a:chOff x="-3189575" y="2044118"/>
              <a:chExt cx="6505597" cy="277000"/>
            </a:xfrm>
          </p:grpSpPr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52E9208-7725-49CB-B90D-182559B1BBCC}"/>
                  </a:ext>
                </a:extLst>
              </p:cNvPr>
              <p:cNvSpPr txBox="1"/>
              <p:nvPr/>
            </p:nvSpPr>
            <p:spPr>
              <a:xfrm>
                <a:off x="-3189575" y="2044118"/>
                <a:ext cx="25647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14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A81329C-78E7-44AD-A37F-EA74F4BAD837}"/>
                  </a:ext>
                </a:extLst>
              </p:cNvPr>
              <p:cNvSpPr txBox="1"/>
              <p:nvPr/>
            </p:nvSpPr>
            <p:spPr>
              <a:xfrm>
                <a:off x="3187782" y="2044119"/>
                <a:ext cx="1282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0</a:t>
                </a:r>
              </a:p>
            </p:txBody>
          </p:sp>
        </p:grp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7FE0A13-39F4-4B77-8B78-CB3EBC5E2AE5}"/>
                </a:ext>
              </a:extLst>
            </p:cNvPr>
            <p:cNvSpPr/>
            <p:nvPr/>
          </p:nvSpPr>
          <p:spPr>
            <a:xfrm>
              <a:off x="1832232" y="2859505"/>
              <a:ext cx="6016230" cy="241511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undefined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04207CC-A154-496C-96D9-B57678236E73}"/>
                </a:ext>
              </a:extLst>
            </p:cNvPr>
            <p:cNvSpPr/>
            <p:nvPr/>
          </p:nvSpPr>
          <p:spPr>
            <a:xfrm>
              <a:off x="8302823" y="2772715"/>
              <a:ext cx="1311752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KBSR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DA8DFB2-4307-409E-BF9D-F2BD515F6792}"/>
              </a:ext>
            </a:extLst>
          </p:cNvPr>
          <p:cNvGrpSpPr/>
          <p:nvPr/>
        </p:nvGrpSpPr>
        <p:grpSpPr>
          <a:xfrm>
            <a:off x="697056" y="4990189"/>
            <a:ext cx="4871846" cy="1326279"/>
            <a:chOff x="809453" y="2992121"/>
            <a:chExt cx="4871846" cy="1326279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6A5F8EE1-A091-40BF-803B-7DE7B6C9C032}"/>
                </a:ext>
              </a:extLst>
            </p:cNvPr>
            <p:cNvSpPr/>
            <p:nvPr/>
          </p:nvSpPr>
          <p:spPr>
            <a:xfrm>
              <a:off x="809453" y="3861200"/>
              <a:ext cx="2186822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ready bit</a:t>
              </a:r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6D69515D-8E07-4590-9716-D9355BDA3739}"/>
                </a:ext>
              </a:extLst>
            </p:cNvPr>
            <p:cNvCxnSpPr>
              <a:cxnSpLocks/>
            </p:cNvCxnSpPr>
            <p:nvPr/>
          </p:nvCxnSpPr>
          <p:spPr>
            <a:xfrm>
              <a:off x="932428" y="2992121"/>
              <a:ext cx="21161" cy="86907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F719D506-C284-46DD-AF45-D84785CD32CC}"/>
                </a:ext>
              </a:extLst>
            </p:cNvPr>
            <p:cNvSpPr/>
            <p:nvPr/>
          </p:nvSpPr>
          <p:spPr>
            <a:xfrm>
              <a:off x="1225651" y="3409067"/>
              <a:ext cx="4455648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interrupt enable bit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901DC979-8B1C-414F-99C3-3F8876CF1DEC}"/>
                </a:ext>
              </a:extLst>
            </p:cNvPr>
            <p:cNvCxnSpPr>
              <a:cxnSpLocks/>
            </p:cNvCxnSpPr>
            <p:nvPr/>
          </p:nvCxnSpPr>
          <p:spPr>
            <a:xfrm>
              <a:off x="1389628" y="2999742"/>
              <a:ext cx="6565" cy="40208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29895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51C8C-E5AC-4528-AF34-66D5F986B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Interrupt Signal (INT)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88F5E9-B65A-4458-914F-7EA13990B9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Ready bit </a:t>
            </a:r>
            <a:r>
              <a:rPr lang="en-US" dirty="0"/>
              <a:t>and </a:t>
            </a:r>
            <a:r>
              <a:rPr lang="en-US" dirty="0">
                <a:solidFill>
                  <a:srgbClr val="0070C0"/>
                </a:solidFill>
              </a:rPr>
              <a:t>interrupt enable bit</a:t>
            </a:r>
            <a:r>
              <a:rPr lang="en-US" dirty="0"/>
              <a:t> together are used to generate an </a:t>
            </a:r>
            <a:r>
              <a:rPr lang="en-US" dirty="0">
                <a:solidFill>
                  <a:srgbClr val="0070C0"/>
                </a:solidFill>
              </a:rPr>
              <a:t>interrupt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2BCE83-CA3C-446C-80DA-11D1F4CF7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ECE 220: Computer Systems &amp; Programming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AC04EA-A70C-4463-9ADD-B232BAC25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© 2019 Volodymyr Kindratenko.  All rights reserved.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B2889C-6F91-4406-910A-56A0B1A0F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r>
              <a:rPr lang="en-US" sz="1100"/>
              <a:t>slide </a:t>
            </a:r>
            <a:fld id="{DFCBF99B-FFDD-44A2-B92B-66EDED34A677}" type="slidenum">
              <a:rPr lang="en-US" sz="1100" smtClean="0"/>
              <a:pPr/>
              <a:t>6</a:t>
            </a:fld>
            <a:endParaRPr lang="en-US" dirty="0"/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FB6C4F72-3021-408D-9931-1D3DAA948C0E}"/>
              </a:ext>
            </a:extLst>
          </p:cNvPr>
          <p:cNvGrpSpPr/>
          <p:nvPr/>
        </p:nvGrpSpPr>
        <p:grpSpPr>
          <a:xfrm>
            <a:off x="596348" y="3390397"/>
            <a:ext cx="8905830" cy="778641"/>
            <a:chOff x="708745" y="2451274"/>
            <a:chExt cx="8905830" cy="778641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D46B939-F13C-48D5-A371-0174AF6AD3DC}"/>
                </a:ext>
              </a:extLst>
            </p:cNvPr>
            <p:cNvSpPr/>
            <p:nvPr/>
          </p:nvSpPr>
          <p:spPr>
            <a:xfrm>
              <a:off x="1165945" y="2768065"/>
              <a:ext cx="457200" cy="457200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05FA781-994C-4BA1-A05C-FC68BBA00F0C}"/>
                </a:ext>
              </a:extLst>
            </p:cNvPr>
            <p:cNvSpPr/>
            <p:nvPr/>
          </p:nvSpPr>
          <p:spPr>
            <a:xfrm>
              <a:off x="708745" y="2768065"/>
              <a:ext cx="457200" cy="457200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DDC17A5-33BD-4860-879C-0014D73AC1E8}"/>
                </a:ext>
              </a:extLst>
            </p:cNvPr>
            <p:cNvSpPr/>
            <p:nvPr/>
          </p:nvSpPr>
          <p:spPr>
            <a:xfrm>
              <a:off x="1623145" y="2768065"/>
              <a:ext cx="457200" cy="45720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F082D57-928C-4572-94FE-0CF80097C698}"/>
                </a:ext>
              </a:extLst>
            </p:cNvPr>
            <p:cNvSpPr/>
            <p:nvPr/>
          </p:nvSpPr>
          <p:spPr>
            <a:xfrm>
              <a:off x="2080345" y="2768065"/>
              <a:ext cx="457200" cy="45720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375A568-BEB1-46CD-81B2-575506BCBA0B}"/>
                </a:ext>
              </a:extLst>
            </p:cNvPr>
            <p:cNvSpPr txBox="1"/>
            <p:nvPr/>
          </p:nvSpPr>
          <p:spPr>
            <a:xfrm>
              <a:off x="809105" y="2451274"/>
              <a:ext cx="256480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15</a:t>
              </a: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7F17FA6E-B6F9-4455-A6E0-0CF0D6076944}"/>
                </a:ext>
              </a:extLst>
            </p:cNvPr>
            <p:cNvGrpSpPr/>
            <p:nvPr/>
          </p:nvGrpSpPr>
          <p:grpSpPr>
            <a:xfrm>
              <a:off x="2539075" y="2768065"/>
              <a:ext cx="1351723" cy="457200"/>
              <a:chOff x="4352108" y="2990577"/>
              <a:chExt cx="1351723" cy="457200"/>
            </a:xfrm>
            <a:solidFill>
              <a:srgbClr val="92D050"/>
            </a:solidFill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DDBCC13A-1F26-49B3-8021-D49B06D8F46E}"/>
                  </a:ext>
                </a:extLst>
              </p:cNvPr>
              <p:cNvSpPr/>
              <p:nvPr/>
            </p:nvSpPr>
            <p:spPr>
              <a:xfrm>
                <a:off x="4352108" y="2990577"/>
                <a:ext cx="457200" cy="457200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28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5A7768E5-EA91-4CA1-8EB7-41F4DCA9B93C}"/>
                  </a:ext>
                </a:extLst>
              </p:cNvPr>
              <p:cNvSpPr/>
              <p:nvPr/>
            </p:nvSpPr>
            <p:spPr>
              <a:xfrm>
                <a:off x="4809308" y="2990577"/>
                <a:ext cx="457200" cy="457200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28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9F6C59FB-C1F7-4B7D-AE34-9B75CF9903E4}"/>
                  </a:ext>
                </a:extLst>
              </p:cNvPr>
              <p:cNvSpPr/>
              <p:nvPr/>
            </p:nvSpPr>
            <p:spPr>
              <a:xfrm>
                <a:off x="5246631" y="2990577"/>
                <a:ext cx="457200" cy="457200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28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410C361-F553-40DF-920F-5B0BFB3E11AD}"/>
                </a:ext>
              </a:extLst>
            </p:cNvPr>
            <p:cNvSpPr/>
            <p:nvPr/>
          </p:nvSpPr>
          <p:spPr>
            <a:xfrm>
              <a:off x="3886218" y="2768065"/>
              <a:ext cx="457200" cy="45720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5798F33-D8FC-49F8-8DC4-9DA58367177B}"/>
                </a:ext>
              </a:extLst>
            </p:cNvPr>
            <p:cNvSpPr/>
            <p:nvPr/>
          </p:nvSpPr>
          <p:spPr>
            <a:xfrm>
              <a:off x="4350632" y="2768065"/>
              <a:ext cx="457200" cy="45720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2C26A2D-4EEB-4BE4-962F-1C025751F36A}"/>
                </a:ext>
              </a:extLst>
            </p:cNvPr>
            <p:cNvSpPr/>
            <p:nvPr/>
          </p:nvSpPr>
          <p:spPr>
            <a:xfrm>
              <a:off x="4787955" y="2768065"/>
              <a:ext cx="457200" cy="45720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B31E2A4A-C1B2-4471-ADD5-25AB813173FF}"/>
                </a:ext>
              </a:extLst>
            </p:cNvPr>
            <p:cNvGrpSpPr/>
            <p:nvPr/>
          </p:nvGrpSpPr>
          <p:grpSpPr>
            <a:xfrm>
              <a:off x="5245156" y="2768065"/>
              <a:ext cx="2693507" cy="457200"/>
              <a:chOff x="4573560" y="3792627"/>
              <a:chExt cx="2693507" cy="457200"/>
            </a:xfrm>
            <a:solidFill>
              <a:srgbClr val="92D050"/>
            </a:solidFill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9E4C0591-B271-45B5-8D29-61F4E0DA02E3}"/>
                  </a:ext>
                </a:extLst>
              </p:cNvPr>
              <p:cNvSpPr/>
              <p:nvPr/>
            </p:nvSpPr>
            <p:spPr>
              <a:xfrm>
                <a:off x="5915344" y="3792627"/>
                <a:ext cx="457200" cy="457200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28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A61E1282-E8BD-4F9D-B7BE-5D7C08FAC164}"/>
                  </a:ext>
                </a:extLst>
              </p:cNvPr>
              <p:cNvSpPr/>
              <p:nvPr/>
            </p:nvSpPr>
            <p:spPr>
              <a:xfrm>
                <a:off x="6372544" y="3792627"/>
                <a:ext cx="457200" cy="457200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28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77EF668F-ADDD-4D4B-BB64-A1BCCAB7C96D}"/>
                  </a:ext>
                </a:extLst>
              </p:cNvPr>
              <p:cNvSpPr/>
              <p:nvPr/>
            </p:nvSpPr>
            <p:spPr>
              <a:xfrm>
                <a:off x="6809867" y="3792627"/>
                <a:ext cx="457200" cy="457200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28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B9062993-B4DA-42ED-8479-E105E7E8E72B}"/>
                  </a:ext>
                </a:extLst>
              </p:cNvPr>
              <p:cNvSpPr/>
              <p:nvPr/>
            </p:nvSpPr>
            <p:spPr>
              <a:xfrm>
                <a:off x="4573560" y="3792627"/>
                <a:ext cx="457200" cy="457200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28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3E155D19-BF22-4A4C-A3CC-BC510CC6ECE2}"/>
                  </a:ext>
                </a:extLst>
              </p:cNvPr>
              <p:cNvSpPr/>
              <p:nvPr/>
            </p:nvSpPr>
            <p:spPr>
              <a:xfrm>
                <a:off x="5030760" y="3792627"/>
                <a:ext cx="457200" cy="457200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28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008D9AF2-92A7-45E9-8DE8-07E4FA618519}"/>
                  </a:ext>
                </a:extLst>
              </p:cNvPr>
              <p:cNvSpPr/>
              <p:nvPr/>
            </p:nvSpPr>
            <p:spPr>
              <a:xfrm>
                <a:off x="5468083" y="3792627"/>
                <a:ext cx="457200" cy="457200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28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14BC3C60-14DC-47E9-8978-A4449E5D815C}"/>
                </a:ext>
              </a:extLst>
            </p:cNvPr>
            <p:cNvGrpSpPr/>
            <p:nvPr/>
          </p:nvGrpSpPr>
          <p:grpSpPr>
            <a:xfrm>
              <a:off x="1266726" y="2454739"/>
              <a:ext cx="6505597" cy="277000"/>
              <a:chOff x="-3189575" y="2044118"/>
              <a:chExt cx="6505597" cy="277000"/>
            </a:xfrm>
          </p:grpSpPr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B3171AD-39BA-4DC8-914D-7AB7705B3485}"/>
                  </a:ext>
                </a:extLst>
              </p:cNvPr>
              <p:cNvSpPr txBox="1"/>
              <p:nvPr/>
            </p:nvSpPr>
            <p:spPr>
              <a:xfrm>
                <a:off x="-3189575" y="2044118"/>
                <a:ext cx="25647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14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8C071E1-7457-4E75-A42A-A9788D60D835}"/>
                  </a:ext>
                </a:extLst>
              </p:cNvPr>
              <p:cNvSpPr txBox="1"/>
              <p:nvPr/>
            </p:nvSpPr>
            <p:spPr>
              <a:xfrm>
                <a:off x="3187782" y="2044119"/>
                <a:ext cx="1282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0</a:t>
                </a:r>
              </a:p>
            </p:txBody>
          </p:sp>
        </p:grp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B1B6A0C-D673-4862-9D29-A901EFE46913}"/>
                </a:ext>
              </a:extLst>
            </p:cNvPr>
            <p:cNvSpPr/>
            <p:nvPr/>
          </p:nvSpPr>
          <p:spPr>
            <a:xfrm>
              <a:off x="1832232" y="2859505"/>
              <a:ext cx="6016230" cy="241511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undefined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9EC7FEC-9106-4792-A080-CF5D9508D750}"/>
                </a:ext>
              </a:extLst>
            </p:cNvPr>
            <p:cNvSpPr/>
            <p:nvPr/>
          </p:nvSpPr>
          <p:spPr>
            <a:xfrm>
              <a:off x="8302823" y="2772715"/>
              <a:ext cx="1311752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KBSR</a:t>
              </a: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74D6F94C-E92E-4142-81BC-4D167CE39F8B}"/>
              </a:ext>
            </a:extLst>
          </p:cNvPr>
          <p:cNvGrpSpPr/>
          <p:nvPr/>
        </p:nvGrpSpPr>
        <p:grpSpPr>
          <a:xfrm>
            <a:off x="821349" y="3944760"/>
            <a:ext cx="9532530" cy="1283223"/>
            <a:chOff x="932427" y="2995492"/>
            <a:chExt cx="9532530" cy="1283223"/>
          </a:xfrm>
        </p:grpSpPr>
        <p:sp>
          <p:nvSpPr>
            <p:cNvPr id="42" name="Chord 41">
              <a:extLst>
                <a:ext uri="{FF2B5EF4-FFF2-40B4-BE49-F238E27FC236}">
                  <a16:creationId xmlns:a16="http://schemas.microsoft.com/office/drawing/2014/main" id="{48CD0A22-E340-49CB-A7F5-5A5CB268521D}"/>
                </a:ext>
              </a:extLst>
            </p:cNvPr>
            <p:cNvSpPr/>
            <p:nvPr/>
          </p:nvSpPr>
          <p:spPr>
            <a:xfrm rot="10800000">
              <a:off x="2869228" y="3530026"/>
              <a:ext cx="926249" cy="748689"/>
            </a:xfrm>
            <a:prstGeom prst="chord">
              <a:avLst>
                <a:gd name="adj1" fmla="val 5377107"/>
                <a:gd name="adj2" fmla="val 162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D1F89438-32C5-481F-8F9E-A19C57D7E17A}"/>
                </a:ext>
              </a:extLst>
            </p:cNvPr>
            <p:cNvCxnSpPr>
              <a:cxnSpLocks/>
            </p:cNvCxnSpPr>
            <p:nvPr/>
          </p:nvCxnSpPr>
          <p:spPr>
            <a:xfrm>
              <a:off x="932427" y="4037764"/>
              <a:ext cx="2395343" cy="12038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08C54793-F195-41A3-8E9F-5E90B6828AAC}"/>
                </a:ext>
              </a:extLst>
            </p:cNvPr>
            <p:cNvCxnSpPr>
              <a:cxnSpLocks/>
            </p:cNvCxnSpPr>
            <p:nvPr/>
          </p:nvCxnSpPr>
          <p:spPr>
            <a:xfrm>
              <a:off x="1369787" y="3729153"/>
              <a:ext cx="1957983" cy="14601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5B3A4FA7-1576-4799-9CF3-59CDE47FBD8F}"/>
                </a:ext>
              </a:extLst>
            </p:cNvPr>
            <p:cNvCxnSpPr>
              <a:cxnSpLocks/>
            </p:cNvCxnSpPr>
            <p:nvPr/>
          </p:nvCxnSpPr>
          <p:spPr>
            <a:xfrm>
              <a:off x="3795477" y="3906323"/>
              <a:ext cx="319341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FD01F807-F848-4125-9D74-7B3AB9967C11}"/>
                </a:ext>
              </a:extLst>
            </p:cNvPr>
            <p:cNvSpPr/>
            <p:nvPr/>
          </p:nvSpPr>
          <p:spPr>
            <a:xfrm>
              <a:off x="4184793" y="3673993"/>
              <a:ext cx="6280164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interrupt signal to processor</a:t>
              </a:r>
            </a:p>
          </p:txBody>
        </p: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E00D0E92-0DDD-4978-AB97-5DA0B2BDCEF3}"/>
                </a:ext>
              </a:extLst>
            </p:cNvPr>
            <p:cNvCxnSpPr>
              <a:cxnSpLocks/>
            </p:cNvCxnSpPr>
            <p:nvPr/>
          </p:nvCxnSpPr>
          <p:spPr>
            <a:xfrm>
              <a:off x="932427" y="3026138"/>
              <a:ext cx="9976" cy="1032968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EE490E30-7223-4467-8B24-887265E43411}"/>
                </a:ext>
              </a:extLst>
            </p:cNvPr>
            <p:cNvCxnSpPr>
              <a:cxnSpLocks/>
            </p:cNvCxnSpPr>
            <p:nvPr/>
          </p:nvCxnSpPr>
          <p:spPr>
            <a:xfrm>
              <a:off x="1379599" y="2995492"/>
              <a:ext cx="0" cy="733661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69896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9E88173C-ED20-487F-86AC-D812669D4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64909-D847-46A6-A051-0FD4501775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15518" lvl="1" indent="-514350">
              <a:buFont typeface="+mj-lt"/>
              <a:buAutoNum type="arabicPeriod" startAt="3"/>
            </a:pPr>
            <a:r>
              <a:rPr lang="en-US" dirty="0"/>
              <a:t>This request must be more urgent than the processor’s current task.</a:t>
            </a:r>
          </a:p>
          <a:p>
            <a:pPr marL="384048" lvl="2" indent="0">
              <a:buNone/>
            </a:pPr>
            <a:r>
              <a:rPr lang="en-US" dirty="0"/>
              <a:t>A program is executed with some specified priority level, LC-3 has 8 such priority levels PL0..PL7.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BEAE69-FCFF-4738-A952-F5C45EC3A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ECE 220: Computer Systems &amp; Programming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546F80-4D39-44A4-B810-8B988A46A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Volodymyr Kindratenko.  All rights reserved.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671E6D-3766-46EF-B7A5-036B7E1D4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DFCBF99B-FFDD-44A2-B92B-66EDED34A677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B665CA0-B3D0-4998-BD8B-A798967F8B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6185" y="3498794"/>
            <a:ext cx="4256326" cy="3267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5931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C6C02-3281-4F04-8544-C01BDB461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Polling vs Interrupt-driven I/O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5DAF60-52B9-4022-8F7E-8179AC174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ECE 220: Computer Systems &amp; Programming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A96FD7-8104-4634-94A2-EF4B31B55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© 2019 Volodymyr Kindratenko.  All rights reserved.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6D367C-CAA6-4401-A1D0-2C9A8A478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1100"/>
              <a:t>slide </a:t>
            </a:r>
            <a:fld id="{DFCBF99B-FFDD-44A2-B92B-66EDED34A677}" type="slidenum">
              <a:rPr lang="en-US" sz="1100" smtClean="0"/>
              <a:pPr/>
              <a:t>8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158C105-CBDD-4509-BC16-779639F68AF8}"/>
              </a:ext>
            </a:extLst>
          </p:cNvPr>
          <p:cNvGrpSpPr/>
          <p:nvPr/>
        </p:nvGrpSpPr>
        <p:grpSpPr>
          <a:xfrm>
            <a:off x="881717" y="2555651"/>
            <a:ext cx="2459361" cy="3680468"/>
            <a:chOff x="5383089" y="1822353"/>
            <a:chExt cx="4669109" cy="448885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56E0491-F2E7-4CBB-8F8D-36A36EBCF9EE}"/>
                </a:ext>
              </a:extLst>
            </p:cNvPr>
            <p:cNvSpPr/>
            <p:nvPr/>
          </p:nvSpPr>
          <p:spPr>
            <a:xfrm>
              <a:off x="8081196" y="5200618"/>
              <a:ext cx="1971002" cy="768365"/>
            </a:xfrm>
            <a:prstGeom prst="rect">
              <a:avLst/>
            </a:prstGeom>
            <a:solidFill>
              <a:srgbClr val="00B0F0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read KBDR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033B1541-CA59-4A4B-8B64-5CAD20247F26}"/>
                </a:ext>
              </a:extLst>
            </p:cNvPr>
            <p:cNvCxnSpPr>
              <a:cxnSpLocks/>
              <a:stCxn id="8" idx="2"/>
            </p:cNvCxnSpPr>
            <p:nvPr/>
          </p:nvCxnSpPr>
          <p:spPr>
            <a:xfrm flipH="1">
              <a:off x="9063249" y="5968983"/>
              <a:ext cx="3448" cy="342221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7DBFEA6-2A19-4CDC-955B-DA6AB1E2C99B}"/>
                </a:ext>
              </a:extLst>
            </p:cNvPr>
            <p:cNvSpPr txBox="1"/>
            <p:nvPr/>
          </p:nvSpPr>
          <p:spPr>
            <a:xfrm>
              <a:off x="6281625" y="4277007"/>
              <a:ext cx="1764792" cy="760045"/>
            </a:xfrm>
            <a:prstGeom prst="rect">
              <a:avLst/>
            </a:prstGeom>
            <a:solidFill>
              <a:srgbClr val="00B0F0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(nothing)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59266A3B-313C-4BC2-AC72-623B6434B081}"/>
                </a:ext>
              </a:extLst>
            </p:cNvPr>
            <p:cNvCxnSpPr>
              <a:cxnSpLocks/>
              <a:stCxn id="15" idx="2"/>
              <a:endCxn id="10" idx="0"/>
            </p:cNvCxnSpPr>
            <p:nvPr/>
          </p:nvCxnSpPr>
          <p:spPr>
            <a:xfrm>
              <a:off x="7164021" y="3815412"/>
              <a:ext cx="0" cy="461595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D33EDA85-618C-4714-AC92-B5E2DC97BAB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15612" y="1932321"/>
              <a:ext cx="13953" cy="2737853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D0E953E1-1620-425D-BCC0-3D5A7D537F89}"/>
                </a:ext>
              </a:extLst>
            </p:cNvPr>
            <p:cNvCxnSpPr>
              <a:cxnSpLocks/>
              <a:endCxn id="8" idx="0"/>
            </p:cNvCxnSpPr>
            <p:nvPr/>
          </p:nvCxnSpPr>
          <p:spPr>
            <a:xfrm>
              <a:off x="9063249" y="2985637"/>
              <a:ext cx="3448" cy="2214981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915920F4-C582-4B34-A656-D8BD39EC8556}"/>
                </a:ext>
              </a:extLst>
            </p:cNvPr>
            <p:cNvCxnSpPr/>
            <p:nvPr/>
          </p:nvCxnSpPr>
          <p:spPr>
            <a:xfrm flipH="1" flipV="1">
              <a:off x="8685707" y="3018522"/>
              <a:ext cx="399058" cy="3144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Flowchart: Decision 14">
              <a:extLst>
                <a:ext uri="{FF2B5EF4-FFF2-40B4-BE49-F238E27FC236}">
                  <a16:creationId xmlns:a16="http://schemas.microsoft.com/office/drawing/2014/main" id="{6A016C58-8328-44EC-B41B-5260AD67A197}"/>
                </a:ext>
              </a:extLst>
            </p:cNvPr>
            <p:cNvSpPr/>
            <p:nvPr/>
          </p:nvSpPr>
          <p:spPr>
            <a:xfrm>
              <a:off x="5536634" y="2225957"/>
              <a:ext cx="3254774" cy="1589455"/>
            </a:xfrm>
            <a:prstGeom prst="flowChartDecision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KBSR is</a:t>
              </a:r>
              <a:br>
                <a: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negative?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2EF7D2E-4BC8-4033-9D24-F384634B1EC9}"/>
                </a:ext>
              </a:extLst>
            </p:cNvPr>
            <p:cNvSpPr txBox="1"/>
            <p:nvPr/>
          </p:nvSpPr>
          <p:spPr>
            <a:xfrm>
              <a:off x="6422446" y="3781607"/>
              <a:ext cx="788827" cy="3378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NO</a:t>
              </a:r>
              <a:endParaRPr lang="en-US" sz="11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F4E1DBA-F6E1-485A-AC1E-81AF042453AA}"/>
                </a:ext>
              </a:extLst>
            </p:cNvPr>
            <p:cNvSpPr txBox="1"/>
            <p:nvPr/>
          </p:nvSpPr>
          <p:spPr>
            <a:xfrm>
              <a:off x="8388090" y="2485638"/>
              <a:ext cx="934905" cy="3378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YES</a:t>
              </a:r>
              <a:endParaRPr lang="en-US" sz="11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C060ECFE-9476-4755-BA89-AA22EAABCE53}"/>
                </a:ext>
              </a:extLst>
            </p:cNvPr>
            <p:cNvCxnSpPr/>
            <p:nvPr/>
          </p:nvCxnSpPr>
          <p:spPr>
            <a:xfrm>
              <a:off x="7162811" y="1822353"/>
              <a:ext cx="5375" cy="415079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C87984E4-E1C9-4035-95C3-DA6E574A9B19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>
              <a:off x="5409234" y="4657030"/>
              <a:ext cx="872391" cy="0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9BD2A98B-B164-4EF3-9AD4-7A4BFC130A11}"/>
                </a:ext>
              </a:extLst>
            </p:cNvPr>
            <p:cNvCxnSpPr/>
            <p:nvPr/>
          </p:nvCxnSpPr>
          <p:spPr>
            <a:xfrm>
              <a:off x="5383089" y="1945463"/>
              <a:ext cx="1769562" cy="0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F0E4D91-A506-427B-BB68-57CF0BA4425F}"/>
              </a:ext>
            </a:extLst>
          </p:cNvPr>
          <p:cNvGrpSpPr/>
          <p:nvPr/>
        </p:nvGrpSpPr>
        <p:grpSpPr>
          <a:xfrm>
            <a:off x="596348" y="1427860"/>
            <a:ext cx="4278082" cy="781028"/>
            <a:chOff x="877530" y="3283901"/>
            <a:chExt cx="8747358" cy="1276311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7DEFA97-6B33-4E00-99F3-700422D551C5}"/>
                </a:ext>
              </a:extLst>
            </p:cNvPr>
            <p:cNvSpPr/>
            <p:nvPr/>
          </p:nvSpPr>
          <p:spPr>
            <a:xfrm>
              <a:off x="1334730" y="3600692"/>
              <a:ext cx="457200" cy="45720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3332C13-3C84-4C2B-84A0-517C3936336A}"/>
                </a:ext>
              </a:extLst>
            </p:cNvPr>
            <p:cNvSpPr/>
            <p:nvPr/>
          </p:nvSpPr>
          <p:spPr>
            <a:xfrm>
              <a:off x="877530" y="3600692"/>
              <a:ext cx="457200" cy="457200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80A2915C-A0A9-4300-AD18-571C2A9469B9}"/>
                </a:ext>
              </a:extLst>
            </p:cNvPr>
            <p:cNvSpPr/>
            <p:nvPr/>
          </p:nvSpPr>
          <p:spPr>
            <a:xfrm>
              <a:off x="1791930" y="3600692"/>
              <a:ext cx="457200" cy="45720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1E76BEE3-8B08-4CD3-B4BE-3ECEDD4ABFEA}"/>
                </a:ext>
              </a:extLst>
            </p:cNvPr>
            <p:cNvSpPr/>
            <p:nvPr/>
          </p:nvSpPr>
          <p:spPr>
            <a:xfrm>
              <a:off x="2249130" y="3600692"/>
              <a:ext cx="457200" cy="45720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DD61878-629E-4E2F-801B-FFF9613870DE}"/>
                </a:ext>
              </a:extLst>
            </p:cNvPr>
            <p:cNvSpPr txBox="1"/>
            <p:nvPr/>
          </p:nvSpPr>
          <p:spPr>
            <a:xfrm>
              <a:off x="977890" y="3283901"/>
              <a:ext cx="308098" cy="26405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50" b="1" dirty="0">
                  <a:latin typeface="Arial" panose="020B0604020202020204" pitchFamily="34" charset="0"/>
                  <a:cs typeface="Arial" panose="020B0604020202020204" pitchFamily="34" charset="0"/>
                </a:rPr>
                <a:t>15</a:t>
              </a:r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D8BCD033-A06C-4563-8407-8724D08DA3C3}"/>
                </a:ext>
              </a:extLst>
            </p:cNvPr>
            <p:cNvGrpSpPr/>
            <p:nvPr/>
          </p:nvGrpSpPr>
          <p:grpSpPr>
            <a:xfrm>
              <a:off x="2707860" y="3600692"/>
              <a:ext cx="1351723" cy="457200"/>
              <a:chOff x="4352108" y="2990577"/>
              <a:chExt cx="1351723" cy="457200"/>
            </a:xfrm>
            <a:solidFill>
              <a:srgbClr val="92D050"/>
            </a:solidFill>
          </p:grpSpPr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D67BA12F-4DA6-4E75-9D89-7E422DB84AEE}"/>
                  </a:ext>
                </a:extLst>
              </p:cNvPr>
              <p:cNvSpPr/>
              <p:nvPr/>
            </p:nvSpPr>
            <p:spPr>
              <a:xfrm>
                <a:off x="4352108" y="2990577"/>
                <a:ext cx="457200" cy="457200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50ACB218-52FA-42B4-B392-9697E0880671}"/>
                  </a:ext>
                </a:extLst>
              </p:cNvPr>
              <p:cNvSpPr/>
              <p:nvPr/>
            </p:nvSpPr>
            <p:spPr>
              <a:xfrm>
                <a:off x="4809308" y="2990577"/>
                <a:ext cx="457200" cy="457200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9B9CE3E2-BFF6-4C38-B9FB-0369113B6D65}"/>
                  </a:ext>
                </a:extLst>
              </p:cNvPr>
              <p:cNvSpPr/>
              <p:nvPr/>
            </p:nvSpPr>
            <p:spPr>
              <a:xfrm>
                <a:off x="5246631" y="2990577"/>
                <a:ext cx="457200" cy="457200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170E194-F201-444D-8F9B-5198B8E5B040}"/>
                </a:ext>
              </a:extLst>
            </p:cNvPr>
            <p:cNvSpPr/>
            <p:nvPr/>
          </p:nvSpPr>
          <p:spPr>
            <a:xfrm>
              <a:off x="4055003" y="3600692"/>
              <a:ext cx="457200" cy="45720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8C1D5CC-269B-4938-827E-5071002A2F25}"/>
                </a:ext>
              </a:extLst>
            </p:cNvPr>
            <p:cNvSpPr/>
            <p:nvPr/>
          </p:nvSpPr>
          <p:spPr>
            <a:xfrm>
              <a:off x="4519417" y="3600692"/>
              <a:ext cx="457200" cy="45720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A4472C32-D052-46C9-BEE5-44FB25BC5580}"/>
                </a:ext>
              </a:extLst>
            </p:cNvPr>
            <p:cNvSpPr/>
            <p:nvPr/>
          </p:nvSpPr>
          <p:spPr>
            <a:xfrm>
              <a:off x="4956740" y="3600692"/>
              <a:ext cx="457200" cy="45720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5BF3DC70-BB55-4B15-88A7-56DAB6019CC9}"/>
                </a:ext>
              </a:extLst>
            </p:cNvPr>
            <p:cNvGrpSpPr/>
            <p:nvPr/>
          </p:nvGrpSpPr>
          <p:grpSpPr>
            <a:xfrm>
              <a:off x="5413941" y="3600692"/>
              <a:ext cx="2693507" cy="457200"/>
              <a:chOff x="4573560" y="3792627"/>
              <a:chExt cx="2693507" cy="457200"/>
            </a:xfrm>
            <a:solidFill>
              <a:srgbClr val="92D050"/>
            </a:solidFill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A98E80AA-3518-41E9-B74C-86487E25137E}"/>
                  </a:ext>
                </a:extLst>
              </p:cNvPr>
              <p:cNvSpPr/>
              <p:nvPr/>
            </p:nvSpPr>
            <p:spPr>
              <a:xfrm>
                <a:off x="5915344" y="3792627"/>
                <a:ext cx="457200" cy="457200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C3D2A541-C7A7-4FF8-BFF9-71D95AA32ECE}"/>
                  </a:ext>
                </a:extLst>
              </p:cNvPr>
              <p:cNvSpPr/>
              <p:nvPr/>
            </p:nvSpPr>
            <p:spPr>
              <a:xfrm>
                <a:off x="6372544" y="3792627"/>
                <a:ext cx="457200" cy="457200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FF488ACC-DA76-4079-8F13-73C4DBE5A53B}"/>
                  </a:ext>
                </a:extLst>
              </p:cNvPr>
              <p:cNvSpPr/>
              <p:nvPr/>
            </p:nvSpPr>
            <p:spPr>
              <a:xfrm>
                <a:off x="6809867" y="3792627"/>
                <a:ext cx="457200" cy="457200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A10A56B-682F-46AC-9E2D-1FED9D267BBD}"/>
                  </a:ext>
                </a:extLst>
              </p:cNvPr>
              <p:cNvSpPr/>
              <p:nvPr/>
            </p:nvSpPr>
            <p:spPr>
              <a:xfrm>
                <a:off x="4573560" y="3792627"/>
                <a:ext cx="457200" cy="457200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A9B28F43-448B-4DD7-8F0E-43AED5C64F3F}"/>
                  </a:ext>
                </a:extLst>
              </p:cNvPr>
              <p:cNvSpPr/>
              <p:nvPr/>
            </p:nvSpPr>
            <p:spPr>
              <a:xfrm>
                <a:off x="5030760" y="3792627"/>
                <a:ext cx="457200" cy="457200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1CB46E55-0074-426D-A1F0-955696D34920}"/>
                  </a:ext>
                </a:extLst>
              </p:cNvPr>
              <p:cNvSpPr/>
              <p:nvPr/>
            </p:nvSpPr>
            <p:spPr>
              <a:xfrm>
                <a:off x="5468083" y="3792627"/>
                <a:ext cx="457200" cy="457200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4B4009F4-9E6C-43A6-AD97-95F760CE00BC}"/>
                </a:ext>
              </a:extLst>
            </p:cNvPr>
            <p:cNvGrpSpPr/>
            <p:nvPr/>
          </p:nvGrpSpPr>
          <p:grpSpPr>
            <a:xfrm>
              <a:off x="1435511" y="3287366"/>
              <a:ext cx="6531407" cy="264051"/>
              <a:chOff x="-3189575" y="2044118"/>
              <a:chExt cx="6531407" cy="264051"/>
            </a:xfrm>
          </p:grpSpPr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F573ED1-5279-44BA-A863-79C10A4C1259}"/>
                  </a:ext>
                </a:extLst>
              </p:cNvPr>
              <p:cNvSpPr txBox="1"/>
              <p:nvPr/>
            </p:nvSpPr>
            <p:spPr>
              <a:xfrm>
                <a:off x="-3189575" y="2044118"/>
                <a:ext cx="783802" cy="2640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05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14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4CD2F20-93AA-4EF9-9B90-6427C3CE4B74}"/>
                  </a:ext>
                </a:extLst>
              </p:cNvPr>
              <p:cNvSpPr txBox="1"/>
              <p:nvPr/>
            </p:nvSpPr>
            <p:spPr>
              <a:xfrm>
                <a:off x="3187781" y="2044120"/>
                <a:ext cx="154051" cy="2640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05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0</a:t>
                </a:r>
              </a:p>
            </p:txBody>
          </p:sp>
        </p:grp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0A840A3D-3905-4A71-9AEC-9F94A597EC14}"/>
                </a:ext>
              </a:extLst>
            </p:cNvPr>
            <p:cNvSpPr/>
            <p:nvPr/>
          </p:nvSpPr>
          <p:spPr>
            <a:xfrm>
              <a:off x="1426690" y="3692132"/>
              <a:ext cx="6590557" cy="27432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undefined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77A16651-EAC3-441E-98C2-DBCEEA101AD8}"/>
                </a:ext>
              </a:extLst>
            </p:cNvPr>
            <p:cNvSpPr/>
            <p:nvPr/>
          </p:nvSpPr>
          <p:spPr>
            <a:xfrm>
              <a:off x="8313136" y="3619189"/>
              <a:ext cx="1311752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KBSR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989C097-FCC9-48EE-A61F-3DF758D065EF}"/>
                </a:ext>
              </a:extLst>
            </p:cNvPr>
            <p:cNvSpPr/>
            <p:nvPr/>
          </p:nvSpPr>
          <p:spPr>
            <a:xfrm>
              <a:off x="1165978" y="4103012"/>
              <a:ext cx="2186822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ready bit</a:t>
              </a:r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80081C0-1D8F-4981-9CCB-CDEE258AA6C6}"/>
                </a:ext>
              </a:extLst>
            </p:cNvPr>
            <p:cNvCxnSpPr/>
            <p:nvPr/>
          </p:nvCxnSpPr>
          <p:spPr>
            <a:xfrm>
              <a:off x="1101213" y="3824748"/>
              <a:ext cx="133157" cy="461144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8897A703-7B8E-4CEA-A497-82D1BC279123}"/>
              </a:ext>
            </a:extLst>
          </p:cNvPr>
          <p:cNvGrpSpPr/>
          <p:nvPr/>
        </p:nvGrpSpPr>
        <p:grpSpPr>
          <a:xfrm>
            <a:off x="5895650" y="1427860"/>
            <a:ext cx="4367354" cy="503089"/>
            <a:chOff x="708745" y="2451274"/>
            <a:chExt cx="8905830" cy="778641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4BC4EAE-CEB5-4D94-BD14-BE944FA0DF99}"/>
                </a:ext>
              </a:extLst>
            </p:cNvPr>
            <p:cNvSpPr/>
            <p:nvPr/>
          </p:nvSpPr>
          <p:spPr>
            <a:xfrm>
              <a:off x="1165945" y="2768065"/>
              <a:ext cx="457200" cy="457200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6108BA14-F3E3-4DB2-9E41-64EF076897F5}"/>
                </a:ext>
              </a:extLst>
            </p:cNvPr>
            <p:cNvSpPr/>
            <p:nvPr/>
          </p:nvSpPr>
          <p:spPr>
            <a:xfrm>
              <a:off x="708745" y="2768065"/>
              <a:ext cx="457200" cy="457200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AEE97294-C35F-497C-B257-B43005AC8A9A}"/>
                </a:ext>
              </a:extLst>
            </p:cNvPr>
            <p:cNvSpPr/>
            <p:nvPr/>
          </p:nvSpPr>
          <p:spPr>
            <a:xfrm>
              <a:off x="1623145" y="2768065"/>
              <a:ext cx="457200" cy="45720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B7C947CC-CBF9-4B83-8EEB-FC277B4E4A17}"/>
                </a:ext>
              </a:extLst>
            </p:cNvPr>
            <p:cNvSpPr/>
            <p:nvPr/>
          </p:nvSpPr>
          <p:spPr>
            <a:xfrm>
              <a:off x="2080345" y="2768065"/>
              <a:ext cx="457200" cy="45720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7574A10C-7531-4DC1-9C12-87F0ACF2BA80}"/>
                </a:ext>
              </a:extLst>
            </p:cNvPr>
            <p:cNvSpPr txBox="1"/>
            <p:nvPr/>
          </p:nvSpPr>
          <p:spPr>
            <a:xfrm>
              <a:off x="809105" y="2451274"/>
              <a:ext cx="307268" cy="2495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50" b="1" dirty="0">
                  <a:latin typeface="Arial" panose="020B0604020202020204" pitchFamily="34" charset="0"/>
                  <a:cs typeface="Arial" panose="020B0604020202020204" pitchFamily="34" charset="0"/>
                </a:rPr>
                <a:t>15</a:t>
              </a:r>
            </a:p>
          </p:txBody>
        </p: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607FBA88-A7D4-46D8-9391-F923987BDB2F}"/>
                </a:ext>
              </a:extLst>
            </p:cNvPr>
            <p:cNvGrpSpPr/>
            <p:nvPr/>
          </p:nvGrpSpPr>
          <p:grpSpPr>
            <a:xfrm>
              <a:off x="2539075" y="2768065"/>
              <a:ext cx="1351723" cy="457200"/>
              <a:chOff x="4352108" y="2990577"/>
              <a:chExt cx="1351723" cy="457200"/>
            </a:xfrm>
            <a:solidFill>
              <a:srgbClr val="92D050"/>
            </a:solidFill>
          </p:grpSpPr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A79FFF84-CCF6-445E-A4EF-4A79B6828A3F}"/>
                  </a:ext>
                </a:extLst>
              </p:cNvPr>
              <p:cNvSpPr/>
              <p:nvPr/>
            </p:nvSpPr>
            <p:spPr>
              <a:xfrm>
                <a:off x="4352108" y="2990577"/>
                <a:ext cx="457200" cy="457200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2132D089-55FF-4267-845B-7FA93D29BC2E}"/>
                  </a:ext>
                </a:extLst>
              </p:cNvPr>
              <p:cNvSpPr/>
              <p:nvPr/>
            </p:nvSpPr>
            <p:spPr>
              <a:xfrm>
                <a:off x="4809308" y="2990577"/>
                <a:ext cx="457200" cy="457200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C2DC5259-F82C-4108-A743-5CEAAE5DB664}"/>
                  </a:ext>
                </a:extLst>
              </p:cNvPr>
              <p:cNvSpPr/>
              <p:nvPr/>
            </p:nvSpPr>
            <p:spPr>
              <a:xfrm>
                <a:off x="5246631" y="2990577"/>
                <a:ext cx="457200" cy="457200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38CC10DA-CA1E-4051-A5B8-9B0AD6D3838A}"/>
                </a:ext>
              </a:extLst>
            </p:cNvPr>
            <p:cNvSpPr/>
            <p:nvPr/>
          </p:nvSpPr>
          <p:spPr>
            <a:xfrm>
              <a:off x="3886218" y="2768065"/>
              <a:ext cx="457200" cy="45720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3DFDD597-8048-44B2-ADF7-E02994D10DA0}"/>
                </a:ext>
              </a:extLst>
            </p:cNvPr>
            <p:cNvSpPr/>
            <p:nvPr/>
          </p:nvSpPr>
          <p:spPr>
            <a:xfrm>
              <a:off x="4350632" y="2768065"/>
              <a:ext cx="457200" cy="45720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2840F034-0644-496B-9A60-B010B2F586C7}"/>
                </a:ext>
              </a:extLst>
            </p:cNvPr>
            <p:cNvSpPr/>
            <p:nvPr/>
          </p:nvSpPr>
          <p:spPr>
            <a:xfrm>
              <a:off x="4787955" y="2768065"/>
              <a:ext cx="457200" cy="45720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F53E1F77-244D-4291-A657-EECE4CCA8BF0}"/>
                </a:ext>
              </a:extLst>
            </p:cNvPr>
            <p:cNvGrpSpPr/>
            <p:nvPr/>
          </p:nvGrpSpPr>
          <p:grpSpPr>
            <a:xfrm>
              <a:off x="5245156" y="2768065"/>
              <a:ext cx="2693507" cy="457200"/>
              <a:chOff x="4573560" y="3792627"/>
              <a:chExt cx="2693507" cy="457200"/>
            </a:xfrm>
            <a:solidFill>
              <a:srgbClr val="92D050"/>
            </a:solidFill>
          </p:grpSpPr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F2CCD0C5-C51B-424F-A891-35671A58CB6D}"/>
                  </a:ext>
                </a:extLst>
              </p:cNvPr>
              <p:cNvSpPr/>
              <p:nvPr/>
            </p:nvSpPr>
            <p:spPr>
              <a:xfrm>
                <a:off x="5915344" y="3792627"/>
                <a:ext cx="457200" cy="457200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55A42D93-0F9C-4142-9B9C-422FCD8AE675}"/>
                  </a:ext>
                </a:extLst>
              </p:cNvPr>
              <p:cNvSpPr/>
              <p:nvPr/>
            </p:nvSpPr>
            <p:spPr>
              <a:xfrm>
                <a:off x="6372544" y="3792627"/>
                <a:ext cx="457200" cy="457200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05B99D64-7C25-46E9-AFCB-6CA87677AE5E}"/>
                  </a:ext>
                </a:extLst>
              </p:cNvPr>
              <p:cNvSpPr/>
              <p:nvPr/>
            </p:nvSpPr>
            <p:spPr>
              <a:xfrm>
                <a:off x="6809867" y="3792627"/>
                <a:ext cx="457200" cy="457200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442288B6-60E8-4627-A65C-E229F6584FC7}"/>
                  </a:ext>
                </a:extLst>
              </p:cNvPr>
              <p:cNvSpPr/>
              <p:nvPr/>
            </p:nvSpPr>
            <p:spPr>
              <a:xfrm>
                <a:off x="4573560" y="3792627"/>
                <a:ext cx="457200" cy="457200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F95D41B9-7CA2-4BE1-BD64-899884A396AD}"/>
                  </a:ext>
                </a:extLst>
              </p:cNvPr>
              <p:cNvSpPr/>
              <p:nvPr/>
            </p:nvSpPr>
            <p:spPr>
              <a:xfrm>
                <a:off x="5030760" y="3792627"/>
                <a:ext cx="457200" cy="457200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8CFCA552-2075-4C61-A739-78E8AC1F554B}"/>
                  </a:ext>
                </a:extLst>
              </p:cNvPr>
              <p:cNvSpPr/>
              <p:nvPr/>
            </p:nvSpPr>
            <p:spPr>
              <a:xfrm>
                <a:off x="5468083" y="3792627"/>
                <a:ext cx="457200" cy="457200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52EA744B-724A-495F-9F7B-4F1A23B02ED5}"/>
                </a:ext>
              </a:extLst>
            </p:cNvPr>
            <p:cNvGrpSpPr/>
            <p:nvPr/>
          </p:nvGrpSpPr>
          <p:grpSpPr>
            <a:xfrm>
              <a:off x="1266726" y="2454739"/>
              <a:ext cx="6530993" cy="249514"/>
              <a:chOff x="-3189575" y="2044118"/>
              <a:chExt cx="6530993" cy="249514"/>
            </a:xfrm>
          </p:grpSpPr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6085C7C7-555E-4DAF-8FDC-12A6C4BEB891}"/>
                  </a:ext>
                </a:extLst>
              </p:cNvPr>
              <p:cNvSpPr txBox="1"/>
              <p:nvPr/>
            </p:nvSpPr>
            <p:spPr>
              <a:xfrm>
                <a:off x="-3189575" y="2044118"/>
                <a:ext cx="392861" cy="24951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05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14</a:t>
                </a: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FB311B04-0021-4D5D-8FA1-1B0F6F79AC89}"/>
                  </a:ext>
                </a:extLst>
              </p:cNvPr>
              <p:cNvSpPr txBox="1"/>
              <p:nvPr/>
            </p:nvSpPr>
            <p:spPr>
              <a:xfrm>
                <a:off x="3187782" y="2044120"/>
                <a:ext cx="153636" cy="2495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05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0</a:t>
                </a:r>
              </a:p>
            </p:txBody>
          </p:sp>
        </p:grp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A12FB537-AECC-45DE-AB80-678C8D3141F0}"/>
                </a:ext>
              </a:extLst>
            </p:cNvPr>
            <p:cNvSpPr/>
            <p:nvPr/>
          </p:nvSpPr>
          <p:spPr>
            <a:xfrm>
              <a:off x="1832232" y="2859505"/>
              <a:ext cx="6016230" cy="241511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undefined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54CB5E97-10B8-4569-8814-B789DE9A8D98}"/>
                </a:ext>
              </a:extLst>
            </p:cNvPr>
            <p:cNvSpPr/>
            <p:nvPr/>
          </p:nvSpPr>
          <p:spPr>
            <a:xfrm>
              <a:off x="8302823" y="2772715"/>
              <a:ext cx="1311752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KBSR</a:t>
              </a: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767B463F-C92F-4B7D-86A0-3466C1E59E1E}"/>
              </a:ext>
            </a:extLst>
          </p:cNvPr>
          <p:cNvGrpSpPr/>
          <p:nvPr/>
        </p:nvGrpSpPr>
        <p:grpSpPr>
          <a:xfrm>
            <a:off x="6047098" y="1819313"/>
            <a:ext cx="4136634" cy="736338"/>
            <a:chOff x="932427" y="2995492"/>
            <a:chExt cx="9532530" cy="1283223"/>
          </a:xfrm>
        </p:grpSpPr>
        <p:sp>
          <p:nvSpPr>
            <p:cNvPr id="76" name="Chord 75">
              <a:extLst>
                <a:ext uri="{FF2B5EF4-FFF2-40B4-BE49-F238E27FC236}">
                  <a16:creationId xmlns:a16="http://schemas.microsoft.com/office/drawing/2014/main" id="{2F5C82B2-CD32-44EF-930E-DC8BB552CEFD}"/>
                </a:ext>
              </a:extLst>
            </p:cNvPr>
            <p:cNvSpPr/>
            <p:nvPr/>
          </p:nvSpPr>
          <p:spPr>
            <a:xfrm rot="10800000">
              <a:off x="2869228" y="3530026"/>
              <a:ext cx="926249" cy="748689"/>
            </a:xfrm>
            <a:prstGeom prst="chord">
              <a:avLst>
                <a:gd name="adj1" fmla="val 5377107"/>
                <a:gd name="adj2" fmla="val 162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216C0E2A-9FDB-4451-8034-FFC7CFB40315}"/>
                </a:ext>
              </a:extLst>
            </p:cNvPr>
            <p:cNvCxnSpPr>
              <a:cxnSpLocks/>
            </p:cNvCxnSpPr>
            <p:nvPr/>
          </p:nvCxnSpPr>
          <p:spPr>
            <a:xfrm>
              <a:off x="932427" y="4037764"/>
              <a:ext cx="2395343" cy="12038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16854269-EF60-400D-AC72-6909BF351E98}"/>
                </a:ext>
              </a:extLst>
            </p:cNvPr>
            <p:cNvCxnSpPr>
              <a:cxnSpLocks/>
            </p:cNvCxnSpPr>
            <p:nvPr/>
          </p:nvCxnSpPr>
          <p:spPr>
            <a:xfrm>
              <a:off x="1369787" y="3729153"/>
              <a:ext cx="1957983" cy="14601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3CC73EB9-674B-4563-91E4-2B541B353E2F}"/>
                </a:ext>
              </a:extLst>
            </p:cNvPr>
            <p:cNvCxnSpPr>
              <a:cxnSpLocks/>
            </p:cNvCxnSpPr>
            <p:nvPr/>
          </p:nvCxnSpPr>
          <p:spPr>
            <a:xfrm>
              <a:off x="3795477" y="3906323"/>
              <a:ext cx="319341" cy="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434587D6-CFED-4A62-84A4-003582FB1ACD}"/>
                </a:ext>
              </a:extLst>
            </p:cNvPr>
            <p:cNvSpPr/>
            <p:nvPr/>
          </p:nvSpPr>
          <p:spPr>
            <a:xfrm>
              <a:off x="4184793" y="3673993"/>
              <a:ext cx="6280164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interrupt signal to processor</a:t>
              </a:r>
            </a:p>
          </p:txBody>
        </p: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5EC788AD-27A5-4B77-84D1-381497D4FCC6}"/>
                </a:ext>
              </a:extLst>
            </p:cNvPr>
            <p:cNvCxnSpPr>
              <a:cxnSpLocks/>
            </p:cNvCxnSpPr>
            <p:nvPr/>
          </p:nvCxnSpPr>
          <p:spPr>
            <a:xfrm>
              <a:off x="932427" y="3026138"/>
              <a:ext cx="9976" cy="1032968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0A904E24-4EF9-4496-BD63-E7B3F72A8DD7}"/>
                </a:ext>
              </a:extLst>
            </p:cNvPr>
            <p:cNvCxnSpPr>
              <a:cxnSpLocks/>
            </p:cNvCxnSpPr>
            <p:nvPr/>
          </p:nvCxnSpPr>
          <p:spPr>
            <a:xfrm>
              <a:off x="1379599" y="2995492"/>
              <a:ext cx="0" cy="733661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3" name="Rectangle 82">
            <a:extLst>
              <a:ext uri="{FF2B5EF4-FFF2-40B4-BE49-F238E27FC236}">
                <a16:creationId xmlns:a16="http://schemas.microsoft.com/office/drawing/2014/main" id="{BCAEBE2F-B638-4B72-ABEF-020E4D65F0BF}"/>
              </a:ext>
            </a:extLst>
          </p:cNvPr>
          <p:cNvSpPr/>
          <p:nvPr/>
        </p:nvSpPr>
        <p:spPr>
          <a:xfrm>
            <a:off x="5364374" y="3005235"/>
            <a:ext cx="6184421" cy="2872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IE = 0</a:t>
            </a:r>
          </a:p>
          <a:p>
            <a:pPr marL="384048" lvl="1" indent="-18288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</a:pPr>
            <a:r>
              <a:rPr lang="en-US" sz="2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I/O device will NOT be able to interrupt</a:t>
            </a:r>
          </a:p>
          <a:p>
            <a:pPr marL="384048" lvl="1" indent="-18288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</a:pPr>
            <a:r>
              <a:rPr lang="en-US" sz="2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Have to use polling</a:t>
            </a:r>
          </a:p>
          <a:p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IE = 1</a:t>
            </a:r>
          </a:p>
          <a:p>
            <a:pPr marL="384048" lvl="1" indent="-18288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</a:pPr>
            <a:r>
              <a:rPr lang="en-US" sz="2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Interrupt-driven I/O enabled</a:t>
            </a:r>
          </a:p>
          <a:p>
            <a:pPr marL="384048" lvl="1" indent="-18288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</a:pPr>
            <a:r>
              <a:rPr lang="en-US" sz="2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Interrupt request generated as soon as Ready bit sets (e.g., a key is typed)</a:t>
            </a:r>
          </a:p>
        </p:txBody>
      </p:sp>
    </p:spTree>
    <p:extLst>
      <p:ext uri="{BB962C8B-B14F-4D97-AF65-F5344CB8AC3E}">
        <p14:creationId xmlns:p14="http://schemas.microsoft.com/office/powerpoint/2010/main" val="713683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78053-371F-4ED8-8651-3A02B3E86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of Interrupt-driven I/O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5BB719-F2F9-44F4-A83B-52C6359A7C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50" y="1630017"/>
            <a:ext cx="7792278" cy="423907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Stage 1:</a:t>
            </a:r>
            <a:r>
              <a:rPr lang="en-US" dirty="0">
                <a:solidFill>
                  <a:srgbClr val="0070C0"/>
                </a:solidFill>
              </a:rPr>
              <a:t> Initiate</a:t>
            </a:r>
            <a:r>
              <a:rPr lang="en-US" dirty="0"/>
              <a:t> the interrupt</a:t>
            </a:r>
          </a:p>
          <a:p>
            <a:pPr lvl="1"/>
            <a:r>
              <a:rPr lang="en-US" sz="2300" dirty="0"/>
              <a:t>1.1 Stop the running program on any instruction</a:t>
            </a:r>
          </a:p>
          <a:p>
            <a:pPr lvl="1"/>
            <a:r>
              <a:rPr lang="en-US" sz="2300" dirty="0"/>
              <a:t>1.2 Save the state of the running program</a:t>
            </a:r>
          </a:p>
          <a:p>
            <a:pPr lvl="1"/>
            <a:r>
              <a:rPr lang="en-US" sz="2300" dirty="0"/>
              <a:t>1.3 Generate address of the interrupt servicing subroutine</a:t>
            </a:r>
            <a:endParaRPr lang="en-US" dirty="0"/>
          </a:p>
          <a:p>
            <a:r>
              <a:rPr lang="en-US" dirty="0"/>
              <a:t>Stage 2:</a:t>
            </a:r>
            <a:r>
              <a:rPr lang="en-US" dirty="0">
                <a:solidFill>
                  <a:srgbClr val="0070C0"/>
                </a:solidFill>
              </a:rPr>
              <a:t> Service</a:t>
            </a:r>
            <a:r>
              <a:rPr lang="en-US" dirty="0"/>
              <a:t> the interrupt</a:t>
            </a:r>
          </a:p>
          <a:p>
            <a:pPr lvl="1"/>
            <a:r>
              <a:rPr lang="en-US" sz="2300" dirty="0"/>
              <a:t>2.1 Transfer control to the interrupt subroutine</a:t>
            </a:r>
          </a:p>
          <a:p>
            <a:pPr lvl="1"/>
            <a:r>
              <a:rPr lang="en-US" sz="2300" dirty="0"/>
              <a:t>2.2 Execute the interrupt subroutine</a:t>
            </a:r>
            <a:endParaRPr lang="en-US" dirty="0"/>
          </a:p>
          <a:p>
            <a:r>
              <a:rPr lang="en-US" dirty="0"/>
              <a:t>Stage 3:</a:t>
            </a:r>
            <a:r>
              <a:rPr lang="en-US" dirty="0">
                <a:solidFill>
                  <a:srgbClr val="0070C0"/>
                </a:solidFill>
              </a:rPr>
              <a:t> Return</a:t>
            </a:r>
            <a:r>
              <a:rPr lang="en-US" dirty="0"/>
              <a:t> from the interrupt</a:t>
            </a:r>
          </a:p>
          <a:p>
            <a:pPr lvl="1">
              <a:lnSpc>
                <a:spcPct val="100000"/>
              </a:lnSpc>
            </a:pPr>
            <a:r>
              <a:rPr lang="en-US" sz="2300" dirty="0"/>
              <a:t>3.1 Resume right where we left off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C64EB1-F7A5-4E0C-B4AD-2AD88B6DD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ECE 220: Computer Systems &amp; Programming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BE7631-49C7-401F-9A8B-07B484C81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Volodymyr Kindratenko.  All rights reserved.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5A58EF-4825-416E-B195-F6B11C2B7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DFCBF99B-FFDD-44A2-B92B-66EDED34A677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57366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120 theme">
      <a:dk1>
        <a:srgbClr val="000000"/>
      </a:dk1>
      <a:lt1>
        <a:srgbClr val="DCF3FD"/>
      </a:lt1>
      <a:dk2>
        <a:srgbClr val="000000"/>
      </a:dk2>
      <a:lt2>
        <a:srgbClr val="DCF3FD"/>
      </a:lt2>
      <a:accent1>
        <a:srgbClr val="0070C0"/>
      </a:accent1>
      <a:accent2>
        <a:srgbClr val="DCF3FD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37A76F"/>
      </a:hlink>
      <a:folHlink>
        <a:srgbClr val="37A76F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21732</TotalTime>
  <Words>1649</Words>
  <Application>Microsoft Office PowerPoint</Application>
  <PresentationFormat>Widescreen</PresentationFormat>
  <Paragraphs>263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Arial</vt:lpstr>
      <vt:lpstr>Arial Narrow</vt:lpstr>
      <vt:lpstr>Calibri</vt:lpstr>
      <vt:lpstr>Century Schoolbook</vt:lpstr>
      <vt:lpstr>Courier New</vt:lpstr>
      <vt:lpstr>Droid Sans</vt:lpstr>
      <vt:lpstr>Wingdings</vt:lpstr>
      <vt:lpstr>Retrospect</vt:lpstr>
      <vt:lpstr>University of Illinois at Urbana-Champaign Dept. of Electrical and Computer Engineering  ECE 220: Computer Systems &amp; Programming</vt:lpstr>
      <vt:lpstr>Memory-mapped I/O</vt:lpstr>
      <vt:lpstr>Interrupt-driven I/O</vt:lpstr>
      <vt:lpstr>PowerPoint Presentation</vt:lpstr>
      <vt:lpstr>PowerPoint Presentation</vt:lpstr>
      <vt:lpstr>Interrupt Signal (INT)</vt:lpstr>
      <vt:lpstr>PowerPoint Presentation</vt:lpstr>
      <vt:lpstr>Polling vs Interrupt-driven I/O</vt:lpstr>
      <vt:lpstr>Flow of Interrupt-driven I/O</vt:lpstr>
      <vt:lpstr>Stage 1: Initiating the Interrupt</vt:lpstr>
      <vt:lpstr>Interrupt Priority</vt:lpstr>
      <vt:lpstr>LC-3 Interrupt Table</vt:lpstr>
      <vt:lpstr>1.1 Stopping the Execution of the Program</vt:lpstr>
      <vt:lpstr>1.2 Saving the State - What</vt:lpstr>
      <vt:lpstr>1.2 Saving the State - Where</vt:lpstr>
      <vt:lpstr>LC-3 Hardware to Support Interrupts</vt:lpstr>
      <vt:lpstr>1.3 Generating ISR address</vt:lpstr>
      <vt:lpstr>LC-3 FSM for Handling an Interrupt</vt:lpstr>
      <vt:lpstr>Stage 2: Service the interrupt</vt:lpstr>
      <vt:lpstr>Return from the Interrupt (RTI) Instruction</vt:lpstr>
      <vt:lpstr>Stage 3: Return from the interrupt (RTI)</vt:lpstr>
      <vt:lpstr>Exception Handling</vt:lpstr>
      <vt:lpstr>Extended LC-3 Datapath and FSM</vt:lpstr>
      <vt:lpstr>Example</vt:lpstr>
      <vt:lpstr>Example - continued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</dc:creator>
  <cp:lastModifiedBy>Bhowmik, Ujjal Kumar</cp:lastModifiedBy>
  <cp:revision>1382</cp:revision>
  <cp:lastPrinted>2018-01-30T22:46:01Z</cp:lastPrinted>
  <dcterms:created xsi:type="dcterms:W3CDTF">2015-04-21T10:43:03Z</dcterms:created>
  <dcterms:modified xsi:type="dcterms:W3CDTF">2019-09-12T13:01:59Z</dcterms:modified>
</cp:coreProperties>
</file>