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18"/>
  </p:notesMasterIdLst>
  <p:handoutMasterIdLst>
    <p:handoutMasterId r:id="rId19"/>
  </p:handoutMasterIdLst>
  <p:sldIdLst>
    <p:sldId id="260" r:id="rId3"/>
    <p:sldId id="402" r:id="rId4"/>
    <p:sldId id="401" r:id="rId5"/>
    <p:sldId id="403" r:id="rId6"/>
    <p:sldId id="404" r:id="rId7"/>
    <p:sldId id="405" r:id="rId8"/>
    <p:sldId id="394" r:id="rId9"/>
    <p:sldId id="396" r:id="rId10"/>
    <p:sldId id="398" r:id="rId11"/>
    <p:sldId id="406" r:id="rId12"/>
    <p:sldId id="409" r:id="rId13"/>
    <p:sldId id="407" r:id="rId14"/>
    <p:sldId id="410" r:id="rId15"/>
    <p:sldId id="408" r:id="rId16"/>
    <p:sldId id="400" r:id="rId17"/>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B27"/>
    <a:srgbClr val="CE1B22"/>
    <a:srgbClr val="002060"/>
    <a:srgbClr val="38668F"/>
    <a:srgbClr val="E6E6E6"/>
    <a:srgbClr val="CCCCCC"/>
    <a:srgbClr val="A2A5AC"/>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2" autoAdjust="0"/>
    <p:restoredTop sz="95342"/>
  </p:normalViewPr>
  <p:slideViewPr>
    <p:cSldViewPr snapToGrid="0" snapToObjects="1">
      <p:cViewPr>
        <p:scale>
          <a:sx n="88" d="100"/>
          <a:sy n="88" d="100"/>
        </p:scale>
        <p:origin x="717" y="66"/>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10/31/2019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10/31/2019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18 – Dynamic Memory Allocation</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B18655-905E-4A99-8459-12B0A1992FAA}"/>
              </a:ext>
            </a:extLst>
          </p:cNvPr>
          <p:cNvSpPr>
            <a:spLocks noGrp="1"/>
          </p:cNvSpPr>
          <p:nvPr>
            <p:ph type="body" sz="quarter" idx="10"/>
          </p:nvPr>
        </p:nvSpPr>
        <p:spPr>
          <a:xfrm>
            <a:off x="444500" y="397056"/>
            <a:ext cx="9245600" cy="742950"/>
          </a:xfrm>
        </p:spPr>
        <p:txBody>
          <a:bodyPr/>
          <a:lstStyle/>
          <a:p>
            <a:r>
              <a:rPr lang="en-US" dirty="0" err="1"/>
              <a:t>calloc</a:t>
            </a:r>
            <a:r>
              <a:rPr lang="en-US" dirty="0"/>
              <a:t> Function</a:t>
            </a:r>
          </a:p>
        </p:txBody>
      </p:sp>
      <p:sp>
        <p:nvSpPr>
          <p:cNvPr id="3" name="Text Placeholder 2">
            <a:extLst>
              <a:ext uri="{FF2B5EF4-FFF2-40B4-BE49-F238E27FC236}">
                <a16:creationId xmlns:a16="http://schemas.microsoft.com/office/drawing/2014/main" id="{A7CD444C-906C-400F-BB9A-3E3667391D7E}"/>
              </a:ext>
            </a:extLst>
          </p:cNvPr>
          <p:cNvSpPr>
            <a:spLocks noGrp="1"/>
          </p:cNvSpPr>
          <p:nvPr>
            <p:ph type="body" sz="quarter" idx="12"/>
          </p:nvPr>
        </p:nvSpPr>
        <p:spPr>
          <a:xfrm>
            <a:off x="444500" y="1473200"/>
            <a:ext cx="9245600" cy="4826000"/>
          </a:xfrm>
        </p:spPr>
        <p:txBody>
          <a:bodyPr/>
          <a:lstStyle/>
          <a:p>
            <a:r>
              <a:rPr lang="en-US" sz="2800" dirty="0"/>
              <a:t>Like malloc, </a:t>
            </a:r>
            <a:r>
              <a:rPr lang="en-US" sz="2800" dirty="0" err="1"/>
              <a:t>calloc</a:t>
            </a:r>
            <a:r>
              <a:rPr lang="en-US" sz="2800" dirty="0"/>
              <a:t> also </a:t>
            </a:r>
            <a:r>
              <a:rPr lang="en-US" sz="2800" b="1" dirty="0"/>
              <a:t>allocates memory at runtime</a:t>
            </a:r>
            <a:r>
              <a:rPr lang="en-US" sz="2800" dirty="0"/>
              <a:t> and is defined in </a:t>
            </a:r>
            <a:r>
              <a:rPr lang="en-US" sz="2800" b="1" dirty="0" err="1"/>
              <a:t>stdlib.h</a:t>
            </a:r>
            <a:r>
              <a:rPr lang="en-US" sz="2800" dirty="0"/>
              <a:t>. It takes the number of elements and the size of each element(in bytes), initializes each element to zero and then returns a void pointer to the memory.</a:t>
            </a:r>
          </a:p>
          <a:p>
            <a:pPr marL="0" indent="0">
              <a:buNone/>
            </a:pPr>
            <a:endParaRPr lang="en-US" dirty="0"/>
          </a:p>
          <a:p>
            <a:pPr marL="0" indent="0">
              <a:buNone/>
            </a:pPr>
            <a:r>
              <a:rPr lang="en-US" dirty="0"/>
              <a:t>Its syntax is</a:t>
            </a:r>
          </a:p>
          <a:p>
            <a:pPr marL="0" indent="0">
              <a:buNone/>
            </a:pPr>
            <a:endParaRPr lang="en-US" sz="1200" b="1" dirty="0"/>
          </a:p>
          <a:p>
            <a:pPr marL="0" indent="0">
              <a:buNone/>
            </a:pPr>
            <a:r>
              <a:rPr lang="en-US" sz="2800" b="1" dirty="0"/>
              <a:t>void *</a:t>
            </a:r>
            <a:r>
              <a:rPr lang="en-US" sz="2800" b="1" dirty="0" err="1"/>
              <a:t>calloc</a:t>
            </a:r>
            <a:r>
              <a:rPr lang="en-US" sz="2800" b="1" dirty="0"/>
              <a:t>(n, element-size);</a:t>
            </a:r>
          </a:p>
          <a:p>
            <a:pPr marL="0" indent="0">
              <a:buNone/>
            </a:pPr>
            <a:r>
              <a:rPr lang="en-US" sz="2800" dirty="0"/>
              <a:t>Here, </a:t>
            </a:r>
            <a:r>
              <a:rPr lang="en-US" sz="2800" b="1" dirty="0"/>
              <a:t>n</a:t>
            </a:r>
            <a:r>
              <a:rPr lang="en-US" sz="2800" dirty="0"/>
              <a:t> is the number of elements and </a:t>
            </a:r>
            <a:r>
              <a:rPr lang="en-US" sz="2800" b="1" dirty="0"/>
              <a:t>element-size</a:t>
            </a:r>
            <a:r>
              <a:rPr lang="en-US" sz="2800" dirty="0"/>
              <a:t> is the size of each element.</a:t>
            </a:r>
          </a:p>
          <a:p>
            <a:pPr marL="0" indent="0">
              <a:buNone/>
            </a:pPr>
            <a:endParaRPr lang="en-US" dirty="0"/>
          </a:p>
        </p:txBody>
      </p:sp>
    </p:spTree>
    <p:extLst>
      <p:ext uri="{BB962C8B-B14F-4D97-AF65-F5344CB8AC3E}">
        <p14:creationId xmlns:p14="http://schemas.microsoft.com/office/powerpoint/2010/main" val="313499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C90C27-6A61-44D5-9348-6EEA21588F41}"/>
              </a:ext>
            </a:extLst>
          </p:cNvPr>
          <p:cNvPicPr>
            <a:picLocks noChangeAspect="1"/>
          </p:cNvPicPr>
          <p:nvPr/>
        </p:nvPicPr>
        <p:blipFill>
          <a:blip r:embed="rId2"/>
          <a:stretch>
            <a:fillRect/>
          </a:stretch>
        </p:blipFill>
        <p:spPr>
          <a:xfrm>
            <a:off x="346574" y="252820"/>
            <a:ext cx="8314100" cy="6731979"/>
          </a:xfrm>
          <a:prstGeom prst="rect">
            <a:avLst/>
          </a:prstGeom>
        </p:spPr>
      </p:pic>
    </p:spTree>
    <p:extLst>
      <p:ext uri="{BB962C8B-B14F-4D97-AF65-F5344CB8AC3E}">
        <p14:creationId xmlns:p14="http://schemas.microsoft.com/office/powerpoint/2010/main" val="310352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4754CC-5A11-40E1-8BE3-7C0132E501C8}"/>
              </a:ext>
            </a:extLst>
          </p:cNvPr>
          <p:cNvPicPr>
            <a:picLocks noChangeAspect="1"/>
          </p:cNvPicPr>
          <p:nvPr/>
        </p:nvPicPr>
        <p:blipFill>
          <a:blip r:embed="rId2"/>
          <a:stretch>
            <a:fillRect/>
          </a:stretch>
        </p:blipFill>
        <p:spPr>
          <a:xfrm>
            <a:off x="1356069" y="0"/>
            <a:ext cx="7346261" cy="7772400"/>
          </a:xfrm>
          <a:prstGeom prst="rect">
            <a:avLst/>
          </a:prstGeom>
        </p:spPr>
      </p:pic>
    </p:spTree>
    <p:extLst>
      <p:ext uri="{BB962C8B-B14F-4D97-AF65-F5344CB8AC3E}">
        <p14:creationId xmlns:p14="http://schemas.microsoft.com/office/powerpoint/2010/main" val="64575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1D65A5-C2D3-4C2D-B7FC-56045DC40F53}"/>
              </a:ext>
            </a:extLst>
          </p:cNvPr>
          <p:cNvSpPr>
            <a:spLocks noGrp="1"/>
          </p:cNvSpPr>
          <p:nvPr>
            <p:ph type="body" sz="quarter" idx="10"/>
          </p:nvPr>
        </p:nvSpPr>
        <p:spPr>
          <a:xfrm>
            <a:off x="313872" y="247650"/>
            <a:ext cx="9245600" cy="742950"/>
          </a:xfrm>
        </p:spPr>
        <p:txBody>
          <a:bodyPr/>
          <a:lstStyle/>
          <a:p>
            <a:r>
              <a:rPr lang="en-US" dirty="0" err="1"/>
              <a:t>realloc</a:t>
            </a:r>
            <a:r>
              <a:rPr lang="en-US" dirty="0"/>
              <a:t> Function</a:t>
            </a:r>
          </a:p>
        </p:txBody>
      </p:sp>
      <p:sp>
        <p:nvSpPr>
          <p:cNvPr id="3" name="Text Placeholder 2">
            <a:extLst>
              <a:ext uri="{FF2B5EF4-FFF2-40B4-BE49-F238E27FC236}">
                <a16:creationId xmlns:a16="http://schemas.microsoft.com/office/drawing/2014/main" id="{766D0A63-7134-4B7D-B497-C4817EE571D2}"/>
              </a:ext>
            </a:extLst>
          </p:cNvPr>
          <p:cNvSpPr>
            <a:spLocks noGrp="1"/>
          </p:cNvSpPr>
          <p:nvPr>
            <p:ph type="body" sz="quarter" idx="12"/>
          </p:nvPr>
        </p:nvSpPr>
        <p:spPr>
          <a:xfrm>
            <a:off x="406400" y="1009469"/>
            <a:ext cx="9245600" cy="5992222"/>
          </a:xfrm>
        </p:spPr>
        <p:txBody>
          <a:bodyPr/>
          <a:lstStyle/>
          <a:p>
            <a:r>
              <a:rPr lang="en-US" sz="2800" b="1" dirty="0"/>
              <a:t>void *</a:t>
            </a:r>
            <a:r>
              <a:rPr lang="en-US" sz="2800" b="1" dirty="0" err="1"/>
              <a:t>realloc</a:t>
            </a:r>
            <a:r>
              <a:rPr lang="en-US" sz="2800" b="1" dirty="0"/>
              <a:t>(pointer, new-size);</a:t>
            </a:r>
          </a:p>
          <a:p>
            <a:pPr marL="0" indent="0">
              <a:buNone/>
            </a:pPr>
            <a:endParaRPr lang="en-US" sz="2400" dirty="0"/>
          </a:p>
          <a:p>
            <a:pPr marL="0" indent="0">
              <a:buNone/>
            </a:pPr>
            <a:r>
              <a:rPr lang="en-US" sz="2400" dirty="0"/>
              <a:t>Changes the size of the memory block pointed to by pointer to size bytes. The contents will be unchanged in the range from the start of the region up to the minimum of the old and new sizes. </a:t>
            </a:r>
          </a:p>
          <a:p>
            <a:pPr lvl="2"/>
            <a:r>
              <a:rPr lang="en-US" sz="2400" dirty="0"/>
              <a:t>If the new size is larger than the old size, the added memory will not be initialized. </a:t>
            </a:r>
          </a:p>
          <a:p>
            <a:pPr lvl="2"/>
            <a:r>
              <a:rPr lang="en-US" sz="2400" dirty="0"/>
              <a:t>if size is equal to zero, and </a:t>
            </a:r>
            <a:r>
              <a:rPr lang="en-US" sz="2400" dirty="0" err="1"/>
              <a:t>ptr</a:t>
            </a:r>
            <a:r>
              <a:rPr lang="en-US" sz="2400" dirty="0"/>
              <a:t> is not NULL, then the call is equivalent to free(</a:t>
            </a:r>
            <a:r>
              <a:rPr lang="en-US" sz="2400" dirty="0" err="1"/>
              <a:t>ptr</a:t>
            </a:r>
            <a:r>
              <a:rPr lang="en-US" sz="2400" dirty="0"/>
              <a:t>). </a:t>
            </a:r>
          </a:p>
        </p:txBody>
      </p:sp>
    </p:spTree>
    <p:extLst>
      <p:ext uri="{BB962C8B-B14F-4D97-AF65-F5344CB8AC3E}">
        <p14:creationId xmlns:p14="http://schemas.microsoft.com/office/powerpoint/2010/main" val="268074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AAE707-0A01-4F29-945F-2DAF1575A21F}"/>
              </a:ext>
            </a:extLst>
          </p:cNvPr>
          <p:cNvPicPr>
            <a:picLocks noChangeAspect="1"/>
          </p:cNvPicPr>
          <p:nvPr/>
        </p:nvPicPr>
        <p:blipFill>
          <a:blip r:embed="rId2"/>
          <a:stretch>
            <a:fillRect/>
          </a:stretch>
        </p:blipFill>
        <p:spPr>
          <a:xfrm>
            <a:off x="610279" y="423318"/>
            <a:ext cx="7475629" cy="6172186"/>
          </a:xfrm>
          <a:prstGeom prst="rect">
            <a:avLst/>
          </a:prstGeom>
        </p:spPr>
      </p:pic>
    </p:spTree>
    <p:extLst>
      <p:ext uri="{BB962C8B-B14F-4D97-AF65-F5344CB8AC3E}">
        <p14:creationId xmlns:p14="http://schemas.microsoft.com/office/powerpoint/2010/main" val="14944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Exercise:</a:t>
            </a:r>
          </a:p>
        </p:txBody>
      </p:sp>
      <p:sp>
        <p:nvSpPr>
          <p:cNvPr id="3" name="Text Placeholder 2"/>
          <p:cNvSpPr>
            <a:spLocks noGrp="1"/>
          </p:cNvSpPr>
          <p:nvPr>
            <p:ph type="body" sz="quarter" idx="12"/>
          </p:nvPr>
        </p:nvSpPr>
        <p:spPr/>
        <p:txBody>
          <a:bodyPr/>
          <a:lstStyle/>
          <a:p>
            <a:pPr marL="0" indent="0">
              <a:buNone/>
            </a:pPr>
            <a:r>
              <a:rPr lang="en-US" sz="2000" b="1" dirty="0" err="1">
                <a:latin typeface="Courier" charset="0"/>
                <a:ea typeface="Courier" charset="0"/>
                <a:cs typeface="Courier" charset="0"/>
              </a:rPr>
              <a:t>typedef</a:t>
            </a:r>
            <a:r>
              <a:rPr lang="en-US" sz="2000" b="1" dirty="0">
                <a:latin typeface="Courier" charset="0"/>
                <a:ea typeface="Courier" charset="0"/>
                <a:cs typeface="Courier" charset="0"/>
              </a:rPr>
              <a:t> </a:t>
            </a:r>
            <a:r>
              <a:rPr lang="en-US" sz="2000" b="1" dirty="0" err="1">
                <a:latin typeface="Courier" charset="0"/>
                <a:ea typeface="Courier" charset="0"/>
                <a:cs typeface="Courier" charset="0"/>
              </a:rPr>
              <a:t>struct</a:t>
            </a:r>
            <a:r>
              <a:rPr lang="en-US" sz="2000" b="1" dirty="0">
                <a:latin typeface="Courier" charset="0"/>
                <a:ea typeface="Courier" charset="0"/>
                <a:cs typeface="Courier" charset="0"/>
              </a:rPr>
              <a:t> </a:t>
            </a:r>
            <a:r>
              <a:rPr lang="en-US" sz="2000" b="1" dirty="0" err="1">
                <a:latin typeface="Courier" charset="0"/>
                <a:ea typeface="Courier" charset="0"/>
                <a:cs typeface="Courier" charset="0"/>
              </a:rPr>
              <a:t>studentStruct</a:t>
            </a:r>
            <a:endParaRPr lang="en-US" sz="2000" b="1" dirty="0">
              <a:latin typeface="Courier" charset="0"/>
              <a:ea typeface="Courier" charset="0"/>
              <a:cs typeface="Courier" charset="0"/>
            </a:endParaRPr>
          </a:p>
          <a:p>
            <a:pPr marL="0" indent="0">
              <a:buNone/>
            </a:pPr>
            <a:r>
              <a:rPr lang="en-US" sz="2000" b="1" dirty="0">
                <a:latin typeface="Courier" charset="0"/>
                <a:ea typeface="Courier" charset="0"/>
                <a:cs typeface="Courier" charset="0"/>
              </a:rPr>
              <a:t>{</a:t>
            </a:r>
          </a:p>
          <a:p>
            <a:pPr marL="0" indent="0">
              <a:buNone/>
            </a:pPr>
            <a:r>
              <a:rPr lang="en-US" sz="2000" b="1" dirty="0">
                <a:latin typeface="Courier" charset="0"/>
                <a:ea typeface="Courier" charset="0"/>
                <a:cs typeface="Courier" charset="0"/>
              </a:rPr>
              <a:t>	char *NAME;</a:t>
            </a:r>
          </a:p>
          <a:p>
            <a:pPr marL="0" indent="0">
              <a:buNone/>
            </a:pPr>
            <a:r>
              <a:rPr lang="en-US" sz="2000" b="1" dirty="0">
                <a:latin typeface="Courier" charset="0"/>
                <a:ea typeface="Courier" charset="0"/>
                <a:cs typeface="Courier" charset="0"/>
              </a:rPr>
              <a:t>	</a:t>
            </a:r>
            <a:r>
              <a:rPr lang="en-US" sz="2000" b="1" dirty="0" err="1">
                <a:latin typeface="Courier" charset="0"/>
                <a:ea typeface="Courier" charset="0"/>
                <a:cs typeface="Courier" charset="0"/>
              </a:rPr>
              <a:t>int</a:t>
            </a:r>
            <a:r>
              <a:rPr lang="en-US" sz="2000" b="1" dirty="0">
                <a:latin typeface="Courier" charset="0"/>
                <a:ea typeface="Courier" charset="0"/>
                <a:cs typeface="Courier" charset="0"/>
              </a:rPr>
              <a:t> UIN;</a:t>
            </a:r>
          </a:p>
          <a:p>
            <a:pPr marL="0" indent="0">
              <a:buNone/>
            </a:pPr>
            <a:r>
              <a:rPr lang="en-US" sz="2000" b="1" dirty="0">
                <a:latin typeface="Courier" charset="0"/>
                <a:ea typeface="Courier" charset="0"/>
                <a:cs typeface="Courier" charset="0"/>
              </a:rPr>
              <a:t>	float GPA;</a:t>
            </a:r>
          </a:p>
          <a:p>
            <a:pPr marL="0" indent="0">
              <a:buNone/>
            </a:pPr>
            <a:r>
              <a:rPr lang="en-US" sz="2000" b="1" dirty="0">
                <a:latin typeface="Courier" charset="0"/>
                <a:ea typeface="Courier" charset="0"/>
                <a:cs typeface="Courier" charset="0"/>
              </a:rPr>
              <a:t>}student;</a:t>
            </a:r>
          </a:p>
          <a:p>
            <a:pPr marL="0" indent="0">
              <a:buNone/>
            </a:pPr>
            <a:endParaRPr lang="en-US" dirty="0"/>
          </a:p>
          <a:p>
            <a:pPr marL="457200" indent="-457200">
              <a:buFont typeface="+mj-lt"/>
              <a:buAutoNum type="arabicPeriod"/>
            </a:pPr>
            <a:r>
              <a:rPr lang="en-US" dirty="0"/>
              <a:t>allocate memory for 200 student records, assuming the you need an array of 100 char to hold each name</a:t>
            </a:r>
          </a:p>
          <a:p>
            <a:pPr marL="457200" indent="-457200">
              <a:buFont typeface="+mj-lt"/>
              <a:buAutoNum type="arabicPeriod"/>
            </a:pPr>
            <a:r>
              <a:rPr lang="en-US" dirty="0"/>
              <a:t>initialize name to “To be set”, UIN to -1 and GPA to 0.0 for all the records</a:t>
            </a:r>
          </a:p>
          <a:p>
            <a:pPr marL="457200" indent="-457200">
              <a:buFont typeface="+mj-lt"/>
              <a:buAutoNum type="arabicPeriod"/>
            </a:pPr>
            <a:r>
              <a:rPr lang="en-US" dirty="0"/>
              <a:t>Add 200 more student records</a:t>
            </a:r>
          </a:p>
          <a:p>
            <a:pPr marL="457200" indent="-457200">
              <a:buFont typeface="+mj-lt"/>
              <a:buAutoNum type="arabicPeriod"/>
            </a:pPr>
            <a:r>
              <a:rPr lang="en-US" dirty="0"/>
              <a:t>free up memory space for all the </a:t>
            </a:r>
            <a:r>
              <a:rPr lang="en-US" dirty="0" smtClean="0"/>
              <a:t>records</a:t>
            </a:r>
          </a:p>
          <a:p>
            <a:pPr marL="457200" indent="-457200">
              <a:buFont typeface="+mj-lt"/>
              <a:buAutoNum type="arabicPeriod"/>
            </a:pPr>
            <a:endParaRPr lang="en-US" dirty="0"/>
          </a:p>
          <a:p>
            <a:pPr marL="0" indent="0">
              <a:buNone/>
            </a:pPr>
            <a:r>
              <a:rPr lang="en-US" dirty="0" smtClean="0"/>
              <a:t>Solution is on </a:t>
            </a:r>
            <a:r>
              <a:rPr lang="en-US" dirty="0" err="1" smtClean="0"/>
              <a:t>github</a:t>
            </a:r>
            <a:endParaRPr lang="en-US" dirty="0"/>
          </a:p>
          <a:p>
            <a:pPr marL="0" indent="0">
              <a:buNone/>
            </a:pPr>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2498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68FC62-55D0-43B0-B36F-4B0C2E68CE7E}"/>
              </a:ext>
            </a:extLst>
          </p:cNvPr>
          <p:cNvSpPr/>
          <p:nvPr/>
        </p:nvSpPr>
        <p:spPr>
          <a:xfrm>
            <a:off x="323305" y="435754"/>
            <a:ext cx="9411790" cy="6333016"/>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Times New Roman" panose="02020603050405020304" pitchFamily="18" charset="0"/>
                <a:cs typeface="Times New Roman" panose="02020603050405020304" pitchFamily="18" charset="0"/>
              </a:rPr>
              <a:t>Observation from last lecture:</a:t>
            </a:r>
          </a:p>
          <a:p>
            <a:pPr marL="742950" marR="0" lvl="1" indent="-285750">
              <a:lnSpc>
                <a:spcPct val="115000"/>
              </a:lnSpc>
              <a:spcBef>
                <a:spcPts val="0"/>
              </a:spcBef>
              <a:spcAft>
                <a:spcPts val="0"/>
              </a:spcAft>
              <a:buFont typeface="Courier New" panose="02070309020205020404" pitchFamily="49" charset="0"/>
              <a:buChar char="o"/>
            </a:pPr>
            <a:r>
              <a:rPr lang="en-US" dirty="0">
                <a:latin typeface="Courier New" panose="02070309020205020404" pitchFamily="49" charset="0"/>
                <a:ea typeface="Times New Roman" panose="02020603050405020304" pitchFamily="18" charset="0"/>
                <a:cs typeface="Times New Roman" panose="02020603050405020304" pitchFamily="18" charset="0"/>
              </a:rPr>
              <a:t>#define </a:t>
            </a:r>
            <a:r>
              <a:rPr lang="en-US" dirty="0" err="1">
                <a:latin typeface="Courier New" panose="02070309020205020404" pitchFamily="49" charset="0"/>
                <a:ea typeface="Times New Roman" panose="02020603050405020304" pitchFamily="18" charset="0"/>
                <a:cs typeface="Times New Roman" panose="02020603050405020304" pitchFamily="18" charset="0"/>
              </a:rPr>
              <a:t>NofS</a:t>
            </a:r>
            <a:r>
              <a:rPr lang="en-US" dirty="0">
                <a:latin typeface="Courier New" panose="02070309020205020404" pitchFamily="49" charset="0"/>
                <a:ea typeface="Times New Roman" panose="02020603050405020304" pitchFamily="18" charset="0"/>
                <a:cs typeface="Times New Roman" panose="02020603050405020304" pitchFamily="18" charset="0"/>
              </a:rPr>
              <a:t> 360</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student ece220[</a:t>
            </a:r>
            <a:r>
              <a:rPr lang="en-US" dirty="0" err="1">
                <a:latin typeface="Courier New" panose="02070309020205020404" pitchFamily="49" charset="0"/>
                <a:ea typeface="Times New Roman" panose="02020603050405020304" pitchFamily="18" charset="0"/>
                <a:cs typeface="Times New Roman" panose="02020603050405020304" pitchFamily="18" charset="0"/>
              </a:rPr>
              <a:t>NofS</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We allocated an array of student records consisting of 360 elements.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But what if next semester ECE 220 class will have only 10 students?  Or 400 students?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Ideally, we want to allocate as much memory as needed rather than some pre-set amount. We want to dynamically adapt the size of array based on the actual size of class.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This can be achieved using the concept of dynamic memory allocation.</a:t>
            </a: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Times New Roman" panose="02020603050405020304" pitchFamily="18" charset="0"/>
                <a:cs typeface="Times New Roman" panose="02020603050405020304" pitchFamily="18" charset="0"/>
              </a:rPr>
              <a:t>Dynamic memory allocation</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A piece of code called </a:t>
            </a:r>
            <a:r>
              <a:rPr lang="en-US" i="1" dirty="0">
                <a:latin typeface="Calibri" panose="020F0502020204030204" pitchFamily="34" charset="0"/>
                <a:ea typeface="Times New Roman" panose="02020603050405020304" pitchFamily="18" charset="0"/>
                <a:cs typeface="Times New Roman" panose="02020603050405020304" pitchFamily="18" charset="0"/>
              </a:rPr>
              <a:t>memory allocation manager</a:t>
            </a:r>
            <a:r>
              <a:rPr lang="en-US" dirty="0">
                <a:latin typeface="Calibri" panose="020F0502020204030204" pitchFamily="34" charset="0"/>
                <a:ea typeface="Times New Roman" panose="02020603050405020304" pitchFamily="18" charset="0"/>
                <a:cs typeface="Times New Roman" panose="02020603050405020304" pitchFamily="18" charset="0"/>
              </a:rPr>
              <a:t> that belongs to the OS manages an area of memory called </a:t>
            </a:r>
            <a:r>
              <a:rPr lang="en-US" i="1" dirty="0">
                <a:latin typeface="Calibri" panose="020F0502020204030204" pitchFamily="34" charset="0"/>
                <a:ea typeface="Times New Roman" panose="02020603050405020304" pitchFamily="18" charset="0"/>
                <a:cs typeface="Times New Roman" panose="02020603050405020304" pitchFamily="18" charset="0"/>
              </a:rPr>
              <a:t>heap</a:t>
            </a:r>
            <a:r>
              <a:rPr lang="en-US" dirty="0">
                <a:latin typeface="Calibri" panose="020F050202020403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During the execution, a program makes a request to the memory allocator for a contiguous piece of memory of a particular size.</a:t>
            </a:r>
          </a:p>
          <a:p>
            <a:pPr marL="742950" marR="0" lvl="1" indent="-285750">
              <a:lnSpc>
                <a:spcPct val="115000"/>
              </a:lnSpc>
              <a:spcBef>
                <a:spcPts val="0"/>
              </a:spcBef>
              <a:spcAft>
                <a:spcPts val="100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The allocator reserves the memory and returns a pointer to it.</a:t>
            </a:r>
          </a:p>
          <a:p>
            <a:r>
              <a:rPr lang="en-US" dirty="0">
                <a:latin typeface="Calibri" panose="020F0502020204030204" pitchFamily="34" charset="0"/>
                <a:ea typeface="Times New Roman" panose="02020603050405020304" pitchFamily="18" charset="0"/>
                <a:cs typeface="Times New Roman" panose="02020603050405020304" pitchFamily="18" charset="0"/>
              </a:rPr>
              <a:t>We interact with the memory allocation manager by using malloc/free functions.</a:t>
            </a:r>
            <a:endParaRPr lang="en-US" dirty="0"/>
          </a:p>
        </p:txBody>
      </p:sp>
    </p:spTree>
    <p:extLst>
      <p:ext uri="{BB962C8B-B14F-4D97-AF65-F5344CB8AC3E}">
        <p14:creationId xmlns:p14="http://schemas.microsoft.com/office/powerpoint/2010/main" val="367487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AD9052-6D7C-4653-839A-1638794FB575}"/>
              </a:ext>
            </a:extLst>
          </p:cNvPr>
          <p:cNvSpPr>
            <a:spLocks noGrp="1"/>
          </p:cNvSpPr>
          <p:nvPr>
            <p:ph type="body" sz="quarter" idx="10"/>
          </p:nvPr>
        </p:nvSpPr>
        <p:spPr>
          <a:xfrm>
            <a:off x="444500" y="247650"/>
            <a:ext cx="9245600" cy="611332"/>
          </a:xfrm>
        </p:spPr>
        <p:txBody>
          <a:bodyPr/>
          <a:lstStyle/>
          <a:p>
            <a:r>
              <a:rPr lang="en-US" dirty="0"/>
              <a:t>Dynamic memory allocation concept</a:t>
            </a:r>
          </a:p>
          <a:p>
            <a:endParaRPr lang="en-US" dirty="0"/>
          </a:p>
        </p:txBody>
      </p:sp>
      <p:sp>
        <p:nvSpPr>
          <p:cNvPr id="4" name="Rectangle 2">
            <a:extLst>
              <a:ext uri="{FF2B5EF4-FFF2-40B4-BE49-F238E27FC236}">
                <a16:creationId xmlns:a16="http://schemas.microsoft.com/office/drawing/2014/main" id="{2C57EA15-7E30-468C-98E8-029D22BE1445}"/>
              </a:ext>
            </a:extLst>
          </p:cNvPr>
          <p:cNvSpPr>
            <a:spLocks noChangeArrowheads="1"/>
          </p:cNvSpPr>
          <p:nvPr/>
        </p:nvSpPr>
        <p:spPr bwMode="auto">
          <a:xfrm>
            <a:off x="444499" y="858982"/>
            <a:ext cx="736708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 a reminder</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Variables of static storage class are stored in global data section</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Variables of automatic storage class are stored in the run-time stack</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Object 4">
            <a:extLst>
              <a:ext uri="{FF2B5EF4-FFF2-40B4-BE49-F238E27FC236}">
                <a16:creationId xmlns:a16="http://schemas.microsoft.com/office/drawing/2014/main" id="{265DDABD-0438-4A55-9CBD-8FA8DAC45D52}"/>
              </a:ext>
            </a:extLst>
          </p:cNvPr>
          <p:cNvGraphicFramePr>
            <a:graphicFrameLocks noChangeAspect="1"/>
          </p:cNvGraphicFramePr>
          <p:nvPr>
            <p:extLst>
              <p:ext uri="{D42A27DB-BD31-4B8C-83A1-F6EECF244321}">
                <p14:modId xmlns:p14="http://schemas.microsoft.com/office/powerpoint/2010/main" val="4241252884"/>
              </p:ext>
            </p:extLst>
          </p:nvPr>
        </p:nvGraphicFramePr>
        <p:xfrm>
          <a:off x="2037807" y="1983292"/>
          <a:ext cx="5499462" cy="5058133"/>
        </p:xfrm>
        <a:graphic>
          <a:graphicData uri="http://schemas.openxmlformats.org/presentationml/2006/ole">
            <mc:AlternateContent xmlns:mc="http://schemas.openxmlformats.org/markup-compatibility/2006">
              <mc:Choice xmlns:v="urn:schemas-microsoft-com:vml" Requires="v">
                <p:oleObj spid="_x0000_s1035" r:id="rId3" imgW="4235414" imgH="3722490" progId="Visio.Drawing.11">
                  <p:embed/>
                </p:oleObj>
              </mc:Choice>
              <mc:Fallback>
                <p:oleObj r:id="rId3" imgW="4235414" imgH="37224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807" y="1983292"/>
                        <a:ext cx="5499462" cy="5058133"/>
                      </a:xfrm>
                      <a:prstGeom prst="rect">
                        <a:avLst/>
                      </a:prstGeom>
                      <a:noFill/>
                    </p:spPr>
                  </p:pic>
                </p:oleObj>
              </mc:Fallback>
            </mc:AlternateContent>
          </a:graphicData>
        </a:graphic>
      </p:graphicFrame>
    </p:spTree>
    <p:extLst>
      <p:ext uri="{BB962C8B-B14F-4D97-AF65-F5344CB8AC3E}">
        <p14:creationId xmlns:p14="http://schemas.microsoft.com/office/powerpoint/2010/main" val="201809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299C6E-B6A8-4676-8108-5BDEC2E468A0}"/>
              </a:ext>
            </a:extLst>
          </p:cNvPr>
          <p:cNvSpPr>
            <a:spLocks noGrp="1"/>
          </p:cNvSpPr>
          <p:nvPr>
            <p:ph type="body" sz="quarter" idx="10"/>
          </p:nvPr>
        </p:nvSpPr>
        <p:spPr>
          <a:xfrm>
            <a:off x="444500" y="214175"/>
            <a:ext cx="9245600" cy="742950"/>
          </a:xfrm>
        </p:spPr>
        <p:txBody>
          <a:bodyPr/>
          <a:lstStyle/>
          <a:p>
            <a:r>
              <a:rPr lang="en-US" dirty="0"/>
              <a:t>malloc/free</a:t>
            </a:r>
          </a:p>
          <a:p>
            <a:endParaRPr lang="en-US" dirty="0"/>
          </a:p>
        </p:txBody>
      </p:sp>
      <p:sp>
        <p:nvSpPr>
          <p:cNvPr id="3" name="Text Placeholder 2">
            <a:extLst>
              <a:ext uri="{FF2B5EF4-FFF2-40B4-BE49-F238E27FC236}">
                <a16:creationId xmlns:a16="http://schemas.microsoft.com/office/drawing/2014/main" id="{36808734-115D-4912-91DE-77F7BF56502A}"/>
              </a:ext>
            </a:extLst>
          </p:cNvPr>
          <p:cNvSpPr>
            <a:spLocks noGrp="1"/>
          </p:cNvSpPr>
          <p:nvPr>
            <p:ph type="body" sz="quarter" idx="12"/>
          </p:nvPr>
        </p:nvSpPr>
        <p:spPr>
          <a:xfrm>
            <a:off x="444500" y="832394"/>
            <a:ext cx="9245600" cy="6107611"/>
          </a:xfrm>
        </p:spPr>
        <p:txBody>
          <a:bodyPr/>
          <a:lstStyle/>
          <a:p>
            <a:pPr lvl="0"/>
            <a:r>
              <a:rPr lang="en-US" sz="2400" dirty="0"/>
              <a:t>malloc function can be used to allocate some number of bytes of memory in the heap.  It reserves a chunk of memory in the heap and returns a pointer to it. The memory is not initialized.</a:t>
            </a:r>
          </a:p>
          <a:p>
            <a:pPr lvl="1"/>
            <a:r>
              <a:rPr lang="en-US" sz="2400" dirty="0"/>
              <a:t>malloc prototype</a:t>
            </a:r>
          </a:p>
          <a:p>
            <a:pPr lvl="2"/>
            <a:r>
              <a:rPr lang="en-US" sz="2400" dirty="0"/>
              <a:t>void *malloc(</a:t>
            </a:r>
            <a:r>
              <a:rPr lang="en-US" sz="2400" dirty="0" err="1"/>
              <a:t>size_t</a:t>
            </a:r>
            <a:r>
              <a:rPr lang="en-US" sz="2400" dirty="0"/>
              <a:t> size);</a:t>
            </a:r>
          </a:p>
          <a:p>
            <a:pPr lvl="2"/>
            <a:r>
              <a:rPr lang="en-US" sz="2400" dirty="0"/>
              <a:t>size is the number of bytes of memory to be allocated</a:t>
            </a:r>
          </a:p>
          <a:p>
            <a:pPr lvl="2"/>
            <a:r>
              <a:rPr lang="en-US" sz="2400" dirty="0"/>
              <a:t>the function returns a generic pointer to a generic data type. User can cast this to an appropriate data type. On error, this function returns NULL. </a:t>
            </a:r>
          </a:p>
          <a:p>
            <a:pPr lvl="1"/>
            <a:r>
              <a:rPr lang="en-US" sz="2400" dirty="0">
                <a:solidFill>
                  <a:srgbClr val="FF0000"/>
                </a:solidFill>
              </a:rPr>
              <a:t>Example:</a:t>
            </a:r>
          </a:p>
          <a:p>
            <a:pPr lvl="2"/>
            <a:r>
              <a:rPr lang="en-US" sz="2400" dirty="0" smtClean="0"/>
              <a:t>char</a:t>
            </a:r>
            <a:r>
              <a:rPr lang="en-US" sz="2400" dirty="0" smtClean="0"/>
              <a:t> </a:t>
            </a:r>
            <a:r>
              <a:rPr lang="en-US" sz="2400" dirty="0"/>
              <a:t>*name;</a:t>
            </a:r>
            <a:br>
              <a:rPr lang="en-US" sz="2400" dirty="0"/>
            </a:br>
            <a:r>
              <a:rPr lang="en-US" sz="2400" dirty="0"/>
              <a:t>name = </a:t>
            </a:r>
            <a:r>
              <a:rPr lang="en-US" sz="2400" dirty="0" smtClean="0">
                <a:solidFill>
                  <a:srgbClr val="FF0000"/>
                </a:solidFill>
              </a:rPr>
              <a:t>(</a:t>
            </a:r>
            <a:r>
              <a:rPr lang="en-US" sz="2400" dirty="0" smtClean="0">
                <a:solidFill>
                  <a:srgbClr val="FF0000"/>
                </a:solidFill>
              </a:rPr>
              <a:t>char</a:t>
            </a:r>
            <a:r>
              <a:rPr lang="en-US" sz="2400" dirty="0" smtClean="0">
                <a:solidFill>
                  <a:srgbClr val="FF0000"/>
                </a:solidFill>
              </a:rPr>
              <a:t> </a:t>
            </a:r>
            <a:r>
              <a:rPr lang="en-US" sz="2400" dirty="0">
                <a:solidFill>
                  <a:srgbClr val="FF0000"/>
                </a:solidFill>
              </a:rPr>
              <a:t>*)</a:t>
            </a:r>
            <a:r>
              <a:rPr lang="en-US" sz="2400" dirty="0" err="1" smtClean="0"/>
              <a:t>malloc</a:t>
            </a:r>
            <a:r>
              <a:rPr lang="en-US" sz="2400" dirty="0" smtClean="0"/>
              <a:t>(22*</a:t>
            </a:r>
            <a:r>
              <a:rPr lang="en-US" sz="2400" dirty="0" err="1" smtClean="0"/>
              <a:t>sizeof</a:t>
            </a:r>
            <a:r>
              <a:rPr lang="en-US" sz="2400" dirty="0" smtClean="0"/>
              <a:t>(char));</a:t>
            </a:r>
            <a:endParaRPr lang="en-US" sz="2400" dirty="0"/>
          </a:p>
          <a:p>
            <a:r>
              <a:rPr lang="en-US" sz="2400" dirty="0"/>
              <a:t>22 bytes of memory will be allocated and a pointer to it will be returned, casted to type char.</a:t>
            </a:r>
            <a:endParaRPr lang="en-US" dirty="0"/>
          </a:p>
        </p:txBody>
      </p:sp>
    </p:spTree>
    <p:extLst>
      <p:ext uri="{BB962C8B-B14F-4D97-AF65-F5344CB8AC3E}">
        <p14:creationId xmlns:p14="http://schemas.microsoft.com/office/powerpoint/2010/main" val="12065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3BAA1-F2AF-4BF7-A82C-8736ECFE9541}"/>
              </a:ext>
            </a:extLst>
          </p:cNvPr>
          <p:cNvSpPr>
            <a:spLocks noGrp="1"/>
          </p:cNvSpPr>
          <p:nvPr>
            <p:ph type="body" sz="quarter" idx="10"/>
          </p:nvPr>
        </p:nvSpPr>
        <p:spPr>
          <a:xfrm>
            <a:off x="406400" y="247650"/>
            <a:ext cx="9245600" cy="742950"/>
          </a:xfrm>
        </p:spPr>
        <p:txBody>
          <a:bodyPr/>
          <a:lstStyle/>
          <a:p>
            <a:pPr lvl="0"/>
            <a:r>
              <a:rPr lang="en-US" sz="2800" dirty="0"/>
              <a:t>free function frees the memory space pointed to by </a:t>
            </a:r>
            <a:r>
              <a:rPr lang="en-US" sz="2800" dirty="0" err="1"/>
              <a:t>ptr</a:t>
            </a:r>
            <a:r>
              <a:rPr lang="en-US" sz="2800" dirty="0"/>
              <a:t>. </a:t>
            </a:r>
          </a:p>
        </p:txBody>
      </p:sp>
      <p:sp>
        <p:nvSpPr>
          <p:cNvPr id="3" name="Text Placeholder 2">
            <a:extLst>
              <a:ext uri="{FF2B5EF4-FFF2-40B4-BE49-F238E27FC236}">
                <a16:creationId xmlns:a16="http://schemas.microsoft.com/office/drawing/2014/main" id="{59B0FF04-6302-454E-8295-6E9D27B3C039}"/>
              </a:ext>
            </a:extLst>
          </p:cNvPr>
          <p:cNvSpPr>
            <a:spLocks noGrp="1"/>
          </p:cNvSpPr>
          <p:nvPr>
            <p:ph type="body" sz="quarter" idx="12"/>
          </p:nvPr>
        </p:nvSpPr>
        <p:spPr>
          <a:xfrm>
            <a:off x="406400" y="990600"/>
            <a:ext cx="9245600" cy="4826000"/>
          </a:xfrm>
        </p:spPr>
        <p:txBody>
          <a:bodyPr/>
          <a:lstStyle/>
          <a:p>
            <a:pPr lvl="1"/>
            <a:r>
              <a:rPr lang="en-US" sz="2400" dirty="0"/>
              <a:t>Free prototype:</a:t>
            </a:r>
          </a:p>
          <a:p>
            <a:pPr lvl="2"/>
            <a:r>
              <a:rPr lang="en-US" sz="2400" dirty="0"/>
              <a:t>void free(void *</a:t>
            </a:r>
            <a:r>
              <a:rPr lang="en-US" sz="2400" dirty="0" err="1"/>
              <a:t>ptr</a:t>
            </a:r>
            <a:r>
              <a:rPr lang="en-US" sz="2400" dirty="0"/>
              <a:t>);</a:t>
            </a:r>
          </a:p>
          <a:p>
            <a:pPr lvl="2"/>
            <a:r>
              <a:rPr lang="en-US" sz="2400" dirty="0" err="1"/>
              <a:t>ptr</a:t>
            </a:r>
            <a:r>
              <a:rPr lang="en-US" sz="2400" dirty="0"/>
              <a:t> must have been returned by a previous call to malloc. Otherwise, or if free(</a:t>
            </a:r>
            <a:r>
              <a:rPr lang="en-US" sz="2400" dirty="0" err="1"/>
              <a:t>ptr</a:t>
            </a:r>
            <a:r>
              <a:rPr lang="en-US" sz="2400" dirty="0"/>
              <a:t>) has already been called before, undefined behavior occurs. If </a:t>
            </a:r>
            <a:r>
              <a:rPr lang="en-US" sz="2400" dirty="0" err="1"/>
              <a:t>ptr</a:t>
            </a:r>
            <a:r>
              <a:rPr lang="en-US" sz="2400" dirty="0"/>
              <a:t> is NULL, no operation is performed.</a:t>
            </a:r>
          </a:p>
          <a:p>
            <a:pPr lvl="2"/>
            <a:r>
              <a:rPr lang="en-US" sz="2400" dirty="0"/>
              <a:t>The free function returns no value.</a:t>
            </a:r>
          </a:p>
          <a:p>
            <a:pPr lvl="1"/>
            <a:r>
              <a:rPr lang="en-US" sz="2400" dirty="0"/>
              <a:t>Example:</a:t>
            </a:r>
          </a:p>
          <a:p>
            <a:pPr lvl="2"/>
            <a:r>
              <a:rPr lang="en-US" sz="2400" dirty="0"/>
              <a:t>free(name);</a:t>
            </a:r>
          </a:p>
          <a:p>
            <a:r>
              <a:rPr lang="en-US" sz="2400" dirty="0"/>
              <a:t>this will free the memory allocated by previous calls to malloc.</a:t>
            </a:r>
            <a:endParaRPr lang="en-US" dirty="0"/>
          </a:p>
        </p:txBody>
      </p:sp>
    </p:spTree>
    <p:extLst>
      <p:ext uri="{BB962C8B-B14F-4D97-AF65-F5344CB8AC3E}">
        <p14:creationId xmlns:p14="http://schemas.microsoft.com/office/powerpoint/2010/main" val="399860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D68A2-D4E6-4D38-BE72-91B122EC8858}"/>
              </a:ext>
            </a:extLst>
          </p:cNvPr>
          <p:cNvPicPr>
            <a:picLocks noChangeAspect="1"/>
          </p:cNvPicPr>
          <p:nvPr/>
        </p:nvPicPr>
        <p:blipFill>
          <a:blip r:embed="rId2"/>
          <a:stretch>
            <a:fillRect/>
          </a:stretch>
        </p:blipFill>
        <p:spPr>
          <a:xfrm>
            <a:off x="39188" y="380321"/>
            <a:ext cx="9946283" cy="6064024"/>
          </a:xfrm>
          <a:prstGeom prst="rect">
            <a:avLst/>
          </a:prstGeom>
        </p:spPr>
      </p:pic>
    </p:spTree>
    <p:extLst>
      <p:ext uri="{BB962C8B-B14F-4D97-AF65-F5344CB8AC3E}">
        <p14:creationId xmlns:p14="http://schemas.microsoft.com/office/powerpoint/2010/main" val="181771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Automatic vs. Dynamic Memory Allocation</a:t>
            </a:r>
          </a:p>
        </p:txBody>
      </p:sp>
      <p:graphicFrame>
        <p:nvGraphicFramePr>
          <p:cNvPr id="4" name="Table 3"/>
          <p:cNvGraphicFramePr>
            <a:graphicFrameLocks noGrp="1"/>
          </p:cNvGraphicFramePr>
          <p:nvPr>
            <p:extLst>
              <p:ext uri="{D42A27DB-BD31-4B8C-83A1-F6EECF244321}">
                <p14:modId xmlns:p14="http://schemas.microsoft.com/office/powerpoint/2010/main" val="545704906"/>
              </p:ext>
            </p:extLst>
          </p:nvPr>
        </p:nvGraphicFramePr>
        <p:xfrm>
          <a:off x="444502" y="4248966"/>
          <a:ext cx="9245598" cy="2590800"/>
        </p:xfrm>
        <a:graphic>
          <a:graphicData uri="http://schemas.openxmlformats.org/drawingml/2006/table">
            <a:tbl>
              <a:tblPr firstRow="1" bandRow="1">
                <a:tableStyleId>{5C22544A-7EE6-4342-B048-85BDC9FD1C3A}</a:tableStyleId>
              </a:tblPr>
              <a:tblGrid>
                <a:gridCol w="2821212">
                  <a:extLst>
                    <a:ext uri="{9D8B030D-6E8A-4147-A177-3AD203B41FA5}">
                      <a16:colId xmlns:a16="http://schemas.microsoft.com/office/drawing/2014/main" val="20000"/>
                    </a:ext>
                  </a:extLst>
                </a:gridCol>
                <a:gridCol w="3342520">
                  <a:extLst>
                    <a:ext uri="{9D8B030D-6E8A-4147-A177-3AD203B41FA5}">
                      <a16:colId xmlns:a16="http://schemas.microsoft.com/office/drawing/2014/main" val="20001"/>
                    </a:ext>
                  </a:extLst>
                </a:gridCol>
                <a:gridCol w="3081866">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Automatic</a:t>
                      </a:r>
                    </a:p>
                  </a:txBody>
                  <a:tcPr/>
                </a:tc>
                <a:tc>
                  <a:txBody>
                    <a:bodyPr/>
                    <a:lstStyle/>
                    <a:p>
                      <a:pPr algn="ctr"/>
                      <a:r>
                        <a:rPr lang="en-US" dirty="0"/>
                        <a:t>Dynamic</a:t>
                      </a:r>
                    </a:p>
                  </a:txBody>
                  <a:tcPr/>
                </a:tc>
                <a:extLst>
                  <a:ext uri="{0D108BD9-81ED-4DB2-BD59-A6C34878D82A}">
                    <a16:rowId xmlns:a16="http://schemas.microsoft.com/office/drawing/2014/main" val="10000"/>
                  </a:ext>
                </a:extLst>
              </a:tr>
              <a:tr h="370840">
                <a:tc>
                  <a:txBody>
                    <a:bodyPr/>
                    <a:lstStyle/>
                    <a:p>
                      <a:pPr algn="ctr"/>
                      <a:r>
                        <a:rPr lang="en-US" dirty="0"/>
                        <a:t>Mechanism of </a:t>
                      </a:r>
                      <a:r>
                        <a:rPr lang="en-US" baseline="0" dirty="0"/>
                        <a:t>allocation</a:t>
                      </a:r>
                      <a:endParaRPr lang="en-US" dirty="0"/>
                    </a:p>
                  </a:txBody>
                  <a:tcPr/>
                </a:tc>
                <a:tc>
                  <a:txBody>
                    <a:bodyPr/>
                    <a:lstStyle/>
                    <a:p>
                      <a:pPr algn="ctr"/>
                      <a:r>
                        <a:rPr lang="en-US" dirty="0"/>
                        <a:t>automatic</a:t>
                      </a:r>
                    </a:p>
                  </a:txBody>
                  <a:tcPr/>
                </a:tc>
                <a:tc>
                  <a:txBody>
                    <a:bodyPr/>
                    <a:lstStyle/>
                    <a:p>
                      <a:pPr algn="ctr"/>
                      <a:r>
                        <a:rPr lang="en-US" dirty="0"/>
                        <a:t>use </a:t>
                      </a:r>
                      <a:r>
                        <a:rPr lang="en-US" dirty="0" err="1"/>
                        <a:t>malloc</a:t>
                      </a:r>
                      <a:r>
                        <a:rPr lang="en-US" dirty="0"/>
                        <a:t>()</a:t>
                      </a:r>
                    </a:p>
                  </a:txBody>
                  <a:tcPr/>
                </a:tc>
                <a:extLst>
                  <a:ext uri="{0D108BD9-81ED-4DB2-BD59-A6C34878D82A}">
                    <a16:rowId xmlns:a16="http://schemas.microsoft.com/office/drawing/2014/main" val="10001"/>
                  </a:ext>
                </a:extLst>
              </a:tr>
              <a:tr h="370840">
                <a:tc>
                  <a:txBody>
                    <a:bodyPr/>
                    <a:lstStyle/>
                    <a:p>
                      <a:pPr algn="ctr"/>
                      <a:r>
                        <a:rPr lang="en-US" dirty="0"/>
                        <a:t>Lifetime of memory</a:t>
                      </a:r>
                    </a:p>
                  </a:txBody>
                  <a:tcPr/>
                </a:tc>
                <a:tc>
                  <a:txBody>
                    <a:bodyPr/>
                    <a:lstStyle/>
                    <a:p>
                      <a:pPr algn="ctr"/>
                      <a:r>
                        <a:rPr lang="en-US" dirty="0"/>
                        <a:t>programmer has no control</a:t>
                      </a:r>
                      <a:r>
                        <a:rPr lang="en-US" baseline="0" dirty="0"/>
                        <a:t> - </a:t>
                      </a:r>
                      <a:r>
                        <a:rPr lang="en-US" dirty="0"/>
                        <a:t>it ends when exit</a:t>
                      </a:r>
                      <a:r>
                        <a:rPr lang="en-US" baseline="0" dirty="0"/>
                        <a:t> </a:t>
                      </a:r>
                      <a:r>
                        <a:rPr lang="en-US" dirty="0"/>
                        <a:t>function/block</a:t>
                      </a:r>
                    </a:p>
                  </a:txBody>
                  <a:tcPr/>
                </a:tc>
                <a:tc>
                  <a:txBody>
                    <a:bodyPr/>
                    <a:lstStyle/>
                    <a:p>
                      <a:pPr algn="ctr"/>
                      <a:r>
                        <a:rPr lang="en-US" dirty="0"/>
                        <a:t>programmer has control</a:t>
                      </a:r>
                      <a:r>
                        <a:rPr lang="en-US" baseline="0" dirty="0"/>
                        <a:t> - </a:t>
                      </a:r>
                    </a:p>
                    <a:p>
                      <a:pPr algn="ctr"/>
                      <a:r>
                        <a:rPr lang="en-US" baseline="0" dirty="0"/>
                        <a:t>use free() to </a:t>
                      </a:r>
                      <a:r>
                        <a:rPr lang="en-US" baseline="0" dirty="0" err="1"/>
                        <a:t>deallocate</a:t>
                      </a:r>
                      <a:endParaRPr lang="en-US" dirty="0"/>
                    </a:p>
                  </a:txBody>
                  <a:tcPr/>
                </a:tc>
                <a:extLst>
                  <a:ext uri="{0D108BD9-81ED-4DB2-BD59-A6C34878D82A}">
                    <a16:rowId xmlns:a16="http://schemas.microsoft.com/office/drawing/2014/main" val="10002"/>
                  </a:ext>
                </a:extLst>
              </a:tr>
              <a:tr h="370840">
                <a:tc>
                  <a:txBody>
                    <a:bodyPr/>
                    <a:lstStyle/>
                    <a:p>
                      <a:pPr algn="ctr"/>
                      <a:r>
                        <a:rPr lang="en-US" dirty="0"/>
                        <a:t>Location of memory</a:t>
                      </a:r>
                    </a:p>
                  </a:txBody>
                  <a:tcPr/>
                </a:tc>
                <a:tc>
                  <a:txBody>
                    <a:bodyPr/>
                    <a:lstStyle/>
                    <a:p>
                      <a:pPr algn="ctr"/>
                      <a:r>
                        <a:rPr lang="en-US" dirty="0"/>
                        <a:t>stack or global data area</a:t>
                      </a:r>
                    </a:p>
                  </a:txBody>
                  <a:tcPr/>
                </a:tc>
                <a:tc>
                  <a:txBody>
                    <a:bodyPr/>
                    <a:lstStyle/>
                    <a:p>
                      <a:pPr algn="ctr"/>
                      <a:r>
                        <a:rPr lang="en-US" dirty="0"/>
                        <a:t>heap</a:t>
                      </a:r>
                    </a:p>
                  </a:txBody>
                  <a:tcPr/>
                </a:tc>
                <a:extLst>
                  <a:ext uri="{0D108BD9-81ED-4DB2-BD59-A6C34878D82A}">
                    <a16:rowId xmlns:a16="http://schemas.microsoft.com/office/drawing/2014/main" val="10003"/>
                  </a:ext>
                </a:extLst>
              </a:tr>
              <a:tr h="370840">
                <a:tc>
                  <a:txBody>
                    <a:bodyPr/>
                    <a:lstStyle/>
                    <a:p>
                      <a:pPr algn="ctr"/>
                      <a:r>
                        <a:rPr lang="en-US" dirty="0"/>
                        <a:t>Size of</a:t>
                      </a:r>
                      <a:r>
                        <a:rPr lang="en-US" baseline="0" dirty="0"/>
                        <a:t> </a:t>
                      </a:r>
                      <a:r>
                        <a:rPr lang="en-US" dirty="0"/>
                        <a:t>memory</a:t>
                      </a:r>
                    </a:p>
                  </a:txBody>
                  <a:tcPr/>
                </a:tc>
                <a:tc>
                  <a:txBody>
                    <a:bodyPr/>
                    <a:lstStyle/>
                    <a:p>
                      <a:pPr algn="ctr"/>
                      <a:r>
                        <a:rPr lang="en-US" dirty="0"/>
                        <a:t>fixed</a:t>
                      </a:r>
                    </a:p>
                  </a:txBody>
                  <a:tcPr/>
                </a:tc>
                <a:tc>
                  <a:txBody>
                    <a:bodyPr/>
                    <a:lstStyle/>
                    <a:p>
                      <a:pPr algn="ctr"/>
                      <a:r>
                        <a:rPr lang="en-US" dirty="0"/>
                        <a:t>adjustable</a:t>
                      </a:r>
                    </a:p>
                  </a:txBody>
                  <a:tcPr/>
                </a:tc>
                <a:extLst>
                  <a:ext uri="{0D108BD9-81ED-4DB2-BD59-A6C34878D82A}">
                    <a16:rowId xmlns:a16="http://schemas.microsoft.com/office/drawing/2014/main" val="10004"/>
                  </a:ext>
                </a:extLst>
              </a:tr>
            </a:tbl>
          </a:graphicData>
        </a:graphic>
      </p:graphicFrame>
      <p:pic>
        <p:nvPicPr>
          <p:cNvPr id="8" name="Picture 7"/>
          <p:cNvPicPr>
            <a:picLocks noChangeAspect="1"/>
          </p:cNvPicPr>
          <p:nvPr/>
        </p:nvPicPr>
        <p:blipFill>
          <a:blip r:embed="rId2"/>
          <a:stretch>
            <a:fillRect/>
          </a:stretch>
        </p:blipFill>
        <p:spPr>
          <a:xfrm>
            <a:off x="3536305" y="1245169"/>
            <a:ext cx="3061989" cy="2989942"/>
          </a:xfrm>
          <a:prstGeom prst="rect">
            <a:avLst/>
          </a:prstGeom>
        </p:spPr>
      </p:pic>
      <p:sp>
        <p:nvSpPr>
          <p:cNvPr id="5" name="TextBox 4"/>
          <p:cNvSpPr txBox="1"/>
          <p:nvPr/>
        </p:nvSpPr>
        <p:spPr>
          <a:xfrm>
            <a:off x="9647865" y="6614044"/>
            <a:ext cx="314510" cy="400110"/>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4494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solidFill>
                  <a:schemeClr val="tx2"/>
                </a:solidFill>
              </a:rPr>
              <a:t>malloc</a:t>
            </a:r>
            <a:r>
              <a:rPr lang="en-US" dirty="0">
                <a:solidFill>
                  <a:schemeClr val="tx2"/>
                </a:solidFill>
              </a:rPr>
              <a:t> &amp; free</a:t>
            </a:r>
            <a:endParaRPr lang="en-US" dirty="0"/>
          </a:p>
        </p:txBody>
      </p:sp>
      <p:sp>
        <p:nvSpPr>
          <p:cNvPr id="3" name="Text Placeholder 2"/>
          <p:cNvSpPr>
            <a:spLocks noGrp="1"/>
          </p:cNvSpPr>
          <p:nvPr>
            <p:ph type="body" sz="quarter" idx="12"/>
          </p:nvPr>
        </p:nvSpPr>
        <p:spPr/>
        <p:txBody>
          <a:bodyPr/>
          <a:lstStyle/>
          <a:p>
            <a:pPr marL="0" indent="0">
              <a:buNone/>
            </a:pPr>
            <a:r>
              <a:rPr lang="en-US" altLang="en-US" b="1" dirty="0">
                <a:solidFill>
                  <a:srgbClr val="C00000"/>
                </a:solidFill>
                <a:latin typeface="Courier New" charset="0"/>
              </a:rPr>
              <a:t>void *</a:t>
            </a:r>
            <a:r>
              <a:rPr lang="en-US" altLang="en-US" b="1" dirty="0" err="1">
                <a:solidFill>
                  <a:srgbClr val="C00000"/>
                </a:solidFill>
                <a:latin typeface="Courier New" charset="0"/>
              </a:rPr>
              <a:t>malloc</a:t>
            </a:r>
            <a:r>
              <a:rPr lang="en-US" altLang="en-US" b="1" dirty="0">
                <a:solidFill>
                  <a:srgbClr val="C00000"/>
                </a:solidFill>
                <a:latin typeface="Courier New" charset="0"/>
              </a:rPr>
              <a:t>(</a:t>
            </a:r>
            <a:r>
              <a:rPr lang="en-US" altLang="en-US" b="1" dirty="0" err="1">
                <a:solidFill>
                  <a:srgbClr val="C00000"/>
                </a:solidFill>
                <a:latin typeface="Courier New" charset="0"/>
              </a:rPr>
              <a:t>size_t</a:t>
            </a:r>
            <a:r>
              <a:rPr lang="en-US" altLang="en-US" b="1" dirty="0">
                <a:solidFill>
                  <a:srgbClr val="C00000"/>
                </a:solidFill>
                <a:latin typeface="Courier New" charset="0"/>
              </a:rPr>
              <a:t> size);</a:t>
            </a:r>
            <a:endParaRPr lang="en-US" b="1" dirty="0">
              <a:solidFill>
                <a:srgbClr val="C00000"/>
              </a:solidFill>
            </a:endParaRPr>
          </a:p>
          <a:p>
            <a:r>
              <a:rPr lang="en-US" dirty="0"/>
              <a:t>allocates a </a:t>
            </a:r>
            <a:r>
              <a:rPr lang="en-US" u="sng" dirty="0"/>
              <a:t>contiguous</a:t>
            </a:r>
            <a:r>
              <a:rPr lang="en-US" dirty="0"/>
              <a:t> region of memory on the heap</a:t>
            </a:r>
          </a:p>
          <a:p>
            <a:r>
              <a:rPr lang="en-US" dirty="0"/>
              <a:t>size of allocated memory block is indicated by the argument</a:t>
            </a:r>
          </a:p>
          <a:p>
            <a:r>
              <a:rPr lang="en-US" dirty="0"/>
              <a:t>returns a </a:t>
            </a:r>
            <a:r>
              <a:rPr lang="en-US" u="sng" dirty="0"/>
              <a:t>generic pointer </a:t>
            </a:r>
            <a:r>
              <a:rPr lang="en-US" dirty="0"/>
              <a:t>(of type void *) to the memory, or NULL in case of failure</a:t>
            </a:r>
          </a:p>
          <a:p>
            <a:r>
              <a:rPr lang="en-US" dirty="0"/>
              <a:t>allocated memory is not clear (there could be left over junk data!)</a:t>
            </a:r>
          </a:p>
          <a:p>
            <a:endParaRPr lang="en-US" dirty="0"/>
          </a:p>
          <a:p>
            <a:pPr marL="0" indent="0">
              <a:buNone/>
            </a:pPr>
            <a:r>
              <a:rPr lang="en-US" altLang="en-US" b="1" dirty="0">
                <a:solidFill>
                  <a:srgbClr val="C00000"/>
                </a:solidFill>
                <a:latin typeface="Courier New" charset="0"/>
              </a:rPr>
              <a:t>void free(void *</a:t>
            </a:r>
            <a:r>
              <a:rPr lang="en-US" altLang="en-US" b="1" dirty="0" err="1">
                <a:solidFill>
                  <a:srgbClr val="C00000"/>
                </a:solidFill>
                <a:latin typeface="Courier New" charset="0"/>
              </a:rPr>
              <a:t>ptr</a:t>
            </a:r>
            <a:r>
              <a:rPr lang="en-US" altLang="en-US" b="1" dirty="0">
                <a:solidFill>
                  <a:srgbClr val="C00000"/>
                </a:solidFill>
                <a:latin typeface="Courier New" charset="0"/>
              </a:rPr>
              <a:t>);</a:t>
            </a:r>
            <a:endParaRPr lang="en-US" b="1" dirty="0">
              <a:solidFill>
                <a:srgbClr val="C00000"/>
              </a:solidFill>
            </a:endParaRPr>
          </a:p>
          <a:p>
            <a:r>
              <a:rPr lang="en-US" dirty="0"/>
              <a:t>frees the block of memory pointed to by </a:t>
            </a:r>
            <a:r>
              <a:rPr lang="en-US" dirty="0" err="1"/>
              <a:t>ptr</a:t>
            </a:r>
            <a:endParaRPr lang="en-US" dirty="0"/>
          </a:p>
          <a:p>
            <a:r>
              <a:rPr lang="en-US" dirty="0" err="1"/>
              <a:t>ptr</a:t>
            </a:r>
            <a:r>
              <a:rPr lang="en-US" dirty="0"/>
              <a:t> must be returned by </a:t>
            </a:r>
            <a:r>
              <a:rPr lang="en-US" dirty="0" err="1"/>
              <a:t>malloc</a:t>
            </a:r>
            <a:r>
              <a:rPr lang="en-US" dirty="0"/>
              <a:t>() family of functions</a:t>
            </a:r>
          </a:p>
          <a:p>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8689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calloc</a:t>
            </a:r>
            <a:r>
              <a:rPr lang="en-US" dirty="0"/>
              <a:t> &amp; </a:t>
            </a:r>
            <a:r>
              <a:rPr lang="en-US" dirty="0" err="1"/>
              <a:t>realloc</a:t>
            </a:r>
            <a:endParaRPr lang="en-US" dirty="0"/>
          </a:p>
        </p:txBody>
      </p:sp>
      <p:sp>
        <p:nvSpPr>
          <p:cNvPr id="3" name="Text Placeholder 2"/>
          <p:cNvSpPr>
            <a:spLocks noGrp="1"/>
          </p:cNvSpPr>
          <p:nvPr>
            <p:ph type="body" sz="quarter" idx="12"/>
          </p:nvPr>
        </p:nvSpPr>
        <p:spPr/>
        <p:txBody>
          <a:bodyPr/>
          <a:lstStyle/>
          <a:p>
            <a:pPr marL="0" indent="0" defTabSz="914400">
              <a:spcBef>
                <a:spcPts val="0"/>
              </a:spcBef>
              <a:buNone/>
            </a:pPr>
            <a:r>
              <a:rPr lang="en-US" altLang="en-US" b="1" dirty="0">
                <a:solidFill>
                  <a:srgbClr val="C00000"/>
                </a:solidFill>
                <a:latin typeface="Courier New" charset="0"/>
              </a:rPr>
              <a:t>void *</a:t>
            </a:r>
            <a:r>
              <a:rPr lang="en-US" altLang="en-US" b="1" dirty="0" err="1">
                <a:solidFill>
                  <a:srgbClr val="C00000"/>
                </a:solidFill>
                <a:latin typeface="Courier New" charset="0"/>
              </a:rPr>
              <a:t>calloc</a:t>
            </a:r>
            <a:r>
              <a:rPr lang="en-US" altLang="en-US" b="1" dirty="0">
                <a:solidFill>
                  <a:srgbClr val="C00000"/>
                </a:solidFill>
                <a:latin typeface="Courier New" charset="0"/>
              </a:rPr>
              <a:t>(</a:t>
            </a:r>
            <a:r>
              <a:rPr lang="en-US" altLang="en-US" b="1" dirty="0" err="1">
                <a:solidFill>
                  <a:srgbClr val="C00000"/>
                </a:solidFill>
                <a:latin typeface="Courier New" charset="0"/>
              </a:rPr>
              <a:t>size_t</a:t>
            </a:r>
            <a:r>
              <a:rPr lang="en-US" altLang="en-US" b="1" dirty="0">
                <a:solidFill>
                  <a:srgbClr val="C00000"/>
                </a:solidFill>
                <a:latin typeface="Courier New" charset="0"/>
              </a:rPr>
              <a:t> </a:t>
            </a:r>
            <a:r>
              <a:rPr lang="en-US" altLang="en-US" b="1" dirty="0" err="1">
                <a:solidFill>
                  <a:srgbClr val="C00000"/>
                </a:solidFill>
                <a:latin typeface="Courier New" charset="0"/>
              </a:rPr>
              <a:t>n_items</a:t>
            </a:r>
            <a:r>
              <a:rPr lang="en-US" altLang="en-US" b="1" dirty="0">
                <a:solidFill>
                  <a:srgbClr val="C00000"/>
                </a:solidFill>
                <a:latin typeface="Courier New" charset="0"/>
              </a:rPr>
              <a:t>, </a:t>
            </a:r>
            <a:r>
              <a:rPr lang="en-US" altLang="en-US" b="1" dirty="0" err="1">
                <a:solidFill>
                  <a:srgbClr val="C00000"/>
                </a:solidFill>
                <a:latin typeface="Courier New" charset="0"/>
              </a:rPr>
              <a:t>size_t</a:t>
            </a:r>
            <a:r>
              <a:rPr lang="en-US" altLang="en-US" b="1" dirty="0">
                <a:solidFill>
                  <a:srgbClr val="C00000"/>
                </a:solidFill>
                <a:latin typeface="Courier New" charset="0"/>
              </a:rPr>
              <a:t> </a:t>
            </a:r>
            <a:r>
              <a:rPr lang="en-US" altLang="en-US" b="1" dirty="0" err="1">
                <a:solidFill>
                  <a:srgbClr val="C00000"/>
                </a:solidFill>
                <a:latin typeface="Courier New" charset="0"/>
              </a:rPr>
              <a:t>item_size</a:t>
            </a:r>
            <a:r>
              <a:rPr lang="en-US" altLang="en-US" b="1" dirty="0">
                <a:solidFill>
                  <a:srgbClr val="C00000"/>
                </a:solidFill>
                <a:latin typeface="Courier New" charset="0"/>
              </a:rPr>
              <a:t>);</a:t>
            </a:r>
            <a:endParaRPr lang="en-US" b="1" dirty="0">
              <a:solidFill>
                <a:srgbClr val="C00000"/>
              </a:solidFill>
            </a:endParaRPr>
          </a:p>
          <a:p>
            <a:pPr defTabSz="914400">
              <a:spcBef>
                <a:spcPts val="0"/>
              </a:spcBef>
            </a:pPr>
            <a:r>
              <a:rPr lang="en-US" dirty="0"/>
              <a:t>similar to </a:t>
            </a:r>
            <a:r>
              <a:rPr lang="en-US" dirty="0" err="1"/>
              <a:t>malloc</a:t>
            </a:r>
            <a:r>
              <a:rPr lang="en-US" dirty="0"/>
              <a:t>(), also sets allocated memory to zero</a:t>
            </a:r>
          </a:p>
          <a:p>
            <a:pPr defTabSz="914400">
              <a:spcBef>
                <a:spcPts val="0"/>
              </a:spcBef>
            </a:pPr>
            <a:r>
              <a:rPr lang="en-US" dirty="0" err="1"/>
              <a:t>n_item</a:t>
            </a:r>
            <a:r>
              <a:rPr lang="en-US" dirty="0"/>
              <a:t>: the number of items to be allocated, </a:t>
            </a:r>
            <a:r>
              <a:rPr lang="en-US" dirty="0" err="1"/>
              <a:t>item_size</a:t>
            </a:r>
            <a:r>
              <a:rPr lang="en-US" dirty="0"/>
              <a:t>: the size of each item -&gt; total size of allocated memory = </a:t>
            </a:r>
            <a:r>
              <a:rPr lang="en-US" dirty="0" err="1"/>
              <a:t>n_items</a:t>
            </a:r>
            <a:r>
              <a:rPr lang="en-US" dirty="0"/>
              <a:t> * </a:t>
            </a:r>
            <a:r>
              <a:rPr lang="en-US" dirty="0" err="1"/>
              <a:t>item_size</a:t>
            </a:r>
            <a:endParaRPr lang="en-US" dirty="0"/>
          </a:p>
          <a:p>
            <a:pPr defTabSz="914400">
              <a:spcBef>
                <a:spcPts val="0"/>
              </a:spcBef>
            </a:pPr>
            <a:endParaRPr lang="en-US" dirty="0"/>
          </a:p>
          <a:p>
            <a:pPr defTabSz="914400">
              <a:spcBef>
                <a:spcPts val="0"/>
              </a:spcBef>
            </a:pPr>
            <a:endParaRPr lang="en-US" dirty="0"/>
          </a:p>
          <a:p>
            <a:pPr marL="0" indent="0" defTabSz="914400">
              <a:spcBef>
                <a:spcPts val="0"/>
              </a:spcBef>
              <a:buNone/>
            </a:pPr>
            <a:r>
              <a:rPr lang="en-US" altLang="en-US" b="1" dirty="0">
                <a:solidFill>
                  <a:srgbClr val="C00000"/>
                </a:solidFill>
                <a:latin typeface="Courier New" charset="0"/>
              </a:rPr>
              <a:t>void *</a:t>
            </a:r>
            <a:r>
              <a:rPr lang="en-US" altLang="en-US" b="1" dirty="0" err="1">
                <a:solidFill>
                  <a:srgbClr val="C00000"/>
                </a:solidFill>
                <a:latin typeface="Courier New" charset="0"/>
              </a:rPr>
              <a:t>realloc</a:t>
            </a:r>
            <a:r>
              <a:rPr lang="en-US" altLang="en-US" b="1" dirty="0">
                <a:solidFill>
                  <a:srgbClr val="C00000"/>
                </a:solidFill>
                <a:latin typeface="Courier New" charset="0"/>
              </a:rPr>
              <a:t>(void *</a:t>
            </a:r>
            <a:r>
              <a:rPr lang="en-US" altLang="en-US" b="1" dirty="0" err="1">
                <a:solidFill>
                  <a:srgbClr val="C00000"/>
                </a:solidFill>
                <a:latin typeface="Courier New" charset="0"/>
              </a:rPr>
              <a:t>ptr</a:t>
            </a:r>
            <a:r>
              <a:rPr lang="en-US" altLang="en-US" b="1" dirty="0">
                <a:solidFill>
                  <a:srgbClr val="C00000"/>
                </a:solidFill>
                <a:latin typeface="Courier New" charset="0"/>
              </a:rPr>
              <a:t>, </a:t>
            </a:r>
            <a:r>
              <a:rPr lang="en-US" altLang="en-US" b="1" dirty="0" err="1">
                <a:solidFill>
                  <a:srgbClr val="C00000"/>
                </a:solidFill>
                <a:latin typeface="Courier New" charset="0"/>
              </a:rPr>
              <a:t>size_t</a:t>
            </a:r>
            <a:r>
              <a:rPr lang="en-US" altLang="en-US" b="1" dirty="0">
                <a:solidFill>
                  <a:srgbClr val="C00000"/>
                </a:solidFill>
                <a:latin typeface="Courier New" charset="0"/>
              </a:rPr>
              <a:t> size);</a:t>
            </a:r>
            <a:endParaRPr lang="en-US" b="1" dirty="0">
              <a:solidFill>
                <a:srgbClr val="C00000"/>
              </a:solidFill>
            </a:endParaRPr>
          </a:p>
          <a:p>
            <a:pPr defTabSz="914400">
              <a:spcBef>
                <a:spcPts val="0"/>
              </a:spcBef>
            </a:pPr>
            <a:r>
              <a:rPr lang="en-US" dirty="0"/>
              <a:t>reallocate memory block to a different size (change the size of memory block pointed to by </a:t>
            </a:r>
            <a:r>
              <a:rPr lang="en-US" dirty="0" err="1"/>
              <a:t>ptr</a:t>
            </a:r>
            <a:r>
              <a:rPr lang="en-US" dirty="0"/>
              <a:t>)</a:t>
            </a:r>
          </a:p>
          <a:p>
            <a:pPr defTabSz="914400">
              <a:spcBef>
                <a:spcPts val="0"/>
              </a:spcBef>
            </a:pPr>
            <a:r>
              <a:rPr lang="en-US" dirty="0"/>
              <a:t>returns a pointer to the newly allocated memory block (it may be changed)</a:t>
            </a:r>
          </a:p>
          <a:p>
            <a:pPr defTabSz="914400">
              <a:spcBef>
                <a:spcPts val="0"/>
              </a:spcBef>
            </a:pPr>
            <a:r>
              <a:rPr lang="en-US" dirty="0"/>
              <a:t>Unless </a:t>
            </a:r>
            <a:r>
              <a:rPr lang="en-US" dirty="0" err="1"/>
              <a:t>ptr</a:t>
            </a:r>
            <a:r>
              <a:rPr lang="en-US" dirty="0"/>
              <a:t> == NULL, it must be returned by the </a:t>
            </a:r>
            <a:r>
              <a:rPr lang="en-US" dirty="0" err="1"/>
              <a:t>malloc</a:t>
            </a:r>
            <a:r>
              <a:rPr lang="en-US" dirty="0"/>
              <a:t>() family of functions</a:t>
            </a:r>
          </a:p>
          <a:p>
            <a:pPr defTabSz="914400">
              <a:spcBef>
                <a:spcPts val="0"/>
              </a:spcBef>
            </a:pPr>
            <a:r>
              <a:rPr lang="en-US" dirty="0"/>
              <a:t>if </a:t>
            </a:r>
            <a:r>
              <a:rPr lang="en-US" dirty="0" err="1"/>
              <a:t>ptr</a:t>
            </a:r>
            <a:r>
              <a:rPr lang="en-US" dirty="0"/>
              <a:t> ==  NULL -&gt; same as </a:t>
            </a:r>
            <a:r>
              <a:rPr lang="en-US" dirty="0" err="1"/>
              <a:t>malloc</a:t>
            </a:r>
            <a:r>
              <a:rPr lang="en-US" dirty="0"/>
              <a:t>()</a:t>
            </a:r>
          </a:p>
          <a:p>
            <a:pPr defTabSz="914400">
              <a:spcBef>
                <a:spcPts val="0"/>
              </a:spcBef>
            </a:pPr>
            <a:r>
              <a:rPr lang="en-US" dirty="0"/>
              <a:t>if size = 0, </a:t>
            </a:r>
            <a:r>
              <a:rPr lang="en-US" dirty="0" err="1"/>
              <a:t>ptr</a:t>
            </a:r>
            <a:r>
              <a:rPr lang="en-US" dirty="0"/>
              <a:t> != NULL -&gt; same as free()</a:t>
            </a:r>
          </a:p>
          <a:p>
            <a:pPr defTabSz="914400">
              <a:spcBef>
                <a:spcPts val="0"/>
              </a:spcBef>
            </a:pPr>
            <a:endParaRPr lang="en-US" dirty="0"/>
          </a:p>
          <a:p>
            <a:pPr defTabSz="914400">
              <a:spcBef>
                <a:spcPts val="0"/>
              </a:spcBef>
            </a:pPr>
            <a:endParaRPr lang="en-US" dirty="0"/>
          </a:p>
          <a:p>
            <a:pPr defTabSz="914400">
              <a:spcBef>
                <a:spcPts val="0"/>
              </a:spcBef>
            </a:pPr>
            <a:endParaRPr lang="en-US" dirty="0"/>
          </a:p>
          <a:p>
            <a:pPr defTabSz="914400">
              <a:spcBef>
                <a:spcPts val="0"/>
              </a:spcBef>
            </a:pPr>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749960314"/>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22866</TotalTime>
  <Words>590</Words>
  <Application>Microsoft Office PowerPoint</Application>
  <PresentationFormat>Custom</PresentationFormat>
  <Paragraphs>107</Paragraphs>
  <Slides>15</Slides>
  <Notes>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Arial Narrow</vt:lpstr>
      <vt:lpstr>Calibri</vt:lpstr>
      <vt:lpstr>Courier</vt:lpstr>
      <vt:lpstr>Courier New</vt:lpstr>
      <vt:lpstr>Droid Sans</vt:lpstr>
      <vt:lpstr>Droid Sans Pro</vt:lpstr>
      <vt:lpstr>OfficinaSansITCStd Book</vt:lpstr>
      <vt:lpstr>Symbol</vt:lpstr>
      <vt:lpstr>Times New Roman</vt:lpstr>
      <vt:lpstr>Wingdings</vt:lpstr>
      <vt:lpstr>Cover Slide</vt:lpstr>
      <vt:lpstr>Secondary Slide</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Bhowmik, Ujjal Kumar</cp:lastModifiedBy>
  <cp:revision>1607</cp:revision>
  <cp:lastPrinted>2016-03-16T21:17:45Z</cp:lastPrinted>
  <dcterms:created xsi:type="dcterms:W3CDTF">2014-02-04T22:50:07Z</dcterms:created>
  <dcterms:modified xsi:type="dcterms:W3CDTF">2019-10-31T17:31:35Z</dcterms:modified>
</cp:coreProperties>
</file>