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71"/>
  </p:notesMasterIdLst>
  <p:handoutMasterIdLst>
    <p:handoutMasterId r:id="rId72"/>
  </p:handoutMasterIdLst>
  <p:sldIdLst>
    <p:sldId id="260" r:id="rId3"/>
    <p:sldId id="440" r:id="rId4"/>
    <p:sldId id="463" r:id="rId5"/>
    <p:sldId id="441" r:id="rId6"/>
    <p:sldId id="444" r:id="rId7"/>
    <p:sldId id="445" r:id="rId8"/>
    <p:sldId id="465" r:id="rId9"/>
    <p:sldId id="452" r:id="rId10"/>
    <p:sldId id="516" r:id="rId11"/>
    <p:sldId id="517" r:id="rId12"/>
    <p:sldId id="518" r:id="rId13"/>
    <p:sldId id="451" r:id="rId14"/>
    <p:sldId id="453" r:id="rId15"/>
    <p:sldId id="454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55" r:id="rId44"/>
    <p:sldId id="495" r:id="rId45"/>
    <p:sldId id="496" r:id="rId46"/>
    <p:sldId id="497" r:id="rId47"/>
    <p:sldId id="498" r:id="rId48"/>
    <p:sldId id="499" r:id="rId49"/>
    <p:sldId id="500" r:id="rId50"/>
    <p:sldId id="501" r:id="rId51"/>
    <p:sldId id="502" r:id="rId52"/>
    <p:sldId id="503" r:id="rId53"/>
    <p:sldId id="504" r:id="rId54"/>
    <p:sldId id="505" r:id="rId55"/>
    <p:sldId id="506" r:id="rId56"/>
    <p:sldId id="507" r:id="rId57"/>
    <p:sldId id="508" r:id="rId58"/>
    <p:sldId id="509" r:id="rId59"/>
    <p:sldId id="510" r:id="rId60"/>
    <p:sldId id="511" r:id="rId61"/>
    <p:sldId id="512" r:id="rId62"/>
    <p:sldId id="513" r:id="rId63"/>
    <p:sldId id="514" r:id="rId64"/>
    <p:sldId id="515" r:id="rId65"/>
    <p:sldId id="457" r:id="rId66"/>
    <p:sldId id="458" r:id="rId67"/>
    <p:sldId id="459" r:id="rId68"/>
    <p:sldId id="460" r:id="rId69"/>
    <p:sldId id="461" r:id="rId70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AC"/>
    <a:srgbClr val="E6E6E6"/>
    <a:srgbClr val="002060"/>
    <a:srgbClr val="E16B27"/>
    <a:srgbClr val="CE1B22"/>
    <a:srgbClr val="38668F"/>
    <a:srgbClr val="CCCCC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82059" autoAdjust="0"/>
  </p:normalViewPr>
  <p:slideViewPr>
    <p:cSldViewPr snapToGrid="0" snapToObjects="1">
      <p:cViewPr varScale="1">
        <p:scale>
          <a:sx n="76" d="100"/>
          <a:sy n="76" d="100"/>
        </p:scale>
        <p:origin x="1167" y="51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164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11/19/2019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24T11:43:25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2245 20133 2572 0,'-24'-15'73'0,"17"12"15"0,1 3-70 0,-1 3-18 16,7 3 0-16,0 9 0 15,0 9-129-15,7 3-30 0,3 3-5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structures merely consist of simple data types where one element always comes after another in memory.</a:t>
            </a:r>
          </a:p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assume each basic data type takes only one memory position.</a:t>
            </a:r>
          </a:p>
          <a:p>
            <a:pPr lvl="1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if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to an address of x6000, the data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contained within x6000,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contained within x6001, and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at x6002.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structures merely consist of simple data types where one element always comes after another in memory.</a:t>
            </a:r>
          </a:p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assume each basic data type takes only one memory position.</a:t>
            </a:r>
          </a:p>
          <a:p>
            <a:pPr lvl="1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if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to an address of x6000, the data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contained within x6000,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contained within x6001, and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at x6002.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6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9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3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32815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</a:t>
            </a:r>
            <a:r>
              <a:rPr lang="en-US" sz="2400" b="1" dirty="0" smtClean="0">
                <a:latin typeface="+mn-lt"/>
              </a:rPr>
              <a:t>22 </a:t>
            </a:r>
            <a:r>
              <a:rPr lang="en-US" sz="2400" b="1" dirty="0">
                <a:latin typeface="+mn-lt"/>
              </a:rPr>
              <a:t>– C to LC-3 with Linked Data Structure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inOrder.asm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99" y="38100"/>
            <a:ext cx="6305551" cy="76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8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00" y="338137"/>
            <a:ext cx="3308350" cy="561975"/>
          </a:xfrm>
        </p:spPr>
        <p:txBody>
          <a:bodyPr/>
          <a:lstStyle/>
          <a:p>
            <a:r>
              <a:rPr lang="en-US" dirty="0" smtClean="0"/>
              <a:t>inOrder.asm(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14300"/>
            <a:ext cx="6534150" cy="75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1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03CE1-0C62-4086-BC20-E1D18588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551"/>
            <a:ext cx="10058400" cy="52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D45158-9D37-4001-80C2-D0D581A8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223"/>
            <a:ext cx="10058400" cy="4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59723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6786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7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9211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77049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9162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5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4392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 2"/>
          <p:cNvSpPr>
            <a:spLocks noGrp="1"/>
          </p:cNvSpPr>
          <p:nvPr>
            <p:ph type="body" sz="quarter" idx="10"/>
          </p:nvPr>
        </p:nvSpPr>
        <p:spPr>
          <a:xfrm>
            <a:off x="444500" y="376063"/>
            <a:ext cx="9245600" cy="742950"/>
          </a:xfrm>
        </p:spPr>
        <p:txBody>
          <a:bodyPr/>
          <a:lstStyle/>
          <a:p>
            <a:r>
              <a:rPr lang="en-US" dirty="0"/>
              <a:t>C to LC-3 – </a:t>
            </a:r>
            <a:r>
              <a:rPr lang="en-US" sz="2800" dirty="0"/>
              <a:t>Assembly Translation with linked data structure</a:t>
            </a:r>
            <a:endParaRPr lang="en-US" dirty="0"/>
          </a:p>
        </p:txBody>
      </p:sp>
      <p:sp>
        <p:nvSpPr>
          <p:cNvPr id="5" name="TextBox 4" descr="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 Placeholder 6" descr=" 7">
            <a:extLst>
              <a:ext uri="{FF2B5EF4-FFF2-40B4-BE49-F238E27FC236}">
                <a16:creationId xmlns:a16="http://schemas.microsoft.com/office/drawing/2014/main" id="{CAA984D9-E41A-40E7-964F-0ABA38E0D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13068"/>
            <a:ext cx="9245600" cy="5300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Recursive tree traversal</a:t>
            </a:r>
          </a:p>
          <a:p>
            <a:pPr marL="0" lvl="0" indent="0">
              <a:buNone/>
            </a:pPr>
            <a:r>
              <a:rPr lang="en-US" sz="2400" b="1" dirty="0"/>
              <a:t>Problem statement: </a:t>
            </a:r>
            <a:r>
              <a:rPr lang="en-US" sz="2400" dirty="0"/>
              <a:t>Convert the following function from C to LC-3. This function recursively traverses a binary tree.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b="1" dirty="0"/>
              <a:t>void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t_node</a:t>
            </a:r>
            <a:r>
              <a:rPr lang="en-US" sz="2800" b="1" dirty="0"/>
              <a:t> *</a:t>
            </a:r>
            <a:r>
              <a:rPr lang="en-US" sz="2800" b="1" dirty="0" err="1"/>
              <a:t>nd</a:t>
            </a:r>
            <a:r>
              <a:rPr lang="en-US" sz="2800" b="1" dirty="0"/>
              <a:t>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 if (</a:t>
            </a:r>
            <a:r>
              <a:rPr lang="en-US" sz="2800" b="1" dirty="0" err="1"/>
              <a:t>nd</a:t>
            </a:r>
            <a:r>
              <a:rPr lang="en-US" sz="2800" b="1" dirty="0"/>
              <a:t> != NULL)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-&gt;left);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-&gt;right);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8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76574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05473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10331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23038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8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04629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75346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6631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93122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70531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2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05324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 2"/>
          <p:cNvSpPr>
            <a:spLocks noGrp="1"/>
          </p:cNvSpPr>
          <p:nvPr>
            <p:ph type="body" sz="quarter" idx="10"/>
          </p:nvPr>
        </p:nvSpPr>
        <p:spPr>
          <a:xfrm>
            <a:off x="444500" y="376063"/>
            <a:ext cx="9245600" cy="742950"/>
          </a:xfrm>
        </p:spPr>
        <p:txBody>
          <a:bodyPr/>
          <a:lstStyle/>
          <a:p>
            <a:r>
              <a:rPr lang="en-US" dirty="0"/>
              <a:t>C to LC-3 – </a:t>
            </a:r>
            <a:r>
              <a:rPr lang="en-US" sz="2800" dirty="0"/>
              <a:t>Assembly Translation with linked data structure</a:t>
            </a:r>
            <a:endParaRPr lang="en-US" dirty="0"/>
          </a:p>
        </p:txBody>
      </p:sp>
      <p:sp>
        <p:nvSpPr>
          <p:cNvPr id="5" name="TextBox 4" descr="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 Placeholder 6" descr=" 7">
            <a:extLst>
              <a:ext uri="{FF2B5EF4-FFF2-40B4-BE49-F238E27FC236}">
                <a16:creationId xmlns:a16="http://schemas.microsoft.com/office/drawing/2014/main" id="{CAA984D9-E41A-40E7-964F-0ABA38E0D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13068"/>
            <a:ext cx="9245600" cy="5300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Recursive tree traversal</a:t>
            </a:r>
          </a:p>
          <a:p>
            <a:pPr marL="0" lvl="0" indent="0">
              <a:buNone/>
            </a:pPr>
            <a:r>
              <a:rPr lang="en-US" sz="2400" b="1" dirty="0"/>
              <a:t>Problem statement: </a:t>
            </a:r>
            <a:r>
              <a:rPr lang="en-US" sz="2400" dirty="0"/>
              <a:t>Convert the following function from C to LC-3. This function recursively traverses a binary tree.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b="1" dirty="0"/>
              <a:t>void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t_node</a:t>
            </a:r>
            <a:r>
              <a:rPr lang="en-US" sz="2800" b="1" dirty="0"/>
              <a:t> *</a:t>
            </a:r>
            <a:r>
              <a:rPr lang="en-US" sz="2800" b="1" dirty="0" err="1"/>
              <a:t>nd</a:t>
            </a:r>
            <a:r>
              <a:rPr lang="en-US" sz="2800" b="1" dirty="0"/>
              <a:t>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 if (</a:t>
            </a:r>
            <a:r>
              <a:rPr lang="en-US" sz="2800" b="1" dirty="0" err="1"/>
              <a:t>nd</a:t>
            </a:r>
            <a:r>
              <a:rPr lang="en-US" sz="2800" b="1" dirty="0"/>
              <a:t> != NULL)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-&gt;left);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-&gt;right);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 8">
            <a:extLst>
              <a:ext uri="{FF2B5EF4-FFF2-40B4-BE49-F238E27FC236}">
                <a16:creationId xmlns:a16="http://schemas.microsoft.com/office/drawing/2014/main" id="{400389ED-96B3-4BED-A3C2-1717969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4" y="5378317"/>
            <a:ext cx="5303520" cy="2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2923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3694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75205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9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35074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99929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98105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3251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64505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35177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 31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44513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 31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 33">
            <a:extLst>
              <a:ext uri="{FF2B5EF4-FFF2-40B4-BE49-F238E27FC236}">
                <a16:creationId xmlns:a16="http://schemas.microsoft.com/office/drawing/2014/main" id="{7665555B-9F56-42ED-A4D5-19D982ECCF54}"/>
              </a:ext>
            </a:extLst>
          </p:cNvPr>
          <p:cNvSpPr/>
          <p:nvPr/>
        </p:nvSpPr>
        <p:spPr>
          <a:xfrm>
            <a:off x="256690" y="1012749"/>
            <a:ext cx="9144000" cy="1872652"/>
          </a:xfrm>
          <a:prstGeom prst="rect">
            <a:avLst/>
          </a:prstGeom>
          <a:gradFill>
            <a:gsLst>
              <a:gs pos="0">
                <a:srgbClr val="C00000">
                  <a:alpha val="6200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66" y="619125"/>
            <a:ext cx="5778500" cy="31877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Record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7" y="4059237"/>
            <a:ext cx="86741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17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25901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 31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 33">
            <a:extLst>
              <a:ext uri="{FF2B5EF4-FFF2-40B4-BE49-F238E27FC236}">
                <a16:creationId xmlns:a16="http://schemas.microsoft.com/office/drawing/2014/main" id="{7665555B-9F56-42ED-A4D5-19D982ECCF54}"/>
              </a:ext>
            </a:extLst>
          </p:cNvPr>
          <p:cNvSpPr/>
          <p:nvPr/>
        </p:nvSpPr>
        <p:spPr>
          <a:xfrm>
            <a:off x="256690" y="1012749"/>
            <a:ext cx="9144000" cy="1872652"/>
          </a:xfrm>
          <a:prstGeom prst="rect">
            <a:avLst/>
          </a:prstGeom>
          <a:gradFill>
            <a:gsLst>
              <a:gs pos="0">
                <a:srgbClr val="C00000">
                  <a:alpha val="6200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34">
            <a:extLst>
              <a:ext uri="{FF2B5EF4-FFF2-40B4-BE49-F238E27FC236}">
                <a16:creationId xmlns:a16="http://schemas.microsoft.com/office/drawing/2014/main" id="{91BD2A6F-DBD5-4322-B118-615D0E4A9B92}"/>
              </a:ext>
            </a:extLst>
          </p:cNvPr>
          <p:cNvSpPr/>
          <p:nvPr/>
        </p:nvSpPr>
        <p:spPr>
          <a:xfrm>
            <a:off x="3468257" y="40209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5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67686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 31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 33">
            <a:extLst>
              <a:ext uri="{FF2B5EF4-FFF2-40B4-BE49-F238E27FC236}">
                <a16:creationId xmlns:a16="http://schemas.microsoft.com/office/drawing/2014/main" id="{7665555B-9F56-42ED-A4D5-19D982ECCF54}"/>
              </a:ext>
            </a:extLst>
          </p:cNvPr>
          <p:cNvSpPr/>
          <p:nvPr/>
        </p:nvSpPr>
        <p:spPr>
          <a:xfrm>
            <a:off x="256690" y="1012749"/>
            <a:ext cx="9144000" cy="1872652"/>
          </a:xfrm>
          <a:prstGeom prst="rect">
            <a:avLst/>
          </a:prstGeom>
          <a:gradFill>
            <a:gsLst>
              <a:gs pos="0">
                <a:srgbClr val="C00000">
                  <a:alpha val="6200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34">
            <a:extLst>
              <a:ext uri="{FF2B5EF4-FFF2-40B4-BE49-F238E27FC236}">
                <a16:creationId xmlns:a16="http://schemas.microsoft.com/office/drawing/2014/main" id="{91BD2A6F-DBD5-4322-B118-615D0E4A9B92}"/>
              </a:ext>
            </a:extLst>
          </p:cNvPr>
          <p:cNvSpPr/>
          <p:nvPr/>
        </p:nvSpPr>
        <p:spPr>
          <a:xfrm>
            <a:off x="3468257" y="40209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 descr=" 35">
            <a:extLst>
              <a:ext uri="{FF2B5EF4-FFF2-40B4-BE49-F238E27FC236}">
                <a16:creationId xmlns:a16="http://schemas.microsoft.com/office/drawing/2014/main" id="{09FA1B46-E8DF-41C1-BF64-E4203771EE41}"/>
              </a:ext>
            </a:extLst>
          </p:cNvPr>
          <p:cNvSpPr/>
          <p:nvPr/>
        </p:nvSpPr>
        <p:spPr>
          <a:xfrm>
            <a:off x="6326915" y="36779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1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730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59767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17532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4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535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26005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8127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1984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4091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0AC4-D2FE-4377-BA1F-5EE583471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9200" y="796057"/>
            <a:ext cx="4493260" cy="5752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TRAVERSE_TREE</a:t>
            </a:r>
          </a:p>
          <a:p>
            <a:pPr marL="0" indent="0">
              <a:buNone/>
            </a:pPr>
            <a:r>
              <a:rPr lang="en-US" dirty="0"/>
              <a:t>    ; Allocate space for return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return address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R7,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Store </a:t>
            </a:r>
            <a:r>
              <a:rPr lang="en-US" dirty="0" err="1"/>
              <a:t>callee's</a:t>
            </a:r>
            <a:r>
              <a:rPr lang="en-US" dirty="0"/>
              <a:t>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R5,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Set up new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R5, R6, #-1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E9358E-8AA7-477D-85A3-B2CB3710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4" y="193674"/>
            <a:ext cx="116105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8AD252-C7EB-45D8-8ACA-464078ACC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6178"/>
              </p:ext>
            </p:extLst>
          </p:nvPr>
        </p:nvGraphicFramePr>
        <p:xfrm>
          <a:off x="0" y="1063657"/>
          <a:ext cx="4756899" cy="23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3" imgW="2879617" imgH="1426410" progId="Visio.Drawing.11">
                  <p:embed/>
                </p:oleObj>
              </mc:Choice>
              <mc:Fallback>
                <p:oleObj r:id="rId3" imgW="2879617" imgH="14264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3657"/>
                        <a:ext cx="4756899" cy="236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9DF785-5F54-4B64-8131-56661FA7DD67}"/>
              </a:ext>
            </a:extLst>
          </p:cNvPr>
          <p:cNvSpPr txBox="1"/>
          <p:nvPr/>
        </p:nvSpPr>
        <p:spPr>
          <a:xfrm>
            <a:off x="537882" y="239393"/>
            <a:ext cx="271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Step#1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EA72D-12E1-4115-981C-89814A72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1" y="3474714"/>
            <a:ext cx="171868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DBDA45-F4F6-40CE-93BB-6EC309EEC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12360"/>
              </p:ext>
            </p:extLst>
          </p:nvPr>
        </p:nvGraphicFramePr>
        <p:xfrm>
          <a:off x="204399" y="4023355"/>
          <a:ext cx="3558149" cy="24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r:id="rId5" imgW="2029239" imgH="1408050" progId="Visio.Drawing.11">
                  <p:embed/>
                </p:oleObj>
              </mc:Choice>
              <mc:Fallback>
                <p:oleObj r:id="rId5" imgW="2029239" imgH="1408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9" y="4023355"/>
                        <a:ext cx="3558149" cy="2474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92360" y="7241400"/>
              <a:ext cx="16200" cy="38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480" y="7229160"/>
                <a:ext cx="3960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0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4759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6531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02559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7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061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70683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82123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74056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41969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3803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28994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 2">
            <a:extLst>
              <a:ext uri="{FF2B5EF4-FFF2-40B4-BE49-F238E27FC236}">
                <a16:creationId xmlns:a16="http://schemas.microsoft.com/office/drawing/2014/main" id="{87B5F2ED-72C3-4980-ACC5-5D8F8B245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Step#2: Implement Logic Function</a:t>
            </a:r>
          </a:p>
        </p:txBody>
      </p:sp>
      <p:sp>
        <p:nvSpPr>
          <p:cNvPr id="3" name="Text Placeholder 2" descr=" 3">
            <a:extLst>
              <a:ext uri="{FF2B5EF4-FFF2-40B4-BE49-F238E27FC236}">
                <a16:creationId xmlns:a16="http://schemas.microsoft.com/office/drawing/2014/main" id="{5AFBE951-EAFF-4141-B5AB-7F2C822C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3310"/>
            <a:ext cx="4676140" cy="539914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; if (</a:t>
            </a:r>
            <a:r>
              <a:rPr lang="en-US" dirty="0" err="1"/>
              <a:t>nd</a:t>
            </a:r>
            <a:r>
              <a:rPr lang="en-US" dirty="0"/>
              <a:t> == NULL), skip to the end</a:t>
            </a:r>
          </a:p>
          <a:p>
            <a:pPr marL="0" indent="0">
              <a:buNone/>
            </a:pPr>
            <a:r>
              <a:rPr lang="en-US" b="1" dirty="0"/>
              <a:t>    LDR R0, R5, #4;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BRz</a:t>
            </a:r>
            <a:r>
              <a:rPr lang="en-US" b="1" dirty="0"/>
              <a:t> DONE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-&gt;left);</a:t>
            </a:r>
          </a:p>
          <a:p>
            <a:pPr marL="0" indent="0">
              <a:buNone/>
            </a:pPr>
            <a:r>
              <a:rPr lang="en-US" b="1" dirty="0" smtClean="0"/>
              <a:t>LDR </a:t>
            </a:r>
            <a:r>
              <a:rPr lang="en-US" b="1" dirty="0"/>
              <a:t>R1, R0, #1 ; </a:t>
            </a:r>
            <a:r>
              <a:rPr lang="en-US" dirty="0"/>
              <a:t>load </a:t>
            </a:r>
            <a:r>
              <a:rPr lang="en-US" dirty="0" err="1"/>
              <a:t>nd</a:t>
            </a:r>
            <a:r>
              <a:rPr lang="en-US" dirty="0"/>
              <a:t>-&gt;left to </a:t>
            </a:r>
            <a:r>
              <a:rPr lang="en-US" dirty="0" smtClean="0"/>
              <a:t>R1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; push </a:t>
            </a:r>
            <a:r>
              <a:rPr lang="en-US" dirty="0" err="1"/>
              <a:t>nd</a:t>
            </a:r>
            <a:r>
              <a:rPr lang="en-US" dirty="0"/>
              <a:t>-&gt;left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R1, R6, #</a:t>
            </a:r>
            <a:r>
              <a:rPr lang="en-US" b="1" dirty="0" smtClean="0"/>
              <a:t>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; call subroutine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2E58BEFC-6A12-4BD9-8951-3212DD12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5663308"/>
            <a:ext cx="3686436" cy="21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875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4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8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45517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4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50D4B4CC-B512-4D07-ABC5-E8B328C5791C}"/>
              </a:ext>
            </a:extLst>
          </p:cNvPr>
          <p:cNvSpPr/>
          <p:nvPr/>
        </p:nvSpPr>
        <p:spPr>
          <a:xfrm>
            <a:off x="3748329" y="607565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8198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4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50D4B4CC-B512-4D07-ABC5-E8B328C5791C}"/>
              </a:ext>
            </a:extLst>
          </p:cNvPr>
          <p:cNvSpPr/>
          <p:nvPr/>
        </p:nvSpPr>
        <p:spPr>
          <a:xfrm>
            <a:off x="3748329" y="607565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426A5E4-6FFE-47FA-954E-2C3C5B26A1DA}"/>
              </a:ext>
            </a:extLst>
          </p:cNvPr>
          <p:cNvSpPr/>
          <p:nvPr/>
        </p:nvSpPr>
        <p:spPr>
          <a:xfrm>
            <a:off x="840700" y="495826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74827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4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50D4B4CC-B512-4D07-ABC5-E8B328C5791C}"/>
              </a:ext>
            </a:extLst>
          </p:cNvPr>
          <p:cNvSpPr/>
          <p:nvPr/>
        </p:nvSpPr>
        <p:spPr>
          <a:xfrm>
            <a:off x="3748329" y="607565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426A5E4-6FFE-47FA-954E-2C3C5B26A1DA}"/>
              </a:ext>
            </a:extLst>
          </p:cNvPr>
          <p:cNvSpPr/>
          <p:nvPr/>
        </p:nvSpPr>
        <p:spPr>
          <a:xfrm>
            <a:off x="840700" y="495826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7">
            <a:extLst>
              <a:ext uri="{FF2B5EF4-FFF2-40B4-BE49-F238E27FC236}">
                <a16:creationId xmlns:a16="http://schemas.microsoft.com/office/drawing/2014/main" id="{EC86B57B-7A7E-4F4B-84DD-008AC9E75031}"/>
              </a:ext>
            </a:extLst>
          </p:cNvPr>
          <p:cNvSpPr/>
          <p:nvPr/>
        </p:nvSpPr>
        <p:spPr>
          <a:xfrm>
            <a:off x="840700" y="5347732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2DBA4-1B53-46C6-9102-A37CEF5D8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5226"/>
            <a:ext cx="9245600" cy="742950"/>
          </a:xfrm>
        </p:spPr>
        <p:txBody>
          <a:bodyPr/>
          <a:lstStyle/>
          <a:p>
            <a:r>
              <a:rPr lang="en-US" dirty="0"/>
              <a:t>Recursive linked list traversal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7E91-6E9A-433A-8856-9237FBA848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281056"/>
            <a:ext cx="8882380" cy="5130502"/>
          </a:xfrm>
        </p:spPr>
        <p:txBody>
          <a:bodyPr/>
          <a:lstStyle/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Convert the following function from C to LC-3. This function recursively traverses a linked list and prints its content.</a:t>
            </a:r>
          </a:p>
          <a:p>
            <a:pPr marL="0" indent="0">
              <a:buNone/>
            </a:pPr>
            <a:r>
              <a:rPr lang="en-US" dirty="0"/>
              <a:t>/* typedef struct tag {char data; struct tag *next;} node; */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09412" lvl="1" indent="0">
              <a:buNone/>
            </a:pPr>
            <a:r>
              <a:rPr lang="en-US" sz="2800" b="1" dirty="0"/>
              <a:t>int </a:t>
            </a:r>
            <a:r>
              <a:rPr lang="en-US" sz="2800" b="1" dirty="0" err="1"/>
              <a:t>print_list</a:t>
            </a:r>
            <a:r>
              <a:rPr lang="en-US" sz="2800" b="1" dirty="0"/>
              <a:t>(node *head)</a:t>
            </a:r>
          </a:p>
          <a:p>
            <a:pPr marL="509412" lvl="1" indent="0">
              <a:buNone/>
            </a:pPr>
            <a:r>
              <a:rPr lang="en-US" sz="2800" b="1" dirty="0"/>
              <a:t>{</a:t>
            </a:r>
          </a:p>
          <a:p>
            <a:pPr marL="509412" lvl="1" indent="0">
              <a:buNone/>
            </a:pPr>
            <a:r>
              <a:rPr lang="en-US" sz="2800" b="1" dirty="0"/>
              <a:t>   if (!head) return 0;</a:t>
            </a:r>
          </a:p>
          <a:p>
            <a:pPr marL="509412" lvl="1" indent="0">
              <a:buNone/>
            </a:pPr>
            <a:r>
              <a:rPr lang="en-US" sz="2800" b="1" dirty="0"/>
              <a:t>   </a:t>
            </a:r>
            <a:r>
              <a:rPr lang="en-US" sz="2800" b="1" dirty="0" err="1"/>
              <a:t>printf</a:t>
            </a:r>
            <a:r>
              <a:rPr lang="en-US" sz="2800" b="1" dirty="0"/>
              <a:t>("%c", head-&gt;data);</a:t>
            </a:r>
          </a:p>
          <a:p>
            <a:pPr marL="509412" lvl="1" indent="0">
              <a:buNone/>
            </a:pPr>
            <a:r>
              <a:rPr lang="en-US" sz="2800" b="1" dirty="0"/>
              <a:t>   return </a:t>
            </a:r>
            <a:r>
              <a:rPr lang="en-US" sz="2800" b="1" dirty="0" err="1"/>
              <a:t>print_list</a:t>
            </a:r>
            <a:r>
              <a:rPr lang="en-US" sz="2800" b="1" dirty="0"/>
              <a:t>(head-&gt;next);</a:t>
            </a:r>
          </a:p>
          <a:p>
            <a:pPr marL="509412" lvl="1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282AE-F394-4DDA-9D72-20673D25A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Main function: (print_list.asm)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D2378-E7F3-4217-A2A8-781BCBFB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8" y="1441525"/>
            <a:ext cx="9645722" cy="4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B7F3A-6422-4205-9D80-BBDC0BC2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" y="619740"/>
            <a:ext cx="8448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C8A0-57CA-4136-8B67-F258CFFF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53"/>
            <a:ext cx="10058400" cy="53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803A3-44B7-4CF7-883C-FAB0A300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6425"/>
            <a:ext cx="5924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09D37-0D66-4CBD-B207-F1ABA7B1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Data file: data.asm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F2226-FDC3-4A10-A0FE-15BEC66F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990600"/>
            <a:ext cx="3667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 2">
            <a:extLst>
              <a:ext uri="{FF2B5EF4-FFF2-40B4-BE49-F238E27FC236}">
                <a16:creationId xmlns:a16="http://schemas.microsoft.com/office/drawing/2014/main" id="{87B5F2ED-72C3-4980-ACC5-5D8F8B245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Step#2: Implement Logic Function</a:t>
            </a:r>
          </a:p>
        </p:txBody>
      </p:sp>
      <p:sp>
        <p:nvSpPr>
          <p:cNvPr id="3" name="Text Placeholder 2" descr=" 3">
            <a:extLst>
              <a:ext uri="{FF2B5EF4-FFF2-40B4-BE49-F238E27FC236}">
                <a16:creationId xmlns:a16="http://schemas.microsoft.com/office/drawing/2014/main" id="{5AFBE951-EAFF-4141-B5AB-7F2C822C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3310"/>
            <a:ext cx="4676140" cy="539914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; if (</a:t>
            </a:r>
            <a:r>
              <a:rPr lang="en-US" dirty="0" err="1"/>
              <a:t>nd</a:t>
            </a:r>
            <a:r>
              <a:rPr lang="en-US" dirty="0"/>
              <a:t> == NULL), skip to the end</a:t>
            </a:r>
          </a:p>
          <a:p>
            <a:pPr marL="0" indent="0">
              <a:buNone/>
            </a:pPr>
            <a:r>
              <a:rPr lang="en-US" b="1" dirty="0"/>
              <a:t>    LDR R0, R5, #4;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BRz</a:t>
            </a:r>
            <a:r>
              <a:rPr lang="en-US" b="1" dirty="0"/>
              <a:t> DONE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-&gt;left);</a:t>
            </a:r>
          </a:p>
          <a:p>
            <a:pPr marL="0" indent="0">
              <a:buNone/>
            </a:pPr>
            <a:r>
              <a:rPr lang="en-US" b="1" dirty="0" smtClean="0"/>
              <a:t>LDR </a:t>
            </a:r>
            <a:r>
              <a:rPr lang="en-US" b="1" dirty="0"/>
              <a:t>R1, R0, #1 ; </a:t>
            </a:r>
            <a:r>
              <a:rPr lang="en-US" dirty="0"/>
              <a:t>load </a:t>
            </a:r>
            <a:r>
              <a:rPr lang="en-US" dirty="0" err="1"/>
              <a:t>nd</a:t>
            </a:r>
            <a:r>
              <a:rPr lang="en-US" dirty="0"/>
              <a:t>-&gt;left to </a:t>
            </a:r>
            <a:r>
              <a:rPr lang="en-US" dirty="0" smtClean="0"/>
              <a:t>R1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; push </a:t>
            </a:r>
            <a:r>
              <a:rPr lang="en-US" dirty="0" err="1"/>
              <a:t>nd</a:t>
            </a:r>
            <a:r>
              <a:rPr lang="en-US" dirty="0"/>
              <a:t>-&gt;left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R1, R6, #</a:t>
            </a:r>
            <a:r>
              <a:rPr lang="en-US" b="1" dirty="0" smtClean="0"/>
              <a:t>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; call subroutine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 descr=" 4">
            <a:extLst>
              <a:ext uri="{FF2B5EF4-FFF2-40B4-BE49-F238E27FC236}">
                <a16:creationId xmlns:a16="http://schemas.microsoft.com/office/drawing/2014/main" id="{5006B128-3471-4029-8A91-0CB9CC6508A2}"/>
              </a:ext>
            </a:extLst>
          </p:cNvPr>
          <p:cNvSpPr txBox="1"/>
          <p:nvPr/>
        </p:nvSpPr>
        <p:spPr>
          <a:xfrm>
            <a:off x="5198297" y="782608"/>
            <a:ext cx="46761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; tear-down the rest of the stack</a:t>
            </a:r>
          </a:p>
          <a:p>
            <a:r>
              <a:rPr lang="en-US" b="1" dirty="0"/>
              <a:t>    ADD R6, R6, #2</a:t>
            </a:r>
          </a:p>
          <a:p>
            <a:r>
              <a:rPr lang="en-US" dirty="0"/>
              <a:t> 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-&gt;right);</a:t>
            </a:r>
          </a:p>
          <a:p>
            <a:r>
              <a:rPr lang="en-US" b="1" dirty="0" smtClean="0"/>
              <a:t>LDR R0, R5,#4    </a:t>
            </a:r>
          </a:p>
          <a:p>
            <a:r>
              <a:rPr lang="en-US" b="1" dirty="0" smtClean="0"/>
              <a:t>LDR </a:t>
            </a:r>
            <a:r>
              <a:rPr lang="en-US" b="1" dirty="0"/>
              <a:t>R2, R0, #2</a:t>
            </a:r>
            <a:r>
              <a:rPr lang="en-US" dirty="0"/>
              <a:t>    ; load </a:t>
            </a:r>
            <a:r>
              <a:rPr lang="en-US" dirty="0" err="1"/>
              <a:t>nd</a:t>
            </a:r>
            <a:r>
              <a:rPr lang="en-US" dirty="0"/>
              <a:t>-&gt;right to R2</a:t>
            </a:r>
          </a:p>
          <a:p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; push </a:t>
            </a:r>
            <a:r>
              <a:rPr lang="en-US" dirty="0" err="1"/>
              <a:t>nd</a:t>
            </a:r>
            <a:r>
              <a:rPr lang="en-US" dirty="0"/>
              <a:t>-&gt;right to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#-1;</a:t>
            </a:r>
          </a:p>
          <a:p>
            <a:r>
              <a:rPr lang="en-US" b="1" dirty="0"/>
              <a:t>    STR R2, R6, #0;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call subroutine</a:t>
            </a:r>
          </a:p>
          <a:p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tear-down the rest of the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#2</a:t>
            </a:r>
          </a:p>
          <a:p>
            <a:endParaRPr lang="en-US" sz="1400" b="1" dirty="0"/>
          </a:p>
          <a:p>
            <a:r>
              <a:rPr lang="en-US" sz="1800" b="1" dirty="0"/>
              <a:t>Teardown the activation record, return: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2E58BEFC-6A12-4BD9-8951-3212DD12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5663308"/>
            <a:ext cx="3686436" cy="21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6A0041-1720-4567-93FF-ACCE08F81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39426"/>
            <a:ext cx="9245600" cy="742950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LC3 (</a:t>
            </a:r>
            <a:r>
              <a:rPr lang="en-US" b="0" dirty="0"/>
              <a:t>please see, inOrder.asm in </a:t>
            </a:r>
            <a:r>
              <a:rPr lang="en-US" b="0" dirty="0" err="1"/>
              <a:t>github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C5F3F-64A6-4AEC-A7D6-6A028A7A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74" y="1680658"/>
            <a:ext cx="6248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41652"/>
            <a:ext cx="9245600" cy="742950"/>
          </a:xfrm>
        </p:spPr>
        <p:txBody>
          <a:bodyPr/>
          <a:lstStyle/>
          <a:p>
            <a:r>
              <a:rPr lang="en-US" dirty="0" smtClean="0"/>
              <a:t>Data_inOrder.asm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488523"/>
            <a:ext cx="5619750" cy="49720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72443" y="1169664"/>
            <a:ext cx="1488558" cy="1243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8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04117" y="2789357"/>
            <a:ext cx="1488558" cy="1243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2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 flipH="1">
            <a:off x="1448396" y="2231422"/>
            <a:ext cx="342041" cy="557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2843007" y="2231422"/>
            <a:ext cx="473176" cy="557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9116" y="3851115"/>
            <a:ext cx="342041" cy="557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56087" y="3839378"/>
            <a:ext cx="333590" cy="569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 8">
            <a:extLst>
              <a:ext uri="{FF2B5EF4-FFF2-40B4-BE49-F238E27FC236}">
                <a16:creationId xmlns:a16="http://schemas.microsoft.com/office/drawing/2014/main" id="{400389ED-96B3-4BED-A3C2-1717969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" y="5460576"/>
            <a:ext cx="5303520" cy="2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482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25854</TotalTime>
  <Words>6991</Words>
  <Application>Microsoft Office PowerPoint</Application>
  <PresentationFormat>Custom</PresentationFormat>
  <Paragraphs>2088</Paragraphs>
  <Slides>68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1889</cp:revision>
  <cp:lastPrinted>2018-11-15T16:14:24Z</cp:lastPrinted>
  <dcterms:created xsi:type="dcterms:W3CDTF">2014-02-04T22:50:07Z</dcterms:created>
  <dcterms:modified xsi:type="dcterms:W3CDTF">2019-11-19T23:24:40Z</dcterms:modified>
</cp:coreProperties>
</file>