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3" r:id="rId4"/>
  </p:sldMasterIdLst>
  <p:notesMasterIdLst>
    <p:notesMasterId r:id="rId31"/>
  </p:notesMasterIdLst>
  <p:sldIdLst>
    <p:sldId id="260" r:id="rId5"/>
    <p:sldId id="339" r:id="rId6"/>
    <p:sldId id="335" r:id="rId7"/>
    <p:sldId id="343" r:id="rId8"/>
    <p:sldId id="273" r:id="rId9"/>
    <p:sldId id="261" r:id="rId10"/>
    <p:sldId id="344" r:id="rId11"/>
    <p:sldId id="346" r:id="rId12"/>
    <p:sldId id="275" r:id="rId13"/>
    <p:sldId id="276" r:id="rId14"/>
    <p:sldId id="262" r:id="rId15"/>
    <p:sldId id="293" r:id="rId16"/>
    <p:sldId id="296" r:id="rId17"/>
    <p:sldId id="263" r:id="rId18"/>
    <p:sldId id="347" r:id="rId19"/>
    <p:sldId id="337" r:id="rId20"/>
    <p:sldId id="340" r:id="rId21"/>
    <p:sldId id="341" r:id="rId22"/>
    <p:sldId id="264" r:id="rId23"/>
    <p:sldId id="292" r:id="rId24"/>
    <p:sldId id="330" r:id="rId25"/>
    <p:sldId id="282" r:id="rId26"/>
    <p:sldId id="265" r:id="rId27"/>
    <p:sldId id="301" r:id="rId28"/>
    <p:sldId id="349" r:id="rId29"/>
    <p:sldId id="35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/>
    <p:restoredTop sz="97231" autoAdjust="0"/>
  </p:normalViewPr>
  <p:slideViewPr>
    <p:cSldViewPr snapToGrid="0">
      <p:cViewPr varScale="1">
        <p:scale>
          <a:sx n="115" d="100"/>
          <a:sy n="115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E77AB-1BF7-9C4A-9F69-D51A01DCAFC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F5DD-7717-9345-BB7E-7260002F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Caller knows what is important</a:t>
            </a:r>
          </a:p>
          <a:p>
            <a:r>
              <a:rPr lang="en-US" dirty="0" err="1"/>
              <a:t>Callee</a:t>
            </a:r>
            <a:r>
              <a:rPr lang="en-US" baseline="0" dirty="0"/>
              <a:t> knows what damage will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430114"/>
            <a:ext cx="4248727" cy="22138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9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4248727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2" y="1223992"/>
            <a:ext cx="4248727" cy="288803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2" y="1822320"/>
            <a:ext cx="8358909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8405091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2" y="1580029"/>
            <a:ext cx="8405091" cy="4258235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07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4248727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2" y="1223992"/>
            <a:ext cx="4248727" cy="288803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5414818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4" y="1822320"/>
            <a:ext cx="2693135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5516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0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5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3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8358909" cy="4060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65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8405091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580030"/>
            <a:ext cx="8405091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896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5414818" cy="4060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822320"/>
            <a:ext cx="2693135" cy="406076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588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01985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10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65"/>
            <a:ext cx="92364" cy="91888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47"/>
            <a:ext cx="9144000" cy="2958353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449505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29" indent="-337129" algn="l" defTabSz="449505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446" indent="-280941" algn="l" defTabSz="449505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764" indent="-224753" algn="l" defTabSz="449505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3269" indent="-224753" algn="l" defTabSz="449505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774" indent="-224753" algn="l" defTabSz="449505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2279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5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290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796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5908301"/>
            <a:ext cx="2056534" cy="365592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5908302"/>
            <a:ext cx="2056534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ctr" defTabSz="449505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29" indent="-337129" algn="l" defTabSz="449505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446" indent="-280941" algn="l" defTabSz="449505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764" indent="-224753" algn="l" defTabSz="449505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3269" indent="-224753" algn="l" defTabSz="449505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774" indent="-224753" algn="l" defTabSz="449505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2279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5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290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796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tif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tif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526676" y="546287"/>
            <a:ext cx="8079442" cy="655544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r>
              <a:rPr lang="en-US" sz="3177" b="1" dirty="0">
                <a:latin typeface="Calibri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26676" y="1150256"/>
            <a:ext cx="4123765" cy="288803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endParaRPr lang="en-US" sz="1765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26676" y="1298748"/>
            <a:ext cx="7602682" cy="100526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r>
              <a:rPr lang="en-US" sz="2118" b="1" dirty="0">
                <a:latin typeface="Calibri"/>
              </a:rPr>
              <a:t>Lecture 3 – Repeated Code: TRAPs and Subroutines</a:t>
            </a:r>
          </a:p>
          <a:p>
            <a:pPr defTabSz="449505"/>
            <a:r>
              <a:rPr lang="en-US" sz="2118" b="1" dirty="0" smtClean="0">
                <a:latin typeface="Calibri"/>
              </a:rPr>
              <a:t>September 3, </a:t>
            </a:r>
            <a:r>
              <a:rPr lang="en-US" sz="2118" b="1" dirty="0">
                <a:latin typeface="Calibri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" y="2541241"/>
            <a:ext cx="8912469" cy="1324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9546" y="4431126"/>
            <a:ext cx="6505816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575" indent="-302575" defTabSz="449505">
              <a:buFont typeface="Arial" charset="0"/>
              <a:buChar char="•"/>
            </a:pPr>
            <a:r>
              <a:rPr lang="en-US" sz="2118" b="1" dirty="0">
                <a:solidFill>
                  <a:prstClr val="white"/>
                </a:solidFill>
                <a:latin typeface="Calibri"/>
              </a:rPr>
              <a:t>MP1 due Thursday, </a:t>
            </a:r>
            <a:r>
              <a:rPr lang="en-US" sz="2118" b="1" dirty="0" smtClean="0">
                <a:solidFill>
                  <a:prstClr val="white"/>
                </a:solidFill>
                <a:latin typeface="Calibri"/>
              </a:rPr>
              <a:t>9/5, </a:t>
            </a:r>
            <a:r>
              <a:rPr lang="en-US" sz="2118" b="1" dirty="0">
                <a:solidFill>
                  <a:prstClr val="white"/>
                </a:solidFill>
                <a:latin typeface="Calibri"/>
              </a:rPr>
              <a:t>by 10pm</a:t>
            </a:r>
          </a:p>
          <a:p>
            <a:pPr marL="302575" indent="-302575" defTabSz="449505">
              <a:buFont typeface="Arial" charset="0"/>
              <a:buChar char="•"/>
            </a:pPr>
            <a:r>
              <a:rPr lang="en-US" sz="2118" b="1" dirty="0">
                <a:solidFill>
                  <a:prstClr val="white"/>
                </a:solidFill>
                <a:latin typeface="Calibri"/>
              </a:rPr>
              <a:t>Schedule mock quiz for extra credit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actual code of the service routine</a:t>
                </a:r>
              </a:p>
              <a:p>
                <a:r>
                  <a:rPr lang="en-US" sz="2000" dirty="0"/>
                  <a:t>Mechanism for invocation</a:t>
                </a:r>
              </a:p>
              <a:p>
                <a:pPr lvl="1"/>
                <a:r>
                  <a:rPr lang="en-US" sz="1800" dirty="0"/>
                  <a:t>TRAP Instruction, e.g., TRAP </a:t>
                </a:r>
                <a:r>
                  <a:rPr lang="en-US" sz="1800" dirty="0" smtClean="0"/>
                  <a:t>x23</a:t>
                </a:r>
                <a:endParaRPr lang="en-US" sz="1800" dirty="0"/>
              </a:p>
              <a:p>
                <a:pPr lvl="1"/>
                <a:r>
                  <a:rPr lang="en-US" sz="1800" dirty="0"/>
                  <a:t>TRAP vector</a:t>
                </a:r>
              </a:p>
              <a:p>
                <a:pPr lvl="1"/>
                <a:r>
                  <a:rPr lang="en-US" sz="1800" dirty="0"/>
                  <a:t>MAR </a:t>
                </a:r>
                <a:r>
                  <a:rPr lang="en-US" sz="1800" dirty="0">
                    <a:sym typeface="Wingdings" panose="05000000000000000000" pitchFamily="2" charset="2"/>
                  </a:rPr>
                  <a:t>ZEXT[</a:t>
                </a:r>
                <a:r>
                  <a:rPr lang="en-US" sz="1800" dirty="0" err="1">
                    <a:sym typeface="Wingdings" panose="05000000000000000000" pitchFamily="2" charset="2"/>
                  </a:rPr>
                  <a:t>trapvector</a:t>
                </a:r>
                <a:r>
                  <a:rPr lang="en-US" sz="1800" dirty="0">
                    <a:sym typeface="Wingdings" panose="05000000000000000000" pitchFamily="2" charset="2"/>
                  </a:rPr>
                  <a:t>]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MDR MEM[MAR]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R7  PC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PCMDR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Mechanism for resuming user program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sz="1800" dirty="0"/>
                  <a:t> JMP R7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  <a:blipFill>
                <a:blip r:embed="rId3"/>
                <a:stretch>
                  <a:fillRect l="-119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</a:t>
            </a:r>
            <a:r>
              <a:rPr lang="en-US" sz="1400" b="1" dirty="0" smtClean="0">
                <a:solidFill>
                  <a:srgbClr val="00B0F0"/>
                </a:solidFill>
              </a:rPr>
              <a:t>TRAP </a:t>
            </a:r>
            <a:r>
              <a:rPr lang="en-US" sz="1400" dirty="0" smtClean="0"/>
              <a:t>service routine</a:t>
            </a:r>
            <a:r>
              <a:rPr lang="en-US" sz="1400" dirty="0"/>
              <a:t>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94671"/>
              </p:ext>
            </p:extLst>
          </p:nvPr>
        </p:nvGraphicFramePr>
        <p:xfrm>
          <a:off x="5379309" y="1461695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x04A0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x04A0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</a:t>
                      </a: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x04..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53077"/>
              </p:ext>
            </p:extLst>
          </p:nvPr>
        </p:nvGraphicFramePr>
        <p:xfrm>
          <a:off x="321276" y="5354594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Visio" r:id="rId4" imgW="6454163" imgH="1380315" progId="Visio.Drawing.11">
                  <p:embed/>
                </p:oleObj>
              </mc:Choice>
              <mc:Fallback>
                <p:oleObj name="Visio" r:id="rId4" imgW="6454163" imgH="1380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76" y="5354594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5932527" y="3099189"/>
            <a:ext cx="1984541" cy="1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4 Things make TRAPs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TRAP instruction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used by program to transfer control to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8-bit trap vector names one of the 256 subroutines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Trap vector table: stores starting addresses of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stored at x0000 through x00FF in memory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 set of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part of operating system -- routines start at arbitrary addresses (convention is that system code is below x3000) up to 256 routines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 linkage back to the user program (RET)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want execution of the user program to resume immediately after the TRAP instruction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9F7B-B2D8-4CEE-A2FC-BF9999FE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64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100" dirty="0" smtClean="0"/>
              <a:t> 	</a:t>
            </a:r>
            <a:r>
              <a:rPr lang="en-US" sz="1800" dirty="0" smtClean="0"/>
              <a:t>Convert lowercase input characters to uppercase characters.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smtClean="0"/>
              <a:t>The program uses a sentinel of 1 to terminate the program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0" y="1581512"/>
            <a:ext cx="7886700" cy="3492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64" y="5428211"/>
            <a:ext cx="679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Please see the Modified version (which check invalid inputs) posted on </a:t>
            </a:r>
            <a:r>
              <a:rPr lang="en-US" sz="1600" dirty="0" err="1" smtClean="0"/>
              <a:t>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6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677" y="341270"/>
            <a:ext cx="8157882" cy="655544"/>
          </a:xfrm>
        </p:spPr>
        <p:txBody>
          <a:bodyPr/>
          <a:lstStyle/>
          <a:p>
            <a:r>
              <a:rPr lang="en-US" dirty="0"/>
              <a:t>TRAP Example (Needs special attention)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6677" y="1010217"/>
            <a:ext cx="8157882" cy="4258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.ORIG x3000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AND R0, R0, #0</a:t>
            </a:r>
          </a:p>
          <a:p>
            <a:pPr marL="0" indent="0">
              <a:buNone/>
            </a:pPr>
            <a:r>
              <a:rPr lang="en-US" b="1" dirty="0"/>
              <a:t>ADD R0, R0, #5	;</a:t>
            </a:r>
            <a:r>
              <a:rPr lang="en-US" b="1" dirty="0" err="1"/>
              <a:t>init</a:t>
            </a:r>
            <a:r>
              <a:rPr lang="en-US" b="1" dirty="0"/>
              <a:t> R0 and set it to 5</a:t>
            </a:r>
          </a:p>
          <a:p>
            <a:pPr marL="0" indent="0">
              <a:buNone/>
            </a:pPr>
            <a:r>
              <a:rPr lang="en-US" b="1" dirty="0"/>
              <a:t>LD R7, COUNT	;Initialize to 10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IN				;same as ‘TRAP x23’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ADD R0, R0, #1	;increment R0</a:t>
            </a:r>
          </a:p>
          <a:p>
            <a:pPr marL="0" indent="0">
              <a:buNone/>
            </a:pPr>
            <a:r>
              <a:rPr lang="en-US" b="1" dirty="0"/>
              <a:t>ADD R7, R7, #-1	;decrement COUNT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HALT</a:t>
            </a:r>
          </a:p>
          <a:p>
            <a:pPr marL="0" indent="0">
              <a:buNone/>
            </a:pPr>
            <a:r>
              <a:rPr lang="en-US" b="1" dirty="0"/>
              <a:t>.END							 	</a:t>
            </a:r>
          </a:p>
          <a:p>
            <a:pPr marL="0" indent="0">
              <a:buNone/>
            </a:pPr>
            <a:r>
              <a:rPr lang="en-US" b="1" dirty="0"/>
              <a:t>COUNT	.FILL #10</a:t>
            </a:r>
          </a:p>
          <a:p>
            <a:pPr>
              <a:buFont typeface="Wingdings" charset="2"/>
              <a:buChar char="Ø"/>
            </a:pPr>
            <a:r>
              <a:rPr lang="en-US" sz="1765" b="1" dirty="0">
                <a:solidFill>
                  <a:srgbClr val="FF0000"/>
                </a:solidFill>
              </a:rPr>
              <a:t>Question: What could go wrong? </a:t>
            </a:r>
          </a:p>
          <a:p>
            <a:pPr>
              <a:buFont typeface="Wingdings" charset="2"/>
              <a:buChar char="Ø"/>
            </a:pPr>
            <a:r>
              <a:rPr lang="en-US" sz="1765" b="1" dirty="0">
                <a:solidFill>
                  <a:srgbClr val="FF0000"/>
                </a:solidFill>
              </a:rPr>
              <a:t>What are the values in R0 and R7 before and after IN statement?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7293" y="5835919"/>
            <a:ext cx="30008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3448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3" y="1894662"/>
            <a:ext cx="4438650" cy="2899407"/>
          </a:xfrm>
        </p:spPr>
        <p:txBody>
          <a:bodyPr>
            <a:normAutofit/>
          </a:bodyPr>
          <a:lstStyle/>
          <a:p>
            <a:pPr lvl="1"/>
            <a:r>
              <a:rPr lang="en-US" sz="1750" dirty="0"/>
              <a:t>Caller of service routine can save (and restore): </a:t>
            </a:r>
            <a:r>
              <a:rPr lang="en-US" sz="1750" b="1" dirty="0">
                <a:solidFill>
                  <a:schemeClr val="accent6"/>
                </a:solidFill>
              </a:rPr>
              <a:t>Caller-save</a:t>
            </a:r>
            <a:endParaRPr lang="en-US" sz="1750" dirty="0">
              <a:solidFill>
                <a:schemeClr val="accent6"/>
              </a:solidFill>
            </a:endParaRPr>
          </a:p>
          <a:p>
            <a:pPr lvl="1"/>
            <a:r>
              <a:rPr lang="en-US" sz="1750" dirty="0"/>
              <a:t>Called service routine saves (and restore): </a:t>
            </a:r>
            <a:r>
              <a:rPr lang="en-US" sz="1750" b="1" dirty="0" err="1">
                <a:solidFill>
                  <a:schemeClr val="accent6"/>
                </a:solidFill>
              </a:rPr>
              <a:t>Callee</a:t>
            </a:r>
            <a:r>
              <a:rPr lang="en-US" sz="1750" b="1" dirty="0">
                <a:solidFill>
                  <a:schemeClr val="accent6"/>
                </a:solidFill>
              </a:rPr>
              <a:t>-save</a:t>
            </a:r>
          </a:p>
          <a:p>
            <a:r>
              <a:rPr lang="en-US" sz="2150" dirty="0"/>
              <a:t>Saving and restoring values of registers is an example of a task computers need to perform in </a:t>
            </a:r>
            <a:r>
              <a:rPr lang="en-US" sz="2150" b="1" dirty="0">
                <a:solidFill>
                  <a:srgbClr val="00B0F0"/>
                </a:solidFill>
              </a:rPr>
              <a:t>context switching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5948" y="2157110"/>
            <a:ext cx="4572000" cy="30654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Caller-save user program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R0, SaveR0 	; store R0 in memory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R7, SaveR7 	; store R7 in memory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		; call TRAP which 			; destroys R0 and R7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R7, SaveR7	; restore R7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		; consume input in R0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R0, SaveR0	; restore R0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SaveR0 .BLKW 1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SaveR7 .BLKW 1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What do we need to make </a:t>
            </a:r>
            <a:r>
              <a:rPr lang="en-US" sz="2800" u="sng" dirty="0"/>
              <a:t>this</a:t>
            </a:r>
            <a:r>
              <a:rPr lang="en-US" sz="2800" dirty="0"/>
              <a:t> work</a:t>
            </a:r>
            <a:r>
              <a:rPr lang="en-US" sz="2800" dirty="0" smtClean="0"/>
              <a:t>? (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RD</a:t>
            </a:r>
            <a:r>
              <a:rPr lang="en-US" sz="2800" b="1" dirty="0" smtClean="0">
                <a:solidFill>
                  <a:srgbClr val="FF0000"/>
                </a:solidFill>
              </a:rPr>
              <a:t> Edition Book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84267"/>
            <a:ext cx="4585901" cy="4750277"/>
          </a:xfrm>
        </p:spPr>
        <p:txBody>
          <a:bodyPr>
            <a:noAutofit/>
          </a:bodyPr>
          <a:lstStyle/>
          <a:p>
            <a:r>
              <a:rPr lang="en-US" sz="2000" dirty="0"/>
              <a:t>The actual code of the service routine</a:t>
            </a:r>
          </a:p>
          <a:p>
            <a:r>
              <a:rPr lang="en-US" sz="2000" dirty="0"/>
              <a:t>Mechanism for invocation</a:t>
            </a:r>
          </a:p>
          <a:p>
            <a:pPr lvl="1"/>
            <a:r>
              <a:rPr lang="en-US" sz="1800" dirty="0" smtClean="0"/>
              <a:t>Fetch TRAP </a:t>
            </a:r>
            <a:r>
              <a:rPr lang="en-US" sz="1800" dirty="0"/>
              <a:t>Instruction, e.g., TRAP </a:t>
            </a:r>
            <a:r>
              <a:rPr lang="en-US" sz="1800" dirty="0" smtClean="0"/>
              <a:t>x23</a:t>
            </a:r>
            <a:endParaRPr lang="en-US" sz="1800" dirty="0"/>
          </a:p>
          <a:p>
            <a:pPr lvl="1"/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System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Stack  PC,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PSR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PSR[15] is set to zero and save R6 and load R6  content of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Saved_SSP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 smtClean="0"/>
              <a:t>MAR </a:t>
            </a:r>
            <a:r>
              <a:rPr lang="en-US" sz="1800" dirty="0">
                <a:sym typeface="Wingdings" panose="05000000000000000000" pitchFamily="2" charset="2"/>
              </a:rPr>
              <a:t>ZEXT[</a:t>
            </a:r>
            <a:r>
              <a:rPr lang="en-US" sz="1800" dirty="0" err="1">
                <a:sym typeface="Wingdings" panose="05000000000000000000" pitchFamily="2" charset="2"/>
              </a:rPr>
              <a:t>trapvector</a:t>
            </a:r>
            <a:r>
              <a:rPr lang="en-US" sz="1800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MDR MEM[MAR]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PC</a:t>
            </a:r>
            <a:r>
              <a:rPr lang="en-US" sz="1800" dirty="0">
                <a:sym typeface="Wingdings" panose="05000000000000000000" pitchFamily="2" charset="2"/>
              </a:rPr>
              <a:t>MDR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Mechanism for resuming user program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RTI</a:t>
            </a:r>
          </a:p>
          <a:p>
            <a:pPr marL="457200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-pops the two values of system stack into  </a:t>
            </a:r>
            <a:br>
              <a:rPr lang="en-US" sz="1800" dirty="0" smtClean="0">
                <a:sym typeface="Wingdings" panose="05000000000000000000" pitchFamily="2" charset="2"/>
              </a:rPr>
            </a:br>
            <a:r>
              <a:rPr lang="en-US" sz="1800" dirty="0" smtClean="0">
                <a:sym typeface="Wingdings" panose="05000000000000000000" pitchFamily="2" charset="2"/>
              </a:rPr>
              <a:t> PC and PSR.</a:t>
            </a:r>
          </a:p>
          <a:p>
            <a:pPr marL="457200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- </a:t>
            </a:r>
            <a:r>
              <a:rPr lang="en-US" sz="1600" dirty="0" smtClean="0">
                <a:sym typeface="Wingdings" panose="05000000000000000000" pitchFamily="2" charset="2"/>
              </a:rPr>
              <a:t>Check PSR[15] and R6 is restored accordingly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</a:t>
            </a:r>
            <a:r>
              <a:rPr lang="en-US" sz="1400" b="1" dirty="0" smtClean="0">
                <a:solidFill>
                  <a:srgbClr val="00B0F0"/>
                </a:solidFill>
              </a:rPr>
              <a:t>TRAP </a:t>
            </a:r>
            <a:r>
              <a:rPr lang="en-US" sz="1400" dirty="0" smtClean="0"/>
              <a:t>service routine</a:t>
            </a:r>
            <a:r>
              <a:rPr lang="en-US" sz="1400" dirty="0"/>
              <a:t>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94671"/>
              </p:ext>
            </p:extLst>
          </p:nvPr>
        </p:nvGraphicFramePr>
        <p:xfrm>
          <a:off x="5379309" y="1461695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x04A0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x04A0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</a:t>
                      </a: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x04..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5932527" y="3099189"/>
            <a:ext cx="1984541" cy="1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C68-45A1-4EC8-8842-B44D61C8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Key Concept: Abstraction</a:t>
            </a:r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F8B98BE-0436-4182-8867-8AE7DCC30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7" y="1727007"/>
            <a:ext cx="7886700" cy="29961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43523-EFB2-455F-B59A-9165665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08141"/>
            <a:fld id="{F255BA99-A757-423D-A7DE-70319E534C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8141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68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48366"/>
            <a:ext cx="5919803" cy="3741607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: Compute y=3x</a:t>
            </a:r>
            <a:r>
              <a:rPr lang="es-ES" baseline="30000" dirty="0"/>
              <a:t>3</a:t>
            </a:r>
            <a:r>
              <a:rPr lang="es-ES" dirty="0"/>
              <a:t>-6x</a:t>
            </a:r>
            <a:r>
              <a:rPr lang="es-ES" baseline="30000" dirty="0"/>
              <a:t>2</a:t>
            </a:r>
            <a:r>
              <a:rPr lang="es-ES" dirty="0"/>
              <a:t>+7x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input x &gt;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Programs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have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lots</a:t>
            </a:r>
            <a:r>
              <a:rPr lang="es-ES" dirty="0">
                <a:solidFill>
                  <a:srgbClr val="00B0F0"/>
                </a:solidFill>
              </a:rPr>
              <a:t> of </a:t>
            </a:r>
            <a:r>
              <a:rPr lang="es-ES" dirty="0" err="1">
                <a:solidFill>
                  <a:srgbClr val="00B0F0"/>
                </a:solidFill>
              </a:rPr>
              <a:t>repetitive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code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fragments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41573" y="0"/>
            <a:ext cx="1673369" cy="6803876"/>
            <a:chOff x="6720379" y="909638"/>
            <a:chExt cx="1185144" cy="490084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6990159" y="909638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07755" y="1297304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82526" y="1841418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82526" y="2228369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716" y="2771533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>
              <a:off x="7332582" y="2433633"/>
              <a:ext cx="1666" cy="33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cxnSpLocks noChangeShapeType="1"/>
              <a:stCxn id="11" idx="2"/>
              <a:endCxn id="16" idx="0"/>
            </p:cNvCxnSpPr>
            <p:nvPr/>
          </p:nvCxnSpPr>
          <p:spPr bwMode="auto">
            <a:xfrm>
              <a:off x="7325201" y="2978701"/>
              <a:ext cx="9048" cy="259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87764" y="3237781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87764" y="3724270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87763" y="4151704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7334248" y="3931439"/>
              <a:ext cx="1" cy="220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7312951" y="4358873"/>
              <a:ext cx="21297" cy="255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20379" y="4613905"/>
              <a:ext cx="1185144" cy="2445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00134" y="5058961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6982299" y="5589022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332821" y="1131094"/>
              <a:ext cx="238" cy="166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7329011" y="1661635"/>
              <a:ext cx="381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7329011" y="2048587"/>
              <a:ext cx="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>
              <a:off x="7334249" y="3444949"/>
              <a:ext cx="0" cy="2793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>
              <a:off x="7312951" y="4858459"/>
              <a:ext cx="12248" cy="200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Arrow Connector 59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flipH="1">
              <a:off x="7325199" y="5423293"/>
              <a:ext cx="1" cy="1657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7842305" y="1294865"/>
            <a:ext cx="828744" cy="4168670"/>
            <a:chOff x="7810013" y="1155650"/>
            <a:chExt cx="828744" cy="4168670"/>
          </a:xfrm>
        </p:grpSpPr>
        <p:sp>
          <p:nvSpPr>
            <p:cNvPr id="63" name="TextBox 62"/>
            <p:cNvSpPr txBox="1"/>
            <p:nvPr/>
          </p:nvSpPr>
          <p:spPr>
            <a:xfrm>
              <a:off x="7836923" y="11556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0013" y="16729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6552" y="2488382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46552" y="306746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31443" y="3768565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2651" y="4319425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2651" y="5024238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28600" y="4600711"/>
            <a:ext cx="4898425" cy="1425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; </a:t>
            </a:r>
            <a:r>
              <a:rPr lang="pt-BR" dirty="0" err="1"/>
              <a:t>multiply</a:t>
            </a:r>
            <a:r>
              <a:rPr lang="pt-BR" dirty="0"/>
              <a:t> R0 </a:t>
            </a:r>
            <a:r>
              <a:rPr lang="pt-BR" dirty="0">
                <a:sym typeface="Wingdings" panose="05000000000000000000" pitchFamily="2" charset="2"/>
              </a:rPr>
              <a:t>R1 * R2</a:t>
            </a:r>
            <a:endParaRPr lang="pt-BR" dirty="0"/>
          </a:p>
          <a:p>
            <a:r>
              <a:rPr lang="pt-BR" dirty="0"/>
              <a:t>MULT    	AND R0, R0, #0         ; R0 = 0</a:t>
            </a:r>
          </a:p>
          <a:p>
            <a:r>
              <a:rPr lang="pt-BR" dirty="0"/>
              <a:t>LOOP	ADD R0, R0, R2         ; R0 = R0 + R2</a:t>
            </a:r>
          </a:p>
          <a:p>
            <a:r>
              <a:rPr lang="pt-BR" dirty="0"/>
              <a:t>        	ADD R1, R1, #-1        ; decrease counter</a:t>
            </a:r>
          </a:p>
          <a:p>
            <a:r>
              <a:rPr lang="pt-BR" dirty="0"/>
              <a:t>        	BRp LOOP</a:t>
            </a:r>
          </a:p>
        </p:txBody>
      </p:sp>
    </p:spTree>
    <p:extLst>
      <p:ext uri="{BB962C8B-B14F-4D97-AF65-F5344CB8AC3E}">
        <p14:creationId xmlns:p14="http://schemas.microsoft.com/office/powerpoint/2010/main" val="360061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72" y="195313"/>
            <a:ext cx="7886700" cy="497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5429" y="1704131"/>
            <a:ext cx="3687986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;; LC-3 Assembly Program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.ORIG x3000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LDI R3, </a:t>
            </a:r>
            <a:r>
              <a:rPr lang="en-US" sz="1500" b="1" dirty="0" err="1">
                <a:latin typeface="Courier"/>
                <a:cs typeface="Courier"/>
              </a:rPr>
              <a:t>Xaddr</a:t>
            </a:r>
            <a:r>
              <a:rPr lang="en-US" sz="1500" b="1" dirty="0">
                <a:latin typeface="Courier"/>
                <a:cs typeface="Courier"/>
              </a:rPr>
              <a:t>;  R3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x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ADD R1, R3, #0;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R1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2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R4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R5 * 3 (3x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)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6 * R4</a:t>
            </a:r>
            <a:endParaRPr lang="en-US" sz="1500" b="1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0996" y="1005836"/>
            <a:ext cx="1863290" cy="4900840"/>
            <a:chOff x="9038906" y="69850"/>
            <a:chExt cx="2484387" cy="6534453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320212" y="69850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077006" y="586738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176701" y="131222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76701" y="1828158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71621" y="2552376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>
              <a:off x="9776776" y="2101843"/>
              <a:ext cx="2222" cy="450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Straight Arrow Connector 12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>
              <a:off x="9766934" y="2828601"/>
              <a:ext cx="12064" cy="345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83685" y="3174040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183685" y="382269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83684" y="4392605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9778997" y="4098918"/>
              <a:ext cx="1" cy="293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flipH="1">
              <a:off x="9774554" y="4668830"/>
              <a:ext cx="4443" cy="340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038906" y="5008873"/>
              <a:ext cx="147129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066845" y="5602281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9309732" y="6309028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9777094" y="365125"/>
              <a:ext cx="318" cy="221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9772014" y="1072513"/>
              <a:ext cx="508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9772014" y="1588448"/>
              <a:ext cx="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9778998" y="3450265"/>
              <a:ext cx="0" cy="372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flipH="1">
              <a:off x="9766933" y="5285098"/>
              <a:ext cx="7621" cy="317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flipH="1">
              <a:off x="9766932" y="6088056"/>
              <a:ext cx="1" cy="2209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0467020" y="1294126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67020" y="1732511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62070" y="248085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62069" y="3064630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62069" y="374486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62068" y="4379216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74642" y="4942892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648893" y="1005836"/>
            <a:ext cx="2307785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Issues 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563007" y="6193742"/>
            <a:ext cx="5517718" cy="66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*Sometimes programs are compiled to look like this for better performance: inline functions</a:t>
            </a:r>
          </a:p>
        </p:txBody>
      </p:sp>
    </p:spTree>
    <p:extLst>
      <p:ext uri="{BB962C8B-B14F-4D97-AF65-F5344CB8AC3E}">
        <p14:creationId xmlns:p14="http://schemas.microsoft.com/office/powerpoint/2010/main" val="224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sequence of instructions that performs a specific task (and nothing else---no side effects). This unit can then be used in programs wherever that particular task should be performed.</a:t>
            </a:r>
          </a:p>
          <a:p>
            <a:r>
              <a:rPr lang="en-US" dirty="0"/>
              <a:t>Hide details of code and package them with an interface</a:t>
            </a:r>
          </a:p>
          <a:p>
            <a:pPr lvl="1"/>
            <a:r>
              <a:rPr lang="en-US" dirty="0"/>
              <a:t>Abstract away details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Needs only Arguments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return values</a:t>
            </a:r>
          </a:p>
          <a:p>
            <a:r>
              <a:rPr lang="en-US" dirty="0"/>
              <a:t>Why is this a good idea in programming?</a:t>
            </a:r>
          </a:p>
          <a:p>
            <a:pPr lvl="1"/>
            <a:r>
              <a:rPr lang="en-US" dirty="0"/>
              <a:t>Reuse; shorter programs</a:t>
            </a:r>
          </a:p>
          <a:p>
            <a:pPr lvl="1"/>
            <a:r>
              <a:rPr lang="en-US" dirty="0"/>
              <a:t>Simplify; code comprehension</a:t>
            </a:r>
          </a:p>
          <a:p>
            <a:pPr lvl="1"/>
            <a:r>
              <a:rPr lang="en-US" dirty="0"/>
              <a:t>Teamwork; allows multiple developers to work on different pieces; libraries</a:t>
            </a:r>
          </a:p>
          <a:p>
            <a:r>
              <a:rPr lang="en-US" dirty="0"/>
              <a:t>TRAPs are examples of OS subroutines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9 </a:t>
            </a:r>
          </a:p>
          <a:p>
            <a:r>
              <a:rPr lang="en-US" dirty="0"/>
              <a:t>Repeated code: TRAPs and Subroutines</a:t>
            </a:r>
          </a:p>
          <a:p>
            <a:endParaRPr lang="en-US" dirty="0"/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Lookup table: for starting address of subroutines/TRAPS (vector table)</a:t>
            </a:r>
          </a:p>
          <a:p>
            <a:pPr lvl="1"/>
            <a:r>
              <a:rPr lang="en-US" dirty="0"/>
              <a:t>Preserving register and PC values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TRAP</a:t>
            </a:r>
          </a:p>
          <a:p>
            <a:pPr lvl="1"/>
            <a:r>
              <a:rPr lang="en-US" dirty="0"/>
              <a:t>RET</a:t>
            </a:r>
          </a:p>
          <a:p>
            <a:pPr lvl="1"/>
            <a:r>
              <a:rPr lang="en-US" dirty="0"/>
              <a:t>JSR, JSRR</a:t>
            </a:r>
          </a:p>
        </p:txBody>
      </p:sp>
    </p:spTree>
    <p:extLst>
      <p:ext uri="{BB962C8B-B14F-4D97-AF65-F5344CB8AC3E}">
        <p14:creationId xmlns:p14="http://schemas.microsoft.com/office/powerpoint/2010/main" val="236214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15" y="1690688"/>
            <a:ext cx="8769351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User </a:t>
            </a:r>
            <a:r>
              <a:rPr lang="en-US" sz="2400" b="1" dirty="0">
                <a:solidFill>
                  <a:srgbClr val="00B0F0"/>
                </a:solidFill>
              </a:rPr>
              <a:t>invokes or calls</a:t>
            </a:r>
            <a:r>
              <a:rPr lang="en-US" sz="2400" dirty="0"/>
              <a:t> subroutine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Subroutine code performs operation / task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Returns</a:t>
            </a:r>
            <a:r>
              <a:rPr lang="en-US" sz="2400" dirty="0"/>
              <a:t> control to user program with no other unexpected changes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3117" y="3904396"/>
            <a:ext cx="1811867" cy="1074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Piece of code / Subroutine / Trap </a:t>
            </a:r>
            <a:r>
              <a:rPr lang="en-US"/>
              <a:t>service routine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6650" y="3873703"/>
            <a:ext cx="1811867" cy="107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program</a:t>
            </a: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4218518" y="3845779"/>
            <a:ext cx="2150534" cy="506676"/>
          </a:xfrm>
          <a:prstGeom prst="bentConnector4">
            <a:avLst>
              <a:gd name="adj1" fmla="val 28937"/>
              <a:gd name="adj2" fmla="val 15117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</p:cNvCxnSpPr>
          <p:nvPr/>
        </p:nvCxnSpPr>
        <p:spPr>
          <a:xfrm rot="5400000" flipH="1">
            <a:off x="5146742" y="3756826"/>
            <a:ext cx="294086" cy="2150532"/>
          </a:xfrm>
          <a:prstGeom prst="bentConnector4">
            <a:avLst>
              <a:gd name="adj1" fmla="val -77732"/>
              <a:gd name="adj2" fmla="val 710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69050" y="34457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9049" y="500982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2912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C4F-C88E-4928-B63D-CCCC17B9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Figure 9.7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1B7C8-09E8-4046-B7EF-E4020D57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0"/>
          <a:stretch/>
        </p:blipFill>
        <p:spPr>
          <a:xfrm>
            <a:off x="1460474" y="1501428"/>
            <a:ext cx="6073422" cy="42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9314" y="1690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2057" y="1690689"/>
          <a:ext cx="47625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Visio" r:id="rId3" imgW="6539905" imgH="2866475" progId="Visio.Drawing.11">
                  <p:embed/>
                </p:oleObj>
              </mc:Choice>
              <mc:Fallback>
                <p:oleObj name="Visio" r:id="rId3" imgW="6539905" imgH="2866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57" y="1690689"/>
                        <a:ext cx="47625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02557" y="423549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R7←PC</a:t>
            </a:r>
          </a:p>
          <a:p>
            <a:r>
              <a:rPr lang="en-US" sz="2000" dirty="0"/>
              <a:t>If (IR[11] == 0) </a:t>
            </a:r>
            <a:r>
              <a:rPr lang="en-US" sz="2000" dirty="0" err="1"/>
              <a:t>PC←BaseR</a:t>
            </a:r>
            <a:endParaRPr lang="en-US" sz="2000" dirty="0"/>
          </a:p>
          <a:p>
            <a:r>
              <a:rPr lang="en-US" sz="2000" dirty="0"/>
              <a:t>Else PC←PC+SEXT(IR[10:0])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15905" y="4140202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Visio" r:id="rId5" imgW="6454163" imgH="1380315" progId="Visio.Drawing.11">
                  <p:embed/>
                </p:oleObj>
              </mc:Choice>
              <mc:Fallback>
                <p:oleObj name="Visio" r:id="rId5" imgW="6454163" imgH="13803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05" y="4140202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15905" y="5197520"/>
                <a:ext cx="19591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dirty="0"/>
                  <a:t> JMP R7</a:t>
                </a:r>
              </a:p>
              <a:p>
                <a:pPr lvl="1"/>
                <a:r>
                  <a:rPr lang="en-US" dirty="0"/>
                  <a:t>PC </a:t>
                </a:r>
                <a:r>
                  <a:rPr lang="en-US" dirty="0">
                    <a:sym typeface="Wingdings" panose="05000000000000000000" pitchFamily="2" charset="2"/>
                  </a:rPr>
                  <a:t> R7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905" y="5197520"/>
                <a:ext cx="195919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r="-186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2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 and RET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1962" y="1874338"/>
            <a:ext cx="5720076" cy="3439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JSR:	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R7 &lt;- PC;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PC + SEXT(PCOffset11);</a:t>
            </a:r>
          </a:p>
          <a:p>
            <a:pPr>
              <a:spcBef>
                <a:spcPct val="50000"/>
              </a:spcBef>
            </a:pP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JSRR: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R7 &lt;- PC;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</a:t>
            </a:r>
            <a:r>
              <a:rPr lang="en-US" sz="1500" b="1" dirty="0" err="1">
                <a:latin typeface="Courier"/>
                <a:cs typeface="Courier"/>
              </a:rPr>
              <a:t>BaseR</a:t>
            </a:r>
            <a:r>
              <a:rPr lang="en-US" sz="1500" b="1" dirty="0">
                <a:latin typeface="Courier"/>
                <a:cs typeface="Courier"/>
              </a:rPr>
              <a:t>;</a:t>
            </a:r>
          </a:p>
          <a:p>
            <a:pPr>
              <a:spcBef>
                <a:spcPct val="50000"/>
              </a:spcBef>
            </a:pP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RET: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R7;</a:t>
            </a:r>
          </a:p>
        </p:txBody>
      </p:sp>
    </p:spTree>
    <p:extLst>
      <p:ext uri="{BB962C8B-B14F-4D97-AF65-F5344CB8AC3E}">
        <p14:creationId xmlns:p14="http://schemas.microsoft.com/office/powerpoint/2010/main" val="28585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Subroutine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1429108"/>
            <a:ext cx="8405091" cy="4258235"/>
          </a:xfrm>
        </p:spPr>
        <p:txBody>
          <a:bodyPr/>
          <a:lstStyle/>
          <a:p>
            <a:r>
              <a:rPr lang="en-US" b="1" dirty="0"/>
              <a:t>Can you find the bugs in the following piece of code?</a:t>
            </a:r>
          </a:p>
          <a:p>
            <a:pPr marL="0" indent="0">
              <a:buNone/>
            </a:pPr>
            <a:r>
              <a:rPr lang="en-US" b="1" dirty="0"/>
              <a:t>; SUBTR subroutine computes difference of two 2’s complement numbers</a:t>
            </a:r>
          </a:p>
          <a:p>
            <a:pPr marL="0" indent="0">
              <a:buNone/>
            </a:pPr>
            <a:r>
              <a:rPr lang="en-US" b="1" dirty="0"/>
              <a:t>; IN: R1, R2</a:t>
            </a:r>
          </a:p>
          <a:p>
            <a:pPr marL="0" indent="0">
              <a:buNone/>
            </a:pPr>
            <a:r>
              <a:rPr lang="en-US" b="1" dirty="0"/>
              <a:t>; JSR SUBTR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OUT: R0 &lt;- R1-R2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SUBTR	NOT R2, R2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ADD R7, R2, #1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ADD R0, R1, R7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7293" y="5835919"/>
            <a:ext cx="41549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417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0" y="205465"/>
            <a:ext cx="8405091" cy="509430"/>
          </a:xfrm>
        </p:spPr>
        <p:txBody>
          <a:bodyPr/>
          <a:lstStyle/>
          <a:p>
            <a:r>
              <a:rPr lang="en-US" sz="2000" dirty="0"/>
              <a:t>Subroutine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38906"/>
            <a:ext cx="4758114" cy="2004048"/>
          </a:xfrm>
        </p:spPr>
        <p:txBody>
          <a:bodyPr/>
          <a:lstStyle/>
          <a:p>
            <a:r>
              <a:rPr lang="en-US" sz="1100" b="1" dirty="0"/>
              <a:t>Can you find the bugs in the following piece of code?</a:t>
            </a:r>
          </a:p>
          <a:p>
            <a:pPr marL="0" indent="0">
              <a:buNone/>
            </a:pPr>
            <a:r>
              <a:rPr lang="en-US" sz="1100" b="1" dirty="0"/>
              <a:t>; SUBTR subroutine computes difference of two 2’s complement numbers</a:t>
            </a:r>
          </a:p>
          <a:p>
            <a:pPr marL="0" indent="0">
              <a:buNone/>
            </a:pPr>
            <a:r>
              <a:rPr lang="en-US" sz="1100" b="1" dirty="0"/>
              <a:t>; IN: R1, R2</a:t>
            </a:r>
          </a:p>
          <a:p>
            <a:pPr marL="0" indent="0">
              <a:buNone/>
            </a:pPr>
            <a:r>
              <a:rPr lang="en-US" sz="1100" b="1" dirty="0"/>
              <a:t>; JSR SUBTR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OUT: R0 &lt;- R1-R2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SUBTR	NOT R2, R2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		ADD R7, R2, #1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		ADD R0, R1, R7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	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7293" y="5835919"/>
            <a:ext cx="41549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8720" y="2842953"/>
            <a:ext cx="7539644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Issues with this implementation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 in R2 will be changed on exit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save/restore R2 in the subroutine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R7 value is modified in the subroutine, thus, we will not be able to return from it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do not use R7, or save/restore it in the subroutine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R7 holds a useful value in the main program, it will be overwritten during the subroutine call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save/restore R7 in the main program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SUBTR is located far enough in the memory from the point where it is called, we may not be able to reach it with JSR instruction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use JSRR instruction instead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1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72" y="195313"/>
            <a:ext cx="7886700" cy="49708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Implementation (Code is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5429" y="1704131"/>
            <a:ext cx="3687986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;; LC-3 Assembly Program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.ORIG x3000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LDI R3, </a:t>
            </a:r>
            <a:r>
              <a:rPr lang="en-US" sz="1500" b="1" dirty="0" err="1">
                <a:latin typeface="Courier"/>
                <a:cs typeface="Courier"/>
              </a:rPr>
              <a:t>Xaddr</a:t>
            </a:r>
            <a:r>
              <a:rPr lang="en-US" sz="1500" b="1" dirty="0">
                <a:latin typeface="Courier"/>
                <a:cs typeface="Courier"/>
              </a:rPr>
              <a:t>;  R3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x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ADD R1, R3, #0;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R1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2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R4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R5 * 3 (3x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)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6 * R4</a:t>
            </a:r>
            <a:endParaRPr lang="en-US" sz="1500" b="1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0996" y="1005836"/>
            <a:ext cx="1863290" cy="4900840"/>
            <a:chOff x="9038906" y="69850"/>
            <a:chExt cx="2484387" cy="6534453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320212" y="69850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077006" y="586738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176701" y="131222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76701" y="1828158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71621" y="2552376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>
              <a:off x="9776776" y="2101843"/>
              <a:ext cx="2222" cy="450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Straight Arrow Connector 12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>
              <a:off x="9766934" y="2828601"/>
              <a:ext cx="12064" cy="345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83685" y="3174040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183685" y="382269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83684" y="4392605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9778997" y="4098918"/>
              <a:ext cx="1" cy="293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flipH="1">
              <a:off x="9774554" y="4668830"/>
              <a:ext cx="4443" cy="340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038906" y="5008873"/>
              <a:ext cx="147129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066845" y="5602281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9309732" y="6309028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9777094" y="365125"/>
              <a:ext cx="318" cy="221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9772014" y="1072513"/>
              <a:ext cx="508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9772014" y="1588448"/>
              <a:ext cx="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9778998" y="3450265"/>
              <a:ext cx="0" cy="372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flipH="1">
              <a:off x="9766933" y="5285098"/>
              <a:ext cx="7621" cy="317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flipH="1">
              <a:off x="9766932" y="6088056"/>
              <a:ext cx="1" cy="2209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0467020" y="1294126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67020" y="1732511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62070" y="248085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62069" y="3064630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62069" y="374486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62068" y="4379216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74642" y="4942892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3563007" y="6193742"/>
            <a:ext cx="5517718" cy="66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*Sometimes programs are compiled to look like this for better performance: inline functions</a:t>
            </a:r>
          </a:p>
        </p:txBody>
      </p:sp>
    </p:spTree>
    <p:extLst>
      <p:ext uri="{BB962C8B-B14F-4D97-AF65-F5344CB8AC3E}">
        <p14:creationId xmlns:p14="http://schemas.microsoft.com/office/powerpoint/2010/main" val="29856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95351"/>
          </a:xfrm>
        </p:spPr>
        <p:txBody>
          <a:bodyPr/>
          <a:lstStyle/>
          <a:p>
            <a:pPr algn="l"/>
            <a:r>
              <a:rPr lang="en-US" sz="2800" b="1" dirty="0" smtClean="0"/>
              <a:t>Last Class Example </a:t>
            </a:r>
            <a:r>
              <a:rPr lang="en-US" sz="2800" dirty="0" smtClean="0"/>
              <a:t>(memory Mapped I/O)</a:t>
            </a:r>
            <a:br>
              <a:rPr lang="en-US" sz="2800" dirty="0" smtClean="0"/>
            </a:br>
            <a:r>
              <a:rPr lang="en-US" sz="2800" dirty="0" smtClean="0"/>
              <a:t>		- </a:t>
            </a:r>
            <a:r>
              <a:rPr lang="en-US" sz="1800" dirty="0" smtClean="0"/>
              <a:t>Requires knowledge of the hardware</a:t>
            </a:r>
            <a:br>
              <a:rPr lang="en-US" sz="1800" dirty="0" smtClean="0"/>
            </a:br>
            <a:r>
              <a:rPr lang="en-US" sz="1800" dirty="0" smtClean="0"/>
              <a:t>		- One could mess up hardware registers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01" y="1688234"/>
            <a:ext cx="7886700" cy="39193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55BA99-A757-423D-A7DE-70319E534CA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07462"/>
          </a:xfrm>
        </p:spPr>
        <p:txBody>
          <a:bodyPr/>
          <a:lstStyle/>
          <a:p>
            <a:pPr algn="l"/>
            <a:r>
              <a:rPr lang="en-US" dirty="0" smtClean="0"/>
              <a:t>Solution: </a:t>
            </a:r>
            <a:r>
              <a:rPr lang="en-US" b="1" dirty="0" smtClean="0"/>
              <a:t>TRAP</a:t>
            </a:r>
            <a:r>
              <a:rPr lang="en-US" dirty="0" smtClean="0"/>
              <a:t> Service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222"/>
            <a:ext cx="7886700" cy="4921741"/>
          </a:xfrm>
        </p:spPr>
        <p:txBody>
          <a:bodyPr/>
          <a:lstStyle/>
          <a:p>
            <a:pPr lvl="1"/>
            <a:r>
              <a:rPr lang="en-US" sz="2800" dirty="0" smtClean="0"/>
              <a:t>It </a:t>
            </a:r>
            <a:r>
              <a:rPr lang="en-US" sz="2800" dirty="0"/>
              <a:t>is desirable to provide </a:t>
            </a:r>
            <a:r>
              <a:rPr lang="en-US" sz="2800" i="1" dirty="0"/>
              <a:t>service routines</a:t>
            </a:r>
            <a:r>
              <a:rPr lang="en-US" sz="2800" dirty="0"/>
              <a:t> or </a:t>
            </a:r>
            <a:r>
              <a:rPr lang="en-US" sz="2800" i="1" dirty="0"/>
              <a:t>system calls</a:t>
            </a:r>
            <a:r>
              <a:rPr lang="en-US" sz="2800" dirty="0"/>
              <a:t> (part of operating system) to safely and conveniently perform low-level, privileged operations</a:t>
            </a:r>
          </a:p>
          <a:p>
            <a:pPr lvl="2"/>
            <a:r>
              <a:rPr lang="en-US" sz="2400" dirty="0"/>
              <a:t>User program invokes system call</a:t>
            </a:r>
          </a:p>
          <a:p>
            <a:pPr lvl="2"/>
            <a:r>
              <a:rPr lang="en-US" sz="2400" dirty="0"/>
              <a:t>Operating system code performs operation</a:t>
            </a:r>
          </a:p>
          <a:p>
            <a:pPr lvl="2"/>
            <a:r>
              <a:rPr lang="en-US" sz="2400" dirty="0"/>
              <a:t>Returns control to user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to make </a:t>
            </a:r>
            <a:r>
              <a:rPr lang="en-US" sz="4000" u="sng" dirty="0"/>
              <a:t>this idea</a:t>
            </a:r>
            <a:r>
              <a:rPr lang="en-US" sz="4000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363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actual code of the service routine</a:t>
            </a:r>
          </a:p>
          <a:p>
            <a:r>
              <a:rPr lang="en-US" sz="2400" dirty="0"/>
              <a:t>Mechanism for invocation</a:t>
            </a:r>
          </a:p>
          <a:p>
            <a:pPr lvl="1"/>
            <a:r>
              <a:rPr lang="en-US" sz="2000" dirty="0"/>
              <a:t>TRAP Instruction, e.g., TRAP x23</a:t>
            </a:r>
          </a:p>
          <a:p>
            <a:pPr lvl="1"/>
            <a:r>
              <a:rPr lang="en-US" sz="2000" dirty="0"/>
              <a:t>TRAP vector (8 bits)</a:t>
            </a:r>
          </a:p>
          <a:p>
            <a:pPr lvl="1"/>
            <a:r>
              <a:rPr lang="en-US" sz="2000" dirty="0"/>
              <a:t>How to find address service routine?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3279" y="948955"/>
            <a:ext cx="923641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600" dirty="0"/>
              <a:t>User program </a:t>
            </a:r>
            <a:r>
              <a:rPr lang="en-US" sz="1600" b="1" dirty="0">
                <a:solidFill>
                  <a:srgbClr val="00B0F0"/>
                </a:solidFill>
              </a:rPr>
              <a:t>invokes </a:t>
            </a:r>
            <a:r>
              <a:rPr lang="en-US" sz="1600" b="1" dirty="0" smtClean="0">
                <a:solidFill>
                  <a:srgbClr val="00B0F0"/>
                </a:solidFill>
              </a:rPr>
              <a:t>TRAP </a:t>
            </a:r>
            <a:r>
              <a:rPr lang="en-US" sz="1600" dirty="0" smtClean="0"/>
              <a:t>subroutine</a:t>
            </a:r>
            <a:r>
              <a:rPr lang="en-US" sz="1600" dirty="0"/>
              <a:t>; OS code performs operation; </a:t>
            </a:r>
            <a:r>
              <a:rPr lang="en-US" sz="1600" b="1" dirty="0">
                <a:solidFill>
                  <a:srgbClr val="00B0F0"/>
                </a:solidFill>
              </a:rPr>
              <a:t>Returns</a:t>
            </a:r>
            <a:r>
              <a:rPr lang="en-US" sz="1600" dirty="0"/>
              <a:t> control to user program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500" y="49097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38556"/>
              </p:ext>
            </p:extLst>
          </p:nvPr>
        </p:nvGraphicFramePr>
        <p:xfrm>
          <a:off x="190500" y="4909751"/>
          <a:ext cx="4324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6397001" imgH="1380315" progId="Visio.Drawing.11">
                  <p:embed/>
                </p:oleObj>
              </mc:Choice>
              <mc:Fallback>
                <p:oleObj name="Visio" r:id="rId3" imgW="6397001" imgH="1380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909751"/>
                        <a:ext cx="43243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BC65586-27E3-4242-ABB2-B7C7E412C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993" y="1336753"/>
            <a:ext cx="32546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Vector Table for LC3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318724"/>
              </p:ext>
            </p:extLst>
          </p:nvPr>
        </p:nvGraphicFramePr>
        <p:xfrm>
          <a:off x="933451" y="2209799"/>
          <a:ext cx="5631655" cy="2870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vector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routine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a single character (no echo)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a character to the monitor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 string to the console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print prompt to console, read and echo  character from keyboard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PUTSP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 string to the console; two chars per memory location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halt the program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3350" y="57996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Look-up table decouples names of subroutines (GETC) from the location of its implementation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26374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43" y="1775865"/>
            <a:ext cx="4815012" cy="36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8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1994" y="215497"/>
            <a:ext cx="2214304" cy="1588365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8650" y="1803862"/>
            <a:ext cx="665035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 is loaded with the address of the first instruction of the corresponding service routine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ZEXT(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trapvector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MDR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←MEM[MAR]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←PC  (note that we save old PC in R7)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←MDR</a:t>
            </a:r>
          </a:p>
          <a:p>
            <a:pPr lvl="1"/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Once the service routine is done, control is passed back to the user program suing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instruction, which is just another name for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JMP R7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</a:t>
            </a:r>
          </a:p>
          <a:p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←R7  (restore old PC to return to the user program)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95681"/>
              </p:ext>
            </p:extLst>
          </p:nvPr>
        </p:nvGraphicFramePr>
        <p:xfrm>
          <a:off x="1064029" y="4358407"/>
          <a:ext cx="4505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6454163" imgH="1380315" progId="Visio.Drawing.11">
                  <p:embed/>
                </p:oleObj>
              </mc:Choice>
              <mc:Fallback>
                <p:oleObj r:id="rId4" imgW="6454163" imgH="1380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29" y="4358407"/>
                        <a:ext cx="45053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4196" y="5430875"/>
            <a:ext cx="82742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make sure that service routine does not change R7, or we won’t know where to return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also, must make sure R7 does not have a useful value that will be overwritten in the process of calling a TRAP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1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5859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actual code of the service routine</a:t>
            </a:r>
          </a:p>
          <a:p>
            <a:r>
              <a:rPr lang="en-US" dirty="0"/>
              <a:t>Mechanism for invocation</a:t>
            </a:r>
          </a:p>
          <a:p>
            <a:pPr lvl="1"/>
            <a:r>
              <a:rPr lang="en-US" dirty="0"/>
              <a:t>TRAP Instruction, e.g., TRAP x23</a:t>
            </a:r>
          </a:p>
          <a:p>
            <a:pPr lvl="1"/>
            <a:r>
              <a:rPr lang="en-US" dirty="0"/>
              <a:t>TRAP vector</a:t>
            </a:r>
          </a:p>
          <a:p>
            <a:pPr lvl="1"/>
            <a:r>
              <a:rPr lang="en-US" dirty="0"/>
              <a:t>MAR </a:t>
            </a:r>
            <a:r>
              <a:rPr lang="en-US" dirty="0">
                <a:sym typeface="Wingdings" panose="05000000000000000000" pitchFamily="2" charset="2"/>
              </a:rPr>
              <a:t>ZEXT[</a:t>
            </a:r>
            <a:r>
              <a:rPr lang="en-US" dirty="0" err="1">
                <a:sym typeface="Wingdings" panose="05000000000000000000" pitchFamily="2" charset="2"/>
              </a:rPr>
              <a:t>trapvector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MDR MEM[MAR]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PCMDR</a:t>
            </a:r>
          </a:p>
          <a:p>
            <a:r>
              <a:rPr lang="en-US" dirty="0">
                <a:sym typeface="Wingdings" panose="05000000000000000000" pitchFamily="2" charset="2"/>
              </a:rPr>
              <a:t>How to return to user program after execution of OUT completes?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or calls</a:t>
            </a:r>
            <a:r>
              <a:rPr lang="en-US" sz="1400" dirty="0"/>
              <a:t> subroutine;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12262"/>
              </p:ext>
            </p:extLst>
          </p:nvPr>
        </p:nvGraphicFramePr>
        <p:xfrm>
          <a:off x="5379309" y="1479400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x04A0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x04A0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</a:t>
                      </a: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14265</TotalTime>
  <Words>1666</Words>
  <Application>Microsoft Office PowerPoint</Application>
  <PresentationFormat>On-screen Show (4:3)</PresentationFormat>
  <Paragraphs>398</Paragraphs>
  <Slides>26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Cambria Math</vt:lpstr>
      <vt:lpstr>Courier</vt:lpstr>
      <vt:lpstr>Courier New</vt:lpstr>
      <vt:lpstr>Droid Sans</vt:lpstr>
      <vt:lpstr>Droid Sans Pro</vt:lpstr>
      <vt:lpstr>OfficinaSansITCStd Book</vt:lpstr>
      <vt:lpstr>Symbol</vt:lpstr>
      <vt:lpstr>Times New Roman</vt:lpstr>
      <vt:lpstr>Wingdings</vt:lpstr>
      <vt:lpstr>Office Theme</vt:lpstr>
      <vt:lpstr>Cover Slide</vt:lpstr>
      <vt:lpstr>Secondary Slide</vt:lpstr>
      <vt:lpstr>1_Secondary Slide</vt:lpstr>
      <vt:lpstr>Visio</vt:lpstr>
      <vt:lpstr>Visio.Drawing.11</vt:lpstr>
      <vt:lpstr>PowerPoint Presentation</vt:lpstr>
      <vt:lpstr>Outline</vt:lpstr>
      <vt:lpstr>Last Class Example (memory Mapped I/O)   - Requires knowledge of the hardware   - One could mess up hardware registers</vt:lpstr>
      <vt:lpstr>Solution: TRAP Service Routine</vt:lpstr>
      <vt:lpstr>How to make this idea work?</vt:lpstr>
      <vt:lpstr>TRAP Vector Table for LC3</vt:lpstr>
      <vt:lpstr>TRAP Mechanism</vt:lpstr>
      <vt:lpstr>TRAP Mechanism</vt:lpstr>
      <vt:lpstr>What do we need to make this work?</vt:lpstr>
      <vt:lpstr>What do we need to make this work?</vt:lpstr>
      <vt:lpstr>Putting it all together: 4 Things make TRAPs work</vt:lpstr>
      <vt:lpstr>Example:   Convert lowercase input characters to uppercase characters.  The program uses a sentinel of 1 to terminate the program</vt:lpstr>
      <vt:lpstr>PowerPoint Presentation</vt:lpstr>
      <vt:lpstr>Suggested approach:</vt:lpstr>
      <vt:lpstr>What do we need to make this work? (3RD Edition Book)</vt:lpstr>
      <vt:lpstr>Key Concept: Abstraction</vt:lpstr>
      <vt:lpstr>Observation</vt:lpstr>
      <vt:lpstr>Implementation Option</vt:lpstr>
      <vt:lpstr>Subroutines</vt:lpstr>
      <vt:lpstr>Idea</vt:lpstr>
      <vt:lpstr>Figure 9.7</vt:lpstr>
      <vt:lpstr>JSR and JSRR</vt:lpstr>
      <vt:lpstr>JSR and JSRR and RET</vt:lpstr>
      <vt:lpstr>PowerPoint Presentation</vt:lpstr>
      <vt:lpstr>PowerPoint Presentation</vt:lpstr>
      <vt:lpstr>Implementation (Code is on Github)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198 KL Lecture 02: LC3 Assembly Language Programming</dc:title>
  <dc:creator>Mitra, Sayan</dc:creator>
  <cp:lastModifiedBy>Bhowmik, Ujjal Kumar</cp:lastModifiedBy>
  <cp:revision>142</cp:revision>
  <dcterms:created xsi:type="dcterms:W3CDTF">2013-08-28T14:40:03Z</dcterms:created>
  <dcterms:modified xsi:type="dcterms:W3CDTF">2019-09-03T15:22:59Z</dcterms:modified>
</cp:coreProperties>
</file>