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2"/>
  </p:notesMasterIdLst>
  <p:handoutMasterIdLst>
    <p:handoutMasterId r:id="rId23"/>
  </p:handoutMasterIdLst>
  <p:sldIdLst>
    <p:sldId id="260" r:id="rId3"/>
    <p:sldId id="415" r:id="rId4"/>
    <p:sldId id="474" r:id="rId5"/>
    <p:sldId id="475" r:id="rId6"/>
    <p:sldId id="476" r:id="rId7"/>
    <p:sldId id="477" r:id="rId8"/>
    <p:sldId id="417" r:id="rId9"/>
    <p:sldId id="420" r:id="rId10"/>
    <p:sldId id="478" r:id="rId11"/>
    <p:sldId id="424" r:id="rId12"/>
    <p:sldId id="479" r:id="rId13"/>
    <p:sldId id="425" r:id="rId14"/>
    <p:sldId id="480" r:id="rId15"/>
    <p:sldId id="484" r:id="rId16"/>
    <p:sldId id="481" r:id="rId17"/>
    <p:sldId id="482" r:id="rId18"/>
    <p:sldId id="483" r:id="rId19"/>
    <p:sldId id="485" r:id="rId20"/>
    <p:sldId id="486" r:id="rId21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6" autoAdjust="0"/>
    <p:restoredTop sz="87527" autoAdjust="0"/>
  </p:normalViewPr>
  <p:slideViewPr>
    <p:cSldViewPr snapToGrid="0" snapToObjects="1">
      <p:cViewPr>
        <p:scale>
          <a:sx n="81" d="100"/>
          <a:sy n="81" d="100"/>
        </p:scale>
        <p:origin x="762" y="51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21 – Trees: traversal and search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221710"/>
            <a:ext cx="9245600" cy="742950"/>
          </a:xfrm>
        </p:spPr>
        <p:txBody>
          <a:bodyPr/>
          <a:lstStyle/>
          <a:p>
            <a:r>
              <a:rPr lang="en-US" dirty="0"/>
              <a:t>Search for a Node in BST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7024-2D96-4887-9E9B-F4FC596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0" y="1175867"/>
            <a:ext cx="91344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50D9-26B0-4750-B525-37935EA9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7119"/>
            <a:ext cx="9245600" cy="742950"/>
          </a:xfrm>
        </p:spPr>
        <p:txBody>
          <a:bodyPr/>
          <a:lstStyle/>
          <a:p>
            <a:r>
              <a:rPr lang="en-US" dirty="0"/>
              <a:t>Finding Minimum and Maximum: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D0F-3B15-4287-BFA4-58C3063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8" y="971027"/>
            <a:ext cx="6581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89344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preOrder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4" y="1174749"/>
            <a:ext cx="861141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inOrder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6" y="1610745"/>
            <a:ext cx="8856426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0" y="313878"/>
            <a:ext cx="9978890" cy="67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postorder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4" y="1686885"/>
            <a:ext cx="858319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 err="1"/>
              <a:t>FreeTree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93F1-8E51-4096-8D45-163174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57312"/>
            <a:ext cx="898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66218-6833-406D-9A15-9FD28C5BC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7868"/>
            <a:ext cx="9245600" cy="742950"/>
          </a:xfrm>
        </p:spPr>
        <p:txBody>
          <a:bodyPr/>
          <a:lstStyle/>
          <a:p>
            <a:r>
              <a:rPr lang="en-US" dirty="0"/>
              <a:t>Height of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16E3A-4DCE-47FE-B921-7E30047B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243012"/>
            <a:ext cx="6543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Start at the root node and explores all neighboring nodes first. Then for each of these nearest nodes, it explores their unexplored neighbor nodes and so on. A queue data structure is used to carry out the search. </a:t>
            </a:r>
          </a:p>
          <a:p>
            <a:pPr marL="0" indent="0">
              <a:buNone/>
            </a:pPr>
            <a:r>
              <a:rPr lang="en-US" dirty="0" smtClean="0"/>
              <a:t>	Suitable for finding shortest path in a graph - GPS application.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Steps: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Enqueue</a:t>
            </a:r>
            <a:r>
              <a:rPr lang="en-US" dirty="0" smtClean="0"/>
              <a:t> the root node.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Dequeue</a:t>
            </a:r>
            <a:r>
              <a:rPr lang="en-US" dirty="0" smtClean="0"/>
              <a:t> the node and check it -if the sought element is found, done.</a:t>
            </a:r>
          </a:p>
          <a:p>
            <a:pPr marL="0" indent="0">
              <a:buNone/>
            </a:pPr>
            <a:r>
              <a:rPr lang="en-US" dirty="0" smtClean="0"/>
              <a:t>Otherwise, </a:t>
            </a:r>
            <a:r>
              <a:rPr lang="en-US" dirty="0" err="1" smtClean="0"/>
              <a:t>enqueue</a:t>
            </a:r>
            <a:r>
              <a:rPr lang="en-US" dirty="0" smtClean="0"/>
              <a:t> any direct </a:t>
            </a:r>
            <a:r>
              <a:rPr lang="en-US" dirty="0" err="1" smtClean="0"/>
              <a:t>childs</a:t>
            </a:r>
            <a:r>
              <a:rPr lang="en-US" dirty="0" smtClean="0"/>
              <a:t> that have not been tested.</a:t>
            </a:r>
          </a:p>
          <a:p>
            <a:pPr marL="0" indent="0">
              <a:buNone/>
            </a:pPr>
            <a:r>
              <a:rPr lang="en-US" dirty="0" smtClean="0"/>
              <a:t>3. Repeat step#2.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BST_search_BFS_DFS.c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4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Depth </a:t>
            </a:r>
            <a:r>
              <a:rPr lang="en-US" dirty="0"/>
              <a:t>F</a:t>
            </a:r>
            <a:r>
              <a:rPr lang="en-US" dirty="0" smtClean="0"/>
              <a:t>irst Search (DFS)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at the root node and explores as far as possible along each branch, going deeper and deeper in the tree.</a:t>
            </a:r>
          </a:p>
          <a:p>
            <a:pPr>
              <a:buFontTx/>
              <a:buChar char="-"/>
            </a:pPr>
            <a:r>
              <a:rPr lang="en-US" dirty="0" smtClean="0"/>
              <a:t>When a leaf node is reached, the algorithm backtracks to the parent node and checks its children nodes.</a:t>
            </a:r>
          </a:p>
          <a:p>
            <a:pPr>
              <a:buFontTx/>
              <a:buChar char="-"/>
            </a:pPr>
            <a:r>
              <a:rPr lang="en-US" dirty="0" smtClean="0"/>
              <a:t>Can be implemented as a recursive algorithm.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(The algorithm used in on slide#6, “Search </a:t>
            </a:r>
            <a:r>
              <a:rPr lang="en-US" dirty="0"/>
              <a:t>for a Node in </a:t>
            </a:r>
            <a:r>
              <a:rPr lang="en-US" dirty="0" smtClean="0"/>
              <a:t>BST” used DFS)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ED4ED6-674F-EC40-9D05-E2402D9D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57" y="3226529"/>
            <a:ext cx="4044933" cy="2743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00779"/>
            <a:ext cx="9245600" cy="742950"/>
          </a:xfrm>
        </p:spPr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43729"/>
            <a:ext cx="9245600" cy="587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Array, linked list, stack, queue – linear data structures</a:t>
            </a:r>
          </a:p>
          <a:p>
            <a:pPr marL="0" indent="0">
              <a:buNone/>
            </a:pPr>
            <a:r>
              <a:rPr lang="en-US" b="1" dirty="0"/>
              <a:t>Tree</a:t>
            </a:r>
            <a:r>
              <a:rPr lang="en-US" dirty="0"/>
              <a:t>: A data structure that captures hierarchical nature of relations between data elements using a set of linked nodes. Nodes are connected by edges. It’s a </a:t>
            </a:r>
            <a:r>
              <a:rPr lang="en-US" b="1" i="1" dirty="0">
                <a:solidFill>
                  <a:srgbClr val="CE1B22"/>
                </a:solidFill>
              </a:rPr>
              <a:t>nonlinear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b="1" u="sng" dirty="0"/>
              <a:t>Tree Terminology:</a:t>
            </a:r>
          </a:p>
          <a:p>
            <a:pPr marL="0" indent="0">
              <a:buNone/>
            </a:pPr>
            <a:r>
              <a:rPr lang="en-US" dirty="0"/>
              <a:t>root, internal node, external node (leaf),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parent, child, sibling, height, depth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 of a node is the number of edges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from the node to the tree's root node.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root node will have a depth of 0.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 of a node is the number of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edges on the </a:t>
            </a:r>
            <a:r>
              <a:rPr lang="en-US" sz="2400" i="1" dirty="0">
                <a:solidFill>
                  <a:schemeClr val="tx1"/>
                </a:solidFill>
              </a:rPr>
              <a:t>longest path</a:t>
            </a:r>
            <a:r>
              <a:rPr lang="en-US" sz="2400" dirty="0">
                <a:solidFill>
                  <a:schemeClr val="tx1"/>
                </a:solidFill>
              </a:rPr>
              <a:t> from the node to a leaf.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leaf node will have a height of 0.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4AC86-935C-4C92-A0B8-B36C17A80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428520"/>
            <a:ext cx="9245600" cy="742950"/>
          </a:xfrm>
        </p:spPr>
        <p:txBody>
          <a:bodyPr/>
          <a:lstStyle/>
          <a:p>
            <a:r>
              <a:rPr lang="en-US" dirty="0"/>
              <a:t>Common Operations on Tree: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1251-C9A5-45F2-BA36-7E206DD74A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Locate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item at a particular place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Remove a section of a tree (pruning)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section to a tree (grafting)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FD797-A4C8-43CA-82AF-918AE3014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Manually Creating a simple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0511-5F7D-4879-9819-FFCE12C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86844"/>
            <a:ext cx="5172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EF47A-9F7B-4861-9751-0CF898E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45263"/>
            <a:ext cx="721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AA4E2-9734-4AE6-A059-7A2A803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4"/>
            <a:ext cx="8732018" cy="381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2339B-330E-4836-90FE-1242322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56"/>
            <a:ext cx="10058400" cy="3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EF6F6-8A84-4D8A-B85F-C557BA65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2" y="625929"/>
            <a:ext cx="5848350" cy="312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98295-9391-4DC0-8D4D-DFCAE4B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4619625"/>
            <a:ext cx="926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Each node has at most 2 children – left child and right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depth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nodes are leaves?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DC960-BE4D-C146-A077-9D358A8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5" y="2127354"/>
            <a:ext cx="5428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11350"/>
            <a:ext cx="9245600" cy="4826000"/>
          </a:xfrm>
        </p:spPr>
        <p:txBody>
          <a:bodyPr/>
          <a:lstStyle/>
          <a:p>
            <a:r>
              <a:rPr lang="en-US" dirty="0"/>
              <a:t>Data of nodes on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smaller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Data of nodes on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larger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Both left and right </a:t>
            </a:r>
            <a:r>
              <a:rPr lang="en-US" dirty="0" err="1"/>
              <a:t>subtrees</a:t>
            </a:r>
            <a:r>
              <a:rPr lang="en-US" dirty="0"/>
              <a:t> must also be BST</a:t>
            </a:r>
          </a:p>
          <a:p>
            <a:r>
              <a:rPr lang="en-US" dirty="0"/>
              <a:t>Data in each node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sequence of access for </a:t>
            </a:r>
          </a:p>
          <a:p>
            <a:pPr marL="0" indent="0">
              <a:buNone/>
            </a:pPr>
            <a:r>
              <a:rPr lang="en-US" dirty="0"/>
              <a:t>1. pre-order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2. in-order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3. post-order traversal?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http://visualgo.net/bst.html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CE1F-E1AF-45C6-A129-5B158BF8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73" y="2187503"/>
            <a:ext cx="3655227" cy="4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3497-1018-455A-A65F-6E02DAE19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7674"/>
            <a:ext cx="9245600" cy="742950"/>
          </a:xfrm>
        </p:spPr>
        <p:txBody>
          <a:bodyPr/>
          <a:lstStyle/>
          <a:p>
            <a:r>
              <a:rPr lang="en-US" dirty="0"/>
              <a:t>Insert a new node in the right place (BST)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D14C0-CDFF-4B9E-B0EF-B6A48D3B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687"/>
            <a:ext cx="10058400" cy="4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32339</TotalTime>
  <Words>424</Words>
  <Application>Microsoft Office PowerPoint</Application>
  <PresentationFormat>Custom</PresentationFormat>
  <Paragraphs>78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1819</cp:revision>
  <cp:lastPrinted>2018-11-13T16:22:28Z</cp:lastPrinted>
  <dcterms:created xsi:type="dcterms:W3CDTF">2014-02-04T22:50:07Z</dcterms:created>
  <dcterms:modified xsi:type="dcterms:W3CDTF">2019-11-19T15:09:46Z</dcterms:modified>
</cp:coreProperties>
</file>