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6"/>
  </p:notesMasterIdLst>
  <p:handoutMasterIdLst>
    <p:handoutMasterId r:id="rId17"/>
  </p:handoutMasterIdLst>
  <p:sldIdLst>
    <p:sldId id="260" r:id="rId3"/>
    <p:sldId id="340" r:id="rId4"/>
    <p:sldId id="349" r:id="rId5"/>
    <p:sldId id="348" r:id="rId6"/>
    <p:sldId id="350" r:id="rId7"/>
    <p:sldId id="353" r:id="rId8"/>
    <p:sldId id="351" r:id="rId9"/>
    <p:sldId id="352" r:id="rId10"/>
    <p:sldId id="355" r:id="rId11"/>
    <p:sldId id="345" r:id="rId12"/>
    <p:sldId id="344" r:id="rId13"/>
    <p:sldId id="356" r:id="rId14"/>
    <p:sldId id="347" r:id="rId15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8668F"/>
    <a:srgbClr val="E6E6E6"/>
    <a:srgbClr val="CCCCCC"/>
    <a:srgbClr val="CE1B22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5342"/>
  </p:normalViewPr>
  <p:slideViewPr>
    <p:cSldViewPr snapToGrid="0" snapToObjects="1">
      <p:cViewPr varScale="1">
        <p:scale>
          <a:sx n="88" d="100"/>
          <a:sy n="88" d="100"/>
        </p:scale>
        <p:origin x="984" y="66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9/24/2019</a:t>
            </a:fld>
            <a:endParaRPr lang="en-US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8623300" cy="1408159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9 – Functions in C &amp; Run-Time Stack</a:t>
            </a:r>
          </a:p>
          <a:p>
            <a:r>
              <a:rPr lang="en-US" sz="2400" b="1" smtClean="0">
                <a:latin typeface="+mn-lt"/>
              </a:rPr>
              <a:t>September 24, </a:t>
            </a:r>
            <a:r>
              <a:rPr lang="en-US" sz="2400" b="1" dirty="0">
                <a:latin typeface="+mn-lt"/>
              </a:rPr>
              <a:t>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Run-Time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62075"/>
            <a:ext cx="9245600" cy="5254625"/>
          </a:xfrm>
        </p:spPr>
        <p:txBody>
          <a:bodyPr/>
          <a:lstStyle/>
          <a:p>
            <a:r>
              <a:rPr lang="en-US" dirty="0"/>
              <a:t>R5 – </a:t>
            </a:r>
            <a:r>
              <a:rPr lang="en-US" b="1" dirty="0">
                <a:solidFill>
                  <a:srgbClr val="C00000"/>
                </a:solidFill>
              </a:rPr>
              <a:t>Frame Pointer</a:t>
            </a:r>
            <a:r>
              <a:rPr lang="en-US" dirty="0"/>
              <a:t>. It </a:t>
            </a:r>
            <a:r>
              <a:rPr lang="en-US" altLang="en-US" dirty="0"/>
              <a:t>points to the beginning of a region of activation record that stores local variables for the current function.</a:t>
            </a:r>
            <a:endParaRPr lang="en-US" dirty="0"/>
          </a:p>
          <a:p>
            <a:r>
              <a:rPr lang="en-US" dirty="0"/>
              <a:t>R6 – </a:t>
            </a:r>
            <a:r>
              <a:rPr lang="en-US" b="1" dirty="0">
                <a:solidFill>
                  <a:srgbClr val="C00000"/>
                </a:solidFill>
              </a:rPr>
              <a:t>Stack Pointer</a:t>
            </a:r>
            <a:r>
              <a:rPr lang="en-US" dirty="0"/>
              <a:t>. It points to the top most occupied location on the stack.</a:t>
            </a:r>
          </a:p>
          <a:p>
            <a:r>
              <a:rPr lang="en-US" dirty="0"/>
              <a:t>Arguments are pushed to the stack </a:t>
            </a:r>
            <a:r>
              <a:rPr lang="en-US" b="1" dirty="0"/>
              <a:t>_______________________</a:t>
            </a:r>
            <a:r>
              <a:rPr lang="en-US" altLang="en-US" dirty="0"/>
              <a:t>.</a:t>
            </a:r>
            <a:r>
              <a:rPr lang="en-US" dirty="0">
                <a:sym typeface="Wingdings"/>
              </a:rPr>
              <a:t> </a:t>
            </a:r>
          </a:p>
          <a:p>
            <a:r>
              <a:rPr lang="en-US" dirty="0">
                <a:sym typeface="Wingdings"/>
              </a:rPr>
              <a:t>Local variables are pushed to the stack </a:t>
            </a:r>
            <a:r>
              <a:rPr lang="en-US" b="1" dirty="0">
                <a:sym typeface="Wingdings"/>
              </a:rPr>
              <a:t>___________________________</a:t>
            </a:r>
            <a:r>
              <a:rPr lang="en-US" altLang="en-US" dirty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3378200"/>
            <a:ext cx="7423150" cy="3657600"/>
            <a:chOff x="838200" y="1600200"/>
            <a:chExt cx="7423150" cy="3657600"/>
          </a:xfrm>
        </p:grpSpPr>
        <p:sp>
          <p:nvSpPr>
            <p:cNvPr id="5" name="Line 1028"/>
            <p:cNvSpPr>
              <a:spLocks noChangeShapeType="1"/>
            </p:cNvSpPr>
            <p:nvPr/>
          </p:nvSpPr>
          <p:spPr bwMode="auto">
            <a:xfrm>
              <a:off x="1066800" y="1600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029"/>
            <p:cNvSpPr>
              <a:spLocks noChangeShapeType="1"/>
            </p:cNvSpPr>
            <p:nvPr/>
          </p:nvSpPr>
          <p:spPr bwMode="auto">
            <a:xfrm>
              <a:off x="2438400" y="1600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>
              <a:off x="1066800" y="35814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031"/>
            <p:cNvSpPr>
              <a:spLocks noChangeShapeType="1"/>
            </p:cNvSpPr>
            <p:nvPr/>
          </p:nvSpPr>
          <p:spPr bwMode="auto">
            <a:xfrm>
              <a:off x="1066800" y="3733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32"/>
            <p:cNvSpPr>
              <a:spLocks noChangeShapeType="1"/>
            </p:cNvSpPr>
            <p:nvPr/>
          </p:nvSpPr>
          <p:spPr bwMode="auto">
            <a:xfrm>
              <a:off x="10668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1066800" y="4038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>
              <a:off x="1066800" y="4191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>
              <a:off x="1066800" y="43434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36"/>
            <p:cNvSpPr txBox="1">
              <a:spLocks noChangeArrowheads="1"/>
            </p:cNvSpPr>
            <p:nvPr/>
          </p:nvSpPr>
          <p:spPr bwMode="auto">
            <a:xfrm>
              <a:off x="1349316" y="3763780"/>
              <a:ext cx="8002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latin typeface="Courier New" charset="0"/>
                </a:rPr>
                <a:t>main</a:t>
              </a:r>
              <a:endParaRPr lang="en-US" altLang="en-US" sz="2400" b="1" dirty="0"/>
            </a:p>
          </p:txBody>
        </p:sp>
        <p:sp>
          <p:nvSpPr>
            <p:cNvPr id="15" name="Line 1038"/>
            <p:cNvSpPr>
              <a:spLocks noChangeShapeType="1"/>
            </p:cNvSpPr>
            <p:nvPr/>
          </p:nvSpPr>
          <p:spPr bwMode="auto">
            <a:xfrm>
              <a:off x="1752600" y="2895600"/>
              <a:ext cx="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039"/>
            <p:cNvSpPr txBox="1">
              <a:spLocks noChangeArrowheads="1"/>
            </p:cNvSpPr>
            <p:nvPr/>
          </p:nvSpPr>
          <p:spPr bwMode="auto">
            <a:xfrm>
              <a:off x="2743200" y="3352800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Franklin Gothic Book" charset="0"/>
                </a:rPr>
                <a:t>R6</a:t>
              </a:r>
              <a:endParaRPr lang="en-US" altLang="en-US"/>
            </a:p>
          </p:txBody>
        </p:sp>
        <p:sp>
          <p:nvSpPr>
            <p:cNvPr id="17" name="Line 1040"/>
            <p:cNvSpPr>
              <a:spLocks noChangeShapeType="1"/>
            </p:cNvSpPr>
            <p:nvPr/>
          </p:nvSpPr>
          <p:spPr bwMode="auto">
            <a:xfrm flipH="1">
              <a:off x="2438400" y="36417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>
              <a:off x="3581400" y="1600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>
              <a:off x="4953000" y="1600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>
              <a:off x="3581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044"/>
            <p:cNvSpPr>
              <a:spLocks noChangeShapeType="1"/>
            </p:cNvSpPr>
            <p:nvPr/>
          </p:nvSpPr>
          <p:spPr bwMode="auto">
            <a:xfrm>
              <a:off x="3581400" y="28194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045"/>
            <p:cNvSpPr>
              <a:spLocks noChangeShapeType="1"/>
            </p:cNvSpPr>
            <p:nvPr/>
          </p:nvSpPr>
          <p:spPr bwMode="auto">
            <a:xfrm>
              <a:off x="3581400" y="2971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046"/>
            <p:cNvSpPr>
              <a:spLocks noChangeShapeType="1"/>
            </p:cNvSpPr>
            <p:nvPr/>
          </p:nvSpPr>
          <p:spPr bwMode="auto">
            <a:xfrm>
              <a:off x="3581400" y="3124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047"/>
            <p:cNvSpPr>
              <a:spLocks noChangeShapeType="1"/>
            </p:cNvSpPr>
            <p:nvPr/>
          </p:nvSpPr>
          <p:spPr bwMode="auto">
            <a:xfrm>
              <a:off x="3581400" y="3276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048"/>
            <p:cNvSpPr>
              <a:spLocks noChangeShapeType="1"/>
            </p:cNvSpPr>
            <p:nvPr/>
          </p:nvSpPr>
          <p:spPr bwMode="auto">
            <a:xfrm>
              <a:off x="3581400" y="3429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049"/>
            <p:cNvSpPr txBox="1">
              <a:spLocks noChangeArrowheads="1"/>
            </p:cNvSpPr>
            <p:nvPr/>
          </p:nvSpPr>
          <p:spPr bwMode="auto">
            <a:xfrm>
              <a:off x="3863916" y="2870200"/>
              <a:ext cx="8002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latin typeface="Courier New" charset="0"/>
                </a:rPr>
                <a:t>Fact</a:t>
              </a:r>
              <a:endParaRPr lang="en-US" altLang="en-US" sz="2400" b="1" dirty="0"/>
            </a:p>
          </p:txBody>
        </p:sp>
        <p:sp>
          <p:nvSpPr>
            <p:cNvPr id="28" name="Line 1051"/>
            <p:cNvSpPr>
              <a:spLocks noChangeShapeType="1"/>
            </p:cNvSpPr>
            <p:nvPr/>
          </p:nvSpPr>
          <p:spPr bwMode="auto">
            <a:xfrm>
              <a:off x="4267200" y="1981200"/>
              <a:ext cx="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052"/>
            <p:cNvSpPr txBox="1">
              <a:spLocks noChangeArrowheads="1"/>
            </p:cNvSpPr>
            <p:nvPr/>
          </p:nvSpPr>
          <p:spPr bwMode="auto">
            <a:xfrm>
              <a:off x="5291138" y="2463800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Franklin Gothic Book" charset="0"/>
                </a:rPr>
                <a:t>R6</a:t>
              </a:r>
              <a:endParaRPr lang="en-US" altLang="en-US"/>
            </a:p>
          </p:txBody>
        </p:sp>
        <p:sp>
          <p:nvSpPr>
            <p:cNvPr id="30" name="Line 1054"/>
            <p:cNvSpPr>
              <a:spLocks noChangeShapeType="1"/>
            </p:cNvSpPr>
            <p:nvPr/>
          </p:nvSpPr>
          <p:spPr bwMode="auto">
            <a:xfrm>
              <a:off x="6096000" y="1600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055"/>
            <p:cNvSpPr>
              <a:spLocks noChangeShapeType="1"/>
            </p:cNvSpPr>
            <p:nvPr/>
          </p:nvSpPr>
          <p:spPr bwMode="auto">
            <a:xfrm>
              <a:off x="7467600" y="1600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056"/>
            <p:cNvSpPr>
              <a:spLocks noChangeShapeType="1"/>
            </p:cNvSpPr>
            <p:nvPr/>
          </p:nvSpPr>
          <p:spPr bwMode="auto">
            <a:xfrm>
              <a:off x="6096000" y="35814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057"/>
            <p:cNvSpPr>
              <a:spLocks noChangeShapeType="1"/>
            </p:cNvSpPr>
            <p:nvPr/>
          </p:nvSpPr>
          <p:spPr bwMode="auto">
            <a:xfrm>
              <a:off x="6096000" y="3733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058"/>
            <p:cNvSpPr>
              <a:spLocks noChangeShapeType="1"/>
            </p:cNvSpPr>
            <p:nvPr/>
          </p:nvSpPr>
          <p:spPr bwMode="auto">
            <a:xfrm>
              <a:off x="60960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59"/>
            <p:cNvSpPr>
              <a:spLocks noChangeShapeType="1"/>
            </p:cNvSpPr>
            <p:nvPr/>
          </p:nvSpPr>
          <p:spPr bwMode="auto">
            <a:xfrm>
              <a:off x="6096000" y="4038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060"/>
            <p:cNvSpPr>
              <a:spLocks noChangeShapeType="1"/>
            </p:cNvSpPr>
            <p:nvPr/>
          </p:nvSpPr>
          <p:spPr bwMode="auto">
            <a:xfrm>
              <a:off x="6096000" y="4191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061"/>
            <p:cNvSpPr>
              <a:spLocks noChangeShapeType="1"/>
            </p:cNvSpPr>
            <p:nvPr/>
          </p:nvSpPr>
          <p:spPr bwMode="auto">
            <a:xfrm>
              <a:off x="6096000" y="43434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062"/>
            <p:cNvSpPr txBox="1">
              <a:spLocks noChangeArrowheads="1"/>
            </p:cNvSpPr>
            <p:nvPr/>
          </p:nvSpPr>
          <p:spPr bwMode="auto">
            <a:xfrm>
              <a:off x="6391216" y="3759200"/>
              <a:ext cx="8002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latin typeface="Courier New" charset="0"/>
                </a:rPr>
                <a:t>main</a:t>
              </a:r>
              <a:endParaRPr lang="en-US" altLang="en-US" sz="2400" b="1" dirty="0"/>
            </a:p>
          </p:txBody>
        </p:sp>
        <p:sp>
          <p:nvSpPr>
            <p:cNvPr id="40" name="Line 1064"/>
            <p:cNvSpPr>
              <a:spLocks noChangeShapeType="1"/>
            </p:cNvSpPr>
            <p:nvPr/>
          </p:nvSpPr>
          <p:spPr bwMode="auto">
            <a:xfrm>
              <a:off x="6781800" y="2895600"/>
              <a:ext cx="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067"/>
            <p:cNvSpPr>
              <a:spLocks noChangeShapeType="1"/>
            </p:cNvSpPr>
            <p:nvPr/>
          </p:nvSpPr>
          <p:spPr bwMode="auto">
            <a:xfrm>
              <a:off x="3581400" y="35814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073"/>
            <p:cNvSpPr>
              <a:spLocks noChangeShapeType="1"/>
            </p:cNvSpPr>
            <p:nvPr/>
          </p:nvSpPr>
          <p:spPr bwMode="auto">
            <a:xfrm flipH="1">
              <a:off x="4953000" y="27305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074"/>
            <p:cNvSpPr>
              <a:spLocks noChangeShapeType="1"/>
            </p:cNvSpPr>
            <p:nvPr/>
          </p:nvSpPr>
          <p:spPr bwMode="auto">
            <a:xfrm>
              <a:off x="3581400" y="3733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075"/>
            <p:cNvSpPr>
              <a:spLocks noChangeShapeType="1"/>
            </p:cNvSpPr>
            <p:nvPr/>
          </p:nvSpPr>
          <p:spPr bwMode="auto">
            <a:xfrm>
              <a:off x="35814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076"/>
            <p:cNvSpPr>
              <a:spLocks noChangeShapeType="1"/>
            </p:cNvSpPr>
            <p:nvPr/>
          </p:nvSpPr>
          <p:spPr bwMode="auto">
            <a:xfrm>
              <a:off x="3581400" y="4038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077"/>
            <p:cNvSpPr>
              <a:spLocks noChangeShapeType="1"/>
            </p:cNvSpPr>
            <p:nvPr/>
          </p:nvSpPr>
          <p:spPr bwMode="auto">
            <a:xfrm>
              <a:off x="3581400" y="4191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78"/>
            <p:cNvSpPr>
              <a:spLocks noChangeShapeType="1"/>
            </p:cNvSpPr>
            <p:nvPr/>
          </p:nvSpPr>
          <p:spPr bwMode="auto">
            <a:xfrm>
              <a:off x="3581400" y="43434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079"/>
            <p:cNvSpPr txBox="1">
              <a:spLocks noChangeArrowheads="1"/>
            </p:cNvSpPr>
            <p:nvPr/>
          </p:nvSpPr>
          <p:spPr bwMode="auto">
            <a:xfrm>
              <a:off x="3867091" y="3758575"/>
              <a:ext cx="8002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latin typeface="Courier New" charset="0"/>
                </a:rPr>
                <a:t>main</a:t>
              </a:r>
              <a:endParaRPr lang="en-US" altLang="en-US" sz="2400" b="1" dirty="0"/>
            </a:p>
          </p:txBody>
        </p:sp>
        <p:sp>
          <p:nvSpPr>
            <p:cNvPr id="49" name="Text Box 1080"/>
            <p:cNvSpPr txBox="1">
              <a:spLocks noChangeArrowheads="1"/>
            </p:cNvSpPr>
            <p:nvPr/>
          </p:nvSpPr>
          <p:spPr bwMode="auto">
            <a:xfrm>
              <a:off x="838200" y="4800600"/>
              <a:ext cx="17430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i="1">
                  <a:solidFill>
                    <a:srgbClr val="CE0000"/>
                  </a:solidFill>
                  <a:latin typeface="Franklin Gothic Book" charset="0"/>
                </a:rPr>
                <a:t>Before call</a:t>
              </a:r>
            </a:p>
          </p:txBody>
        </p:sp>
        <p:sp>
          <p:nvSpPr>
            <p:cNvPr id="50" name="Text Box 1081"/>
            <p:cNvSpPr txBox="1">
              <a:spLocks noChangeArrowheads="1"/>
            </p:cNvSpPr>
            <p:nvPr/>
          </p:nvSpPr>
          <p:spPr bwMode="auto">
            <a:xfrm>
              <a:off x="3352800" y="4800600"/>
              <a:ext cx="1757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i="1">
                  <a:solidFill>
                    <a:srgbClr val="CE0000"/>
                  </a:solidFill>
                  <a:latin typeface="Franklin Gothic Book" charset="0"/>
                </a:rPr>
                <a:t>During call</a:t>
              </a:r>
            </a:p>
          </p:txBody>
        </p:sp>
        <p:sp>
          <p:nvSpPr>
            <p:cNvPr id="51" name="Text Box 1082"/>
            <p:cNvSpPr txBox="1">
              <a:spLocks noChangeArrowheads="1"/>
            </p:cNvSpPr>
            <p:nvPr/>
          </p:nvSpPr>
          <p:spPr bwMode="auto">
            <a:xfrm>
              <a:off x="6078538" y="4800600"/>
              <a:ext cx="14890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i="1">
                  <a:solidFill>
                    <a:srgbClr val="CE0000"/>
                  </a:solidFill>
                  <a:latin typeface="Franklin Gothic Book" charset="0"/>
                </a:rPr>
                <a:t>After call</a:t>
              </a:r>
            </a:p>
          </p:txBody>
        </p:sp>
        <p:sp>
          <p:nvSpPr>
            <p:cNvPr id="52" name="Text Box 1084"/>
            <p:cNvSpPr txBox="1">
              <a:spLocks noChangeArrowheads="1"/>
            </p:cNvSpPr>
            <p:nvPr/>
          </p:nvSpPr>
          <p:spPr bwMode="auto">
            <a:xfrm>
              <a:off x="2743200" y="3657600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Franklin Gothic Book" charset="0"/>
                </a:rPr>
                <a:t>R5</a:t>
              </a:r>
              <a:endParaRPr lang="en-US" altLang="en-US"/>
            </a:p>
          </p:txBody>
        </p:sp>
        <p:sp>
          <p:nvSpPr>
            <p:cNvPr id="53" name="Line 1085"/>
            <p:cNvSpPr>
              <a:spLocks noChangeShapeType="1"/>
            </p:cNvSpPr>
            <p:nvPr/>
          </p:nvSpPr>
          <p:spPr bwMode="auto">
            <a:xfrm flipH="1">
              <a:off x="2438400" y="3810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086"/>
            <p:cNvSpPr txBox="1">
              <a:spLocks noChangeArrowheads="1"/>
            </p:cNvSpPr>
            <p:nvPr/>
          </p:nvSpPr>
          <p:spPr bwMode="auto">
            <a:xfrm>
              <a:off x="5291138" y="2743200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Franklin Gothic Book" charset="0"/>
                </a:rPr>
                <a:t>R5</a:t>
              </a:r>
              <a:endParaRPr lang="en-US" altLang="en-US"/>
            </a:p>
          </p:txBody>
        </p:sp>
        <p:sp>
          <p:nvSpPr>
            <p:cNvPr id="55" name="Line 1087"/>
            <p:cNvSpPr>
              <a:spLocks noChangeShapeType="1"/>
            </p:cNvSpPr>
            <p:nvPr/>
          </p:nvSpPr>
          <p:spPr bwMode="auto">
            <a:xfrm flipH="1">
              <a:off x="4953000" y="2895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088"/>
            <p:cNvSpPr txBox="1">
              <a:spLocks noChangeArrowheads="1"/>
            </p:cNvSpPr>
            <p:nvPr/>
          </p:nvSpPr>
          <p:spPr bwMode="auto">
            <a:xfrm>
              <a:off x="7772400" y="3352800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Franklin Gothic Book" charset="0"/>
                </a:rPr>
                <a:t>R6</a:t>
              </a:r>
              <a:endParaRPr lang="en-US" altLang="en-US"/>
            </a:p>
          </p:txBody>
        </p:sp>
        <p:sp>
          <p:nvSpPr>
            <p:cNvPr id="57" name="Line 1089"/>
            <p:cNvSpPr>
              <a:spLocks noChangeShapeType="1"/>
            </p:cNvSpPr>
            <p:nvPr/>
          </p:nvSpPr>
          <p:spPr bwMode="auto">
            <a:xfrm flipH="1">
              <a:off x="7467600" y="36417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090"/>
            <p:cNvSpPr txBox="1">
              <a:spLocks noChangeArrowheads="1"/>
            </p:cNvSpPr>
            <p:nvPr/>
          </p:nvSpPr>
          <p:spPr bwMode="auto">
            <a:xfrm>
              <a:off x="7772400" y="3657600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Franklin Gothic Book" charset="0"/>
                </a:rPr>
                <a:t>R5</a:t>
              </a:r>
              <a:endParaRPr lang="en-US" altLang="en-US"/>
            </a:p>
          </p:txBody>
        </p:sp>
        <p:sp>
          <p:nvSpPr>
            <p:cNvPr id="59" name="Line 1091"/>
            <p:cNvSpPr>
              <a:spLocks noChangeShapeType="1"/>
            </p:cNvSpPr>
            <p:nvPr/>
          </p:nvSpPr>
          <p:spPr bwMode="auto">
            <a:xfrm flipH="1">
              <a:off x="7467600" y="3810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450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Activation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buNone/>
            </a:pP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w, x, y;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.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.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.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return y;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3746" y="1362075"/>
            <a:ext cx="5291374" cy="3886200"/>
            <a:chOff x="4297044" y="1943100"/>
            <a:chExt cx="5291374" cy="3886200"/>
          </a:xfrm>
        </p:grpSpPr>
        <p:grpSp>
          <p:nvGrpSpPr>
            <p:cNvPr id="5" name="Group 4"/>
            <p:cNvGrpSpPr/>
            <p:nvPr/>
          </p:nvGrpSpPr>
          <p:grpSpPr>
            <a:xfrm>
              <a:off x="4297044" y="1943100"/>
              <a:ext cx="5291374" cy="3886200"/>
              <a:chOff x="3687444" y="1600200"/>
              <a:chExt cx="5291374" cy="3886200"/>
            </a:xfrm>
          </p:grpSpPr>
          <p:sp>
            <p:nvSpPr>
              <p:cNvPr id="6" name="Line 17"/>
              <p:cNvSpPr>
                <a:spLocks noChangeShapeType="1"/>
              </p:cNvSpPr>
              <p:nvPr/>
            </p:nvSpPr>
            <p:spPr bwMode="auto">
              <a:xfrm>
                <a:off x="5715000" y="1600200"/>
                <a:ext cx="0" cy="388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Line 18"/>
              <p:cNvSpPr>
                <a:spLocks noChangeShapeType="1"/>
              </p:cNvSpPr>
              <p:nvPr/>
            </p:nvSpPr>
            <p:spPr bwMode="auto">
              <a:xfrm>
                <a:off x="7848600" y="1600200"/>
                <a:ext cx="0" cy="388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19"/>
              <p:cNvSpPr>
                <a:spLocks noChangeShapeType="1"/>
              </p:cNvSpPr>
              <p:nvPr/>
            </p:nvSpPr>
            <p:spPr bwMode="auto">
              <a:xfrm>
                <a:off x="5715000" y="2057400"/>
                <a:ext cx="2133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>
                <a:off x="5715000" y="23622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5715000" y="26670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22"/>
              <p:cNvSpPr>
                <a:spLocks noChangeShapeType="1"/>
              </p:cNvSpPr>
              <p:nvPr/>
            </p:nvSpPr>
            <p:spPr bwMode="auto">
              <a:xfrm>
                <a:off x="5715000" y="29718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23"/>
              <p:cNvSpPr>
                <a:spLocks noChangeShapeType="1"/>
              </p:cNvSpPr>
              <p:nvPr/>
            </p:nvSpPr>
            <p:spPr bwMode="auto">
              <a:xfrm>
                <a:off x="5715000" y="32766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24"/>
              <p:cNvSpPr>
                <a:spLocks noChangeShapeType="1"/>
              </p:cNvSpPr>
              <p:nvPr/>
            </p:nvSpPr>
            <p:spPr bwMode="auto">
              <a:xfrm>
                <a:off x="5715000" y="35814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5"/>
              <p:cNvSpPr>
                <a:spLocks noChangeShapeType="1"/>
              </p:cNvSpPr>
              <p:nvPr/>
            </p:nvSpPr>
            <p:spPr bwMode="auto">
              <a:xfrm>
                <a:off x="5715000" y="38862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6"/>
              <p:cNvSpPr>
                <a:spLocks noChangeShapeType="1"/>
              </p:cNvSpPr>
              <p:nvPr/>
            </p:nvSpPr>
            <p:spPr bwMode="auto">
              <a:xfrm>
                <a:off x="5715000" y="41910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>
                <a:off x="5715000" y="4495800"/>
                <a:ext cx="2133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28"/>
              <p:cNvSpPr txBox="1">
                <a:spLocks noChangeArrowheads="1"/>
              </p:cNvSpPr>
              <p:nvPr/>
            </p:nvSpPr>
            <p:spPr bwMode="auto">
              <a:xfrm>
                <a:off x="5654290" y="2012950"/>
                <a:ext cx="2253437" cy="2523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 b="1" dirty="0">
                    <a:latin typeface="Franklin Gothic Book" charset="0"/>
                  </a:rPr>
                  <a:t>y</a:t>
                </a:r>
              </a:p>
              <a:p>
                <a:pPr algn="ctr"/>
                <a:r>
                  <a:rPr lang="en-US" altLang="en-US" sz="2000" b="1" dirty="0">
                    <a:latin typeface="Franklin Gothic Book" charset="0"/>
                  </a:rPr>
                  <a:t>x</a:t>
                </a:r>
              </a:p>
              <a:p>
                <a:pPr algn="ctr"/>
                <a:r>
                  <a:rPr lang="en-US" altLang="en-US" sz="2000" b="1" dirty="0">
                    <a:latin typeface="Franklin Gothic Book" charset="0"/>
                  </a:rPr>
                  <a:t>w</a:t>
                </a:r>
              </a:p>
              <a:p>
                <a:pPr algn="ctr"/>
                <a:r>
                  <a:rPr lang="en-US" altLang="en-US" sz="1800" b="1" dirty="0">
                    <a:solidFill>
                      <a:srgbClr val="002060"/>
                    </a:solidFill>
                    <a:latin typeface="Franklin Gothic Book" charset="0"/>
                  </a:rPr>
                  <a:t>caller’s frame pointer</a:t>
                </a:r>
              </a:p>
              <a:p>
                <a:pPr algn="ctr"/>
                <a:r>
                  <a:rPr lang="en-US" altLang="en-US" sz="2000" b="1" dirty="0">
                    <a:solidFill>
                      <a:srgbClr val="002060"/>
                    </a:solidFill>
                    <a:latin typeface="Franklin Gothic Book" charset="0"/>
                  </a:rPr>
                  <a:t>return address</a:t>
                </a:r>
              </a:p>
              <a:p>
                <a:pPr algn="ctr"/>
                <a:r>
                  <a:rPr lang="en-US" altLang="en-US" sz="2000" b="1" dirty="0">
                    <a:solidFill>
                      <a:srgbClr val="002060"/>
                    </a:solidFill>
                    <a:latin typeface="Franklin Gothic Book" charset="0"/>
                  </a:rPr>
                  <a:t>return value</a:t>
                </a:r>
              </a:p>
              <a:p>
                <a:pPr algn="ctr"/>
                <a:r>
                  <a:rPr lang="en-US" altLang="en-US" sz="2000" b="1" dirty="0">
                    <a:solidFill>
                      <a:srgbClr val="FF0000"/>
                    </a:solidFill>
                    <a:latin typeface="Franklin Gothic Book" charset="0"/>
                  </a:rPr>
                  <a:t>a</a:t>
                </a:r>
              </a:p>
              <a:p>
                <a:pPr algn="ctr"/>
                <a:r>
                  <a:rPr lang="en-US" altLang="en-US" sz="2000" b="1" dirty="0">
                    <a:solidFill>
                      <a:srgbClr val="FF0000"/>
                    </a:solidFill>
                    <a:latin typeface="Franklin Gothic Book" charset="0"/>
                  </a:rPr>
                  <a:t>b</a:t>
                </a:r>
              </a:p>
            </p:txBody>
          </p: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>
                <a:off x="5562600" y="29718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3687444" y="3175000"/>
                <a:ext cx="184531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 dirty="0">
                    <a:solidFill>
                      <a:srgbClr val="002060"/>
                    </a:solidFill>
                    <a:latin typeface="Franklin Gothic Book" charset="0"/>
                  </a:rPr>
                  <a:t>bookkeeping</a:t>
                </a:r>
                <a:endParaRPr lang="en-US" altLang="en-US" sz="2400" b="1" dirty="0">
                  <a:solidFill>
                    <a:srgbClr val="002060"/>
                  </a:solidFill>
                  <a:latin typeface="Franklin Gothic Book" charset="0"/>
                </a:endParaRPr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>
                <a:off x="8001000" y="20574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32"/>
              <p:cNvSpPr txBox="1">
                <a:spLocks noChangeArrowheads="1"/>
              </p:cNvSpPr>
              <p:nvPr/>
            </p:nvSpPr>
            <p:spPr bwMode="auto">
              <a:xfrm>
                <a:off x="8043946" y="2286000"/>
                <a:ext cx="93487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 dirty="0">
                    <a:latin typeface="Franklin Gothic Book" charset="0"/>
                  </a:rPr>
                  <a:t>locals</a:t>
                </a:r>
                <a:endParaRPr lang="en-US" altLang="en-US" sz="2400" b="1" dirty="0">
                  <a:latin typeface="Franklin Gothic Book" charset="0"/>
                </a:endParaRPr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>
                <a:off x="8001000" y="3886200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4"/>
              <p:cNvSpPr txBox="1">
                <a:spLocks noChangeArrowheads="1"/>
              </p:cNvSpPr>
              <p:nvPr/>
            </p:nvSpPr>
            <p:spPr bwMode="auto">
              <a:xfrm>
                <a:off x="8060705" y="3949700"/>
                <a:ext cx="75213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 dirty="0" err="1">
                    <a:solidFill>
                      <a:srgbClr val="FF0000"/>
                    </a:solidFill>
                    <a:latin typeface="Franklin Gothic Book" charset="0"/>
                  </a:rPr>
                  <a:t>args</a:t>
                </a:r>
                <a:endParaRPr lang="en-US" altLang="en-US" sz="2400" dirty="0">
                  <a:solidFill>
                    <a:srgbClr val="FF0000"/>
                  </a:solidFill>
                  <a:latin typeface="Franklin Gothic Book" charset="0"/>
                </a:endParaRPr>
              </a:p>
            </p:txBody>
          </p:sp>
          <p:sp>
            <p:nvSpPr>
              <p:cNvPr id="24" name="Text Box 35"/>
              <p:cNvSpPr txBox="1">
                <a:spLocks noChangeArrowheads="1"/>
              </p:cNvSpPr>
              <p:nvPr/>
            </p:nvSpPr>
            <p:spPr bwMode="auto">
              <a:xfrm>
                <a:off x="4843795" y="2590800"/>
                <a:ext cx="5549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latin typeface="Franklin Gothic Book" charset="0"/>
                  </a:rPr>
                  <a:t>R5</a:t>
                </a:r>
                <a:endParaRPr lang="en-US" altLang="en-US" sz="2400" b="1" dirty="0"/>
              </a:p>
            </p:txBody>
          </p:sp>
          <p:sp>
            <p:nvSpPr>
              <p:cNvPr id="25" name="Line 36"/>
              <p:cNvSpPr>
                <a:spLocks noChangeShapeType="1"/>
              </p:cNvSpPr>
              <p:nvPr/>
            </p:nvSpPr>
            <p:spPr bwMode="auto">
              <a:xfrm flipH="1">
                <a:off x="5410200" y="2819400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5453395" y="2324100"/>
              <a:ext cx="5549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latin typeface="Franklin Gothic Book" charset="0"/>
                </a:rPr>
                <a:t>R6</a:t>
              </a:r>
              <a:endParaRPr lang="en-US" altLang="en-US" sz="2400" b="1" dirty="0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 flipH="1">
              <a:off x="6019800" y="2552700"/>
              <a:ext cx="3048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60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4DDE0D-5E71-410B-A682-924BBB42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19533"/>
            <a:ext cx="98298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7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 Built-up and Tear-down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53809" y="2133600"/>
            <a:ext cx="1789767" cy="4375210"/>
            <a:chOff x="289105" y="2362200"/>
            <a:chExt cx="1457462" cy="4375210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98159" y="2362200"/>
              <a:ext cx="141920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>
                  <a:solidFill>
                    <a:srgbClr val="38668F"/>
                  </a:solidFill>
                </a:rPr>
                <a:t>Caller function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89105" y="4521140"/>
              <a:ext cx="14505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err="1">
                  <a:solidFill>
                    <a:srgbClr val="C00000"/>
                  </a:solidFill>
                </a:rPr>
                <a:t>Callee</a:t>
              </a:r>
              <a:r>
                <a:rPr lang="en-US" altLang="en-US" b="1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327364" y="6337300"/>
              <a:ext cx="141920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>
                  <a:solidFill>
                    <a:srgbClr val="38668F"/>
                  </a:solidFill>
                </a:rPr>
                <a:t>Caller function</a:t>
              </a:r>
            </a:p>
          </p:txBody>
        </p:sp>
      </p:grpSp>
      <p:sp>
        <p:nvSpPr>
          <p:cNvPr id="3" name="Left Brace 2"/>
          <p:cNvSpPr/>
          <p:nvPr/>
        </p:nvSpPr>
        <p:spPr>
          <a:xfrm>
            <a:off x="2362200" y="2019300"/>
            <a:ext cx="139700" cy="6731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362200" y="3286154"/>
            <a:ext cx="139700" cy="249234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24355" y="1860519"/>
            <a:ext cx="706574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38668F"/>
                </a:solidFill>
                <a:latin typeface="Franklin Gothic Book" charset="0"/>
              </a:rPr>
              <a:t>1. </a:t>
            </a:r>
            <a:r>
              <a:rPr lang="en-US" altLang="en-US" b="1" i="1" u="sng" dirty="0">
                <a:solidFill>
                  <a:srgbClr val="38668F"/>
                </a:solidFill>
                <a:latin typeface="Franklin Gothic Book" charset="0"/>
              </a:rPr>
              <a:t>caller setup</a:t>
            </a:r>
            <a:r>
              <a:rPr lang="en-US" altLang="en-US" b="1" dirty="0">
                <a:solidFill>
                  <a:srgbClr val="38668F"/>
                </a:solidFill>
                <a:latin typeface="Franklin Gothic Book" charset="0"/>
              </a:rPr>
              <a:t>: </a:t>
            </a:r>
            <a:r>
              <a:rPr lang="en-US" altLang="en-US" sz="2000" b="1" dirty="0">
                <a:solidFill>
                  <a:srgbClr val="38668F"/>
                </a:solidFill>
                <a:latin typeface="Franklin Gothic Book" charset="0"/>
              </a:rPr>
              <a:t>push </a:t>
            </a:r>
            <a:r>
              <a:rPr lang="en-US" altLang="en-US" sz="2000" b="1" dirty="0" err="1">
                <a:solidFill>
                  <a:srgbClr val="38668F"/>
                </a:solidFill>
                <a:latin typeface="Franklin Gothic Book" charset="0"/>
              </a:rPr>
              <a:t>callee’s</a:t>
            </a:r>
            <a:r>
              <a:rPr lang="en-US" altLang="en-US" sz="2000" b="1" dirty="0">
                <a:solidFill>
                  <a:srgbClr val="38668F"/>
                </a:solidFill>
                <a:latin typeface="Franklin Gothic Book" charset="0"/>
              </a:rPr>
              <a:t> arguments onto stack</a:t>
            </a:r>
            <a:endParaRPr lang="en-US" altLang="en-US" b="1" dirty="0">
              <a:solidFill>
                <a:srgbClr val="38668F"/>
              </a:solidFill>
              <a:latin typeface="Franklin Gothic Book" charset="0"/>
            </a:endParaRPr>
          </a:p>
          <a:p>
            <a:endParaRPr lang="en-US" altLang="en-US" b="1" dirty="0">
              <a:solidFill>
                <a:srgbClr val="38668F"/>
              </a:solidFill>
              <a:latin typeface="Franklin Gothic Book" charset="0"/>
            </a:endParaRPr>
          </a:p>
          <a:p>
            <a:r>
              <a:rPr lang="en-US" altLang="en-US" sz="2000" b="1" dirty="0">
                <a:solidFill>
                  <a:srgbClr val="38668F"/>
                </a:solidFill>
                <a:latin typeface="Franklin Gothic Book" charset="0"/>
              </a:rPr>
              <a:t>2. pass control to </a:t>
            </a:r>
            <a:r>
              <a:rPr lang="en-US" altLang="en-US" sz="2000" b="1" dirty="0" err="1">
                <a:solidFill>
                  <a:srgbClr val="38668F"/>
                </a:solidFill>
                <a:latin typeface="Franklin Gothic Book" charset="0"/>
              </a:rPr>
              <a:t>callee</a:t>
            </a:r>
            <a:r>
              <a:rPr lang="en-US" altLang="en-US" sz="2000" b="1" dirty="0">
                <a:solidFill>
                  <a:srgbClr val="38668F"/>
                </a:solidFill>
                <a:latin typeface="Franklin Gothic Book" charset="0"/>
              </a:rPr>
              <a:t> (invoke function)</a:t>
            </a:r>
          </a:p>
          <a:p>
            <a:endParaRPr lang="en-US" altLang="en-US" b="1" dirty="0">
              <a:solidFill>
                <a:srgbClr val="0070C0"/>
              </a:solidFill>
              <a:latin typeface="Franklin Gothic Book" charset="0"/>
            </a:endParaRPr>
          </a:p>
          <a:p>
            <a:r>
              <a:rPr lang="en-US" altLang="en-US" sz="2000" b="1" dirty="0">
                <a:solidFill>
                  <a:srgbClr val="C00000"/>
                </a:solidFill>
                <a:latin typeface="Franklin Gothic Book" charset="0"/>
              </a:rPr>
              <a:t>3. </a:t>
            </a:r>
            <a:r>
              <a:rPr lang="en-US" altLang="en-US" sz="2000" b="1" i="1" u="sng" dirty="0" err="1">
                <a:solidFill>
                  <a:srgbClr val="C00000"/>
                </a:solidFill>
                <a:latin typeface="Franklin Gothic Book" charset="0"/>
              </a:rPr>
              <a:t>callee</a:t>
            </a:r>
            <a:r>
              <a:rPr lang="en-US" altLang="en-US" sz="2000" b="1" i="1" u="sng" dirty="0">
                <a:solidFill>
                  <a:srgbClr val="C00000"/>
                </a:solidFill>
                <a:latin typeface="Franklin Gothic Book" charset="0"/>
              </a:rPr>
              <a:t> setup</a:t>
            </a:r>
            <a:r>
              <a:rPr lang="en-US" altLang="en-US" sz="2000" b="1" dirty="0">
                <a:solidFill>
                  <a:srgbClr val="C00000"/>
                </a:solidFill>
                <a:latin typeface="Franklin Gothic Book" charset="0"/>
              </a:rPr>
              <a:t>: (push bookkeeping info and local variables onto stack)</a:t>
            </a:r>
          </a:p>
          <a:p>
            <a:endParaRPr lang="en-US" altLang="en-US" b="1" dirty="0">
              <a:solidFill>
                <a:srgbClr val="C00000"/>
              </a:solidFill>
              <a:latin typeface="Franklin Gothic Book" charset="0"/>
            </a:endParaRPr>
          </a:p>
          <a:p>
            <a:r>
              <a:rPr lang="en-US" altLang="en-US" sz="2000" b="1" dirty="0">
                <a:solidFill>
                  <a:srgbClr val="C00000"/>
                </a:solidFill>
                <a:latin typeface="Franklin Gothic Book" charset="0"/>
              </a:rPr>
              <a:t>4. </a:t>
            </a:r>
            <a:r>
              <a:rPr lang="en-US" altLang="en-US" b="1" dirty="0">
                <a:solidFill>
                  <a:srgbClr val="C00000"/>
                </a:solidFill>
                <a:latin typeface="Franklin Gothic Book" charset="0"/>
              </a:rPr>
              <a:t>execute function</a:t>
            </a:r>
          </a:p>
          <a:p>
            <a:endParaRPr lang="en-US" altLang="en-US" sz="2000" b="1" dirty="0">
              <a:solidFill>
                <a:srgbClr val="C00000"/>
              </a:solidFill>
              <a:latin typeface="Franklin Gothic Book" charset="0"/>
            </a:endParaRPr>
          </a:p>
          <a:p>
            <a:r>
              <a:rPr lang="en-US" altLang="en-US" b="1" dirty="0">
                <a:solidFill>
                  <a:srgbClr val="C00000"/>
                </a:solidFill>
                <a:latin typeface="Franklin Gothic Book" charset="0"/>
              </a:rPr>
              <a:t>5. </a:t>
            </a:r>
            <a:r>
              <a:rPr lang="en-US" altLang="en-US" b="1" i="1" u="sng" dirty="0" err="1">
                <a:solidFill>
                  <a:srgbClr val="C00000"/>
                </a:solidFill>
                <a:latin typeface="Franklin Gothic Book" charset="0"/>
              </a:rPr>
              <a:t>callee</a:t>
            </a:r>
            <a:r>
              <a:rPr lang="en-US" altLang="en-US" b="1" i="1" u="sng" dirty="0">
                <a:solidFill>
                  <a:srgbClr val="C00000"/>
                </a:solidFill>
                <a:latin typeface="Franklin Gothic Book" charset="0"/>
              </a:rPr>
              <a:t> teardown</a:t>
            </a:r>
            <a:r>
              <a:rPr lang="en-US" altLang="en-US" b="1" dirty="0">
                <a:solidFill>
                  <a:srgbClr val="C00000"/>
                </a:solidFill>
                <a:latin typeface="Franklin Gothic Book" charset="0"/>
              </a:rPr>
              <a:t>: (pop local variables, caller’s frame pointer, and return address from stack)</a:t>
            </a:r>
          </a:p>
          <a:p>
            <a:endParaRPr lang="en-US" altLang="en-US" sz="2000" b="1" dirty="0">
              <a:solidFill>
                <a:srgbClr val="C00000"/>
              </a:solidFill>
              <a:latin typeface="Franklin Gothic Book" charset="0"/>
            </a:endParaRPr>
          </a:p>
          <a:p>
            <a:r>
              <a:rPr lang="en-US" altLang="en-US" b="1" dirty="0">
                <a:solidFill>
                  <a:srgbClr val="C00000"/>
                </a:solidFill>
                <a:latin typeface="Franklin Gothic Book" charset="0"/>
              </a:rPr>
              <a:t>6. return to caller</a:t>
            </a:r>
          </a:p>
          <a:p>
            <a:endParaRPr lang="en-US" altLang="en-US" sz="2000" b="1" dirty="0">
              <a:solidFill>
                <a:srgbClr val="0070C0"/>
              </a:solidFill>
              <a:latin typeface="Franklin Gothic Book" charset="0"/>
            </a:endParaRPr>
          </a:p>
          <a:p>
            <a:r>
              <a:rPr lang="en-US" altLang="en-US" b="1" dirty="0">
                <a:solidFill>
                  <a:srgbClr val="38668F"/>
                </a:solidFill>
                <a:latin typeface="Franklin Gothic Book" charset="0"/>
              </a:rPr>
              <a:t>7. </a:t>
            </a:r>
            <a:r>
              <a:rPr lang="en-US" altLang="en-US" b="1" i="1" u="sng" dirty="0">
                <a:solidFill>
                  <a:srgbClr val="38668F"/>
                </a:solidFill>
                <a:latin typeface="Franklin Gothic Book" charset="0"/>
              </a:rPr>
              <a:t>caller teardown</a:t>
            </a:r>
            <a:r>
              <a:rPr lang="en-US" altLang="en-US" b="1" dirty="0">
                <a:solidFill>
                  <a:srgbClr val="38668F"/>
                </a:solidFill>
                <a:latin typeface="Franklin Gothic Book" charset="0"/>
              </a:rPr>
              <a:t>: (pop </a:t>
            </a:r>
            <a:r>
              <a:rPr lang="en-US" altLang="en-US" b="1" dirty="0" err="1">
                <a:solidFill>
                  <a:srgbClr val="38668F"/>
                </a:solidFill>
                <a:latin typeface="Franklin Gothic Book" charset="0"/>
              </a:rPr>
              <a:t>callee’s</a:t>
            </a:r>
            <a:r>
              <a:rPr lang="en-US" altLang="en-US" b="1" dirty="0">
                <a:solidFill>
                  <a:srgbClr val="38668F"/>
                </a:solidFill>
                <a:latin typeface="Franklin Gothic Book" charset="0"/>
              </a:rPr>
              <a:t> return value and arguments from stack)</a:t>
            </a:r>
            <a:endParaRPr lang="en-US" altLang="en-US" sz="2000" b="1" dirty="0">
              <a:solidFill>
                <a:srgbClr val="38668F"/>
              </a:solidFill>
              <a:latin typeface="Franklin Gothic Book" charset="0"/>
            </a:endParaRPr>
          </a:p>
          <a:p>
            <a:endParaRPr lang="en-US" altLang="en-US" sz="2000" dirty="0">
              <a:solidFill>
                <a:srgbClr val="0070C0"/>
              </a:solidFill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8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79868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Provides abstraction</a:t>
            </a:r>
          </a:p>
          <a:p>
            <a:pPr lvl="1"/>
            <a:r>
              <a:rPr lang="en-US" altLang="en-US" dirty="0"/>
              <a:t>hide low-level details</a:t>
            </a:r>
          </a:p>
          <a:p>
            <a:pPr lvl="1"/>
            <a:r>
              <a:rPr lang="en-US" altLang="en-US" dirty="0"/>
              <a:t>give high-level structure to program, easier to understand overall program flow</a:t>
            </a:r>
          </a:p>
          <a:p>
            <a:pPr lvl="1"/>
            <a:r>
              <a:rPr lang="en-US" altLang="en-US" dirty="0"/>
              <a:t>enable separable, independent development</a:t>
            </a:r>
          </a:p>
          <a:p>
            <a:pPr lvl="1"/>
            <a:r>
              <a:rPr lang="en-US" altLang="en-US" dirty="0"/>
              <a:t>reuse code</a:t>
            </a:r>
          </a:p>
          <a:p>
            <a:endParaRPr lang="en-US" altLang="en-US" b="1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Structure of a function</a:t>
            </a:r>
          </a:p>
          <a:p>
            <a:pPr lvl="1"/>
            <a:r>
              <a:rPr lang="en-US" altLang="en-US" dirty="0"/>
              <a:t>zero or multiple arguments passed in</a:t>
            </a:r>
          </a:p>
          <a:p>
            <a:pPr lvl="1"/>
            <a:r>
              <a:rPr lang="en-US" altLang="en-US" dirty="0"/>
              <a:t>single result returned (optional)</a:t>
            </a:r>
          </a:p>
          <a:p>
            <a:pPr lvl="1"/>
            <a:r>
              <a:rPr lang="en-US" altLang="en-US" dirty="0"/>
              <a:t>return value is always a particular type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316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Function Call in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2600" y="1422400"/>
            <a:ext cx="9245600" cy="4826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/* our Factorial </a:t>
            </a: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function prototype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goes here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Fact(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n);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/* main function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main()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answer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(“Enter a 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: “);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scanf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(“%d”, &amp;number);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answer = Fact(number); /* function call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/* number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argument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transferred from main to Factorial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   answer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return value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from Factorial to main */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(“factorial of %d is %d\n”, number, answer);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return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3826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“Fact”: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716809"/>
            <a:ext cx="9245600" cy="29937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/* implementation of Factorial function goes here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Fact(int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int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result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=1; /* local variables in Factorial */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for 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&lt;= n;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	result = result *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return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result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; /* return value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2703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09305C-3CD4-475E-9636-F34E3EBE0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61"/>
            <a:ext cx="9245600" cy="742950"/>
          </a:xfrm>
        </p:spPr>
        <p:txBody>
          <a:bodyPr/>
          <a:lstStyle/>
          <a:p>
            <a:r>
              <a:rPr lang="en-US" sz="2400" dirty="0"/>
              <a:t>Function that does not return value: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6BB16-5DED-4727-951F-BC37578B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585417"/>
            <a:ext cx="8033472" cy="4185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594F50-3859-4DC3-BAE0-2FFB6D2CDF08}"/>
              </a:ext>
            </a:extLst>
          </p:cNvPr>
          <p:cNvSpPr/>
          <p:nvPr/>
        </p:nvSpPr>
        <p:spPr>
          <a:xfrm>
            <a:off x="307107" y="4753963"/>
            <a:ext cx="74606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endParaRPr lang="en-US" dirty="0"/>
          </a:p>
          <a:p>
            <a:pPr lvl="0" defTabSz="914400">
              <a:defRPr/>
            </a:pPr>
            <a:r>
              <a:rPr lang="en-US" dirty="0"/>
              <a:t>*</a:t>
            </a:r>
            <a:r>
              <a:rPr lang="en-US" b="1" dirty="0">
                <a:solidFill>
                  <a:srgbClr val="002060"/>
                </a:solidFill>
              </a:rPr>
              <a:t>Note: Functions do not necessarily have to be in the same file</a:t>
            </a:r>
          </a:p>
          <a:p>
            <a:pPr lvl="0" defTabSz="914400">
              <a:defRPr/>
            </a:pPr>
            <a:r>
              <a:rPr lang="en-US" b="1" dirty="0">
                <a:solidFill>
                  <a:srgbClr val="002060"/>
                </a:solidFill>
              </a:rPr>
              <a:t>                 (see the </a:t>
            </a:r>
            <a:r>
              <a:rPr lang="en-US" b="1" dirty="0" err="1">
                <a:solidFill>
                  <a:srgbClr val="002060"/>
                </a:solidFill>
              </a:rPr>
              <a:t>github</a:t>
            </a:r>
            <a:r>
              <a:rPr lang="en-US" b="1" dirty="0">
                <a:solidFill>
                  <a:srgbClr val="002060"/>
                </a:solidFill>
              </a:rPr>
              <a:t> example)</a:t>
            </a:r>
          </a:p>
          <a:p>
            <a:pPr lvl="0" defTabSz="914400">
              <a:defRPr/>
            </a:pPr>
            <a:endParaRPr lang="en-US" b="1" dirty="0">
              <a:solidFill>
                <a:srgbClr val="002060"/>
              </a:solidFill>
            </a:endParaRPr>
          </a:p>
          <a:p>
            <a:pPr lvl="0" defTabSz="914400">
              <a:defRPr/>
            </a:pPr>
            <a:r>
              <a:rPr lang="en-US" b="1" dirty="0" err="1">
                <a:solidFill>
                  <a:srgbClr val="002060"/>
                </a:solidFill>
              </a:rPr>
              <a:t>print.h</a:t>
            </a:r>
            <a:r>
              <a:rPr lang="en-US" b="1" dirty="0">
                <a:solidFill>
                  <a:srgbClr val="002060"/>
                </a:solidFill>
              </a:rPr>
              <a:t> ---&gt; declares the function prototype</a:t>
            </a:r>
          </a:p>
          <a:p>
            <a:pPr lvl="0" defTabSz="914400">
              <a:defRPr/>
            </a:pPr>
            <a:r>
              <a:rPr lang="en-US" b="1" dirty="0" err="1">
                <a:solidFill>
                  <a:srgbClr val="002060"/>
                </a:solidFill>
              </a:rPr>
              <a:t>main.c</a:t>
            </a:r>
            <a:r>
              <a:rPr lang="en-US" b="1" dirty="0">
                <a:solidFill>
                  <a:srgbClr val="002060"/>
                </a:solidFill>
              </a:rPr>
              <a:t> ---&gt; call the “print” function</a:t>
            </a:r>
          </a:p>
          <a:p>
            <a:pPr lvl="0" defTabSz="914400">
              <a:defRPr/>
            </a:pPr>
            <a:r>
              <a:rPr lang="en-US" b="1" dirty="0" err="1">
                <a:solidFill>
                  <a:srgbClr val="002060"/>
                </a:solidFill>
              </a:rPr>
              <a:t>print.c</a:t>
            </a:r>
            <a:r>
              <a:rPr lang="en-US" b="1" dirty="0">
                <a:solidFill>
                  <a:srgbClr val="002060"/>
                </a:solidFill>
              </a:rPr>
              <a:t> ---&gt; print function</a:t>
            </a:r>
          </a:p>
        </p:txBody>
      </p:sp>
    </p:spTree>
    <p:extLst>
      <p:ext uri="{BB962C8B-B14F-4D97-AF65-F5344CB8AC3E}">
        <p14:creationId xmlns:p14="http://schemas.microsoft.com/office/powerpoint/2010/main" val="141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9CA44-09BC-462B-81D6-2FC77F18BB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314325"/>
            <a:ext cx="9245600" cy="742950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D05A9-2445-4610-AA9E-A754FF5A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130304"/>
            <a:ext cx="8267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0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6B945-4200-44F0-B9F6-AD84E5855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61"/>
            <a:ext cx="9245600" cy="742950"/>
          </a:xfrm>
        </p:spPr>
        <p:txBody>
          <a:bodyPr/>
          <a:lstStyle/>
          <a:p>
            <a:r>
              <a:rPr lang="en-US" sz="2800" dirty="0"/>
              <a:t>How about the following “swap” function?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F8271-E2CC-4047-9EBB-6DAE3F38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879479"/>
            <a:ext cx="82581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6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B6D1E-1BE2-437D-853E-2753AAA47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9806"/>
            <a:ext cx="9245600" cy="176353"/>
          </a:xfrm>
        </p:spPr>
        <p:txBody>
          <a:bodyPr/>
          <a:lstStyle/>
          <a:p>
            <a:r>
              <a:rPr lang="en-US" sz="2000" dirty="0"/>
              <a:t>Possible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F75CC-9D38-4473-B9B5-2CD86BD0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37" y="-9806"/>
            <a:ext cx="8003997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B6D1E-1BE2-437D-853E-2753AAA47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9806"/>
            <a:ext cx="9245600" cy="176353"/>
          </a:xfrm>
        </p:spPr>
        <p:txBody>
          <a:bodyPr/>
          <a:lstStyle/>
          <a:p>
            <a:r>
              <a:rPr lang="en-US" sz="2000" dirty="0"/>
              <a:t>Possible Solution (advanced topics coming soon!)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747BE-EA7C-4706-9C6F-7E733C29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42900"/>
            <a:ext cx="8191500" cy="74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927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17140</TotalTime>
  <Words>382</Words>
  <Application>Microsoft Office PowerPoint</Application>
  <PresentationFormat>Custom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Franklin Gothic Book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1255</cp:revision>
  <cp:lastPrinted>2018-02-13T17:25:36Z</cp:lastPrinted>
  <dcterms:created xsi:type="dcterms:W3CDTF">2014-02-04T22:50:07Z</dcterms:created>
  <dcterms:modified xsi:type="dcterms:W3CDTF">2019-09-24T17:46:15Z</dcterms:modified>
</cp:coreProperties>
</file>