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260" r:id="rId3"/>
    <p:sldId id="326" r:id="rId4"/>
    <p:sldId id="328" r:id="rId5"/>
    <p:sldId id="337" r:id="rId6"/>
    <p:sldId id="333" r:id="rId7"/>
    <p:sldId id="327" r:id="rId8"/>
    <p:sldId id="329" r:id="rId9"/>
    <p:sldId id="330" r:id="rId10"/>
    <p:sldId id="338" r:id="rId11"/>
    <p:sldId id="331" r:id="rId12"/>
    <p:sldId id="332" r:id="rId13"/>
    <p:sldId id="334" r:id="rId14"/>
    <p:sldId id="335" r:id="rId15"/>
    <p:sldId id="336" r:id="rId16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38668F"/>
    <a:srgbClr val="E6E6E6"/>
    <a:srgbClr val="CCCCCC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0" autoAdjust="0"/>
    <p:restoredTop sz="91304"/>
  </p:normalViewPr>
  <p:slideViewPr>
    <p:cSldViewPr snapToGrid="0" snapToObjects="1">
      <p:cViewPr>
        <p:scale>
          <a:sx n="100" d="100"/>
          <a:sy n="100" d="100"/>
        </p:scale>
        <p:origin x="513" y="-714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9/19/2019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each item with the corresponding parts in the basic C program</a:t>
            </a:r>
          </a:p>
        </p:txBody>
      </p:sp>
    </p:spTree>
    <p:extLst>
      <p:ext uri="{BB962C8B-B14F-4D97-AF65-F5344CB8AC3E}">
        <p14:creationId xmlns:p14="http://schemas.microsoft.com/office/powerpoint/2010/main" val="407674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9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6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5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7 – Introduction to C</a:t>
            </a:r>
          </a:p>
          <a:p>
            <a:r>
              <a:rPr lang="en-US" sz="2400" b="1" dirty="0" smtClean="0">
                <a:latin typeface="+mn-lt"/>
              </a:rPr>
              <a:t>September 17, </a:t>
            </a:r>
            <a:r>
              <a:rPr lang="en-US" sz="2400" b="1" dirty="0">
                <a:latin typeface="+mn-lt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Increment/Decrement Operators: ++, -- (post vs. pre)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u="sng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4; y = ++x;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vs. </a:t>
            </a:r>
            <a:r>
              <a:rPr lang="en-US" sz="2400" u="sng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4; y = x++;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Special operator (conditional):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variable = condition ? </a:t>
            </a:r>
            <a:r>
              <a:rPr lang="en-US" sz="2400" dirty="0" err="1">
                <a:solidFill>
                  <a:schemeClr val="tx1"/>
                </a:solidFill>
              </a:rPr>
              <a:t>value_if_true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value_if_false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(y&lt;z) ? 5 : 7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Compound Assignment Operators: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+= b; </a:t>
            </a:r>
            <a:r>
              <a:rPr lang="en-US" sz="2400" dirty="0">
                <a:solidFill>
                  <a:schemeClr val="tx1"/>
                </a:solidFill>
              </a:rPr>
              <a:t>&lt;--&gt; 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= a + b;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Expression with multiple operators (Table 12.5 of textbook)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452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306388"/>
            <a:ext cx="9245600" cy="742950"/>
          </a:xfrm>
        </p:spPr>
        <p:txBody>
          <a:bodyPr/>
          <a:lstStyle/>
          <a:p>
            <a:r>
              <a:rPr lang="en-US" dirty="0"/>
              <a:t>Basic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004888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1B22"/>
                </a:solidFill>
              </a:rPr>
              <a:t>#include &lt;</a:t>
            </a:r>
            <a:r>
              <a:rPr lang="en-US" sz="2400" b="1" dirty="0" err="1">
                <a:solidFill>
                  <a:srgbClr val="CE1B22"/>
                </a:solidFill>
              </a:rPr>
              <a:t>stdio.h</a:t>
            </a:r>
            <a:r>
              <a:rPr lang="en-US" sz="2400" b="1" dirty="0">
                <a:solidFill>
                  <a:srgbClr val="CE1B22"/>
                </a:solidFill>
              </a:rPr>
              <a:t>&gt;			</a:t>
            </a:r>
            <a:r>
              <a:rPr lang="en-US" sz="2400" dirty="0">
                <a:solidFill>
                  <a:schemeClr val="tx1"/>
                </a:solidFill>
              </a:rPr>
              <a:t>/* header file for Standard Input Output */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printf</a:t>
            </a:r>
            <a:r>
              <a:rPr lang="en-US" sz="2400" b="1" dirty="0">
                <a:solidFill>
                  <a:schemeClr val="tx1"/>
                </a:solidFill>
              </a:rPr>
              <a:t> examples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scanf</a:t>
            </a:r>
            <a:r>
              <a:rPr lang="en-US" sz="2400" b="1" dirty="0">
                <a:solidFill>
                  <a:schemeClr val="tx1"/>
                </a:solidFill>
              </a:rPr>
              <a:t> examples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Formatting option: %d, %x, %c, %s, %f, \n, 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Use “</a:t>
            </a:r>
            <a:r>
              <a:rPr lang="en-US" sz="2400" b="1" dirty="0">
                <a:solidFill>
                  <a:schemeClr val="tx1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” to look up library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163768"/>
            <a:ext cx="4927600" cy="1428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312625"/>
            <a:ext cx="3917950" cy="11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0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Programming Exercise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359900" cy="52546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declare integer variables x, y and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				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set x to 5, set y to 3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increment x by 4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left shift x by y and then store the result to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print x, y, and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3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5C96AA-8F26-2A49-83A7-8CE1791DA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Programming Exercise 2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3045777-6A63-314C-8C75-DA2E5F75EA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1357313"/>
            <a:ext cx="9686925" cy="53879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 Write a C program to calculate the circumference of a circle when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 a user inputs the radius.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*/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preprocessor directives */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declare floating point variables (radius, circumference) </a:t>
            </a:r>
            <a:r>
              <a:rPr lang="en-US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prompt user to enter a floating point value for radius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0CE2A-7686-A84B-AC38-3F99C1BF0278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0027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787FE5-0E1B-B346-A296-24B06BCDBAB7}"/>
              </a:ext>
            </a:extLst>
          </p:cNvPr>
          <p:cNvSpPr txBox="1">
            <a:spLocks/>
          </p:cNvSpPr>
          <p:nvPr/>
        </p:nvSpPr>
        <p:spPr>
          <a:xfrm>
            <a:off x="228599" y="1357313"/>
            <a:ext cx="9686925" cy="5387975"/>
          </a:xfrm>
          <a:prstGeom prst="rect">
            <a:avLst/>
          </a:prstGeom>
        </p:spPr>
        <p:txBody>
          <a:bodyPr vert="horz"/>
          <a:lstStyle>
            <a:lvl1pPr marL="342900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call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to get user input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calculate the circumference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print the result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return out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94611-4E71-6A42-9F69-C511B7870BBB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585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– Higher Level Language</a:t>
            </a:r>
          </a:p>
          <a:p>
            <a:r>
              <a:rPr lang="en-US" sz="2000" b="0" dirty="0"/>
              <a:t>(2018 top programming languages ranked by </a:t>
            </a:r>
            <a:r>
              <a:rPr lang="en-US" sz="2000" b="0" dirty="0">
                <a:hlinkClick r:id="rId2"/>
              </a:rPr>
              <a:t>IEEE Spectrum</a:t>
            </a:r>
            <a:r>
              <a:rPr lang="en-US" sz="2000" b="0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Gives symbolic names to values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don’t need to know which register or memory location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Provides abstraction of underlying hardware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operations do not depend on instruction set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example: can write “</a:t>
            </a:r>
            <a:r>
              <a:rPr lang="en-US" alt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= b * c</a:t>
            </a:r>
            <a:r>
              <a:rPr lang="en-US" altLang="en-US" dirty="0">
                <a:solidFill>
                  <a:schemeClr val="tx1"/>
                </a:solidFill>
              </a:rPr>
              <a:t>”, even though LC-3 doesn’t have a multiply instruction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Provides expressiveness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use meaningful symbols that convey meaning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simple expressions for common control patterns (if-then-else)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Enhances code readability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Safeguards against bugs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can enforce rules or conditions at compile-time or run-time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5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58172"/>
            <a:ext cx="9245600" cy="742950"/>
          </a:xfrm>
        </p:spPr>
        <p:txBody>
          <a:bodyPr/>
          <a:lstStyle/>
          <a:p>
            <a:r>
              <a:rPr lang="en-US" dirty="0"/>
              <a:t>Basic C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4446327"/>
            <a:ext cx="9245600" cy="1992922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Comment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Preprocessor directives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Main function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Variable declaration (type, identifier, scope)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I/O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Return value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Statement </a:t>
            </a:r>
            <a:r>
              <a:rPr lang="en-US" sz="2000" dirty="0" smtClean="0">
                <a:solidFill>
                  <a:schemeClr val="tx1"/>
                </a:solidFill>
              </a:rPr>
              <a:t>termination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" y="987804"/>
            <a:ext cx="87884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 My first program in C. It will print the value of PI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 and then exit.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*/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#define PI 3.1416f</a:t>
            </a:r>
          </a:p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float pi = PI;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(“pi=%f\n”, pi);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70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619125"/>
            <a:ext cx="9245600" cy="519113"/>
          </a:xfrm>
        </p:spPr>
        <p:txBody>
          <a:bodyPr/>
          <a:lstStyle/>
          <a:p>
            <a:r>
              <a:rPr lang="en-US" dirty="0" smtClean="0"/>
              <a:t>Pre-processor directives: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389419"/>
            <a:ext cx="9591675" cy="5108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Instructs the pre-processor to copy content of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(header file) into the source </a:t>
            </a:r>
            <a:r>
              <a:rPr 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and other header files included in &lt;&gt; are located in some well-defined place in the file system known to the compiler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files located in the current directory or the directory provided to the compiler by the user are enclosed in “”, e.g., “</a:t>
            </a:r>
            <a:r>
              <a:rPr 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myheader.h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PI 3.1416f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Directs the pre-processor to replace all instances of string PI in the file being pre-processed with the value of 3.1416f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  <a:b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selectively include text in the file based on whether a symbol DEBUG was defined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min(x, y) (x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y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to define a "macro", sort of like an in-line subroutine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Characteristics of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C is a </a:t>
            </a:r>
            <a:r>
              <a:rPr lang="en-US" b="1" dirty="0">
                <a:solidFill>
                  <a:srgbClr val="CE1B22"/>
                </a:solidFill>
              </a:rPr>
              <a:t>procedural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program specifies an explicit sequence of steps to follow to produce a result; program is composed of </a:t>
            </a:r>
            <a:r>
              <a:rPr lang="en-US" u="sng" dirty="0">
                <a:solidFill>
                  <a:schemeClr val="tx1"/>
                </a:solidFill>
              </a:rPr>
              <a:t>functions</a:t>
            </a:r>
            <a:r>
              <a:rPr lang="en-US" dirty="0">
                <a:solidFill>
                  <a:schemeClr val="tx1"/>
                </a:solidFill>
              </a:rPr>
              <a:t> (aka subroutines)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C programs are </a:t>
            </a:r>
            <a:r>
              <a:rPr lang="en-US" b="1" dirty="0">
                <a:solidFill>
                  <a:srgbClr val="CE1B22"/>
                </a:solidFill>
              </a:rPr>
              <a:t>compiled</a:t>
            </a:r>
            <a:r>
              <a:rPr lang="en-US" dirty="0">
                <a:solidFill>
                  <a:schemeClr val="tx1"/>
                </a:solidFill>
              </a:rPr>
              <a:t> rather that interpreted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compiler translates a C program into machine code that is directly executable on hardware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interpreted programs (e.g. MATLAB) are executed by another program, called interpreter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 programs are </a:t>
            </a:r>
            <a:r>
              <a:rPr lang="en-US" b="1" dirty="0">
                <a:solidFill>
                  <a:srgbClr val="C00000"/>
                </a:solidFill>
              </a:rPr>
              <a:t>statically typed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type of each expression is checked at compile time for type inconsistencies (e.g.,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x = 3.411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404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97000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Preprocessor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macro substitution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conditional compilation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“source-level” transformations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output is still C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Compiler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generates object file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machine instructions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Linker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combine object files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(including libraries)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into executable image</a:t>
            </a:r>
          </a:p>
          <a:p>
            <a:pPr>
              <a:buFont typeface="Wingdings" charset="2"/>
              <a:buChar char="ü"/>
            </a:pPr>
            <a:r>
              <a:rPr lang="en-US" altLang="en-US" b="1" dirty="0" err="1">
                <a:solidFill>
                  <a:srgbClr val="CE1B22"/>
                </a:solidFill>
              </a:rPr>
              <a:t>gcc</a:t>
            </a:r>
            <a:r>
              <a:rPr lang="en-US" altLang="en-US" b="1" dirty="0">
                <a:solidFill>
                  <a:srgbClr val="CE1B22"/>
                </a:solidFill>
              </a:rPr>
              <a:t> compiler – invoke all these tools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5940"/>
              </p:ext>
            </p:extLst>
          </p:nvPr>
        </p:nvGraphicFramePr>
        <p:xfrm>
          <a:off x="4711700" y="312518"/>
          <a:ext cx="5122863" cy="663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VISIO" r:id="rId3" imgW="6206760" imgH="8035560" progId="Visio.Drawing.6">
                  <p:embed/>
                </p:oleObj>
              </mc:Choice>
              <mc:Fallback>
                <p:oleObj name="VISIO" r:id="rId3" imgW="6206760" imgH="8035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312518"/>
                        <a:ext cx="5122863" cy="6634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97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4011" y="1131752"/>
            <a:ext cx="8750300" cy="48260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(long, long long, unsigned), can also use hex representation 0xD</a:t>
            </a:r>
          </a:p>
          <a:p>
            <a:r>
              <a:rPr lang="en-US" b="1" dirty="0">
                <a:solidFill>
                  <a:schemeClr val="tx1"/>
                </a:solidFill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(double)</a:t>
            </a:r>
          </a:p>
          <a:p>
            <a:r>
              <a:rPr lang="en-US" b="1" dirty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(character)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(constant qualifier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_Bool/bool (true/false-0/1)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: local vs. global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Storage class</a:t>
            </a:r>
            <a:r>
              <a:rPr lang="en-US" dirty="0">
                <a:solidFill>
                  <a:schemeClr val="tx1"/>
                </a:solidFill>
              </a:rPr>
              <a:t>: static vs. automatic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Github</a:t>
            </a:r>
            <a:r>
              <a:rPr lang="en-US" b="1" dirty="0"/>
              <a:t>: Example Codes on local vs. global]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3476232"/>
            <a:ext cx="3086101" cy="321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667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7506" y="1541462"/>
            <a:ext cx="9399588" cy="47085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Expression  vs. Statement 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‘=‘ vs. ‘==‘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Assignment Operator (=):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Arithmetic Operators: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Order of evaluation: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precedence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2+3*4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associativity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2+3-4+5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parentheses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a*(b + c)*d/2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Logical Operators: __________________________________________</a:t>
            </a:r>
          </a:p>
          <a:p>
            <a:r>
              <a:rPr lang="en-US" sz="2400" dirty="0">
                <a:solidFill>
                  <a:schemeClr val="tx1"/>
                </a:solidFill>
              </a:rPr>
              <a:t>Bitwise Operators: __________________________________________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Relational Operators: 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666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400" y="247650"/>
            <a:ext cx="9245600" cy="519113"/>
          </a:xfrm>
        </p:spPr>
        <p:txBody>
          <a:bodyPr/>
          <a:lstStyle/>
          <a:p>
            <a:r>
              <a:rPr lang="en-US" dirty="0" smtClean="0"/>
              <a:t>Relational and Logical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400" y="1232816"/>
            <a:ext cx="4289425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 Operators: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  less or equal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 more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  more or equal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 equal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 not equal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233538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(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80);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/*q = 0 */</a:t>
            </a:r>
          </a:p>
          <a:p>
            <a:pPr marL="233538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(x == y);         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is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x == y, otherwise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0  */</a:t>
            </a:r>
          </a:p>
          <a:p>
            <a:pPr marL="233538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= f &lt;= g;          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/*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is 1 when f is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 than or equal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*/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796" y="1232816"/>
            <a:ext cx="5029200" cy="3277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0 is referred to as logically false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referred to as logically true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 - logical NOT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 logical AND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logical OR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 x) &amp;&amp; (x &lt;=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/* true (i.e. 1)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&lt;=x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&lt;=10,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otherwise false */</a:t>
            </a:r>
          </a:p>
        </p:txBody>
      </p:sp>
    </p:spTree>
    <p:extLst>
      <p:ext uri="{BB962C8B-B14F-4D97-AF65-F5344CB8AC3E}">
        <p14:creationId xmlns:p14="http://schemas.microsoft.com/office/powerpoint/2010/main" val="29320721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16111</TotalTime>
  <Words>793</Words>
  <Application>Microsoft Office PowerPoint</Application>
  <PresentationFormat>Custom</PresentationFormat>
  <Paragraphs>193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Symbol</vt:lpstr>
      <vt:lpstr>Times New Roman</vt:lpstr>
      <vt:lpstr>Wingdings</vt:lpstr>
      <vt:lpstr>Cover Slide</vt:lpstr>
      <vt:lpstr>Secondary Slide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1246</cp:revision>
  <cp:lastPrinted>2017-09-19T16:10:45Z</cp:lastPrinted>
  <dcterms:created xsi:type="dcterms:W3CDTF">2014-02-04T22:50:07Z</dcterms:created>
  <dcterms:modified xsi:type="dcterms:W3CDTF">2019-09-19T18:09:41Z</dcterms:modified>
</cp:coreProperties>
</file>