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60" r:id="rId4"/>
    <p:sldId id="491" r:id="rId5"/>
    <p:sldId id="504" r:id="rId6"/>
    <p:sldId id="505" r:id="rId7"/>
    <p:sldId id="515" r:id="rId8"/>
    <p:sldId id="516" r:id="rId9"/>
    <p:sldId id="517" r:id="rId10"/>
    <p:sldId id="408" r:id="rId11"/>
    <p:sldId id="513" r:id="rId12"/>
    <p:sldId id="507" r:id="rId13"/>
    <p:sldId id="510" r:id="rId14"/>
    <p:sldId id="508" r:id="rId15"/>
    <p:sldId id="512" r:id="rId16"/>
    <p:sldId id="511" r:id="rId17"/>
  </p:sldIdLst>
  <p:sldSz cx="9144000" cy="5143500" type="screen16x9"/>
  <p:notesSz cx="9601200" cy="7315200"/>
  <p:defaultTextStyle>
    <a:defPPr>
      <a:defRPr lang="en-US"/>
    </a:defPPr>
    <a:lvl1pPr marL="0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38668F"/>
    <a:srgbClr val="E6E6E6"/>
    <a:srgbClr val="CCCCCC"/>
    <a:srgbClr val="CE1B22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4" autoAdjust="0"/>
    <p:restoredTop sz="97264" autoAdjust="0"/>
  </p:normalViewPr>
  <p:slideViewPr>
    <p:cSldViewPr snapToGrid="0" snapToObjects="1">
      <p:cViewPr>
        <p:scale>
          <a:sx n="124" d="100"/>
          <a:sy n="124" d="100"/>
        </p:scale>
        <p:origin x="69" y="306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0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072586"/>
            <a:ext cx="4248727" cy="16604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873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8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366740"/>
            <a:ext cx="8358909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5" y="409715"/>
            <a:ext cx="8405091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5" y="1185022"/>
            <a:ext cx="8405091" cy="31936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274591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522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0456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8387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6318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8" y="1366740"/>
            <a:ext cx="2693135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13" tIns="45708" rIns="91413" bIns="45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13" tIns="45708" rIns="91413" bIns="45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fld id="{F62094D6-B8C5-C844-9101-AF55BD1C7C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910C-F287-734C-9ED4-F0228628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075765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2" y="2924736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23" tIns="36612" rIns="73223" bIns="366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1" r:id="rId5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6" y="862692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4" y="974061"/>
            <a:ext cx="6318753" cy="473624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19: Linked Lists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267" y="936978"/>
            <a:ext cx="9040525" cy="343721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//print “Student Record Found” if UIN is found, return a pointer to this record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//otherwise print “Record Not Found”, return NULL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732617">
              <a:spcBef>
                <a:spcPts val="0"/>
              </a:spcBef>
              <a:buNone/>
              <a:defRPr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10" y="16555"/>
            <a:ext cx="4547152" cy="9076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37E42-75A3-448E-AEDF-9FFE2D0BF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08" y="277652"/>
            <a:ext cx="8405091" cy="491658"/>
          </a:xfrm>
        </p:spPr>
        <p:txBody>
          <a:bodyPr/>
          <a:lstStyle/>
          <a:p>
            <a:r>
              <a:rPr lang="en-US" dirty="0"/>
              <a:t>Find a Student Record by UIN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84103-58E8-4B06-9B98-3B13CFFB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472"/>
            <a:ext cx="9144000" cy="26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60E23-A21D-4990-B118-AF409241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Adding a 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5C1F-2FAB-41E5-A8CE-9F5962622F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Create a new node with the proper info.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Find the node (if any) with a greater UIN.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“Splice” the new node into the list: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016C-D57D-4A8D-AE0B-F4C10BC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8" y="2322358"/>
            <a:ext cx="4757465" cy="20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6C152-549F-4FD6-9576-37113209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46" y="0"/>
            <a:ext cx="7792107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AD073-9B18-4071-A2CF-8C5B1308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00" y="3846400"/>
            <a:ext cx="2974800" cy="1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65CEB-9593-4E5A-A6D4-A6D7E3B5D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95" y="273144"/>
            <a:ext cx="8405091" cy="491658"/>
          </a:xfrm>
        </p:spPr>
        <p:txBody>
          <a:bodyPr/>
          <a:lstStyle/>
          <a:p>
            <a:r>
              <a:rPr lang="en-US" altLang="en-US" sz="2800" dirty="0"/>
              <a:t>Deleting a Node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E6ED-BE05-45E5-AA12-204E53762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454" y="857645"/>
            <a:ext cx="8405091" cy="31936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Find the node that points to the desired node.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Redirect that node’s pointer to the next node (or NULL).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Free the deleted node’s memory.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38EBB-B1F3-4AF2-9C98-411EF029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27" y="2454483"/>
            <a:ext cx="7581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67093-8A2D-4F04-AA06-49EEF4FA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3" y="0"/>
            <a:ext cx="702591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282A5-E8ED-4F69-B74B-194030B1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27" y="1169821"/>
            <a:ext cx="3463573" cy="11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  <a:p>
            <a:r>
              <a:rPr lang="en-US" dirty="0"/>
              <a:t>Chapter 19.5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Search/Add/Delete operations on a linked list</a:t>
            </a:r>
          </a:p>
          <a:p>
            <a:pPr lvl="1"/>
            <a:r>
              <a:rPr lang="en-US" dirty="0"/>
              <a:t>Linked Lists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5134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0" dirty="0"/>
              <a:t>The Linked List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900" dirty="0"/>
              <a:t>A </a:t>
            </a:r>
            <a:r>
              <a:rPr lang="en-US" altLang="en-US" sz="1900" dirty="0">
                <a:solidFill>
                  <a:srgbClr val="CE0000"/>
                </a:solidFill>
              </a:rPr>
              <a:t>linked list</a:t>
            </a:r>
            <a:r>
              <a:rPr lang="en-US" altLang="en-US" sz="1900" dirty="0"/>
              <a:t> is an ordered collection of </a:t>
            </a:r>
            <a:r>
              <a:rPr lang="en-US" altLang="en-US" sz="1900" dirty="0">
                <a:solidFill>
                  <a:srgbClr val="CE0000"/>
                </a:solidFill>
              </a:rPr>
              <a:t>nodes</a:t>
            </a:r>
            <a:r>
              <a:rPr lang="en-US" altLang="en-US" sz="1900" dirty="0"/>
              <a:t>, each of which contains some data, connected using </a:t>
            </a:r>
            <a:r>
              <a:rPr lang="en-US" altLang="en-US" sz="1900" dirty="0">
                <a:solidFill>
                  <a:srgbClr val="CE0000"/>
                </a:solidFill>
              </a:rPr>
              <a:t>pointers</a:t>
            </a:r>
            <a:r>
              <a:rPr lang="en-US" altLang="en-US" sz="1900" dirty="0"/>
              <a:t>.</a:t>
            </a:r>
          </a:p>
          <a:p>
            <a:pPr lvl="1"/>
            <a:r>
              <a:rPr lang="en-US" altLang="en-US" sz="1900" dirty="0"/>
              <a:t>Each node points to the next node in the list.</a:t>
            </a:r>
          </a:p>
          <a:p>
            <a:pPr lvl="1"/>
            <a:r>
              <a:rPr lang="en-US" altLang="en-US" sz="1900" dirty="0"/>
              <a:t>The first node in the list is called the head</a:t>
            </a:r>
          </a:p>
          <a:p>
            <a:pPr lvl="1"/>
            <a:r>
              <a:rPr lang="en-US" altLang="en-US" sz="1900" dirty="0"/>
              <a:t>The last node in the list is called the tail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96319" y="3231882"/>
            <a:ext cx="5816380" cy="1064485"/>
            <a:chOff x="838200" y="4495800"/>
            <a:chExt cx="6398018" cy="160855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2</a:t>
              </a:r>
            </a:p>
          </p:txBody>
        </p:sp>
        <p:cxnSp>
          <p:nvCxnSpPr>
            <p:cNvPr id="7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52806" y="5592763"/>
              <a:ext cx="683412" cy="51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NULL</a:t>
              </a:r>
            </a:p>
          </p:txBody>
        </p: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Curved Connector 12"/>
          <p:cNvCxnSpPr/>
          <p:nvPr/>
        </p:nvCxnSpPr>
        <p:spPr>
          <a:xfrm>
            <a:off x="1120131" y="2970578"/>
            <a:ext cx="854153" cy="412584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476" y="2763429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9472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" y="163886"/>
            <a:ext cx="8405091" cy="491658"/>
          </a:xfrm>
        </p:spPr>
        <p:txBody>
          <a:bodyPr/>
          <a:lstStyle/>
          <a:p>
            <a:r>
              <a:rPr lang="en-US" sz="3600" b="0" dirty="0"/>
              <a:t>Array vs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547"/>
              </p:ext>
            </p:extLst>
          </p:nvPr>
        </p:nvGraphicFramePr>
        <p:xfrm>
          <a:off x="265020" y="2543455"/>
          <a:ext cx="8607661" cy="1929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1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Array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Linked List</a:t>
                      </a:r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 Allocation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Static/Dynamic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</a:t>
                      </a:r>
                      <a:r>
                        <a:rPr lang="en-US" sz="1100" b="1" baseline="0" dirty="0"/>
                        <a:t> Structure</a:t>
                      </a:r>
                      <a:endParaRPr lang="en-US" sz="1100" b="1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Contiguous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necessary consecutive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Order of Access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Insertion/Deletion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Create/delete space, then shift all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successive elements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pointer address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536594" y="1463622"/>
            <a:ext cx="4354814" cy="871778"/>
            <a:chOff x="838200" y="4495800"/>
            <a:chExt cx="6521512" cy="179344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0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2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429314" y="5592764"/>
              <a:ext cx="930398" cy="69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NULL</a:t>
              </a: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1535"/>
              </p:ext>
            </p:extLst>
          </p:nvPr>
        </p:nvGraphicFramePr>
        <p:xfrm>
          <a:off x="680131" y="1092573"/>
          <a:ext cx="1750712" cy="92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0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1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2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>
            <a:off x="3927596" y="1237740"/>
            <a:ext cx="568838" cy="328931"/>
          </a:xfrm>
          <a:prstGeom prst="curvedConnector3">
            <a:avLst>
              <a:gd name="adj1" fmla="val 3671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598" y="1034040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604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B1BFD1-B7D1-431E-A5A8-5B9071FA4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007" y="195785"/>
            <a:ext cx="6118412" cy="491658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/>
              <a:t>and  its runtime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806A-9A66-4D0E-B490-9C220FF6B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2999" y="736340"/>
            <a:ext cx="2688647" cy="1470200"/>
          </a:xfrm>
        </p:spPr>
        <p:txBody>
          <a:bodyPr/>
          <a:lstStyle/>
          <a:p>
            <a:pPr marL="0" indent="0">
              <a:buNone/>
            </a:pPr>
            <a:r>
              <a:rPr lang="en-US" sz="1191" dirty="0">
                <a:solidFill>
                  <a:schemeClr val="bg1">
                    <a:lumMod val="50000"/>
                  </a:schemeClr>
                </a:solidFill>
              </a:rPr>
              <a:t>typedef struct </a:t>
            </a:r>
            <a:r>
              <a:rPr lang="en-US" sz="1191" dirty="0" err="1">
                <a:solidFill>
                  <a:schemeClr val="bg1">
                    <a:lumMod val="50000"/>
                  </a:schemeClr>
                </a:solidFill>
              </a:rPr>
              <a:t>person_node</a:t>
            </a:r>
            <a:r>
              <a:rPr lang="en-US" sz="1191" dirty="0">
                <a:solidFill>
                  <a:schemeClr val="bg1">
                    <a:lumMod val="50000"/>
                  </a:schemeClr>
                </a:solidFill>
              </a:rPr>
              <a:t> Person;</a:t>
            </a:r>
          </a:p>
          <a:p>
            <a:pPr marL="0" indent="0">
              <a:buNone/>
            </a:pPr>
            <a:r>
              <a:rPr lang="en-US" sz="1191" dirty="0">
                <a:solidFill>
                  <a:schemeClr val="bg1">
                    <a:lumMod val="50000"/>
                  </a:schemeClr>
                </a:solidFill>
              </a:rPr>
              <a:t>struct </a:t>
            </a:r>
            <a:r>
              <a:rPr lang="en-US" sz="1191" dirty="0" err="1">
                <a:solidFill>
                  <a:schemeClr val="bg1">
                    <a:lumMod val="50000"/>
                  </a:schemeClr>
                </a:solidFill>
              </a:rPr>
              <a:t>person_node</a:t>
            </a:r>
            <a:endParaRPr lang="en-US" sz="119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191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91" dirty="0">
                <a:solidFill>
                  <a:schemeClr val="bg1">
                    <a:lumMod val="50000"/>
                  </a:schemeClr>
                </a:solidFill>
              </a:rPr>
              <a:t>    char name[20];</a:t>
            </a:r>
          </a:p>
          <a:p>
            <a:pPr marL="0" indent="0">
              <a:buNone/>
            </a:pPr>
            <a:r>
              <a:rPr lang="en-US" sz="1191" dirty="0">
                <a:solidFill>
                  <a:schemeClr val="bg1">
                    <a:lumMod val="50000"/>
                  </a:schemeClr>
                </a:solidFill>
              </a:rPr>
              <a:t>    Person *next;</a:t>
            </a:r>
          </a:p>
          <a:p>
            <a:pPr marL="0" indent="0">
              <a:buNone/>
            </a:pPr>
            <a:r>
              <a:rPr lang="en-US" sz="1191" dirty="0">
                <a:solidFill>
                  <a:schemeClr val="bg1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191" dirty="0"/>
              <a:t> </a:t>
            </a:r>
          </a:p>
          <a:p>
            <a:pPr marL="0" indent="0">
              <a:buNone/>
            </a:pPr>
            <a:endParaRPr lang="en-US" sz="1191" dirty="0"/>
          </a:p>
          <a:p>
            <a:pPr marL="0" indent="0">
              <a:buNone/>
            </a:pPr>
            <a:r>
              <a:rPr lang="en-US" sz="1588" b="1" dirty="0">
                <a:solidFill>
                  <a:srgbClr val="004BE2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1588" dirty="0">
                <a:solidFill>
                  <a:srgbClr val="004BE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588" dirty="0">
                <a:solidFill>
                  <a:srgbClr val="004BE2"/>
                </a:solidFill>
              </a:rPr>
              <a:t>    Person *</a:t>
            </a:r>
            <a:r>
              <a:rPr lang="en-US" sz="1588" dirty="0" err="1">
                <a:solidFill>
                  <a:srgbClr val="004BE2"/>
                </a:solidFill>
              </a:rPr>
              <a:t>theList</a:t>
            </a:r>
            <a:r>
              <a:rPr lang="en-US" sz="1588" dirty="0">
                <a:solidFill>
                  <a:srgbClr val="004BE2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sz="1588" dirty="0">
                <a:solidFill>
                  <a:srgbClr val="004BE2"/>
                </a:solidFill>
              </a:rPr>
              <a:t>    </a:t>
            </a:r>
            <a:r>
              <a:rPr lang="en-US" sz="1588" dirty="0" err="1">
                <a:solidFill>
                  <a:srgbClr val="004BE2"/>
                </a:solidFill>
              </a:rPr>
              <a:t>AddPerson</a:t>
            </a:r>
            <a:r>
              <a:rPr lang="en-US" sz="1588" dirty="0">
                <a:solidFill>
                  <a:srgbClr val="004BE2"/>
                </a:solidFill>
              </a:rPr>
              <a:t>(&amp;</a:t>
            </a:r>
            <a:r>
              <a:rPr lang="en-US" sz="1588" dirty="0" err="1">
                <a:solidFill>
                  <a:srgbClr val="004BE2"/>
                </a:solidFill>
              </a:rPr>
              <a:t>theList</a:t>
            </a:r>
            <a:r>
              <a:rPr lang="en-US" sz="1588" dirty="0">
                <a:solidFill>
                  <a:srgbClr val="004BE2"/>
                </a:solidFill>
              </a:rPr>
              <a:t>, “Bob");</a:t>
            </a:r>
          </a:p>
          <a:p>
            <a:pPr marL="0" indent="0">
              <a:buNone/>
            </a:pPr>
            <a:r>
              <a:rPr lang="en-US" sz="1588" dirty="0">
                <a:solidFill>
                  <a:srgbClr val="004BE2"/>
                </a:solidFill>
              </a:rPr>
              <a:t>    </a:t>
            </a:r>
            <a:r>
              <a:rPr lang="en-US" sz="1588" dirty="0" err="1">
                <a:solidFill>
                  <a:srgbClr val="004BE2"/>
                </a:solidFill>
              </a:rPr>
              <a:t>AddPerson</a:t>
            </a:r>
            <a:r>
              <a:rPr lang="en-US" sz="1588" dirty="0">
                <a:solidFill>
                  <a:srgbClr val="004BE2"/>
                </a:solidFill>
              </a:rPr>
              <a:t>(&amp;</a:t>
            </a:r>
            <a:r>
              <a:rPr lang="en-US" sz="1588" dirty="0" err="1">
                <a:solidFill>
                  <a:srgbClr val="004BE2"/>
                </a:solidFill>
              </a:rPr>
              <a:t>theList</a:t>
            </a:r>
            <a:r>
              <a:rPr lang="en-US" sz="1588" dirty="0">
                <a:solidFill>
                  <a:srgbClr val="004BE2"/>
                </a:solidFill>
              </a:rPr>
              <a:t>, "Bill");</a:t>
            </a:r>
          </a:p>
          <a:p>
            <a:pPr marL="0" indent="0">
              <a:buNone/>
            </a:pPr>
            <a:r>
              <a:rPr lang="en-US" sz="1324" dirty="0">
                <a:solidFill>
                  <a:srgbClr val="004BE2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4CDCA-27B1-495E-85A2-82043EC0D85D}"/>
              </a:ext>
            </a:extLst>
          </p:cNvPr>
          <p:cNvSpPr txBox="1"/>
          <p:nvPr/>
        </p:nvSpPr>
        <p:spPr>
          <a:xfrm>
            <a:off x="4226655" y="736340"/>
            <a:ext cx="3514573" cy="286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9" dirty="0"/>
              <a:t>/* add to the linked list */</a:t>
            </a:r>
          </a:p>
          <a:p>
            <a:r>
              <a:rPr lang="en-US" sz="1059" b="1" dirty="0"/>
              <a:t>int </a:t>
            </a:r>
            <a:r>
              <a:rPr lang="en-US" sz="1059" b="1" dirty="0" err="1"/>
              <a:t>AddPerson</a:t>
            </a:r>
            <a:r>
              <a:rPr lang="en-US" sz="1059" b="1" dirty="0"/>
              <a:t>(Person **</a:t>
            </a:r>
            <a:r>
              <a:rPr lang="en-US" sz="1059" b="1" dirty="0" err="1"/>
              <a:t>ourList</a:t>
            </a:r>
            <a:r>
              <a:rPr lang="en-US" sz="1059" b="1" dirty="0"/>
              <a:t>, char name[])</a:t>
            </a:r>
          </a:p>
          <a:p>
            <a:r>
              <a:rPr lang="en-US" sz="1059" b="1" dirty="0"/>
              <a:t>{</a:t>
            </a:r>
          </a:p>
          <a:p>
            <a:r>
              <a:rPr lang="en-US" sz="1059" b="1" dirty="0"/>
              <a:t>    Person *</a:t>
            </a:r>
            <a:r>
              <a:rPr lang="en-US" sz="1059" b="1" dirty="0" err="1"/>
              <a:t>newPerson</a:t>
            </a:r>
            <a:r>
              <a:rPr lang="en-US" sz="1059" b="1" dirty="0"/>
              <a:t> = NULL;               </a:t>
            </a:r>
          </a:p>
          <a:p>
            <a:r>
              <a:rPr lang="en-US" sz="1059" b="1" dirty="0"/>
              <a:t>    </a:t>
            </a:r>
          </a:p>
          <a:p>
            <a:r>
              <a:rPr lang="en-US" sz="1059" b="1" dirty="0"/>
              <a:t>    </a:t>
            </a:r>
            <a:r>
              <a:rPr lang="en-US" sz="1059" b="1" dirty="0" err="1"/>
              <a:t>newPerson</a:t>
            </a:r>
            <a:r>
              <a:rPr lang="en-US" sz="1059" b="1" dirty="0"/>
              <a:t> = (Person *)malloc(</a:t>
            </a:r>
            <a:r>
              <a:rPr lang="en-US" sz="1059" b="1" dirty="0" err="1"/>
              <a:t>sizeof</a:t>
            </a:r>
            <a:r>
              <a:rPr lang="en-US" sz="1059" b="1" dirty="0"/>
              <a:t>(Person));</a:t>
            </a:r>
          </a:p>
          <a:p>
            <a:r>
              <a:rPr lang="en-US" sz="1059" b="1" dirty="0"/>
              <a:t>    if (</a:t>
            </a:r>
            <a:r>
              <a:rPr lang="en-US" sz="1059" b="1" dirty="0" err="1"/>
              <a:t>newPerson</a:t>
            </a:r>
            <a:r>
              <a:rPr lang="en-US" sz="1059" b="1" dirty="0"/>
              <a:t> == NULL)               </a:t>
            </a:r>
          </a:p>
          <a:p>
            <a:r>
              <a:rPr lang="en-US" sz="1059" b="1" dirty="0"/>
              <a:t>        return 0;</a:t>
            </a:r>
          </a:p>
          <a:p>
            <a:r>
              <a:rPr lang="en-US" sz="1059" b="1" dirty="0"/>
              <a:t>    </a:t>
            </a:r>
          </a:p>
          <a:p>
            <a:r>
              <a:rPr lang="en-US" sz="1059" b="1" dirty="0"/>
              <a:t>    </a:t>
            </a:r>
            <a:r>
              <a:rPr lang="en-US" sz="1059" b="1" dirty="0" err="1"/>
              <a:t>strcpy</a:t>
            </a:r>
            <a:r>
              <a:rPr lang="en-US" sz="1059" b="1" dirty="0"/>
              <a:t>(</a:t>
            </a:r>
            <a:r>
              <a:rPr lang="en-US" sz="1059" b="1" dirty="0" err="1"/>
              <a:t>newPerson</a:t>
            </a:r>
            <a:r>
              <a:rPr lang="en-US" sz="1059" b="1" dirty="0"/>
              <a:t>-&gt;name, name);</a:t>
            </a:r>
          </a:p>
          <a:p>
            <a:r>
              <a:rPr lang="en-US" sz="1059" b="1" dirty="0"/>
              <a:t>    </a:t>
            </a:r>
            <a:r>
              <a:rPr lang="en-US" sz="1059" b="1" dirty="0" err="1"/>
              <a:t>newPerson</a:t>
            </a:r>
            <a:r>
              <a:rPr lang="en-US" sz="1059" b="1" dirty="0"/>
              <a:t>-&gt;next = *</a:t>
            </a:r>
            <a:r>
              <a:rPr lang="en-US" sz="1059" b="1" dirty="0" err="1"/>
              <a:t>ourList</a:t>
            </a:r>
            <a:r>
              <a:rPr lang="en-US" sz="1059" b="1" dirty="0"/>
              <a:t>;</a:t>
            </a:r>
          </a:p>
          <a:p>
            <a:r>
              <a:rPr lang="en-US" sz="1059" b="1" dirty="0"/>
              <a:t>    </a:t>
            </a:r>
          </a:p>
          <a:p>
            <a:r>
              <a:rPr lang="en-US" sz="1059" b="1" dirty="0"/>
              <a:t>    *</a:t>
            </a:r>
            <a:r>
              <a:rPr lang="en-US" sz="1059" b="1" dirty="0" err="1"/>
              <a:t>ourList</a:t>
            </a:r>
            <a:r>
              <a:rPr lang="en-US" sz="1059" b="1" dirty="0"/>
              <a:t> = </a:t>
            </a:r>
            <a:r>
              <a:rPr lang="en-US" sz="1059" b="1" dirty="0" err="1"/>
              <a:t>newPerson</a:t>
            </a:r>
            <a:r>
              <a:rPr lang="en-US" sz="1059" b="1" dirty="0"/>
              <a:t>;</a:t>
            </a:r>
          </a:p>
          <a:p>
            <a:r>
              <a:rPr lang="en-US" sz="1059" b="1" dirty="0"/>
              <a:t>    </a:t>
            </a:r>
          </a:p>
          <a:p>
            <a:r>
              <a:rPr lang="en-US" sz="1059" b="1" dirty="0"/>
              <a:t>    return 1;</a:t>
            </a:r>
          </a:p>
          <a:p>
            <a:r>
              <a:rPr lang="en-US" sz="1059" b="1" dirty="0"/>
              <a:t>}</a:t>
            </a:r>
          </a:p>
          <a:p>
            <a:endParaRPr lang="en-US" sz="105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83E3C9-3209-415A-ACE2-491DDA2EA0B8}"/>
              </a:ext>
            </a:extLst>
          </p:cNvPr>
          <p:cNvCxnSpPr/>
          <p:nvPr/>
        </p:nvCxnSpPr>
        <p:spPr>
          <a:xfrm flipH="1">
            <a:off x="1544120" y="3526797"/>
            <a:ext cx="16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9D8BE-16FB-447E-B12F-03C6025FB1F5}"/>
              </a:ext>
            </a:extLst>
          </p:cNvPr>
          <p:cNvCxnSpPr/>
          <p:nvPr/>
        </p:nvCxnSpPr>
        <p:spPr>
          <a:xfrm flipH="1">
            <a:off x="1544120" y="3835468"/>
            <a:ext cx="16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 descr="1">
            <a:extLst>
              <a:ext uri="{FF2B5EF4-FFF2-40B4-BE49-F238E27FC236}">
                <a16:creationId xmlns:a16="http://schemas.microsoft.com/office/drawing/2014/main" id="{C90254BC-E862-4AF4-95D9-69CBD341CB79}"/>
              </a:ext>
            </a:extLst>
          </p:cNvPr>
          <p:cNvSpPr/>
          <p:nvPr/>
        </p:nvSpPr>
        <p:spPr>
          <a:xfrm>
            <a:off x="1298864" y="3404553"/>
            <a:ext cx="245256" cy="2505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9" dirty="0"/>
              <a:t>1</a:t>
            </a:r>
          </a:p>
        </p:txBody>
      </p:sp>
      <p:sp>
        <p:nvSpPr>
          <p:cNvPr id="12" name="Oval 11" descr="1">
            <a:extLst>
              <a:ext uri="{FF2B5EF4-FFF2-40B4-BE49-F238E27FC236}">
                <a16:creationId xmlns:a16="http://schemas.microsoft.com/office/drawing/2014/main" id="{A2805D52-CEB2-4368-B7B0-43F0A5EA3E5D}"/>
              </a:ext>
            </a:extLst>
          </p:cNvPr>
          <p:cNvSpPr/>
          <p:nvPr/>
        </p:nvSpPr>
        <p:spPr>
          <a:xfrm>
            <a:off x="1298864" y="3710169"/>
            <a:ext cx="245256" cy="2505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9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A7512-AB82-4564-BD7E-998964C2DA95}"/>
              </a:ext>
            </a:extLst>
          </p:cNvPr>
          <p:cNvCxnSpPr/>
          <p:nvPr/>
        </p:nvCxnSpPr>
        <p:spPr>
          <a:xfrm>
            <a:off x="6732698" y="1471440"/>
            <a:ext cx="323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6E13F0-8968-4658-8BA9-DD3F4EC18CA4}"/>
              </a:ext>
            </a:extLst>
          </p:cNvPr>
          <p:cNvSpPr/>
          <p:nvPr/>
        </p:nvSpPr>
        <p:spPr>
          <a:xfrm>
            <a:off x="7056650" y="1350818"/>
            <a:ext cx="385075" cy="262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9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B5E6A6-F654-4A2B-9753-E10508CBFA97}"/>
              </a:ext>
            </a:extLst>
          </p:cNvPr>
          <p:cNvCxnSpPr/>
          <p:nvPr/>
        </p:nvCxnSpPr>
        <p:spPr>
          <a:xfrm>
            <a:off x="6732698" y="2287625"/>
            <a:ext cx="323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7F38C6-99E0-4122-BABF-DAF5946C5321}"/>
              </a:ext>
            </a:extLst>
          </p:cNvPr>
          <p:cNvSpPr/>
          <p:nvPr/>
        </p:nvSpPr>
        <p:spPr>
          <a:xfrm>
            <a:off x="7056650" y="2167002"/>
            <a:ext cx="385075" cy="262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9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FB0D45-4C86-42AD-8CA9-900947953A9E}"/>
              </a:ext>
            </a:extLst>
          </p:cNvPr>
          <p:cNvCxnSpPr/>
          <p:nvPr/>
        </p:nvCxnSpPr>
        <p:spPr>
          <a:xfrm>
            <a:off x="6732698" y="3103809"/>
            <a:ext cx="323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EF64A4-08B7-4D17-B29F-E6B1EC8C2B85}"/>
              </a:ext>
            </a:extLst>
          </p:cNvPr>
          <p:cNvSpPr/>
          <p:nvPr/>
        </p:nvSpPr>
        <p:spPr>
          <a:xfrm>
            <a:off x="7056650" y="2983186"/>
            <a:ext cx="385075" cy="262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9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699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4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4" y="394193"/>
            <a:ext cx="6656294" cy="43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3" y="262748"/>
            <a:ext cx="6630618" cy="4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1" y="234950"/>
            <a:ext cx="8405091" cy="491658"/>
          </a:xfrm>
        </p:spPr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Student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893667"/>
            <a:ext cx="8405091" cy="356696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Record;</a:t>
            </a:r>
          </a:p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588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Record *next;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 defTabSz="605150">
              <a:spcBef>
                <a:spcPts val="0"/>
              </a:spcBef>
              <a:buNone/>
              <a:defRPr/>
            </a:pPr>
            <a:endParaRPr lang="en-US" sz="1588" b="1" dirty="0"/>
          </a:p>
          <a:p>
            <a:pPr marL="0" indent="0" defTabSz="605150">
              <a:spcBef>
                <a:spcPts val="0"/>
              </a:spcBef>
              <a:buNone/>
              <a:defRPr/>
            </a:pPr>
            <a:r>
              <a:rPr lang="en-US" sz="1588" b="1" dirty="0"/>
              <a:t>We have a list of 200 student records </a:t>
            </a:r>
            <a:r>
              <a:rPr lang="en-US" sz="1588" b="1" u="sng" dirty="0"/>
              <a:t>sorted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Find a particular student record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Add a new student record to the list at the correct place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Delete a student record from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70" y="4376941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97214" y="2068995"/>
            <a:ext cx="3177081" cy="1238394"/>
            <a:chOff x="5306897" y="3075941"/>
            <a:chExt cx="4800922" cy="187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09686" y="3725087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7659905" y="3893002"/>
              <a:ext cx="5947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332193" y="4530848"/>
              <a:ext cx="775626" cy="41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NULL</a:t>
              </a:r>
              <a:endParaRPr lang="en-US" altLang="en-US" sz="1324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9241500" y="3893002"/>
              <a:ext cx="520071" cy="63784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/>
            <p:cNvCxnSpPr/>
            <p:nvPr/>
          </p:nvCxnSpPr>
          <p:spPr>
            <a:xfrm>
              <a:off x="6083964" y="3383754"/>
              <a:ext cx="625722" cy="497052"/>
            </a:xfrm>
            <a:prstGeom prst="curvedConnector3">
              <a:avLst>
                <a:gd name="adj1" fmla="val 3671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06897" y="3075941"/>
              <a:ext cx="1052950" cy="69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191" b="1" dirty="0">
                  <a:solidFill>
                    <a:prstClr val="black"/>
                  </a:solidFill>
                  <a:latin typeface="Calibri"/>
                </a:rPr>
                <a:t>Head Pointer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276172" y="3712889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7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6846-57D6-493C-BB0E-982B2542A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80" y="266044"/>
            <a:ext cx="2048057" cy="1346187"/>
          </a:xfrm>
        </p:spPr>
        <p:txBody>
          <a:bodyPr/>
          <a:lstStyle/>
          <a:p>
            <a:r>
              <a:rPr lang="en-US" dirty="0"/>
              <a:t>Create a Simple </a:t>
            </a:r>
            <a:r>
              <a:rPr lang="en-US" dirty="0" err="1"/>
              <a:t>Linklist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4C5F8-8D0D-44A6-97DA-3A315102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8" y="0"/>
            <a:ext cx="6629068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8F7BA-97F8-4109-9192-6A3CD8AF7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875"/>
            <a:ext cx="2418347" cy="10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30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16680</TotalTime>
  <Words>332</Words>
  <Application>Microsoft Office PowerPoint</Application>
  <PresentationFormat>On-screen Show (16:9)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1099</cp:revision>
  <cp:lastPrinted>2016-01-19T15:50:09Z</cp:lastPrinted>
  <dcterms:created xsi:type="dcterms:W3CDTF">2014-02-04T22:50:07Z</dcterms:created>
  <dcterms:modified xsi:type="dcterms:W3CDTF">2019-11-05T16:05:41Z</dcterms:modified>
</cp:coreProperties>
</file>