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43"/>
  </p:notesMasterIdLst>
  <p:handoutMasterIdLst>
    <p:handoutMasterId r:id="rId44"/>
  </p:handoutMasterIdLst>
  <p:sldIdLst>
    <p:sldId id="497" r:id="rId2"/>
    <p:sldId id="545" r:id="rId3"/>
    <p:sldId id="546" r:id="rId4"/>
    <p:sldId id="547" r:id="rId5"/>
    <p:sldId id="548" r:id="rId6"/>
    <p:sldId id="550" r:id="rId7"/>
    <p:sldId id="551" r:id="rId8"/>
    <p:sldId id="552" r:id="rId9"/>
    <p:sldId id="553" r:id="rId10"/>
    <p:sldId id="554" r:id="rId11"/>
    <p:sldId id="556" r:id="rId12"/>
    <p:sldId id="557" r:id="rId13"/>
    <p:sldId id="558" r:id="rId14"/>
    <p:sldId id="559" r:id="rId15"/>
    <p:sldId id="560" r:id="rId16"/>
    <p:sldId id="561" r:id="rId17"/>
    <p:sldId id="562" r:id="rId18"/>
    <p:sldId id="563" r:id="rId19"/>
    <p:sldId id="565" r:id="rId20"/>
    <p:sldId id="566" r:id="rId21"/>
    <p:sldId id="567" r:id="rId22"/>
    <p:sldId id="568" r:id="rId23"/>
    <p:sldId id="569" r:id="rId24"/>
    <p:sldId id="573" r:id="rId25"/>
    <p:sldId id="574" r:id="rId26"/>
    <p:sldId id="576" r:id="rId27"/>
    <p:sldId id="577" r:id="rId28"/>
    <p:sldId id="575" r:id="rId29"/>
    <p:sldId id="579" r:id="rId30"/>
    <p:sldId id="580" r:id="rId31"/>
    <p:sldId id="581" r:id="rId32"/>
    <p:sldId id="582" r:id="rId33"/>
    <p:sldId id="583" r:id="rId34"/>
    <p:sldId id="585" r:id="rId35"/>
    <p:sldId id="584" r:id="rId36"/>
    <p:sldId id="586" r:id="rId37"/>
    <p:sldId id="587" r:id="rId38"/>
    <p:sldId id="588" r:id="rId39"/>
    <p:sldId id="589" r:id="rId40"/>
    <p:sldId id="590" r:id="rId41"/>
    <p:sldId id="591" r:id="rId42"/>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a:srgbClr val="C7E3EE"/>
    <a:srgbClr val="B2B2B2"/>
    <a:srgbClr val="92D050"/>
    <a:srgbClr val="F78DE3"/>
    <a:srgbClr val="FF3300"/>
    <a:srgbClr val="CCCCFF"/>
    <a:srgbClr val="D09E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6" autoAdjust="0"/>
    <p:restoredTop sz="88164" autoAdjust="0"/>
  </p:normalViewPr>
  <p:slideViewPr>
    <p:cSldViewPr snapToGrid="0">
      <p:cViewPr varScale="1">
        <p:scale>
          <a:sx n="75" d="100"/>
          <a:sy n="75" d="100"/>
        </p:scale>
        <p:origin x="667" y="67"/>
      </p:cViewPr>
      <p:guideLst/>
    </p:cSldViewPr>
  </p:slideViewPr>
  <p:notesTextViewPr>
    <p:cViewPr>
      <p:scale>
        <a:sx n="1" d="1"/>
        <a:sy n="1" d="1"/>
      </p:scale>
      <p:origin x="0" y="0"/>
    </p:cViewPr>
  </p:notesTextViewPr>
  <p:sorterViewPr>
    <p:cViewPr>
      <p:scale>
        <a:sx n="100" d="100"/>
        <a:sy n="100" d="100"/>
      </p:scale>
      <p:origin x="0" y="-16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160520" cy="367030"/>
          </a:xfrm>
          <a:prstGeom prst="rect">
            <a:avLst/>
          </a:prstGeom>
        </p:spPr>
        <p:txBody>
          <a:bodyPr vert="horz" lIns="96624" tIns="48313" rIns="96624" bIns="48313" rtlCol="0"/>
          <a:lstStyle>
            <a:lvl1pPr algn="l">
              <a:defRPr sz="1200"/>
            </a:lvl1pPr>
          </a:lstStyle>
          <a:p>
            <a:endParaRPr lang="en-US"/>
          </a:p>
        </p:txBody>
      </p:sp>
      <p:sp>
        <p:nvSpPr>
          <p:cNvPr id="3" name="Date Placeholder 2"/>
          <p:cNvSpPr>
            <a:spLocks noGrp="1"/>
          </p:cNvSpPr>
          <p:nvPr>
            <p:ph type="dt" sz="quarter" idx="1"/>
          </p:nvPr>
        </p:nvSpPr>
        <p:spPr>
          <a:xfrm>
            <a:off x="5438458" y="4"/>
            <a:ext cx="4160520" cy="367030"/>
          </a:xfrm>
          <a:prstGeom prst="rect">
            <a:avLst/>
          </a:prstGeom>
        </p:spPr>
        <p:txBody>
          <a:bodyPr vert="horz" lIns="96624" tIns="48313" rIns="96624" bIns="48313" rtlCol="0"/>
          <a:lstStyle>
            <a:lvl1pPr algn="r">
              <a:defRPr sz="1200"/>
            </a:lvl1pPr>
          </a:lstStyle>
          <a:p>
            <a:fld id="{B7B2EAB6-D689-4E05-BA69-3794AD24F7EB}" type="datetimeFigureOut">
              <a:rPr lang="en-US" smtClean="0"/>
              <a:t>9/4/2019</a:t>
            </a:fld>
            <a:endParaRPr lang="en-US"/>
          </a:p>
        </p:txBody>
      </p:sp>
      <p:sp>
        <p:nvSpPr>
          <p:cNvPr id="4" name="Footer Placeholder 3"/>
          <p:cNvSpPr>
            <a:spLocks noGrp="1"/>
          </p:cNvSpPr>
          <p:nvPr>
            <p:ph type="ftr" sz="quarter" idx="2"/>
          </p:nvPr>
        </p:nvSpPr>
        <p:spPr>
          <a:xfrm>
            <a:off x="0" y="6948173"/>
            <a:ext cx="4160520" cy="367029"/>
          </a:xfrm>
          <a:prstGeom prst="rect">
            <a:avLst/>
          </a:prstGeom>
        </p:spPr>
        <p:txBody>
          <a:bodyPr vert="horz" lIns="96624" tIns="48313" rIns="96624" bIns="48313"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3"/>
            <a:ext cx="4160520" cy="367029"/>
          </a:xfrm>
          <a:prstGeom prst="rect">
            <a:avLst/>
          </a:prstGeom>
        </p:spPr>
        <p:txBody>
          <a:bodyPr vert="horz" lIns="96624" tIns="48313" rIns="96624" bIns="48313" rtlCol="0" anchor="b"/>
          <a:lstStyle>
            <a:lvl1pPr algn="r">
              <a:defRPr sz="1200"/>
            </a:lvl1pPr>
          </a:lstStyle>
          <a:p>
            <a:fld id="{5F190AE4-2089-4C9E-B5AB-3D3BAB8A73D4}" type="slidenum">
              <a:rPr lang="en-US" smtClean="0"/>
              <a:t>‹#›</a:t>
            </a:fld>
            <a:endParaRPr lang="en-US"/>
          </a:p>
        </p:txBody>
      </p:sp>
    </p:spTree>
    <p:extLst>
      <p:ext uri="{BB962C8B-B14F-4D97-AF65-F5344CB8AC3E}">
        <p14:creationId xmlns:p14="http://schemas.microsoft.com/office/powerpoint/2010/main" val="2058496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160520" cy="367030"/>
          </a:xfrm>
          <a:prstGeom prst="rect">
            <a:avLst/>
          </a:prstGeom>
        </p:spPr>
        <p:txBody>
          <a:bodyPr vert="horz" lIns="96624" tIns="48313" rIns="96624" bIns="48313" rtlCol="0"/>
          <a:lstStyle>
            <a:lvl1pPr algn="l">
              <a:defRPr sz="1200"/>
            </a:lvl1pPr>
          </a:lstStyle>
          <a:p>
            <a:endParaRPr lang="en-US"/>
          </a:p>
        </p:txBody>
      </p:sp>
      <p:sp>
        <p:nvSpPr>
          <p:cNvPr id="3" name="Date Placeholder 2"/>
          <p:cNvSpPr>
            <a:spLocks noGrp="1"/>
          </p:cNvSpPr>
          <p:nvPr>
            <p:ph type="dt" idx="1"/>
          </p:nvPr>
        </p:nvSpPr>
        <p:spPr>
          <a:xfrm>
            <a:off x="5438458" y="4"/>
            <a:ext cx="4160520" cy="367030"/>
          </a:xfrm>
          <a:prstGeom prst="rect">
            <a:avLst/>
          </a:prstGeom>
        </p:spPr>
        <p:txBody>
          <a:bodyPr vert="horz" lIns="96624" tIns="48313" rIns="96624" bIns="48313" rtlCol="0"/>
          <a:lstStyle>
            <a:lvl1pPr algn="r">
              <a:defRPr sz="1200"/>
            </a:lvl1pPr>
          </a:lstStyle>
          <a:p>
            <a:fld id="{FCB7FEB2-7CC4-407B-823B-93A197C339A3}" type="datetimeFigureOut">
              <a:rPr lang="en-US" smtClean="0"/>
              <a:t>9/4/2019</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24" tIns="48313" rIns="96624" bIns="48313" rtlCol="0" anchor="ctr"/>
          <a:lstStyle/>
          <a:p>
            <a:endParaRPr lang="en-US"/>
          </a:p>
        </p:txBody>
      </p:sp>
      <p:sp>
        <p:nvSpPr>
          <p:cNvPr id="5" name="Notes Placeholder 4"/>
          <p:cNvSpPr>
            <a:spLocks noGrp="1"/>
          </p:cNvSpPr>
          <p:nvPr>
            <p:ph type="body" sz="quarter" idx="3"/>
          </p:nvPr>
        </p:nvSpPr>
        <p:spPr>
          <a:xfrm>
            <a:off x="960120" y="3520443"/>
            <a:ext cx="7680960" cy="2880360"/>
          </a:xfrm>
          <a:prstGeom prst="rect">
            <a:avLst/>
          </a:prstGeom>
        </p:spPr>
        <p:txBody>
          <a:bodyPr vert="horz" lIns="96624" tIns="48313" rIns="96624" bIns="483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3"/>
            <a:ext cx="4160520" cy="367029"/>
          </a:xfrm>
          <a:prstGeom prst="rect">
            <a:avLst/>
          </a:prstGeom>
        </p:spPr>
        <p:txBody>
          <a:bodyPr vert="horz" lIns="96624" tIns="48313" rIns="96624" bIns="48313" rtlCol="0" anchor="b"/>
          <a:lstStyle>
            <a:lvl1pPr algn="l">
              <a:defRPr sz="1200"/>
            </a:lvl1pPr>
          </a:lstStyle>
          <a:p>
            <a:endParaRPr lang="en-US"/>
          </a:p>
        </p:txBody>
      </p:sp>
      <p:sp>
        <p:nvSpPr>
          <p:cNvPr id="7" name="Slide Number Placeholder 6"/>
          <p:cNvSpPr>
            <a:spLocks noGrp="1"/>
          </p:cNvSpPr>
          <p:nvPr>
            <p:ph type="sldNum" sz="quarter" idx="5"/>
          </p:nvPr>
        </p:nvSpPr>
        <p:spPr>
          <a:xfrm>
            <a:off x="5438458" y="6948173"/>
            <a:ext cx="4160520" cy="367029"/>
          </a:xfrm>
          <a:prstGeom prst="rect">
            <a:avLst/>
          </a:prstGeom>
        </p:spPr>
        <p:txBody>
          <a:bodyPr vert="horz" lIns="96624" tIns="48313" rIns="96624" bIns="48313"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2711711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after the first instruction, the space is on the stack.  If one swaps the instructions, the code writes into memory not on the stack, which can lead to problems.  (For example, an interrupt may use the stack and clobber the values above the top of stack.)</a:t>
            </a:r>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123950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comments as last slide: push means make space, then store.</a:t>
            </a:r>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1884636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comments as last slide: push means make space, then store.</a:t>
            </a:r>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1888231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check for zero is not necessary, since adding anything to itself 2^16 times produces 0.</a:t>
            </a:r>
          </a:p>
          <a:p>
            <a:r>
              <a:rPr lang="en-US" dirty="0"/>
              <a:t>Students may not realize that this approach works (perhaps slowly) for negative numbers.</a:t>
            </a:r>
          </a:p>
          <a:p>
            <a:r>
              <a:rPr lang="en-US" dirty="0"/>
              <a:t>Remind them that addition is correct mod 2^16, so, for example, if R1=-1,</a:t>
            </a:r>
          </a:p>
          <a:p>
            <a:r>
              <a:rPr lang="en-US" dirty="0"/>
              <a:t>(R0 + … + R0 = 65535 R0 = 65536 R0 – R0 = -R0) mod 2^16.</a:t>
            </a:r>
          </a:p>
          <a:p>
            <a:r>
              <a:rPr lang="en-US" dirty="0"/>
              <a:t>Outputs (R0) are implicitly caller-saved, of course.</a:t>
            </a:r>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1023679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the order of POP is the opposite of PUSH: read the value, then remove the space from the top of the stack.</a:t>
            </a:r>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52463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comments as last slide: push means read value, then remove space.</a:t>
            </a:r>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1804930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Inputs are in the correct registers, so just call the subroutine.  The stack being empty is not related to the call, but be sure that the students understand the symbolism: there is nothing on the stack, but there are still bits in the memory.</a:t>
            </a:r>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3720516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before, push means make space, then store.</a:t>
            </a:r>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1301087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students answer and mention R7 needing to be saved.  Then move on to illustrate.</a:t>
            </a:r>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2486381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the loop will overwrite the code…</a:t>
            </a:r>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28976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there’s nothing particularly BETTER about the second form.  However, we can reduce the number of parentheses needed by agreeing to one meaning or the other, which IS a benefit.</a:t>
            </a:r>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66672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343957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use of this kind of problem in 220, so need to make sure they understand the process.</a:t>
            </a:r>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1575791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607153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1893883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whether they can use an LC-3 instruction to read v2 or v3 (LDR with base R6 and offset #1 or #2, respectively).</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2195077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1072141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table and paper and run the program.  Really!</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533396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table and paper and run the program.  Really!</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3439023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table and paper and run the program.  Really!</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3950970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357944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tree structures.</a:t>
            </a:r>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3448966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clear, we can also break the abstraction when we call the function by making three spaces with a single ADD and the using three STR instructions to fill the three spaces.</a:t>
            </a:r>
          </a:p>
          <a:p>
            <a:r>
              <a:rPr lang="en-US" dirty="0"/>
              <a:t>Students need to understand this idea to be ready for stack frames.</a:t>
            </a:r>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2308510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1517532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3138260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Encourage the students to get these answers first.</a:t>
            </a:r>
            <a:br>
              <a:rPr lang="en-US" dirty="0"/>
            </a:br>
            <a:r>
              <a:rPr lang="en-US" dirty="0"/>
              <a:t>First question: how did we know N in SUM_OF_3?  We agreed in advance: N=3.</a:t>
            </a:r>
          </a:p>
          <a:p>
            <a:r>
              <a:rPr lang="en-US" dirty="0"/>
              <a:t>Second question: how do we normally pass information into a subroutine?</a:t>
            </a:r>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2916777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functions allow variable number of arguments, and only one of the four options is viable in that case (passing the number on top of the stack, as with the format string in </a:t>
            </a:r>
            <a:r>
              <a:rPr lang="en-US" dirty="0" err="1"/>
              <a:t>printf</a:t>
            </a:r>
            <a:r>
              <a:rPr lang="en-US" dirty="0"/>
              <a:t>).</a:t>
            </a:r>
          </a:p>
          <a:p>
            <a:r>
              <a:rPr lang="en-US" dirty="0"/>
              <a:t>TCP connections are continuous streams of bytes, so applications have to re-build framing in order to be able to interpret the stream.</a:t>
            </a:r>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1998271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556519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students think about it.</a:t>
            </a:r>
          </a:p>
        </p:txBody>
      </p:sp>
      <p:sp>
        <p:nvSpPr>
          <p:cNvPr id="4" name="Slide Number Placeholder 3"/>
          <p:cNvSpPr>
            <a:spLocks noGrp="1"/>
          </p:cNvSpPr>
          <p:nvPr>
            <p:ph type="sldNum" sz="quarter" idx="10"/>
          </p:nvPr>
        </p:nvSpPr>
        <p:spPr/>
        <p:txBody>
          <a:bodyPr/>
          <a:lstStyle/>
          <a:p>
            <a:fld id="{C746901C-2F17-412D-8945-DF33E2930D4B}" type="slidenum">
              <a:rPr lang="en-US" smtClean="0"/>
              <a:t>36</a:t>
            </a:fld>
            <a:endParaRPr lang="en-US"/>
          </a:p>
        </p:txBody>
      </p:sp>
    </p:spTree>
    <p:extLst>
      <p:ext uri="{BB962C8B-B14F-4D97-AF65-F5344CB8AC3E}">
        <p14:creationId xmlns:p14="http://schemas.microsoft.com/office/powerpoint/2010/main" val="28870242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let them think and maybe even answer before revealing the possible answer list.</a:t>
            </a:r>
          </a:p>
        </p:txBody>
      </p:sp>
      <p:sp>
        <p:nvSpPr>
          <p:cNvPr id="4" name="Slide Number Placeholder 3"/>
          <p:cNvSpPr>
            <a:spLocks noGrp="1"/>
          </p:cNvSpPr>
          <p:nvPr>
            <p:ph type="sldNum" sz="quarter" idx="10"/>
          </p:nvPr>
        </p:nvSpPr>
        <p:spPr/>
        <p:txBody>
          <a:bodyPr/>
          <a:lstStyle/>
          <a:p>
            <a:fld id="{C746901C-2F17-412D-8945-DF33E2930D4B}" type="slidenum">
              <a:rPr lang="en-US" smtClean="0"/>
              <a:t>37</a:t>
            </a:fld>
            <a:endParaRPr lang="en-US"/>
          </a:p>
        </p:txBody>
      </p:sp>
    </p:spTree>
    <p:extLst>
      <p:ext uri="{BB962C8B-B14F-4D97-AF65-F5344CB8AC3E}">
        <p14:creationId xmlns:p14="http://schemas.microsoft.com/office/powerpoint/2010/main" val="1846647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students figure it out if possible.</a:t>
            </a:r>
          </a:p>
        </p:txBody>
      </p:sp>
      <p:sp>
        <p:nvSpPr>
          <p:cNvPr id="4" name="Slide Number Placeholder 3"/>
          <p:cNvSpPr>
            <a:spLocks noGrp="1"/>
          </p:cNvSpPr>
          <p:nvPr>
            <p:ph type="sldNum" sz="quarter" idx="10"/>
          </p:nvPr>
        </p:nvSpPr>
        <p:spPr/>
        <p:txBody>
          <a:bodyPr/>
          <a:lstStyle/>
          <a:p>
            <a:fld id="{C746901C-2F17-412D-8945-DF33E2930D4B}" type="slidenum">
              <a:rPr lang="en-US" smtClean="0"/>
              <a:t>38</a:t>
            </a:fld>
            <a:endParaRPr lang="en-US"/>
          </a:p>
        </p:txBody>
      </p:sp>
    </p:spTree>
    <p:extLst>
      <p:ext uri="{BB962C8B-B14F-4D97-AF65-F5344CB8AC3E}">
        <p14:creationId xmlns:p14="http://schemas.microsoft.com/office/powerpoint/2010/main" val="1700478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39</a:t>
            </a:fld>
            <a:endParaRPr lang="en-US"/>
          </a:p>
        </p:txBody>
      </p:sp>
    </p:spTree>
    <p:extLst>
      <p:ext uri="{BB962C8B-B14F-4D97-AF65-F5344CB8AC3E}">
        <p14:creationId xmlns:p14="http://schemas.microsoft.com/office/powerpoint/2010/main" val="1817096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impossible or conceptually challenging, just a pain to use.</a:t>
            </a:r>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30507178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40</a:t>
            </a:fld>
            <a:endParaRPr lang="en-US"/>
          </a:p>
        </p:txBody>
      </p:sp>
    </p:spTree>
    <p:extLst>
      <p:ext uri="{BB962C8B-B14F-4D97-AF65-F5344CB8AC3E}">
        <p14:creationId xmlns:p14="http://schemas.microsoft.com/office/powerpoint/2010/main" val="713744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 is a guess at what students might say.  Last three are the linkage.</a:t>
            </a:r>
          </a:p>
          <a:p>
            <a:r>
              <a:rPr lang="en-US" dirty="0"/>
              <a:t>Lots of stack frames ahead…</a:t>
            </a:r>
          </a:p>
        </p:txBody>
      </p:sp>
      <p:sp>
        <p:nvSpPr>
          <p:cNvPr id="4" name="Slide Number Placeholder 3"/>
          <p:cNvSpPr>
            <a:spLocks noGrp="1"/>
          </p:cNvSpPr>
          <p:nvPr>
            <p:ph type="sldNum" sz="quarter" idx="10"/>
          </p:nvPr>
        </p:nvSpPr>
        <p:spPr/>
        <p:txBody>
          <a:bodyPr/>
          <a:lstStyle/>
          <a:p>
            <a:fld id="{C746901C-2F17-412D-8945-DF33E2930D4B}" type="slidenum">
              <a:rPr lang="en-US" smtClean="0"/>
              <a:t>41</a:t>
            </a:fld>
            <a:endParaRPr lang="en-US"/>
          </a:p>
        </p:txBody>
      </p:sp>
    </p:spTree>
    <p:extLst>
      <p:ext uri="{BB962C8B-B14F-4D97-AF65-F5344CB8AC3E}">
        <p14:creationId xmlns:p14="http://schemas.microsoft.com/office/powerpoint/2010/main" val="215029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Sad … they used to all have firsthand experience.  The processors in those calculators were, of course, stack machines: low-power and simple.</a:t>
            </a:r>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223443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them the answer for the first form.  Make sure that the students see the equivalence for the other forms.</a:t>
            </a:r>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3920552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table and paper and run the program.  Really!</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22157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that the students get the idea: the stack pointer points to an address, and at/near that address are the bits of interest.</a:t>
            </a:r>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3449080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 table and paper and run the program.  Really!</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360208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a:t>title</a:t>
            </a:r>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ECE 120: Introduction to Computing</a:t>
            </a:r>
            <a:endParaRPr lang="en-US" dirty="0"/>
          </a:p>
        </p:txBody>
      </p:sp>
      <p:sp>
        <p:nvSpPr>
          <p:cNvPr id="8" name="Footer Placeholder 7"/>
          <p:cNvSpPr>
            <a:spLocks noGrp="1"/>
          </p:cNvSpPr>
          <p:nvPr>
            <p:ph type="ftr" sz="quarter" idx="11"/>
          </p:nvPr>
        </p:nvSpPr>
        <p:spPr/>
        <p:txBody>
          <a:bodyPr/>
          <a:lstStyle/>
          <a:p>
            <a:pPr algn="r"/>
            <a:r>
              <a:rPr lang="en-US"/>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ECE 120: Introduction to Computing</a:t>
            </a:r>
          </a:p>
        </p:txBody>
      </p:sp>
      <p:sp>
        <p:nvSpPr>
          <p:cNvPr id="4" name="Footer Placeholder 3"/>
          <p:cNvSpPr>
            <a:spLocks noGrp="1"/>
          </p:cNvSpPr>
          <p:nvPr>
            <p:ph type="ftr" sz="quarter" idx="11"/>
          </p:nvPr>
        </p:nvSpPr>
        <p:spPr/>
        <p:txBody>
          <a:bodyPr/>
          <a:lstStyle/>
          <a:p>
            <a:r>
              <a:rPr lang="en-US"/>
              <a:t>© 2016 Steven S. Lumetta.  All rights reserved.</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ECE 120: Introduction to Computing</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49" y="536714"/>
            <a:ext cx="7792278" cy="2892286"/>
          </a:xfrm>
        </p:spPr>
        <p:txBody>
          <a:bodyPr/>
          <a:lstStyle/>
          <a:p>
            <a:pPr>
              <a:lnSpc>
                <a:spcPct val="100000"/>
              </a:lnSpc>
              <a:spcAft>
                <a:spcPts val="600"/>
              </a:spcAft>
            </a:pPr>
            <a:r>
              <a:rPr lang="en-US" sz="2800" dirty="0"/>
              <a:t>University of Illinois at Urbana-Champaign</a:t>
            </a:r>
            <a:br>
              <a:rPr lang="en-US" sz="2800" dirty="0"/>
            </a:br>
            <a:r>
              <a:rPr lang="en-US" sz="2800" dirty="0"/>
              <a:t>Dept. of Electrical and Computer Engineering</a:t>
            </a:r>
            <a:br>
              <a:rPr lang="en-US" sz="2800" dirty="0"/>
            </a:br>
            <a:br>
              <a:rPr lang="en-US" sz="3600" dirty="0"/>
            </a:br>
            <a:r>
              <a:rPr lang="en-US" sz="3600" dirty="0"/>
              <a:t>ECE 220: Computer Systems &amp; Programming</a:t>
            </a:r>
          </a:p>
        </p:txBody>
      </p:sp>
      <p:sp>
        <p:nvSpPr>
          <p:cNvPr id="3" name="Subtitle 2"/>
          <p:cNvSpPr>
            <a:spLocks noGrp="1"/>
          </p:cNvSpPr>
          <p:nvPr>
            <p:ph type="subTitle" idx="1"/>
          </p:nvPr>
        </p:nvSpPr>
        <p:spPr/>
        <p:txBody>
          <a:bodyPr>
            <a:normAutofit/>
          </a:bodyPr>
          <a:lstStyle/>
          <a:p>
            <a:r>
              <a:rPr lang="en-US" sz="2800" dirty="0">
                <a:solidFill>
                  <a:srgbClr val="0070C0"/>
                </a:solidFill>
              </a:rPr>
              <a:t>Arithmetic using Stack</a:t>
            </a:r>
          </a:p>
        </p:txBody>
      </p:sp>
      <p:sp>
        <p:nvSpPr>
          <p:cNvPr id="4" name="Date Placeholder 3"/>
          <p:cNvSpPr>
            <a:spLocks noGrp="1"/>
          </p:cNvSpPr>
          <p:nvPr>
            <p:ph type="dt" sz="half" idx="10"/>
          </p:nvPr>
        </p:nvSpPr>
        <p:spPr>
          <a:xfrm>
            <a:off x="596348" y="6459785"/>
            <a:ext cx="3314470" cy="365125"/>
          </a:xfrm>
        </p:spPr>
        <p:txBody>
          <a:bodyPr/>
          <a:lstStyle/>
          <a:p>
            <a:r>
              <a:rPr lang="en-US" dirty="0"/>
              <a:t>ECE 220: Computer Systems &amp; Programming</a:t>
            </a:r>
          </a:p>
        </p:txBody>
      </p:sp>
      <p:sp>
        <p:nvSpPr>
          <p:cNvPr id="5" name="Footer Placeholder 4"/>
          <p:cNvSpPr>
            <a:spLocks noGrp="1"/>
          </p:cNvSpPr>
          <p:nvPr>
            <p:ph type="ftr" sz="quarter" idx="11"/>
          </p:nvPr>
        </p:nvSpPr>
        <p:spPr/>
        <p:txBody>
          <a:bodyPr/>
          <a:lstStyle/>
          <a:p>
            <a:pPr algn="r"/>
            <a:r>
              <a:rPr lang="en-US" dirty="0"/>
              <a:t>© 2018 Steven S. </a:t>
            </a:r>
            <a:r>
              <a:rPr lang="en-US" dirty="0" err="1"/>
              <a:t>Lumetta</a:t>
            </a:r>
            <a:r>
              <a:rPr lang="en-US" dirty="0"/>
              <a:t>.  All rights reserved.</a:t>
            </a:r>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20853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To “Execute” a Number Instruction, Push Onto Stack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Let’s run our program again:</a:t>
                </a:r>
              </a:p>
              <a:p>
                <a:pPr marL="0" indent="0">
                  <a:buNone/>
                </a:pPr>
                <a:r>
                  <a:rPr lang="en-US" b="1" dirty="0">
                    <a:solidFill>
                      <a:srgbClr val="0070C0"/>
                    </a:solidFill>
                  </a:rPr>
                  <a:t>	8  9 </a:t>
                </a:r>
                <a14:m>
                  <m:oMath xmlns:m="http://schemas.openxmlformats.org/officeDocument/2006/math">
                    <m:r>
                      <a:rPr lang="en-US" b="1" i="1">
                        <a:solidFill>
                          <a:srgbClr val="0070C0"/>
                        </a:solidFill>
                        <a:latin typeface="Cambria Math" panose="02040503050406030204" pitchFamily="18" charset="0"/>
                      </a:rPr>
                      <m:t>×</m:t>
                    </m:r>
                  </m:oMath>
                </a14:m>
                <a:r>
                  <a:rPr lang="en-US" b="1" dirty="0">
                    <a:solidFill>
                      <a:srgbClr val="0070C0"/>
                    </a:solidFill>
                  </a:rPr>
                  <a:t>  12  +  2  ÷</a:t>
                </a:r>
              </a:p>
              <a:p>
                <a:r>
                  <a:rPr lang="en-US" dirty="0"/>
                  <a:t>The first instruction is “8”.</a:t>
                </a:r>
              </a:p>
              <a:p>
                <a:pPr>
                  <a:spcAft>
                    <a:spcPts val="1200"/>
                  </a:spcAft>
                </a:pPr>
                <a:r>
                  <a:rPr lang="en-US" b="1" dirty="0">
                    <a:solidFill>
                      <a:srgbClr val="0070C0"/>
                    </a:solidFill>
                  </a:rPr>
                  <a:t>How can we put an “8” </a:t>
                </a:r>
                <a:br>
                  <a:rPr lang="en-US" b="1" dirty="0">
                    <a:solidFill>
                      <a:srgbClr val="0070C0"/>
                    </a:solidFill>
                  </a:rPr>
                </a:br>
                <a:r>
                  <a:rPr lang="en-US" b="1" dirty="0">
                    <a:solidFill>
                      <a:srgbClr val="0070C0"/>
                    </a:solidFill>
                  </a:rPr>
                  <a:t>on the stack?</a:t>
                </a:r>
              </a:p>
              <a:p>
                <a:pPr>
                  <a:lnSpc>
                    <a:spcPct val="100000"/>
                  </a:lnSpc>
                  <a:spcBef>
                    <a:spcPts val="0"/>
                  </a:spcBef>
                  <a:spcAft>
                    <a:spcPts val="0"/>
                  </a:spcAft>
                </a:pPr>
                <a:r>
                  <a:rPr lang="en-US" dirty="0"/>
                  <a:t>; Assume 8 in R0.</a:t>
                </a:r>
              </a:p>
              <a:p>
                <a:pPr marL="475488" lvl="2" indent="0">
                  <a:lnSpc>
                    <a:spcPct val="100000"/>
                  </a:lnSpc>
                  <a:spcBef>
                    <a:spcPts val="0"/>
                  </a:spcBef>
                  <a:spcAft>
                    <a:spcPts val="0"/>
                  </a:spcAft>
                  <a:buNone/>
                </a:pPr>
                <a:r>
                  <a:rPr lang="en-US" dirty="0"/>
                  <a:t>			; make space first!</a:t>
                </a:r>
              </a:p>
              <a:p>
                <a:pPr marL="0" indent="0">
                  <a:lnSpc>
                    <a:spcPct val="100000"/>
                  </a:lnSpc>
                  <a:spcBef>
                    <a:spcPts val="0"/>
                  </a:spcBef>
                  <a:spcAft>
                    <a:spcPts val="0"/>
                  </a:spcAft>
                  <a:buNone/>
                </a:pPr>
                <a:r>
                  <a:rPr lang="en-US" dirty="0"/>
                  <a:t>			; then store the 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43" t="-2443"/>
                </a:stretch>
              </a:blipFill>
            </p:spPr>
            <p:txBody>
              <a:bodyPr/>
              <a:lstStyle/>
              <a:p>
                <a:r>
                  <a:rPr lang="en-US">
                    <a:noFill/>
                  </a:rPr>
                  <a:t> </a:t>
                </a:r>
              </a:p>
            </p:txBody>
          </p:sp>
        </mc:Fallback>
      </mc:AlternateContent>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10</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4" name="Group 43">
            <a:extLst>
              <a:ext uri="{FF2B5EF4-FFF2-40B4-BE49-F238E27FC236}">
                <a16:creationId xmlns:a16="http://schemas.microsoft.com/office/drawing/2014/main" id="{1CE3B98C-5C4D-460C-B5D8-0D5B59A7E47F}"/>
              </a:ext>
            </a:extLst>
          </p:cNvPr>
          <p:cNvGrpSpPr/>
          <p:nvPr/>
        </p:nvGrpSpPr>
        <p:grpSpPr>
          <a:xfrm>
            <a:off x="5042196" y="1630017"/>
            <a:ext cx="3346431" cy="3070731"/>
            <a:chOff x="5042196" y="1630017"/>
            <a:chExt cx="3346431" cy="3070731"/>
          </a:xfrm>
        </p:grpSpPr>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7129949" y="4172707"/>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x4000</a:t>
              </a:r>
            </a:p>
          </p:txBody>
        </p:sp>
        <p:sp>
          <p:nvSpPr>
            <p:cNvPr id="28" name="TextBox 27">
              <a:extLst>
                <a:ext uri="{FF2B5EF4-FFF2-40B4-BE49-F238E27FC236}">
                  <a16:creationId xmlns:a16="http://schemas.microsoft.com/office/drawing/2014/main" id="{4B76DFA0-29D5-4C6C-8588-9AEBD2DF613A}"/>
                </a:ext>
              </a:extLst>
            </p:cNvPr>
            <p:cNvSpPr txBox="1"/>
            <p:nvPr/>
          </p:nvSpPr>
          <p:spPr>
            <a:xfrm>
              <a:off x="7129948" y="3826276"/>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34" name="TextBox 33">
              <a:extLst>
                <a:ext uri="{FF2B5EF4-FFF2-40B4-BE49-F238E27FC236}">
                  <a16:creationId xmlns:a16="http://schemas.microsoft.com/office/drawing/2014/main" id="{D684B217-DB2B-4A17-85A6-31D171050623}"/>
                </a:ext>
              </a:extLst>
            </p:cNvPr>
            <p:cNvSpPr txBox="1"/>
            <p:nvPr/>
          </p:nvSpPr>
          <p:spPr>
            <a:xfrm>
              <a:off x="7129947" y="3479520"/>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x3FFE</a:t>
              </a:r>
            </a:p>
          </p:txBody>
        </p:sp>
        <p:sp>
          <p:nvSpPr>
            <p:cNvPr id="37" name="TextBox 36">
              <a:extLst>
                <a:ext uri="{FF2B5EF4-FFF2-40B4-BE49-F238E27FC236}">
                  <a16:creationId xmlns:a16="http://schemas.microsoft.com/office/drawing/2014/main" id="{833EB1F4-BF68-46CC-A7D3-3B76051EBCDC}"/>
                </a:ext>
              </a:extLst>
            </p:cNvPr>
            <p:cNvSpPr txBox="1"/>
            <p:nvPr/>
          </p:nvSpPr>
          <p:spPr>
            <a:xfrm>
              <a:off x="7129946" y="3136413"/>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40" name="TextBox 39">
              <a:extLst>
                <a:ext uri="{FF2B5EF4-FFF2-40B4-BE49-F238E27FC236}">
                  <a16:creationId xmlns:a16="http://schemas.microsoft.com/office/drawing/2014/main" id="{CF926E3B-4287-4DEE-87FB-315AC39A38F1}"/>
                </a:ext>
              </a:extLst>
            </p:cNvPr>
            <p:cNvSpPr txBox="1"/>
            <p:nvPr/>
          </p:nvSpPr>
          <p:spPr>
            <a:xfrm>
              <a:off x="7129945" y="2801532"/>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x3FFD</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329826" y="226387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A05EFF70-3175-417D-B71B-814C16605C17}"/>
                </a:ext>
              </a:extLst>
            </p:cNvPr>
            <p:cNvSpPr txBox="1"/>
            <p:nvPr/>
          </p:nvSpPr>
          <p:spPr>
            <a:xfrm>
              <a:off x="5042196" y="4177528"/>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grpSp>
      <p:sp>
        <p:nvSpPr>
          <p:cNvPr id="2" name="Rectangle 1">
            <a:extLst>
              <a:ext uri="{FF2B5EF4-FFF2-40B4-BE49-F238E27FC236}">
                <a16:creationId xmlns:a16="http://schemas.microsoft.com/office/drawing/2014/main" id="{FCC8CFEE-0622-449E-9B50-C709DBAC11FF}"/>
              </a:ext>
            </a:extLst>
          </p:cNvPr>
          <p:cNvSpPr/>
          <p:nvPr/>
        </p:nvSpPr>
        <p:spPr>
          <a:xfrm>
            <a:off x="5876176" y="3896191"/>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D991F60-75A9-46C7-A6B7-CB954DC7A5FA}"/>
              </a:ext>
            </a:extLst>
          </p:cNvPr>
          <p:cNvSpPr txBox="1"/>
          <p:nvPr/>
        </p:nvSpPr>
        <p:spPr>
          <a:xfrm>
            <a:off x="6188561" y="3826276"/>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#8</a:t>
            </a:r>
          </a:p>
        </p:txBody>
      </p:sp>
      <p:grpSp>
        <p:nvGrpSpPr>
          <p:cNvPr id="10" name="Group 9">
            <a:extLst>
              <a:ext uri="{FF2B5EF4-FFF2-40B4-BE49-F238E27FC236}">
                <a16:creationId xmlns:a16="http://schemas.microsoft.com/office/drawing/2014/main" id="{74F7625A-E074-4DD8-95F1-3FFE323A307A}"/>
              </a:ext>
            </a:extLst>
          </p:cNvPr>
          <p:cNvGrpSpPr/>
          <p:nvPr/>
        </p:nvGrpSpPr>
        <p:grpSpPr>
          <a:xfrm>
            <a:off x="5037289" y="3826276"/>
            <a:ext cx="829073" cy="762776"/>
            <a:chOff x="5037289" y="3826276"/>
            <a:chExt cx="829073" cy="762776"/>
          </a:xfrm>
        </p:grpSpPr>
        <p:sp>
          <p:nvSpPr>
            <p:cNvPr id="23" name="TextBox 22">
              <a:extLst>
                <a:ext uri="{FF2B5EF4-FFF2-40B4-BE49-F238E27FC236}">
                  <a16:creationId xmlns:a16="http://schemas.microsoft.com/office/drawing/2014/main" id="{8D40F1D2-9A3F-46F6-85FE-9D1727FE489B}"/>
                </a:ext>
              </a:extLst>
            </p:cNvPr>
            <p:cNvSpPr txBox="1"/>
            <p:nvPr/>
          </p:nvSpPr>
          <p:spPr>
            <a:xfrm>
              <a:off x="5037289" y="3826276"/>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cxnSp>
          <p:nvCxnSpPr>
            <p:cNvPr id="5" name="Straight Connector 4">
              <a:extLst>
                <a:ext uri="{FF2B5EF4-FFF2-40B4-BE49-F238E27FC236}">
                  <a16:creationId xmlns:a16="http://schemas.microsoft.com/office/drawing/2014/main" id="{A71CC3F1-57EF-4295-ADEC-12799ACF1BF3}"/>
                </a:ext>
              </a:extLst>
            </p:cNvPr>
            <p:cNvCxnSpPr>
              <a:cxnSpLocks/>
            </p:cNvCxnSpPr>
            <p:nvPr/>
          </p:nvCxnSpPr>
          <p:spPr>
            <a:xfrm flipV="1">
              <a:off x="5042194" y="4349496"/>
              <a:ext cx="650947" cy="2395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F2CD4043-529C-4688-AEB6-D1AAABEBA15B}"/>
              </a:ext>
            </a:extLst>
          </p:cNvPr>
          <p:cNvSpPr txBox="1"/>
          <p:nvPr/>
        </p:nvSpPr>
        <p:spPr>
          <a:xfrm>
            <a:off x="608223" y="4669138"/>
            <a:ext cx="2741456" cy="523220"/>
          </a:xfrm>
          <a:prstGeom prst="rect">
            <a:avLst/>
          </a:prstGeom>
          <a:noFill/>
        </p:spPr>
        <p:txBody>
          <a:bodyPr wrap="none" rtlCol="0">
            <a:spAutoFit/>
          </a:bodyPr>
          <a:lstStyle/>
          <a:p>
            <a:r>
              <a:rPr lang="en-US" sz="2800" dirty="0">
                <a:solidFill>
                  <a:srgbClr val="0070C0"/>
                </a:solidFill>
              </a:rPr>
              <a:t>ADD R6,R6,#-1</a:t>
            </a:r>
          </a:p>
        </p:txBody>
      </p:sp>
      <p:sp>
        <p:nvSpPr>
          <p:cNvPr id="29" name="TextBox 28">
            <a:extLst>
              <a:ext uri="{FF2B5EF4-FFF2-40B4-BE49-F238E27FC236}">
                <a16:creationId xmlns:a16="http://schemas.microsoft.com/office/drawing/2014/main" id="{C7F062DA-D3D5-4CFB-9A4F-825A12A06D4C}"/>
              </a:ext>
            </a:extLst>
          </p:cNvPr>
          <p:cNvSpPr txBox="1"/>
          <p:nvPr/>
        </p:nvSpPr>
        <p:spPr>
          <a:xfrm>
            <a:off x="608221" y="5092648"/>
            <a:ext cx="2528256" cy="523220"/>
          </a:xfrm>
          <a:prstGeom prst="rect">
            <a:avLst/>
          </a:prstGeom>
          <a:noFill/>
        </p:spPr>
        <p:txBody>
          <a:bodyPr wrap="none" rtlCol="0">
            <a:spAutoFit/>
          </a:bodyPr>
          <a:lstStyle/>
          <a:p>
            <a:r>
              <a:rPr lang="en-US" sz="2800" dirty="0">
                <a:solidFill>
                  <a:srgbClr val="0070C0"/>
                </a:solidFill>
              </a:rPr>
              <a:t>STR R0,R6,#0</a:t>
            </a:r>
          </a:p>
        </p:txBody>
      </p:sp>
      <p:sp>
        <p:nvSpPr>
          <p:cNvPr id="30" name="Rectangle 29">
            <a:extLst>
              <a:ext uri="{FF2B5EF4-FFF2-40B4-BE49-F238E27FC236}">
                <a16:creationId xmlns:a16="http://schemas.microsoft.com/office/drawing/2014/main" id="{E41ECCCB-8FCC-4682-B682-182CB2E85021}"/>
              </a:ext>
            </a:extLst>
          </p:cNvPr>
          <p:cNvSpPr/>
          <p:nvPr/>
        </p:nvSpPr>
        <p:spPr>
          <a:xfrm>
            <a:off x="6500216" y="4713335"/>
            <a:ext cx="1663442" cy="9358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called</a:t>
            </a:r>
            <a:br>
              <a:rPr lang="en-US" sz="2800" dirty="0">
                <a:solidFill>
                  <a:schemeClr val="tx1"/>
                </a:solidFill>
              </a:rPr>
            </a:br>
            <a:r>
              <a:rPr lang="en-US" sz="2800" dirty="0">
                <a:solidFill>
                  <a:schemeClr val="tx1"/>
                </a:solidFill>
              </a:rPr>
              <a:t>a “push”</a:t>
            </a:r>
          </a:p>
        </p:txBody>
      </p:sp>
    </p:spTree>
    <p:extLst>
      <p:ext uri="{BB962C8B-B14F-4D97-AF65-F5344CB8AC3E}">
        <p14:creationId xmlns:p14="http://schemas.microsoft.com/office/powerpoint/2010/main" val="66026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1000"/>
                            </p:stCondLst>
                            <p:childTnLst>
                              <p:par>
                                <p:cTn id="25" presetID="22" presetClass="entr" presetSubtype="8" fill="hold" grpId="0" nodeType="afterEffect">
                                  <p:stCondLst>
                                    <p:cond delay="50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par>
                          <p:cTn id="40" fill="hold">
                            <p:stCondLst>
                              <p:cond delay="500"/>
                            </p:stCondLst>
                            <p:childTnLst>
                              <p:par>
                                <p:cTn id="41" presetID="45"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2000"/>
                                        <p:tgtEl>
                                          <p:spTgt spid="22"/>
                                        </p:tgtEl>
                                      </p:cBhvr>
                                    </p:animEffect>
                                    <p:anim calcmode="lin" valueType="num">
                                      <p:cBhvr>
                                        <p:cTn id="44" dur="2000" fill="hold"/>
                                        <p:tgtEl>
                                          <p:spTgt spid="22"/>
                                        </p:tgtEl>
                                        <p:attrNameLst>
                                          <p:attrName>ppt_w</p:attrName>
                                        </p:attrNameLst>
                                      </p:cBhvr>
                                      <p:tavLst>
                                        <p:tav tm="0" fmla="#ppt_w*sin(2.5*pi*$)">
                                          <p:val>
                                            <p:fltVal val="0"/>
                                          </p:val>
                                        </p:tav>
                                        <p:tav tm="100000">
                                          <p:val>
                                            <p:fltVal val="1"/>
                                          </p:val>
                                        </p:tav>
                                      </p:tavLst>
                                    </p:anim>
                                    <p:anim calcmode="lin" valueType="num">
                                      <p:cBhvr>
                                        <p:cTn id="45"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fill="hold"/>
                                        <p:tgtEl>
                                          <p:spTgt spid="30"/>
                                        </p:tgtEl>
                                        <p:attrNameLst>
                                          <p:attrName>ppt_x</p:attrName>
                                        </p:attrNameLst>
                                      </p:cBhvr>
                                      <p:tavLst>
                                        <p:tav tm="0">
                                          <p:val>
                                            <p:strVal val="0-#ppt_w/2"/>
                                          </p:val>
                                        </p:tav>
                                        <p:tav tm="100000">
                                          <p:val>
                                            <p:strVal val="#ppt_x"/>
                                          </p:val>
                                        </p:tav>
                                      </p:tavLst>
                                    </p:anim>
                                    <p:anim calcmode="lin" valueType="num">
                                      <p:cBhvr additive="base">
                                        <p:cTn id="5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P spid="15" grpId="0"/>
      <p:bldP spid="29" grpId="0"/>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Pushing R0 Always Uses the Same Two Instructions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Continue executing!</a:t>
                </a:r>
              </a:p>
              <a:p>
                <a:pPr marL="0" indent="0">
                  <a:buNone/>
                </a:pPr>
                <a:r>
                  <a:rPr lang="en-US" b="1" dirty="0">
                    <a:solidFill>
                      <a:srgbClr val="0070C0"/>
                    </a:solidFill>
                  </a:rPr>
                  <a:t>	8  9 </a:t>
                </a:r>
                <a14:m>
                  <m:oMath xmlns:m="http://schemas.openxmlformats.org/officeDocument/2006/math">
                    <m:r>
                      <a:rPr lang="en-US" b="1" i="1">
                        <a:solidFill>
                          <a:srgbClr val="0070C0"/>
                        </a:solidFill>
                        <a:latin typeface="Cambria Math" panose="02040503050406030204" pitchFamily="18" charset="0"/>
                      </a:rPr>
                      <m:t>×</m:t>
                    </m:r>
                  </m:oMath>
                </a14:m>
                <a:r>
                  <a:rPr lang="en-US" b="1" dirty="0">
                    <a:solidFill>
                      <a:srgbClr val="0070C0"/>
                    </a:solidFill>
                  </a:rPr>
                  <a:t>  12  +  2  ÷</a:t>
                </a:r>
              </a:p>
              <a:p>
                <a:r>
                  <a:rPr lang="en-US" dirty="0"/>
                  <a:t>The next instruction is “9”.</a:t>
                </a:r>
              </a:p>
              <a:p>
                <a:pPr>
                  <a:spcAft>
                    <a:spcPts val="1200"/>
                  </a:spcAft>
                </a:pPr>
                <a:r>
                  <a:rPr lang="en-US" b="1" dirty="0">
                    <a:solidFill>
                      <a:srgbClr val="0070C0"/>
                    </a:solidFill>
                  </a:rPr>
                  <a:t>How can we put a “9” </a:t>
                </a:r>
                <a:br>
                  <a:rPr lang="en-US" b="1" dirty="0">
                    <a:solidFill>
                      <a:srgbClr val="0070C0"/>
                    </a:solidFill>
                  </a:rPr>
                </a:br>
                <a:r>
                  <a:rPr lang="en-US" b="1" dirty="0">
                    <a:solidFill>
                      <a:srgbClr val="0070C0"/>
                    </a:solidFill>
                  </a:rPr>
                  <a:t>on the stack?</a:t>
                </a:r>
              </a:p>
              <a:p>
                <a:pPr>
                  <a:lnSpc>
                    <a:spcPct val="100000"/>
                  </a:lnSpc>
                  <a:spcBef>
                    <a:spcPts val="0"/>
                  </a:spcBef>
                  <a:spcAft>
                    <a:spcPts val="0"/>
                  </a:spcAft>
                </a:pPr>
                <a:r>
                  <a:rPr lang="en-US" dirty="0"/>
                  <a:t>; (Put 9 in R0 here.)</a:t>
                </a:r>
              </a:p>
              <a:p>
                <a:pPr marL="475488" lvl="2" indent="0">
                  <a:lnSpc>
                    <a:spcPct val="100000"/>
                  </a:lnSpc>
                  <a:spcBef>
                    <a:spcPts val="0"/>
                  </a:spcBef>
                  <a:spcAft>
                    <a:spcPts val="0"/>
                  </a:spcAft>
                  <a:buNone/>
                </a:pPr>
                <a:r>
                  <a:rPr lang="en-US" dirty="0"/>
                  <a:t>			; make space first!</a:t>
                </a:r>
              </a:p>
              <a:p>
                <a:pPr marL="0" indent="0">
                  <a:lnSpc>
                    <a:spcPct val="100000"/>
                  </a:lnSpc>
                  <a:spcBef>
                    <a:spcPts val="0"/>
                  </a:spcBef>
                  <a:spcAft>
                    <a:spcPts val="0"/>
                  </a:spcAft>
                  <a:buNone/>
                </a:pPr>
                <a:r>
                  <a:rPr lang="en-US" dirty="0"/>
                  <a:t>			; then store the 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43" t="-2443"/>
                </a:stretch>
              </a:blipFill>
            </p:spPr>
            <p:txBody>
              <a:bodyPr/>
              <a:lstStyle/>
              <a:p>
                <a:r>
                  <a:rPr lang="en-US">
                    <a:noFill/>
                  </a:rPr>
                  <a:t> </a:t>
                </a:r>
              </a:p>
            </p:txBody>
          </p:sp>
        </mc:Fallback>
      </mc:AlternateContent>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11</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7129949" y="4172707"/>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x4000</a:t>
            </a:r>
          </a:p>
        </p:txBody>
      </p:sp>
      <p:sp>
        <p:nvSpPr>
          <p:cNvPr id="28" name="TextBox 27">
            <a:extLst>
              <a:ext uri="{FF2B5EF4-FFF2-40B4-BE49-F238E27FC236}">
                <a16:creationId xmlns:a16="http://schemas.microsoft.com/office/drawing/2014/main" id="{4B76DFA0-29D5-4C6C-8588-9AEBD2DF613A}"/>
              </a:ext>
            </a:extLst>
          </p:cNvPr>
          <p:cNvSpPr txBox="1"/>
          <p:nvPr/>
        </p:nvSpPr>
        <p:spPr>
          <a:xfrm>
            <a:off x="7129948" y="3826276"/>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34" name="TextBox 33">
            <a:extLst>
              <a:ext uri="{FF2B5EF4-FFF2-40B4-BE49-F238E27FC236}">
                <a16:creationId xmlns:a16="http://schemas.microsoft.com/office/drawing/2014/main" id="{D684B217-DB2B-4A17-85A6-31D171050623}"/>
              </a:ext>
            </a:extLst>
          </p:cNvPr>
          <p:cNvSpPr txBox="1"/>
          <p:nvPr/>
        </p:nvSpPr>
        <p:spPr>
          <a:xfrm>
            <a:off x="7129947" y="3479520"/>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x3FFE</a:t>
            </a:r>
          </a:p>
        </p:txBody>
      </p:sp>
      <p:sp>
        <p:nvSpPr>
          <p:cNvPr id="37" name="TextBox 36">
            <a:extLst>
              <a:ext uri="{FF2B5EF4-FFF2-40B4-BE49-F238E27FC236}">
                <a16:creationId xmlns:a16="http://schemas.microsoft.com/office/drawing/2014/main" id="{833EB1F4-BF68-46CC-A7D3-3B76051EBCDC}"/>
              </a:ext>
            </a:extLst>
          </p:cNvPr>
          <p:cNvSpPr txBox="1"/>
          <p:nvPr/>
        </p:nvSpPr>
        <p:spPr>
          <a:xfrm>
            <a:off x="7129946" y="3136413"/>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40" name="TextBox 39">
            <a:extLst>
              <a:ext uri="{FF2B5EF4-FFF2-40B4-BE49-F238E27FC236}">
                <a16:creationId xmlns:a16="http://schemas.microsoft.com/office/drawing/2014/main" id="{CF926E3B-4287-4DEE-87FB-315AC39A38F1}"/>
              </a:ext>
            </a:extLst>
          </p:cNvPr>
          <p:cNvSpPr txBox="1"/>
          <p:nvPr/>
        </p:nvSpPr>
        <p:spPr>
          <a:xfrm>
            <a:off x="7129945" y="2801532"/>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x3FFD</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329826" y="226387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A05EFF70-3175-417D-B71B-814C16605C17}"/>
              </a:ext>
            </a:extLst>
          </p:cNvPr>
          <p:cNvSpPr txBox="1"/>
          <p:nvPr/>
        </p:nvSpPr>
        <p:spPr>
          <a:xfrm>
            <a:off x="5042196" y="3837765"/>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2" name="Rectangle 1">
            <a:extLst>
              <a:ext uri="{FF2B5EF4-FFF2-40B4-BE49-F238E27FC236}">
                <a16:creationId xmlns:a16="http://schemas.microsoft.com/office/drawing/2014/main" id="{FCC8CFEE-0622-449E-9B50-C709DBAC11FF}"/>
              </a:ext>
            </a:extLst>
          </p:cNvPr>
          <p:cNvSpPr/>
          <p:nvPr/>
        </p:nvSpPr>
        <p:spPr>
          <a:xfrm>
            <a:off x="5876176" y="3556428"/>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D991F60-75A9-46C7-A6B7-CB954DC7A5FA}"/>
              </a:ext>
            </a:extLst>
          </p:cNvPr>
          <p:cNvSpPr txBox="1"/>
          <p:nvPr/>
        </p:nvSpPr>
        <p:spPr>
          <a:xfrm>
            <a:off x="6188561" y="3486513"/>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#9</a:t>
            </a:r>
          </a:p>
        </p:txBody>
      </p:sp>
      <p:grpSp>
        <p:nvGrpSpPr>
          <p:cNvPr id="10" name="Group 9">
            <a:extLst>
              <a:ext uri="{FF2B5EF4-FFF2-40B4-BE49-F238E27FC236}">
                <a16:creationId xmlns:a16="http://schemas.microsoft.com/office/drawing/2014/main" id="{74F7625A-E074-4DD8-95F1-3FFE323A307A}"/>
              </a:ext>
            </a:extLst>
          </p:cNvPr>
          <p:cNvGrpSpPr/>
          <p:nvPr/>
        </p:nvGrpSpPr>
        <p:grpSpPr>
          <a:xfrm>
            <a:off x="5037289" y="3486513"/>
            <a:ext cx="829073" cy="762776"/>
            <a:chOff x="5037289" y="3826276"/>
            <a:chExt cx="829073" cy="762776"/>
          </a:xfrm>
        </p:grpSpPr>
        <p:sp>
          <p:nvSpPr>
            <p:cNvPr id="23" name="TextBox 22">
              <a:extLst>
                <a:ext uri="{FF2B5EF4-FFF2-40B4-BE49-F238E27FC236}">
                  <a16:creationId xmlns:a16="http://schemas.microsoft.com/office/drawing/2014/main" id="{8D40F1D2-9A3F-46F6-85FE-9D1727FE489B}"/>
                </a:ext>
              </a:extLst>
            </p:cNvPr>
            <p:cNvSpPr txBox="1"/>
            <p:nvPr/>
          </p:nvSpPr>
          <p:spPr>
            <a:xfrm>
              <a:off x="5037289" y="3826276"/>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cxnSp>
          <p:nvCxnSpPr>
            <p:cNvPr id="5" name="Straight Connector 4">
              <a:extLst>
                <a:ext uri="{FF2B5EF4-FFF2-40B4-BE49-F238E27FC236}">
                  <a16:creationId xmlns:a16="http://schemas.microsoft.com/office/drawing/2014/main" id="{A71CC3F1-57EF-4295-ADEC-12799ACF1BF3}"/>
                </a:ext>
              </a:extLst>
            </p:cNvPr>
            <p:cNvCxnSpPr>
              <a:cxnSpLocks/>
            </p:cNvCxnSpPr>
            <p:nvPr/>
          </p:nvCxnSpPr>
          <p:spPr>
            <a:xfrm flipV="1">
              <a:off x="5042194" y="4349496"/>
              <a:ext cx="650947" cy="2395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F2CD4043-529C-4688-AEB6-D1AAABEBA15B}"/>
              </a:ext>
            </a:extLst>
          </p:cNvPr>
          <p:cNvSpPr txBox="1"/>
          <p:nvPr/>
        </p:nvSpPr>
        <p:spPr>
          <a:xfrm>
            <a:off x="608223" y="4669138"/>
            <a:ext cx="2741456" cy="523220"/>
          </a:xfrm>
          <a:prstGeom prst="rect">
            <a:avLst/>
          </a:prstGeom>
          <a:noFill/>
        </p:spPr>
        <p:txBody>
          <a:bodyPr wrap="none" rtlCol="0">
            <a:spAutoFit/>
          </a:bodyPr>
          <a:lstStyle/>
          <a:p>
            <a:r>
              <a:rPr lang="en-US" sz="2800" dirty="0">
                <a:solidFill>
                  <a:srgbClr val="0070C0"/>
                </a:solidFill>
              </a:rPr>
              <a:t>ADD R6,R6,#-1</a:t>
            </a:r>
          </a:p>
        </p:txBody>
      </p:sp>
      <p:sp>
        <p:nvSpPr>
          <p:cNvPr id="29" name="TextBox 28">
            <a:extLst>
              <a:ext uri="{FF2B5EF4-FFF2-40B4-BE49-F238E27FC236}">
                <a16:creationId xmlns:a16="http://schemas.microsoft.com/office/drawing/2014/main" id="{C7F062DA-D3D5-4CFB-9A4F-825A12A06D4C}"/>
              </a:ext>
            </a:extLst>
          </p:cNvPr>
          <p:cNvSpPr txBox="1"/>
          <p:nvPr/>
        </p:nvSpPr>
        <p:spPr>
          <a:xfrm>
            <a:off x="608221" y="5092648"/>
            <a:ext cx="2528256" cy="523220"/>
          </a:xfrm>
          <a:prstGeom prst="rect">
            <a:avLst/>
          </a:prstGeom>
          <a:noFill/>
        </p:spPr>
        <p:txBody>
          <a:bodyPr wrap="none" rtlCol="0">
            <a:spAutoFit/>
          </a:bodyPr>
          <a:lstStyle/>
          <a:p>
            <a:r>
              <a:rPr lang="en-US" sz="2800" dirty="0">
                <a:solidFill>
                  <a:srgbClr val="0070C0"/>
                </a:solidFill>
              </a:rPr>
              <a:t>STR R0,R6,#0</a:t>
            </a:r>
          </a:p>
        </p:txBody>
      </p:sp>
      <p:grpSp>
        <p:nvGrpSpPr>
          <p:cNvPr id="4" name="Group 3">
            <a:extLst>
              <a:ext uri="{FF2B5EF4-FFF2-40B4-BE49-F238E27FC236}">
                <a16:creationId xmlns:a16="http://schemas.microsoft.com/office/drawing/2014/main" id="{4AD1A002-BDC4-4E53-B577-A9A35B7CA908}"/>
              </a:ext>
            </a:extLst>
          </p:cNvPr>
          <p:cNvGrpSpPr/>
          <p:nvPr/>
        </p:nvGrpSpPr>
        <p:grpSpPr>
          <a:xfrm>
            <a:off x="5876176" y="3829913"/>
            <a:ext cx="1253762" cy="523220"/>
            <a:chOff x="8608005" y="4855544"/>
            <a:chExt cx="1253762" cy="523220"/>
          </a:xfrm>
        </p:grpSpPr>
        <p:sp>
          <p:nvSpPr>
            <p:cNvPr id="26" name="Rectangle 25">
              <a:extLst>
                <a:ext uri="{FF2B5EF4-FFF2-40B4-BE49-F238E27FC236}">
                  <a16:creationId xmlns:a16="http://schemas.microsoft.com/office/drawing/2014/main" id="{D659D0C7-F9B1-4D18-9180-F12D8DECB22D}"/>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656116D-17C2-4978-B3F0-765797267E58}"/>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#8</a:t>
              </a:r>
            </a:p>
          </p:txBody>
        </p:sp>
      </p:grpSp>
      <p:sp>
        <p:nvSpPr>
          <p:cNvPr id="31" name="Rectangle 30">
            <a:extLst>
              <a:ext uri="{FF2B5EF4-FFF2-40B4-BE49-F238E27FC236}">
                <a16:creationId xmlns:a16="http://schemas.microsoft.com/office/drawing/2014/main" id="{45818861-545D-4C97-B7FD-944C3463F20F}"/>
              </a:ext>
            </a:extLst>
          </p:cNvPr>
          <p:cNvSpPr/>
          <p:nvPr/>
        </p:nvSpPr>
        <p:spPr>
          <a:xfrm>
            <a:off x="6512538" y="4726893"/>
            <a:ext cx="1651119" cy="9358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same two</a:t>
            </a:r>
          </a:p>
          <a:p>
            <a:pPr algn="ctr"/>
            <a:r>
              <a:rPr lang="en-US" sz="2400" dirty="0">
                <a:solidFill>
                  <a:schemeClr val="tx1"/>
                </a:solidFill>
              </a:rPr>
              <a:t>inst.!</a:t>
            </a:r>
          </a:p>
        </p:txBody>
      </p:sp>
    </p:spTree>
    <p:extLst>
      <p:ext uri="{BB962C8B-B14F-4D97-AF65-F5344CB8AC3E}">
        <p14:creationId xmlns:p14="http://schemas.microsoft.com/office/powerpoint/2010/main" val="245040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1000"/>
                            </p:stCondLst>
                            <p:childTnLst>
                              <p:par>
                                <p:cTn id="25" presetID="22" presetClass="entr" presetSubtype="8" fill="hold" grpId="0" nodeType="afterEffect">
                                  <p:stCondLst>
                                    <p:cond delay="50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par>
                          <p:cTn id="40" fill="hold">
                            <p:stCondLst>
                              <p:cond delay="500"/>
                            </p:stCondLst>
                            <p:childTnLst>
                              <p:par>
                                <p:cTn id="41" presetID="45"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2000"/>
                                        <p:tgtEl>
                                          <p:spTgt spid="22"/>
                                        </p:tgtEl>
                                      </p:cBhvr>
                                    </p:animEffect>
                                    <p:anim calcmode="lin" valueType="num">
                                      <p:cBhvr>
                                        <p:cTn id="44" dur="2000" fill="hold"/>
                                        <p:tgtEl>
                                          <p:spTgt spid="22"/>
                                        </p:tgtEl>
                                        <p:attrNameLst>
                                          <p:attrName>ppt_w</p:attrName>
                                        </p:attrNameLst>
                                      </p:cBhvr>
                                      <p:tavLst>
                                        <p:tav tm="0" fmla="#ppt_w*sin(2.5*pi*$)">
                                          <p:val>
                                            <p:fltVal val="0"/>
                                          </p:val>
                                        </p:tav>
                                        <p:tav tm="100000">
                                          <p:val>
                                            <p:fltVal val="1"/>
                                          </p:val>
                                        </p:tav>
                                      </p:tavLst>
                                    </p:anim>
                                    <p:anim calcmode="lin" valueType="num">
                                      <p:cBhvr>
                                        <p:cTn id="45"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500" fill="hold"/>
                                        <p:tgtEl>
                                          <p:spTgt spid="31"/>
                                        </p:tgtEl>
                                        <p:attrNameLst>
                                          <p:attrName>ppt_x</p:attrName>
                                        </p:attrNameLst>
                                      </p:cBhvr>
                                      <p:tavLst>
                                        <p:tav tm="0">
                                          <p:val>
                                            <p:strVal val="0-#ppt_w/2"/>
                                          </p:val>
                                        </p:tav>
                                        <p:tav tm="100000">
                                          <p:val>
                                            <p:strVal val="#ppt_x"/>
                                          </p:val>
                                        </p:tav>
                                      </p:tavLst>
                                    </p:anim>
                                    <p:anim calcmode="lin" valueType="num">
                                      <p:cBhvr additive="base">
                                        <p:cTn id="51"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P spid="15" grpId="0"/>
      <p:bldP spid="29" grpId="0"/>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The Next Instruction is Multiply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What about multiply?</a:t>
                </a:r>
              </a:p>
              <a:p>
                <a:pPr marL="0" indent="0">
                  <a:buNone/>
                </a:pPr>
                <a:r>
                  <a:rPr lang="en-US" b="1" dirty="0">
                    <a:solidFill>
                      <a:srgbClr val="0070C0"/>
                    </a:solidFill>
                  </a:rPr>
                  <a:t>	8  9 </a:t>
                </a:r>
                <a14:m>
                  <m:oMath xmlns:m="http://schemas.openxmlformats.org/officeDocument/2006/math">
                    <m:r>
                      <a:rPr lang="en-US" b="1" i="1">
                        <a:solidFill>
                          <a:srgbClr val="0070C0"/>
                        </a:solidFill>
                        <a:latin typeface="Cambria Math" panose="02040503050406030204" pitchFamily="18" charset="0"/>
                      </a:rPr>
                      <m:t>×</m:t>
                    </m:r>
                  </m:oMath>
                </a14:m>
                <a:r>
                  <a:rPr lang="en-US" b="1" dirty="0">
                    <a:solidFill>
                      <a:srgbClr val="0070C0"/>
                    </a:solidFill>
                  </a:rPr>
                  <a:t>  12  +  2  ÷</a:t>
                </a:r>
              </a:p>
              <a:p>
                <a:endParaRPr lang="en-US" dirty="0"/>
              </a:p>
              <a:p>
                <a:r>
                  <a:rPr lang="en-US" dirty="0"/>
                  <a:t>Assume that someone</a:t>
                </a:r>
                <a:br>
                  <a:rPr lang="en-US" dirty="0"/>
                </a:br>
                <a:r>
                  <a:rPr lang="en-US" dirty="0"/>
                  <a:t>has written a multiply</a:t>
                </a:r>
                <a:br>
                  <a:rPr lang="en-US" dirty="0"/>
                </a:br>
                <a:r>
                  <a:rPr lang="en-US" dirty="0"/>
                  <a:t>routine:</a:t>
                </a:r>
              </a:p>
              <a:p>
                <a:pPr lvl="1"/>
                <a:r>
                  <a:rPr lang="en-US" dirty="0"/>
                  <a:t>subroutine </a:t>
                </a:r>
                <a:r>
                  <a:rPr lang="en-US" dirty="0">
                    <a:solidFill>
                      <a:srgbClr val="00B050"/>
                    </a:solidFill>
                  </a:rPr>
                  <a:t>MULT</a:t>
                </a:r>
              </a:p>
              <a:p>
                <a:pPr lvl="1"/>
                <a:r>
                  <a:rPr lang="en-US" dirty="0">
                    <a:solidFill>
                      <a:srgbClr val="00B050"/>
                    </a:solidFill>
                  </a:rPr>
                  <a:t>R0</a:t>
                </a:r>
                <a:r>
                  <a:rPr lang="en-US" dirty="0"/>
                  <a:t>, </a:t>
                </a:r>
                <a:r>
                  <a:rPr lang="en-US" dirty="0">
                    <a:solidFill>
                      <a:srgbClr val="00B050"/>
                    </a:solidFill>
                  </a:rPr>
                  <a:t>R1</a:t>
                </a:r>
                <a:r>
                  <a:rPr lang="en-US" dirty="0"/>
                  <a:t> input operands</a:t>
                </a:r>
              </a:p>
              <a:p>
                <a:pPr lvl="1"/>
                <a:r>
                  <a:rPr lang="en-US" dirty="0">
                    <a:solidFill>
                      <a:srgbClr val="00B050"/>
                    </a:solidFill>
                  </a:rPr>
                  <a:t>R0</a:t>
                </a:r>
                <a:r>
                  <a:rPr lang="en-US" dirty="0"/>
                  <a:t> output (</a:t>
                </a:r>
                <a:r>
                  <a:rPr lang="en-US" dirty="0">
                    <a:solidFill>
                      <a:srgbClr val="0070C0"/>
                    </a:solidFill>
                  </a:rPr>
                  <a:t>R0 ← R0 × R1</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43" t="-3448"/>
                </a:stretch>
              </a:blipFill>
            </p:spPr>
            <p:txBody>
              <a:bodyPr/>
              <a:lstStyle/>
              <a:p>
                <a:r>
                  <a:rPr lang="en-US">
                    <a:noFill/>
                  </a:rPr>
                  <a:t> </a:t>
                </a:r>
              </a:p>
            </p:txBody>
          </p:sp>
        </mc:Fallback>
      </mc:AlternateContent>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12</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7129949" y="4172707"/>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x4000</a:t>
            </a:r>
          </a:p>
        </p:txBody>
      </p:sp>
      <p:sp>
        <p:nvSpPr>
          <p:cNvPr id="28" name="TextBox 27">
            <a:extLst>
              <a:ext uri="{FF2B5EF4-FFF2-40B4-BE49-F238E27FC236}">
                <a16:creationId xmlns:a16="http://schemas.microsoft.com/office/drawing/2014/main" id="{4B76DFA0-29D5-4C6C-8588-9AEBD2DF613A}"/>
              </a:ext>
            </a:extLst>
          </p:cNvPr>
          <p:cNvSpPr txBox="1"/>
          <p:nvPr/>
        </p:nvSpPr>
        <p:spPr>
          <a:xfrm>
            <a:off x="7129948" y="3826276"/>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34" name="TextBox 33">
            <a:extLst>
              <a:ext uri="{FF2B5EF4-FFF2-40B4-BE49-F238E27FC236}">
                <a16:creationId xmlns:a16="http://schemas.microsoft.com/office/drawing/2014/main" id="{D684B217-DB2B-4A17-85A6-31D171050623}"/>
              </a:ext>
            </a:extLst>
          </p:cNvPr>
          <p:cNvSpPr txBox="1"/>
          <p:nvPr/>
        </p:nvSpPr>
        <p:spPr>
          <a:xfrm>
            <a:off x="7129947" y="3479520"/>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x3FFE</a:t>
            </a:r>
          </a:p>
        </p:txBody>
      </p:sp>
      <p:sp>
        <p:nvSpPr>
          <p:cNvPr id="37" name="TextBox 36">
            <a:extLst>
              <a:ext uri="{FF2B5EF4-FFF2-40B4-BE49-F238E27FC236}">
                <a16:creationId xmlns:a16="http://schemas.microsoft.com/office/drawing/2014/main" id="{833EB1F4-BF68-46CC-A7D3-3B76051EBCDC}"/>
              </a:ext>
            </a:extLst>
          </p:cNvPr>
          <p:cNvSpPr txBox="1"/>
          <p:nvPr/>
        </p:nvSpPr>
        <p:spPr>
          <a:xfrm>
            <a:off x="7129946" y="3136413"/>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40" name="TextBox 39">
            <a:extLst>
              <a:ext uri="{FF2B5EF4-FFF2-40B4-BE49-F238E27FC236}">
                <a16:creationId xmlns:a16="http://schemas.microsoft.com/office/drawing/2014/main" id="{CF926E3B-4287-4DEE-87FB-315AC39A38F1}"/>
              </a:ext>
            </a:extLst>
          </p:cNvPr>
          <p:cNvSpPr txBox="1"/>
          <p:nvPr/>
        </p:nvSpPr>
        <p:spPr>
          <a:xfrm>
            <a:off x="7129945" y="2801532"/>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x3FFD</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329826" y="226387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FCC8CFEE-0622-449E-9B50-C709DBAC11FF}"/>
              </a:ext>
            </a:extLst>
          </p:cNvPr>
          <p:cNvSpPr/>
          <p:nvPr/>
        </p:nvSpPr>
        <p:spPr>
          <a:xfrm>
            <a:off x="5876176" y="3556428"/>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D991F60-75A9-46C7-A6B7-CB954DC7A5FA}"/>
              </a:ext>
            </a:extLst>
          </p:cNvPr>
          <p:cNvSpPr txBox="1"/>
          <p:nvPr/>
        </p:nvSpPr>
        <p:spPr>
          <a:xfrm>
            <a:off x="6188561" y="3486513"/>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#9</a:t>
            </a:r>
          </a:p>
        </p:txBody>
      </p:sp>
      <p:sp>
        <p:nvSpPr>
          <p:cNvPr id="23" name="TextBox 22">
            <a:extLst>
              <a:ext uri="{FF2B5EF4-FFF2-40B4-BE49-F238E27FC236}">
                <a16:creationId xmlns:a16="http://schemas.microsoft.com/office/drawing/2014/main" id="{8D40F1D2-9A3F-46F6-85FE-9D1727FE489B}"/>
              </a:ext>
            </a:extLst>
          </p:cNvPr>
          <p:cNvSpPr txBox="1"/>
          <p:nvPr/>
        </p:nvSpPr>
        <p:spPr>
          <a:xfrm>
            <a:off x="5037289" y="3486513"/>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grpSp>
        <p:nvGrpSpPr>
          <p:cNvPr id="4" name="Group 3">
            <a:extLst>
              <a:ext uri="{FF2B5EF4-FFF2-40B4-BE49-F238E27FC236}">
                <a16:creationId xmlns:a16="http://schemas.microsoft.com/office/drawing/2014/main" id="{4AD1A002-BDC4-4E53-B577-A9A35B7CA908}"/>
              </a:ext>
            </a:extLst>
          </p:cNvPr>
          <p:cNvGrpSpPr/>
          <p:nvPr/>
        </p:nvGrpSpPr>
        <p:grpSpPr>
          <a:xfrm>
            <a:off x="5876176" y="3829913"/>
            <a:ext cx="1253762" cy="523220"/>
            <a:chOff x="8608005" y="4855544"/>
            <a:chExt cx="1253762" cy="523220"/>
          </a:xfrm>
        </p:grpSpPr>
        <p:sp>
          <p:nvSpPr>
            <p:cNvPr id="26" name="Rectangle 25">
              <a:extLst>
                <a:ext uri="{FF2B5EF4-FFF2-40B4-BE49-F238E27FC236}">
                  <a16:creationId xmlns:a16="http://schemas.microsoft.com/office/drawing/2014/main" id="{D659D0C7-F9B1-4D18-9180-F12D8DECB22D}"/>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656116D-17C2-4978-B3F0-765797267E58}"/>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#8</a:t>
              </a:r>
            </a:p>
          </p:txBody>
        </p:sp>
      </p:grpSp>
    </p:spTree>
    <p:extLst>
      <p:ext uri="{BB962C8B-B14F-4D97-AF65-F5344CB8AC3E}">
        <p14:creationId xmlns:p14="http://schemas.microsoft.com/office/powerpoint/2010/main" val="20814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Example of a MULT Subroutine</a:t>
            </a:r>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spcAft>
                <a:spcPts val="0"/>
              </a:spcAft>
            </a:pPr>
            <a:r>
              <a:rPr lang="en-US" dirty="0">
                <a:solidFill>
                  <a:srgbClr val="00B050"/>
                </a:solidFill>
              </a:rPr>
              <a:t>MULT</a:t>
            </a:r>
          </a:p>
          <a:p>
            <a:pPr>
              <a:lnSpc>
                <a:spcPct val="100000"/>
              </a:lnSpc>
              <a:spcBef>
                <a:spcPts val="0"/>
              </a:spcBef>
              <a:spcAft>
                <a:spcPts val="0"/>
              </a:spcAft>
            </a:pPr>
            <a:r>
              <a:rPr lang="en-US" dirty="0"/>
              <a:t>AND R2,R2,#0</a:t>
            </a:r>
          </a:p>
          <a:p>
            <a:pPr>
              <a:lnSpc>
                <a:spcPct val="100000"/>
              </a:lnSpc>
              <a:spcBef>
                <a:spcPts val="0"/>
              </a:spcBef>
              <a:spcAft>
                <a:spcPts val="0"/>
              </a:spcAft>
            </a:pPr>
            <a:r>
              <a:rPr lang="en-US" dirty="0"/>
              <a:t>ADD R1,R1,#0</a:t>
            </a:r>
          </a:p>
          <a:p>
            <a:pPr>
              <a:lnSpc>
                <a:spcPct val="100000"/>
              </a:lnSpc>
              <a:spcBef>
                <a:spcPts val="0"/>
              </a:spcBef>
              <a:spcAft>
                <a:spcPts val="0"/>
              </a:spcAft>
            </a:pPr>
            <a:r>
              <a:rPr lang="en-US" dirty="0" err="1"/>
              <a:t>BRz</a:t>
            </a:r>
            <a:r>
              <a:rPr lang="en-US" dirty="0"/>
              <a:t> MULTDONE</a:t>
            </a:r>
          </a:p>
          <a:p>
            <a:pPr>
              <a:lnSpc>
                <a:spcPct val="100000"/>
              </a:lnSpc>
              <a:spcBef>
                <a:spcPts val="0"/>
              </a:spcBef>
              <a:spcAft>
                <a:spcPts val="0"/>
              </a:spcAft>
            </a:pPr>
            <a:r>
              <a:rPr lang="en-US" dirty="0">
                <a:solidFill>
                  <a:srgbClr val="00B050"/>
                </a:solidFill>
              </a:rPr>
              <a:t>MULTLOOP</a:t>
            </a:r>
          </a:p>
          <a:p>
            <a:pPr>
              <a:lnSpc>
                <a:spcPct val="100000"/>
              </a:lnSpc>
              <a:spcBef>
                <a:spcPts val="0"/>
              </a:spcBef>
              <a:spcAft>
                <a:spcPts val="0"/>
              </a:spcAft>
            </a:pPr>
            <a:r>
              <a:rPr lang="en-US" dirty="0"/>
              <a:t>ADD R2,R2,R0</a:t>
            </a:r>
          </a:p>
          <a:p>
            <a:pPr>
              <a:lnSpc>
                <a:spcPct val="100000"/>
              </a:lnSpc>
              <a:spcBef>
                <a:spcPts val="0"/>
              </a:spcBef>
              <a:spcAft>
                <a:spcPts val="0"/>
              </a:spcAft>
            </a:pPr>
            <a:r>
              <a:rPr lang="en-US" dirty="0"/>
              <a:t>ADD R1,R1,#-1</a:t>
            </a:r>
          </a:p>
          <a:p>
            <a:pPr>
              <a:lnSpc>
                <a:spcPct val="100000"/>
              </a:lnSpc>
              <a:spcBef>
                <a:spcPts val="0"/>
              </a:spcBef>
              <a:spcAft>
                <a:spcPts val="0"/>
              </a:spcAft>
            </a:pPr>
            <a:r>
              <a:rPr lang="en-US" dirty="0" err="1"/>
              <a:t>BRnp</a:t>
            </a:r>
            <a:r>
              <a:rPr lang="en-US" dirty="0"/>
              <a:t> MULTLOOP</a:t>
            </a:r>
          </a:p>
          <a:p>
            <a:pPr>
              <a:lnSpc>
                <a:spcPct val="100000"/>
              </a:lnSpc>
              <a:spcBef>
                <a:spcPts val="0"/>
              </a:spcBef>
              <a:spcAft>
                <a:spcPts val="0"/>
              </a:spcAft>
            </a:pPr>
            <a:r>
              <a:rPr lang="en-US" dirty="0">
                <a:solidFill>
                  <a:srgbClr val="00B050"/>
                </a:solidFill>
              </a:rPr>
              <a:t>MULTDONE</a:t>
            </a:r>
          </a:p>
          <a:p>
            <a:pPr>
              <a:lnSpc>
                <a:spcPct val="100000"/>
              </a:lnSpc>
              <a:spcBef>
                <a:spcPts val="0"/>
              </a:spcBef>
              <a:spcAft>
                <a:spcPts val="0"/>
              </a:spcAft>
            </a:pPr>
            <a:r>
              <a:rPr lang="en-US" dirty="0"/>
              <a:t>ADD R0,R2,#0</a:t>
            </a:r>
          </a:p>
          <a:p>
            <a:pPr>
              <a:lnSpc>
                <a:spcPct val="100000"/>
              </a:lnSpc>
              <a:spcBef>
                <a:spcPts val="0"/>
              </a:spcBef>
              <a:spcAft>
                <a:spcPts val="0"/>
              </a:spcAft>
            </a:pPr>
            <a:r>
              <a:rPr lang="en-US" dirty="0"/>
              <a:t>RET</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13</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
        <p:nvSpPr>
          <p:cNvPr id="5" name="Rectangle 4">
            <a:extLst>
              <a:ext uri="{FF2B5EF4-FFF2-40B4-BE49-F238E27FC236}">
                <a16:creationId xmlns:a16="http://schemas.microsoft.com/office/drawing/2014/main" id="{25111513-60DF-4E32-A164-C99C3FDBBC97}"/>
              </a:ext>
            </a:extLst>
          </p:cNvPr>
          <p:cNvSpPr/>
          <p:nvPr/>
        </p:nvSpPr>
        <p:spPr>
          <a:xfrm>
            <a:off x="5407921" y="1630017"/>
            <a:ext cx="2980706" cy="146066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What is the call interface for this subroutine?</a:t>
            </a:r>
          </a:p>
        </p:txBody>
      </p:sp>
      <p:sp>
        <p:nvSpPr>
          <p:cNvPr id="24" name="Rectangle 23">
            <a:extLst>
              <a:ext uri="{FF2B5EF4-FFF2-40B4-BE49-F238E27FC236}">
                <a16:creationId xmlns:a16="http://schemas.microsoft.com/office/drawing/2014/main" id="{3D5161D0-0D5D-4F7A-8AEB-937E6A691745}"/>
              </a:ext>
            </a:extLst>
          </p:cNvPr>
          <p:cNvSpPr/>
          <p:nvPr/>
        </p:nvSpPr>
        <p:spPr>
          <a:xfrm>
            <a:off x="4346457" y="3206052"/>
            <a:ext cx="4042170" cy="26630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Inputs: R0, R1</a:t>
            </a:r>
          </a:p>
          <a:p>
            <a:r>
              <a:rPr lang="en-US" sz="2800" dirty="0">
                <a:solidFill>
                  <a:schemeClr val="tx1"/>
                </a:solidFill>
              </a:rPr>
              <a:t>Output: R0 ← R0 × R1</a:t>
            </a:r>
          </a:p>
          <a:p>
            <a:r>
              <a:rPr lang="en-US" sz="2800" dirty="0">
                <a:solidFill>
                  <a:schemeClr val="tx1"/>
                </a:solidFill>
              </a:rPr>
              <a:t>Caller-saved: </a:t>
            </a:r>
          </a:p>
          <a:p>
            <a:r>
              <a:rPr lang="en-US" sz="2800" dirty="0">
                <a:solidFill>
                  <a:schemeClr val="tx1"/>
                </a:solidFill>
              </a:rPr>
              <a:t>	R1, R2, R7</a:t>
            </a:r>
          </a:p>
          <a:p>
            <a:r>
              <a:rPr lang="en-US" sz="2800" dirty="0" err="1">
                <a:solidFill>
                  <a:schemeClr val="tx1"/>
                </a:solidFill>
              </a:rPr>
              <a:t>Callee</a:t>
            </a:r>
            <a:r>
              <a:rPr lang="en-US" sz="2800" dirty="0">
                <a:solidFill>
                  <a:schemeClr val="tx1"/>
                </a:solidFill>
              </a:rPr>
              <a:t>-saved:</a:t>
            </a:r>
            <a:br>
              <a:rPr lang="en-US" sz="2800" dirty="0">
                <a:solidFill>
                  <a:schemeClr val="tx1"/>
                </a:solidFill>
              </a:rPr>
            </a:br>
            <a:r>
              <a:rPr lang="en-US" sz="2800" dirty="0">
                <a:solidFill>
                  <a:schemeClr val="tx1"/>
                </a:solidFill>
              </a:rPr>
              <a:t>	R3, R4, R5, R6</a:t>
            </a:r>
          </a:p>
        </p:txBody>
      </p:sp>
    </p:spTree>
    <p:extLst>
      <p:ext uri="{BB962C8B-B14F-4D97-AF65-F5344CB8AC3E}">
        <p14:creationId xmlns:p14="http://schemas.microsoft.com/office/powerpoint/2010/main" val="163666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To Multiply: Pop Twice, Multiply, Push Product</a:t>
            </a:r>
          </a:p>
        </p:txBody>
      </p:sp>
      <p:sp>
        <p:nvSpPr>
          <p:cNvPr id="3" name="Content Placeholder 2"/>
          <p:cNvSpPr>
            <a:spLocks noGrp="1"/>
          </p:cNvSpPr>
          <p:nvPr>
            <p:ph idx="1"/>
          </p:nvPr>
        </p:nvSpPr>
        <p:spPr>
          <a:xfrm>
            <a:off x="596350" y="1630017"/>
            <a:ext cx="7792278" cy="4239077"/>
          </a:xfrm>
        </p:spPr>
        <p:txBody>
          <a:bodyPr>
            <a:normAutofit fontScale="92500" lnSpcReduction="10000"/>
          </a:bodyPr>
          <a:lstStyle/>
          <a:p>
            <a:pPr>
              <a:lnSpc>
                <a:spcPct val="100000"/>
              </a:lnSpc>
              <a:spcBef>
                <a:spcPts val="0"/>
              </a:spcBef>
              <a:spcAft>
                <a:spcPts val="0"/>
              </a:spcAft>
            </a:pPr>
            <a:r>
              <a:rPr lang="en-US" dirty="0">
                <a:solidFill>
                  <a:srgbClr val="00B050"/>
                </a:solidFill>
              </a:rPr>
              <a:t>STACKMULT</a:t>
            </a:r>
          </a:p>
          <a:p>
            <a:pPr>
              <a:lnSpc>
                <a:spcPct val="100000"/>
              </a:lnSpc>
              <a:spcBef>
                <a:spcPts val="0"/>
              </a:spcBef>
              <a:spcAft>
                <a:spcPts val="0"/>
              </a:spcAft>
            </a:pPr>
            <a:endParaRPr lang="en-US" dirty="0"/>
          </a:p>
          <a:p>
            <a:pPr marL="0" indent="0">
              <a:lnSpc>
                <a:spcPct val="100000"/>
              </a:lnSpc>
              <a:spcBef>
                <a:spcPts val="0"/>
              </a:spcBef>
              <a:spcAft>
                <a:spcPts val="0"/>
              </a:spcAft>
              <a:buNone/>
            </a:pPr>
            <a:r>
              <a:rPr lang="en-US" dirty="0"/>
              <a:t>			; pop 9 into R1</a:t>
            </a:r>
          </a:p>
          <a:p>
            <a:pPr marL="0" indent="0">
              <a:lnSpc>
                <a:spcPct val="100000"/>
              </a:lnSpc>
              <a:spcBef>
                <a:spcPts val="0"/>
              </a:spcBef>
              <a:spcAft>
                <a:spcPts val="0"/>
              </a:spcAft>
              <a:buNone/>
            </a:pPr>
            <a:r>
              <a:rPr lang="en-US" dirty="0"/>
              <a:t>			; remove space</a:t>
            </a:r>
          </a:p>
          <a:p>
            <a:pPr>
              <a:lnSpc>
                <a:spcPct val="100000"/>
              </a:lnSpc>
              <a:spcBef>
                <a:spcPts val="0"/>
              </a:spcBef>
              <a:spcAft>
                <a:spcPts val="0"/>
              </a:spcAft>
            </a:pPr>
            <a:endParaRPr lang="en-US" dirty="0"/>
          </a:p>
          <a:p>
            <a:pPr>
              <a:lnSpc>
                <a:spcPct val="100000"/>
              </a:lnSpc>
              <a:spcBef>
                <a:spcPts val="0"/>
              </a:spcBef>
              <a:spcAft>
                <a:spcPts val="0"/>
              </a:spcAft>
            </a:pPr>
            <a:r>
              <a:rPr lang="en-US" dirty="0"/>
              <a:t> </a:t>
            </a:r>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r>
              <a:rPr lang="en-US" dirty="0"/>
              <a:t> </a:t>
            </a:r>
          </a:p>
          <a:p>
            <a:pPr>
              <a:lnSpc>
                <a:spcPct val="100000"/>
              </a:lnSpc>
              <a:spcBef>
                <a:spcPts val="0"/>
              </a:spcBef>
              <a:spcAft>
                <a:spcPts val="0"/>
              </a:spcAft>
            </a:pPr>
            <a:endParaRPr lang="en-US" dirty="0"/>
          </a:p>
          <a:p>
            <a:endParaRPr lang="en-US" dirty="0"/>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14</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7129949" y="4172707"/>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x4000</a:t>
            </a:r>
          </a:p>
        </p:txBody>
      </p:sp>
      <p:sp>
        <p:nvSpPr>
          <p:cNvPr id="28" name="TextBox 27">
            <a:extLst>
              <a:ext uri="{FF2B5EF4-FFF2-40B4-BE49-F238E27FC236}">
                <a16:creationId xmlns:a16="http://schemas.microsoft.com/office/drawing/2014/main" id="{4B76DFA0-29D5-4C6C-8588-9AEBD2DF613A}"/>
              </a:ext>
            </a:extLst>
          </p:cNvPr>
          <p:cNvSpPr txBox="1"/>
          <p:nvPr/>
        </p:nvSpPr>
        <p:spPr>
          <a:xfrm>
            <a:off x="7129948" y="3826276"/>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34" name="TextBox 33">
            <a:extLst>
              <a:ext uri="{FF2B5EF4-FFF2-40B4-BE49-F238E27FC236}">
                <a16:creationId xmlns:a16="http://schemas.microsoft.com/office/drawing/2014/main" id="{D684B217-DB2B-4A17-85A6-31D171050623}"/>
              </a:ext>
            </a:extLst>
          </p:cNvPr>
          <p:cNvSpPr txBox="1"/>
          <p:nvPr/>
        </p:nvSpPr>
        <p:spPr>
          <a:xfrm>
            <a:off x="7129947" y="3479520"/>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x3FFE</a:t>
            </a:r>
          </a:p>
        </p:txBody>
      </p:sp>
      <p:sp>
        <p:nvSpPr>
          <p:cNvPr id="37" name="TextBox 36">
            <a:extLst>
              <a:ext uri="{FF2B5EF4-FFF2-40B4-BE49-F238E27FC236}">
                <a16:creationId xmlns:a16="http://schemas.microsoft.com/office/drawing/2014/main" id="{833EB1F4-BF68-46CC-A7D3-3B76051EBCDC}"/>
              </a:ext>
            </a:extLst>
          </p:cNvPr>
          <p:cNvSpPr txBox="1"/>
          <p:nvPr/>
        </p:nvSpPr>
        <p:spPr>
          <a:xfrm>
            <a:off x="7129946" y="3136413"/>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40" name="TextBox 39">
            <a:extLst>
              <a:ext uri="{FF2B5EF4-FFF2-40B4-BE49-F238E27FC236}">
                <a16:creationId xmlns:a16="http://schemas.microsoft.com/office/drawing/2014/main" id="{CF926E3B-4287-4DEE-87FB-315AC39A38F1}"/>
              </a:ext>
            </a:extLst>
          </p:cNvPr>
          <p:cNvSpPr txBox="1"/>
          <p:nvPr/>
        </p:nvSpPr>
        <p:spPr>
          <a:xfrm>
            <a:off x="7129945" y="2801532"/>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x3FFD</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329826" y="226387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FCC8CFEE-0622-449E-9B50-C709DBAC11FF}"/>
              </a:ext>
            </a:extLst>
          </p:cNvPr>
          <p:cNvSpPr/>
          <p:nvPr/>
        </p:nvSpPr>
        <p:spPr>
          <a:xfrm>
            <a:off x="5876176" y="3556428"/>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D991F60-75A9-46C7-A6B7-CB954DC7A5FA}"/>
              </a:ext>
            </a:extLst>
          </p:cNvPr>
          <p:cNvSpPr txBox="1"/>
          <p:nvPr/>
        </p:nvSpPr>
        <p:spPr>
          <a:xfrm>
            <a:off x="6188561" y="3486513"/>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#9</a:t>
            </a:r>
          </a:p>
        </p:txBody>
      </p:sp>
      <p:sp>
        <p:nvSpPr>
          <p:cNvPr id="23" name="TextBox 22">
            <a:extLst>
              <a:ext uri="{FF2B5EF4-FFF2-40B4-BE49-F238E27FC236}">
                <a16:creationId xmlns:a16="http://schemas.microsoft.com/office/drawing/2014/main" id="{8D40F1D2-9A3F-46F6-85FE-9D1727FE489B}"/>
              </a:ext>
            </a:extLst>
          </p:cNvPr>
          <p:cNvSpPr txBox="1"/>
          <p:nvPr/>
        </p:nvSpPr>
        <p:spPr>
          <a:xfrm>
            <a:off x="5037289" y="3486513"/>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grpSp>
        <p:nvGrpSpPr>
          <p:cNvPr id="4" name="Group 3">
            <a:extLst>
              <a:ext uri="{FF2B5EF4-FFF2-40B4-BE49-F238E27FC236}">
                <a16:creationId xmlns:a16="http://schemas.microsoft.com/office/drawing/2014/main" id="{4AD1A002-BDC4-4E53-B577-A9A35B7CA908}"/>
              </a:ext>
            </a:extLst>
          </p:cNvPr>
          <p:cNvGrpSpPr/>
          <p:nvPr/>
        </p:nvGrpSpPr>
        <p:grpSpPr>
          <a:xfrm>
            <a:off x="5876176" y="3829913"/>
            <a:ext cx="1253762" cy="523220"/>
            <a:chOff x="8608005" y="4855544"/>
            <a:chExt cx="1253762" cy="523220"/>
          </a:xfrm>
        </p:grpSpPr>
        <p:sp>
          <p:nvSpPr>
            <p:cNvPr id="26" name="Rectangle 25">
              <a:extLst>
                <a:ext uri="{FF2B5EF4-FFF2-40B4-BE49-F238E27FC236}">
                  <a16:creationId xmlns:a16="http://schemas.microsoft.com/office/drawing/2014/main" id="{D659D0C7-F9B1-4D18-9180-F12D8DECB22D}"/>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656116D-17C2-4978-B3F0-765797267E58}"/>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#8</a:t>
              </a:r>
            </a:p>
          </p:txBody>
        </p:sp>
      </p:grpSp>
      <p:grpSp>
        <p:nvGrpSpPr>
          <p:cNvPr id="24" name="Group 23">
            <a:extLst>
              <a:ext uri="{FF2B5EF4-FFF2-40B4-BE49-F238E27FC236}">
                <a16:creationId xmlns:a16="http://schemas.microsoft.com/office/drawing/2014/main" id="{A82183C4-D3BE-40FD-A869-70A66EB16631}"/>
              </a:ext>
            </a:extLst>
          </p:cNvPr>
          <p:cNvGrpSpPr/>
          <p:nvPr/>
        </p:nvGrpSpPr>
        <p:grpSpPr>
          <a:xfrm>
            <a:off x="5037289" y="3615442"/>
            <a:ext cx="829073" cy="731486"/>
            <a:chOff x="5037289" y="4349496"/>
            <a:chExt cx="829073" cy="731486"/>
          </a:xfrm>
        </p:grpSpPr>
        <p:sp>
          <p:nvSpPr>
            <p:cNvPr id="29" name="TextBox 28">
              <a:extLst>
                <a:ext uri="{FF2B5EF4-FFF2-40B4-BE49-F238E27FC236}">
                  <a16:creationId xmlns:a16="http://schemas.microsoft.com/office/drawing/2014/main" id="{1E301C30-FA55-46E6-A1B8-544ED81A47DB}"/>
                </a:ext>
              </a:extLst>
            </p:cNvPr>
            <p:cNvSpPr txBox="1"/>
            <p:nvPr/>
          </p:nvSpPr>
          <p:spPr>
            <a:xfrm>
              <a:off x="5037289" y="4557762"/>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cxnSp>
          <p:nvCxnSpPr>
            <p:cNvPr id="30" name="Straight Connector 29">
              <a:extLst>
                <a:ext uri="{FF2B5EF4-FFF2-40B4-BE49-F238E27FC236}">
                  <a16:creationId xmlns:a16="http://schemas.microsoft.com/office/drawing/2014/main" id="{B5F6A769-2D48-4EEE-BC7B-F726CC40072E}"/>
                </a:ext>
              </a:extLst>
            </p:cNvPr>
            <p:cNvCxnSpPr>
              <a:cxnSpLocks/>
            </p:cNvCxnSpPr>
            <p:nvPr/>
          </p:nvCxnSpPr>
          <p:spPr>
            <a:xfrm flipV="1">
              <a:off x="5042194" y="4349496"/>
              <a:ext cx="650947" cy="2395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69FEB1FF-73C5-446B-AD43-44A22B8145E0}"/>
              </a:ext>
            </a:extLst>
          </p:cNvPr>
          <p:cNvSpPr txBox="1"/>
          <p:nvPr/>
        </p:nvSpPr>
        <p:spPr>
          <a:xfrm>
            <a:off x="599175" y="2666047"/>
            <a:ext cx="2448106" cy="492443"/>
          </a:xfrm>
          <a:prstGeom prst="rect">
            <a:avLst/>
          </a:prstGeom>
          <a:noFill/>
        </p:spPr>
        <p:txBody>
          <a:bodyPr wrap="none" rtlCol="0">
            <a:spAutoFit/>
          </a:bodyPr>
          <a:lstStyle/>
          <a:p>
            <a:r>
              <a:rPr lang="en-US" sz="2600" dirty="0">
                <a:solidFill>
                  <a:srgbClr val="0070C0"/>
                </a:solidFill>
              </a:rPr>
              <a:t>ADD R6,R6,#1</a:t>
            </a:r>
          </a:p>
        </p:txBody>
      </p:sp>
      <p:sp>
        <p:nvSpPr>
          <p:cNvPr id="32" name="TextBox 31">
            <a:extLst>
              <a:ext uri="{FF2B5EF4-FFF2-40B4-BE49-F238E27FC236}">
                <a16:creationId xmlns:a16="http://schemas.microsoft.com/office/drawing/2014/main" id="{59B21E52-4185-47C8-A780-43A2B29F20B0}"/>
              </a:ext>
            </a:extLst>
          </p:cNvPr>
          <p:cNvSpPr txBox="1"/>
          <p:nvPr/>
        </p:nvSpPr>
        <p:spPr>
          <a:xfrm>
            <a:off x="593859" y="2300656"/>
            <a:ext cx="2411238" cy="492443"/>
          </a:xfrm>
          <a:prstGeom prst="rect">
            <a:avLst/>
          </a:prstGeom>
          <a:noFill/>
        </p:spPr>
        <p:txBody>
          <a:bodyPr wrap="none" rtlCol="0">
            <a:spAutoFit/>
          </a:bodyPr>
          <a:lstStyle/>
          <a:p>
            <a:r>
              <a:rPr lang="en-US" sz="2600" dirty="0">
                <a:solidFill>
                  <a:srgbClr val="0070C0"/>
                </a:solidFill>
              </a:rPr>
              <a:t>LDR R1,R6,#0</a:t>
            </a:r>
          </a:p>
        </p:txBody>
      </p:sp>
      <p:sp>
        <p:nvSpPr>
          <p:cNvPr id="33" name="Rectangle 32">
            <a:extLst>
              <a:ext uri="{FF2B5EF4-FFF2-40B4-BE49-F238E27FC236}">
                <a16:creationId xmlns:a16="http://schemas.microsoft.com/office/drawing/2014/main" id="{E983375A-BEA3-44A2-B09E-4FD601AC4FBF}"/>
              </a:ext>
            </a:extLst>
          </p:cNvPr>
          <p:cNvSpPr/>
          <p:nvPr/>
        </p:nvSpPr>
        <p:spPr>
          <a:xfrm>
            <a:off x="1218402" y="3388779"/>
            <a:ext cx="2762197" cy="1095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Is the “9” still</a:t>
            </a:r>
            <a:br>
              <a:rPr lang="en-US" sz="2800" dirty="0">
                <a:solidFill>
                  <a:schemeClr val="tx1"/>
                </a:solidFill>
              </a:rPr>
            </a:br>
            <a:r>
              <a:rPr lang="en-US" sz="2800" dirty="0">
                <a:solidFill>
                  <a:schemeClr val="tx1"/>
                </a:solidFill>
              </a:rPr>
              <a:t>in memory?</a:t>
            </a:r>
          </a:p>
        </p:txBody>
      </p:sp>
      <p:sp>
        <p:nvSpPr>
          <p:cNvPr id="35" name="Rectangle 34">
            <a:extLst>
              <a:ext uri="{FF2B5EF4-FFF2-40B4-BE49-F238E27FC236}">
                <a16:creationId xmlns:a16="http://schemas.microsoft.com/office/drawing/2014/main" id="{4B4F3A6C-06F4-4424-8C24-CE40A1DD90AC}"/>
              </a:ext>
            </a:extLst>
          </p:cNvPr>
          <p:cNvSpPr/>
          <p:nvPr/>
        </p:nvSpPr>
        <p:spPr>
          <a:xfrm>
            <a:off x="982082" y="4941756"/>
            <a:ext cx="7020815" cy="9273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Probably, but it’s NOT on the stack.</a:t>
            </a:r>
          </a:p>
        </p:txBody>
      </p:sp>
    </p:spTree>
    <p:extLst>
      <p:ext uri="{BB962C8B-B14F-4D97-AF65-F5344CB8AC3E}">
        <p14:creationId xmlns:p14="http://schemas.microsoft.com/office/powerpoint/2010/main" val="103302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1000"/>
                            </p:stCondLst>
                            <p:childTnLst>
                              <p:par>
                                <p:cTn id="32" presetID="22" presetClass="exit" presetSubtype="8" fill="hold" grpId="0" nodeType="afterEffect">
                                  <p:stCondLst>
                                    <p:cond delay="0"/>
                                  </p:stCondLst>
                                  <p:childTnLst>
                                    <p:animEffect transition="out" filter="wipe(left)">
                                      <p:cBhvr>
                                        <p:cTn id="33" dur="500"/>
                                        <p:tgtEl>
                                          <p:spTgt spid="2"/>
                                        </p:tgtEl>
                                      </p:cBhvr>
                                    </p:animEffect>
                                    <p:set>
                                      <p:cBhvr>
                                        <p:cTn id="34" dur="1" fill="hold">
                                          <p:stCondLst>
                                            <p:cond delay="4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 grpId="0"/>
      <p:bldP spid="32" grpId="0"/>
      <p:bldP spid="33" grpId="0" animBg="1"/>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To Multiply: Pop Twice, Multiply, Push Product</a:t>
            </a:r>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spcAft>
                <a:spcPts val="0"/>
              </a:spcAft>
            </a:pPr>
            <a:r>
              <a:rPr lang="en-US" dirty="0">
                <a:solidFill>
                  <a:srgbClr val="00B050"/>
                </a:solidFill>
              </a:rPr>
              <a:t>STACKMULT</a:t>
            </a:r>
          </a:p>
          <a:p>
            <a:pPr>
              <a:lnSpc>
                <a:spcPct val="100000"/>
              </a:lnSpc>
              <a:spcBef>
                <a:spcPts val="0"/>
              </a:spcBef>
              <a:spcAft>
                <a:spcPts val="0"/>
              </a:spcAft>
            </a:pPr>
            <a:endParaRPr lang="en-US" dirty="0"/>
          </a:p>
          <a:p>
            <a:pPr>
              <a:lnSpc>
                <a:spcPct val="100000"/>
              </a:lnSpc>
              <a:spcBef>
                <a:spcPts val="0"/>
              </a:spcBef>
              <a:spcAft>
                <a:spcPts val="0"/>
              </a:spcAft>
            </a:pPr>
            <a:r>
              <a:rPr lang="en-US" dirty="0"/>
              <a:t>LDR R1,R6,#0	; pop 9 into R1</a:t>
            </a:r>
          </a:p>
          <a:p>
            <a:pPr>
              <a:lnSpc>
                <a:spcPct val="100000"/>
              </a:lnSpc>
              <a:spcBef>
                <a:spcPts val="0"/>
              </a:spcBef>
              <a:spcAft>
                <a:spcPts val="0"/>
              </a:spcAft>
            </a:pPr>
            <a:r>
              <a:rPr lang="en-US" dirty="0"/>
              <a:t>ADD R6,R6,#1	; remove space</a:t>
            </a:r>
          </a:p>
          <a:p>
            <a:pPr marL="0" indent="0">
              <a:lnSpc>
                <a:spcPct val="100000"/>
              </a:lnSpc>
              <a:spcBef>
                <a:spcPts val="0"/>
              </a:spcBef>
              <a:spcAft>
                <a:spcPts val="0"/>
              </a:spcAft>
              <a:buNone/>
            </a:pPr>
            <a:r>
              <a:rPr lang="en-US" dirty="0"/>
              <a:t>			; pop 8 into R0</a:t>
            </a:r>
          </a:p>
          <a:p>
            <a:pPr marL="0" indent="0">
              <a:lnSpc>
                <a:spcPct val="100000"/>
              </a:lnSpc>
              <a:spcBef>
                <a:spcPts val="0"/>
              </a:spcBef>
              <a:spcAft>
                <a:spcPts val="0"/>
              </a:spcAft>
              <a:buNone/>
            </a:pPr>
            <a:r>
              <a:rPr lang="en-US" dirty="0"/>
              <a:t>			; remove space</a:t>
            </a:r>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r>
              <a:rPr lang="en-US" dirty="0"/>
              <a:t> </a:t>
            </a:r>
          </a:p>
          <a:p>
            <a:pPr>
              <a:lnSpc>
                <a:spcPct val="100000"/>
              </a:lnSpc>
              <a:spcBef>
                <a:spcPts val="0"/>
              </a:spcBef>
              <a:spcAft>
                <a:spcPts val="0"/>
              </a:spcAft>
            </a:pPr>
            <a:endParaRPr lang="en-US" dirty="0"/>
          </a:p>
          <a:p>
            <a:endParaRPr lang="en-US" dirty="0"/>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15</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7129949" y="4172707"/>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x4000</a:t>
            </a:r>
          </a:p>
        </p:txBody>
      </p:sp>
      <p:sp>
        <p:nvSpPr>
          <p:cNvPr id="28" name="TextBox 27">
            <a:extLst>
              <a:ext uri="{FF2B5EF4-FFF2-40B4-BE49-F238E27FC236}">
                <a16:creationId xmlns:a16="http://schemas.microsoft.com/office/drawing/2014/main" id="{4B76DFA0-29D5-4C6C-8588-9AEBD2DF613A}"/>
              </a:ext>
            </a:extLst>
          </p:cNvPr>
          <p:cNvSpPr txBox="1"/>
          <p:nvPr/>
        </p:nvSpPr>
        <p:spPr>
          <a:xfrm>
            <a:off x="7129948" y="3826276"/>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34" name="TextBox 33">
            <a:extLst>
              <a:ext uri="{FF2B5EF4-FFF2-40B4-BE49-F238E27FC236}">
                <a16:creationId xmlns:a16="http://schemas.microsoft.com/office/drawing/2014/main" id="{D684B217-DB2B-4A17-85A6-31D171050623}"/>
              </a:ext>
            </a:extLst>
          </p:cNvPr>
          <p:cNvSpPr txBox="1"/>
          <p:nvPr/>
        </p:nvSpPr>
        <p:spPr>
          <a:xfrm>
            <a:off x="7129947" y="3479520"/>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x3FFE</a:t>
            </a:r>
          </a:p>
        </p:txBody>
      </p:sp>
      <p:sp>
        <p:nvSpPr>
          <p:cNvPr id="37" name="TextBox 36">
            <a:extLst>
              <a:ext uri="{FF2B5EF4-FFF2-40B4-BE49-F238E27FC236}">
                <a16:creationId xmlns:a16="http://schemas.microsoft.com/office/drawing/2014/main" id="{833EB1F4-BF68-46CC-A7D3-3B76051EBCDC}"/>
              </a:ext>
            </a:extLst>
          </p:cNvPr>
          <p:cNvSpPr txBox="1"/>
          <p:nvPr/>
        </p:nvSpPr>
        <p:spPr>
          <a:xfrm>
            <a:off x="7129946" y="3136413"/>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40" name="TextBox 39">
            <a:extLst>
              <a:ext uri="{FF2B5EF4-FFF2-40B4-BE49-F238E27FC236}">
                <a16:creationId xmlns:a16="http://schemas.microsoft.com/office/drawing/2014/main" id="{CF926E3B-4287-4DEE-87FB-315AC39A38F1}"/>
              </a:ext>
            </a:extLst>
          </p:cNvPr>
          <p:cNvSpPr txBox="1"/>
          <p:nvPr/>
        </p:nvSpPr>
        <p:spPr>
          <a:xfrm>
            <a:off x="7129945" y="2801532"/>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x3FFD</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329826" y="226387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22" name="TextBox 21">
            <a:extLst>
              <a:ext uri="{FF2B5EF4-FFF2-40B4-BE49-F238E27FC236}">
                <a16:creationId xmlns:a16="http://schemas.microsoft.com/office/drawing/2014/main" id="{2D991F60-75A9-46C7-A6B7-CB954DC7A5FA}"/>
              </a:ext>
            </a:extLst>
          </p:cNvPr>
          <p:cNvSpPr txBox="1"/>
          <p:nvPr/>
        </p:nvSpPr>
        <p:spPr>
          <a:xfrm>
            <a:off x="6188561" y="3486513"/>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#9</a:t>
            </a:r>
          </a:p>
        </p:txBody>
      </p:sp>
      <p:sp>
        <p:nvSpPr>
          <p:cNvPr id="23" name="TextBox 22">
            <a:extLst>
              <a:ext uri="{FF2B5EF4-FFF2-40B4-BE49-F238E27FC236}">
                <a16:creationId xmlns:a16="http://schemas.microsoft.com/office/drawing/2014/main" id="{8D40F1D2-9A3F-46F6-85FE-9D1727FE489B}"/>
              </a:ext>
            </a:extLst>
          </p:cNvPr>
          <p:cNvSpPr txBox="1"/>
          <p:nvPr/>
        </p:nvSpPr>
        <p:spPr>
          <a:xfrm>
            <a:off x="5037289" y="3806163"/>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26" name="Rectangle 25">
            <a:extLst>
              <a:ext uri="{FF2B5EF4-FFF2-40B4-BE49-F238E27FC236}">
                <a16:creationId xmlns:a16="http://schemas.microsoft.com/office/drawing/2014/main" id="{D659D0C7-F9B1-4D18-9180-F12D8DECB22D}"/>
              </a:ext>
            </a:extLst>
          </p:cNvPr>
          <p:cNvSpPr/>
          <p:nvPr/>
        </p:nvSpPr>
        <p:spPr>
          <a:xfrm>
            <a:off x="5876176" y="3894558"/>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656116D-17C2-4978-B3F0-765797267E58}"/>
              </a:ext>
            </a:extLst>
          </p:cNvPr>
          <p:cNvSpPr txBox="1"/>
          <p:nvPr/>
        </p:nvSpPr>
        <p:spPr>
          <a:xfrm>
            <a:off x="6195922" y="3829913"/>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#8</a:t>
            </a:r>
          </a:p>
        </p:txBody>
      </p:sp>
      <p:grpSp>
        <p:nvGrpSpPr>
          <p:cNvPr id="24" name="Group 23">
            <a:extLst>
              <a:ext uri="{FF2B5EF4-FFF2-40B4-BE49-F238E27FC236}">
                <a16:creationId xmlns:a16="http://schemas.microsoft.com/office/drawing/2014/main" id="{A82183C4-D3BE-40FD-A869-70A66EB16631}"/>
              </a:ext>
            </a:extLst>
          </p:cNvPr>
          <p:cNvGrpSpPr/>
          <p:nvPr/>
        </p:nvGrpSpPr>
        <p:grpSpPr>
          <a:xfrm>
            <a:off x="5037289" y="3935092"/>
            <a:ext cx="829073" cy="731486"/>
            <a:chOff x="5037289" y="4349496"/>
            <a:chExt cx="829073" cy="731486"/>
          </a:xfrm>
        </p:grpSpPr>
        <p:sp>
          <p:nvSpPr>
            <p:cNvPr id="29" name="TextBox 28">
              <a:extLst>
                <a:ext uri="{FF2B5EF4-FFF2-40B4-BE49-F238E27FC236}">
                  <a16:creationId xmlns:a16="http://schemas.microsoft.com/office/drawing/2014/main" id="{1E301C30-FA55-46E6-A1B8-544ED81A47DB}"/>
                </a:ext>
              </a:extLst>
            </p:cNvPr>
            <p:cNvSpPr txBox="1"/>
            <p:nvPr/>
          </p:nvSpPr>
          <p:spPr>
            <a:xfrm>
              <a:off x="5037289" y="4557762"/>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cxnSp>
          <p:nvCxnSpPr>
            <p:cNvPr id="30" name="Straight Connector 29">
              <a:extLst>
                <a:ext uri="{FF2B5EF4-FFF2-40B4-BE49-F238E27FC236}">
                  <a16:creationId xmlns:a16="http://schemas.microsoft.com/office/drawing/2014/main" id="{B5F6A769-2D48-4EEE-BC7B-F726CC40072E}"/>
                </a:ext>
              </a:extLst>
            </p:cNvPr>
            <p:cNvCxnSpPr>
              <a:cxnSpLocks/>
            </p:cNvCxnSpPr>
            <p:nvPr/>
          </p:nvCxnSpPr>
          <p:spPr>
            <a:xfrm flipV="1">
              <a:off x="5042194" y="4349496"/>
              <a:ext cx="650947" cy="2395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CB5C965E-4E7B-405A-B826-2CDCE88D0D22}"/>
              </a:ext>
            </a:extLst>
          </p:cNvPr>
          <p:cNvSpPr txBox="1"/>
          <p:nvPr/>
        </p:nvSpPr>
        <p:spPr>
          <a:xfrm>
            <a:off x="599175" y="3374430"/>
            <a:ext cx="2448106" cy="492443"/>
          </a:xfrm>
          <a:prstGeom prst="rect">
            <a:avLst/>
          </a:prstGeom>
          <a:noFill/>
        </p:spPr>
        <p:txBody>
          <a:bodyPr wrap="none" rtlCol="0">
            <a:spAutoFit/>
          </a:bodyPr>
          <a:lstStyle/>
          <a:p>
            <a:r>
              <a:rPr lang="en-US" sz="2600" dirty="0">
                <a:solidFill>
                  <a:srgbClr val="0070C0"/>
                </a:solidFill>
              </a:rPr>
              <a:t>ADD R6,R6,#1</a:t>
            </a:r>
          </a:p>
        </p:txBody>
      </p:sp>
      <p:sp>
        <p:nvSpPr>
          <p:cNvPr id="32" name="TextBox 31">
            <a:extLst>
              <a:ext uri="{FF2B5EF4-FFF2-40B4-BE49-F238E27FC236}">
                <a16:creationId xmlns:a16="http://schemas.microsoft.com/office/drawing/2014/main" id="{4401C54E-1FAC-424A-8B3F-AB0727A55079}"/>
              </a:ext>
            </a:extLst>
          </p:cNvPr>
          <p:cNvSpPr txBox="1"/>
          <p:nvPr/>
        </p:nvSpPr>
        <p:spPr>
          <a:xfrm>
            <a:off x="593859" y="3020914"/>
            <a:ext cx="2411238" cy="492443"/>
          </a:xfrm>
          <a:prstGeom prst="rect">
            <a:avLst/>
          </a:prstGeom>
          <a:noFill/>
        </p:spPr>
        <p:txBody>
          <a:bodyPr wrap="none" rtlCol="0">
            <a:spAutoFit/>
          </a:bodyPr>
          <a:lstStyle/>
          <a:p>
            <a:r>
              <a:rPr lang="en-US" sz="2600" dirty="0">
                <a:solidFill>
                  <a:srgbClr val="0070C0"/>
                </a:solidFill>
              </a:rPr>
              <a:t>LDR R0,R6,#0</a:t>
            </a:r>
          </a:p>
        </p:txBody>
      </p:sp>
    </p:spTree>
    <p:extLst>
      <p:ext uri="{BB962C8B-B14F-4D97-AF65-F5344CB8AC3E}">
        <p14:creationId xmlns:p14="http://schemas.microsoft.com/office/powerpoint/2010/main" val="133228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1000"/>
                            </p:stCondLst>
                            <p:childTnLst>
                              <p:par>
                                <p:cTn id="32" presetID="22" presetClass="exit" presetSubtype="8" fill="hold" grpId="0" nodeType="afterEffect">
                                  <p:stCondLst>
                                    <p:cond delay="0"/>
                                  </p:stCondLst>
                                  <p:childTnLst>
                                    <p:animEffect transition="out" filter="wipe(left)">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2B6B249-5ACE-499E-A9B1-663D4D5CF67D}"/>
              </a:ext>
            </a:extLst>
          </p:cNvPr>
          <p:cNvSpPr/>
          <p:nvPr/>
        </p:nvSpPr>
        <p:spPr>
          <a:xfrm>
            <a:off x="1435721" y="4521529"/>
            <a:ext cx="2762197" cy="1095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We’re ready to call MULT!</a:t>
            </a:r>
          </a:p>
        </p:txBody>
      </p:sp>
      <p:sp>
        <p:nvSpPr>
          <p:cNvPr id="14" name="Title 13"/>
          <p:cNvSpPr>
            <a:spLocks noGrp="1"/>
          </p:cNvSpPr>
          <p:nvPr>
            <p:ph type="title"/>
          </p:nvPr>
        </p:nvSpPr>
        <p:spPr/>
        <p:txBody>
          <a:bodyPr>
            <a:normAutofit/>
          </a:bodyPr>
          <a:lstStyle/>
          <a:p>
            <a:r>
              <a:rPr lang="en-US" dirty="0"/>
              <a:t>To Multiply: Pop Twice, Multiply, Push Product</a:t>
            </a:r>
          </a:p>
        </p:txBody>
      </p:sp>
      <p:sp>
        <p:nvSpPr>
          <p:cNvPr id="3" name="Content Placeholder 2"/>
          <p:cNvSpPr>
            <a:spLocks noGrp="1"/>
          </p:cNvSpPr>
          <p:nvPr>
            <p:ph idx="1"/>
          </p:nvPr>
        </p:nvSpPr>
        <p:spPr>
          <a:xfrm>
            <a:off x="596350" y="1630017"/>
            <a:ext cx="7792278" cy="4239077"/>
          </a:xfrm>
        </p:spPr>
        <p:txBody>
          <a:bodyPr>
            <a:normAutofit fontScale="92500" lnSpcReduction="10000"/>
          </a:bodyPr>
          <a:lstStyle/>
          <a:p>
            <a:pPr>
              <a:lnSpc>
                <a:spcPct val="100000"/>
              </a:lnSpc>
              <a:spcBef>
                <a:spcPts val="0"/>
              </a:spcBef>
              <a:spcAft>
                <a:spcPts val="0"/>
              </a:spcAft>
            </a:pPr>
            <a:r>
              <a:rPr lang="en-US" dirty="0">
                <a:solidFill>
                  <a:srgbClr val="00B050"/>
                </a:solidFill>
              </a:rPr>
              <a:t>STACKMULT</a:t>
            </a:r>
          </a:p>
          <a:p>
            <a:pPr>
              <a:lnSpc>
                <a:spcPct val="100000"/>
              </a:lnSpc>
              <a:spcBef>
                <a:spcPts val="0"/>
              </a:spcBef>
              <a:spcAft>
                <a:spcPts val="0"/>
              </a:spcAft>
            </a:pPr>
            <a:endParaRPr lang="en-US" dirty="0"/>
          </a:p>
          <a:p>
            <a:pPr>
              <a:lnSpc>
                <a:spcPct val="100000"/>
              </a:lnSpc>
              <a:spcBef>
                <a:spcPts val="0"/>
              </a:spcBef>
              <a:spcAft>
                <a:spcPts val="0"/>
              </a:spcAft>
            </a:pPr>
            <a:r>
              <a:rPr lang="en-US" dirty="0"/>
              <a:t>LDR R1,R6,#0	; pop 9 into R1</a:t>
            </a:r>
          </a:p>
          <a:p>
            <a:pPr>
              <a:lnSpc>
                <a:spcPct val="100000"/>
              </a:lnSpc>
              <a:spcBef>
                <a:spcPts val="0"/>
              </a:spcBef>
              <a:spcAft>
                <a:spcPts val="0"/>
              </a:spcAft>
            </a:pPr>
            <a:r>
              <a:rPr lang="en-US" dirty="0"/>
              <a:t>ADD R6,R6,#1	; remove space</a:t>
            </a:r>
          </a:p>
          <a:p>
            <a:pPr>
              <a:lnSpc>
                <a:spcPct val="100000"/>
              </a:lnSpc>
              <a:spcBef>
                <a:spcPts val="0"/>
              </a:spcBef>
              <a:spcAft>
                <a:spcPts val="0"/>
              </a:spcAft>
            </a:pPr>
            <a:r>
              <a:rPr lang="en-US" dirty="0"/>
              <a:t>LDR R0,R6,#0	; pop 8 into R0</a:t>
            </a:r>
          </a:p>
          <a:p>
            <a:pPr marL="0" indent="0">
              <a:lnSpc>
                <a:spcPct val="100000"/>
              </a:lnSpc>
              <a:spcBef>
                <a:spcPts val="0"/>
              </a:spcBef>
              <a:spcAft>
                <a:spcPts val="0"/>
              </a:spcAft>
              <a:buNone/>
            </a:pPr>
            <a:r>
              <a:rPr lang="en-US" dirty="0"/>
              <a:t> ADD R6,R6,#1	; remove space</a:t>
            </a:r>
          </a:p>
          <a:p>
            <a:pPr marL="292608" lvl="1" indent="0">
              <a:lnSpc>
                <a:spcPct val="100000"/>
              </a:lnSpc>
              <a:spcBef>
                <a:spcPts val="0"/>
              </a:spcBef>
              <a:spcAft>
                <a:spcPts val="0"/>
              </a:spcAft>
              <a:buNone/>
            </a:pPr>
            <a:r>
              <a:rPr lang="en-US" dirty="0"/>
              <a:t>			; R0 is 72</a:t>
            </a:r>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r>
              <a:rPr lang="en-US" dirty="0"/>
              <a:t> </a:t>
            </a:r>
          </a:p>
          <a:p>
            <a:pPr>
              <a:lnSpc>
                <a:spcPct val="100000"/>
              </a:lnSpc>
              <a:spcBef>
                <a:spcPts val="0"/>
              </a:spcBef>
              <a:spcAft>
                <a:spcPts val="0"/>
              </a:spcAft>
            </a:pPr>
            <a:endParaRPr lang="en-US" dirty="0"/>
          </a:p>
          <a:p>
            <a:endParaRPr lang="en-US" dirty="0"/>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16</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7129949" y="4172707"/>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x4000</a:t>
            </a:r>
          </a:p>
        </p:txBody>
      </p:sp>
      <p:sp>
        <p:nvSpPr>
          <p:cNvPr id="28" name="TextBox 27">
            <a:extLst>
              <a:ext uri="{FF2B5EF4-FFF2-40B4-BE49-F238E27FC236}">
                <a16:creationId xmlns:a16="http://schemas.microsoft.com/office/drawing/2014/main" id="{4B76DFA0-29D5-4C6C-8588-9AEBD2DF613A}"/>
              </a:ext>
            </a:extLst>
          </p:cNvPr>
          <p:cNvSpPr txBox="1"/>
          <p:nvPr/>
        </p:nvSpPr>
        <p:spPr>
          <a:xfrm>
            <a:off x="7129948" y="3826276"/>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34" name="TextBox 33">
            <a:extLst>
              <a:ext uri="{FF2B5EF4-FFF2-40B4-BE49-F238E27FC236}">
                <a16:creationId xmlns:a16="http://schemas.microsoft.com/office/drawing/2014/main" id="{D684B217-DB2B-4A17-85A6-31D171050623}"/>
              </a:ext>
            </a:extLst>
          </p:cNvPr>
          <p:cNvSpPr txBox="1"/>
          <p:nvPr/>
        </p:nvSpPr>
        <p:spPr>
          <a:xfrm>
            <a:off x="7129947" y="3479520"/>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x3FFE</a:t>
            </a:r>
          </a:p>
        </p:txBody>
      </p:sp>
      <p:sp>
        <p:nvSpPr>
          <p:cNvPr id="37" name="TextBox 36">
            <a:extLst>
              <a:ext uri="{FF2B5EF4-FFF2-40B4-BE49-F238E27FC236}">
                <a16:creationId xmlns:a16="http://schemas.microsoft.com/office/drawing/2014/main" id="{833EB1F4-BF68-46CC-A7D3-3B76051EBCDC}"/>
              </a:ext>
            </a:extLst>
          </p:cNvPr>
          <p:cNvSpPr txBox="1"/>
          <p:nvPr/>
        </p:nvSpPr>
        <p:spPr>
          <a:xfrm>
            <a:off x="7129946" y="3136413"/>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40" name="TextBox 39">
            <a:extLst>
              <a:ext uri="{FF2B5EF4-FFF2-40B4-BE49-F238E27FC236}">
                <a16:creationId xmlns:a16="http://schemas.microsoft.com/office/drawing/2014/main" id="{CF926E3B-4287-4DEE-87FB-315AC39A38F1}"/>
              </a:ext>
            </a:extLst>
          </p:cNvPr>
          <p:cNvSpPr txBox="1"/>
          <p:nvPr/>
        </p:nvSpPr>
        <p:spPr>
          <a:xfrm>
            <a:off x="7129945" y="2801532"/>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x3FFD</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329826" y="226387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22" name="TextBox 21">
            <a:extLst>
              <a:ext uri="{FF2B5EF4-FFF2-40B4-BE49-F238E27FC236}">
                <a16:creationId xmlns:a16="http://schemas.microsoft.com/office/drawing/2014/main" id="{2D991F60-75A9-46C7-A6B7-CB954DC7A5FA}"/>
              </a:ext>
            </a:extLst>
          </p:cNvPr>
          <p:cNvSpPr txBox="1"/>
          <p:nvPr/>
        </p:nvSpPr>
        <p:spPr>
          <a:xfrm>
            <a:off x="6188561" y="3486513"/>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#9</a:t>
            </a:r>
          </a:p>
        </p:txBody>
      </p:sp>
      <p:sp>
        <p:nvSpPr>
          <p:cNvPr id="27" name="TextBox 26">
            <a:extLst>
              <a:ext uri="{FF2B5EF4-FFF2-40B4-BE49-F238E27FC236}">
                <a16:creationId xmlns:a16="http://schemas.microsoft.com/office/drawing/2014/main" id="{B656116D-17C2-4978-B3F0-765797267E58}"/>
              </a:ext>
            </a:extLst>
          </p:cNvPr>
          <p:cNvSpPr txBox="1"/>
          <p:nvPr/>
        </p:nvSpPr>
        <p:spPr>
          <a:xfrm>
            <a:off x="6195922" y="3829913"/>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#8</a:t>
            </a:r>
          </a:p>
        </p:txBody>
      </p:sp>
      <p:sp>
        <p:nvSpPr>
          <p:cNvPr id="29" name="TextBox 28">
            <a:extLst>
              <a:ext uri="{FF2B5EF4-FFF2-40B4-BE49-F238E27FC236}">
                <a16:creationId xmlns:a16="http://schemas.microsoft.com/office/drawing/2014/main" id="{1E301C30-FA55-46E6-A1B8-544ED81A47DB}"/>
              </a:ext>
            </a:extLst>
          </p:cNvPr>
          <p:cNvSpPr txBox="1"/>
          <p:nvPr/>
        </p:nvSpPr>
        <p:spPr>
          <a:xfrm>
            <a:off x="5037289" y="4143358"/>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32" name="TextBox 31">
            <a:extLst>
              <a:ext uri="{FF2B5EF4-FFF2-40B4-BE49-F238E27FC236}">
                <a16:creationId xmlns:a16="http://schemas.microsoft.com/office/drawing/2014/main" id="{4401C54E-1FAC-424A-8B3F-AB0727A55079}"/>
              </a:ext>
            </a:extLst>
          </p:cNvPr>
          <p:cNvSpPr txBox="1"/>
          <p:nvPr/>
        </p:nvSpPr>
        <p:spPr>
          <a:xfrm>
            <a:off x="596347" y="3727886"/>
            <a:ext cx="1946367" cy="492443"/>
          </a:xfrm>
          <a:prstGeom prst="rect">
            <a:avLst/>
          </a:prstGeom>
          <a:noFill/>
        </p:spPr>
        <p:txBody>
          <a:bodyPr wrap="none" rtlCol="0">
            <a:spAutoFit/>
          </a:bodyPr>
          <a:lstStyle/>
          <a:p>
            <a:r>
              <a:rPr lang="en-US" sz="2600" dirty="0">
                <a:solidFill>
                  <a:srgbClr val="0070C0"/>
                </a:solidFill>
              </a:rPr>
              <a:t>JSR MULT</a:t>
            </a:r>
          </a:p>
        </p:txBody>
      </p:sp>
      <p:sp>
        <p:nvSpPr>
          <p:cNvPr id="35" name="Rectangle 34">
            <a:extLst>
              <a:ext uri="{FF2B5EF4-FFF2-40B4-BE49-F238E27FC236}">
                <a16:creationId xmlns:a16="http://schemas.microsoft.com/office/drawing/2014/main" id="{B1A8142E-765E-496F-8097-85B0846A9485}"/>
              </a:ext>
            </a:extLst>
          </p:cNvPr>
          <p:cNvSpPr/>
          <p:nvPr/>
        </p:nvSpPr>
        <p:spPr>
          <a:xfrm>
            <a:off x="5626431" y="4773820"/>
            <a:ext cx="2762197" cy="1095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Note that the stack is empty.</a:t>
            </a:r>
          </a:p>
        </p:txBody>
      </p:sp>
    </p:spTree>
    <p:extLst>
      <p:ext uri="{BB962C8B-B14F-4D97-AF65-F5344CB8AC3E}">
        <p14:creationId xmlns:p14="http://schemas.microsoft.com/office/powerpoint/2010/main" val="397470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To Multiply: Pop Twice, Multiply, Push Product</a:t>
            </a:r>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spcAft>
                <a:spcPts val="0"/>
              </a:spcAft>
            </a:pPr>
            <a:r>
              <a:rPr lang="en-US" dirty="0">
                <a:solidFill>
                  <a:srgbClr val="00B050"/>
                </a:solidFill>
              </a:rPr>
              <a:t>STACKMULT</a:t>
            </a:r>
          </a:p>
          <a:p>
            <a:pPr>
              <a:lnSpc>
                <a:spcPct val="100000"/>
              </a:lnSpc>
              <a:spcBef>
                <a:spcPts val="0"/>
              </a:spcBef>
              <a:spcAft>
                <a:spcPts val="0"/>
              </a:spcAft>
            </a:pPr>
            <a:endParaRPr lang="en-US" dirty="0"/>
          </a:p>
          <a:p>
            <a:pPr>
              <a:lnSpc>
                <a:spcPct val="100000"/>
              </a:lnSpc>
              <a:spcBef>
                <a:spcPts val="0"/>
              </a:spcBef>
              <a:spcAft>
                <a:spcPts val="0"/>
              </a:spcAft>
            </a:pPr>
            <a:r>
              <a:rPr lang="en-US" dirty="0"/>
              <a:t>LDR R1,R6,#0	; pop 9 into R1</a:t>
            </a:r>
          </a:p>
          <a:p>
            <a:pPr>
              <a:lnSpc>
                <a:spcPct val="100000"/>
              </a:lnSpc>
              <a:spcBef>
                <a:spcPts val="0"/>
              </a:spcBef>
              <a:spcAft>
                <a:spcPts val="0"/>
              </a:spcAft>
            </a:pPr>
            <a:r>
              <a:rPr lang="en-US" dirty="0"/>
              <a:t>ADD R6,R6,#1	; remove space</a:t>
            </a:r>
          </a:p>
          <a:p>
            <a:pPr>
              <a:lnSpc>
                <a:spcPct val="100000"/>
              </a:lnSpc>
              <a:spcBef>
                <a:spcPts val="0"/>
              </a:spcBef>
              <a:spcAft>
                <a:spcPts val="0"/>
              </a:spcAft>
            </a:pPr>
            <a:r>
              <a:rPr lang="en-US" dirty="0"/>
              <a:t>LDR R0,R6,#0	; pop 8 into R0</a:t>
            </a:r>
          </a:p>
          <a:p>
            <a:pPr marL="0" indent="0">
              <a:lnSpc>
                <a:spcPct val="100000"/>
              </a:lnSpc>
              <a:spcBef>
                <a:spcPts val="0"/>
              </a:spcBef>
              <a:spcAft>
                <a:spcPts val="0"/>
              </a:spcAft>
              <a:buNone/>
            </a:pPr>
            <a:r>
              <a:rPr lang="en-US" dirty="0"/>
              <a:t> ADD R6,R6,#1	; remove space</a:t>
            </a:r>
          </a:p>
          <a:p>
            <a:pPr>
              <a:lnSpc>
                <a:spcPct val="100000"/>
              </a:lnSpc>
              <a:spcBef>
                <a:spcPts val="0"/>
              </a:spcBef>
              <a:spcAft>
                <a:spcPts val="0"/>
              </a:spcAft>
            </a:pPr>
            <a:r>
              <a:rPr lang="en-US" dirty="0"/>
              <a:t>JSR MULT	; R0 is 72</a:t>
            </a:r>
          </a:p>
          <a:p>
            <a:pPr marL="0" indent="0">
              <a:lnSpc>
                <a:spcPct val="100000"/>
              </a:lnSpc>
              <a:spcBef>
                <a:spcPts val="0"/>
              </a:spcBef>
              <a:spcAft>
                <a:spcPts val="0"/>
              </a:spcAft>
              <a:buNone/>
            </a:pPr>
            <a:r>
              <a:rPr lang="en-US" dirty="0"/>
              <a:t>			; push R0</a:t>
            </a:r>
          </a:p>
          <a:p>
            <a:pPr>
              <a:lnSpc>
                <a:spcPct val="100000"/>
              </a:lnSpc>
              <a:spcBef>
                <a:spcPts val="0"/>
              </a:spcBef>
              <a:spcAft>
                <a:spcPts val="0"/>
              </a:spcAft>
            </a:pPr>
            <a:endParaRPr lang="en-US" dirty="0"/>
          </a:p>
          <a:p>
            <a:pPr>
              <a:lnSpc>
                <a:spcPct val="100000"/>
              </a:lnSpc>
              <a:spcBef>
                <a:spcPts val="0"/>
              </a:spcBef>
              <a:spcAft>
                <a:spcPts val="0"/>
              </a:spcAft>
            </a:pPr>
            <a:endParaRPr lang="en-US" dirty="0"/>
          </a:p>
          <a:p>
            <a:pPr>
              <a:lnSpc>
                <a:spcPct val="100000"/>
              </a:lnSpc>
              <a:spcBef>
                <a:spcPts val="0"/>
              </a:spcBef>
              <a:spcAft>
                <a:spcPts val="0"/>
              </a:spcAft>
            </a:pPr>
            <a:r>
              <a:rPr lang="en-US" dirty="0"/>
              <a:t> </a:t>
            </a:r>
          </a:p>
          <a:p>
            <a:pPr>
              <a:lnSpc>
                <a:spcPct val="100000"/>
              </a:lnSpc>
              <a:spcBef>
                <a:spcPts val="0"/>
              </a:spcBef>
              <a:spcAft>
                <a:spcPts val="0"/>
              </a:spcAft>
            </a:pPr>
            <a:endParaRPr lang="en-US" dirty="0"/>
          </a:p>
          <a:p>
            <a:endParaRPr lang="en-US" dirty="0"/>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17</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7129949" y="4172707"/>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x4000</a:t>
            </a:r>
          </a:p>
        </p:txBody>
      </p:sp>
      <p:sp>
        <p:nvSpPr>
          <p:cNvPr id="28" name="TextBox 27">
            <a:extLst>
              <a:ext uri="{FF2B5EF4-FFF2-40B4-BE49-F238E27FC236}">
                <a16:creationId xmlns:a16="http://schemas.microsoft.com/office/drawing/2014/main" id="{4B76DFA0-29D5-4C6C-8588-9AEBD2DF613A}"/>
              </a:ext>
            </a:extLst>
          </p:cNvPr>
          <p:cNvSpPr txBox="1"/>
          <p:nvPr/>
        </p:nvSpPr>
        <p:spPr>
          <a:xfrm>
            <a:off x="7129948" y="3826276"/>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34" name="TextBox 33">
            <a:extLst>
              <a:ext uri="{FF2B5EF4-FFF2-40B4-BE49-F238E27FC236}">
                <a16:creationId xmlns:a16="http://schemas.microsoft.com/office/drawing/2014/main" id="{D684B217-DB2B-4A17-85A6-31D171050623}"/>
              </a:ext>
            </a:extLst>
          </p:cNvPr>
          <p:cNvSpPr txBox="1"/>
          <p:nvPr/>
        </p:nvSpPr>
        <p:spPr>
          <a:xfrm>
            <a:off x="7129947" y="3479520"/>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x3FFE</a:t>
            </a:r>
          </a:p>
        </p:txBody>
      </p:sp>
      <p:sp>
        <p:nvSpPr>
          <p:cNvPr id="37" name="TextBox 36">
            <a:extLst>
              <a:ext uri="{FF2B5EF4-FFF2-40B4-BE49-F238E27FC236}">
                <a16:creationId xmlns:a16="http://schemas.microsoft.com/office/drawing/2014/main" id="{833EB1F4-BF68-46CC-A7D3-3B76051EBCDC}"/>
              </a:ext>
            </a:extLst>
          </p:cNvPr>
          <p:cNvSpPr txBox="1"/>
          <p:nvPr/>
        </p:nvSpPr>
        <p:spPr>
          <a:xfrm>
            <a:off x="7129946" y="3136413"/>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40" name="TextBox 39">
            <a:extLst>
              <a:ext uri="{FF2B5EF4-FFF2-40B4-BE49-F238E27FC236}">
                <a16:creationId xmlns:a16="http://schemas.microsoft.com/office/drawing/2014/main" id="{CF926E3B-4287-4DEE-87FB-315AC39A38F1}"/>
              </a:ext>
            </a:extLst>
          </p:cNvPr>
          <p:cNvSpPr txBox="1"/>
          <p:nvPr/>
        </p:nvSpPr>
        <p:spPr>
          <a:xfrm>
            <a:off x="7129945" y="2801532"/>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x3FFD</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329826" y="226387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22" name="TextBox 21">
            <a:extLst>
              <a:ext uri="{FF2B5EF4-FFF2-40B4-BE49-F238E27FC236}">
                <a16:creationId xmlns:a16="http://schemas.microsoft.com/office/drawing/2014/main" id="{2D991F60-75A9-46C7-A6B7-CB954DC7A5FA}"/>
              </a:ext>
            </a:extLst>
          </p:cNvPr>
          <p:cNvSpPr txBox="1"/>
          <p:nvPr/>
        </p:nvSpPr>
        <p:spPr>
          <a:xfrm>
            <a:off x="6188561" y="3486513"/>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#9</a:t>
            </a:r>
          </a:p>
        </p:txBody>
      </p:sp>
      <p:sp>
        <p:nvSpPr>
          <p:cNvPr id="23" name="Rectangle 22">
            <a:extLst>
              <a:ext uri="{FF2B5EF4-FFF2-40B4-BE49-F238E27FC236}">
                <a16:creationId xmlns:a16="http://schemas.microsoft.com/office/drawing/2014/main" id="{72704D51-76A2-4013-9994-E4BC8349366C}"/>
              </a:ext>
            </a:extLst>
          </p:cNvPr>
          <p:cNvSpPr/>
          <p:nvPr/>
        </p:nvSpPr>
        <p:spPr>
          <a:xfrm>
            <a:off x="5876176" y="3896191"/>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656116D-17C2-4978-B3F0-765797267E58}"/>
              </a:ext>
            </a:extLst>
          </p:cNvPr>
          <p:cNvSpPr txBox="1"/>
          <p:nvPr/>
        </p:nvSpPr>
        <p:spPr>
          <a:xfrm>
            <a:off x="6195922" y="3829913"/>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#8</a:t>
            </a:r>
          </a:p>
        </p:txBody>
      </p:sp>
      <p:sp>
        <p:nvSpPr>
          <p:cNvPr id="29" name="TextBox 28">
            <a:extLst>
              <a:ext uri="{FF2B5EF4-FFF2-40B4-BE49-F238E27FC236}">
                <a16:creationId xmlns:a16="http://schemas.microsoft.com/office/drawing/2014/main" id="{1E301C30-FA55-46E6-A1B8-544ED81A47DB}"/>
              </a:ext>
            </a:extLst>
          </p:cNvPr>
          <p:cNvSpPr txBox="1"/>
          <p:nvPr/>
        </p:nvSpPr>
        <p:spPr>
          <a:xfrm>
            <a:off x="5037289" y="4143358"/>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32" name="TextBox 31">
            <a:extLst>
              <a:ext uri="{FF2B5EF4-FFF2-40B4-BE49-F238E27FC236}">
                <a16:creationId xmlns:a16="http://schemas.microsoft.com/office/drawing/2014/main" id="{4401C54E-1FAC-424A-8B3F-AB0727A55079}"/>
              </a:ext>
            </a:extLst>
          </p:cNvPr>
          <p:cNvSpPr txBox="1"/>
          <p:nvPr/>
        </p:nvSpPr>
        <p:spPr>
          <a:xfrm>
            <a:off x="603050" y="4091523"/>
            <a:ext cx="2558714" cy="492443"/>
          </a:xfrm>
          <a:prstGeom prst="rect">
            <a:avLst/>
          </a:prstGeom>
          <a:noFill/>
        </p:spPr>
        <p:txBody>
          <a:bodyPr wrap="none" rtlCol="0">
            <a:spAutoFit/>
          </a:bodyPr>
          <a:lstStyle/>
          <a:p>
            <a:r>
              <a:rPr lang="en-US" sz="2600" dirty="0">
                <a:solidFill>
                  <a:srgbClr val="0070C0"/>
                </a:solidFill>
              </a:rPr>
              <a:t>ADD R6,R6,#-1</a:t>
            </a:r>
          </a:p>
        </p:txBody>
      </p:sp>
      <p:sp>
        <p:nvSpPr>
          <p:cNvPr id="33" name="Rectangle 32">
            <a:extLst>
              <a:ext uri="{FF2B5EF4-FFF2-40B4-BE49-F238E27FC236}">
                <a16:creationId xmlns:a16="http://schemas.microsoft.com/office/drawing/2014/main" id="{B2B6B249-5ACE-499E-A9B1-663D4D5CF67D}"/>
              </a:ext>
            </a:extLst>
          </p:cNvPr>
          <p:cNvSpPr/>
          <p:nvPr/>
        </p:nvSpPr>
        <p:spPr>
          <a:xfrm>
            <a:off x="1150713" y="5071030"/>
            <a:ext cx="4118256" cy="107721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Use the same instructions as before!</a:t>
            </a:r>
          </a:p>
        </p:txBody>
      </p:sp>
      <p:sp>
        <p:nvSpPr>
          <p:cNvPr id="21" name="TextBox 20">
            <a:extLst>
              <a:ext uri="{FF2B5EF4-FFF2-40B4-BE49-F238E27FC236}">
                <a16:creationId xmlns:a16="http://schemas.microsoft.com/office/drawing/2014/main" id="{B395292C-B1C3-4147-9500-C1929A443F61}"/>
              </a:ext>
            </a:extLst>
          </p:cNvPr>
          <p:cNvSpPr txBox="1"/>
          <p:nvPr/>
        </p:nvSpPr>
        <p:spPr>
          <a:xfrm>
            <a:off x="601593" y="4437306"/>
            <a:ext cx="2361544" cy="492443"/>
          </a:xfrm>
          <a:prstGeom prst="rect">
            <a:avLst/>
          </a:prstGeom>
          <a:noFill/>
        </p:spPr>
        <p:txBody>
          <a:bodyPr wrap="none" rtlCol="0">
            <a:spAutoFit/>
          </a:bodyPr>
          <a:lstStyle/>
          <a:p>
            <a:r>
              <a:rPr lang="en-US" sz="2600" dirty="0">
                <a:solidFill>
                  <a:srgbClr val="0070C0"/>
                </a:solidFill>
              </a:rPr>
              <a:t>STR R0,R6,#0</a:t>
            </a:r>
          </a:p>
        </p:txBody>
      </p:sp>
      <p:sp>
        <p:nvSpPr>
          <p:cNvPr id="24" name="TextBox 23">
            <a:extLst>
              <a:ext uri="{FF2B5EF4-FFF2-40B4-BE49-F238E27FC236}">
                <a16:creationId xmlns:a16="http://schemas.microsoft.com/office/drawing/2014/main" id="{FC3E67F6-5A78-475C-8C1B-57C0E07356E9}"/>
              </a:ext>
            </a:extLst>
          </p:cNvPr>
          <p:cNvSpPr txBox="1"/>
          <p:nvPr/>
        </p:nvSpPr>
        <p:spPr>
          <a:xfrm>
            <a:off x="6088521" y="3826276"/>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#72</a:t>
            </a:r>
          </a:p>
        </p:txBody>
      </p:sp>
      <p:grpSp>
        <p:nvGrpSpPr>
          <p:cNvPr id="26" name="Group 25">
            <a:extLst>
              <a:ext uri="{FF2B5EF4-FFF2-40B4-BE49-F238E27FC236}">
                <a16:creationId xmlns:a16="http://schemas.microsoft.com/office/drawing/2014/main" id="{7EE64C8F-047E-4D00-81D0-F285E1B40977}"/>
              </a:ext>
            </a:extLst>
          </p:cNvPr>
          <p:cNvGrpSpPr/>
          <p:nvPr/>
        </p:nvGrpSpPr>
        <p:grpSpPr>
          <a:xfrm>
            <a:off x="5037289" y="3826276"/>
            <a:ext cx="829073" cy="762776"/>
            <a:chOff x="5037289" y="3826276"/>
            <a:chExt cx="829073" cy="762776"/>
          </a:xfrm>
        </p:grpSpPr>
        <p:sp>
          <p:nvSpPr>
            <p:cNvPr id="30" name="TextBox 29">
              <a:extLst>
                <a:ext uri="{FF2B5EF4-FFF2-40B4-BE49-F238E27FC236}">
                  <a16:creationId xmlns:a16="http://schemas.microsoft.com/office/drawing/2014/main" id="{40C2EE47-B1AB-48AC-A17F-FA16005863DA}"/>
                </a:ext>
              </a:extLst>
            </p:cNvPr>
            <p:cNvSpPr txBox="1"/>
            <p:nvPr/>
          </p:nvSpPr>
          <p:spPr>
            <a:xfrm>
              <a:off x="5037289" y="3826276"/>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cxnSp>
          <p:nvCxnSpPr>
            <p:cNvPr id="31" name="Straight Connector 30">
              <a:extLst>
                <a:ext uri="{FF2B5EF4-FFF2-40B4-BE49-F238E27FC236}">
                  <a16:creationId xmlns:a16="http://schemas.microsoft.com/office/drawing/2014/main" id="{CC9A5DC8-E235-4739-A1E8-5862AC90CDAD}"/>
                </a:ext>
              </a:extLst>
            </p:cNvPr>
            <p:cNvCxnSpPr>
              <a:cxnSpLocks/>
            </p:cNvCxnSpPr>
            <p:nvPr/>
          </p:nvCxnSpPr>
          <p:spPr>
            <a:xfrm flipV="1">
              <a:off x="5042194" y="4349496"/>
              <a:ext cx="650947" cy="2395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B4648D90-60EF-4B90-9DBA-47967F8DB0FF}"/>
              </a:ext>
            </a:extLst>
          </p:cNvPr>
          <p:cNvSpPr/>
          <p:nvPr/>
        </p:nvSpPr>
        <p:spPr>
          <a:xfrm>
            <a:off x="5971492" y="5163235"/>
            <a:ext cx="1892203" cy="6918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That’s it!</a:t>
            </a:r>
          </a:p>
        </p:txBody>
      </p:sp>
    </p:spTree>
    <p:extLst>
      <p:ext uri="{BB962C8B-B14F-4D97-AF65-F5344CB8AC3E}">
        <p14:creationId xmlns:p14="http://schemas.microsoft.com/office/powerpoint/2010/main" val="205937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ppt_x"/>
                                          </p:val>
                                        </p:tav>
                                        <p:tav tm="100000">
                                          <p:val>
                                            <p:strVal val="#ppt_x"/>
                                          </p:val>
                                        </p:tav>
                                      </p:tavLst>
                                    </p:anim>
                                    <p:anim calcmode="lin" valueType="num">
                                      <p:cBhvr additive="base">
                                        <p:cTn id="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par>
                          <p:cTn id="25" fill="hold">
                            <p:stCondLst>
                              <p:cond delay="1000"/>
                            </p:stCondLst>
                            <p:childTnLst>
                              <p:par>
                                <p:cTn id="26" presetID="22" presetClass="entr" presetSubtype="8" fill="hold" grpId="0" nodeType="afterEffect">
                                  <p:stCondLst>
                                    <p:cond delay="50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par>
                                <p:cTn id="38" presetID="22" presetClass="exit" presetSubtype="8" fill="hold" grpId="0" nodeType="withEffect">
                                  <p:stCondLst>
                                    <p:cond delay="0"/>
                                  </p:stCondLst>
                                  <p:childTnLst>
                                    <p:animEffect transition="out" filter="wipe(left)">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5"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2000"/>
                                        <p:tgtEl>
                                          <p:spTgt spid="35"/>
                                        </p:tgtEl>
                                      </p:cBhvr>
                                    </p:animEffect>
                                    <p:anim calcmode="lin" valueType="num">
                                      <p:cBhvr>
                                        <p:cTn id="46" dur="2000" fill="hold"/>
                                        <p:tgtEl>
                                          <p:spTgt spid="35"/>
                                        </p:tgtEl>
                                        <p:attrNameLst>
                                          <p:attrName>ppt_w</p:attrName>
                                        </p:attrNameLst>
                                      </p:cBhvr>
                                      <p:tavLst>
                                        <p:tav tm="0" fmla="#ppt_w*sin(2.5*pi*$)">
                                          <p:val>
                                            <p:fltVal val="0"/>
                                          </p:val>
                                        </p:tav>
                                        <p:tav tm="100000">
                                          <p:val>
                                            <p:fltVal val="1"/>
                                          </p:val>
                                        </p:tav>
                                      </p:tavLst>
                                    </p:anim>
                                    <p:anim calcmode="lin" valueType="num">
                                      <p:cBhvr>
                                        <p:cTn id="47" dur="2000" fill="hold"/>
                                        <p:tgtEl>
                                          <p:spTgt spid="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p:bldP spid="32" grpId="0"/>
      <p:bldP spid="33" grpId="0" animBg="1"/>
      <p:bldP spid="21" grpId="0"/>
      <p:bldP spid="24" grpId="0"/>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Subroutine Can Mean More than Just Adding RET</a:t>
            </a:r>
          </a:p>
        </p:txBody>
      </p:sp>
      <p:sp>
        <p:nvSpPr>
          <p:cNvPr id="3" name="Content Placeholder 2"/>
          <p:cNvSpPr>
            <a:spLocks noGrp="1"/>
          </p:cNvSpPr>
          <p:nvPr>
            <p:ph idx="1"/>
          </p:nvPr>
        </p:nvSpPr>
        <p:spPr/>
        <p:txBody>
          <a:bodyPr>
            <a:normAutofit fontScale="92500" lnSpcReduction="10000"/>
          </a:bodyPr>
          <a:lstStyle/>
          <a:p>
            <a:pPr>
              <a:lnSpc>
                <a:spcPct val="100000"/>
              </a:lnSpc>
              <a:spcBef>
                <a:spcPts val="0"/>
              </a:spcBef>
              <a:spcAft>
                <a:spcPts val="0"/>
              </a:spcAft>
            </a:pPr>
            <a:r>
              <a:rPr lang="en-US" dirty="0">
                <a:solidFill>
                  <a:srgbClr val="00B050"/>
                </a:solidFill>
              </a:rPr>
              <a:t>STACKMULT</a:t>
            </a:r>
          </a:p>
          <a:p>
            <a:pPr>
              <a:lnSpc>
                <a:spcPct val="100000"/>
              </a:lnSpc>
              <a:spcBef>
                <a:spcPts val="0"/>
              </a:spcBef>
              <a:spcAft>
                <a:spcPts val="0"/>
              </a:spcAft>
            </a:pPr>
            <a:endParaRPr lang="en-US" dirty="0"/>
          </a:p>
          <a:p>
            <a:pPr>
              <a:lnSpc>
                <a:spcPct val="100000"/>
              </a:lnSpc>
              <a:spcBef>
                <a:spcPts val="0"/>
              </a:spcBef>
              <a:spcAft>
                <a:spcPts val="0"/>
              </a:spcAft>
            </a:pPr>
            <a:r>
              <a:rPr lang="en-US" dirty="0"/>
              <a:t>LDR R1,R6,#0	; pop 9 into R1</a:t>
            </a:r>
          </a:p>
          <a:p>
            <a:pPr>
              <a:lnSpc>
                <a:spcPct val="100000"/>
              </a:lnSpc>
              <a:spcBef>
                <a:spcPts val="0"/>
              </a:spcBef>
              <a:spcAft>
                <a:spcPts val="0"/>
              </a:spcAft>
            </a:pPr>
            <a:r>
              <a:rPr lang="en-US" dirty="0"/>
              <a:t>ADD R6,R6,#1	; remove space</a:t>
            </a:r>
          </a:p>
          <a:p>
            <a:pPr>
              <a:lnSpc>
                <a:spcPct val="100000"/>
              </a:lnSpc>
              <a:spcBef>
                <a:spcPts val="0"/>
              </a:spcBef>
              <a:spcAft>
                <a:spcPts val="0"/>
              </a:spcAft>
            </a:pPr>
            <a:r>
              <a:rPr lang="en-US" dirty="0"/>
              <a:t>LDR R0,R6,#0	; pop 8 into R0</a:t>
            </a:r>
          </a:p>
          <a:p>
            <a:pPr marL="0" indent="0">
              <a:lnSpc>
                <a:spcPct val="100000"/>
              </a:lnSpc>
              <a:spcBef>
                <a:spcPts val="0"/>
              </a:spcBef>
              <a:spcAft>
                <a:spcPts val="0"/>
              </a:spcAft>
              <a:buNone/>
            </a:pPr>
            <a:r>
              <a:rPr lang="en-US" dirty="0"/>
              <a:t> ADD R6,R6,#1	; remove space</a:t>
            </a:r>
          </a:p>
          <a:p>
            <a:pPr>
              <a:lnSpc>
                <a:spcPct val="100000"/>
              </a:lnSpc>
              <a:spcBef>
                <a:spcPts val="0"/>
              </a:spcBef>
              <a:spcAft>
                <a:spcPts val="0"/>
              </a:spcAft>
            </a:pPr>
            <a:r>
              <a:rPr lang="en-US" dirty="0"/>
              <a:t>JSR MULT	; R0 is 72</a:t>
            </a:r>
          </a:p>
          <a:p>
            <a:pPr>
              <a:lnSpc>
                <a:spcPct val="100000"/>
              </a:lnSpc>
              <a:spcBef>
                <a:spcPts val="0"/>
              </a:spcBef>
              <a:spcAft>
                <a:spcPts val="0"/>
              </a:spcAft>
            </a:pPr>
            <a:r>
              <a:rPr lang="en-US" dirty="0"/>
              <a:t>ADD R6,R6,#-1	; push R0</a:t>
            </a:r>
          </a:p>
          <a:p>
            <a:pPr>
              <a:lnSpc>
                <a:spcPct val="100000"/>
              </a:lnSpc>
              <a:spcBef>
                <a:spcPts val="0"/>
              </a:spcBef>
              <a:spcAft>
                <a:spcPts val="0"/>
              </a:spcAft>
            </a:pPr>
            <a:r>
              <a:rPr lang="en-US" dirty="0"/>
              <a:t>STR R0,R6,#0</a:t>
            </a:r>
          </a:p>
          <a:p>
            <a:pPr>
              <a:lnSpc>
                <a:spcPct val="100000"/>
              </a:lnSpc>
              <a:spcBef>
                <a:spcPts val="0"/>
              </a:spcBef>
              <a:spcAft>
                <a:spcPts val="0"/>
              </a:spcAft>
            </a:pPr>
            <a:endParaRPr lang="en-US" dirty="0"/>
          </a:p>
          <a:p>
            <a:pPr>
              <a:lnSpc>
                <a:spcPct val="100000"/>
              </a:lnSpc>
              <a:spcBef>
                <a:spcPts val="0"/>
              </a:spcBef>
              <a:spcAft>
                <a:spcPts val="0"/>
              </a:spcAft>
            </a:pPr>
            <a:r>
              <a:rPr lang="en-US" dirty="0"/>
              <a:t> </a:t>
            </a:r>
          </a:p>
          <a:p>
            <a:pPr>
              <a:lnSpc>
                <a:spcPct val="100000"/>
              </a:lnSpc>
              <a:spcBef>
                <a:spcPts val="0"/>
              </a:spcBef>
              <a:spcAft>
                <a:spcPts val="0"/>
              </a:spcAft>
            </a:pPr>
            <a:endParaRPr lang="en-US" dirty="0"/>
          </a:p>
          <a:p>
            <a:endParaRPr lang="en-US" dirty="0"/>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18</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
        <p:nvSpPr>
          <p:cNvPr id="32" name="TextBox 31">
            <a:extLst>
              <a:ext uri="{FF2B5EF4-FFF2-40B4-BE49-F238E27FC236}">
                <a16:creationId xmlns:a16="http://schemas.microsoft.com/office/drawing/2014/main" id="{4401C54E-1FAC-424A-8B3F-AB0727A55079}"/>
              </a:ext>
            </a:extLst>
          </p:cNvPr>
          <p:cNvSpPr txBox="1"/>
          <p:nvPr/>
        </p:nvSpPr>
        <p:spPr>
          <a:xfrm>
            <a:off x="596348" y="5150034"/>
            <a:ext cx="888385" cy="492443"/>
          </a:xfrm>
          <a:prstGeom prst="rect">
            <a:avLst/>
          </a:prstGeom>
          <a:noFill/>
        </p:spPr>
        <p:txBody>
          <a:bodyPr wrap="none" rtlCol="0">
            <a:spAutoFit/>
          </a:bodyPr>
          <a:lstStyle/>
          <a:p>
            <a:r>
              <a:rPr lang="en-US" sz="2600" dirty="0">
                <a:solidFill>
                  <a:srgbClr val="0070C0"/>
                </a:solidFill>
              </a:rPr>
              <a:t>RET</a:t>
            </a:r>
          </a:p>
        </p:txBody>
      </p:sp>
      <p:sp>
        <p:nvSpPr>
          <p:cNvPr id="33" name="Rectangle 32">
            <a:extLst>
              <a:ext uri="{FF2B5EF4-FFF2-40B4-BE49-F238E27FC236}">
                <a16:creationId xmlns:a16="http://schemas.microsoft.com/office/drawing/2014/main" id="{B2B6B249-5ACE-499E-A9B1-663D4D5CF67D}"/>
              </a:ext>
            </a:extLst>
          </p:cNvPr>
          <p:cNvSpPr/>
          <p:nvPr/>
        </p:nvSpPr>
        <p:spPr>
          <a:xfrm>
            <a:off x="5902035" y="2655598"/>
            <a:ext cx="2486591" cy="177389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But what if we want a subroutine?</a:t>
            </a:r>
          </a:p>
        </p:txBody>
      </p:sp>
      <p:sp>
        <p:nvSpPr>
          <p:cNvPr id="35" name="Rectangle 34">
            <a:extLst>
              <a:ext uri="{FF2B5EF4-FFF2-40B4-BE49-F238E27FC236}">
                <a16:creationId xmlns:a16="http://schemas.microsoft.com/office/drawing/2014/main" id="{461D82A1-1172-4AF7-891B-A5AC03F631A9}"/>
              </a:ext>
            </a:extLst>
          </p:cNvPr>
          <p:cNvSpPr/>
          <p:nvPr/>
        </p:nvSpPr>
        <p:spPr>
          <a:xfrm>
            <a:off x="2149751" y="5050354"/>
            <a:ext cx="2641294" cy="6918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Good enough?</a:t>
            </a:r>
          </a:p>
        </p:txBody>
      </p:sp>
      <p:sp>
        <p:nvSpPr>
          <p:cNvPr id="36" name="Rectangle 35">
            <a:extLst>
              <a:ext uri="{FF2B5EF4-FFF2-40B4-BE49-F238E27FC236}">
                <a16:creationId xmlns:a16="http://schemas.microsoft.com/office/drawing/2014/main" id="{94737F78-0064-40F0-BC41-D25ABFC4BA76}"/>
              </a:ext>
            </a:extLst>
          </p:cNvPr>
          <p:cNvSpPr/>
          <p:nvPr/>
        </p:nvSpPr>
        <p:spPr>
          <a:xfrm>
            <a:off x="6651694" y="5114380"/>
            <a:ext cx="987271" cy="5637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FF"/>
                </a:solidFill>
                <a:latin typeface="Arial" panose="020B0604020202020204" pitchFamily="34" charset="0"/>
                <a:cs typeface="Arial" panose="020B0604020202020204" pitchFamily="34" charset="0"/>
              </a:rPr>
              <a:t>NO!</a:t>
            </a:r>
          </a:p>
        </p:txBody>
      </p:sp>
    </p:spTree>
    <p:extLst>
      <p:ext uri="{BB962C8B-B14F-4D97-AF65-F5344CB8AC3E}">
        <p14:creationId xmlns:p14="http://schemas.microsoft.com/office/powerpoint/2010/main" val="327882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A Subroutine that Uses JSR or TRAP Must Protect R7</a:t>
            </a:r>
          </a:p>
        </p:txBody>
      </p:sp>
      <p:sp>
        <p:nvSpPr>
          <p:cNvPr id="3" name="Content Placeholder 2"/>
          <p:cNvSpPr>
            <a:spLocks noGrp="1"/>
          </p:cNvSpPr>
          <p:nvPr>
            <p:ph idx="1"/>
          </p:nvPr>
        </p:nvSpPr>
        <p:spPr>
          <a:xfrm>
            <a:off x="596350" y="1630017"/>
            <a:ext cx="7792278" cy="4239077"/>
          </a:xfrm>
        </p:spPr>
        <p:txBody>
          <a:bodyPr>
            <a:normAutofit fontScale="92500" lnSpcReduction="10000"/>
          </a:bodyPr>
          <a:lstStyle/>
          <a:p>
            <a:pPr>
              <a:lnSpc>
                <a:spcPct val="100000"/>
              </a:lnSpc>
              <a:spcBef>
                <a:spcPts val="0"/>
              </a:spcBef>
              <a:spcAft>
                <a:spcPts val="0"/>
              </a:spcAft>
            </a:pPr>
            <a:r>
              <a:rPr lang="en-US" dirty="0">
                <a:solidFill>
                  <a:srgbClr val="00B050"/>
                </a:solidFill>
              </a:rPr>
              <a:t>STACKMULT</a:t>
            </a:r>
          </a:p>
          <a:p>
            <a:pPr>
              <a:lnSpc>
                <a:spcPct val="100000"/>
              </a:lnSpc>
              <a:spcBef>
                <a:spcPts val="0"/>
              </a:spcBef>
              <a:spcAft>
                <a:spcPts val="0"/>
              </a:spcAft>
            </a:pPr>
            <a:endParaRPr lang="en-US" dirty="0"/>
          </a:p>
          <a:p>
            <a:pPr>
              <a:lnSpc>
                <a:spcPct val="100000"/>
              </a:lnSpc>
              <a:spcBef>
                <a:spcPts val="0"/>
              </a:spcBef>
              <a:spcAft>
                <a:spcPts val="0"/>
              </a:spcAft>
            </a:pPr>
            <a:r>
              <a:rPr lang="en-US" dirty="0"/>
              <a:t>LDR R1,R6,#0	; pop 9 into R1</a:t>
            </a:r>
          </a:p>
          <a:p>
            <a:pPr>
              <a:lnSpc>
                <a:spcPct val="100000"/>
              </a:lnSpc>
              <a:spcBef>
                <a:spcPts val="0"/>
              </a:spcBef>
              <a:spcAft>
                <a:spcPts val="0"/>
              </a:spcAft>
            </a:pPr>
            <a:r>
              <a:rPr lang="en-US" dirty="0"/>
              <a:t>ADD R6,R6,#1	; remove space</a:t>
            </a:r>
          </a:p>
          <a:p>
            <a:pPr>
              <a:lnSpc>
                <a:spcPct val="100000"/>
              </a:lnSpc>
              <a:spcBef>
                <a:spcPts val="0"/>
              </a:spcBef>
              <a:spcAft>
                <a:spcPts val="0"/>
              </a:spcAft>
            </a:pPr>
            <a:r>
              <a:rPr lang="en-US" dirty="0"/>
              <a:t>LDR R0,R6,#0	; pop 8 into R0</a:t>
            </a:r>
          </a:p>
          <a:p>
            <a:pPr marL="0" indent="0">
              <a:lnSpc>
                <a:spcPct val="100000"/>
              </a:lnSpc>
              <a:spcBef>
                <a:spcPts val="0"/>
              </a:spcBef>
              <a:spcAft>
                <a:spcPts val="0"/>
              </a:spcAft>
              <a:buNone/>
            </a:pPr>
            <a:r>
              <a:rPr lang="en-US" dirty="0"/>
              <a:t> ADD R6,R6,#1	; remove space</a:t>
            </a:r>
          </a:p>
          <a:p>
            <a:pPr>
              <a:lnSpc>
                <a:spcPct val="100000"/>
              </a:lnSpc>
              <a:spcBef>
                <a:spcPts val="0"/>
              </a:spcBef>
              <a:spcAft>
                <a:spcPts val="0"/>
              </a:spcAft>
            </a:pPr>
            <a:r>
              <a:rPr lang="en-US" dirty="0"/>
              <a:t>JSR MULT	; R0 is 72</a:t>
            </a:r>
          </a:p>
          <a:p>
            <a:pPr>
              <a:lnSpc>
                <a:spcPct val="100000"/>
              </a:lnSpc>
              <a:spcBef>
                <a:spcPts val="0"/>
              </a:spcBef>
              <a:spcAft>
                <a:spcPts val="0"/>
              </a:spcAft>
            </a:pPr>
            <a:r>
              <a:rPr lang="en-US" dirty="0"/>
              <a:t>ADD R6,R6,#-1	; push R0</a:t>
            </a:r>
          </a:p>
          <a:p>
            <a:pPr>
              <a:lnSpc>
                <a:spcPct val="100000"/>
              </a:lnSpc>
              <a:spcBef>
                <a:spcPts val="0"/>
              </a:spcBef>
              <a:spcAft>
                <a:spcPts val="0"/>
              </a:spcAft>
            </a:pPr>
            <a:r>
              <a:rPr lang="en-US" dirty="0"/>
              <a:t>STR R0,R6,#0</a:t>
            </a:r>
          </a:p>
          <a:p>
            <a:pPr>
              <a:lnSpc>
                <a:spcPct val="100000"/>
              </a:lnSpc>
              <a:spcBef>
                <a:spcPts val="0"/>
              </a:spcBef>
              <a:spcAft>
                <a:spcPts val="0"/>
              </a:spcAft>
            </a:pPr>
            <a:endParaRPr lang="en-US" dirty="0"/>
          </a:p>
          <a:p>
            <a:pPr>
              <a:lnSpc>
                <a:spcPct val="100000"/>
              </a:lnSpc>
              <a:spcBef>
                <a:spcPts val="0"/>
              </a:spcBef>
              <a:spcAft>
                <a:spcPts val="0"/>
              </a:spcAft>
            </a:pPr>
            <a:r>
              <a:rPr lang="en-US" dirty="0"/>
              <a:t>RET</a:t>
            </a:r>
          </a:p>
          <a:p>
            <a:pPr>
              <a:lnSpc>
                <a:spcPct val="100000"/>
              </a:lnSpc>
              <a:spcBef>
                <a:spcPts val="0"/>
              </a:spcBef>
              <a:spcAft>
                <a:spcPts val="0"/>
              </a:spcAft>
            </a:pPr>
            <a:endParaRPr lang="en-US" dirty="0"/>
          </a:p>
          <a:p>
            <a:endParaRPr lang="en-US" dirty="0"/>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19</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
        <p:nvSpPr>
          <p:cNvPr id="26" name="Rectangle 25">
            <a:extLst>
              <a:ext uri="{FF2B5EF4-FFF2-40B4-BE49-F238E27FC236}">
                <a16:creationId xmlns:a16="http://schemas.microsoft.com/office/drawing/2014/main" id="{7E340F4B-BD4F-4BB3-AE44-2C4C24E48DB9}"/>
              </a:ext>
            </a:extLst>
          </p:cNvPr>
          <p:cNvSpPr/>
          <p:nvPr/>
        </p:nvSpPr>
        <p:spPr>
          <a:xfrm>
            <a:off x="718401" y="2018073"/>
            <a:ext cx="5011067" cy="3634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 R7 has the return address here.</a:t>
            </a:r>
          </a:p>
        </p:txBody>
      </p:sp>
      <p:sp>
        <p:nvSpPr>
          <p:cNvPr id="27" name="Rectangle 26">
            <a:extLst>
              <a:ext uri="{FF2B5EF4-FFF2-40B4-BE49-F238E27FC236}">
                <a16:creationId xmlns:a16="http://schemas.microsoft.com/office/drawing/2014/main" id="{56964A0F-3A3A-4D32-9ED2-08E82B850A72}"/>
              </a:ext>
            </a:extLst>
          </p:cNvPr>
          <p:cNvSpPr/>
          <p:nvPr/>
        </p:nvSpPr>
        <p:spPr>
          <a:xfrm>
            <a:off x="5997039" y="2505694"/>
            <a:ext cx="2391588" cy="14504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Where does R7 point after JSR?</a:t>
            </a:r>
          </a:p>
        </p:txBody>
      </p:sp>
      <p:grpSp>
        <p:nvGrpSpPr>
          <p:cNvPr id="5" name="Group 4">
            <a:extLst>
              <a:ext uri="{FF2B5EF4-FFF2-40B4-BE49-F238E27FC236}">
                <a16:creationId xmlns:a16="http://schemas.microsoft.com/office/drawing/2014/main" id="{27F4C193-5BC5-41CF-B915-41D8F973176F}"/>
              </a:ext>
            </a:extLst>
          </p:cNvPr>
          <p:cNvGrpSpPr/>
          <p:nvPr/>
        </p:nvGrpSpPr>
        <p:grpSpPr>
          <a:xfrm>
            <a:off x="4893623" y="4185752"/>
            <a:ext cx="2876497" cy="646043"/>
            <a:chOff x="4893623" y="4185752"/>
            <a:chExt cx="2876497" cy="646043"/>
          </a:xfrm>
        </p:grpSpPr>
        <p:sp>
          <p:nvSpPr>
            <p:cNvPr id="29" name="Rectangle 28">
              <a:extLst>
                <a:ext uri="{FF2B5EF4-FFF2-40B4-BE49-F238E27FC236}">
                  <a16:creationId xmlns:a16="http://schemas.microsoft.com/office/drawing/2014/main" id="{E043517C-D89B-4CA3-AC8C-27CE799670C7}"/>
                </a:ext>
              </a:extLst>
            </p:cNvPr>
            <p:cNvSpPr/>
            <p:nvPr/>
          </p:nvSpPr>
          <p:spPr>
            <a:xfrm>
              <a:off x="6615545" y="4185752"/>
              <a:ext cx="1154575" cy="6460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Here.</a:t>
              </a:r>
            </a:p>
          </p:txBody>
        </p:sp>
        <p:cxnSp>
          <p:nvCxnSpPr>
            <p:cNvPr id="4" name="Straight Arrow Connector 3">
              <a:extLst>
                <a:ext uri="{FF2B5EF4-FFF2-40B4-BE49-F238E27FC236}">
                  <a16:creationId xmlns:a16="http://schemas.microsoft.com/office/drawing/2014/main" id="{672E6C57-A55D-420C-A603-B42519C3C7C0}"/>
                </a:ext>
              </a:extLst>
            </p:cNvPr>
            <p:cNvCxnSpPr/>
            <p:nvPr/>
          </p:nvCxnSpPr>
          <p:spPr>
            <a:xfrm flipH="1">
              <a:off x="4893623" y="4344000"/>
              <a:ext cx="1721922" cy="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DE6732AF-3A78-45EA-AEA2-64AFCDF50ECF}"/>
              </a:ext>
            </a:extLst>
          </p:cNvPr>
          <p:cNvSpPr/>
          <p:nvPr/>
        </p:nvSpPr>
        <p:spPr>
          <a:xfrm>
            <a:off x="3600126" y="4831795"/>
            <a:ext cx="1784726" cy="14002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So RET creates a loop…</a:t>
            </a:r>
          </a:p>
        </p:txBody>
      </p:sp>
      <p:sp>
        <p:nvSpPr>
          <p:cNvPr id="10" name="Freeform: Shape 9">
            <a:extLst>
              <a:ext uri="{FF2B5EF4-FFF2-40B4-BE49-F238E27FC236}">
                <a16:creationId xmlns:a16="http://schemas.microsoft.com/office/drawing/2014/main" id="{B4FCCE53-29B8-4B87-9E8E-F316E0591E14}"/>
              </a:ext>
            </a:extLst>
          </p:cNvPr>
          <p:cNvSpPr/>
          <p:nvPr/>
        </p:nvSpPr>
        <p:spPr>
          <a:xfrm>
            <a:off x="1448790" y="4512623"/>
            <a:ext cx="1810227" cy="902525"/>
          </a:xfrm>
          <a:custGeom>
            <a:avLst/>
            <a:gdLst>
              <a:gd name="connsiteX0" fmla="*/ 0 w 1810227"/>
              <a:gd name="connsiteY0" fmla="*/ 902525 h 902525"/>
              <a:gd name="connsiteX1" fmla="*/ 1318161 w 1810227"/>
              <a:gd name="connsiteY1" fmla="*/ 771896 h 902525"/>
              <a:gd name="connsiteX2" fmla="*/ 1805049 w 1810227"/>
              <a:gd name="connsiteY2" fmla="*/ 261258 h 902525"/>
              <a:gd name="connsiteX3" fmla="*/ 1531916 w 1810227"/>
              <a:gd name="connsiteY3" fmla="*/ 0 h 902525"/>
            </a:gdLst>
            <a:ahLst/>
            <a:cxnLst>
              <a:cxn ang="0">
                <a:pos x="connsiteX0" y="connsiteY0"/>
              </a:cxn>
              <a:cxn ang="0">
                <a:pos x="connsiteX1" y="connsiteY1"/>
              </a:cxn>
              <a:cxn ang="0">
                <a:pos x="connsiteX2" y="connsiteY2"/>
              </a:cxn>
              <a:cxn ang="0">
                <a:pos x="connsiteX3" y="connsiteY3"/>
              </a:cxn>
            </a:cxnLst>
            <a:rect l="l" t="t" r="r" b="b"/>
            <a:pathLst>
              <a:path w="1810227" h="902525">
                <a:moveTo>
                  <a:pt x="0" y="902525"/>
                </a:moveTo>
                <a:cubicBezTo>
                  <a:pt x="508660" y="890649"/>
                  <a:pt x="1017320" y="878774"/>
                  <a:pt x="1318161" y="771896"/>
                </a:cubicBezTo>
                <a:cubicBezTo>
                  <a:pt x="1619002" y="665018"/>
                  <a:pt x="1769423" y="389907"/>
                  <a:pt x="1805049" y="261258"/>
                </a:cubicBezTo>
                <a:cubicBezTo>
                  <a:pt x="1840675" y="132609"/>
                  <a:pt x="1686295" y="66304"/>
                  <a:pt x="1531916" y="0"/>
                </a:cubicBezTo>
              </a:path>
            </a:pathLst>
          </a:custGeom>
          <a:noFill/>
          <a:ln w="50800">
            <a:solidFill>
              <a:srgbClr val="00B0F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66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righ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1"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C04E07A-9F93-40EE-A065-328C5040BAEA}"/>
              </a:ext>
            </a:extLst>
          </p:cNvPr>
          <p:cNvGrpSpPr/>
          <p:nvPr/>
        </p:nvGrpSpPr>
        <p:grpSpPr>
          <a:xfrm>
            <a:off x="3568198" y="2713703"/>
            <a:ext cx="4032137" cy="1846826"/>
            <a:chOff x="3568198" y="2713703"/>
            <a:chExt cx="4032137" cy="1846826"/>
          </a:xfrm>
        </p:grpSpPr>
        <p:sp>
          <p:nvSpPr>
            <p:cNvPr id="2" name="Rectangle 1">
              <a:extLst>
                <a:ext uri="{FF2B5EF4-FFF2-40B4-BE49-F238E27FC236}">
                  <a16:creationId xmlns:a16="http://schemas.microsoft.com/office/drawing/2014/main" id="{CCF80C99-5BAF-4D15-A7A3-7E077ADBB222}"/>
                </a:ext>
              </a:extLst>
            </p:cNvPr>
            <p:cNvSpPr/>
            <p:nvPr/>
          </p:nvSpPr>
          <p:spPr>
            <a:xfrm>
              <a:off x="5073445" y="2713703"/>
              <a:ext cx="2526890" cy="5309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5034996-222F-4093-BE1F-D72B5138D59A}"/>
                </a:ext>
              </a:extLst>
            </p:cNvPr>
            <p:cNvCxnSpPr/>
            <p:nvPr/>
          </p:nvCxnSpPr>
          <p:spPr>
            <a:xfrm>
              <a:off x="3568198" y="4560529"/>
              <a:ext cx="2527802"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D96AAE-BD84-4C69-88B1-9C9BB76183D3}"/>
                </a:ext>
              </a:extLst>
            </p:cNvPr>
            <p:cNvCxnSpPr>
              <a:cxnSpLocks/>
              <a:stCxn id="2" idx="2"/>
            </p:cNvCxnSpPr>
            <p:nvPr/>
          </p:nvCxnSpPr>
          <p:spPr>
            <a:xfrm flipH="1">
              <a:off x="6096000" y="3244645"/>
              <a:ext cx="240890" cy="1315884"/>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p:ph type="title"/>
          </p:nvPr>
        </p:nvSpPr>
        <p:spPr/>
        <p:txBody>
          <a:bodyPr>
            <a:normAutofit/>
          </a:bodyPr>
          <a:lstStyle/>
          <a:p>
            <a:r>
              <a:rPr lang="en-US" dirty="0"/>
              <a:t>Conventions Provide Implicit Information</a:t>
            </a:r>
          </a:p>
        </p:txBody>
      </p:sp>
      <p:sp>
        <p:nvSpPr>
          <p:cNvPr id="3" name="Content Placeholder 2"/>
          <p:cNvSpPr>
            <a:spLocks noGrp="1"/>
          </p:cNvSpPr>
          <p:nvPr>
            <p:ph idx="1"/>
          </p:nvPr>
        </p:nvSpPr>
        <p:spPr/>
        <p:txBody>
          <a:bodyPr>
            <a:normAutofit/>
          </a:bodyPr>
          <a:lstStyle/>
          <a:p>
            <a:r>
              <a:rPr lang="en-US" dirty="0"/>
              <a:t>What does this mean:	</a:t>
            </a:r>
            <a:r>
              <a:rPr lang="en-US" b="1" dirty="0">
                <a:solidFill>
                  <a:srgbClr val="0070C0"/>
                </a:solidFill>
              </a:rPr>
              <a:t>1 + 2 × 3</a:t>
            </a:r>
            <a:r>
              <a:rPr lang="en-US" dirty="0"/>
              <a:t>	?</a:t>
            </a:r>
          </a:p>
          <a:p>
            <a:r>
              <a:rPr lang="en-US" dirty="0"/>
              <a:t>It could mean			</a:t>
            </a:r>
            <a:r>
              <a:rPr lang="en-US" b="1" dirty="0">
                <a:solidFill>
                  <a:srgbClr val="0070C0"/>
                </a:solidFill>
              </a:rPr>
              <a:t>(1 + 2) × 3 = 9 </a:t>
            </a:r>
            <a:r>
              <a:rPr lang="en-US" dirty="0"/>
              <a:t>.</a:t>
            </a:r>
            <a:endParaRPr lang="en-US" b="1" dirty="0">
              <a:solidFill>
                <a:srgbClr val="0070C0"/>
              </a:solidFill>
            </a:endParaRPr>
          </a:p>
          <a:p>
            <a:r>
              <a:rPr lang="en-US" dirty="0"/>
              <a:t>Or it could mean		</a:t>
            </a:r>
            <a:r>
              <a:rPr lang="en-US" b="1" dirty="0">
                <a:solidFill>
                  <a:srgbClr val="0070C0"/>
                </a:solidFill>
              </a:rPr>
              <a:t>1 + (2 × 3) = 7 </a:t>
            </a:r>
            <a:r>
              <a:rPr lang="en-US" dirty="0"/>
              <a:t>.</a:t>
            </a:r>
          </a:p>
          <a:p>
            <a:endParaRPr lang="en-US" b="1" dirty="0">
              <a:solidFill>
                <a:srgbClr val="0070C0"/>
              </a:solidFill>
            </a:endParaRPr>
          </a:p>
          <a:p>
            <a:r>
              <a:rPr lang="en-US" dirty="0"/>
              <a:t>Most (all?) cultures on Earth </a:t>
            </a:r>
          </a:p>
          <a:p>
            <a:pPr lvl="1"/>
            <a:r>
              <a:rPr lang="en-US" dirty="0"/>
              <a:t>choose this one</a:t>
            </a:r>
          </a:p>
          <a:p>
            <a:pPr lvl="1"/>
            <a:r>
              <a:rPr lang="en-US" dirty="0"/>
              <a:t>by </a:t>
            </a:r>
            <a:r>
              <a:rPr lang="en-US" b="1" dirty="0">
                <a:solidFill>
                  <a:srgbClr val="0070C0"/>
                </a:solidFill>
              </a:rPr>
              <a:t>convention</a:t>
            </a:r>
            <a:r>
              <a:rPr lang="en-US" dirty="0"/>
              <a:t>.</a:t>
            </a:r>
            <a:endParaRPr lang="en-US" b="1" dirty="0">
              <a:solidFill>
                <a:srgbClr val="0070C0"/>
              </a:solidFill>
            </a:endParaRPr>
          </a:p>
          <a:p>
            <a:endParaRPr lang="en-US" dirty="0">
              <a:solidFill>
                <a:srgbClr val="00B050"/>
              </a:solidFill>
              <a:latin typeface="Comic Sans MS" panose="030F0702030302020204" pitchFamily="66" charset="0"/>
            </a:endParaRP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Tree>
    <p:extLst>
      <p:ext uri="{BB962C8B-B14F-4D97-AF65-F5344CB8AC3E}">
        <p14:creationId xmlns:p14="http://schemas.microsoft.com/office/powerpoint/2010/main" val="212641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par>
                          <p:cTn id="18" fill="hold">
                            <p:stCondLst>
                              <p:cond delay="500"/>
                            </p:stCondLst>
                            <p:childTnLst>
                              <p:par>
                                <p:cTn id="19" presetID="22" presetClass="entr" presetSubtype="8" fill="hold" nodeType="afterEffect">
                                  <p:stCondLst>
                                    <p:cond delay="100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par>
                          <p:cTn id="26" fill="hold">
                            <p:stCondLst>
                              <p:cond delay="2500"/>
                            </p:stCondLst>
                            <p:childTnLst>
                              <p:par>
                                <p:cTn id="27" presetID="22" presetClass="entr" presetSubtype="8" fill="hold" nodeType="afterEffect">
                                  <p:stCondLst>
                                    <p:cond delay="100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Add a Space with a Label, then Save and Restore R7</a:t>
            </a:r>
          </a:p>
        </p:txBody>
      </p:sp>
      <p:sp>
        <p:nvSpPr>
          <p:cNvPr id="3" name="Content Placeholder 2"/>
          <p:cNvSpPr>
            <a:spLocks noGrp="1"/>
          </p:cNvSpPr>
          <p:nvPr>
            <p:ph idx="1"/>
          </p:nvPr>
        </p:nvSpPr>
        <p:spPr>
          <a:xfrm>
            <a:off x="596350" y="1630017"/>
            <a:ext cx="7792278" cy="4239077"/>
          </a:xfrm>
        </p:spPr>
        <p:txBody>
          <a:bodyPr>
            <a:normAutofit fontScale="92500" lnSpcReduction="20000"/>
          </a:bodyPr>
          <a:lstStyle/>
          <a:p>
            <a:pPr>
              <a:lnSpc>
                <a:spcPct val="105000"/>
              </a:lnSpc>
              <a:spcBef>
                <a:spcPts val="0"/>
              </a:spcBef>
              <a:spcAft>
                <a:spcPts val="0"/>
              </a:spcAft>
            </a:pPr>
            <a:r>
              <a:rPr lang="en-US" dirty="0">
                <a:solidFill>
                  <a:srgbClr val="00B050"/>
                </a:solidFill>
              </a:rPr>
              <a:t>STACKMULT</a:t>
            </a:r>
          </a:p>
          <a:p>
            <a:pPr marL="0" indent="0">
              <a:lnSpc>
                <a:spcPct val="105000"/>
              </a:lnSpc>
              <a:spcBef>
                <a:spcPts val="0"/>
              </a:spcBef>
              <a:spcAft>
                <a:spcPts val="0"/>
              </a:spcAft>
              <a:buNone/>
            </a:pPr>
            <a:r>
              <a:rPr lang="en-US" dirty="0"/>
              <a:t>			; save R7</a:t>
            </a:r>
          </a:p>
          <a:p>
            <a:pPr>
              <a:lnSpc>
                <a:spcPct val="105000"/>
              </a:lnSpc>
              <a:spcBef>
                <a:spcPts val="0"/>
              </a:spcBef>
              <a:spcAft>
                <a:spcPts val="0"/>
              </a:spcAft>
            </a:pPr>
            <a:r>
              <a:rPr lang="en-US" dirty="0"/>
              <a:t>LDR R1,R6,#0	; pop 9 into R1</a:t>
            </a:r>
          </a:p>
          <a:p>
            <a:pPr>
              <a:lnSpc>
                <a:spcPct val="105000"/>
              </a:lnSpc>
              <a:spcBef>
                <a:spcPts val="0"/>
              </a:spcBef>
              <a:spcAft>
                <a:spcPts val="0"/>
              </a:spcAft>
            </a:pPr>
            <a:r>
              <a:rPr lang="en-US" dirty="0"/>
              <a:t>ADD R6,R6,#1	; remove space</a:t>
            </a:r>
          </a:p>
          <a:p>
            <a:pPr>
              <a:lnSpc>
                <a:spcPct val="105000"/>
              </a:lnSpc>
              <a:spcBef>
                <a:spcPts val="0"/>
              </a:spcBef>
              <a:spcAft>
                <a:spcPts val="0"/>
              </a:spcAft>
            </a:pPr>
            <a:r>
              <a:rPr lang="en-US" dirty="0"/>
              <a:t>LDR R0,R6,#0	; pop 8 into R0</a:t>
            </a:r>
          </a:p>
          <a:p>
            <a:pPr marL="0" indent="0">
              <a:lnSpc>
                <a:spcPct val="105000"/>
              </a:lnSpc>
              <a:spcBef>
                <a:spcPts val="0"/>
              </a:spcBef>
              <a:spcAft>
                <a:spcPts val="0"/>
              </a:spcAft>
              <a:buNone/>
            </a:pPr>
            <a:r>
              <a:rPr lang="en-US" dirty="0"/>
              <a:t> ADD R6,R6,#1	; remove space</a:t>
            </a:r>
          </a:p>
          <a:p>
            <a:pPr>
              <a:lnSpc>
                <a:spcPct val="105000"/>
              </a:lnSpc>
              <a:spcBef>
                <a:spcPts val="0"/>
              </a:spcBef>
              <a:spcAft>
                <a:spcPts val="0"/>
              </a:spcAft>
            </a:pPr>
            <a:r>
              <a:rPr lang="en-US" dirty="0"/>
              <a:t>JSR MULT	; R0 is 72</a:t>
            </a:r>
          </a:p>
          <a:p>
            <a:pPr>
              <a:lnSpc>
                <a:spcPct val="105000"/>
              </a:lnSpc>
              <a:spcBef>
                <a:spcPts val="0"/>
              </a:spcBef>
              <a:spcAft>
                <a:spcPts val="0"/>
              </a:spcAft>
            </a:pPr>
            <a:r>
              <a:rPr lang="en-US" dirty="0"/>
              <a:t>ADD R6,R6,#-1	; push R0</a:t>
            </a:r>
          </a:p>
          <a:p>
            <a:pPr>
              <a:lnSpc>
                <a:spcPct val="105000"/>
              </a:lnSpc>
              <a:spcBef>
                <a:spcPts val="0"/>
              </a:spcBef>
              <a:spcAft>
                <a:spcPts val="0"/>
              </a:spcAft>
            </a:pPr>
            <a:r>
              <a:rPr lang="en-US" dirty="0"/>
              <a:t>STR R0,R6,#0</a:t>
            </a:r>
          </a:p>
          <a:p>
            <a:pPr marL="0" indent="0">
              <a:lnSpc>
                <a:spcPct val="105000"/>
              </a:lnSpc>
              <a:spcBef>
                <a:spcPts val="0"/>
              </a:spcBef>
              <a:spcAft>
                <a:spcPts val="0"/>
              </a:spcAft>
              <a:buNone/>
            </a:pPr>
            <a:r>
              <a:rPr lang="en-US" dirty="0"/>
              <a:t>			; restore R7</a:t>
            </a:r>
          </a:p>
          <a:p>
            <a:pPr>
              <a:lnSpc>
                <a:spcPct val="105000"/>
              </a:lnSpc>
              <a:spcBef>
                <a:spcPts val="0"/>
              </a:spcBef>
              <a:spcAft>
                <a:spcPts val="0"/>
              </a:spcAft>
            </a:pPr>
            <a:r>
              <a:rPr lang="en-US" dirty="0"/>
              <a:t>RET</a:t>
            </a:r>
          </a:p>
          <a:p>
            <a:pPr marL="0" indent="0">
              <a:lnSpc>
                <a:spcPct val="105000"/>
              </a:lnSpc>
              <a:spcBef>
                <a:spcPts val="0"/>
              </a:spcBef>
              <a:spcAft>
                <a:spcPts val="0"/>
              </a:spcAft>
              <a:buNone/>
            </a:pPr>
            <a:r>
              <a:rPr lang="en-US" dirty="0"/>
              <a:t>			    ; space for R7</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dirty="0"/>
              <a:t>© 2018 Steven S. Lumetta.  All rights reserved.</a:t>
            </a:r>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20</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
        <p:nvSpPr>
          <p:cNvPr id="15" name="TextBox 14">
            <a:extLst>
              <a:ext uri="{FF2B5EF4-FFF2-40B4-BE49-F238E27FC236}">
                <a16:creationId xmlns:a16="http://schemas.microsoft.com/office/drawing/2014/main" id="{2FEDE11C-7055-4A7C-8CD4-338C4C7CC7FE}"/>
              </a:ext>
            </a:extLst>
          </p:cNvPr>
          <p:cNvSpPr txBox="1"/>
          <p:nvPr/>
        </p:nvSpPr>
        <p:spPr>
          <a:xfrm>
            <a:off x="596348" y="1911287"/>
            <a:ext cx="2347117" cy="492443"/>
          </a:xfrm>
          <a:prstGeom prst="rect">
            <a:avLst/>
          </a:prstGeom>
          <a:noFill/>
        </p:spPr>
        <p:txBody>
          <a:bodyPr wrap="none" rtlCol="0">
            <a:spAutoFit/>
          </a:bodyPr>
          <a:lstStyle/>
          <a:p>
            <a:r>
              <a:rPr lang="en-US" sz="2600" dirty="0">
                <a:solidFill>
                  <a:srgbClr val="0070C0"/>
                </a:solidFill>
              </a:rPr>
              <a:t>ST R7,SM_R7</a:t>
            </a:r>
          </a:p>
        </p:txBody>
      </p:sp>
      <p:sp>
        <p:nvSpPr>
          <p:cNvPr id="16" name="TextBox 15">
            <a:extLst>
              <a:ext uri="{FF2B5EF4-FFF2-40B4-BE49-F238E27FC236}">
                <a16:creationId xmlns:a16="http://schemas.microsoft.com/office/drawing/2014/main" id="{F92B77D8-1D8B-4488-8FDC-ED69DA153E63}"/>
              </a:ext>
            </a:extLst>
          </p:cNvPr>
          <p:cNvSpPr txBox="1"/>
          <p:nvPr/>
        </p:nvSpPr>
        <p:spPr>
          <a:xfrm>
            <a:off x="596348" y="4604705"/>
            <a:ext cx="2396810" cy="492443"/>
          </a:xfrm>
          <a:prstGeom prst="rect">
            <a:avLst/>
          </a:prstGeom>
          <a:noFill/>
        </p:spPr>
        <p:txBody>
          <a:bodyPr wrap="none" rtlCol="0">
            <a:spAutoFit/>
          </a:bodyPr>
          <a:lstStyle/>
          <a:p>
            <a:r>
              <a:rPr lang="en-US" sz="2600" dirty="0">
                <a:solidFill>
                  <a:srgbClr val="0070C0"/>
                </a:solidFill>
              </a:rPr>
              <a:t>LD R7,SM_R7</a:t>
            </a:r>
          </a:p>
        </p:txBody>
      </p:sp>
      <p:sp>
        <p:nvSpPr>
          <p:cNvPr id="17" name="TextBox 16">
            <a:extLst>
              <a:ext uri="{FF2B5EF4-FFF2-40B4-BE49-F238E27FC236}">
                <a16:creationId xmlns:a16="http://schemas.microsoft.com/office/drawing/2014/main" id="{B65E54FC-BAE0-41C1-8D98-BD7FA5DBA20D}"/>
              </a:ext>
            </a:extLst>
          </p:cNvPr>
          <p:cNvSpPr txBox="1"/>
          <p:nvPr/>
        </p:nvSpPr>
        <p:spPr>
          <a:xfrm>
            <a:off x="596348" y="5274437"/>
            <a:ext cx="3002745" cy="492443"/>
          </a:xfrm>
          <a:prstGeom prst="rect">
            <a:avLst/>
          </a:prstGeom>
          <a:noFill/>
        </p:spPr>
        <p:txBody>
          <a:bodyPr wrap="none" rtlCol="0">
            <a:spAutoFit/>
          </a:bodyPr>
          <a:lstStyle/>
          <a:p>
            <a:r>
              <a:rPr lang="en-US" sz="2600" dirty="0">
                <a:solidFill>
                  <a:srgbClr val="0070C0"/>
                </a:solidFill>
              </a:rPr>
              <a:t>SM_R7 .BLKW #1</a:t>
            </a:r>
          </a:p>
        </p:txBody>
      </p:sp>
      <p:sp>
        <p:nvSpPr>
          <p:cNvPr id="18" name="Rectangle 17">
            <a:extLst>
              <a:ext uri="{FF2B5EF4-FFF2-40B4-BE49-F238E27FC236}">
                <a16:creationId xmlns:a16="http://schemas.microsoft.com/office/drawing/2014/main" id="{981ED937-683D-4437-9BCD-22DB40B4C43A}"/>
              </a:ext>
            </a:extLst>
          </p:cNvPr>
          <p:cNvSpPr/>
          <p:nvPr/>
        </p:nvSpPr>
        <p:spPr>
          <a:xfrm>
            <a:off x="5991818" y="3799521"/>
            <a:ext cx="2396809" cy="14730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Now the subroutine is complete.</a:t>
            </a:r>
          </a:p>
        </p:txBody>
      </p:sp>
    </p:spTree>
    <p:extLst>
      <p:ext uri="{BB962C8B-B14F-4D97-AF65-F5344CB8AC3E}">
        <p14:creationId xmlns:p14="http://schemas.microsoft.com/office/powerpoint/2010/main" val="395996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1000"/>
                                        <p:tgtEl>
                                          <p:spTgt spid="3">
                                            <p:txEl>
                                              <p:pRg st="11" end="11"/>
                                            </p:txEl>
                                          </p:spTgt>
                                        </p:tgtEl>
                                      </p:cBhvr>
                                    </p:animEffect>
                                    <p:anim calcmode="lin" valueType="num">
                                      <p:cBhvr>
                                        <p:cTn id="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What is a Think-Pair-Share?</a:t>
            </a:r>
          </a:p>
        </p:txBody>
      </p:sp>
      <p:sp>
        <p:nvSpPr>
          <p:cNvPr id="3" name="Content Placeholder 2"/>
          <p:cNvSpPr>
            <a:spLocks noGrp="1"/>
          </p:cNvSpPr>
          <p:nvPr>
            <p:ph idx="1"/>
          </p:nvPr>
        </p:nvSpPr>
        <p:spPr/>
        <p:txBody>
          <a:bodyPr>
            <a:normAutofit lnSpcReduction="10000"/>
          </a:bodyPr>
          <a:lstStyle/>
          <a:p>
            <a:r>
              <a:rPr lang="en-US" dirty="0"/>
              <a:t>A group exercise in lecture, not unlike discussion sections in ECE120.</a:t>
            </a:r>
          </a:p>
          <a:p>
            <a:r>
              <a:rPr lang="en-US" dirty="0"/>
              <a:t>The process:</a:t>
            </a:r>
          </a:p>
          <a:p>
            <a:pPr marL="806958" lvl="1" indent="-514350">
              <a:buFont typeface="+mj-lt"/>
              <a:buAutoNum type="arabicPeriod"/>
            </a:pPr>
            <a:r>
              <a:rPr lang="en-US" dirty="0"/>
              <a:t>I give you a problem.</a:t>
            </a:r>
          </a:p>
          <a:p>
            <a:pPr marL="806958" lvl="1" indent="-514350">
              <a:buFont typeface="+mj-lt"/>
              <a:buAutoNum type="arabicPeriod"/>
            </a:pPr>
            <a:r>
              <a:rPr lang="en-US" dirty="0"/>
              <a:t>You form groups of 3-4 people.</a:t>
            </a:r>
          </a:p>
          <a:p>
            <a:pPr marL="806958" lvl="1" indent="-514350">
              <a:buFont typeface="+mj-lt"/>
              <a:buAutoNum type="arabicPeriod"/>
            </a:pPr>
            <a:r>
              <a:rPr lang="en-US" dirty="0"/>
              <a:t>Talk about ways to solve the problem.</a:t>
            </a:r>
          </a:p>
          <a:p>
            <a:pPr marL="806958" lvl="1" indent="-514350">
              <a:buFont typeface="+mj-lt"/>
              <a:buAutoNum type="arabicPeriod"/>
            </a:pPr>
            <a:r>
              <a:rPr lang="en-US" dirty="0"/>
              <a:t>Once enough of the groups have finished, one group volunteers to share their answer.</a:t>
            </a:r>
          </a:p>
          <a:p>
            <a:pPr marL="806958" lvl="1" indent="-514350">
              <a:buFont typeface="+mj-lt"/>
              <a:buAutoNum type="arabicPeriod"/>
            </a:pPr>
            <a:r>
              <a:rPr lang="en-US" dirty="0"/>
              <a:t>We go over the group’s answer together. </a:t>
            </a:r>
          </a:p>
        </p:txBody>
      </p:sp>
      <p:sp>
        <p:nvSpPr>
          <p:cNvPr id="5" name="Footer Placeholder 4"/>
          <p:cNvSpPr>
            <a:spLocks noGrp="1"/>
          </p:cNvSpPr>
          <p:nvPr>
            <p:ph type="ftr" sz="quarter" idx="11"/>
          </p:nvPr>
        </p:nvSpPr>
        <p:spPr/>
        <p:txBody>
          <a:bodyPr/>
          <a:lstStyle/>
          <a:p>
            <a:r>
              <a:rPr lang="en-US" dirty="0"/>
              <a:t>© 2016-2018 Steven S. Lumetta.  All rights reserved.</a:t>
            </a:r>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21</a:t>
            </a:fld>
            <a:endParaRPr lang="en-US" dirty="0"/>
          </a:p>
        </p:txBody>
      </p:sp>
      <p:sp>
        <p:nvSpPr>
          <p:cNvPr id="7" name="Date Placeholder 3">
            <a:extLst>
              <a:ext uri="{FF2B5EF4-FFF2-40B4-BE49-F238E27FC236}">
                <a16:creationId xmlns:a16="http://schemas.microsoft.com/office/drawing/2014/main" id="{2C9E98FB-D5C6-43EF-8A99-2CC9C147F92F}"/>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Tree>
    <p:extLst>
      <p:ext uri="{BB962C8B-B14F-4D97-AF65-F5344CB8AC3E}">
        <p14:creationId xmlns:p14="http://schemas.microsoft.com/office/powerpoint/2010/main" val="2953321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The Task: a Factorial Subroutine</a:t>
            </a:r>
          </a:p>
        </p:txBody>
      </p:sp>
      <p:sp>
        <p:nvSpPr>
          <p:cNvPr id="3" name="Content Placeholder 2"/>
          <p:cNvSpPr>
            <a:spLocks noGrp="1"/>
          </p:cNvSpPr>
          <p:nvPr>
            <p:ph idx="1"/>
          </p:nvPr>
        </p:nvSpPr>
        <p:spPr/>
        <p:txBody>
          <a:bodyPr>
            <a:normAutofit fontScale="92500" lnSpcReduction="20000"/>
          </a:bodyPr>
          <a:lstStyle/>
          <a:p>
            <a:r>
              <a:rPr lang="en-US" dirty="0"/>
              <a:t>Write subroutine </a:t>
            </a:r>
            <a:r>
              <a:rPr lang="en-US" dirty="0">
                <a:solidFill>
                  <a:srgbClr val="00B050"/>
                </a:solidFill>
              </a:rPr>
              <a:t>FACTORIAL</a:t>
            </a:r>
          </a:p>
          <a:p>
            <a:pPr lvl="1"/>
            <a:r>
              <a:rPr lang="en-US" dirty="0"/>
              <a:t>to compute output </a:t>
            </a:r>
            <a:r>
              <a:rPr lang="en-US" dirty="0">
                <a:solidFill>
                  <a:srgbClr val="00B050"/>
                </a:solidFill>
              </a:rPr>
              <a:t>R0</a:t>
            </a:r>
          </a:p>
          <a:p>
            <a:pPr lvl="1"/>
            <a:r>
              <a:rPr lang="en-US" dirty="0"/>
              <a:t>as the factorial of input </a:t>
            </a:r>
            <a:r>
              <a:rPr lang="en-US" dirty="0">
                <a:solidFill>
                  <a:srgbClr val="00B050"/>
                </a:solidFill>
              </a:rPr>
              <a:t>R0</a:t>
            </a:r>
            <a:r>
              <a:rPr lang="en-US" dirty="0"/>
              <a:t>.</a:t>
            </a:r>
          </a:p>
          <a:p>
            <a:pPr lvl="1"/>
            <a:r>
              <a:rPr lang="en-US" dirty="0"/>
              <a:t>In other words, </a:t>
            </a:r>
            <a:r>
              <a:rPr lang="en-US" dirty="0">
                <a:solidFill>
                  <a:srgbClr val="0070C0"/>
                </a:solidFill>
              </a:rPr>
              <a:t>R0 ← 1 × 2 × … × R0</a:t>
            </a:r>
            <a:r>
              <a:rPr lang="en-US" dirty="0"/>
              <a:t>.</a:t>
            </a:r>
          </a:p>
          <a:p>
            <a:r>
              <a:rPr lang="en-US" dirty="0"/>
              <a:t>Assumptions and rules…</a:t>
            </a:r>
          </a:p>
          <a:p>
            <a:pPr lvl="1"/>
            <a:r>
              <a:rPr lang="en-US" dirty="0"/>
              <a:t>Assume that input </a:t>
            </a:r>
            <a:r>
              <a:rPr lang="en-US" dirty="0">
                <a:solidFill>
                  <a:srgbClr val="00B050"/>
                </a:solidFill>
              </a:rPr>
              <a:t>R0</a:t>
            </a:r>
            <a:r>
              <a:rPr lang="en-US" dirty="0"/>
              <a:t> is at least 1.</a:t>
            </a:r>
          </a:p>
          <a:p>
            <a:pPr lvl="1"/>
            <a:r>
              <a:rPr lang="en-US" dirty="0"/>
              <a:t>Assume that </a:t>
            </a:r>
            <a:r>
              <a:rPr lang="en-US" dirty="0">
                <a:solidFill>
                  <a:srgbClr val="00B050"/>
                </a:solidFill>
              </a:rPr>
              <a:t>R6</a:t>
            </a:r>
            <a:r>
              <a:rPr lang="en-US" dirty="0"/>
              <a:t> points to a valid stack.</a:t>
            </a:r>
          </a:p>
          <a:p>
            <a:pPr lvl="1"/>
            <a:r>
              <a:rPr lang="en-US" dirty="0"/>
              <a:t>Write your subroutine in </a:t>
            </a:r>
            <a:br>
              <a:rPr lang="en-US" dirty="0"/>
            </a:br>
            <a:r>
              <a:rPr lang="en-US" dirty="0"/>
              <a:t>LC-3 assembly language.</a:t>
            </a:r>
          </a:p>
          <a:p>
            <a:pPr lvl="1"/>
            <a:r>
              <a:rPr lang="en-US" dirty="0"/>
              <a:t>Use the </a:t>
            </a:r>
            <a:r>
              <a:rPr lang="en-US" dirty="0">
                <a:solidFill>
                  <a:srgbClr val="00B050"/>
                </a:solidFill>
              </a:rPr>
              <a:t>STACKMULT</a:t>
            </a:r>
            <a:r>
              <a:rPr lang="en-US" dirty="0"/>
              <a:t> subroutine </a:t>
            </a:r>
            <a:br>
              <a:rPr lang="en-US" dirty="0"/>
            </a:br>
            <a:r>
              <a:rPr lang="en-US" dirty="0"/>
              <a:t>to calculate the answer.</a:t>
            </a:r>
          </a:p>
          <a:p>
            <a:pPr lvl="1"/>
            <a:r>
              <a:rPr lang="en-US" dirty="0"/>
              <a:t>Clearly define the calling interface.</a:t>
            </a:r>
          </a:p>
          <a:p>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22</a:t>
            </a:fld>
            <a:endParaRPr lang="en-US" dirty="0"/>
          </a:p>
        </p:txBody>
      </p:sp>
      <p:sp>
        <p:nvSpPr>
          <p:cNvPr id="7" name="Date Placeholder 3">
            <a:extLst>
              <a:ext uri="{FF2B5EF4-FFF2-40B4-BE49-F238E27FC236}">
                <a16:creationId xmlns:a16="http://schemas.microsoft.com/office/drawing/2014/main" id="{F9D380EF-C126-474D-91A9-28AE596BF023}"/>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
        <p:nvSpPr>
          <p:cNvPr id="8" name="Footer Placeholder 4">
            <a:extLst>
              <a:ext uri="{FF2B5EF4-FFF2-40B4-BE49-F238E27FC236}">
                <a16:creationId xmlns:a16="http://schemas.microsoft.com/office/drawing/2014/main" id="{352D7CE8-95D8-4B37-A69D-D6585FF4A636}"/>
              </a:ext>
            </a:extLst>
          </p:cNvPr>
          <p:cNvSpPr>
            <a:spLocks noGrp="1"/>
          </p:cNvSpPr>
          <p:nvPr>
            <p:ph type="ftr" sz="quarter" idx="11"/>
          </p:nvPr>
        </p:nvSpPr>
        <p:spPr>
          <a:xfrm>
            <a:off x="3686185" y="6459785"/>
            <a:ext cx="4702442" cy="365125"/>
          </a:xfrm>
        </p:spPr>
        <p:txBody>
          <a:bodyPr/>
          <a:lstStyle/>
          <a:p>
            <a:r>
              <a:rPr lang="en-US" dirty="0"/>
              <a:t>© 2018 Steven S. Lumetta.  All rights reserved.</a:t>
            </a:r>
          </a:p>
        </p:txBody>
      </p:sp>
    </p:spTree>
    <p:extLst>
      <p:ext uri="{BB962C8B-B14F-4D97-AF65-F5344CB8AC3E}">
        <p14:creationId xmlns:p14="http://schemas.microsoft.com/office/powerpoint/2010/main" val="3609260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A Task on Your Own: 16-bit Palindrome Check</a:t>
            </a:r>
          </a:p>
        </p:txBody>
      </p:sp>
      <p:sp>
        <p:nvSpPr>
          <p:cNvPr id="3" name="Content Placeholder 2"/>
          <p:cNvSpPr>
            <a:spLocks noGrp="1"/>
          </p:cNvSpPr>
          <p:nvPr>
            <p:ph idx="1"/>
          </p:nvPr>
        </p:nvSpPr>
        <p:spPr/>
        <p:txBody>
          <a:bodyPr>
            <a:normAutofit fontScale="92500" lnSpcReduction="10000"/>
          </a:bodyPr>
          <a:lstStyle/>
          <a:p>
            <a:r>
              <a:rPr lang="en-US" dirty="0"/>
              <a:t>What’s a palindrome?</a:t>
            </a:r>
          </a:p>
          <a:p>
            <a:pPr lvl="1"/>
            <a:r>
              <a:rPr lang="en-US" dirty="0"/>
              <a:t>Same spelling backwards as forwards.</a:t>
            </a:r>
          </a:p>
          <a:p>
            <a:pPr lvl="1"/>
            <a:r>
              <a:rPr lang="en-US" dirty="0"/>
              <a:t>Examples include “Otto” and “Hannah.”</a:t>
            </a:r>
          </a:p>
          <a:p>
            <a:r>
              <a:rPr lang="en-US" dirty="0"/>
              <a:t>Your task:</a:t>
            </a:r>
          </a:p>
          <a:p>
            <a:pPr lvl="1"/>
            <a:r>
              <a:rPr lang="en-US" dirty="0"/>
              <a:t>Check whether </a:t>
            </a:r>
            <a:r>
              <a:rPr lang="en-US" dirty="0">
                <a:solidFill>
                  <a:srgbClr val="00B050"/>
                </a:solidFill>
              </a:rPr>
              <a:t>R0</a:t>
            </a:r>
            <a:r>
              <a:rPr lang="en-US" dirty="0"/>
              <a:t> is a palindrome.</a:t>
            </a:r>
          </a:p>
          <a:p>
            <a:pPr lvl="1"/>
            <a:r>
              <a:rPr lang="en-US" dirty="0"/>
              <a:t>Example: 0111 1011 1101 1110.</a:t>
            </a:r>
          </a:p>
          <a:p>
            <a:pPr lvl="1"/>
            <a:r>
              <a:rPr lang="en-US" dirty="0"/>
              <a:t>Return </a:t>
            </a:r>
            <a:r>
              <a:rPr lang="en-US" dirty="0">
                <a:solidFill>
                  <a:srgbClr val="00B050"/>
                </a:solidFill>
              </a:rPr>
              <a:t>R0=1</a:t>
            </a:r>
            <a:r>
              <a:rPr lang="en-US" dirty="0"/>
              <a:t> if yes, </a:t>
            </a:r>
            <a:r>
              <a:rPr lang="en-US" dirty="0">
                <a:solidFill>
                  <a:srgbClr val="00B050"/>
                </a:solidFill>
              </a:rPr>
              <a:t>R0=0</a:t>
            </a:r>
            <a:r>
              <a:rPr lang="en-US" dirty="0"/>
              <a:t> if no.</a:t>
            </a:r>
          </a:p>
          <a:p>
            <a:r>
              <a:rPr lang="en-US" dirty="0"/>
              <a:t>Assumptions and rules…</a:t>
            </a:r>
          </a:p>
          <a:p>
            <a:pPr lvl="1"/>
            <a:r>
              <a:rPr lang="en-US" dirty="0"/>
              <a:t>Assume that </a:t>
            </a:r>
            <a:r>
              <a:rPr lang="en-US" dirty="0">
                <a:solidFill>
                  <a:srgbClr val="00B050"/>
                </a:solidFill>
              </a:rPr>
              <a:t>R6</a:t>
            </a:r>
            <a:r>
              <a:rPr lang="en-US" dirty="0"/>
              <a:t> points to a valid stack (use it).</a:t>
            </a:r>
          </a:p>
          <a:p>
            <a:pPr lvl="1"/>
            <a:r>
              <a:rPr lang="en-US" dirty="0"/>
              <a:t>Write your code in LC-3 assembly language.</a:t>
            </a:r>
          </a:p>
          <a:p>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23</a:t>
            </a:fld>
            <a:endParaRPr lang="en-US" dirty="0"/>
          </a:p>
        </p:txBody>
      </p:sp>
      <p:sp>
        <p:nvSpPr>
          <p:cNvPr id="7" name="Date Placeholder 3">
            <a:extLst>
              <a:ext uri="{FF2B5EF4-FFF2-40B4-BE49-F238E27FC236}">
                <a16:creationId xmlns:a16="http://schemas.microsoft.com/office/drawing/2014/main" id="{F9D380EF-C126-474D-91A9-28AE596BF023}"/>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
        <p:nvSpPr>
          <p:cNvPr id="8" name="Footer Placeholder 4">
            <a:extLst>
              <a:ext uri="{FF2B5EF4-FFF2-40B4-BE49-F238E27FC236}">
                <a16:creationId xmlns:a16="http://schemas.microsoft.com/office/drawing/2014/main" id="{352D7CE8-95D8-4B37-A69D-D6585FF4A636}"/>
              </a:ext>
            </a:extLst>
          </p:cNvPr>
          <p:cNvSpPr>
            <a:spLocks noGrp="1"/>
          </p:cNvSpPr>
          <p:nvPr>
            <p:ph type="ftr" sz="quarter" idx="11"/>
          </p:nvPr>
        </p:nvSpPr>
        <p:spPr>
          <a:xfrm>
            <a:off x="3686185" y="6459785"/>
            <a:ext cx="4702442" cy="365125"/>
          </a:xfrm>
        </p:spPr>
        <p:txBody>
          <a:bodyPr/>
          <a:lstStyle/>
          <a:p>
            <a:r>
              <a:rPr lang="en-US" dirty="0"/>
              <a:t>© 2018 Steven S. Lumetta.  All rights reserved.</a:t>
            </a:r>
          </a:p>
        </p:txBody>
      </p:sp>
      <p:sp>
        <p:nvSpPr>
          <p:cNvPr id="9" name="Rectangle 8">
            <a:extLst>
              <a:ext uri="{FF2B5EF4-FFF2-40B4-BE49-F238E27FC236}">
                <a16:creationId xmlns:a16="http://schemas.microsoft.com/office/drawing/2014/main" id="{97890C44-0B45-4579-AD1F-BB730E90872D}"/>
              </a:ext>
            </a:extLst>
          </p:cNvPr>
          <p:cNvSpPr/>
          <p:nvPr/>
        </p:nvSpPr>
        <p:spPr>
          <a:xfrm>
            <a:off x="6519553" y="2945081"/>
            <a:ext cx="1869074" cy="18168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See sample solution on </a:t>
            </a:r>
            <a:br>
              <a:rPr lang="en-US" sz="2400" dirty="0">
                <a:solidFill>
                  <a:schemeClr val="tx1"/>
                </a:solidFill>
              </a:rPr>
            </a:br>
            <a:r>
              <a:rPr lang="en-US" sz="2400" dirty="0">
                <a:solidFill>
                  <a:schemeClr val="tx1"/>
                </a:solidFill>
              </a:rPr>
              <a:t>the web page.</a:t>
            </a:r>
          </a:p>
        </p:txBody>
      </p:sp>
    </p:spTree>
    <p:extLst>
      <p:ext uri="{BB962C8B-B14F-4D97-AF65-F5344CB8AC3E}">
        <p14:creationId xmlns:p14="http://schemas.microsoft.com/office/powerpoint/2010/main" val="33819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9358506-6A3F-4DA7-8C5A-A2086A0498B4}"/>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We Can Use Known Values on the Stack Directly</a:t>
            </a:r>
          </a:p>
        </p:txBody>
      </p:sp>
      <p:sp>
        <p:nvSpPr>
          <p:cNvPr id="3" name="Content Placeholder 2"/>
          <p:cNvSpPr>
            <a:spLocks noGrp="1"/>
          </p:cNvSpPr>
          <p:nvPr>
            <p:ph idx="1"/>
          </p:nvPr>
        </p:nvSpPr>
        <p:spPr>
          <a:xfrm>
            <a:off x="596350" y="1630017"/>
            <a:ext cx="7792278" cy="4239077"/>
          </a:xfrm>
        </p:spPr>
        <p:txBody>
          <a:bodyPr>
            <a:normAutofit/>
          </a:bodyPr>
          <a:lstStyle/>
          <a:p>
            <a:r>
              <a:rPr lang="en-US" dirty="0"/>
              <a:t>In practice, </a:t>
            </a:r>
            <a:r>
              <a:rPr lang="en-US" b="1" dirty="0">
                <a:solidFill>
                  <a:srgbClr val="0070C0"/>
                </a:solidFill>
              </a:rPr>
              <a:t>we need not </a:t>
            </a:r>
            <a:br>
              <a:rPr lang="en-US" b="1" dirty="0">
                <a:solidFill>
                  <a:srgbClr val="0070C0"/>
                </a:solidFill>
              </a:rPr>
            </a:br>
            <a:r>
              <a:rPr lang="en-US" b="1" dirty="0">
                <a:solidFill>
                  <a:srgbClr val="0070C0"/>
                </a:solidFill>
              </a:rPr>
              <a:t>strictly obey the rules </a:t>
            </a:r>
            <a:r>
              <a:rPr lang="en-US" dirty="0"/>
              <a:t>of </a:t>
            </a:r>
            <a:br>
              <a:rPr lang="en-US" dirty="0"/>
            </a:br>
            <a:r>
              <a:rPr lang="en-US" dirty="0"/>
              <a:t>the stack abstraction.</a:t>
            </a:r>
          </a:p>
          <a:p>
            <a:r>
              <a:rPr lang="en-US" dirty="0"/>
              <a:t>Consider the following task:</a:t>
            </a:r>
          </a:p>
          <a:p>
            <a:pPr lvl="1"/>
            <a:r>
              <a:rPr lang="en-US" dirty="0"/>
              <a:t>sum three non-negative</a:t>
            </a:r>
            <a:br>
              <a:rPr lang="en-US" dirty="0"/>
            </a:br>
            <a:r>
              <a:rPr lang="en-US" dirty="0"/>
              <a:t>values from top of the stack,</a:t>
            </a:r>
          </a:p>
          <a:p>
            <a:pPr lvl="1"/>
            <a:r>
              <a:rPr lang="en-US" dirty="0"/>
              <a:t>pop all three values, and</a:t>
            </a:r>
          </a:p>
          <a:p>
            <a:pPr lvl="1"/>
            <a:r>
              <a:rPr lang="en-US" dirty="0"/>
              <a:t>return the sum in </a:t>
            </a:r>
            <a:r>
              <a:rPr lang="en-US" dirty="0">
                <a:solidFill>
                  <a:srgbClr val="00B050"/>
                </a:solidFill>
              </a:rPr>
              <a:t>R0</a:t>
            </a:r>
            <a:r>
              <a:rPr lang="en-US" dirty="0"/>
              <a:t>.</a:t>
            </a:r>
          </a:p>
          <a:p>
            <a:r>
              <a:rPr lang="en-US" dirty="0"/>
              <a:t>Let’s assume that only </a:t>
            </a:r>
            <a:r>
              <a:rPr lang="en-US" dirty="0">
                <a:solidFill>
                  <a:srgbClr val="00B050"/>
                </a:solidFill>
              </a:rPr>
              <a:t>R0</a:t>
            </a:r>
            <a:r>
              <a:rPr lang="en-US" dirty="0"/>
              <a:t> should change.</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24</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4" name="Group 43">
            <a:extLst>
              <a:ext uri="{FF2B5EF4-FFF2-40B4-BE49-F238E27FC236}">
                <a16:creationId xmlns:a16="http://schemas.microsoft.com/office/drawing/2014/main" id="{1CE3B98C-5C4D-460C-B5D8-0D5B59A7E47F}"/>
              </a:ext>
            </a:extLst>
          </p:cNvPr>
          <p:cNvGrpSpPr/>
          <p:nvPr/>
        </p:nvGrpSpPr>
        <p:grpSpPr>
          <a:xfrm>
            <a:off x="5888990" y="1630017"/>
            <a:ext cx="2499637" cy="3065910"/>
            <a:chOff x="4832300" y="1630017"/>
            <a:chExt cx="2499637" cy="3065910"/>
          </a:xfrm>
        </p:grpSpPr>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483230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3" name="TextBox 42">
              <a:extLst>
                <a:ext uri="{FF2B5EF4-FFF2-40B4-BE49-F238E27FC236}">
                  <a16:creationId xmlns:a16="http://schemas.microsoft.com/office/drawing/2014/main" id="{A05EFF70-3175-417D-B71B-814C16605C17}"/>
                </a:ext>
              </a:extLst>
            </p:cNvPr>
            <p:cNvSpPr txBox="1"/>
            <p:nvPr/>
          </p:nvSpPr>
          <p:spPr>
            <a:xfrm>
              <a:off x="5042196" y="2363507"/>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603231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grpSp>
        <p:nvGrpSpPr>
          <p:cNvPr id="19" name="Group 18">
            <a:extLst>
              <a:ext uri="{FF2B5EF4-FFF2-40B4-BE49-F238E27FC236}">
                <a16:creationId xmlns:a16="http://schemas.microsoft.com/office/drawing/2014/main" id="{E00AD690-E063-48B4-A090-14FA410FF96C}"/>
              </a:ext>
            </a:extLst>
          </p:cNvPr>
          <p:cNvGrpSpPr/>
          <p:nvPr/>
        </p:nvGrpSpPr>
        <p:grpSpPr>
          <a:xfrm>
            <a:off x="6932866" y="2378142"/>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2" name="Group 21">
            <a:extLst>
              <a:ext uri="{FF2B5EF4-FFF2-40B4-BE49-F238E27FC236}">
                <a16:creationId xmlns:a16="http://schemas.microsoft.com/office/drawing/2014/main" id="{3185B8D7-3283-401C-BC49-F538CDAE9278}"/>
              </a:ext>
            </a:extLst>
          </p:cNvPr>
          <p:cNvGrpSpPr/>
          <p:nvPr/>
        </p:nvGrpSpPr>
        <p:grpSpPr>
          <a:xfrm>
            <a:off x="6932866" y="2726626"/>
            <a:ext cx="1253762" cy="523220"/>
            <a:chOff x="8608005" y="4855544"/>
            <a:chExt cx="1253762" cy="523220"/>
          </a:xfrm>
        </p:grpSpPr>
        <p:sp>
          <p:nvSpPr>
            <p:cNvPr id="23" name="Rectangle 22">
              <a:extLst>
                <a:ext uri="{FF2B5EF4-FFF2-40B4-BE49-F238E27FC236}">
                  <a16:creationId xmlns:a16="http://schemas.microsoft.com/office/drawing/2014/main" id="{0052E2AB-5340-4CD9-912A-4F7BCCA4480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2ECE273-08D6-46BE-BBB4-CD92EDC8CC55}"/>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v2</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v3</a:t>
              </a:r>
            </a:p>
          </p:txBody>
        </p:sp>
      </p:grpSp>
    </p:spTree>
    <p:extLst>
      <p:ext uri="{BB962C8B-B14F-4D97-AF65-F5344CB8AC3E}">
        <p14:creationId xmlns:p14="http://schemas.microsoft.com/office/powerpoint/2010/main" val="898611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0D35E19-7514-43B8-9FDD-A114D1CF853A}"/>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Let’s Start by Saving R1 and Reading v1</a:t>
            </a:r>
          </a:p>
        </p:txBody>
      </p:sp>
      <p:sp>
        <p:nvSpPr>
          <p:cNvPr id="3" name="Content Placeholder 2"/>
          <p:cNvSpPr>
            <a:spLocks noGrp="1"/>
          </p:cNvSpPr>
          <p:nvPr>
            <p:ph idx="1"/>
          </p:nvPr>
        </p:nvSpPr>
        <p:spPr>
          <a:xfrm>
            <a:off x="596350" y="1630017"/>
            <a:ext cx="7792278" cy="4239077"/>
          </a:xfrm>
        </p:spPr>
        <p:txBody>
          <a:bodyPr>
            <a:normAutofit fontScale="85000" lnSpcReduction="20000"/>
          </a:bodyPr>
          <a:lstStyle/>
          <a:p>
            <a:pPr>
              <a:lnSpc>
                <a:spcPct val="120000"/>
              </a:lnSpc>
              <a:spcBef>
                <a:spcPts val="0"/>
              </a:spcBef>
              <a:spcAft>
                <a:spcPts val="0"/>
              </a:spcAft>
            </a:pPr>
            <a:r>
              <a:rPr lang="en-US" dirty="0">
                <a:solidFill>
                  <a:srgbClr val="00B050"/>
                </a:solidFill>
              </a:rPr>
              <a:t>SUM_OF_3</a:t>
            </a:r>
          </a:p>
          <a:p>
            <a:pPr>
              <a:lnSpc>
                <a:spcPct val="120000"/>
              </a:lnSpc>
              <a:spcBef>
                <a:spcPts val="0"/>
              </a:spcBef>
              <a:spcAft>
                <a:spcPts val="0"/>
              </a:spcAft>
            </a:pPr>
            <a:r>
              <a:rPr lang="en-US" dirty="0">
                <a:solidFill>
                  <a:srgbClr val="0070C0"/>
                </a:solidFill>
              </a:rPr>
              <a:t>ST R1,SAVE_R1	</a:t>
            </a:r>
            <a:r>
              <a:rPr lang="en-US" dirty="0"/>
              <a:t>; save R1</a:t>
            </a:r>
          </a:p>
          <a:p>
            <a:pPr>
              <a:lnSpc>
                <a:spcPct val="120000"/>
              </a:lnSpc>
              <a:spcBef>
                <a:spcPts val="0"/>
              </a:spcBef>
              <a:spcAft>
                <a:spcPts val="0"/>
              </a:spcAft>
            </a:pPr>
            <a:r>
              <a:rPr lang="en-US" dirty="0">
                <a:solidFill>
                  <a:srgbClr val="0070C0"/>
                </a:solidFill>
              </a:rPr>
              <a:t>LDR R0,R6,#0	</a:t>
            </a:r>
            <a:r>
              <a:rPr lang="en-US" dirty="0"/>
              <a:t>; R0 ← v1</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r>
              <a:rPr lang="en-US" dirty="0">
                <a:solidFill>
                  <a:srgbClr val="00B050"/>
                </a:solidFill>
              </a:rPr>
              <a:t>SAVE_R1 </a:t>
            </a:r>
            <a:r>
              <a:rPr lang="en-US" dirty="0"/>
              <a:t>.BLKW #1</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25</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4" name="Group 43">
            <a:extLst>
              <a:ext uri="{FF2B5EF4-FFF2-40B4-BE49-F238E27FC236}">
                <a16:creationId xmlns:a16="http://schemas.microsoft.com/office/drawing/2014/main" id="{1CE3B98C-5C4D-460C-B5D8-0D5B59A7E47F}"/>
              </a:ext>
            </a:extLst>
          </p:cNvPr>
          <p:cNvGrpSpPr/>
          <p:nvPr/>
        </p:nvGrpSpPr>
        <p:grpSpPr>
          <a:xfrm>
            <a:off x="5888990" y="1630017"/>
            <a:ext cx="2499637" cy="3065910"/>
            <a:chOff x="4832300" y="1630017"/>
            <a:chExt cx="2499637" cy="3065910"/>
          </a:xfrm>
        </p:grpSpPr>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483230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603231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A05EFF70-3175-417D-B71B-814C16605C17}"/>
                </a:ext>
              </a:extLst>
            </p:cNvPr>
            <p:cNvSpPr txBox="1"/>
            <p:nvPr/>
          </p:nvSpPr>
          <p:spPr>
            <a:xfrm>
              <a:off x="5042196" y="2363507"/>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grpSp>
      <p:grpSp>
        <p:nvGrpSpPr>
          <p:cNvPr id="19" name="Group 18">
            <a:extLst>
              <a:ext uri="{FF2B5EF4-FFF2-40B4-BE49-F238E27FC236}">
                <a16:creationId xmlns:a16="http://schemas.microsoft.com/office/drawing/2014/main" id="{E00AD690-E063-48B4-A090-14FA410FF96C}"/>
              </a:ext>
            </a:extLst>
          </p:cNvPr>
          <p:cNvGrpSpPr/>
          <p:nvPr/>
        </p:nvGrpSpPr>
        <p:grpSpPr>
          <a:xfrm>
            <a:off x="6932866" y="2378142"/>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2" name="Group 21">
            <a:extLst>
              <a:ext uri="{FF2B5EF4-FFF2-40B4-BE49-F238E27FC236}">
                <a16:creationId xmlns:a16="http://schemas.microsoft.com/office/drawing/2014/main" id="{3185B8D7-3283-401C-BC49-F538CDAE9278}"/>
              </a:ext>
            </a:extLst>
          </p:cNvPr>
          <p:cNvGrpSpPr/>
          <p:nvPr/>
        </p:nvGrpSpPr>
        <p:grpSpPr>
          <a:xfrm>
            <a:off x="6932866" y="2726626"/>
            <a:ext cx="1253762" cy="523220"/>
            <a:chOff x="8608005" y="4855544"/>
            <a:chExt cx="1253762" cy="523220"/>
          </a:xfrm>
        </p:grpSpPr>
        <p:sp>
          <p:nvSpPr>
            <p:cNvPr id="23" name="Rectangle 22">
              <a:extLst>
                <a:ext uri="{FF2B5EF4-FFF2-40B4-BE49-F238E27FC236}">
                  <a16:creationId xmlns:a16="http://schemas.microsoft.com/office/drawing/2014/main" id="{0052E2AB-5340-4CD9-912A-4F7BCCA4480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2ECE273-08D6-46BE-BBB4-CD92EDC8CC55}"/>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v2</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v3</a:t>
              </a:r>
            </a:p>
          </p:txBody>
        </p:sp>
      </p:grpSp>
      <p:sp>
        <p:nvSpPr>
          <p:cNvPr id="28" name="Rectangle 27">
            <a:extLst>
              <a:ext uri="{FF2B5EF4-FFF2-40B4-BE49-F238E27FC236}">
                <a16:creationId xmlns:a16="http://schemas.microsoft.com/office/drawing/2014/main" id="{6D1DC098-6BA9-4A67-BA24-B815B72AFB93}"/>
              </a:ext>
            </a:extLst>
          </p:cNvPr>
          <p:cNvSpPr/>
          <p:nvPr/>
        </p:nvSpPr>
        <p:spPr>
          <a:xfrm>
            <a:off x="3936485" y="5053263"/>
            <a:ext cx="2576937" cy="10261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Make a space down here.</a:t>
            </a:r>
          </a:p>
        </p:txBody>
      </p:sp>
      <p:sp>
        <p:nvSpPr>
          <p:cNvPr id="30" name="Rectangle 29">
            <a:extLst>
              <a:ext uri="{FF2B5EF4-FFF2-40B4-BE49-F238E27FC236}">
                <a16:creationId xmlns:a16="http://schemas.microsoft.com/office/drawing/2014/main" id="{C5D01112-7326-4F59-84C2-1E707CC88808}"/>
              </a:ext>
            </a:extLst>
          </p:cNvPr>
          <p:cNvSpPr/>
          <p:nvPr/>
        </p:nvSpPr>
        <p:spPr>
          <a:xfrm>
            <a:off x="1611093" y="2978531"/>
            <a:ext cx="2475289" cy="5426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So far, so good?</a:t>
            </a:r>
          </a:p>
        </p:txBody>
      </p:sp>
      <p:sp>
        <p:nvSpPr>
          <p:cNvPr id="31" name="Rectangle 30">
            <a:extLst>
              <a:ext uri="{FF2B5EF4-FFF2-40B4-BE49-F238E27FC236}">
                <a16:creationId xmlns:a16="http://schemas.microsoft.com/office/drawing/2014/main" id="{C53DEE42-DA8A-4133-9F5E-06E1642C9590}"/>
              </a:ext>
            </a:extLst>
          </p:cNvPr>
          <p:cNvSpPr/>
          <p:nvPr/>
        </p:nvSpPr>
        <p:spPr>
          <a:xfrm>
            <a:off x="1478396" y="3729929"/>
            <a:ext cx="2744375" cy="10261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But we’re not going to pop v1…</a:t>
            </a:r>
          </a:p>
        </p:txBody>
      </p:sp>
    </p:spTree>
    <p:extLst>
      <p:ext uri="{BB962C8B-B14F-4D97-AF65-F5344CB8AC3E}">
        <p14:creationId xmlns:p14="http://schemas.microsoft.com/office/powerpoint/2010/main" val="286960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wipe(left)">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5F513E5-D859-4E32-B801-8DB2E9988019}"/>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Load v2 Using LDR from M[R6 + 1]</a:t>
            </a:r>
          </a:p>
        </p:txBody>
      </p:sp>
      <p:sp>
        <p:nvSpPr>
          <p:cNvPr id="3" name="Content Placeholder 2"/>
          <p:cNvSpPr>
            <a:spLocks noGrp="1"/>
          </p:cNvSpPr>
          <p:nvPr>
            <p:ph idx="1"/>
          </p:nvPr>
        </p:nvSpPr>
        <p:spPr>
          <a:xfrm>
            <a:off x="596350" y="1630017"/>
            <a:ext cx="7792278" cy="4239077"/>
          </a:xfrm>
        </p:spPr>
        <p:txBody>
          <a:bodyPr>
            <a:normAutofit fontScale="85000" lnSpcReduction="20000"/>
          </a:bodyPr>
          <a:lstStyle/>
          <a:p>
            <a:pPr>
              <a:lnSpc>
                <a:spcPct val="120000"/>
              </a:lnSpc>
              <a:spcBef>
                <a:spcPts val="0"/>
              </a:spcBef>
              <a:spcAft>
                <a:spcPts val="0"/>
              </a:spcAft>
            </a:pPr>
            <a:r>
              <a:rPr lang="en-US" dirty="0">
                <a:solidFill>
                  <a:srgbClr val="00B050"/>
                </a:solidFill>
              </a:rPr>
              <a:t>SUM_OF_3</a:t>
            </a:r>
          </a:p>
          <a:p>
            <a:pPr>
              <a:lnSpc>
                <a:spcPct val="120000"/>
              </a:lnSpc>
              <a:spcBef>
                <a:spcPts val="0"/>
              </a:spcBef>
              <a:spcAft>
                <a:spcPts val="0"/>
              </a:spcAft>
            </a:pPr>
            <a:r>
              <a:rPr lang="en-US" dirty="0"/>
              <a:t>ST R1,SAVE_R1	; save R1</a:t>
            </a:r>
          </a:p>
          <a:p>
            <a:pPr>
              <a:lnSpc>
                <a:spcPct val="120000"/>
              </a:lnSpc>
              <a:spcBef>
                <a:spcPts val="0"/>
              </a:spcBef>
              <a:spcAft>
                <a:spcPts val="0"/>
              </a:spcAft>
            </a:pPr>
            <a:r>
              <a:rPr lang="en-US" dirty="0"/>
              <a:t>LDR R0,R6,#0	; R0 ← v1</a:t>
            </a:r>
          </a:p>
          <a:p>
            <a:pPr>
              <a:lnSpc>
                <a:spcPct val="120000"/>
              </a:lnSpc>
              <a:spcBef>
                <a:spcPts val="0"/>
              </a:spcBef>
              <a:spcAft>
                <a:spcPts val="0"/>
              </a:spcAft>
            </a:pPr>
            <a:r>
              <a:rPr lang="en-US" dirty="0">
                <a:solidFill>
                  <a:srgbClr val="0070C0"/>
                </a:solidFill>
              </a:rPr>
              <a:t>LDR R1,R6,#1	</a:t>
            </a:r>
            <a:r>
              <a:rPr lang="en-US" dirty="0"/>
              <a:t>; R1 ← v2</a:t>
            </a:r>
          </a:p>
          <a:p>
            <a:pPr>
              <a:lnSpc>
                <a:spcPct val="120000"/>
              </a:lnSpc>
              <a:spcBef>
                <a:spcPts val="0"/>
              </a:spcBef>
              <a:spcAft>
                <a:spcPts val="0"/>
              </a:spcAft>
            </a:pPr>
            <a:r>
              <a:rPr lang="en-US" dirty="0">
                <a:solidFill>
                  <a:srgbClr val="0070C0"/>
                </a:solidFill>
              </a:rPr>
              <a:t>ADD R0,R0,R1	</a:t>
            </a:r>
            <a:r>
              <a:rPr lang="en-US" dirty="0"/>
              <a:t>; R0 ← v1 + v2</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r>
              <a:rPr lang="en-US" dirty="0">
                <a:solidFill>
                  <a:srgbClr val="00B050"/>
                </a:solidFill>
              </a:rPr>
              <a:t>SAVE_R1 </a:t>
            </a:r>
            <a:r>
              <a:rPr lang="en-US" dirty="0"/>
              <a:t>.BLKW #1</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26</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4" name="Group 43">
            <a:extLst>
              <a:ext uri="{FF2B5EF4-FFF2-40B4-BE49-F238E27FC236}">
                <a16:creationId xmlns:a16="http://schemas.microsoft.com/office/drawing/2014/main" id="{1CE3B98C-5C4D-460C-B5D8-0D5B59A7E47F}"/>
              </a:ext>
            </a:extLst>
          </p:cNvPr>
          <p:cNvGrpSpPr/>
          <p:nvPr/>
        </p:nvGrpSpPr>
        <p:grpSpPr>
          <a:xfrm>
            <a:off x="5888990" y="1630017"/>
            <a:ext cx="2499637" cy="3065910"/>
            <a:chOff x="4832300" y="1630017"/>
            <a:chExt cx="2499637" cy="3065910"/>
          </a:xfrm>
        </p:grpSpPr>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483230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603231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A05EFF70-3175-417D-B71B-814C16605C17}"/>
                </a:ext>
              </a:extLst>
            </p:cNvPr>
            <p:cNvSpPr txBox="1"/>
            <p:nvPr/>
          </p:nvSpPr>
          <p:spPr>
            <a:xfrm>
              <a:off x="5042196" y="2363507"/>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grpSp>
      <p:grpSp>
        <p:nvGrpSpPr>
          <p:cNvPr id="19" name="Group 18">
            <a:extLst>
              <a:ext uri="{FF2B5EF4-FFF2-40B4-BE49-F238E27FC236}">
                <a16:creationId xmlns:a16="http://schemas.microsoft.com/office/drawing/2014/main" id="{E00AD690-E063-48B4-A090-14FA410FF96C}"/>
              </a:ext>
            </a:extLst>
          </p:cNvPr>
          <p:cNvGrpSpPr/>
          <p:nvPr/>
        </p:nvGrpSpPr>
        <p:grpSpPr>
          <a:xfrm>
            <a:off x="6932866" y="2378142"/>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2" name="Group 21">
            <a:extLst>
              <a:ext uri="{FF2B5EF4-FFF2-40B4-BE49-F238E27FC236}">
                <a16:creationId xmlns:a16="http://schemas.microsoft.com/office/drawing/2014/main" id="{3185B8D7-3283-401C-BC49-F538CDAE9278}"/>
              </a:ext>
            </a:extLst>
          </p:cNvPr>
          <p:cNvGrpSpPr/>
          <p:nvPr/>
        </p:nvGrpSpPr>
        <p:grpSpPr>
          <a:xfrm>
            <a:off x="6932866" y="2726626"/>
            <a:ext cx="1253762" cy="523220"/>
            <a:chOff x="8608005" y="4855544"/>
            <a:chExt cx="1253762" cy="523220"/>
          </a:xfrm>
        </p:grpSpPr>
        <p:sp>
          <p:nvSpPr>
            <p:cNvPr id="23" name="Rectangle 22">
              <a:extLst>
                <a:ext uri="{FF2B5EF4-FFF2-40B4-BE49-F238E27FC236}">
                  <a16:creationId xmlns:a16="http://schemas.microsoft.com/office/drawing/2014/main" id="{0052E2AB-5340-4CD9-912A-4F7BCCA4480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2ECE273-08D6-46BE-BBB4-CD92EDC8CC55}"/>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v2</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v3</a:t>
              </a:r>
            </a:p>
          </p:txBody>
        </p:sp>
      </p:grpSp>
      <p:sp>
        <p:nvSpPr>
          <p:cNvPr id="28" name="Rectangle 27">
            <a:extLst>
              <a:ext uri="{FF2B5EF4-FFF2-40B4-BE49-F238E27FC236}">
                <a16:creationId xmlns:a16="http://schemas.microsoft.com/office/drawing/2014/main" id="{A1DE5045-3C6E-4398-AEB4-55B5D0F86B95}"/>
              </a:ext>
            </a:extLst>
          </p:cNvPr>
          <p:cNvSpPr/>
          <p:nvPr/>
        </p:nvSpPr>
        <p:spPr>
          <a:xfrm>
            <a:off x="825075" y="3605288"/>
            <a:ext cx="4277897" cy="6098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 v2 before popping v1.</a:t>
            </a:r>
          </a:p>
        </p:txBody>
      </p:sp>
      <p:sp>
        <p:nvSpPr>
          <p:cNvPr id="30" name="Rectangle 29">
            <a:extLst>
              <a:ext uri="{FF2B5EF4-FFF2-40B4-BE49-F238E27FC236}">
                <a16:creationId xmlns:a16="http://schemas.microsoft.com/office/drawing/2014/main" id="{110E8872-1022-4ED4-B9AF-1E287E6727D6}"/>
              </a:ext>
            </a:extLst>
          </p:cNvPr>
          <p:cNvSpPr/>
          <p:nvPr/>
        </p:nvSpPr>
        <p:spPr>
          <a:xfrm>
            <a:off x="1309480" y="4341403"/>
            <a:ext cx="3297641" cy="6098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And find the sum…</a:t>
            </a:r>
          </a:p>
        </p:txBody>
      </p:sp>
    </p:spTree>
    <p:extLst>
      <p:ext uri="{BB962C8B-B14F-4D97-AF65-F5344CB8AC3E}">
        <p14:creationId xmlns:p14="http://schemas.microsoft.com/office/powerpoint/2010/main" val="37273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583032E-ED49-4C96-B2FB-D632F760708A}"/>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Do the Same for v3 (with Offset 2)</a:t>
            </a:r>
          </a:p>
        </p:txBody>
      </p:sp>
      <p:sp>
        <p:nvSpPr>
          <p:cNvPr id="3" name="Content Placeholder 2"/>
          <p:cNvSpPr>
            <a:spLocks noGrp="1"/>
          </p:cNvSpPr>
          <p:nvPr>
            <p:ph idx="1"/>
          </p:nvPr>
        </p:nvSpPr>
        <p:spPr>
          <a:xfrm>
            <a:off x="596350" y="1630017"/>
            <a:ext cx="7792278" cy="4239077"/>
          </a:xfrm>
        </p:spPr>
        <p:txBody>
          <a:bodyPr>
            <a:normAutofit fontScale="85000" lnSpcReduction="20000"/>
          </a:bodyPr>
          <a:lstStyle/>
          <a:p>
            <a:pPr>
              <a:lnSpc>
                <a:spcPct val="120000"/>
              </a:lnSpc>
              <a:spcBef>
                <a:spcPts val="0"/>
              </a:spcBef>
              <a:spcAft>
                <a:spcPts val="0"/>
              </a:spcAft>
            </a:pPr>
            <a:r>
              <a:rPr lang="en-US" dirty="0">
                <a:solidFill>
                  <a:srgbClr val="00B050"/>
                </a:solidFill>
              </a:rPr>
              <a:t>SUM_OF_3</a:t>
            </a:r>
          </a:p>
          <a:p>
            <a:pPr>
              <a:lnSpc>
                <a:spcPct val="120000"/>
              </a:lnSpc>
              <a:spcBef>
                <a:spcPts val="0"/>
              </a:spcBef>
              <a:spcAft>
                <a:spcPts val="0"/>
              </a:spcAft>
            </a:pPr>
            <a:r>
              <a:rPr lang="en-US" dirty="0"/>
              <a:t>ST R1,SAVE_R1	; save R1</a:t>
            </a:r>
          </a:p>
          <a:p>
            <a:pPr>
              <a:lnSpc>
                <a:spcPct val="120000"/>
              </a:lnSpc>
              <a:spcBef>
                <a:spcPts val="0"/>
              </a:spcBef>
              <a:spcAft>
                <a:spcPts val="0"/>
              </a:spcAft>
            </a:pPr>
            <a:r>
              <a:rPr lang="en-US" dirty="0"/>
              <a:t>LDR R0,R6,#0	; R0 ← v1</a:t>
            </a:r>
          </a:p>
          <a:p>
            <a:pPr>
              <a:lnSpc>
                <a:spcPct val="120000"/>
              </a:lnSpc>
              <a:spcBef>
                <a:spcPts val="0"/>
              </a:spcBef>
              <a:spcAft>
                <a:spcPts val="0"/>
              </a:spcAft>
            </a:pPr>
            <a:r>
              <a:rPr lang="en-US" dirty="0"/>
              <a:t>LDR R1,R6,#1	; R1 ← v2</a:t>
            </a:r>
          </a:p>
          <a:p>
            <a:pPr>
              <a:lnSpc>
                <a:spcPct val="120000"/>
              </a:lnSpc>
              <a:spcBef>
                <a:spcPts val="0"/>
              </a:spcBef>
              <a:spcAft>
                <a:spcPts val="0"/>
              </a:spcAft>
            </a:pPr>
            <a:r>
              <a:rPr lang="en-US" dirty="0"/>
              <a:t>ADD R0,R0,R1	; R0 ← v1 + v2</a:t>
            </a:r>
          </a:p>
          <a:p>
            <a:pPr>
              <a:lnSpc>
                <a:spcPct val="120000"/>
              </a:lnSpc>
              <a:spcBef>
                <a:spcPts val="0"/>
              </a:spcBef>
              <a:spcAft>
                <a:spcPts val="0"/>
              </a:spcAft>
            </a:pPr>
            <a:r>
              <a:rPr lang="en-US" dirty="0">
                <a:solidFill>
                  <a:srgbClr val="0070C0"/>
                </a:solidFill>
              </a:rPr>
              <a:t>LDR R1,R6,#2	</a:t>
            </a:r>
            <a:r>
              <a:rPr lang="en-US" dirty="0"/>
              <a:t>; R1 ← v3</a:t>
            </a:r>
          </a:p>
          <a:p>
            <a:pPr>
              <a:lnSpc>
                <a:spcPct val="120000"/>
              </a:lnSpc>
              <a:spcBef>
                <a:spcPts val="0"/>
              </a:spcBef>
              <a:spcAft>
                <a:spcPts val="0"/>
              </a:spcAft>
            </a:pPr>
            <a:r>
              <a:rPr lang="en-US" dirty="0">
                <a:solidFill>
                  <a:srgbClr val="0070C0"/>
                </a:solidFill>
              </a:rPr>
              <a:t>ADD R0,R0,R1	</a:t>
            </a:r>
            <a:r>
              <a:rPr lang="en-US" dirty="0"/>
              <a:t>; R0 ← v1 + v2 + v3</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r>
              <a:rPr lang="en-US" dirty="0">
                <a:solidFill>
                  <a:srgbClr val="00B050"/>
                </a:solidFill>
              </a:rPr>
              <a:t>SAVE_R1 </a:t>
            </a:r>
            <a:r>
              <a:rPr lang="en-US" dirty="0"/>
              <a:t>.BLKW #1</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27</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4" name="Group 43">
            <a:extLst>
              <a:ext uri="{FF2B5EF4-FFF2-40B4-BE49-F238E27FC236}">
                <a16:creationId xmlns:a16="http://schemas.microsoft.com/office/drawing/2014/main" id="{1CE3B98C-5C4D-460C-B5D8-0D5B59A7E47F}"/>
              </a:ext>
            </a:extLst>
          </p:cNvPr>
          <p:cNvGrpSpPr/>
          <p:nvPr/>
        </p:nvGrpSpPr>
        <p:grpSpPr>
          <a:xfrm>
            <a:off x="5888990" y="1630017"/>
            <a:ext cx="2499637" cy="3065910"/>
            <a:chOff x="4832300" y="1630017"/>
            <a:chExt cx="2499637" cy="3065910"/>
          </a:xfrm>
        </p:grpSpPr>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483230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603231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A05EFF70-3175-417D-B71B-814C16605C17}"/>
                </a:ext>
              </a:extLst>
            </p:cNvPr>
            <p:cNvSpPr txBox="1"/>
            <p:nvPr/>
          </p:nvSpPr>
          <p:spPr>
            <a:xfrm>
              <a:off x="5042196" y="2363507"/>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grpSp>
      <p:grpSp>
        <p:nvGrpSpPr>
          <p:cNvPr id="19" name="Group 18">
            <a:extLst>
              <a:ext uri="{FF2B5EF4-FFF2-40B4-BE49-F238E27FC236}">
                <a16:creationId xmlns:a16="http://schemas.microsoft.com/office/drawing/2014/main" id="{E00AD690-E063-48B4-A090-14FA410FF96C}"/>
              </a:ext>
            </a:extLst>
          </p:cNvPr>
          <p:cNvGrpSpPr/>
          <p:nvPr/>
        </p:nvGrpSpPr>
        <p:grpSpPr>
          <a:xfrm>
            <a:off x="6932866" y="2378142"/>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2" name="Group 21">
            <a:extLst>
              <a:ext uri="{FF2B5EF4-FFF2-40B4-BE49-F238E27FC236}">
                <a16:creationId xmlns:a16="http://schemas.microsoft.com/office/drawing/2014/main" id="{3185B8D7-3283-401C-BC49-F538CDAE9278}"/>
              </a:ext>
            </a:extLst>
          </p:cNvPr>
          <p:cNvGrpSpPr/>
          <p:nvPr/>
        </p:nvGrpSpPr>
        <p:grpSpPr>
          <a:xfrm>
            <a:off x="6932866" y="2726626"/>
            <a:ext cx="1253762" cy="523220"/>
            <a:chOff x="8608005" y="4855544"/>
            <a:chExt cx="1253762" cy="523220"/>
          </a:xfrm>
        </p:grpSpPr>
        <p:sp>
          <p:nvSpPr>
            <p:cNvPr id="23" name="Rectangle 22">
              <a:extLst>
                <a:ext uri="{FF2B5EF4-FFF2-40B4-BE49-F238E27FC236}">
                  <a16:creationId xmlns:a16="http://schemas.microsoft.com/office/drawing/2014/main" id="{0052E2AB-5340-4CD9-912A-4F7BCCA4480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2ECE273-08D6-46BE-BBB4-CD92EDC8CC55}"/>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v2</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v3</a:t>
              </a:r>
            </a:p>
          </p:txBody>
        </p:sp>
      </p:grpSp>
      <p:sp>
        <p:nvSpPr>
          <p:cNvPr id="28" name="Rectangle 27">
            <a:extLst>
              <a:ext uri="{FF2B5EF4-FFF2-40B4-BE49-F238E27FC236}">
                <a16:creationId xmlns:a16="http://schemas.microsoft.com/office/drawing/2014/main" id="{02EBB7B9-A838-4F80-8000-CEDD6FB14D29}"/>
              </a:ext>
            </a:extLst>
          </p:cNvPr>
          <p:cNvSpPr/>
          <p:nvPr/>
        </p:nvSpPr>
        <p:spPr>
          <a:xfrm>
            <a:off x="648290" y="4646661"/>
            <a:ext cx="2310010" cy="6098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Now read v3.</a:t>
            </a:r>
          </a:p>
        </p:txBody>
      </p:sp>
      <p:sp>
        <p:nvSpPr>
          <p:cNvPr id="30" name="Rectangle 29">
            <a:extLst>
              <a:ext uri="{FF2B5EF4-FFF2-40B4-BE49-F238E27FC236}">
                <a16:creationId xmlns:a16="http://schemas.microsoft.com/office/drawing/2014/main" id="{59A62008-E3A1-4B23-AF49-83D86DACCD7D}"/>
              </a:ext>
            </a:extLst>
          </p:cNvPr>
          <p:cNvSpPr/>
          <p:nvPr/>
        </p:nvSpPr>
        <p:spPr>
          <a:xfrm>
            <a:off x="3136430" y="4653715"/>
            <a:ext cx="3297641" cy="6098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And find the sum…</a:t>
            </a:r>
          </a:p>
        </p:txBody>
      </p:sp>
    </p:spTree>
    <p:extLst>
      <p:ext uri="{BB962C8B-B14F-4D97-AF65-F5344CB8AC3E}">
        <p14:creationId xmlns:p14="http://schemas.microsoft.com/office/powerpoint/2010/main" val="357241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left)">
                                      <p:cBhvr>
                                        <p:cTn id="18" dur="500"/>
                                        <p:tgtEl>
                                          <p:spTgt spid="3">
                                            <p:txEl>
                                              <p:pRg st="6" end="6"/>
                                            </p:txEl>
                                          </p:spTgt>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8300D6E-DF25-4450-B467-2180829D2721}"/>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61F8247-4B5F-4A9C-885E-A2568C1A014E}"/>
              </a:ext>
            </a:extLst>
          </p:cNvPr>
          <p:cNvGrpSpPr/>
          <p:nvPr/>
        </p:nvGrpSpPr>
        <p:grpSpPr>
          <a:xfrm>
            <a:off x="6932866" y="2442787"/>
            <a:ext cx="1253762" cy="1033492"/>
            <a:chOff x="6932866" y="2442787"/>
            <a:chExt cx="1253762" cy="1033492"/>
          </a:xfrm>
        </p:grpSpPr>
        <p:sp>
          <p:nvSpPr>
            <p:cNvPr id="20" name="Rectangle 19">
              <a:extLst>
                <a:ext uri="{FF2B5EF4-FFF2-40B4-BE49-F238E27FC236}">
                  <a16:creationId xmlns:a16="http://schemas.microsoft.com/office/drawing/2014/main" id="{53FEC9D9-C463-4F40-B0DA-560E1420D6EE}"/>
                </a:ext>
              </a:extLst>
            </p:cNvPr>
            <p:cNvSpPr/>
            <p:nvPr/>
          </p:nvSpPr>
          <p:spPr>
            <a:xfrm>
              <a:off x="6932866" y="2442787"/>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052E2AB-5340-4CD9-912A-4F7BCCA4480E}"/>
                </a:ext>
              </a:extLst>
            </p:cNvPr>
            <p:cNvSpPr/>
            <p:nvPr/>
          </p:nvSpPr>
          <p:spPr>
            <a:xfrm>
              <a:off x="6932866" y="2791271"/>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9A26C7-9EF6-4412-9451-748011BCF0A6}"/>
                </a:ext>
              </a:extLst>
            </p:cNvPr>
            <p:cNvSpPr/>
            <p:nvPr/>
          </p:nvSpPr>
          <p:spPr>
            <a:xfrm>
              <a:off x="6932866" y="312984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3"/>
          <p:cNvSpPr>
            <a:spLocks noGrp="1"/>
          </p:cNvSpPr>
          <p:nvPr>
            <p:ph type="title"/>
          </p:nvPr>
        </p:nvSpPr>
        <p:spPr/>
        <p:txBody>
          <a:bodyPr>
            <a:normAutofit/>
          </a:bodyPr>
          <a:lstStyle/>
          <a:p>
            <a:r>
              <a:rPr lang="en-US" dirty="0"/>
              <a:t>Pop All Three Values at Once</a:t>
            </a:r>
          </a:p>
        </p:txBody>
      </p:sp>
      <p:sp>
        <p:nvSpPr>
          <p:cNvPr id="3" name="Content Placeholder 2"/>
          <p:cNvSpPr>
            <a:spLocks noGrp="1"/>
          </p:cNvSpPr>
          <p:nvPr>
            <p:ph idx="1"/>
          </p:nvPr>
        </p:nvSpPr>
        <p:spPr>
          <a:xfrm>
            <a:off x="596350" y="1630017"/>
            <a:ext cx="7792278" cy="4239077"/>
          </a:xfrm>
        </p:spPr>
        <p:txBody>
          <a:bodyPr>
            <a:normAutofit fontScale="85000" lnSpcReduction="20000"/>
          </a:bodyPr>
          <a:lstStyle/>
          <a:p>
            <a:pPr>
              <a:lnSpc>
                <a:spcPct val="120000"/>
              </a:lnSpc>
              <a:spcBef>
                <a:spcPts val="0"/>
              </a:spcBef>
              <a:spcAft>
                <a:spcPts val="0"/>
              </a:spcAft>
            </a:pPr>
            <a:r>
              <a:rPr lang="en-US" dirty="0">
                <a:solidFill>
                  <a:srgbClr val="00B050"/>
                </a:solidFill>
              </a:rPr>
              <a:t>SUM_OF_3</a:t>
            </a:r>
          </a:p>
          <a:p>
            <a:pPr>
              <a:lnSpc>
                <a:spcPct val="120000"/>
              </a:lnSpc>
              <a:spcBef>
                <a:spcPts val="0"/>
              </a:spcBef>
              <a:spcAft>
                <a:spcPts val="0"/>
              </a:spcAft>
            </a:pPr>
            <a:r>
              <a:rPr lang="en-US" dirty="0"/>
              <a:t>ST R1,SAVE_R1	; save R1</a:t>
            </a:r>
          </a:p>
          <a:p>
            <a:pPr>
              <a:lnSpc>
                <a:spcPct val="120000"/>
              </a:lnSpc>
              <a:spcBef>
                <a:spcPts val="0"/>
              </a:spcBef>
              <a:spcAft>
                <a:spcPts val="0"/>
              </a:spcAft>
            </a:pPr>
            <a:r>
              <a:rPr lang="en-US" dirty="0"/>
              <a:t>LDR R0,R6,#0	; R0 ← v1</a:t>
            </a:r>
          </a:p>
          <a:p>
            <a:pPr>
              <a:lnSpc>
                <a:spcPct val="120000"/>
              </a:lnSpc>
              <a:spcBef>
                <a:spcPts val="0"/>
              </a:spcBef>
              <a:spcAft>
                <a:spcPts val="0"/>
              </a:spcAft>
            </a:pPr>
            <a:r>
              <a:rPr lang="en-US" dirty="0"/>
              <a:t>LDR R1,R6,#1	; R1 ← v2</a:t>
            </a:r>
          </a:p>
          <a:p>
            <a:pPr>
              <a:lnSpc>
                <a:spcPct val="120000"/>
              </a:lnSpc>
              <a:spcBef>
                <a:spcPts val="0"/>
              </a:spcBef>
              <a:spcAft>
                <a:spcPts val="0"/>
              </a:spcAft>
            </a:pPr>
            <a:r>
              <a:rPr lang="en-US" dirty="0"/>
              <a:t>ADD R0,R0,R1	; R0 ← v1 + v2</a:t>
            </a:r>
          </a:p>
          <a:p>
            <a:pPr>
              <a:lnSpc>
                <a:spcPct val="120000"/>
              </a:lnSpc>
              <a:spcBef>
                <a:spcPts val="0"/>
              </a:spcBef>
              <a:spcAft>
                <a:spcPts val="0"/>
              </a:spcAft>
            </a:pPr>
            <a:r>
              <a:rPr lang="en-US" dirty="0"/>
              <a:t>LDR R1,R6,#2	; R1 ← v3</a:t>
            </a:r>
          </a:p>
          <a:p>
            <a:pPr>
              <a:lnSpc>
                <a:spcPct val="120000"/>
              </a:lnSpc>
              <a:spcBef>
                <a:spcPts val="0"/>
              </a:spcBef>
              <a:spcAft>
                <a:spcPts val="0"/>
              </a:spcAft>
            </a:pPr>
            <a:r>
              <a:rPr lang="en-US" dirty="0"/>
              <a:t>ADD R0,R0,R1	; R0 ← v1 + v2 + v3</a:t>
            </a:r>
          </a:p>
          <a:p>
            <a:pPr>
              <a:lnSpc>
                <a:spcPct val="120000"/>
              </a:lnSpc>
              <a:spcBef>
                <a:spcPts val="0"/>
              </a:spcBef>
              <a:spcAft>
                <a:spcPts val="0"/>
              </a:spcAft>
            </a:pPr>
            <a:r>
              <a:rPr lang="en-US" dirty="0">
                <a:solidFill>
                  <a:srgbClr val="0070C0"/>
                </a:solidFill>
              </a:rPr>
              <a:t>ADD R6,R6,#3</a:t>
            </a:r>
            <a:r>
              <a:rPr lang="en-US" dirty="0"/>
              <a:t>	; pop all three</a:t>
            </a:r>
          </a:p>
          <a:p>
            <a:pPr>
              <a:lnSpc>
                <a:spcPct val="120000"/>
              </a:lnSpc>
              <a:spcBef>
                <a:spcPts val="0"/>
              </a:spcBef>
              <a:spcAft>
                <a:spcPts val="0"/>
              </a:spcAft>
            </a:pPr>
            <a:endParaRPr lang="en-US" dirty="0"/>
          </a:p>
          <a:p>
            <a:pPr>
              <a:lnSpc>
                <a:spcPct val="120000"/>
              </a:lnSpc>
              <a:spcBef>
                <a:spcPts val="0"/>
              </a:spcBef>
              <a:spcAft>
                <a:spcPts val="0"/>
              </a:spcAft>
            </a:pPr>
            <a:endParaRPr lang="en-US" dirty="0"/>
          </a:p>
          <a:p>
            <a:pPr>
              <a:lnSpc>
                <a:spcPct val="120000"/>
              </a:lnSpc>
              <a:spcBef>
                <a:spcPts val="0"/>
              </a:spcBef>
              <a:spcAft>
                <a:spcPts val="0"/>
              </a:spcAft>
            </a:pPr>
            <a:r>
              <a:rPr lang="en-US" dirty="0">
                <a:solidFill>
                  <a:srgbClr val="00B050"/>
                </a:solidFill>
              </a:rPr>
              <a:t>SAVE_R1 </a:t>
            </a:r>
            <a:r>
              <a:rPr lang="en-US" dirty="0"/>
              <a:t>.BLKW #1</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28</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4" name="Group 43">
            <a:extLst>
              <a:ext uri="{FF2B5EF4-FFF2-40B4-BE49-F238E27FC236}">
                <a16:creationId xmlns:a16="http://schemas.microsoft.com/office/drawing/2014/main" id="{1CE3B98C-5C4D-460C-B5D8-0D5B59A7E47F}"/>
              </a:ext>
            </a:extLst>
          </p:cNvPr>
          <p:cNvGrpSpPr/>
          <p:nvPr/>
        </p:nvGrpSpPr>
        <p:grpSpPr>
          <a:xfrm>
            <a:off x="5888990" y="1630017"/>
            <a:ext cx="2499637" cy="3065910"/>
            <a:chOff x="4832300" y="1630017"/>
            <a:chExt cx="2499637" cy="3065910"/>
          </a:xfrm>
        </p:grpSpPr>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483230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603231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A05EFF70-3175-417D-B71B-814C16605C17}"/>
                </a:ext>
              </a:extLst>
            </p:cNvPr>
            <p:cNvSpPr txBox="1"/>
            <p:nvPr/>
          </p:nvSpPr>
          <p:spPr>
            <a:xfrm>
              <a:off x="5042196" y="2363507"/>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grpSp>
      <p:sp>
        <p:nvSpPr>
          <p:cNvPr id="21" name="TextBox 20">
            <a:extLst>
              <a:ext uri="{FF2B5EF4-FFF2-40B4-BE49-F238E27FC236}">
                <a16:creationId xmlns:a16="http://schemas.microsoft.com/office/drawing/2014/main" id="{18DC75C1-31BD-4633-813F-343EAAE79B4E}"/>
              </a:ext>
            </a:extLst>
          </p:cNvPr>
          <p:cNvSpPr txBox="1"/>
          <p:nvPr/>
        </p:nvSpPr>
        <p:spPr>
          <a:xfrm>
            <a:off x="7252612" y="2378142"/>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sp>
        <p:nvSpPr>
          <p:cNvPr id="24" name="TextBox 23">
            <a:extLst>
              <a:ext uri="{FF2B5EF4-FFF2-40B4-BE49-F238E27FC236}">
                <a16:creationId xmlns:a16="http://schemas.microsoft.com/office/drawing/2014/main" id="{72ECE273-08D6-46BE-BBB4-CD92EDC8CC55}"/>
              </a:ext>
            </a:extLst>
          </p:cNvPr>
          <p:cNvSpPr txBox="1"/>
          <p:nvPr/>
        </p:nvSpPr>
        <p:spPr>
          <a:xfrm>
            <a:off x="7252612" y="2726626"/>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v2</a:t>
            </a:r>
          </a:p>
        </p:txBody>
      </p:sp>
      <p:sp>
        <p:nvSpPr>
          <p:cNvPr id="29" name="TextBox 28">
            <a:extLst>
              <a:ext uri="{FF2B5EF4-FFF2-40B4-BE49-F238E27FC236}">
                <a16:creationId xmlns:a16="http://schemas.microsoft.com/office/drawing/2014/main" id="{BA0C24CC-CDA7-4AAD-B7BF-2A58B5E4234E}"/>
              </a:ext>
            </a:extLst>
          </p:cNvPr>
          <p:cNvSpPr txBox="1"/>
          <p:nvPr/>
        </p:nvSpPr>
        <p:spPr>
          <a:xfrm>
            <a:off x="7252612" y="306520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v3</a:t>
            </a:r>
          </a:p>
        </p:txBody>
      </p:sp>
      <p:sp>
        <p:nvSpPr>
          <p:cNvPr id="28" name="Rectangle 27">
            <a:extLst>
              <a:ext uri="{FF2B5EF4-FFF2-40B4-BE49-F238E27FC236}">
                <a16:creationId xmlns:a16="http://schemas.microsoft.com/office/drawing/2014/main" id="{A58F1097-F495-4C5D-84C2-1AAF0EAD1F09}"/>
              </a:ext>
            </a:extLst>
          </p:cNvPr>
          <p:cNvSpPr/>
          <p:nvPr/>
        </p:nvSpPr>
        <p:spPr>
          <a:xfrm>
            <a:off x="5973288" y="4734745"/>
            <a:ext cx="2415340" cy="113434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 with the values: pop all three!</a:t>
            </a:r>
          </a:p>
        </p:txBody>
      </p:sp>
      <p:grpSp>
        <p:nvGrpSpPr>
          <p:cNvPr id="30" name="Group 29">
            <a:extLst>
              <a:ext uri="{FF2B5EF4-FFF2-40B4-BE49-F238E27FC236}">
                <a16:creationId xmlns:a16="http://schemas.microsoft.com/office/drawing/2014/main" id="{676AC5DC-93A3-46FB-A1C5-B9A445915BFE}"/>
              </a:ext>
            </a:extLst>
          </p:cNvPr>
          <p:cNvGrpSpPr/>
          <p:nvPr/>
        </p:nvGrpSpPr>
        <p:grpSpPr>
          <a:xfrm>
            <a:off x="6105859" y="2482010"/>
            <a:ext cx="829073" cy="1435014"/>
            <a:chOff x="5037289" y="2914482"/>
            <a:chExt cx="829073" cy="1435014"/>
          </a:xfrm>
        </p:grpSpPr>
        <p:sp>
          <p:nvSpPr>
            <p:cNvPr id="31" name="TextBox 30">
              <a:extLst>
                <a:ext uri="{FF2B5EF4-FFF2-40B4-BE49-F238E27FC236}">
                  <a16:creationId xmlns:a16="http://schemas.microsoft.com/office/drawing/2014/main" id="{666FF362-F1AF-4C43-B8E0-D9C74E13C6A2}"/>
                </a:ext>
              </a:extLst>
            </p:cNvPr>
            <p:cNvSpPr txBox="1"/>
            <p:nvPr/>
          </p:nvSpPr>
          <p:spPr>
            <a:xfrm>
              <a:off x="5037289" y="3826276"/>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cxnSp>
          <p:nvCxnSpPr>
            <p:cNvPr id="32" name="Straight Connector 31">
              <a:extLst>
                <a:ext uri="{FF2B5EF4-FFF2-40B4-BE49-F238E27FC236}">
                  <a16:creationId xmlns:a16="http://schemas.microsoft.com/office/drawing/2014/main" id="{6CE4C1D9-AE4C-416F-8572-4CA69C3C624A}"/>
                </a:ext>
              </a:extLst>
            </p:cNvPr>
            <p:cNvCxnSpPr>
              <a:cxnSpLocks/>
            </p:cNvCxnSpPr>
            <p:nvPr/>
          </p:nvCxnSpPr>
          <p:spPr>
            <a:xfrm flipV="1">
              <a:off x="5042194" y="2914482"/>
              <a:ext cx="650947" cy="2395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717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par>
                          <p:cTn id="18" fill="hold">
                            <p:stCondLst>
                              <p:cond delay="1000"/>
                            </p:stCondLst>
                            <p:childTnLst>
                              <p:par>
                                <p:cTn id="19" presetID="22" presetClass="exit" presetSubtype="8" fill="hold" nodeType="afterEffect">
                                  <p:stCondLst>
                                    <p:cond delay="0"/>
                                  </p:stCondLst>
                                  <p:childTnLst>
                                    <p:animEffect transition="out" filter="wipe(left)">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8300D6E-DF25-4450-B467-2180829D2721}"/>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Finish by Restoring R1 and Returning</a:t>
            </a:r>
          </a:p>
        </p:txBody>
      </p:sp>
      <p:sp>
        <p:nvSpPr>
          <p:cNvPr id="3" name="Content Placeholder 2"/>
          <p:cNvSpPr>
            <a:spLocks noGrp="1"/>
          </p:cNvSpPr>
          <p:nvPr>
            <p:ph idx="1"/>
          </p:nvPr>
        </p:nvSpPr>
        <p:spPr>
          <a:xfrm>
            <a:off x="596350" y="1630017"/>
            <a:ext cx="7792278" cy="4239077"/>
          </a:xfrm>
        </p:spPr>
        <p:txBody>
          <a:bodyPr>
            <a:normAutofit fontScale="85000" lnSpcReduction="20000"/>
          </a:bodyPr>
          <a:lstStyle/>
          <a:p>
            <a:pPr>
              <a:lnSpc>
                <a:spcPct val="120000"/>
              </a:lnSpc>
              <a:spcBef>
                <a:spcPts val="0"/>
              </a:spcBef>
              <a:spcAft>
                <a:spcPts val="0"/>
              </a:spcAft>
            </a:pPr>
            <a:r>
              <a:rPr lang="en-US" dirty="0">
                <a:solidFill>
                  <a:srgbClr val="00B050"/>
                </a:solidFill>
              </a:rPr>
              <a:t>SUM_OF_3</a:t>
            </a:r>
          </a:p>
          <a:p>
            <a:pPr>
              <a:lnSpc>
                <a:spcPct val="120000"/>
              </a:lnSpc>
              <a:spcBef>
                <a:spcPts val="0"/>
              </a:spcBef>
              <a:spcAft>
                <a:spcPts val="0"/>
              </a:spcAft>
            </a:pPr>
            <a:r>
              <a:rPr lang="en-US" dirty="0"/>
              <a:t>ST R1,SAVE_R1	; save R1</a:t>
            </a:r>
          </a:p>
          <a:p>
            <a:pPr>
              <a:lnSpc>
                <a:spcPct val="120000"/>
              </a:lnSpc>
              <a:spcBef>
                <a:spcPts val="0"/>
              </a:spcBef>
              <a:spcAft>
                <a:spcPts val="0"/>
              </a:spcAft>
            </a:pPr>
            <a:r>
              <a:rPr lang="en-US" dirty="0"/>
              <a:t>LDR R0,R6,#0	; R0 ← v1</a:t>
            </a:r>
          </a:p>
          <a:p>
            <a:pPr>
              <a:lnSpc>
                <a:spcPct val="120000"/>
              </a:lnSpc>
              <a:spcBef>
                <a:spcPts val="0"/>
              </a:spcBef>
              <a:spcAft>
                <a:spcPts val="0"/>
              </a:spcAft>
            </a:pPr>
            <a:r>
              <a:rPr lang="en-US" dirty="0"/>
              <a:t>LDR R1,R6,#1	; R1 ← v2</a:t>
            </a:r>
          </a:p>
          <a:p>
            <a:pPr>
              <a:lnSpc>
                <a:spcPct val="120000"/>
              </a:lnSpc>
              <a:spcBef>
                <a:spcPts val="0"/>
              </a:spcBef>
              <a:spcAft>
                <a:spcPts val="0"/>
              </a:spcAft>
            </a:pPr>
            <a:r>
              <a:rPr lang="en-US" dirty="0"/>
              <a:t>ADD R0,R0,R1	; R0 ← v1 + v2</a:t>
            </a:r>
          </a:p>
          <a:p>
            <a:pPr>
              <a:lnSpc>
                <a:spcPct val="120000"/>
              </a:lnSpc>
              <a:spcBef>
                <a:spcPts val="0"/>
              </a:spcBef>
              <a:spcAft>
                <a:spcPts val="0"/>
              </a:spcAft>
            </a:pPr>
            <a:r>
              <a:rPr lang="en-US" dirty="0"/>
              <a:t>LDR R1,R6,#2	; R1 ← v3</a:t>
            </a:r>
          </a:p>
          <a:p>
            <a:pPr>
              <a:lnSpc>
                <a:spcPct val="120000"/>
              </a:lnSpc>
              <a:spcBef>
                <a:spcPts val="0"/>
              </a:spcBef>
              <a:spcAft>
                <a:spcPts val="0"/>
              </a:spcAft>
            </a:pPr>
            <a:r>
              <a:rPr lang="en-US" dirty="0"/>
              <a:t>ADD R0,R0,R1	; R0 ← v1 + v2 + v3</a:t>
            </a:r>
          </a:p>
          <a:p>
            <a:pPr>
              <a:lnSpc>
                <a:spcPct val="120000"/>
              </a:lnSpc>
              <a:spcBef>
                <a:spcPts val="0"/>
              </a:spcBef>
              <a:spcAft>
                <a:spcPts val="0"/>
              </a:spcAft>
            </a:pPr>
            <a:r>
              <a:rPr lang="en-US" dirty="0"/>
              <a:t>ADD R6,R6,#3	; pop all three</a:t>
            </a:r>
          </a:p>
          <a:p>
            <a:pPr>
              <a:lnSpc>
                <a:spcPct val="120000"/>
              </a:lnSpc>
              <a:spcBef>
                <a:spcPts val="0"/>
              </a:spcBef>
              <a:spcAft>
                <a:spcPts val="0"/>
              </a:spcAft>
            </a:pPr>
            <a:r>
              <a:rPr lang="en-US" dirty="0">
                <a:solidFill>
                  <a:srgbClr val="0070C0"/>
                </a:solidFill>
              </a:rPr>
              <a:t>LD R1,SAVE_R1</a:t>
            </a:r>
            <a:r>
              <a:rPr lang="en-US" dirty="0"/>
              <a:t>	; restore R1</a:t>
            </a:r>
          </a:p>
          <a:p>
            <a:pPr>
              <a:lnSpc>
                <a:spcPct val="120000"/>
              </a:lnSpc>
              <a:spcBef>
                <a:spcPts val="0"/>
              </a:spcBef>
              <a:spcAft>
                <a:spcPts val="0"/>
              </a:spcAft>
            </a:pPr>
            <a:r>
              <a:rPr lang="en-US" dirty="0">
                <a:solidFill>
                  <a:srgbClr val="0070C0"/>
                </a:solidFill>
              </a:rPr>
              <a:t>RET</a:t>
            </a:r>
          </a:p>
          <a:p>
            <a:pPr>
              <a:lnSpc>
                <a:spcPct val="120000"/>
              </a:lnSpc>
              <a:spcBef>
                <a:spcPts val="0"/>
              </a:spcBef>
              <a:spcAft>
                <a:spcPts val="0"/>
              </a:spcAft>
            </a:pPr>
            <a:r>
              <a:rPr lang="en-US" dirty="0">
                <a:solidFill>
                  <a:srgbClr val="00B050"/>
                </a:solidFill>
              </a:rPr>
              <a:t>SAVE_R1 </a:t>
            </a:r>
            <a:r>
              <a:rPr lang="en-US" dirty="0"/>
              <a:t>.BLKW #1</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29</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4" name="Group 43">
            <a:extLst>
              <a:ext uri="{FF2B5EF4-FFF2-40B4-BE49-F238E27FC236}">
                <a16:creationId xmlns:a16="http://schemas.microsoft.com/office/drawing/2014/main" id="{1CE3B98C-5C4D-460C-B5D8-0D5B59A7E47F}"/>
              </a:ext>
            </a:extLst>
          </p:cNvPr>
          <p:cNvGrpSpPr/>
          <p:nvPr/>
        </p:nvGrpSpPr>
        <p:grpSpPr>
          <a:xfrm>
            <a:off x="5888990" y="1630017"/>
            <a:ext cx="2499637" cy="3065910"/>
            <a:chOff x="4832300" y="1630017"/>
            <a:chExt cx="2499637" cy="3065910"/>
          </a:xfrm>
        </p:grpSpPr>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483230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603231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sp>
        <p:nvSpPr>
          <p:cNvPr id="21" name="TextBox 20">
            <a:extLst>
              <a:ext uri="{FF2B5EF4-FFF2-40B4-BE49-F238E27FC236}">
                <a16:creationId xmlns:a16="http://schemas.microsoft.com/office/drawing/2014/main" id="{18DC75C1-31BD-4633-813F-343EAAE79B4E}"/>
              </a:ext>
            </a:extLst>
          </p:cNvPr>
          <p:cNvSpPr txBox="1"/>
          <p:nvPr/>
        </p:nvSpPr>
        <p:spPr>
          <a:xfrm>
            <a:off x="7252612" y="2378142"/>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sp>
        <p:nvSpPr>
          <p:cNvPr id="24" name="TextBox 23">
            <a:extLst>
              <a:ext uri="{FF2B5EF4-FFF2-40B4-BE49-F238E27FC236}">
                <a16:creationId xmlns:a16="http://schemas.microsoft.com/office/drawing/2014/main" id="{72ECE273-08D6-46BE-BBB4-CD92EDC8CC55}"/>
              </a:ext>
            </a:extLst>
          </p:cNvPr>
          <p:cNvSpPr txBox="1"/>
          <p:nvPr/>
        </p:nvSpPr>
        <p:spPr>
          <a:xfrm>
            <a:off x="7252612" y="2726626"/>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v2</a:t>
            </a:r>
          </a:p>
        </p:txBody>
      </p:sp>
      <p:sp>
        <p:nvSpPr>
          <p:cNvPr id="29" name="TextBox 28">
            <a:extLst>
              <a:ext uri="{FF2B5EF4-FFF2-40B4-BE49-F238E27FC236}">
                <a16:creationId xmlns:a16="http://schemas.microsoft.com/office/drawing/2014/main" id="{BA0C24CC-CDA7-4AAD-B7BF-2A58B5E4234E}"/>
              </a:ext>
            </a:extLst>
          </p:cNvPr>
          <p:cNvSpPr txBox="1"/>
          <p:nvPr/>
        </p:nvSpPr>
        <p:spPr>
          <a:xfrm>
            <a:off x="7252612" y="306520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v3</a:t>
            </a:r>
          </a:p>
        </p:txBody>
      </p:sp>
      <p:sp>
        <p:nvSpPr>
          <p:cNvPr id="28" name="Rectangle 27">
            <a:extLst>
              <a:ext uri="{FF2B5EF4-FFF2-40B4-BE49-F238E27FC236}">
                <a16:creationId xmlns:a16="http://schemas.microsoft.com/office/drawing/2014/main" id="{A58F1097-F495-4C5D-84C2-1AAF0EAD1F09}"/>
              </a:ext>
            </a:extLst>
          </p:cNvPr>
          <p:cNvSpPr/>
          <p:nvPr/>
        </p:nvSpPr>
        <p:spPr>
          <a:xfrm>
            <a:off x="5973288" y="4873536"/>
            <a:ext cx="2415340" cy="9955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Restore R1</a:t>
            </a:r>
            <a:br>
              <a:rPr lang="en-US" sz="2400" dirty="0">
                <a:solidFill>
                  <a:schemeClr val="tx1"/>
                </a:solidFill>
              </a:rPr>
            </a:br>
            <a:r>
              <a:rPr lang="en-US" sz="2400" dirty="0">
                <a:solidFill>
                  <a:schemeClr val="tx1"/>
                </a:solidFill>
              </a:rPr>
              <a:t>and return.</a:t>
            </a:r>
          </a:p>
        </p:txBody>
      </p:sp>
      <p:sp>
        <p:nvSpPr>
          <p:cNvPr id="31" name="TextBox 30">
            <a:extLst>
              <a:ext uri="{FF2B5EF4-FFF2-40B4-BE49-F238E27FC236}">
                <a16:creationId xmlns:a16="http://schemas.microsoft.com/office/drawing/2014/main" id="{666FF362-F1AF-4C43-B8E0-D9C74E13C6A2}"/>
              </a:ext>
            </a:extLst>
          </p:cNvPr>
          <p:cNvSpPr txBox="1"/>
          <p:nvPr/>
        </p:nvSpPr>
        <p:spPr>
          <a:xfrm>
            <a:off x="6105859" y="3393804"/>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Tree>
    <p:extLst>
      <p:ext uri="{BB962C8B-B14F-4D97-AF65-F5344CB8AC3E}">
        <p14:creationId xmlns:p14="http://schemas.microsoft.com/office/powerpoint/2010/main" val="36876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wipe(left)">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Arithmetic with Trees is Unambiguous</a:t>
            </a:r>
          </a:p>
        </p:txBody>
      </p:sp>
      <p:sp>
        <p:nvSpPr>
          <p:cNvPr id="3" name="Content Placeholder 2"/>
          <p:cNvSpPr>
            <a:spLocks noGrp="1"/>
          </p:cNvSpPr>
          <p:nvPr>
            <p:ph idx="1"/>
          </p:nvPr>
        </p:nvSpPr>
        <p:spPr/>
        <p:txBody>
          <a:bodyPr>
            <a:normAutofit/>
          </a:bodyPr>
          <a:lstStyle/>
          <a:p>
            <a:r>
              <a:rPr lang="en-US" dirty="0"/>
              <a:t>We can</a:t>
            </a:r>
          </a:p>
          <a:p>
            <a:pPr lvl="1"/>
            <a:r>
              <a:rPr lang="en-US" b="1" dirty="0">
                <a:solidFill>
                  <a:srgbClr val="0070C0"/>
                </a:solidFill>
              </a:rPr>
              <a:t>eliminate ambiguity</a:t>
            </a:r>
          </a:p>
          <a:p>
            <a:pPr lvl="1"/>
            <a:r>
              <a:rPr lang="en-US" b="1" dirty="0">
                <a:solidFill>
                  <a:srgbClr val="0070C0"/>
                </a:solidFill>
              </a:rPr>
              <a:t>by using trees</a:t>
            </a:r>
            <a:r>
              <a:rPr lang="en-US" dirty="0"/>
              <a:t>.</a:t>
            </a:r>
          </a:p>
          <a:p>
            <a:pPr marL="201168" lvl="1" indent="0">
              <a:buNone/>
            </a:pPr>
            <a:endParaRPr lang="en-US" sz="1050" dirty="0"/>
          </a:p>
          <a:p>
            <a:pPr marL="201168" lvl="1" indent="0">
              <a:buNone/>
              <a:tabLst>
                <a:tab pos="1709738" algn="l"/>
                <a:tab pos="5200650" algn="l"/>
              </a:tabLst>
            </a:pPr>
            <a:r>
              <a:rPr lang="en-US" dirty="0"/>
              <a:t>	(1 + 2) × 3	1 + (2 × 3)</a:t>
            </a:r>
          </a:p>
          <a:p>
            <a:pPr marL="201168" lvl="1" indent="0">
              <a:buNone/>
              <a:tabLst>
                <a:tab pos="1709738" algn="l"/>
              </a:tabLst>
            </a:pPr>
            <a:endParaRPr lang="en-US" dirty="0"/>
          </a:p>
          <a:p>
            <a:endParaRPr lang="en-US" dirty="0">
              <a:solidFill>
                <a:srgbClr val="00B050"/>
              </a:solidFill>
              <a:latin typeface="Comic Sans MS" panose="030F0702030302020204" pitchFamily="66" charset="0"/>
            </a:endParaRP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24" name="Group 23">
            <a:extLst>
              <a:ext uri="{FF2B5EF4-FFF2-40B4-BE49-F238E27FC236}">
                <a16:creationId xmlns:a16="http://schemas.microsoft.com/office/drawing/2014/main" id="{B5DC4C2B-A982-4DB8-957B-299527D47367}"/>
              </a:ext>
            </a:extLst>
          </p:cNvPr>
          <p:cNvGrpSpPr/>
          <p:nvPr/>
        </p:nvGrpSpPr>
        <p:grpSpPr>
          <a:xfrm>
            <a:off x="1931688" y="3923075"/>
            <a:ext cx="2560801" cy="2112274"/>
            <a:chOff x="1099373" y="3249408"/>
            <a:chExt cx="2560801" cy="2112274"/>
          </a:xfrm>
        </p:grpSpPr>
        <p:sp>
          <p:nvSpPr>
            <p:cNvPr id="4" name="Oval 3">
              <a:extLst>
                <a:ext uri="{FF2B5EF4-FFF2-40B4-BE49-F238E27FC236}">
                  <a16:creationId xmlns:a16="http://schemas.microsoft.com/office/drawing/2014/main" id="{B0798589-867B-4C8A-93E1-FFE175DEF2EE}"/>
                </a:ext>
              </a:extLst>
            </p:cNvPr>
            <p:cNvSpPr/>
            <p:nvPr/>
          </p:nvSpPr>
          <p:spPr>
            <a:xfrm>
              <a:off x="1697449" y="3935208"/>
              <a:ext cx="685800" cy="6858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a:t>
              </a:r>
            </a:p>
          </p:txBody>
        </p:sp>
        <p:sp>
          <p:nvSpPr>
            <p:cNvPr id="12" name="Oval 11">
              <a:extLst>
                <a:ext uri="{FF2B5EF4-FFF2-40B4-BE49-F238E27FC236}">
                  <a16:creationId xmlns:a16="http://schemas.microsoft.com/office/drawing/2014/main" id="{9A3BEE87-10B0-4468-85A1-031B3A1FF4B9}"/>
                </a:ext>
              </a:extLst>
            </p:cNvPr>
            <p:cNvSpPr/>
            <p:nvPr/>
          </p:nvSpPr>
          <p:spPr>
            <a:xfrm>
              <a:off x="2383249" y="3249408"/>
              <a:ext cx="685800" cy="6858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a:t>
              </a:r>
            </a:p>
          </p:txBody>
        </p:sp>
        <p:cxnSp>
          <p:nvCxnSpPr>
            <p:cNvPr id="7" name="Straight Connector 6">
              <a:extLst>
                <a:ext uri="{FF2B5EF4-FFF2-40B4-BE49-F238E27FC236}">
                  <a16:creationId xmlns:a16="http://schemas.microsoft.com/office/drawing/2014/main" id="{2C7625D7-47D5-4417-8B49-BF3BE4C7884B}"/>
                </a:ext>
              </a:extLst>
            </p:cNvPr>
            <p:cNvCxnSpPr/>
            <p:nvPr/>
          </p:nvCxnSpPr>
          <p:spPr>
            <a:xfrm flipH="1">
              <a:off x="2282816" y="3834775"/>
              <a:ext cx="200866" cy="20086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C57A7A-25BF-42A8-AFBE-F4C23BACB055}"/>
                </a:ext>
              </a:extLst>
            </p:cNvPr>
            <p:cNvCxnSpPr>
              <a:cxnSpLocks/>
            </p:cNvCxnSpPr>
            <p:nvPr/>
          </p:nvCxnSpPr>
          <p:spPr>
            <a:xfrm flipH="1">
              <a:off x="1448790" y="4520575"/>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26F76D-3521-4E4B-BA7E-38DFFF20020A}"/>
                </a:ext>
              </a:extLst>
            </p:cNvPr>
            <p:cNvCxnSpPr>
              <a:cxnSpLocks/>
            </p:cNvCxnSpPr>
            <p:nvPr/>
          </p:nvCxnSpPr>
          <p:spPr>
            <a:xfrm>
              <a:off x="2277333" y="4520575"/>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0DCC023-5E49-42B0-A2B3-23FE61E69C3C}"/>
                </a:ext>
              </a:extLst>
            </p:cNvPr>
            <p:cNvCxnSpPr>
              <a:cxnSpLocks/>
            </p:cNvCxnSpPr>
            <p:nvPr/>
          </p:nvCxnSpPr>
          <p:spPr>
            <a:xfrm>
              <a:off x="2971186" y="3834775"/>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AC20350-545E-4EA7-82CC-5B6666A19A6E}"/>
                </a:ext>
              </a:extLst>
            </p:cNvPr>
            <p:cNvSpPr txBox="1"/>
            <p:nvPr/>
          </p:nvSpPr>
          <p:spPr>
            <a:xfrm>
              <a:off x="1099373" y="4838462"/>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22" name="TextBox 21">
              <a:extLst>
                <a:ext uri="{FF2B5EF4-FFF2-40B4-BE49-F238E27FC236}">
                  <a16:creationId xmlns:a16="http://schemas.microsoft.com/office/drawing/2014/main" id="{0B479BD8-E113-4AB1-9154-945625065475}"/>
                </a:ext>
              </a:extLst>
            </p:cNvPr>
            <p:cNvSpPr txBox="1"/>
            <p:nvPr/>
          </p:nvSpPr>
          <p:spPr>
            <a:xfrm>
              <a:off x="2590798" y="4838462"/>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2</a:t>
              </a:r>
            </a:p>
          </p:txBody>
        </p:sp>
        <p:sp>
          <p:nvSpPr>
            <p:cNvPr id="23" name="TextBox 22">
              <a:extLst>
                <a:ext uri="{FF2B5EF4-FFF2-40B4-BE49-F238E27FC236}">
                  <a16:creationId xmlns:a16="http://schemas.microsoft.com/office/drawing/2014/main" id="{DBB6655F-4218-495B-9035-1909BB6FDD81}"/>
                </a:ext>
              </a:extLst>
            </p:cNvPr>
            <p:cNvSpPr txBox="1"/>
            <p:nvPr/>
          </p:nvSpPr>
          <p:spPr>
            <a:xfrm>
              <a:off x="3275132" y="4142750"/>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3</a:t>
              </a:r>
            </a:p>
          </p:txBody>
        </p:sp>
      </p:grpSp>
      <p:grpSp>
        <p:nvGrpSpPr>
          <p:cNvPr id="25" name="Group 24">
            <a:extLst>
              <a:ext uri="{FF2B5EF4-FFF2-40B4-BE49-F238E27FC236}">
                <a16:creationId xmlns:a16="http://schemas.microsoft.com/office/drawing/2014/main" id="{E7BA9CE2-91E5-461E-BC24-28569499E264}"/>
              </a:ext>
            </a:extLst>
          </p:cNvPr>
          <p:cNvGrpSpPr/>
          <p:nvPr/>
        </p:nvGrpSpPr>
        <p:grpSpPr>
          <a:xfrm flipH="1">
            <a:off x="5357236" y="3923075"/>
            <a:ext cx="2560801" cy="2112274"/>
            <a:chOff x="1099373" y="3249408"/>
            <a:chExt cx="2560801" cy="2112274"/>
          </a:xfrm>
        </p:grpSpPr>
        <p:sp>
          <p:nvSpPr>
            <p:cNvPr id="26" name="Oval 25">
              <a:extLst>
                <a:ext uri="{FF2B5EF4-FFF2-40B4-BE49-F238E27FC236}">
                  <a16:creationId xmlns:a16="http://schemas.microsoft.com/office/drawing/2014/main" id="{349FFF60-D1CC-441F-A399-010F53CC6ED6}"/>
                </a:ext>
              </a:extLst>
            </p:cNvPr>
            <p:cNvSpPr/>
            <p:nvPr/>
          </p:nvSpPr>
          <p:spPr>
            <a:xfrm>
              <a:off x="1697449" y="3935208"/>
              <a:ext cx="685800" cy="6858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a:t>
              </a:r>
            </a:p>
          </p:txBody>
        </p:sp>
        <p:sp>
          <p:nvSpPr>
            <p:cNvPr id="27" name="Oval 26">
              <a:extLst>
                <a:ext uri="{FF2B5EF4-FFF2-40B4-BE49-F238E27FC236}">
                  <a16:creationId xmlns:a16="http://schemas.microsoft.com/office/drawing/2014/main" id="{22AE4260-494D-44A0-88B6-3411E15C4C28}"/>
                </a:ext>
              </a:extLst>
            </p:cNvPr>
            <p:cNvSpPr/>
            <p:nvPr/>
          </p:nvSpPr>
          <p:spPr>
            <a:xfrm>
              <a:off x="2383249" y="3249408"/>
              <a:ext cx="685800" cy="6858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a:t>
              </a:r>
            </a:p>
          </p:txBody>
        </p:sp>
        <p:cxnSp>
          <p:nvCxnSpPr>
            <p:cNvPr id="28" name="Straight Connector 27">
              <a:extLst>
                <a:ext uri="{FF2B5EF4-FFF2-40B4-BE49-F238E27FC236}">
                  <a16:creationId xmlns:a16="http://schemas.microsoft.com/office/drawing/2014/main" id="{050D98DD-4E2B-41FD-BD11-4FB06685D9A1}"/>
                </a:ext>
              </a:extLst>
            </p:cNvPr>
            <p:cNvCxnSpPr/>
            <p:nvPr/>
          </p:nvCxnSpPr>
          <p:spPr>
            <a:xfrm flipH="1">
              <a:off x="2282816" y="3834775"/>
              <a:ext cx="200866" cy="20086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ECF562F-B232-435C-81A2-77B9A980907B}"/>
                </a:ext>
              </a:extLst>
            </p:cNvPr>
            <p:cNvCxnSpPr>
              <a:cxnSpLocks/>
            </p:cNvCxnSpPr>
            <p:nvPr/>
          </p:nvCxnSpPr>
          <p:spPr>
            <a:xfrm flipH="1">
              <a:off x="1448790" y="4520575"/>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00EB56-D736-4FF0-A753-39A67002D167}"/>
                </a:ext>
              </a:extLst>
            </p:cNvPr>
            <p:cNvCxnSpPr>
              <a:cxnSpLocks/>
            </p:cNvCxnSpPr>
            <p:nvPr/>
          </p:nvCxnSpPr>
          <p:spPr>
            <a:xfrm>
              <a:off x="2277333" y="4520575"/>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29CDDA-1B42-4C54-B45B-6D51634D5BE0}"/>
                </a:ext>
              </a:extLst>
            </p:cNvPr>
            <p:cNvCxnSpPr>
              <a:cxnSpLocks/>
            </p:cNvCxnSpPr>
            <p:nvPr/>
          </p:nvCxnSpPr>
          <p:spPr>
            <a:xfrm>
              <a:off x="2971186" y="3834775"/>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37B7969-2CCC-4EFB-AE96-3A174D6CF501}"/>
                </a:ext>
              </a:extLst>
            </p:cNvPr>
            <p:cNvSpPr txBox="1"/>
            <p:nvPr/>
          </p:nvSpPr>
          <p:spPr>
            <a:xfrm>
              <a:off x="1099373" y="4838462"/>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3</a:t>
              </a:r>
            </a:p>
          </p:txBody>
        </p:sp>
        <p:sp>
          <p:nvSpPr>
            <p:cNvPr id="33" name="TextBox 32">
              <a:extLst>
                <a:ext uri="{FF2B5EF4-FFF2-40B4-BE49-F238E27FC236}">
                  <a16:creationId xmlns:a16="http://schemas.microsoft.com/office/drawing/2014/main" id="{E415A263-E46B-4F76-8443-19BA0D0D6BD7}"/>
                </a:ext>
              </a:extLst>
            </p:cNvPr>
            <p:cNvSpPr txBox="1"/>
            <p:nvPr/>
          </p:nvSpPr>
          <p:spPr>
            <a:xfrm>
              <a:off x="2590798" y="4838462"/>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2</a:t>
              </a:r>
            </a:p>
          </p:txBody>
        </p:sp>
        <p:sp>
          <p:nvSpPr>
            <p:cNvPr id="34" name="TextBox 33">
              <a:extLst>
                <a:ext uri="{FF2B5EF4-FFF2-40B4-BE49-F238E27FC236}">
                  <a16:creationId xmlns:a16="http://schemas.microsoft.com/office/drawing/2014/main" id="{397A9C43-3DCB-4D56-BEAB-39D7E86D8AB9}"/>
                </a:ext>
              </a:extLst>
            </p:cNvPr>
            <p:cNvSpPr txBox="1"/>
            <p:nvPr/>
          </p:nvSpPr>
          <p:spPr>
            <a:xfrm>
              <a:off x="3275132" y="4142750"/>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31704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1000" fill="hold"/>
                                        <p:tgtEl>
                                          <p:spTgt spid="24"/>
                                        </p:tgtEl>
                                        <p:attrNameLst>
                                          <p:attrName>ppt_w</p:attrName>
                                        </p:attrNameLst>
                                      </p:cBhvr>
                                      <p:tavLst>
                                        <p:tav tm="0">
                                          <p:val>
                                            <p:fltVal val="0"/>
                                          </p:val>
                                        </p:tav>
                                        <p:tav tm="100000">
                                          <p:val>
                                            <p:strVal val="#ppt_w"/>
                                          </p:val>
                                        </p:tav>
                                      </p:tavLst>
                                    </p:anim>
                                    <p:anim calcmode="lin" valueType="num">
                                      <p:cBhvr>
                                        <p:cTn id="15" dur="1000" fill="hold"/>
                                        <p:tgtEl>
                                          <p:spTgt spid="24"/>
                                        </p:tgtEl>
                                        <p:attrNameLst>
                                          <p:attrName>ppt_h</p:attrName>
                                        </p:attrNameLst>
                                      </p:cBhvr>
                                      <p:tavLst>
                                        <p:tav tm="0">
                                          <p:val>
                                            <p:fltVal val="0"/>
                                          </p:val>
                                        </p:tav>
                                        <p:tav tm="100000">
                                          <p:val>
                                            <p:strVal val="#ppt_h"/>
                                          </p:val>
                                        </p:tav>
                                      </p:tavLst>
                                    </p:anim>
                                    <p:anim calcmode="lin" valueType="num">
                                      <p:cBhvr>
                                        <p:cTn id="16" dur="1000" fill="hold"/>
                                        <p:tgtEl>
                                          <p:spTgt spid="24"/>
                                        </p:tgtEl>
                                        <p:attrNameLst>
                                          <p:attrName>style.rotation</p:attrName>
                                        </p:attrNameLst>
                                      </p:cBhvr>
                                      <p:tavLst>
                                        <p:tav tm="0">
                                          <p:val>
                                            <p:fltVal val="90"/>
                                          </p:val>
                                        </p:tav>
                                        <p:tav tm="100000">
                                          <p:val>
                                            <p:fltVal val="0"/>
                                          </p:val>
                                        </p:tav>
                                      </p:tavLst>
                                    </p:anim>
                                    <p:animEffect transition="in" filter="fade">
                                      <p:cBhvr>
                                        <p:cTn id="17" dur="1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Breaking the Abstraction Can Be Done Safely</a:t>
            </a:r>
          </a:p>
        </p:txBody>
      </p:sp>
      <p:sp>
        <p:nvSpPr>
          <p:cNvPr id="3" name="Content Placeholder 2"/>
          <p:cNvSpPr>
            <a:spLocks noGrp="1"/>
          </p:cNvSpPr>
          <p:nvPr>
            <p:ph idx="1"/>
          </p:nvPr>
        </p:nvSpPr>
        <p:spPr>
          <a:xfrm>
            <a:off x="596350" y="1630017"/>
            <a:ext cx="7792278" cy="4239077"/>
          </a:xfrm>
        </p:spPr>
        <p:txBody>
          <a:bodyPr>
            <a:normAutofit/>
          </a:bodyPr>
          <a:lstStyle/>
          <a:p>
            <a:pPr>
              <a:lnSpc>
                <a:spcPct val="120000"/>
              </a:lnSpc>
              <a:spcBef>
                <a:spcPts val="0"/>
              </a:spcBef>
              <a:spcAft>
                <a:spcPts val="0"/>
              </a:spcAft>
            </a:pPr>
            <a:r>
              <a:rPr lang="en-US" dirty="0"/>
              <a:t>To use </a:t>
            </a:r>
            <a:r>
              <a:rPr lang="en-US" dirty="0">
                <a:solidFill>
                  <a:srgbClr val="00B050"/>
                </a:solidFill>
              </a:rPr>
              <a:t>SUM_OF_3</a:t>
            </a:r>
            <a:r>
              <a:rPr lang="en-US" dirty="0"/>
              <a:t>,</a:t>
            </a:r>
          </a:p>
          <a:p>
            <a:pPr lvl="1">
              <a:lnSpc>
                <a:spcPct val="120000"/>
              </a:lnSpc>
              <a:spcBef>
                <a:spcPts val="0"/>
              </a:spcBef>
              <a:spcAft>
                <a:spcPts val="0"/>
              </a:spcAft>
            </a:pPr>
            <a:r>
              <a:rPr lang="en-US" dirty="0"/>
              <a:t>push three values, call </a:t>
            </a:r>
            <a:r>
              <a:rPr lang="en-US" dirty="0">
                <a:solidFill>
                  <a:srgbClr val="00B050"/>
                </a:solidFill>
              </a:rPr>
              <a:t>SUM_OF_3</a:t>
            </a:r>
            <a:r>
              <a:rPr lang="en-US" dirty="0"/>
              <a:t>,</a:t>
            </a:r>
            <a:br>
              <a:rPr lang="en-US" dirty="0"/>
            </a:br>
            <a:r>
              <a:rPr lang="en-US" dirty="0"/>
              <a:t>and use the result in </a:t>
            </a:r>
            <a:r>
              <a:rPr lang="en-US" dirty="0">
                <a:solidFill>
                  <a:srgbClr val="00B050"/>
                </a:solidFill>
              </a:rPr>
              <a:t>R0</a:t>
            </a:r>
            <a:r>
              <a:rPr lang="en-US" dirty="0"/>
              <a:t>.</a:t>
            </a:r>
          </a:p>
          <a:p>
            <a:pPr lvl="1">
              <a:lnSpc>
                <a:spcPct val="120000"/>
              </a:lnSpc>
              <a:spcBef>
                <a:spcPts val="0"/>
              </a:spcBef>
              <a:spcAft>
                <a:spcPts val="0"/>
              </a:spcAft>
            </a:pPr>
            <a:r>
              <a:rPr lang="en-US" dirty="0"/>
              <a:t>Or allocate three locations with one ADD,</a:t>
            </a:r>
            <a:br>
              <a:rPr lang="en-US" dirty="0"/>
            </a:br>
            <a:r>
              <a:rPr lang="en-US" dirty="0"/>
              <a:t>write in three values, then call …</a:t>
            </a:r>
          </a:p>
          <a:p>
            <a:pPr>
              <a:lnSpc>
                <a:spcPct val="120000"/>
              </a:lnSpc>
              <a:spcBef>
                <a:spcPts val="0"/>
              </a:spcBef>
              <a:spcAft>
                <a:spcPts val="0"/>
              </a:spcAft>
            </a:pPr>
            <a:r>
              <a:rPr lang="en-US" dirty="0"/>
              <a:t>We can </a:t>
            </a:r>
            <a:r>
              <a:rPr lang="en-US" b="1" dirty="0">
                <a:solidFill>
                  <a:srgbClr val="0070C0"/>
                </a:solidFill>
              </a:rPr>
              <a:t>safely use</a:t>
            </a:r>
          </a:p>
          <a:p>
            <a:pPr lvl="1">
              <a:lnSpc>
                <a:spcPct val="120000"/>
              </a:lnSpc>
              <a:spcBef>
                <a:spcPts val="0"/>
              </a:spcBef>
              <a:spcAft>
                <a:spcPts val="0"/>
              </a:spcAft>
            </a:pPr>
            <a:r>
              <a:rPr lang="en-US" b="1" dirty="0">
                <a:solidFill>
                  <a:srgbClr val="0070C0"/>
                </a:solidFill>
              </a:rPr>
              <a:t>any data on the stack</a:t>
            </a:r>
          </a:p>
          <a:p>
            <a:pPr lvl="1">
              <a:lnSpc>
                <a:spcPct val="120000"/>
              </a:lnSpc>
              <a:spcBef>
                <a:spcPts val="0"/>
              </a:spcBef>
              <a:spcAft>
                <a:spcPts val="0"/>
              </a:spcAft>
            </a:pPr>
            <a:r>
              <a:rPr lang="en-US" b="1" dirty="0">
                <a:solidFill>
                  <a:srgbClr val="0070C0"/>
                </a:solidFill>
              </a:rPr>
              <a:t>if we know that it’s there</a:t>
            </a:r>
            <a:r>
              <a:rPr lang="en-US" dirty="0"/>
              <a:t>.</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30</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Tree>
    <p:extLst>
      <p:ext uri="{BB962C8B-B14F-4D97-AF65-F5344CB8AC3E}">
        <p14:creationId xmlns:p14="http://schemas.microsoft.com/office/powerpoint/2010/main" val="3428576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9358506-6A3F-4DA7-8C5A-A2086A0498B4}"/>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Can We Generalize SUM_OF_3 to SUM_OF_N?</a:t>
            </a:r>
          </a:p>
        </p:txBody>
      </p:sp>
      <p:sp>
        <p:nvSpPr>
          <p:cNvPr id="3" name="Content Placeholder 2"/>
          <p:cNvSpPr>
            <a:spLocks noGrp="1"/>
          </p:cNvSpPr>
          <p:nvPr>
            <p:ph idx="1"/>
          </p:nvPr>
        </p:nvSpPr>
        <p:spPr>
          <a:xfrm>
            <a:off x="596350" y="1630017"/>
            <a:ext cx="7792278" cy="4239077"/>
          </a:xfrm>
        </p:spPr>
        <p:txBody>
          <a:bodyPr>
            <a:normAutofit/>
          </a:bodyPr>
          <a:lstStyle/>
          <a:p>
            <a:r>
              <a:rPr lang="en-US" dirty="0"/>
              <a:t>The picture to the right shows</a:t>
            </a:r>
          </a:p>
          <a:p>
            <a:pPr lvl="1"/>
            <a:r>
              <a:rPr lang="en-US" dirty="0"/>
              <a:t>an </a:t>
            </a:r>
            <a:r>
              <a:rPr lang="en-US" b="1" dirty="0">
                <a:solidFill>
                  <a:srgbClr val="0070C0"/>
                </a:solidFill>
              </a:rPr>
              <a:t>array of three integers</a:t>
            </a:r>
          </a:p>
          <a:p>
            <a:pPr lvl="1"/>
            <a:r>
              <a:rPr lang="en-US" dirty="0"/>
              <a:t>on top of the stack.</a:t>
            </a:r>
          </a:p>
          <a:p>
            <a:r>
              <a:rPr lang="en-US" dirty="0"/>
              <a:t>What if we want to generalize?</a:t>
            </a:r>
          </a:p>
          <a:p>
            <a:r>
              <a:rPr lang="en-US" dirty="0"/>
              <a:t>Can we write a subroutine</a:t>
            </a:r>
          </a:p>
          <a:p>
            <a:pPr lvl="1"/>
            <a:r>
              <a:rPr lang="en-US" dirty="0"/>
              <a:t>that </a:t>
            </a:r>
            <a:r>
              <a:rPr lang="en-US" b="1" dirty="0">
                <a:solidFill>
                  <a:srgbClr val="0070C0"/>
                </a:solidFill>
              </a:rPr>
              <a:t>adds a variable</a:t>
            </a:r>
            <a:br>
              <a:rPr lang="en-US" b="1" dirty="0">
                <a:solidFill>
                  <a:srgbClr val="0070C0"/>
                </a:solidFill>
              </a:rPr>
            </a:br>
            <a:r>
              <a:rPr lang="en-US" b="1" dirty="0">
                <a:solidFill>
                  <a:srgbClr val="0070C0"/>
                </a:solidFill>
              </a:rPr>
              <a:t>number of non-negative</a:t>
            </a:r>
            <a:br>
              <a:rPr lang="en-US" b="1" dirty="0">
                <a:solidFill>
                  <a:srgbClr val="0070C0"/>
                </a:solidFill>
              </a:rPr>
            </a:br>
            <a:r>
              <a:rPr lang="en-US" b="1" dirty="0">
                <a:solidFill>
                  <a:srgbClr val="0070C0"/>
                </a:solidFill>
              </a:rPr>
              <a:t>numbers</a:t>
            </a:r>
            <a:endParaRPr lang="en-US" dirty="0"/>
          </a:p>
          <a:p>
            <a:pPr lvl="1"/>
            <a:r>
              <a:rPr lang="en-US" b="1" dirty="0">
                <a:solidFill>
                  <a:srgbClr val="0070C0"/>
                </a:solidFill>
              </a:rPr>
              <a:t>from an array on top of the stack</a:t>
            </a:r>
            <a:r>
              <a:rPr lang="en-US" dirty="0"/>
              <a:t>?</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31</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4" name="Group 43">
            <a:extLst>
              <a:ext uri="{FF2B5EF4-FFF2-40B4-BE49-F238E27FC236}">
                <a16:creationId xmlns:a16="http://schemas.microsoft.com/office/drawing/2014/main" id="{1CE3B98C-5C4D-460C-B5D8-0D5B59A7E47F}"/>
              </a:ext>
            </a:extLst>
          </p:cNvPr>
          <p:cNvGrpSpPr/>
          <p:nvPr/>
        </p:nvGrpSpPr>
        <p:grpSpPr>
          <a:xfrm>
            <a:off x="5888990" y="1630017"/>
            <a:ext cx="2499637" cy="3065910"/>
            <a:chOff x="4832300" y="1630017"/>
            <a:chExt cx="2499637" cy="3065910"/>
          </a:xfrm>
        </p:grpSpPr>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483230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3" name="TextBox 42">
              <a:extLst>
                <a:ext uri="{FF2B5EF4-FFF2-40B4-BE49-F238E27FC236}">
                  <a16:creationId xmlns:a16="http://schemas.microsoft.com/office/drawing/2014/main" id="{A05EFF70-3175-417D-B71B-814C16605C17}"/>
                </a:ext>
              </a:extLst>
            </p:cNvPr>
            <p:cNvSpPr txBox="1"/>
            <p:nvPr/>
          </p:nvSpPr>
          <p:spPr>
            <a:xfrm>
              <a:off x="5042196" y="2363507"/>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603231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grpSp>
        <p:nvGrpSpPr>
          <p:cNvPr id="19" name="Group 18">
            <a:extLst>
              <a:ext uri="{FF2B5EF4-FFF2-40B4-BE49-F238E27FC236}">
                <a16:creationId xmlns:a16="http://schemas.microsoft.com/office/drawing/2014/main" id="{E00AD690-E063-48B4-A090-14FA410FF96C}"/>
              </a:ext>
            </a:extLst>
          </p:cNvPr>
          <p:cNvGrpSpPr/>
          <p:nvPr/>
        </p:nvGrpSpPr>
        <p:grpSpPr>
          <a:xfrm>
            <a:off x="6932866" y="2378142"/>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2" name="Group 21">
            <a:extLst>
              <a:ext uri="{FF2B5EF4-FFF2-40B4-BE49-F238E27FC236}">
                <a16:creationId xmlns:a16="http://schemas.microsoft.com/office/drawing/2014/main" id="{3185B8D7-3283-401C-BC49-F538CDAE9278}"/>
              </a:ext>
            </a:extLst>
          </p:cNvPr>
          <p:cNvGrpSpPr/>
          <p:nvPr/>
        </p:nvGrpSpPr>
        <p:grpSpPr>
          <a:xfrm>
            <a:off x="6932866" y="2726626"/>
            <a:ext cx="1253762" cy="523220"/>
            <a:chOff x="8608005" y="4855544"/>
            <a:chExt cx="1253762" cy="523220"/>
          </a:xfrm>
        </p:grpSpPr>
        <p:sp>
          <p:nvSpPr>
            <p:cNvPr id="23" name="Rectangle 22">
              <a:extLst>
                <a:ext uri="{FF2B5EF4-FFF2-40B4-BE49-F238E27FC236}">
                  <a16:creationId xmlns:a16="http://schemas.microsoft.com/office/drawing/2014/main" id="{0052E2AB-5340-4CD9-912A-4F7BCCA4480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2ECE273-08D6-46BE-BBB4-CD92EDC8CC55}"/>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v2</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v3</a:t>
              </a:r>
            </a:p>
          </p:txBody>
        </p:sp>
      </p:grpSp>
    </p:spTree>
    <p:extLst>
      <p:ext uri="{BB962C8B-B14F-4D97-AF65-F5344CB8AC3E}">
        <p14:creationId xmlns:p14="http://schemas.microsoft.com/office/powerpoint/2010/main" val="3405626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9358506-6A3F-4DA7-8C5A-A2086A0498B4}"/>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Can We Generalize SUM_OF_3 to SUM_OF_N?</a:t>
            </a:r>
          </a:p>
        </p:txBody>
      </p:sp>
      <p:sp>
        <p:nvSpPr>
          <p:cNvPr id="3" name="Content Placeholder 2"/>
          <p:cNvSpPr>
            <a:spLocks noGrp="1"/>
          </p:cNvSpPr>
          <p:nvPr>
            <p:ph idx="1"/>
          </p:nvPr>
        </p:nvSpPr>
        <p:spPr>
          <a:xfrm>
            <a:off x="596350" y="1630017"/>
            <a:ext cx="7792278" cy="4239077"/>
          </a:xfrm>
        </p:spPr>
        <p:txBody>
          <a:bodyPr>
            <a:normAutofit/>
          </a:bodyPr>
          <a:lstStyle/>
          <a:p>
            <a:r>
              <a:rPr lang="en-US" b="1" dirty="0">
                <a:solidFill>
                  <a:srgbClr val="0070C0"/>
                </a:solidFill>
              </a:rPr>
              <a:t>Can we write a subroutine</a:t>
            </a:r>
            <a:br>
              <a:rPr lang="en-US" b="1" dirty="0">
                <a:solidFill>
                  <a:srgbClr val="0070C0"/>
                </a:solidFill>
              </a:rPr>
            </a:br>
            <a:r>
              <a:rPr lang="en-US" b="1" dirty="0">
                <a:solidFill>
                  <a:srgbClr val="0070C0"/>
                </a:solidFill>
              </a:rPr>
              <a:t>that adds N non-negative</a:t>
            </a:r>
            <a:br>
              <a:rPr lang="en-US" b="1" dirty="0">
                <a:solidFill>
                  <a:srgbClr val="0070C0"/>
                </a:solidFill>
              </a:rPr>
            </a:br>
            <a:r>
              <a:rPr lang="en-US" b="1" dirty="0">
                <a:solidFill>
                  <a:srgbClr val="0070C0"/>
                </a:solidFill>
              </a:rPr>
              <a:t>numbers from the top of </a:t>
            </a:r>
            <a:br>
              <a:rPr lang="en-US" b="1" dirty="0">
                <a:solidFill>
                  <a:srgbClr val="0070C0"/>
                </a:solidFill>
              </a:rPr>
            </a:br>
            <a:r>
              <a:rPr lang="en-US" b="1" dirty="0">
                <a:solidFill>
                  <a:srgbClr val="0070C0"/>
                </a:solidFill>
              </a:rPr>
              <a:t>the stack?</a:t>
            </a:r>
          </a:p>
          <a:p>
            <a:pPr marL="0" indent="0">
              <a:buNone/>
            </a:pPr>
            <a:r>
              <a:rPr lang="en-US" dirty="0"/>
              <a:t>		</a:t>
            </a:r>
            <a:r>
              <a:rPr lang="en-US" b="1" dirty="0">
                <a:solidFill>
                  <a:srgbClr val="0070C0"/>
                </a:solidFill>
              </a:rPr>
              <a:t>Yes!</a:t>
            </a:r>
          </a:p>
          <a:p>
            <a:pPr marL="0" indent="0">
              <a:buNone/>
            </a:pPr>
            <a:endParaRPr lang="en-US" b="1" dirty="0">
              <a:solidFill>
                <a:srgbClr val="0070C0"/>
              </a:solidFill>
            </a:endParaRPr>
          </a:p>
          <a:p>
            <a:r>
              <a:rPr lang="en-US" dirty="0"/>
              <a:t>But </a:t>
            </a:r>
            <a:r>
              <a:rPr lang="en-US" b="1" dirty="0">
                <a:solidFill>
                  <a:srgbClr val="0070C0"/>
                </a:solidFill>
              </a:rPr>
              <a:t>the subroutine must</a:t>
            </a:r>
            <a:br>
              <a:rPr lang="en-US" b="1" dirty="0">
                <a:solidFill>
                  <a:srgbClr val="0070C0"/>
                </a:solidFill>
              </a:rPr>
            </a:br>
            <a:r>
              <a:rPr lang="en-US" b="1" dirty="0">
                <a:solidFill>
                  <a:srgbClr val="0070C0"/>
                </a:solidFill>
              </a:rPr>
              <a:t>know the value of N</a:t>
            </a:r>
            <a:r>
              <a:rPr lang="en-US" dirty="0"/>
              <a:t>.</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32</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692796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818663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674983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588899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3" name="TextBox 42">
            <a:extLst>
              <a:ext uri="{FF2B5EF4-FFF2-40B4-BE49-F238E27FC236}">
                <a16:creationId xmlns:a16="http://schemas.microsoft.com/office/drawing/2014/main" id="{A05EFF70-3175-417D-B71B-814C16605C17}"/>
              </a:ext>
            </a:extLst>
          </p:cNvPr>
          <p:cNvSpPr txBox="1"/>
          <p:nvPr/>
        </p:nvSpPr>
        <p:spPr>
          <a:xfrm>
            <a:off x="6098886" y="195056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08900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nvGrpSpPr>
          <p:cNvPr id="19" name="Group 18">
            <a:extLst>
              <a:ext uri="{FF2B5EF4-FFF2-40B4-BE49-F238E27FC236}">
                <a16:creationId xmlns:a16="http://schemas.microsoft.com/office/drawing/2014/main" id="{E00AD690-E063-48B4-A090-14FA410FF96C}"/>
              </a:ext>
            </a:extLst>
          </p:cNvPr>
          <p:cNvGrpSpPr/>
          <p:nvPr/>
        </p:nvGrpSpPr>
        <p:grpSpPr>
          <a:xfrm>
            <a:off x="6932866" y="1965196"/>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err="1">
                  <a:latin typeface="Courier New" panose="02070309020205020404" pitchFamily="49" charset="0"/>
                  <a:cs typeface="Courier New" panose="02070309020205020404" pitchFamily="49" charset="0"/>
                </a:rPr>
                <a:t>vN</a:t>
              </a:r>
              <a:endParaRPr lang="en-US" sz="2800" b="1" dirty="0">
                <a:latin typeface="Courier New" panose="02070309020205020404" pitchFamily="49" charset="0"/>
                <a:cs typeface="Courier New" panose="02070309020205020404" pitchFamily="49" charset="0"/>
              </a:endParaRPr>
            </a:p>
          </p:txBody>
        </p:sp>
      </p:grpSp>
      <p:grpSp>
        <p:nvGrpSpPr>
          <p:cNvPr id="2" name="Group 1">
            <a:extLst>
              <a:ext uri="{FF2B5EF4-FFF2-40B4-BE49-F238E27FC236}">
                <a16:creationId xmlns:a16="http://schemas.microsoft.com/office/drawing/2014/main" id="{16C828B3-60CE-473B-8513-DFBB56AA03BF}"/>
              </a:ext>
            </a:extLst>
          </p:cNvPr>
          <p:cNvGrpSpPr/>
          <p:nvPr/>
        </p:nvGrpSpPr>
        <p:grpSpPr>
          <a:xfrm>
            <a:off x="6932866" y="2364025"/>
            <a:ext cx="1253762" cy="829073"/>
            <a:chOff x="6896862" y="2221525"/>
            <a:chExt cx="1253762" cy="829073"/>
          </a:xfrm>
        </p:grpSpPr>
        <p:sp>
          <p:nvSpPr>
            <p:cNvPr id="28" name="Rectangle 27">
              <a:extLst>
                <a:ext uri="{FF2B5EF4-FFF2-40B4-BE49-F238E27FC236}">
                  <a16:creationId xmlns:a16="http://schemas.microsoft.com/office/drawing/2014/main" id="{CC90D331-3F28-4A92-AEDB-21D03BCC4545}"/>
                </a:ext>
              </a:extLst>
            </p:cNvPr>
            <p:cNvSpPr/>
            <p:nvPr/>
          </p:nvSpPr>
          <p:spPr>
            <a:xfrm>
              <a:off x="6896862" y="2228885"/>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BC9C74-CE12-4898-B31D-C32F16E26DE1}"/>
                </a:ext>
              </a:extLst>
            </p:cNvPr>
            <p:cNvSpPr txBox="1"/>
            <p:nvPr/>
          </p:nvSpPr>
          <p:spPr>
            <a:xfrm rot="16200000">
              <a:off x="7052996" y="2374452"/>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270263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9358506-6A3F-4DA7-8C5A-A2086A0498B4}"/>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How Can the Subroutine Be Given N?</a:t>
            </a:r>
          </a:p>
        </p:txBody>
      </p:sp>
      <p:sp>
        <p:nvSpPr>
          <p:cNvPr id="3" name="Content Placeholder 2"/>
          <p:cNvSpPr>
            <a:spLocks noGrp="1"/>
          </p:cNvSpPr>
          <p:nvPr>
            <p:ph idx="1"/>
          </p:nvPr>
        </p:nvSpPr>
        <p:spPr>
          <a:xfrm>
            <a:off x="596350" y="1630017"/>
            <a:ext cx="7792278" cy="4239077"/>
          </a:xfrm>
        </p:spPr>
        <p:txBody>
          <a:bodyPr>
            <a:normAutofit/>
          </a:bodyPr>
          <a:lstStyle/>
          <a:p>
            <a:r>
              <a:rPr lang="en-US" b="1" dirty="0">
                <a:solidFill>
                  <a:srgbClr val="0070C0"/>
                </a:solidFill>
              </a:rPr>
              <a:t>How can the caller tell the</a:t>
            </a:r>
            <a:br>
              <a:rPr lang="en-US" b="1" dirty="0">
                <a:solidFill>
                  <a:srgbClr val="0070C0"/>
                </a:solidFill>
              </a:rPr>
            </a:br>
            <a:r>
              <a:rPr lang="en-US" b="1" dirty="0">
                <a:solidFill>
                  <a:srgbClr val="0070C0"/>
                </a:solidFill>
              </a:rPr>
              <a:t>subroutine the value of N?</a:t>
            </a:r>
          </a:p>
          <a:p>
            <a:r>
              <a:rPr lang="en-US" i="1" dirty="0"/>
              <a:t>Hint: this is NOT a trick question.</a:t>
            </a:r>
            <a:br>
              <a:rPr lang="en-US" i="1" dirty="0"/>
            </a:br>
            <a:r>
              <a:rPr lang="en-US" i="1" dirty="0"/>
              <a:t>Give the easy answers first!</a:t>
            </a:r>
          </a:p>
          <a:p>
            <a:pPr marL="514350" indent="-514350">
              <a:buFont typeface="+mj-lt"/>
              <a:buAutoNum type="arabicPeriod"/>
            </a:pPr>
            <a:r>
              <a:rPr lang="en-US" b="1" dirty="0">
                <a:solidFill>
                  <a:srgbClr val="0070C0"/>
                </a:solidFill>
              </a:rPr>
              <a:t>Use a fixed value</a:t>
            </a:r>
            <a:r>
              <a:rPr lang="en-US" dirty="0"/>
              <a:t>,</a:t>
            </a:r>
            <a:br>
              <a:rPr lang="en-US" dirty="0"/>
            </a:br>
            <a:r>
              <a:rPr lang="en-US" dirty="0"/>
              <a:t>such as 3.</a:t>
            </a:r>
          </a:p>
          <a:p>
            <a:pPr marL="514350" indent="-514350">
              <a:buFont typeface="+mj-lt"/>
              <a:buAutoNum type="arabicPeriod"/>
            </a:pPr>
            <a:r>
              <a:rPr lang="en-US" b="1" dirty="0">
                <a:solidFill>
                  <a:srgbClr val="0070C0"/>
                </a:solidFill>
              </a:rPr>
              <a:t>Pass N in a register</a:t>
            </a:r>
            <a:r>
              <a:rPr lang="en-US" dirty="0"/>
              <a:t>,</a:t>
            </a:r>
            <a:br>
              <a:rPr lang="en-US" dirty="0"/>
            </a:br>
            <a:r>
              <a:rPr lang="en-US" dirty="0"/>
              <a:t>say </a:t>
            </a:r>
            <a:r>
              <a:rPr lang="en-US" dirty="0">
                <a:solidFill>
                  <a:srgbClr val="00B050"/>
                </a:solidFill>
              </a:rPr>
              <a:t>R2</a:t>
            </a:r>
            <a:r>
              <a:rPr lang="en-US" dirty="0"/>
              <a:t>.</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33</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692796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818663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674983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588899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3" name="TextBox 42">
            <a:extLst>
              <a:ext uri="{FF2B5EF4-FFF2-40B4-BE49-F238E27FC236}">
                <a16:creationId xmlns:a16="http://schemas.microsoft.com/office/drawing/2014/main" id="{A05EFF70-3175-417D-B71B-814C16605C17}"/>
              </a:ext>
            </a:extLst>
          </p:cNvPr>
          <p:cNvSpPr txBox="1"/>
          <p:nvPr/>
        </p:nvSpPr>
        <p:spPr>
          <a:xfrm>
            <a:off x="6098886" y="195056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08900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nvGrpSpPr>
          <p:cNvPr id="19" name="Group 18">
            <a:extLst>
              <a:ext uri="{FF2B5EF4-FFF2-40B4-BE49-F238E27FC236}">
                <a16:creationId xmlns:a16="http://schemas.microsoft.com/office/drawing/2014/main" id="{E00AD690-E063-48B4-A090-14FA410FF96C}"/>
              </a:ext>
            </a:extLst>
          </p:cNvPr>
          <p:cNvGrpSpPr/>
          <p:nvPr/>
        </p:nvGrpSpPr>
        <p:grpSpPr>
          <a:xfrm>
            <a:off x="6932866" y="1965196"/>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err="1">
                  <a:latin typeface="Courier New" panose="02070309020205020404" pitchFamily="49" charset="0"/>
                  <a:cs typeface="Courier New" panose="02070309020205020404" pitchFamily="49" charset="0"/>
                </a:rPr>
                <a:t>vN</a:t>
              </a:r>
              <a:endParaRPr lang="en-US" sz="2800" b="1" dirty="0">
                <a:latin typeface="Courier New" panose="02070309020205020404" pitchFamily="49" charset="0"/>
                <a:cs typeface="Courier New" panose="02070309020205020404" pitchFamily="49" charset="0"/>
              </a:endParaRPr>
            </a:p>
          </p:txBody>
        </p:sp>
      </p:grpSp>
      <p:grpSp>
        <p:nvGrpSpPr>
          <p:cNvPr id="2" name="Group 1">
            <a:extLst>
              <a:ext uri="{FF2B5EF4-FFF2-40B4-BE49-F238E27FC236}">
                <a16:creationId xmlns:a16="http://schemas.microsoft.com/office/drawing/2014/main" id="{16C828B3-60CE-473B-8513-DFBB56AA03BF}"/>
              </a:ext>
            </a:extLst>
          </p:cNvPr>
          <p:cNvGrpSpPr/>
          <p:nvPr/>
        </p:nvGrpSpPr>
        <p:grpSpPr>
          <a:xfrm>
            <a:off x="6932866" y="2364025"/>
            <a:ext cx="1253762" cy="829073"/>
            <a:chOff x="6896862" y="2221525"/>
            <a:chExt cx="1253762" cy="829073"/>
          </a:xfrm>
        </p:grpSpPr>
        <p:sp>
          <p:nvSpPr>
            <p:cNvPr id="28" name="Rectangle 27">
              <a:extLst>
                <a:ext uri="{FF2B5EF4-FFF2-40B4-BE49-F238E27FC236}">
                  <a16:creationId xmlns:a16="http://schemas.microsoft.com/office/drawing/2014/main" id="{CC90D331-3F28-4A92-AEDB-21D03BCC4545}"/>
                </a:ext>
              </a:extLst>
            </p:cNvPr>
            <p:cNvSpPr/>
            <p:nvPr/>
          </p:nvSpPr>
          <p:spPr>
            <a:xfrm>
              <a:off x="6896862" y="2228885"/>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BC9C74-CE12-4898-B31D-C32F16E26DE1}"/>
                </a:ext>
              </a:extLst>
            </p:cNvPr>
            <p:cNvSpPr txBox="1"/>
            <p:nvPr/>
          </p:nvSpPr>
          <p:spPr>
            <a:xfrm rot="16200000">
              <a:off x="7052996" y="2374452"/>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41376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The Answers Will Be Useful in Other Contexts</a:t>
            </a:r>
          </a:p>
        </p:txBody>
      </p:sp>
      <p:sp>
        <p:nvSpPr>
          <p:cNvPr id="3" name="Content Placeholder 2"/>
          <p:cNvSpPr>
            <a:spLocks noGrp="1"/>
          </p:cNvSpPr>
          <p:nvPr>
            <p:ph idx="1"/>
          </p:nvPr>
        </p:nvSpPr>
        <p:spPr>
          <a:xfrm>
            <a:off x="596350" y="1630017"/>
            <a:ext cx="7792278" cy="4239077"/>
          </a:xfrm>
        </p:spPr>
        <p:txBody>
          <a:bodyPr>
            <a:normAutofit/>
          </a:bodyPr>
          <a:lstStyle/>
          <a:p>
            <a:r>
              <a:rPr lang="en-US" dirty="0"/>
              <a:t>This question occurs in many contexts:</a:t>
            </a:r>
          </a:p>
          <a:p>
            <a:pPr lvl="1"/>
            <a:r>
              <a:rPr lang="en-US" dirty="0"/>
              <a:t>determining array length</a:t>
            </a:r>
          </a:p>
          <a:p>
            <a:pPr lvl="1"/>
            <a:r>
              <a:rPr lang="en-US" dirty="0"/>
              <a:t>passing variable numbers</a:t>
            </a:r>
            <a:br>
              <a:rPr lang="en-US" dirty="0"/>
            </a:br>
            <a:r>
              <a:rPr lang="en-US" dirty="0"/>
              <a:t>of arguments, and</a:t>
            </a:r>
          </a:p>
          <a:p>
            <a:pPr lvl="1"/>
            <a:r>
              <a:rPr lang="en-US" dirty="0"/>
              <a:t>using network connections in applications.</a:t>
            </a:r>
          </a:p>
          <a:p>
            <a:pPr marL="0" indent="0" algn="ctr">
              <a:buNone/>
            </a:pPr>
            <a:r>
              <a:rPr lang="en-US" b="1" dirty="0">
                <a:solidFill>
                  <a:srgbClr val="0070C0"/>
                </a:solidFill>
              </a:rPr>
              <a:t>Be sure that you understand the options!</a:t>
            </a:r>
            <a:endParaRPr lang="en-US" dirty="0"/>
          </a:p>
          <a:p>
            <a:pPr lvl="1"/>
            <a:endParaRPr lang="en-US" dirty="0"/>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34</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Tree>
    <p:extLst>
      <p:ext uri="{BB962C8B-B14F-4D97-AF65-F5344CB8AC3E}">
        <p14:creationId xmlns:p14="http://schemas.microsoft.com/office/powerpoint/2010/main" val="1859857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9358506-6A3F-4DA7-8C5A-A2086A0498B4}"/>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Another Solution: the ASCII String Approach</a:t>
            </a:r>
          </a:p>
        </p:txBody>
      </p:sp>
      <p:sp>
        <p:nvSpPr>
          <p:cNvPr id="3" name="Content Placeholder 2"/>
          <p:cNvSpPr>
            <a:spLocks noGrp="1"/>
          </p:cNvSpPr>
          <p:nvPr>
            <p:ph idx="1"/>
          </p:nvPr>
        </p:nvSpPr>
        <p:spPr>
          <a:xfrm>
            <a:off x="596350" y="1630017"/>
            <a:ext cx="7792278" cy="4239077"/>
          </a:xfrm>
        </p:spPr>
        <p:txBody>
          <a:bodyPr>
            <a:normAutofit lnSpcReduction="10000"/>
          </a:bodyPr>
          <a:lstStyle/>
          <a:p>
            <a:r>
              <a:rPr lang="en-US" b="1" dirty="0">
                <a:solidFill>
                  <a:srgbClr val="0070C0"/>
                </a:solidFill>
              </a:rPr>
              <a:t>How can the caller tell the</a:t>
            </a:r>
            <a:br>
              <a:rPr lang="en-US" b="1" dirty="0">
                <a:solidFill>
                  <a:srgbClr val="0070C0"/>
                </a:solidFill>
              </a:rPr>
            </a:br>
            <a:r>
              <a:rPr lang="en-US" b="1" dirty="0">
                <a:solidFill>
                  <a:srgbClr val="0070C0"/>
                </a:solidFill>
              </a:rPr>
              <a:t>subroutine the value of N?</a:t>
            </a:r>
          </a:p>
          <a:p>
            <a:pPr marL="514350" indent="-514350">
              <a:buFont typeface="+mj-lt"/>
              <a:buAutoNum type="arabicPeriod"/>
            </a:pPr>
            <a:r>
              <a:rPr lang="en-US" dirty="0"/>
              <a:t>Use a fixed value, such as 3.</a:t>
            </a:r>
          </a:p>
          <a:p>
            <a:pPr marL="514350" indent="-514350">
              <a:buFont typeface="+mj-lt"/>
              <a:buAutoNum type="arabicPeriod"/>
            </a:pPr>
            <a:r>
              <a:rPr lang="en-US" dirty="0"/>
              <a:t>Pass N in a register, say </a:t>
            </a:r>
            <a:r>
              <a:rPr lang="en-US" dirty="0">
                <a:solidFill>
                  <a:srgbClr val="00B050"/>
                </a:solidFill>
              </a:rPr>
              <a:t>R2</a:t>
            </a:r>
            <a:r>
              <a:rPr lang="en-US" dirty="0"/>
              <a:t>.</a:t>
            </a:r>
          </a:p>
          <a:p>
            <a:r>
              <a:rPr lang="en-US" b="1" dirty="0">
                <a:solidFill>
                  <a:srgbClr val="00B050"/>
                </a:solidFill>
              </a:rPr>
              <a:t>How do ASCII strings work?</a:t>
            </a:r>
          </a:p>
          <a:p>
            <a:pPr marL="514350" indent="-514350">
              <a:buFont typeface="+mj-lt"/>
              <a:buAutoNum type="arabicPeriod" startAt="3"/>
            </a:pPr>
            <a:r>
              <a:rPr lang="en-US" b="1" dirty="0">
                <a:solidFill>
                  <a:srgbClr val="0070C0"/>
                </a:solidFill>
              </a:rPr>
              <a:t>End the list with a </a:t>
            </a:r>
            <a:br>
              <a:rPr lang="en-US" b="1" dirty="0">
                <a:solidFill>
                  <a:srgbClr val="0070C0"/>
                </a:solidFill>
              </a:rPr>
            </a:br>
            <a:r>
              <a:rPr lang="en-US" b="1" dirty="0">
                <a:solidFill>
                  <a:srgbClr val="0070C0"/>
                </a:solidFill>
              </a:rPr>
              <a:t>non-data sentinel</a:t>
            </a:r>
            <a:br>
              <a:rPr lang="en-US" b="1" dirty="0">
                <a:solidFill>
                  <a:srgbClr val="0070C0"/>
                </a:solidFill>
              </a:rPr>
            </a:br>
            <a:r>
              <a:rPr lang="en-US" b="1" dirty="0">
                <a:solidFill>
                  <a:srgbClr val="0070C0"/>
                </a:solidFill>
              </a:rPr>
              <a:t>(such as -1).</a:t>
            </a:r>
            <a:r>
              <a:rPr lang="en-US" dirty="0"/>
              <a:t>*</a:t>
            </a:r>
          </a:p>
          <a:p>
            <a:pPr marL="0" indent="0" algn="ctr">
              <a:buNone/>
            </a:pPr>
            <a:r>
              <a:rPr lang="en-US" sz="2000" dirty="0"/>
              <a:t>*Now you know why we assumed “non-negative.”</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35</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692796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818663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674983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588899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3" name="TextBox 42">
            <a:extLst>
              <a:ext uri="{FF2B5EF4-FFF2-40B4-BE49-F238E27FC236}">
                <a16:creationId xmlns:a16="http://schemas.microsoft.com/office/drawing/2014/main" id="{A05EFF70-3175-417D-B71B-814C16605C17}"/>
              </a:ext>
            </a:extLst>
          </p:cNvPr>
          <p:cNvSpPr txBox="1"/>
          <p:nvPr/>
        </p:nvSpPr>
        <p:spPr>
          <a:xfrm>
            <a:off x="6098886" y="195056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08900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nvGrpSpPr>
          <p:cNvPr id="19" name="Group 18">
            <a:extLst>
              <a:ext uri="{FF2B5EF4-FFF2-40B4-BE49-F238E27FC236}">
                <a16:creationId xmlns:a16="http://schemas.microsoft.com/office/drawing/2014/main" id="{E00AD690-E063-48B4-A090-14FA410FF96C}"/>
              </a:ext>
            </a:extLst>
          </p:cNvPr>
          <p:cNvGrpSpPr/>
          <p:nvPr/>
        </p:nvGrpSpPr>
        <p:grpSpPr>
          <a:xfrm>
            <a:off x="6932866" y="1965196"/>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err="1">
                  <a:latin typeface="Courier New" panose="02070309020205020404" pitchFamily="49" charset="0"/>
                  <a:cs typeface="Courier New" panose="02070309020205020404" pitchFamily="49" charset="0"/>
                </a:rPr>
                <a:t>vN</a:t>
              </a:r>
              <a:endParaRPr lang="en-US" sz="2800" b="1" dirty="0">
                <a:latin typeface="Courier New" panose="02070309020205020404" pitchFamily="49" charset="0"/>
                <a:cs typeface="Courier New" panose="02070309020205020404" pitchFamily="49" charset="0"/>
              </a:endParaRPr>
            </a:p>
          </p:txBody>
        </p:sp>
      </p:grpSp>
      <p:grpSp>
        <p:nvGrpSpPr>
          <p:cNvPr id="2" name="Group 1">
            <a:extLst>
              <a:ext uri="{FF2B5EF4-FFF2-40B4-BE49-F238E27FC236}">
                <a16:creationId xmlns:a16="http://schemas.microsoft.com/office/drawing/2014/main" id="{16C828B3-60CE-473B-8513-DFBB56AA03BF}"/>
              </a:ext>
            </a:extLst>
          </p:cNvPr>
          <p:cNvGrpSpPr/>
          <p:nvPr/>
        </p:nvGrpSpPr>
        <p:grpSpPr>
          <a:xfrm>
            <a:off x="6932866" y="2364025"/>
            <a:ext cx="1253762" cy="829073"/>
            <a:chOff x="6896862" y="2221525"/>
            <a:chExt cx="1253762" cy="829073"/>
          </a:xfrm>
        </p:grpSpPr>
        <p:sp>
          <p:nvSpPr>
            <p:cNvPr id="28" name="Rectangle 27">
              <a:extLst>
                <a:ext uri="{FF2B5EF4-FFF2-40B4-BE49-F238E27FC236}">
                  <a16:creationId xmlns:a16="http://schemas.microsoft.com/office/drawing/2014/main" id="{CC90D331-3F28-4A92-AEDB-21D03BCC4545}"/>
                </a:ext>
              </a:extLst>
            </p:cNvPr>
            <p:cNvSpPr/>
            <p:nvPr/>
          </p:nvSpPr>
          <p:spPr>
            <a:xfrm>
              <a:off x="6896862" y="2228885"/>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BC9C74-CE12-4898-B31D-C32F16E26DE1}"/>
                </a:ext>
              </a:extLst>
            </p:cNvPr>
            <p:cNvSpPr txBox="1"/>
            <p:nvPr/>
          </p:nvSpPr>
          <p:spPr>
            <a:xfrm rot="16200000">
              <a:off x="7052996" y="2374452"/>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grpSp>
        <p:nvGrpSpPr>
          <p:cNvPr id="23" name="Group 22">
            <a:extLst>
              <a:ext uri="{FF2B5EF4-FFF2-40B4-BE49-F238E27FC236}">
                <a16:creationId xmlns:a16="http://schemas.microsoft.com/office/drawing/2014/main" id="{02861FC3-D393-4C65-9286-1211A35D69FA}"/>
              </a:ext>
            </a:extLst>
          </p:cNvPr>
          <p:cNvGrpSpPr/>
          <p:nvPr/>
        </p:nvGrpSpPr>
        <p:grpSpPr>
          <a:xfrm>
            <a:off x="6932866" y="3405697"/>
            <a:ext cx="1253762" cy="523220"/>
            <a:chOff x="8608005" y="4855544"/>
            <a:chExt cx="1253762" cy="523220"/>
          </a:xfrm>
        </p:grpSpPr>
        <p:sp>
          <p:nvSpPr>
            <p:cNvPr id="24" name="Rectangle 23">
              <a:extLst>
                <a:ext uri="{FF2B5EF4-FFF2-40B4-BE49-F238E27FC236}">
                  <a16:creationId xmlns:a16="http://schemas.microsoft.com/office/drawing/2014/main" id="{7666493D-0F73-4FEA-8CC4-56793806F4D4}"/>
                </a:ext>
              </a:extLst>
            </p:cNvPr>
            <p:cNvSpPr/>
            <p:nvPr/>
          </p:nvSpPr>
          <p:spPr>
            <a:xfrm>
              <a:off x="8608005" y="4920189"/>
              <a:ext cx="1253762" cy="34643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BCEC735-8209-46F1-9EC0-C254A550E44C}"/>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p>
          </p:txBody>
        </p:sp>
      </p:grpSp>
    </p:spTree>
    <p:extLst>
      <p:ext uri="{BB962C8B-B14F-4D97-AF65-F5344CB8AC3E}">
        <p14:creationId xmlns:p14="http://schemas.microsoft.com/office/powerpoint/2010/main" val="193057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2000" fill="hold"/>
                                        <p:tgtEl>
                                          <p:spTgt spid="23"/>
                                        </p:tgtEl>
                                        <p:attrNameLst>
                                          <p:attrName>ppt_x</p:attrName>
                                        </p:attrNameLst>
                                      </p:cBhvr>
                                      <p:tavLst>
                                        <p:tav tm="0">
                                          <p:val>
                                            <p:strVal val="0-#ppt_w/2"/>
                                          </p:val>
                                        </p:tav>
                                        <p:tav tm="100000">
                                          <p:val>
                                            <p:strVal val="#ppt_x"/>
                                          </p:val>
                                        </p:tav>
                                      </p:tavLst>
                                    </p:anim>
                                    <p:anim calcmode="lin" valueType="num">
                                      <p:cBhvr additive="base">
                                        <p:cTn id="21" dur="2000" fill="hold"/>
                                        <p:tgtEl>
                                          <p:spTgt spid="23"/>
                                        </p:tgtEl>
                                        <p:attrNameLst>
                                          <p:attrName>ppt_y</p:attrName>
                                        </p:attrNameLst>
                                      </p:cBhvr>
                                      <p:tavLst>
                                        <p:tav tm="0">
                                          <p:val>
                                            <p:strVal val="#ppt_y"/>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9358506-6A3F-4DA7-8C5A-A2086A0498B4}"/>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Does Putting N at the End of the Array Work?</a:t>
            </a:r>
          </a:p>
        </p:txBody>
      </p:sp>
      <p:sp>
        <p:nvSpPr>
          <p:cNvPr id="3" name="Content Placeholder 2"/>
          <p:cNvSpPr>
            <a:spLocks noGrp="1"/>
          </p:cNvSpPr>
          <p:nvPr>
            <p:ph idx="1"/>
          </p:nvPr>
        </p:nvSpPr>
        <p:spPr>
          <a:xfrm>
            <a:off x="596350" y="1630017"/>
            <a:ext cx="7792278" cy="4239077"/>
          </a:xfrm>
        </p:spPr>
        <p:txBody>
          <a:bodyPr>
            <a:normAutofit/>
          </a:bodyPr>
          <a:lstStyle/>
          <a:p>
            <a:r>
              <a:rPr lang="en-US" b="1" dirty="0">
                <a:solidFill>
                  <a:srgbClr val="0070C0"/>
                </a:solidFill>
              </a:rPr>
              <a:t>What if we put N at</a:t>
            </a:r>
            <a:br>
              <a:rPr lang="en-US" b="1" dirty="0">
                <a:solidFill>
                  <a:srgbClr val="0070C0"/>
                </a:solidFill>
              </a:rPr>
            </a:br>
            <a:r>
              <a:rPr lang="en-US" b="1" dirty="0">
                <a:solidFill>
                  <a:srgbClr val="0070C0"/>
                </a:solidFill>
              </a:rPr>
              <a:t>the end of the array?</a:t>
            </a:r>
          </a:p>
          <a:p>
            <a:endParaRPr lang="en-US" b="1" dirty="0">
              <a:solidFill>
                <a:srgbClr val="0070C0"/>
              </a:solidFill>
            </a:endParaRPr>
          </a:p>
          <a:p>
            <a:r>
              <a:rPr lang="en-US" b="1" dirty="0">
                <a:solidFill>
                  <a:srgbClr val="0070C0"/>
                </a:solidFill>
              </a:rPr>
              <a:t>Does such an </a:t>
            </a:r>
            <a:br>
              <a:rPr lang="en-US" b="1" dirty="0">
                <a:solidFill>
                  <a:srgbClr val="0070C0"/>
                </a:solidFill>
              </a:rPr>
            </a:br>
            <a:r>
              <a:rPr lang="en-US" b="1" dirty="0">
                <a:solidFill>
                  <a:srgbClr val="0070C0"/>
                </a:solidFill>
              </a:rPr>
              <a:t>approach work?</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36</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692796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818663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674983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588899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3" name="TextBox 42">
            <a:extLst>
              <a:ext uri="{FF2B5EF4-FFF2-40B4-BE49-F238E27FC236}">
                <a16:creationId xmlns:a16="http://schemas.microsoft.com/office/drawing/2014/main" id="{A05EFF70-3175-417D-B71B-814C16605C17}"/>
              </a:ext>
            </a:extLst>
          </p:cNvPr>
          <p:cNvSpPr txBox="1"/>
          <p:nvPr/>
        </p:nvSpPr>
        <p:spPr>
          <a:xfrm>
            <a:off x="6098886" y="195056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08900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nvGrpSpPr>
          <p:cNvPr id="19" name="Group 18">
            <a:extLst>
              <a:ext uri="{FF2B5EF4-FFF2-40B4-BE49-F238E27FC236}">
                <a16:creationId xmlns:a16="http://schemas.microsoft.com/office/drawing/2014/main" id="{E00AD690-E063-48B4-A090-14FA410FF96C}"/>
              </a:ext>
            </a:extLst>
          </p:cNvPr>
          <p:cNvGrpSpPr/>
          <p:nvPr/>
        </p:nvGrpSpPr>
        <p:grpSpPr>
          <a:xfrm>
            <a:off x="6932866" y="1965196"/>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err="1">
                  <a:latin typeface="Courier New" panose="02070309020205020404" pitchFamily="49" charset="0"/>
                  <a:cs typeface="Courier New" panose="02070309020205020404" pitchFamily="49" charset="0"/>
                </a:rPr>
                <a:t>vN</a:t>
              </a:r>
              <a:endParaRPr lang="en-US" sz="2800" b="1" dirty="0">
                <a:latin typeface="Courier New" panose="02070309020205020404" pitchFamily="49" charset="0"/>
                <a:cs typeface="Courier New" panose="02070309020205020404" pitchFamily="49" charset="0"/>
              </a:endParaRPr>
            </a:p>
          </p:txBody>
        </p:sp>
      </p:grpSp>
      <p:grpSp>
        <p:nvGrpSpPr>
          <p:cNvPr id="2" name="Group 1">
            <a:extLst>
              <a:ext uri="{FF2B5EF4-FFF2-40B4-BE49-F238E27FC236}">
                <a16:creationId xmlns:a16="http://schemas.microsoft.com/office/drawing/2014/main" id="{16C828B3-60CE-473B-8513-DFBB56AA03BF}"/>
              </a:ext>
            </a:extLst>
          </p:cNvPr>
          <p:cNvGrpSpPr/>
          <p:nvPr/>
        </p:nvGrpSpPr>
        <p:grpSpPr>
          <a:xfrm>
            <a:off x="6932866" y="2364025"/>
            <a:ext cx="1253762" cy="829073"/>
            <a:chOff x="6896862" y="2221525"/>
            <a:chExt cx="1253762" cy="829073"/>
          </a:xfrm>
        </p:grpSpPr>
        <p:sp>
          <p:nvSpPr>
            <p:cNvPr id="28" name="Rectangle 27">
              <a:extLst>
                <a:ext uri="{FF2B5EF4-FFF2-40B4-BE49-F238E27FC236}">
                  <a16:creationId xmlns:a16="http://schemas.microsoft.com/office/drawing/2014/main" id="{CC90D331-3F28-4A92-AEDB-21D03BCC4545}"/>
                </a:ext>
              </a:extLst>
            </p:cNvPr>
            <p:cNvSpPr/>
            <p:nvPr/>
          </p:nvSpPr>
          <p:spPr>
            <a:xfrm>
              <a:off x="6896862" y="2228885"/>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BC9C74-CE12-4898-B31D-C32F16E26DE1}"/>
                </a:ext>
              </a:extLst>
            </p:cNvPr>
            <p:cNvSpPr txBox="1"/>
            <p:nvPr/>
          </p:nvSpPr>
          <p:spPr>
            <a:xfrm rot="16200000">
              <a:off x="7052996" y="2374452"/>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grpSp>
        <p:nvGrpSpPr>
          <p:cNvPr id="23" name="Group 22">
            <a:extLst>
              <a:ext uri="{FF2B5EF4-FFF2-40B4-BE49-F238E27FC236}">
                <a16:creationId xmlns:a16="http://schemas.microsoft.com/office/drawing/2014/main" id="{A9F8DFC9-4916-44D5-8B0A-B9066D37AF07}"/>
              </a:ext>
            </a:extLst>
          </p:cNvPr>
          <p:cNvGrpSpPr/>
          <p:nvPr/>
        </p:nvGrpSpPr>
        <p:grpSpPr>
          <a:xfrm>
            <a:off x="6932866" y="3405697"/>
            <a:ext cx="1253762" cy="523220"/>
            <a:chOff x="8608005" y="4855544"/>
            <a:chExt cx="1253762" cy="523220"/>
          </a:xfrm>
        </p:grpSpPr>
        <p:sp>
          <p:nvSpPr>
            <p:cNvPr id="24" name="Rectangle 23">
              <a:extLst>
                <a:ext uri="{FF2B5EF4-FFF2-40B4-BE49-F238E27FC236}">
                  <a16:creationId xmlns:a16="http://schemas.microsoft.com/office/drawing/2014/main" id="{C18A2F98-72A7-43FA-BD4D-43B86EFE7678}"/>
                </a:ext>
              </a:extLst>
            </p:cNvPr>
            <p:cNvSpPr/>
            <p:nvPr/>
          </p:nvSpPr>
          <p:spPr>
            <a:xfrm>
              <a:off x="8608005" y="4920189"/>
              <a:ext cx="1253762" cy="34643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7E5DD92-22BB-497B-9E13-1E80A1E3DD04}"/>
                </a:ext>
              </a:extLst>
            </p:cNvPr>
            <p:cNvSpPr txBox="1"/>
            <p:nvPr/>
          </p:nvSpPr>
          <p:spPr>
            <a:xfrm>
              <a:off x="9035152" y="4855544"/>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N</a:t>
              </a:r>
            </a:p>
          </p:txBody>
        </p:sp>
      </p:grpSp>
    </p:spTree>
    <p:extLst>
      <p:ext uri="{BB962C8B-B14F-4D97-AF65-F5344CB8AC3E}">
        <p14:creationId xmlns:p14="http://schemas.microsoft.com/office/powerpoint/2010/main" val="61176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2000" fill="hold"/>
                                        <p:tgtEl>
                                          <p:spTgt spid="23"/>
                                        </p:tgtEl>
                                        <p:attrNameLst>
                                          <p:attrName>ppt_x</p:attrName>
                                        </p:attrNameLst>
                                      </p:cBhvr>
                                      <p:tavLst>
                                        <p:tav tm="0">
                                          <p:val>
                                            <p:strVal val="0-#ppt_w/2"/>
                                          </p:val>
                                        </p:tav>
                                        <p:tav tm="100000">
                                          <p:val>
                                            <p:strVal val="#ppt_x"/>
                                          </p:val>
                                        </p:tav>
                                      </p:tavLst>
                                    </p:anim>
                                    <p:anim calcmode="lin" valueType="num">
                                      <p:cBhvr additive="base">
                                        <p:cTn id="14" dur="2000" fill="hold"/>
                                        <p:tgtEl>
                                          <p:spTgt spid="23"/>
                                        </p:tgtEl>
                                        <p:attrNameLst>
                                          <p:attrName>ppt_y</p:attrName>
                                        </p:attrNameLst>
                                      </p:cBhvr>
                                      <p:tavLst>
                                        <p:tav tm="0">
                                          <p:val>
                                            <p:strVal val="#ppt_y"/>
                                          </p:val>
                                        </p:tav>
                                        <p:tav tm="100000">
                                          <p:val>
                                            <p:strVal val="#ppt_y"/>
                                          </p:val>
                                        </p:tav>
                                      </p:tavLst>
                                    </p:anim>
                                  </p:childTnLst>
                                </p:cTn>
                              </p:par>
                            </p:childTnLst>
                          </p:cTn>
                        </p:par>
                        <p:par>
                          <p:cTn id="15" fill="hold">
                            <p:stCondLst>
                              <p:cond delay="3000"/>
                            </p:stCondLst>
                            <p:childTnLst>
                              <p:par>
                                <p:cTn id="16" presetID="42" presetClass="entr" presetSubtype="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B4B5575-0D53-4A66-869C-FE491B4D2720}"/>
              </a:ext>
            </a:extLst>
          </p:cNvPr>
          <p:cNvSpPr/>
          <p:nvPr/>
        </p:nvSpPr>
        <p:spPr>
          <a:xfrm>
            <a:off x="6932866" y="3751738"/>
            <a:ext cx="1253762" cy="490881"/>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Does Putting N at the End of the Array Work?</a:t>
            </a:r>
          </a:p>
        </p:txBody>
      </p:sp>
      <p:sp>
        <p:nvSpPr>
          <p:cNvPr id="3" name="Content Placeholder 2"/>
          <p:cNvSpPr>
            <a:spLocks noGrp="1"/>
          </p:cNvSpPr>
          <p:nvPr>
            <p:ph idx="1"/>
          </p:nvPr>
        </p:nvSpPr>
        <p:spPr>
          <a:xfrm>
            <a:off x="596350" y="1630017"/>
            <a:ext cx="7792278" cy="4239077"/>
          </a:xfrm>
        </p:spPr>
        <p:txBody>
          <a:bodyPr>
            <a:normAutofit/>
          </a:bodyPr>
          <a:lstStyle/>
          <a:p>
            <a:r>
              <a:rPr lang="en-US" dirty="0"/>
              <a:t>Given the stack shown here,</a:t>
            </a:r>
            <a:br>
              <a:rPr lang="en-US" dirty="0"/>
            </a:br>
            <a:r>
              <a:rPr lang="en-US" b="1" dirty="0">
                <a:solidFill>
                  <a:srgbClr val="0070C0"/>
                </a:solidFill>
              </a:rPr>
              <a:t>what should the </a:t>
            </a:r>
            <a:br>
              <a:rPr lang="en-US" b="1" dirty="0">
                <a:solidFill>
                  <a:srgbClr val="0070C0"/>
                </a:solidFill>
              </a:rPr>
            </a:br>
            <a:r>
              <a:rPr lang="en-US" b="1" dirty="0">
                <a:solidFill>
                  <a:srgbClr val="0070C0"/>
                </a:solidFill>
              </a:rPr>
              <a:t>subroutine return?</a:t>
            </a:r>
          </a:p>
          <a:p>
            <a:r>
              <a:rPr lang="en-US" dirty="0"/>
              <a:t>13?  (</a:t>
            </a:r>
            <a:r>
              <a:rPr lang="en-US" dirty="0">
                <a:solidFill>
                  <a:srgbClr val="00B050"/>
                </a:solidFill>
              </a:rPr>
              <a:t>N=2</a:t>
            </a:r>
            <a:r>
              <a:rPr lang="en-US" dirty="0"/>
              <a:t>)</a:t>
            </a:r>
          </a:p>
          <a:p>
            <a:r>
              <a:rPr lang="en-US" dirty="0"/>
              <a:t>23?  (</a:t>
            </a:r>
            <a:r>
              <a:rPr lang="en-US" dirty="0">
                <a:solidFill>
                  <a:srgbClr val="00B050"/>
                </a:solidFill>
              </a:rPr>
              <a:t>N=4</a:t>
            </a:r>
            <a:r>
              <a:rPr lang="en-US" dirty="0"/>
              <a:t>)</a:t>
            </a:r>
          </a:p>
          <a:p>
            <a:r>
              <a:rPr lang="en-US" dirty="0"/>
              <a:t>Something else?  (Is </a:t>
            </a:r>
            <a:r>
              <a:rPr lang="en-US" dirty="0">
                <a:solidFill>
                  <a:srgbClr val="00B050"/>
                </a:solidFill>
              </a:rPr>
              <a:t>N</a:t>
            </a:r>
            <a:r>
              <a:rPr lang="en-US" dirty="0"/>
              <a:t> shown?)</a:t>
            </a:r>
          </a:p>
          <a:p>
            <a:r>
              <a:rPr lang="en-US" dirty="0"/>
              <a:t>The answer is ambiguous!</a:t>
            </a:r>
          </a:p>
          <a:p>
            <a:pPr marL="0" indent="0" algn="ctr">
              <a:buNone/>
            </a:pPr>
            <a:r>
              <a:rPr lang="en-US" b="1" dirty="0">
                <a:solidFill>
                  <a:srgbClr val="0070C0"/>
                </a:solidFill>
              </a:rPr>
              <a:t>(Such an approach is not acceptable.)</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37</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692796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818663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674983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588899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3" name="TextBox 42">
            <a:extLst>
              <a:ext uri="{FF2B5EF4-FFF2-40B4-BE49-F238E27FC236}">
                <a16:creationId xmlns:a16="http://schemas.microsoft.com/office/drawing/2014/main" id="{A05EFF70-3175-417D-B71B-814C16605C17}"/>
              </a:ext>
            </a:extLst>
          </p:cNvPr>
          <p:cNvSpPr txBox="1"/>
          <p:nvPr/>
        </p:nvSpPr>
        <p:spPr>
          <a:xfrm>
            <a:off x="6098886" y="195056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303802" y="3740909"/>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nvGrpSpPr>
          <p:cNvPr id="19" name="Group 18">
            <a:extLst>
              <a:ext uri="{FF2B5EF4-FFF2-40B4-BE49-F238E27FC236}">
                <a16:creationId xmlns:a16="http://schemas.microsoft.com/office/drawing/2014/main" id="{E00AD690-E063-48B4-A090-14FA410FF96C}"/>
              </a:ext>
            </a:extLst>
          </p:cNvPr>
          <p:cNvGrpSpPr/>
          <p:nvPr/>
        </p:nvGrpSpPr>
        <p:grpSpPr>
          <a:xfrm>
            <a:off x="6932866" y="1965196"/>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10</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299395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9035152" y="4855544"/>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8</a:t>
              </a:r>
            </a:p>
          </p:txBody>
        </p:sp>
      </p:grpSp>
      <p:grpSp>
        <p:nvGrpSpPr>
          <p:cNvPr id="33" name="Group 32">
            <a:extLst>
              <a:ext uri="{FF2B5EF4-FFF2-40B4-BE49-F238E27FC236}">
                <a16:creationId xmlns:a16="http://schemas.microsoft.com/office/drawing/2014/main" id="{E6E3172E-A495-428C-92BA-6D8924A1705F}"/>
              </a:ext>
            </a:extLst>
          </p:cNvPr>
          <p:cNvGrpSpPr/>
          <p:nvPr/>
        </p:nvGrpSpPr>
        <p:grpSpPr>
          <a:xfrm>
            <a:off x="6932866" y="2306144"/>
            <a:ext cx="1253762" cy="523220"/>
            <a:chOff x="8608005" y="4855544"/>
            <a:chExt cx="1253762" cy="523220"/>
          </a:xfrm>
        </p:grpSpPr>
        <p:sp>
          <p:nvSpPr>
            <p:cNvPr id="34" name="Rectangle 33">
              <a:extLst>
                <a:ext uri="{FF2B5EF4-FFF2-40B4-BE49-F238E27FC236}">
                  <a16:creationId xmlns:a16="http://schemas.microsoft.com/office/drawing/2014/main" id="{AF8F4448-F636-473C-A942-A60617AA38A2}"/>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FE6D4FA-A058-42D8-900F-B3E379C1EE19}"/>
                </a:ext>
              </a:extLst>
            </p:cNvPr>
            <p:cNvSpPr txBox="1"/>
            <p:nvPr/>
          </p:nvSpPr>
          <p:spPr>
            <a:xfrm>
              <a:off x="9035152" y="4855544"/>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3</a:t>
              </a:r>
            </a:p>
          </p:txBody>
        </p:sp>
      </p:grpSp>
      <p:grpSp>
        <p:nvGrpSpPr>
          <p:cNvPr id="36" name="Group 35">
            <a:extLst>
              <a:ext uri="{FF2B5EF4-FFF2-40B4-BE49-F238E27FC236}">
                <a16:creationId xmlns:a16="http://schemas.microsoft.com/office/drawing/2014/main" id="{2446662E-B9DB-4E74-B513-C2AA61CBE398}"/>
              </a:ext>
            </a:extLst>
          </p:cNvPr>
          <p:cNvGrpSpPr/>
          <p:nvPr/>
        </p:nvGrpSpPr>
        <p:grpSpPr>
          <a:xfrm>
            <a:off x="6932866" y="2654802"/>
            <a:ext cx="1253762" cy="523220"/>
            <a:chOff x="8608005" y="4855544"/>
            <a:chExt cx="1253762" cy="523220"/>
          </a:xfrm>
        </p:grpSpPr>
        <p:sp>
          <p:nvSpPr>
            <p:cNvPr id="37" name="Rectangle 36">
              <a:extLst>
                <a:ext uri="{FF2B5EF4-FFF2-40B4-BE49-F238E27FC236}">
                  <a16:creationId xmlns:a16="http://schemas.microsoft.com/office/drawing/2014/main" id="{D2A115ED-F39A-4CC7-90B2-A39F7D0CE82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398E101-DD79-4B7A-84F8-C52C0187A958}"/>
                </a:ext>
              </a:extLst>
            </p:cNvPr>
            <p:cNvSpPr txBox="1"/>
            <p:nvPr/>
          </p:nvSpPr>
          <p:spPr>
            <a:xfrm>
              <a:off x="9035152" y="4855544"/>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2</a:t>
              </a:r>
            </a:p>
          </p:txBody>
        </p:sp>
      </p:grpSp>
      <p:grpSp>
        <p:nvGrpSpPr>
          <p:cNvPr id="39" name="Group 38">
            <a:extLst>
              <a:ext uri="{FF2B5EF4-FFF2-40B4-BE49-F238E27FC236}">
                <a16:creationId xmlns:a16="http://schemas.microsoft.com/office/drawing/2014/main" id="{B26CFA48-AEC1-4283-BDC9-1448F566D9A2}"/>
              </a:ext>
            </a:extLst>
          </p:cNvPr>
          <p:cNvGrpSpPr/>
          <p:nvPr/>
        </p:nvGrpSpPr>
        <p:grpSpPr>
          <a:xfrm>
            <a:off x="6932866" y="3340663"/>
            <a:ext cx="1253762" cy="523220"/>
            <a:chOff x="8608005" y="4855544"/>
            <a:chExt cx="1253762" cy="523220"/>
          </a:xfrm>
        </p:grpSpPr>
        <p:sp>
          <p:nvSpPr>
            <p:cNvPr id="40" name="Rectangle 39">
              <a:extLst>
                <a:ext uri="{FF2B5EF4-FFF2-40B4-BE49-F238E27FC236}">
                  <a16:creationId xmlns:a16="http://schemas.microsoft.com/office/drawing/2014/main" id="{6560BC3E-BA8B-4803-86E1-9A3ED7BF73B1}"/>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51C387F-FEF5-48EE-B950-922C1BB53947}"/>
                </a:ext>
              </a:extLst>
            </p:cNvPr>
            <p:cNvSpPr txBox="1"/>
            <p:nvPr/>
          </p:nvSpPr>
          <p:spPr>
            <a:xfrm>
              <a:off x="9035152" y="4855544"/>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4</a:t>
              </a:r>
            </a:p>
          </p:txBody>
        </p:sp>
      </p:grpSp>
    </p:spTree>
    <p:extLst>
      <p:ext uri="{BB962C8B-B14F-4D97-AF65-F5344CB8AC3E}">
        <p14:creationId xmlns:p14="http://schemas.microsoft.com/office/powerpoint/2010/main" val="128929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15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3500"/>
                            </p:stCondLst>
                            <p:childTnLst>
                              <p:par>
                                <p:cTn id="17" presetID="42" presetClass="entr" presetSubtype="0" fill="hold" nodeType="afterEffect">
                                  <p:stCondLst>
                                    <p:cond delay="1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9358506-6A3F-4DA7-8C5A-A2086A0498B4}"/>
              </a:ext>
            </a:extLst>
          </p:cNvPr>
          <p:cNvSpPr/>
          <p:nvPr/>
        </p:nvSpPr>
        <p:spPr>
          <a:xfrm>
            <a:off x="6932866" y="3476592"/>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normAutofit/>
          </a:bodyPr>
          <a:lstStyle/>
          <a:p>
            <a:r>
              <a:rPr lang="en-US" dirty="0"/>
              <a:t>One Other Solution is Possible</a:t>
            </a:r>
          </a:p>
        </p:txBody>
      </p:sp>
      <p:sp>
        <p:nvSpPr>
          <p:cNvPr id="3" name="Content Placeholder 2"/>
          <p:cNvSpPr>
            <a:spLocks noGrp="1"/>
          </p:cNvSpPr>
          <p:nvPr>
            <p:ph idx="1"/>
          </p:nvPr>
        </p:nvSpPr>
        <p:spPr>
          <a:xfrm>
            <a:off x="596350" y="1630017"/>
            <a:ext cx="7792278" cy="4239077"/>
          </a:xfrm>
        </p:spPr>
        <p:txBody>
          <a:bodyPr>
            <a:normAutofit lnSpcReduction="10000"/>
          </a:bodyPr>
          <a:lstStyle/>
          <a:p>
            <a:r>
              <a:rPr lang="en-US" b="1" dirty="0">
                <a:solidFill>
                  <a:srgbClr val="0070C0"/>
                </a:solidFill>
              </a:rPr>
              <a:t>How can the caller tell the</a:t>
            </a:r>
            <a:br>
              <a:rPr lang="en-US" b="1" dirty="0">
                <a:solidFill>
                  <a:srgbClr val="0070C0"/>
                </a:solidFill>
              </a:rPr>
            </a:br>
            <a:r>
              <a:rPr lang="en-US" b="1" dirty="0">
                <a:solidFill>
                  <a:srgbClr val="0070C0"/>
                </a:solidFill>
              </a:rPr>
              <a:t>subroutine the value of N?</a:t>
            </a:r>
          </a:p>
          <a:p>
            <a:pPr marL="514350" indent="-514350">
              <a:buFont typeface="+mj-lt"/>
              <a:buAutoNum type="arabicPeriod"/>
            </a:pPr>
            <a:r>
              <a:rPr lang="en-US" dirty="0"/>
              <a:t>Use a fixed value, such as 3.</a:t>
            </a:r>
          </a:p>
          <a:p>
            <a:pPr marL="514350" indent="-514350">
              <a:buFont typeface="+mj-lt"/>
              <a:buAutoNum type="arabicPeriod"/>
            </a:pPr>
            <a:r>
              <a:rPr lang="en-US" dirty="0"/>
              <a:t>Pass N in a register, say </a:t>
            </a:r>
            <a:r>
              <a:rPr lang="en-US" dirty="0">
                <a:solidFill>
                  <a:srgbClr val="00B050"/>
                </a:solidFill>
              </a:rPr>
              <a:t>R2</a:t>
            </a:r>
            <a:r>
              <a:rPr lang="en-US" dirty="0"/>
              <a:t>.</a:t>
            </a:r>
          </a:p>
          <a:p>
            <a:pPr marL="514350" indent="-514350">
              <a:buFont typeface="+mj-lt"/>
              <a:buAutoNum type="arabicPeriod" startAt="3"/>
            </a:pPr>
            <a:r>
              <a:rPr lang="en-US" dirty="0"/>
              <a:t>End the list with a non-data</a:t>
            </a:r>
            <a:br>
              <a:rPr lang="en-US" dirty="0"/>
            </a:br>
            <a:r>
              <a:rPr lang="en-US" dirty="0"/>
              <a:t>sentinel (such as -1).</a:t>
            </a:r>
          </a:p>
          <a:p>
            <a:pPr marL="0" indent="0">
              <a:buNone/>
            </a:pPr>
            <a:r>
              <a:rPr lang="en-US" dirty="0"/>
              <a:t>But there is one more answer…</a:t>
            </a:r>
          </a:p>
          <a:p>
            <a:pPr marL="514350" indent="-514350">
              <a:buFont typeface="+mj-lt"/>
              <a:buAutoNum type="arabicPeriod" startAt="4"/>
            </a:pPr>
            <a:r>
              <a:rPr lang="en-US" b="1" dirty="0">
                <a:solidFill>
                  <a:srgbClr val="0070C0"/>
                </a:solidFill>
              </a:rPr>
              <a:t>Put N on top of the stack</a:t>
            </a:r>
            <a:br>
              <a:rPr lang="en-US" b="1" dirty="0">
                <a:solidFill>
                  <a:srgbClr val="0070C0"/>
                </a:solidFill>
              </a:rPr>
            </a:br>
            <a:r>
              <a:rPr lang="en-US" b="1" dirty="0">
                <a:solidFill>
                  <a:srgbClr val="0070C0"/>
                </a:solidFill>
              </a:rPr>
              <a:t>(always in a known position: M[R6]).</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38</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cxnSp>
        <p:nvCxnSpPr>
          <p:cNvPr id="7" name="Straight Connector 6">
            <a:extLst>
              <a:ext uri="{FF2B5EF4-FFF2-40B4-BE49-F238E27FC236}">
                <a16:creationId xmlns:a16="http://schemas.microsoft.com/office/drawing/2014/main" id="{67EEEC02-5B9E-4A44-BA58-83565B464160}"/>
              </a:ext>
            </a:extLst>
          </p:cNvPr>
          <p:cNvCxnSpPr/>
          <p:nvPr/>
        </p:nvCxnSpPr>
        <p:spPr>
          <a:xfrm>
            <a:off x="692796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818663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674983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5888990" y="4172707"/>
            <a:ext cx="1043876"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base</a:t>
            </a:r>
          </a:p>
        </p:txBody>
      </p:sp>
      <p:sp>
        <p:nvSpPr>
          <p:cNvPr id="43" name="TextBox 42">
            <a:extLst>
              <a:ext uri="{FF2B5EF4-FFF2-40B4-BE49-F238E27FC236}">
                <a16:creationId xmlns:a16="http://schemas.microsoft.com/office/drawing/2014/main" id="{A05EFF70-3175-417D-B71B-814C16605C17}"/>
              </a:ext>
            </a:extLst>
          </p:cNvPr>
          <p:cNvSpPr txBox="1"/>
          <p:nvPr/>
        </p:nvSpPr>
        <p:spPr>
          <a:xfrm>
            <a:off x="6098886" y="195056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089000" y="362215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nvGrpSpPr>
          <p:cNvPr id="19" name="Group 18">
            <a:extLst>
              <a:ext uri="{FF2B5EF4-FFF2-40B4-BE49-F238E27FC236}">
                <a16:creationId xmlns:a16="http://schemas.microsoft.com/office/drawing/2014/main" id="{E00AD690-E063-48B4-A090-14FA410FF96C}"/>
              </a:ext>
            </a:extLst>
          </p:cNvPr>
          <p:cNvGrpSpPr/>
          <p:nvPr/>
        </p:nvGrpSpPr>
        <p:grpSpPr>
          <a:xfrm>
            <a:off x="6932866" y="1965196"/>
            <a:ext cx="1253762" cy="523220"/>
            <a:chOff x="8608005" y="4855544"/>
            <a:chExt cx="1253762" cy="523220"/>
          </a:xfrm>
        </p:grpSpPr>
        <p:sp>
          <p:nvSpPr>
            <p:cNvPr id="20" name="Rectangle 19">
              <a:extLst>
                <a:ext uri="{FF2B5EF4-FFF2-40B4-BE49-F238E27FC236}">
                  <a16:creationId xmlns:a16="http://schemas.microsoft.com/office/drawing/2014/main" id="{53FEC9D9-C463-4F40-B0DA-560E1420D6EE}"/>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8DC75C1-31BD-4633-813F-343EAAE79B4E}"/>
                </a:ext>
              </a:extLst>
            </p:cNvPr>
            <p:cNvSpPr txBox="1"/>
            <p:nvPr/>
          </p:nvSpPr>
          <p:spPr>
            <a:xfrm>
              <a:off x="8927751" y="485554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v1</a:t>
              </a:r>
            </a:p>
          </p:txBody>
        </p:sp>
      </p:grpSp>
      <p:grpSp>
        <p:nvGrpSpPr>
          <p:cNvPr id="26" name="Group 25">
            <a:extLst>
              <a:ext uri="{FF2B5EF4-FFF2-40B4-BE49-F238E27FC236}">
                <a16:creationId xmlns:a16="http://schemas.microsoft.com/office/drawing/2014/main" id="{1B9BD14D-C7B3-4D42-978D-6F4BC0413936}"/>
              </a:ext>
            </a:extLst>
          </p:cNvPr>
          <p:cNvGrpSpPr/>
          <p:nvPr/>
        </p:nvGrpSpPr>
        <p:grpSpPr>
          <a:xfrm>
            <a:off x="6932866" y="3065204"/>
            <a:ext cx="1253762" cy="523220"/>
            <a:chOff x="8608005" y="4855544"/>
            <a:chExt cx="1253762" cy="523220"/>
          </a:xfrm>
        </p:grpSpPr>
        <p:sp>
          <p:nvSpPr>
            <p:cNvPr id="27" name="Rectangle 26">
              <a:extLst>
                <a:ext uri="{FF2B5EF4-FFF2-40B4-BE49-F238E27FC236}">
                  <a16:creationId xmlns:a16="http://schemas.microsoft.com/office/drawing/2014/main" id="{499A26C7-9EF6-4412-9451-748011BCF0A6}"/>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A0C24CC-CDA7-4AAD-B7BF-2A58B5E4234E}"/>
                </a:ext>
              </a:extLst>
            </p:cNvPr>
            <p:cNvSpPr txBox="1"/>
            <p:nvPr/>
          </p:nvSpPr>
          <p:spPr>
            <a:xfrm>
              <a:off x="8927751" y="4855544"/>
              <a:ext cx="614271" cy="523220"/>
            </a:xfrm>
            <a:prstGeom prst="rect">
              <a:avLst/>
            </a:prstGeom>
            <a:noFill/>
          </p:spPr>
          <p:txBody>
            <a:bodyPr wrap="none" rtlCol="0">
              <a:spAutoFit/>
            </a:bodyPr>
            <a:lstStyle/>
            <a:p>
              <a:r>
                <a:rPr lang="en-US" sz="2800" b="1" dirty="0" err="1">
                  <a:latin typeface="Courier New" panose="02070309020205020404" pitchFamily="49" charset="0"/>
                  <a:cs typeface="Courier New" panose="02070309020205020404" pitchFamily="49" charset="0"/>
                </a:rPr>
                <a:t>vN</a:t>
              </a:r>
              <a:endParaRPr lang="en-US" sz="2800" b="1" dirty="0">
                <a:latin typeface="Courier New" panose="02070309020205020404" pitchFamily="49" charset="0"/>
                <a:cs typeface="Courier New" panose="02070309020205020404" pitchFamily="49" charset="0"/>
              </a:endParaRPr>
            </a:p>
          </p:txBody>
        </p:sp>
      </p:grpSp>
      <p:grpSp>
        <p:nvGrpSpPr>
          <p:cNvPr id="2" name="Group 1">
            <a:extLst>
              <a:ext uri="{FF2B5EF4-FFF2-40B4-BE49-F238E27FC236}">
                <a16:creationId xmlns:a16="http://schemas.microsoft.com/office/drawing/2014/main" id="{16C828B3-60CE-473B-8513-DFBB56AA03BF}"/>
              </a:ext>
            </a:extLst>
          </p:cNvPr>
          <p:cNvGrpSpPr/>
          <p:nvPr/>
        </p:nvGrpSpPr>
        <p:grpSpPr>
          <a:xfrm>
            <a:off x="6932866" y="2364025"/>
            <a:ext cx="1253762" cy="829073"/>
            <a:chOff x="6896862" y="2221525"/>
            <a:chExt cx="1253762" cy="829073"/>
          </a:xfrm>
        </p:grpSpPr>
        <p:sp>
          <p:nvSpPr>
            <p:cNvPr id="28" name="Rectangle 27">
              <a:extLst>
                <a:ext uri="{FF2B5EF4-FFF2-40B4-BE49-F238E27FC236}">
                  <a16:creationId xmlns:a16="http://schemas.microsoft.com/office/drawing/2014/main" id="{CC90D331-3F28-4A92-AEDB-21D03BCC4545}"/>
                </a:ext>
              </a:extLst>
            </p:cNvPr>
            <p:cNvSpPr/>
            <p:nvPr/>
          </p:nvSpPr>
          <p:spPr>
            <a:xfrm>
              <a:off x="6896862" y="2228885"/>
              <a:ext cx="1253762" cy="76602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FBC9C74-CE12-4898-B31D-C32F16E26DE1}"/>
                </a:ext>
              </a:extLst>
            </p:cNvPr>
            <p:cNvSpPr txBox="1"/>
            <p:nvPr/>
          </p:nvSpPr>
          <p:spPr>
            <a:xfrm rot="16200000">
              <a:off x="7052996" y="2374452"/>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grpSp>
      <p:grpSp>
        <p:nvGrpSpPr>
          <p:cNvPr id="23" name="Group 22">
            <a:extLst>
              <a:ext uri="{FF2B5EF4-FFF2-40B4-BE49-F238E27FC236}">
                <a16:creationId xmlns:a16="http://schemas.microsoft.com/office/drawing/2014/main" id="{C92B0A71-AD6C-4A42-AB3F-064A902193D4}"/>
              </a:ext>
            </a:extLst>
          </p:cNvPr>
          <p:cNvGrpSpPr/>
          <p:nvPr/>
        </p:nvGrpSpPr>
        <p:grpSpPr>
          <a:xfrm>
            <a:off x="6109572" y="1592769"/>
            <a:ext cx="829073" cy="762776"/>
            <a:chOff x="5037289" y="3826276"/>
            <a:chExt cx="829073" cy="762776"/>
          </a:xfrm>
        </p:grpSpPr>
        <p:sp>
          <p:nvSpPr>
            <p:cNvPr id="24" name="TextBox 23">
              <a:extLst>
                <a:ext uri="{FF2B5EF4-FFF2-40B4-BE49-F238E27FC236}">
                  <a16:creationId xmlns:a16="http://schemas.microsoft.com/office/drawing/2014/main" id="{CDD0EA67-4D63-4765-AB6D-9C53DD0859ED}"/>
                </a:ext>
              </a:extLst>
            </p:cNvPr>
            <p:cNvSpPr txBox="1"/>
            <p:nvPr/>
          </p:nvSpPr>
          <p:spPr>
            <a:xfrm>
              <a:off x="5037289" y="3826276"/>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cxnSp>
          <p:nvCxnSpPr>
            <p:cNvPr id="32" name="Straight Connector 31">
              <a:extLst>
                <a:ext uri="{FF2B5EF4-FFF2-40B4-BE49-F238E27FC236}">
                  <a16:creationId xmlns:a16="http://schemas.microsoft.com/office/drawing/2014/main" id="{980DEB6E-565B-4DA2-8581-AA8550605FCE}"/>
                </a:ext>
              </a:extLst>
            </p:cNvPr>
            <p:cNvCxnSpPr>
              <a:cxnSpLocks/>
            </p:cNvCxnSpPr>
            <p:nvPr/>
          </p:nvCxnSpPr>
          <p:spPr>
            <a:xfrm flipV="1">
              <a:off x="5042194" y="4349496"/>
              <a:ext cx="650947" cy="2395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ABC91D67-EEC1-4BDE-AC91-69E948A803FC}"/>
              </a:ext>
            </a:extLst>
          </p:cNvPr>
          <p:cNvGrpSpPr/>
          <p:nvPr/>
        </p:nvGrpSpPr>
        <p:grpSpPr>
          <a:xfrm>
            <a:off x="6932866" y="1618500"/>
            <a:ext cx="1253762" cy="523220"/>
            <a:chOff x="8608005" y="4855544"/>
            <a:chExt cx="1253762" cy="523220"/>
          </a:xfrm>
        </p:grpSpPr>
        <p:sp>
          <p:nvSpPr>
            <p:cNvPr id="34" name="Rectangle 33">
              <a:extLst>
                <a:ext uri="{FF2B5EF4-FFF2-40B4-BE49-F238E27FC236}">
                  <a16:creationId xmlns:a16="http://schemas.microsoft.com/office/drawing/2014/main" id="{7C23C09D-B412-4BBA-86F5-D1334957CB82}"/>
                </a:ext>
              </a:extLst>
            </p:cNvPr>
            <p:cNvSpPr/>
            <p:nvPr/>
          </p:nvSpPr>
          <p:spPr>
            <a:xfrm>
              <a:off x="8608005" y="4920189"/>
              <a:ext cx="1253762" cy="346430"/>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1AF544E-AD16-482E-96DF-5C461A9E9DE7}"/>
                </a:ext>
              </a:extLst>
            </p:cNvPr>
            <p:cNvSpPr txBox="1"/>
            <p:nvPr/>
          </p:nvSpPr>
          <p:spPr>
            <a:xfrm>
              <a:off x="9035152" y="4855544"/>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N</a:t>
              </a:r>
            </a:p>
          </p:txBody>
        </p:sp>
      </p:grpSp>
    </p:spTree>
    <p:extLst>
      <p:ext uri="{BB962C8B-B14F-4D97-AF65-F5344CB8AC3E}">
        <p14:creationId xmlns:p14="http://schemas.microsoft.com/office/powerpoint/2010/main" val="348829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A Stack for MP3</a:t>
            </a:r>
          </a:p>
        </p:txBody>
      </p:sp>
      <p:sp>
        <p:nvSpPr>
          <p:cNvPr id="3" name="Content Placeholder 2"/>
          <p:cNvSpPr>
            <a:spLocks noGrp="1"/>
          </p:cNvSpPr>
          <p:nvPr>
            <p:ph idx="1"/>
          </p:nvPr>
        </p:nvSpPr>
        <p:spPr>
          <a:xfrm>
            <a:off x="596350" y="1630017"/>
            <a:ext cx="7792278" cy="4239077"/>
          </a:xfrm>
        </p:spPr>
        <p:txBody>
          <a:bodyPr>
            <a:normAutofit/>
          </a:bodyPr>
          <a:lstStyle/>
          <a:p>
            <a:r>
              <a:rPr lang="en-US" dirty="0"/>
              <a:t>In MP3,</a:t>
            </a:r>
          </a:p>
          <a:p>
            <a:pPr lvl="1"/>
            <a:r>
              <a:rPr lang="en-US" dirty="0"/>
              <a:t>you will use a stack</a:t>
            </a:r>
          </a:p>
          <a:p>
            <a:pPr lvl="1"/>
            <a:r>
              <a:rPr lang="en-US" dirty="0"/>
              <a:t>to implement a depth-first search (DFS).</a:t>
            </a:r>
          </a:p>
          <a:p>
            <a:r>
              <a:rPr lang="en-US" dirty="0"/>
              <a:t>Given</a:t>
            </a:r>
          </a:p>
          <a:p>
            <a:pPr lvl="1"/>
            <a:r>
              <a:rPr lang="en-US" dirty="0"/>
              <a:t>a list of extra events,</a:t>
            </a:r>
          </a:p>
          <a:p>
            <a:pPr lvl="1"/>
            <a:r>
              <a:rPr lang="en-US" dirty="0"/>
              <a:t>each with several options for hour slot,</a:t>
            </a:r>
          </a:p>
          <a:p>
            <a:pPr lvl="1"/>
            <a:r>
              <a:rPr lang="en-US" dirty="0"/>
              <a:t>you must try to find a combination</a:t>
            </a:r>
          </a:p>
          <a:p>
            <a:pPr lvl="1"/>
            <a:r>
              <a:rPr lang="en-US" dirty="0"/>
              <a:t>that works without schedule conflicts.</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39</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Tree>
    <p:extLst>
      <p:ext uri="{BB962C8B-B14F-4D97-AF65-F5344CB8AC3E}">
        <p14:creationId xmlns:p14="http://schemas.microsoft.com/office/powerpoint/2010/main" val="398109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Why Not Always Use Trees?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Since you’re in ECE,</a:t>
                </a:r>
              </a:p>
              <a:p>
                <a:pPr lvl="1"/>
                <a:r>
                  <a:rPr lang="en-US" dirty="0"/>
                  <a:t>I’ve asked your Math professors</a:t>
                </a:r>
              </a:p>
              <a:p>
                <a:pPr lvl="1"/>
                <a:r>
                  <a:rPr lang="en-US" dirty="0"/>
                  <a:t>to let you use trees</a:t>
                </a:r>
              </a:p>
              <a:p>
                <a:pPr lvl="1"/>
                <a:r>
                  <a:rPr lang="en-US" dirty="0"/>
                  <a:t>for all future homework.</a:t>
                </a:r>
              </a:p>
              <a:p>
                <a:pPr marL="0" indent="0" algn="ctr">
                  <a:buNone/>
                </a:pPr>
                <a:r>
                  <a:rPr lang="en-US" b="1" dirty="0">
                    <a:solidFill>
                      <a:srgbClr val="0070C0"/>
                    </a:solidFill>
                  </a:rPr>
                  <a:t>Sound good?  </a:t>
                </a:r>
                <a:r>
                  <a:rPr lang="en-US" dirty="0"/>
                  <a:t>Here’s some practice…</a:t>
                </a:r>
              </a:p>
              <a:p>
                <a:r>
                  <a:rPr lang="en-US" dirty="0"/>
                  <a:t>Write </a:t>
                </a:r>
                <a:r>
                  <a:rPr lang="en-US" i="1" dirty="0"/>
                  <a:t>F(</a:t>
                </a:r>
                <a:r>
                  <a:rPr lang="en-US" i="1" dirty="0" err="1"/>
                  <a:t>x,y</a:t>
                </a:r>
                <a:r>
                  <a:rPr lang="en-US" i="1" dirty="0"/>
                  <a:t>)</a:t>
                </a:r>
                <a:r>
                  <a:rPr lang="en-US" dirty="0"/>
                  <a:t> and the partial derivatives of </a:t>
                </a:r>
                <a:r>
                  <a:rPr lang="en-US" i="1" dirty="0"/>
                  <a:t>F(</a:t>
                </a:r>
                <a:r>
                  <a:rPr lang="en-US" i="1" dirty="0" err="1"/>
                  <a:t>x,y</a:t>
                </a:r>
                <a:r>
                  <a:rPr lang="en-US" i="1" dirty="0"/>
                  <a:t>) </a:t>
                </a:r>
                <a:r>
                  <a:rPr lang="en-US" dirty="0"/>
                  <a:t>in </a:t>
                </a:r>
                <a:r>
                  <a:rPr lang="en-US" i="1" dirty="0"/>
                  <a:t>x</a:t>
                </a:r>
                <a:r>
                  <a:rPr lang="en-US" dirty="0"/>
                  <a:t> and </a:t>
                </a:r>
                <a:r>
                  <a:rPr lang="en-US" i="1" dirty="0"/>
                  <a:t>y</a:t>
                </a:r>
                <a:r>
                  <a:rPr lang="en-US" dirty="0"/>
                  <a:t>…</a:t>
                </a:r>
                <a:r>
                  <a:rPr lang="en-US" b="1" dirty="0">
                    <a:solidFill>
                      <a:srgbClr val="0070C0"/>
                    </a:solidFill>
                  </a:rPr>
                  <a:t>using trees</a:t>
                </a:r>
                <a:r>
                  <a:rPr lang="en-US" dirty="0"/>
                  <a:t>:</a:t>
                </a:r>
              </a:p>
              <a:p>
                <a:pPr marL="0" indent="0" algn="ctr">
                  <a:buNone/>
                </a:pPr>
                <a:r>
                  <a:rPr lang="en-US" i="1" dirty="0"/>
                  <a:t>F</a:t>
                </a:r>
                <a:r>
                  <a:rPr lang="en-US" dirty="0"/>
                  <a:t>(</a:t>
                </a:r>
                <a:r>
                  <a:rPr lang="en-US" i="1" dirty="0" err="1"/>
                  <a:t>x,y</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baseline="30000" smtClean="0">
                            <a:latin typeface="Cambria Math" panose="02040503050406030204" pitchFamily="18" charset="0"/>
                          </a:rPr>
                          <m:t>2</m:t>
                        </m:r>
                        <m:r>
                          <a:rPr lang="en-US" b="0" i="1" smtClean="0">
                            <a:latin typeface="Cambria Math" panose="02040503050406030204" pitchFamily="18" charset="0"/>
                          </a:rPr>
                          <m:t>)</m:t>
                        </m:r>
                      </m:sup>
                    </m:sSup>
                    <m:r>
                      <a:rPr lang="en-US" b="0" i="0" smtClean="0">
                        <a:latin typeface="Cambria Math" panose="02040503050406030204" pitchFamily="18" charset="0"/>
                      </a:rPr>
                      <m:t> −</m:t>
                    </m:r>
                    <m:r>
                      <m:rPr>
                        <m:sty m:val="p"/>
                      </m:rPr>
                      <a:rPr lang="en-US" b="0" i="0" smtClean="0">
                        <a:latin typeface="Cambria Math" panose="02040503050406030204" pitchFamily="18" charset="0"/>
                      </a:rPr>
                      <m:t>cos</m:t>
                    </m:r>
                    <m:d>
                      <m:dPr>
                        <m:ctrlPr>
                          <a:rPr lang="en-US" b="0" i="1" smtClean="0">
                            <a:latin typeface="Cambria Math" panose="02040503050406030204" pitchFamily="18" charset="0"/>
                          </a:rPr>
                        </m:ctrlPr>
                      </m:dPr>
                      <m:e>
                        <m:r>
                          <a:rPr lang="en-US" b="0" i="0" smtClean="0">
                            <a:latin typeface="Cambria Math" panose="02040503050406030204" pitchFamily="18" charset="0"/>
                          </a:rPr>
                          <m:t>20</m:t>
                        </m:r>
                        <m:r>
                          <a:rPr lang="en-US" b="0" i="1" smtClean="0">
                            <a:latin typeface="Cambria Math" panose="02040503050406030204" pitchFamily="18" charset="0"/>
                          </a:rPr>
                          <m:t>𝑥</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l-GR" b="0" i="1" smtClean="0">
                                <a:latin typeface="Cambria Math" panose="02040503050406030204" pitchFamily="18" charset="0"/>
                              </a:rPr>
                              <m:t>π</m:t>
                            </m:r>
                          </m:num>
                          <m:den>
                            <m:r>
                              <a:rPr lang="en-US" b="0" i="1" smtClean="0">
                                <a:latin typeface="Cambria Math" panose="02040503050406030204" pitchFamily="18" charset="0"/>
                              </a:rPr>
                              <m:t>4</m:t>
                            </m:r>
                          </m:den>
                        </m:f>
                      </m:e>
                    </m:d>
                  </m:oMath>
                </a14:m>
                <a:endParaRPr lang="en-US" b="0" dirty="0"/>
              </a:p>
              <a:p>
                <a:endParaRPr lang="en-US" dirty="0">
                  <a:solidFill>
                    <a:srgbClr val="00B050"/>
                  </a:solidFill>
                  <a:latin typeface="Comic Sans MS" panose="030F0702030302020204" pitchFamily="66"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643" t="-2443"/>
                </a:stretch>
              </a:blipFill>
            </p:spPr>
            <p:txBody>
              <a:bodyPr/>
              <a:lstStyle/>
              <a:p>
                <a:r>
                  <a:rPr lang="en-US">
                    <a:noFill/>
                  </a:rPr>
                  <a:t> </a:t>
                </a:r>
              </a:p>
            </p:txBody>
          </p:sp>
        </mc:Fallback>
      </mc:AlternateContent>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4</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
        <p:nvSpPr>
          <p:cNvPr id="2" name="Rectangle 1">
            <a:extLst>
              <a:ext uri="{FF2B5EF4-FFF2-40B4-BE49-F238E27FC236}">
                <a16:creationId xmlns:a16="http://schemas.microsoft.com/office/drawing/2014/main" id="{B0F03590-CCF1-4F7F-A58D-CF5C407EEDB3}"/>
              </a:ext>
            </a:extLst>
          </p:cNvPr>
          <p:cNvSpPr/>
          <p:nvPr/>
        </p:nvSpPr>
        <p:spPr>
          <a:xfrm>
            <a:off x="5225143" y="2553195"/>
            <a:ext cx="3163484" cy="9737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Trees are painful for humans!</a:t>
            </a:r>
          </a:p>
        </p:txBody>
      </p:sp>
    </p:spTree>
    <p:extLst>
      <p:ext uri="{BB962C8B-B14F-4D97-AF65-F5344CB8AC3E}">
        <p14:creationId xmlns:p14="http://schemas.microsoft.com/office/powerpoint/2010/main" val="38602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3000"/>
                            </p:stCondLst>
                            <p:childTnLst>
                              <p:par>
                                <p:cTn id="13" presetID="22" presetClass="entr" presetSubtype="8"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5000"/>
                            </p:stCondLst>
                            <p:childTnLst>
                              <p:par>
                                <p:cTn id="17" presetID="22" presetClass="entr" presetSubtype="8" fill="hold" nodeType="afterEffect">
                                  <p:stCondLst>
                                    <p:cond delay="1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7000"/>
                            </p:stCondLst>
                            <p:childTnLst>
                              <p:par>
                                <p:cTn id="21" presetID="2" presetClass="entr" presetSubtype="4" fill="hold" nodeType="afterEffect">
                                  <p:stCondLst>
                                    <p:cond delay="200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up)">
                                      <p:cBhvr>
                                        <p:cTn id="29" dur="1500"/>
                                        <p:tgtEl>
                                          <p:spTgt spid="3">
                                            <p:txEl>
                                              <p:pRg st="5" end="5"/>
                                            </p:txEl>
                                          </p:spTgt>
                                        </p:tgtEl>
                                      </p:cBhvr>
                                    </p:animEffect>
                                  </p:childTnLst>
                                </p:cTn>
                              </p:par>
                            </p:childTnLst>
                          </p:cTn>
                        </p:par>
                        <p:par>
                          <p:cTn id="30" fill="hold">
                            <p:stCondLst>
                              <p:cond delay="1500"/>
                            </p:stCondLst>
                            <p:childTnLst>
                              <p:par>
                                <p:cTn id="31" presetID="22" presetClass="entr" presetSubtype="1"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up)">
                                      <p:cBhvr>
                                        <p:cTn id="33" dur="1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A Stack Frame Holds All Information for a Subroutine</a:t>
            </a:r>
          </a:p>
        </p:txBody>
      </p:sp>
      <p:sp>
        <p:nvSpPr>
          <p:cNvPr id="3" name="Content Placeholder 2"/>
          <p:cNvSpPr>
            <a:spLocks noGrp="1"/>
          </p:cNvSpPr>
          <p:nvPr>
            <p:ph idx="1"/>
          </p:nvPr>
        </p:nvSpPr>
        <p:spPr>
          <a:xfrm>
            <a:off x="596350" y="1630017"/>
            <a:ext cx="7792278" cy="4239077"/>
          </a:xfrm>
        </p:spPr>
        <p:txBody>
          <a:bodyPr>
            <a:normAutofit/>
          </a:bodyPr>
          <a:lstStyle/>
          <a:p>
            <a:r>
              <a:rPr lang="en-US" dirty="0"/>
              <a:t>Imagine that you are using</a:t>
            </a:r>
          </a:p>
          <a:p>
            <a:pPr lvl="1"/>
            <a:r>
              <a:rPr lang="en-US" dirty="0"/>
              <a:t>an ISA with few/no registers, so</a:t>
            </a:r>
          </a:p>
          <a:p>
            <a:pPr lvl="1"/>
            <a:r>
              <a:rPr lang="en-US" dirty="0"/>
              <a:t>you must use the stack </a:t>
            </a:r>
            <a:br>
              <a:rPr lang="en-US" dirty="0"/>
            </a:br>
            <a:r>
              <a:rPr lang="en-US" dirty="0"/>
              <a:t>to manage subroutine calls.</a:t>
            </a:r>
          </a:p>
          <a:p>
            <a:r>
              <a:rPr lang="en-US" dirty="0"/>
              <a:t>Let’s </a:t>
            </a:r>
            <a:r>
              <a:rPr lang="en-US" b="1" dirty="0">
                <a:solidFill>
                  <a:srgbClr val="0070C0"/>
                </a:solidFill>
              </a:rPr>
              <a:t>define a block of data</a:t>
            </a:r>
          </a:p>
          <a:p>
            <a:pPr lvl="1"/>
            <a:r>
              <a:rPr lang="en-US" dirty="0"/>
              <a:t>called a </a:t>
            </a:r>
            <a:r>
              <a:rPr lang="en-US" b="1" dirty="0">
                <a:solidFill>
                  <a:srgbClr val="0070C0"/>
                </a:solidFill>
              </a:rPr>
              <a:t>stack frame </a:t>
            </a:r>
            <a:br>
              <a:rPr lang="en-US" b="1" dirty="0">
                <a:solidFill>
                  <a:srgbClr val="0070C0"/>
                </a:solidFill>
              </a:rPr>
            </a:br>
            <a:r>
              <a:rPr lang="en-US" dirty="0"/>
              <a:t>(or </a:t>
            </a:r>
            <a:r>
              <a:rPr lang="en-US" b="1" dirty="0">
                <a:solidFill>
                  <a:srgbClr val="0070C0"/>
                </a:solidFill>
              </a:rPr>
              <a:t>activation record</a:t>
            </a:r>
            <a:r>
              <a:rPr lang="en-US" dirty="0"/>
              <a:t>)</a:t>
            </a:r>
          </a:p>
          <a:p>
            <a:pPr lvl="1"/>
            <a:r>
              <a:rPr lang="en-US" dirty="0"/>
              <a:t>that </a:t>
            </a:r>
            <a:r>
              <a:rPr lang="en-US" b="1" dirty="0">
                <a:solidFill>
                  <a:srgbClr val="0070C0"/>
                </a:solidFill>
              </a:rPr>
              <a:t>holds all </a:t>
            </a:r>
            <a:r>
              <a:rPr lang="en-US" dirty="0"/>
              <a:t>of the </a:t>
            </a:r>
            <a:r>
              <a:rPr lang="en-US" b="1" dirty="0">
                <a:solidFill>
                  <a:srgbClr val="0070C0"/>
                </a:solidFill>
              </a:rPr>
              <a:t>information</a:t>
            </a:r>
          </a:p>
          <a:p>
            <a:pPr lvl="1"/>
            <a:r>
              <a:rPr lang="en-US" dirty="0"/>
              <a:t>needed </a:t>
            </a:r>
            <a:r>
              <a:rPr lang="en-US" b="1" dirty="0">
                <a:solidFill>
                  <a:srgbClr val="0070C0"/>
                </a:solidFill>
              </a:rPr>
              <a:t>for one subroutine</a:t>
            </a:r>
            <a:r>
              <a:rPr lang="en-US" dirty="0"/>
              <a:t>.</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40</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Tree>
    <p:extLst>
      <p:ext uri="{BB962C8B-B14F-4D97-AF65-F5344CB8AC3E}">
        <p14:creationId xmlns:p14="http://schemas.microsoft.com/office/powerpoint/2010/main" val="854611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A Stack Frame Holds All Information for a Subroutine</a:t>
            </a:r>
          </a:p>
        </p:txBody>
      </p:sp>
      <p:sp>
        <p:nvSpPr>
          <p:cNvPr id="3" name="Content Placeholder 2"/>
          <p:cNvSpPr>
            <a:spLocks noGrp="1"/>
          </p:cNvSpPr>
          <p:nvPr>
            <p:ph idx="1"/>
          </p:nvPr>
        </p:nvSpPr>
        <p:spPr>
          <a:xfrm>
            <a:off x="596350" y="1630017"/>
            <a:ext cx="7792278" cy="4239077"/>
          </a:xfrm>
        </p:spPr>
        <p:txBody>
          <a:bodyPr>
            <a:normAutofit/>
          </a:bodyPr>
          <a:lstStyle/>
          <a:p>
            <a:pPr marL="0" indent="0" algn="ctr">
              <a:buNone/>
            </a:pPr>
            <a:r>
              <a:rPr lang="en-US" b="1" dirty="0">
                <a:solidFill>
                  <a:srgbClr val="0070C0"/>
                </a:solidFill>
              </a:rPr>
              <a:t>What needs to be in a stack frame?</a:t>
            </a:r>
          </a:p>
          <a:p>
            <a:r>
              <a:rPr lang="en-US" dirty="0"/>
              <a:t>Local variables</a:t>
            </a:r>
          </a:p>
          <a:p>
            <a:r>
              <a:rPr lang="en-US" dirty="0"/>
              <a:t>Address of caller’s stack frame</a:t>
            </a:r>
          </a:p>
          <a:p>
            <a:r>
              <a:rPr lang="en-US" dirty="0"/>
              <a:t>Return address (R7 in LC-3)</a:t>
            </a:r>
          </a:p>
          <a:p>
            <a:r>
              <a:rPr lang="en-US" dirty="0"/>
              <a:t>Outputs (return value)</a:t>
            </a:r>
          </a:p>
          <a:p>
            <a:r>
              <a:rPr lang="en-US" dirty="0"/>
              <a:t>Inputs (parameters, arguments)</a:t>
            </a:r>
          </a:p>
          <a:p>
            <a:pPr marL="0" indent="0" algn="ctr">
              <a:buNone/>
            </a:pPr>
            <a:r>
              <a:rPr lang="en-US" b="1" dirty="0">
                <a:solidFill>
                  <a:srgbClr val="0070C0"/>
                </a:solidFill>
              </a:rPr>
              <a:t>You’ll grow quite tired of these by March.</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41</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11" name="Group 10">
            <a:extLst>
              <a:ext uri="{FF2B5EF4-FFF2-40B4-BE49-F238E27FC236}">
                <a16:creationId xmlns:a16="http://schemas.microsoft.com/office/drawing/2014/main" id="{65E2D126-ECA8-4510-ACE6-7D108849ED98}"/>
              </a:ext>
            </a:extLst>
          </p:cNvPr>
          <p:cNvGrpSpPr/>
          <p:nvPr/>
        </p:nvGrpSpPr>
        <p:grpSpPr>
          <a:xfrm>
            <a:off x="6037406" y="2785604"/>
            <a:ext cx="2351221" cy="1534886"/>
            <a:chOff x="6037406" y="3331870"/>
            <a:chExt cx="2351221" cy="1534886"/>
          </a:xfrm>
        </p:grpSpPr>
        <p:cxnSp>
          <p:nvCxnSpPr>
            <p:cNvPr id="4" name="Straight Connector 3">
              <a:extLst>
                <a:ext uri="{FF2B5EF4-FFF2-40B4-BE49-F238E27FC236}">
                  <a16:creationId xmlns:a16="http://schemas.microsoft.com/office/drawing/2014/main" id="{45568320-2B61-4135-A724-744190C5D501}"/>
                </a:ext>
              </a:extLst>
            </p:cNvPr>
            <p:cNvCxnSpPr/>
            <p:nvPr/>
          </p:nvCxnSpPr>
          <p:spPr>
            <a:xfrm>
              <a:off x="6037406" y="3331870"/>
              <a:ext cx="0" cy="1534886"/>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644B7D2-DC30-4F73-844A-6A2AFAD4BD2A}"/>
                </a:ext>
              </a:extLst>
            </p:cNvPr>
            <p:cNvSpPr/>
            <p:nvPr/>
          </p:nvSpPr>
          <p:spPr>
            <a:xfrm>
              <a:off x="6381702" y="3650377"/>
              <a:ext cx="2006925" cy="8978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these form </a:t>
              </a:r>
              <a:br>
                <a:rPr lang="en-US" sz="2400" dirty="0">
                  <a:solidFill>
                    <a:schemeClr val="tx1"/>
                  </a:solidFill>
                </a:rPr>
              </a:br>
              <a:r>
                <a:rPr lang="en-US" sz="2400" dirty="0">
                  <a:solidFill>
                    <a:schemeClr val="tx1"/>
                  </a:solidFill>
                </a:rPr>
                <a:t>the </a:t>
              </a:r>
              <a:r>
                <a:rPr lang="en-US" sz="2400" b="1" dirty="0">
                  <a:solidFill>
                    <a:schemeClr val="tx1"/>
                  </a:solidFill>
                </a:rPr>
                <a:t>linkage</a:t>
              </a:r>
            </a:p>
          </p:txBody>
        </p:sp>
        <p:cxnSp>
          <p:nvCxnSpPr>
            <p:cNvPr id="10" name="Straight Connector 9">
              <a:extLst>
                <a:ext uri="{FF2B5EF4-FFF2-40B4-BE49-F238E27FC236}">
                  <a16:creationId xmlns:a16="http://schemas.microsoft.com/office/drawing/2014/main" id="{5A191054-D2BD-4D19-BE14-F3830524E2B7}"/>
                </a:ext>
              </a:extLst>
            </p:cNvPr>
            <p:cNvCxnSpPr>
              <a:cxnSpLocks/>
              <a:endCxn id="9" idx="1"/>
            </p:cNvCxnSpPr>
            <p:nvPr/>
          </p:nvCxnSpPr>
          <p:spPr>
            <a:xfrm>
              <a:off x="6037406" y="4099313"/>
              <a:ext cx="344296" cy="0"/>
            </a:xfrm>
            <a:prstGeom prst="line">
              <a:avLst/>
            </a:prstGeom>
            <a:ln w="50800">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523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left)">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Other Notations are Also Unambiguous</a:t>
            </a:r>
          </a:p>
        </p:txBody>
      </p:sp>
      <p:sp>
        <p:nvSpPr>
          <p:cNvPr id="3" name="Content Placeholder 2"/>
          <p:cNvSpPr>
            <a:spLocks noGrp="1"/>
          </p:cNvSpPr>
          <p:nvPr>
            <p:ph idx="1"/>
          </p:nvPr>
        </p:nvSpPr>
        <p:spPr/>
        <p:txBody>
          <a:bodyPr>
            <a:normAutofit/>
          </a:bodyPr>
          <a:lstStyle/>
          <a:p>
            <a:r>
              <a:rPr lang="en-US" dirty="0"/>
              <a:t>Our usual notation (“1 + 2”)</a:t>
            </a:r>
          </a:p>
          <a:p>
            <a:pPr lvl="1"/>
            <a:r>
              <a:rPr lang="en-US" dirty="0"/>
              <a:t>is called </a:t>
            </a:r>
            <a:r>
              <a:rPr lang="en-US" b="1" dirty="0">
                <a:solidFill>
                  <a:srgbClr val="0070C0"/>
                </a:solidFill>
              </a:rPr>
              <a:t>infix</a:t>
            </a:r>
            <a:r>
              <a:rPr lang="en-US" dirty="0"/>
              <a:t> because</a:t>
            </a:r>
          </a:p>
          <a:p>
            <a:pPr lvl="1"/>
            <a:r>
              <a:rPr lang="en-US" b="1" dirty="0">
                <a:solidFill>
                  <a:srgbClr val="0070C0"/>
                </a:solidFill>
              </a:rPr>
              <a:t>operators appear in between operands.</a:t>
            </a:r>
          </a:p>
          <a:p>
            <a:r>
              <a:rPr lang="en-US" b="1" dirty="0">
                <a:solidFill>
                  <a:srgbClr val="0070C0"/>
                </a:solidFill>
              </a:rPr>
              <a:t>Postfix</a:t>
            </a:r>
            <a:r>
              <a:rPr lang="en-US" dirty="0"/>
              <a:t> (and prefix) notation </a:t>
            </a:r>
          </a:p>
          <a:p>
            <a:pPr lvl="1"/>
            <a:r>
              <a:rPr lang="en-US" b="1" dirty="0">
                <a:solidFill>
                  <a:srgbClr val="0070C0"/>
                </a:solidFill>
              </a:rPr>
              <a:t>is not ambiguous,</a:t>
            </a:r>
          </a:p>
          <a:p>
            <a:pPr lvl="1"/>
            <a:r>
              <a:rPr lang="en-US" dirty="0"/>
              <a:t>So it does not require parentheses!</a:t>
            </a:r>
          </a:p>
          <a:p>
            <a:r>
              <a:rPr lang="en-US" dirty="0"/>
              <a:t>For 20+ years, all HP engineering </a:t>
            </a:r>
            <a:br>
              <a:rPr lang="en-US" dirty="0"/>
            </a:br>
            <a:r>
              <a:rPr lang="en-US" dirty="0"/>
              <a:t>calculators used postfix (“reverse Polish”)…ask your parents.</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5</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Tree>
    <p:extLst>
      <p:ext uri="{BB962C8B-B14F-4D97-AF65-F5344CB8AC3E}">
        <p14:creationId xmlns:p14="http://schemas.microsoft.com/office/powerpoint/2010/main" val="94620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0FCA8A2-FE13-4FCA-9D26-85C453C4D7DF}"/>
              </a:ext>
            </a:extLst>
          </p:cNvPr>
          <p:cNvGrpSpPr/>
          <p:nvPr/>
        </p:nvGrpSpPr>
        <p:grpSpPr>
          <a:xfrm>
            <a:off x="596348" y="3762059"/>
            <a:ext cx="2954374" cy="1061884"/>
            <a:chOff x="5004277" y="2713703"/>
            <a:chExt cx="2954374" cy="1061884"/>
          </a:xfrm>
        </p:grpSpPr>
        <p:sp>
          <p:nvSpPr>
            <p:cNvPr id="31" name="Rectangle 30">
              <a:extLst>
                <a:ext uri="{FF2B5EF4-FFF2-40B4-BE49-F238E27FC236}">
                  <a16:creationId xmlns:a16="http://schemas.microsoft.com/office/drawing/2014/main" id="{53A5BB09-C246-4D9A-B8C3-E68A3D82CB6B}"/>
                </a:ext>
              </a:extLst>
            </p:cNvPr>
            <p:cNvSpPr/>
            <p:nvPr/>
          </p:nvSpPr>
          <p:spPr>
            <a:xfrm>
              <a:off x="5004277" y="2713703"/>
              <a:ext cx="2954374" cy="5309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56103213-ADE1-424C-A7B9-DFCFFEE6BBA7}"/>
                </a:ext>
              </a:extLst>
            </p:cNvPr>
            <p:cNvCxnSpPr>
              <a:cxnSpLocks/>
              <a:stCxn id="31" idx="2"/>
            </p:cNvCxnSpPr>
            <p:nvPr/>
          </p:nvCxnSpPr>
          <p:spPr>
            <a:xfrm>
              <a:off x="6481464" y="3244645"/>
              <a:ext cx="99649" cy="530942"/>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p:ph type="title"/>
          </p:nvPr>
        </p:nvSpPr>
        <p:spPr/>
        <p:txBody>
          <a:bodyPr>
            <a:normAutofit/>
          </a:bodyPr>
          <a:lstStyle/>
          <a:p>
            <a:r>
              <a:rPr lang="en-US" dirty="0"/>
              <a:t>Postfix Notation is a Programming Language!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For example, we write </a:t>
                </a: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8 × 9 + 12</m:t>
                        </m:r>
                      </m:num>
                      <m:den>
                        <m:r>
                          <a:rPr lang="en-US" sz="3600" i="1">
                            <a:latin typeface="Cambria Math" panose="02040503050406030204" pitchFamily="18" charset="0"/>
                          </a:rPr>
                          <m:t>2</m:t>
                        </m:r>
                      </m:den>
                    </m:f>
                  </m:oMath>
                </a14:m>
                <a:r>
                  <a:rPr lang="en-US" dirty="0"/>
                  <a:t> .  </a:t>
                </a:r>
              </a:p>
              <a:p>
                <a:pPr>
                  <a:spcAft>
                    <a:spcPts val="1200"/>
                  </a:spcAft>
                </a:pPr>
                <a:r>
                  <a:rPr lang="en-US" dirty="0"/>
                  <a:t>As a tree, we draw…</a:t>
                </a:r>
              </a:p>
              <a:p>
                <a:r>
                  <a:rPr lang="en-US" dirty="0"/>
                  <a:t>In postfix, we write</a:t>
                </a:r>
              </a:p>
              <a:p>
                <a:r>
                  <a:rPr lang="en-US" dirty="0"/>
                  <a:t>8  9 </a:t>
                </a:r>
                <a14:m>
                  <m:oMath xmlns:m="http://schemas.openxmlformats.org/officeDocument/2006/math">
                    <m:r>
                      <a:rPr lang="en-US" i="1">
                        <a:latin typeface="Cambria Math" panose="02040503050406030204" pitchFamily="18" charset="0"/>
                      </a:rPr>
                      <m:t>×</m:t>
                    </m:r>
                  </m:oMath>
                </a14:m>
                <a:r>
                  <a:rPr lang="en-US" dirty="0"/>
                  <a:t>  12  +  2  ÷</a:t>
                </a:r>
              </a:p>
              <a:p>
                <a:endParaRPr lang="en-US" dirty="0"/>
              </a:p>
              <a:p>
                <a:r>
                  <a:rPr lang="en-US" b="1" dirty="0">
                    <a:solidFill>
                      <a:srgbClr val="0070C0"/>
                    </a:solidFill>
                  </a:rPr>
                  <a:t>This version (postfix) is a program!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65"/>
                </a:stretch>
              </a:blipFill>
            </p:spPr>
            <p:txBody>
              <a:bodyPr/>
              <a:lstStyle/>
              <a:p>
                <a:r>
                  <a:rPr lang="en-US">
                    <a:noFill/>
                  </a:rPr>
                  <a:t> </a:t>
                </a:r>
              </a:p>
            </p:txBody>
          </p:sp>
        </mc:Fallback>
      </mc:AlternateContent>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6</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 name="Group 3">
            <a:extLst>
              <a:ext uri="{FF2B5EF4-FFF2-40B4-BE49-F238E27FC236}">
                <a16:creationId xmlns:a16="http://schemas.microsoft.com/office/drawing/2014/main" id="{6BAC9BF8-94A2-44BA-85BC-F462249C3AE5}"/>
              </a:ext>
            </a:extLst>
          </p:cNvPr>
          <p:cNvGrpSpPr/>
          <p:nvPr/>
        </p:nvGrpSpPr>
        <p:grpSpPr>
          <a:xfrm>
            <a:off x="5154443" y="1773448"/>
            <a:ext cx="3234184" cy="2781908"/>
            <a:chOff x="5937183" y="2372863"/>
            <a:chExt cx="3234184" cy="2781908"/>
          </a:xfrm>
        </p:grpSpPr>
        <p:sp>
          <p:nvSpPr>
            <p:cNvPr id="10" name="Oval 9">
              <a:extLst>
                <a:ext uri="{FF2B5EF4-FFF2-40B4-BE49-F238E27FC236}">
                  <a16:creationId xmlns:a16="http://schemas.microsoft.com/office/drawing/2014/main" id="{443F92A8-DB5D-41F4-92DD-3062AF9E55E3}"/>
                </a:ext>
              </a:extLst>
            </p:cNvPr>
            <p:cNvSpPr/>
            <p:nvPr/>
          </p:nvSpPr>
          <p:spPr>
            <a:xfrm>
              <a:off x="7894442" y="2372863"/>
              <a:ext cx="685800" cy="6858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73FD8685-5B63-4F3C-A813-35451E1BA0D0}"/>
                </a:ext>
              </a:extLst>
            </p:cNvPr>
            <p:cNvCxnSpPr/>
            <p:nvPr/>
          </p:nvCxnSpPr>
          <p:spPr>
            <a:xfrm flipH="1">
              <a:off x="7794009" y="2958230"/>
              <a:ext cx="200866" cy="20086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D52D56-67A8-40CB-BF68-9C0BD8552986}"/>
                </a:ext>
              </a:extLst>
            </p:cNvPr>
            <p:cNvCxnSpPr>
              <a:cxnSpLocks/>
            </p:cNvCxnSpPr>
            <p:nvPr/>
          </p:nvCxnSpPr>
          <p:spPr>
            <a:xfrm>
              <a:off x="8482379" y="2958230"/>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ED4956B-AEF6-401B-808C-F8F963D4E967}"/>
                </a:ext>
              </a:extLst>
            </p:cNvPr>
            <p:cNvSpPr txBox="1"/>
            <p:nvPr/>
          </p:nvSpPr>
          <p:spPr>
            <a:xfrm>
              <a:off x="8786325" y="3266205"/>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2</a:t>
              </a:r>
            </a:p>
          </p:txBody>
        </p:sp>
        <p:sp>
          <p:nvSpPr>
            <p:cNvPr id="21" name="Oval 20">
              <a:extLst>
                <a:ext uri="{FF2B5EF4-FFF2-40B4-BE49-F238E27FC236}">
                  <a16:creationId xmlns:a16="http://schemas.microsoft.com/office/drawing/2014/main" id="{8CA93560-F766-4DE8-8E97-C645E001B629}"/>
                </a:ext>
              </a:extLst>
            </p:cNvPr>
            <p:cNvSpPr/>
            <p:nvPr/>
          </p:nvSpPr>
          <p:spPr>
            <a:xfrm>
              <a:off x="6535259" y="3728297"/>
              <a:ext cx="685800" cy="6858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a:t>
              </a:r>
            </a:p>
          </p:txBody>
        </p:sp>
        <p:sp>
          <p:nvSpPr>
            <p:cNvPr id="22" name="Oval 21">
              <a:extLst>
                <a:ext uri="{FF2B5EF4-FFF2-40B4-BE49-F238E27FC236}">
                  <a16:creationId xmlns:a16="http://schemas.microsoft.com/office/drawing/2014/main" id="{DB7E5AE9-C4A8-4333-8642-64DC602D7E51}"/>
                </a:ext>
              </a:extLst>
            </p:cNvPr>
            <p:cNvSpPr/>
            <p:nvPr/>
          </p:nvSpPr>
          <p:spPr>
            <a:xfrm>
              <a:off x="7221059" y="3042497"/>
              <a:ext cx="685800" cy="6858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a:t>
              </a:r>
            </a:p>
          </p:txBody>
        </p:sp>
        <p:cxnSp>
          <p:nvCxnSpPr>
            <p:cNvPr id="23" name="Straight Connector 22">
              <a:extLst>
                <a:ext uri="{FF2B5EF4-FFF2-40B4-BE49-F238E27FC236}">
                  <a16:creationId xmlns:a16="http://schemas.microsoft.com/office/drawing/2014/main" id="{CD9D32DF-1523-42F4-8B9C-6FE564743A5C}"/>
                </a:ext>
              </a:extLst>
            </p:cNvPr>
            <p:cNvCxnSpPr/>
            <p:nvPr/>
          </p:nvCxnSpPr>
          <p:spPr>
            <a:xfrm flipH="1">
              <a:off x="7120626" y="3627864"/>
              <a:ext cx="200866" cy="20086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0322DA-EB88-4BB2-9863-10215CF6358E}"/>
                </a:ext>
              </a:extLst>
            </p:cNvPr>
            <p:cNvCxnSpPr>
              <a:cxnSpLocks/>
            </p:cNvCxnSpPr>
            <p:nvPr/>
          </p:nvCxnSpPr>
          <p:spPr>
            <a:xfrm flipH="1">
              <a:off x="6286600" y="4313664"/>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B8C3D1-E756-4CCA-8434-68DD0DDC43A3}"/>
                </a:ext>
              </a:extLst>
            </p:cNvPr>
            <p:cNvCxnSpPr>
              <a:cxnSpLocks/>
            </p:cNvCxnSpPr>
            <p:nvPr/>
          </p:nvCxnSpPr>
          <p:spPr>
            <a:xfrm>
              <a:off x="7115143" y="4313664"/>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DB6E83-F45C-4C21-AD1D-F4F01F4A2C97}"/>
                </a:ext>
              </a:extLst>
            </p:cNvPr>
            <p:cNvCxnSpPr>
              <a:cxnSpLocks/>
            </p:cNvCxnSpPr>
            <p:nvPr/>
          </p:nvCxnSpPr>
          <p:spPr>
            <a:xfrm>
              <a:off x="7808996" y="3627864"/>
              <a:ext cx="349092" cy="40768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AC82AB-B8F0-40F7-B48B-127E0233D55D}"/>
                </a:ext>
              </a:extLst>
            </p:cNvPr>
            <p:cNvSpPr txBox="1"/>
            <p:nvPr/>
          </p:nvSpPr>
          <p:spPr>
            <a:xfrm>
              <a:off x="5937183" y="4631551"/>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8</a:t>
              </a:r>
            </a:p>
          </p:txBody>
        </p:sp>
        <p:sp>
          <p:nvSpPr>
            <p:cNvPr id="28" name="TextBox 27">
              <a:extLst>
                <a:ext uri="{FF2B5EF4-FFF2-40B4-BE49-F238E27FC236}">
                  <a16:creationId xmlns:a16="http://schemas.microsoft.com/office/drawing/2014/main" id="{7DC1E265-4588-4F21-BBB6-CF1C9C51BF62}"/>
                </a:ext>
              </a:extLst>
            </p:cNvPr>
            <p:cNvSpPr txBox="1"/>
            <p:nvPr/>
          </p:nvSpPr>
          <p:spPr>
            <a:xfrm>
              <a:off x="7428608" y="4631551"/>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9</a:t>
              </a:r>
            </a:p>
          </p:txBody>
        </p:sp>
        <p:sp>
          <p:nvSpPr>
            <p:cNvPr id="29" name="TextBox 28">
              <a:extLst>
                <a:ext uri="{FF2B5EF4-FFF2-40B4-BE49-F238E27FC236}">
                  <a16:creationId xmlns:a16="http://schemas.microsoft.com/office/drawing/2014/main" id="{73A4213C-0611-4A17-9B93-501711CBD64E}"/>
                </a:ext>
              </a:extLst>
            </p:cNvPr>
            <p:cNvSpPr txBox="1"/>
            <p:nvPr/>
          </p:nvSpPr>
          <p:spPr>
            <a:xfrm>
              <a:off x="8112942" y="3935839"/>
              <a:ext cx="58541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12</a:t>
              </a:r>
            </a:p>
          </p:txBody>
        </p:sp>
      </p:grpSp>
    </p:spTree>
    <p:extLst>
      <p:ext uri="{BB962C8B-B14F-4D97-AF65-F5344CB8AC3E}">
        <p14:creationId xmlns:p14="http://schemas.microsoft.com/office/powerpoint/2010/main" val="200876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Let’s Run the Program…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Our program: </a:t>
                </a:r>
                <a:r>
                  <a:rPr lang="en-US" b="1" dirty="0">
                    <a:solidFill>
                      <a:srgbClr val="0070C0"/>
                    </a:solidFill>
                  </a:rPr>
                  <a:t>8  9 </a:t>
                </a:r>
                <a14:m>
                  <m:oMath xmlns:m="http://schemas.openxmlformats.org/officeDocument/2006/math">
                    <m:r>
                      <a:rPr lang="en-US" b="1" i="1">
                        <a:solidFill>
                          <a:srgbClr val="0070C0"/>
                        </a:solidFill>
                        <a:latin typeface="Cambria Math" panose="02040503050406030204" pitchFamily="18" charset="0"/>
                      </a:rPr>
                      <m:t>×</m:t>
                    </m:r>
                  </m:oMath>
                </a14:m>
                <a:r>
                  <a:rPr lang="en-US" b="1" dirty="0">
                    <a:solidFill>
                      <a:srgbClr val="0070C0"/>
                    </a:solidFill>
                  </a:rPr>
                  <a:t>  12  +  2  ÷</a:t>
                </a:r>
              </a:p>
              <a:p>
                <a:r>
                  <a:rPr lang="en-US" dirty="0"/>
                  <a:t>Execute the “program” using a stack of paper:</a:t>
                </a:r>
              </a:p>
              <a:p>
                <a:pPr lvl="1"/>
                <a:r>
                  <a:rPr lang="en-US" dirty="0"/>
                  <a:t>For a number, </a:t>
                </a:r>
              </a:p>
              <a:p>
                <a:pPr marL="898398" lvl="2" indent="-514350">
                  <a:buFont typeface="+mj-lt"/>
                  <a:buAutoNum type="arabicPeriod"/>
                </a:pPr>
                <a:r>
                  <a:rPr lang="en-US" dirty="0"/>
                  <a:t>write number on a sheet of paper, and </a:t>
                </a:r>
              </a:p>
              <a:p>
                <a:pPr marL="898398" lvl="2" indent="-514350">
                  <a:buFont typeface="+mj-lt"/>
                  <a:buAutoNum type="arabicPeriod"/>
                </a:pPr>
                <a:r>
                  <a:rPr lang="en-US" dirty="0"/>
                  <a:t>place it on top of the stack.</a:t>
                </a:r>
              </a:p>
              <a:p>
                <a:pPr lvl="1"/>
                <a:r>
                  <a:rPr lang="en-US" dirty="0"/>
                  <a:t>For an operator,</a:t>
                </a:r>
              </a:p>
              <a:p>
                <a:pPr marL="898398" lvl="2" indent="-514350">
                  <a:buFont typeface="+mj-lt"/>
                  <a:buAutoNum type="arabicPeriod"/>
                </a:pPr>
                <a:r>
                  <a:rPr lang="en-US" dirty="0"/>
                  <a:t>grab the top two sheets from the stack,</a:t>
                </a:r>
              </a:p>
              <a:p>
                <a:pPr marL="898398" lvl="2" indent="-514350">
                  <a:buFont typeface="+mj-lt"/>
                  <a:buAutoNum type="arabicPeriod"/>
                </a:pPr>
                <a:r>
                  <a:rPr lang="en-US" dirty="0"/>
                  <a:t>perform the operation,</a:t>
                </a:r>
              </a:p>
              <a:p>
                <a:pPr marL="898398" lvl="2" indent="-514350">
                  <a:buFont typeface="+mj-lt"/>
                  <a:buAutoNum type="arabicPeriod"/>
                </a:pPr>
                <a:r>
                  <a:rPr lang="en-US" dirty="0"/>
                  <a:t>write result on a sheet of paper, and</a:t>
                </a:r>
              </a:p>
              <a:p>
                <a:pPr marL="898398" lvl="2" indent="-514350">
                  <a:buFont typeface="+mj-lt"/>
                  <a:buAutoNum type="arabicPeriod"/>
                </a:pPr>
                <a:r>
                  <a:rPr lang="en-US" dirty="0"/>
                  <a:t>place it on top of the stack.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08" t="-3161"/>
                </a:stretch>
              </a:blipFill>
            </p:spPr>
            <p:txBody>
              <a:bodyPr/>
              <a:lstStyle/>
              <a:p>
                <a:r>
                  <a:rPr lang="en-US">
                    <a:noFill/>
                  </a:rPr>
                  <a:t> </a:t>
                </a:r>
              </a:p>
            </p:txBody>
          </p:sp>
        </mc:Fallback>
      </mc:AlternateContent>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7</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Tree>
    <p:extLst>
      <p:ext uri="{BB962C8B-B14F-4D97-AF65-F5344CB8AC3E}">
        <p14:creationId xmlns:p14="http://schemas.microsoft.com/office/powerpoint/2010/main" val="78760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R6 Points to the Top of Our Stack in LC-3 Memory</a:t>
            </a:r>
          </a:p>
        </p:txBody>
      </p:sp>
      <p:sp>
        <p:nvSpPr>
          <p:cNvPr id="3" name="Content Placeholder 2"/>
          <p:cNvSpPr>
            <a:spLocks noGrp="1"/>
          </p:cNvSpPr>
          <p:nvPr>
            <p:ph idx="1"/>
          </p:nvPr>
        </p:nvSpPr>
        <p:spPr/>
        <p:txBody>
          <a:bodyPr>
            <a:normAutofit fontScale="92500" lnSpcReduction="10000"/>
          </a:bodyPr>
          <a:lstStyle/>
          <a:p>
            <a:r>
              <a:rPr lang="en-US" dirty="0"/>
              <a:t>To compute our postfix program, </a:t>
            </a:r>
            <a:br>
              <a:rPr lang="en-US" dirty="0"/>
            </a:br>
            <a:r>
              <a:rPr lang="en-US" dirty="0"/>
              <a:t>we </a:t>
            </a:r>
            <a:r>
              <a:rPr lang="en-US" b="1" dirty="0">
                <a:solidFill>
                  <a:srgbClr val="0070C0"/>
                </a:solidFill>
              </a:rPr>
              <a:t>used a stack of paper</a:t>
            </a:r>
            <a:r>
              <a:rPr lang="en-US" dirty="0"/>
              <a:t>.</a:t>
            </a:r>
          </a:p>
          <a:p>
            <a:pPr marL="0" indent="0" algn="ctr">
              <a:buNone/>
            </a:pPr>
            <a:r>
              <a:rPr lang="en-US" b="1" dirty="0">
                <a:solidFill>
                  <a:srgbClr val="0070C0"/>
                </a:solidFill>
              </a:rPr>
              <a:t>Can we use computer memory instead?</a:t>
            </a:r>
          </a:p>
          <a:p>
            <a:r>
              <a:rPr lang="en-US" dirty="0"/>
              <a:t>Do you remember the idea of </a:t>
            </a:r>
          </a:p>
          <a:p>
            <a:pPr lvl="1"/>
            <a:r>
              <a:rPr lang="en-US" dirty="0"/>
              <a:t>putting subroutine inputs/outputs</a:t>
            </a:r>
          </a:p>
          <a:p>
            <a:pPr lvl="1"/>
            <a:r>
              <a:rPr lang="en-US" dirty="0"/>
              <a:t>into memory, then</a:t>
            </a:r>
          </a:p>
          <a:p>
            <a:pPr lvl="1"/>
            <a:r>
              <a:rPr lang="en-US" dirty="0"/>
              <a:t>using a register </a:t>
            </a:r>
          </a:p>
          <a:p>
            <a:pPr lvl="1"/>
            <a:r>
              <a:rPr lang="en-US" dirty="0"/>
              <a:t>to point to those memory locations?</a:t>
            </a:r>
          </a:p>
          <a:p>
            <a:r>
              <a:rPr lang="en-US" dirty="0"/>
              <a:t>For LC-3, use </a:t>
            </a:r>
            <a:r>
              <a:rPr lang="en-US" dirty="0">
                <a:solidFill>
                  <a:srgbClr val="00B050"/>
                </a:solidFill>
              </a:rPr>
              <a:t>R6</a:t>
            </a:r>
            <a:r>
              <a:rPr lang="en-US" dirty="0"/>
              <a:t> to point to the top of our stack.*</a:t>
            </a:r>
          </a:p>
          <a:p>
            <a:pPr algn="ctr"/>
            <a:r>
              <a:rPr lang="en-US" sz="2100" dirty="0"/>
              <a:t>*A convention.  Most ISAs have a register called the stack pointer.</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8</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spTree>
    <p:extLst>
      <p:ext uri="{BB962C8B-B14F-4D97-AF65-F5344CB8AC3E}">
        <p14:creationId xmlns:p14="http://schemas.microsoft.com/office/powerpoint/2010/main" val="388895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dirty="0"/>
              <a:t>When R6 Points to Base of Stack, Stack is Empty</a:t>
            </a:r>
          </a:p>
        </p:txBody>
      </p:sp>
      <p:sp>
        <p:nvSpPr>
          <p:cNvPr id="3" name="Content Placeholder 2"/>
          <p:cNvSpPr>
            <a:spLocks noGrp="1"/>
          </p:cNvSpPr>
          <p:nvPr>
            <p:ph idx="1"/>
          </p:nvPr>
        </p:nvSpPr>
        <p:spPr/>
        <p:txBody>
          <a:bodyPr>
            <a:normAutofit lnSpcReduction="10000"/>
          </a:bodyPr>
          <a:lstStyle/>
          <a:p>
            <a:r>
              <a:rPr lang="en-US" dirty="0"/>
              <a:t>Initially,</a:t>
            </a:r>
          </a:p>
          <a:p>
            <a:pPr lvl="1"/>
            <a:r>
              <a:rPr lang="en-US" dirty="0">
                <a:solidFill>
                  <a:srgbClr val="00B050"/>
                </a:solidFill>
              </a:rPr>
              <a:t>R6</a:t>
            </a:r>
            <a:r>
              <a:rPr lang="en-US" dirty="0"/>
              <a:t> points to “base” of stack,</a:t>
            </a:r>
          </a:p>
          <a:p>
            <a:pPr lvl="1"/>
            <a:r>
              <a:rPr lang="en-US" dirty="0"/>
              <a:t>let’s say address </a:t>
            </a:r>
            <a:r>
              <a:rPr lang="en-US" dirty="0">
                <a:solidFill>
                  <a:srgbClr val="00B050"/>
                </a:solidFill>
              </a:rPr>
              <a:t>x4000</a:t>
            </a:r>
            <a:r>
              <a:rPr lang="en-US" dirty="0"/>
              <a:t>,</a:t>
            </a:r>
          </a:p>
          <a:p>
            <a:pPr lvl="1"/>
            <a:r>
              <a:rPr lang="en-US" dirty="0"/>
              <a:t>and the </a:t>
            </a:r>
            <a:r>
              <a:rPr lang="en-US" b="1" dirty="0">
                <a:solidFill>
                  <a:srgbClr val="0070C0"/>
                </a:solidFill>
              </a:rPr>
              <a:t>stack is empty</a:t>
            </a:r>
            <a:r>
              <a:rPr lang="en-US" dirty="0"/>
              <a:t>.</a:t>
            </a:r>
          </a:p>
          <a:p>
            <a:r>
              <a:rPr lang="en-US" b="1" dirty="0">
                <a:solidFill>
                  <a:srgbClr val="0070C0"/>
                </a:solidFill>
              </a:rPr>
              <a:t>What is in memory above </a:t>
            </a:r>
            <a:br>
              <a:rPr lang="en-US" b="1" dirty="0">
                <a:solidFill>
                  <a:srgbClr val="0070C0"/>
                </a:solidFill>
              </a:rPr>
            </a:br>
            <a:r>
              <a:rPr lang="en-US" b="1" dirty="0">
                <a:solidFill>
                  <a:srgbClr val="0070C0"/>
                </a:solidFill>
              </a:rPr>
              <a:t>the top of the stack?</a:t>
            </a:r>
            <a:br>
              <a:rPr lang="en-US" b="1" dirty="0">
                <a:solidFill>
                  <a:srgbClr val="0070C0"/>
                </a:solidFill>
              </a:rPr>
            </a:br>
            <a:r>
              <a:rPr lang="en-US" i="1" dirty="0"/>
              <a:t>Hint: not “air,” </a:t>
            </a:r>
            <a:br>
              <a:rPr lang="en-US" i="1" dirty="0"/>
            </a:br>
            <a:r>
              <a:rPr lang="en-US" i="1" dirty="0"/>
              <a:t>	 nor “blanks.”</a:t>
            </a:r>
          </a:p>
          <a:p>
            <a:r>
              <a:rPr lang="en-US" dirty="0"/>
              <a:t>By convention, </a:t>
            </a:r>
            <a:r>
              <a:rPr lang="en-US" b="1" dirty="0">
                <a:solidFill>
                  <a:srgbClr val="0070C0"/>
                </a:solidFill>
              </a:rPr>
              <a:t>those bits </a:t>
            </a:r>
            <a:br>
              <a:rPr lang="en-US" b="1" dirty="0">
                <a:solidFill>
                  <a:srgbClr val="0070C0"/>
                </a:solidFill>
              </a:rPr>
            </a:br>
            <a:r>
              <a:rPr lang="en-US" b="1" dirty="0">
                <a:solidFill>
                  <a:srgbClr val="0070C0"/>
                </a:solidFill>
              </a:rPr>
              <a:t>are NOT on the stack</a:t>
            </a:r>
            <a:r>
              <a:rPr lang="en-US" dirty="0"/>
              <a:t>.</a:t>
            </a:r>
          </a:p>
        </p:txBody>
      </p:sp>
      <p:sp>
        <p:nvSpPr>
          <p:cNvPr id="8" name="Footer Placeholder 4">
            <a:extLst>
              <a:ext uri="{FF2B5EF4-FFF2-40B4-BE49-F238E27FC236}">
                <a16:creationId xmlns:a16="http://schemas.microsoft.com/office/drawing/2014/main" id="{4B11CD16-E0B3-4C1C-BC2B-0484DC4F0C57}"/>
              </a:ext>
            </a:extLst>
          </p:cNvPr>
          <p:cNvSpPr>
            <a:spLocks noGrp="1"/>
          </p:cNvSpPr>
          <p:nvPr>
            <p:ph type="ftr" sz="quarter" idx="11"/>
          </p:nvPr>
        </p:nvSpPr>
        <p:spPr/>
        <p:txBody>
          <a:bodyPr/>
          <a:lstStyle/>
          <a:p>
            <a:r>
              <a:rPr lang="en-US"/>
              <a:t>© 2018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9</a:t>
            </a:fld>
            <a:endParaRPr lang="en-US" dirty="0"/>
          </a:p>
        </p:txBody>
      </p:sp>
      <p:sp>
        <p:nvSpPr>
          <p:cNvPr id="13" name="Date Placeholder 3">
            <a:extLst>
              <a:ext uri="{FF2B5EF4-FFF2-40B4-BE49-F238E27FC236}">
                <a16:creationId xmlns:a16="http://schemas.microsoft.com/office/drawing/2014/main" id="{50BB2962-2455-441E-BF7A-5F43630B6B1D}"/>
              </a:ext>
            </a:extLst>
          </p:cNvPr>
          <p:cNvSpPr>
            <a:spLocks noGrp="1"/>
          </p:cNvSpPr>
          <p:nvPr>
            <p:ph type="dt" sz="half" idx="10"/>
          </p:nvPr>
        </p:nvSpPr>
        <p:spPr>
          <a:xfrm>
            <a:off x="596348" y="6459785"/>
            <a:ext cx="3314470" cy="365125"/>
          </a:xfrm>
        </p:spPr>
        <p:txBody>
          <a:bodyPr/>
          <a:lstStyle/>
          <a:p>
            <a:r>
              <a:rPr lang="en-US" dirty="0"/>
              <a:t>ECE 220: Computer Systems &amp; Programming</a:t>
            </a:r>
          </a:p>
        </p:txBody>
      </p:sp>
      <p:grpSp>
        <p:nvGrpSpPr>
          <p:cNvPr id="44" name="Group 43">
            <a:extLst>
              <a:ext uri="{FF2B5EF4-FFF2-40B4-BE49-F238E27FC236}">
                <a16:creationId xmlns:a16="http://schemas.microsoft.com/office/drawing/2014/main" id="{1CE3B98C-5C4D-460C-B5D8-0D5B59A7E47F}"/>
              </a:ext>
            </a:extLst>
          </p:cNvPr>
          <p:cNvGrpSpPr/>
          <p:nvPr/>
        </p:nvGrpSpPr>
        <p:grpSpPr>
          <a:xfrm>
            <a:off x="5042196" y="1630017"/>
            <a:ext cx="3346431" cy="3070731"/>
            <a:chOff x="5042196" y="1630017"/>
            <a:chExt cx="3346431" cy="3070731"/>
          </a:xfrm>
        </p:grpSpPr>
        <p:cxnSp>
          <p:nvCxnSpPr>
            <p:cNvPr id="7" name="Straight Connector 6">
              <a:extLst>
                <a:ext uri="{FF2B5EF4-FFF2-40B4-BE49-F238E27FC236}">
                  <a16:creationId xmlns:a16="http://schemas.microsoft.com/office/drawing/2014/main" id="{67EEEC02-5B9E-4A44-BA58-83565B464160}"/>
                </a:ext>
              </a:extLst>
            </p:cNvPr>
            <p:cNvCxnSpPr/>
            <p:nvPr/>
          </p:nvCxnSpPr>
          <p:spPr>
            <a:xfrm>
              <a:off x="5871271"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047CD6-145C-4E5B-BDE7-16F78FF3DDD9}"/>
                </a:ext>
              </a:extLst>
            </p:cNvPr>
            <p:cNvCxnSpPr/>
            <p:nvPr/>
          </p:nvCxnSpPr>
          <p:spPr>
            <a:xfrm>
              <a:off x="7129949" y="1630017"/>
              <a:ext cx="0" cy="30400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4B5EE95-B315-4869-B85B-BAA0E9561B04}"/>
                </a:ext>
              </a:extLst>
            </p:cNvPr>
            <p:cNvCxnSpPr>
              <a:cxnSpLocks/>
            </p:cNvCxnSpPr>
            <p:nvPr/>
          </p:nvCxnSpPr>
          <p:spPr>
            <a:xfrm flipH="1">
              <a:off x="5693141" y="4242621"/>
              <a:ext cx="16387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5D8FB0-27DD-4CBA-9605-2BEE0B45EA5C}"/>
                </a:ext>
              </a:extLst>
            </p:cNvPr>
            <p:cNvSpPr txBox="1"/>
            <p:nvPr/>
          </p:nvSpPr>
          <p:spPr>
            <a:xfrm>
              <a:off x="7129949" y="4172707"/>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x4000</a:t>
              </a:r>
            </a:p>
          </p:txBody>
        </p:sp>
        <p:sp>
          <p:nvSpPr>
            <p:cNvPr id="28" name="TextBox 27">
              <a:extLst>
                <a:ext uri="{FF2B5EF4-FFF2-40B4-BE49-F238E27FC236}">
                  <a16:creationId xmlns:a16="http://schemas.microsoft.com/office/drawing/2014/main" id="{4B76DFA0-29D5-4C6C-8588-9AEBD2DF613A}"/>
                </a:ext>
              </a:extLst>
            </p:cNvPr>
            <p:cNvSpPr txBox="1"/>
            <p:nvPr/>
          </p:nvSpPr>
          <p:spPr>
            <a:xfrm>
              <a:off x="7129948" y="3826276"/>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34" name="TextBox 33">
              <a:extLst>
                <a:ext uri="{FF2B5EF4-FFF2-40B4-BE49-F238E27FC236}">
                  <a16:creationId xmlns:a16="http://schemas.microsoft.com/office/drawing/2014/main" id="{D684B217-DB2B-4A17-85A6-31D171050623}"/>
                </a:ext>
              </a:extLst>
            </p:cNvPr>
            <p:cNvSpPr txBox="1"/>
            <p:nvPr/>
          </p:nvSpPr>
          <p:spPr>
            <a:xfrm>
              <a:off x="7129947" y="3479520"/>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x3FFE</a:t>
              </a:r>
            </a:p>
          </p:txBody>
        </p:sp>
        <p:sp>
          <p:nvSpPr>
            <p:cNvPr id="37" name="TextBox 36">
              <a:extLst>
                <a:ext uri="{FF2B5EF4-FFF2-40B4-BE49-F238E27FC236}">
                  <a16:creationId xmlns:a16="http://schemas.microsoft.com/office/drawing/2014/main" id="{833EB1F4-BF68-46CC-A7D3-3B76051EBCDC}"/>
                </a:ext>
              </a:extLst>
            </p:cNvPr>
            <p:cNvSpPr txBox="1"/>
            <p:nvPr/>
          </p:nvSpPr>
          <p:spPr>
            <a:xfrm>
              <a:off x="7129946" y="3136413"/>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x3FFF</a:t>
              </a:r>
            </a:p>
          </p:txBody>
        </p:sp>
        <p:sp>
          <p:nvSpPr>
            <p:cNvPr id="40" name="TextBox 39">
              <a:extLst>
                <a:ext uri="{FF2B5EF4-FFF2-40B4-BE49-F238E27FC236}">
                  <a16:creationId xmlns:a16="http://schemas.microsoft.com/office/drawing/2014/main" id="{CF926E3B-4287-4DEE-87FB-315AC39A38F1}"/>
                </a:ext>
              </a:extLst>
            </p:cNvPr>
            <p:cNvSpPr txBox="1"/>
            <p:nvPr/>
          </p:nvSpPr>
          <p:spPr>
            <a:xfrm>
              <a:off x="7129945" y="2801532"/>
              <a:ext cx="125867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x3FFD</a:t>
              </a:r>
            </a:p>
          </p:txBody>
        </p:sp>
        <p:sp>
          <p:nvSpPr>
            <p:cNvPr id="41" name="TextBox 40">
              <a:extLst>
                <a:ext uri="{FF2B5EF4-FFF2-40B4-BE49-F238E27FC236}">
                  <a16:creationId xmlns:a16="http://schemas.microsoft.com/office/drawing/2014/main" id="{5D56BFF6-E550-45B0-BC4F-D30F189B5CDC}"/>
                </a:ext>
              </a:extLst>
            </p:cNvPr>
            <p:cNvSpPr txBox="1"/>
            <p:nvPr/>
          </p:nvSpPr>
          <p:spPr>
            <a:xfrm rot="16200000">
              <a:off x="7329826" y="2263871"/>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A05EFF70-3175-417D-B71B-814C16605C17}"/>
                </a:ext>
              </a:extLst>
            </p:cNvPr>
            <p:cNvSpPr txBox="1"/>
            <p:nvPr/>
          </p:nvSpPr>
          <p:spPr>
            <a:xfrm>
              <a:off x="5042196" y="4177528"/>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R6→</a:t>
              </a:r>
            </a:p>
          </p:txBody>
        </p:sp>
      </p:grpSp>
      <p:sp>
        <p:nvSpPr>
          <p:cNvPr id="45" name="TextBox 44">
            <a:extLst>
              <a:ext uri="{FF2B5EF4-FFF2-40B4-BE49-F238E27FC236}">
                <a16:creationId xmlns:a16="http://schemas.microsoft.com/office/drawing/2014/main" id="{BC55F00F-60A4-41FF-981E-5870348DCD79}"/>
              </a:ext>
            </a:extLst>
          </p:cNvPr>
          <p:cNvSpPr txBox="1"/>
          <p:nvPr/>
        </p:nvSpPr>
        <p:spPr>
          <a:xfrm>
            <a:off x="4420877" y="3659633"/>
            <a:ext cx="1034257" cy="523220"/>
          </a:xfrm>
          <a:prstGeom prst="rect">
            <a:avLst/>
          </a:prstGeom>
          <a:noFill/>
        </p:spPr>
        <p:txBody>
          <a:bodyPr wrap="none" rtlCol="0">
            <a:spAutoFit/>
          </a:bodyPr>
          <a:lstStyle/>
          <a:p>
            <a:r>
              <a:rPr lang="en-US" sz="2800" b="1" dirty="0">
                <a:solidFill>
                  <a:srgbClr val="0070C0"/>
                </a:solidFill>
              </a:rPr>
              <a:t>Bits!</a:t>
            </a:r>
          </a:p>
        </p:txBody>
      </p:sp>
    </p:spTree>
    <p:extLst>
      <p:ext uri="{BB962C8B-B14F-4D97-AF65-F5344CB8AC3E}">
        <p14:creationId xmlns:p14="http://schemas.microsoft.com/office/powerpoint/2010/main" val="325303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up)">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up)">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p:bld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21288</TotalTime>
  <Words>3194</Words>
  <Application>Microsoft Office PowerPoint</Application>
  <PresentationFormat>Widescreen</PresentationFormat>
  <Paragraphs>796</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Cambria Math</vt:lpstr>
      <vt:lpstr>Century Schoolbook</vt:lpstr>
      <vt:lpstr>Comic Sans MS</vt:lpstr>
      <vt:lpstr>Courier New</vt:lpstr>
      <vt:lpstr>Retrospect</vt:lpstr>
      <vt:lpstr>University of Illinois at Urbana-Champaign Dept. of Electrical and Computer Engineering  ECE 220: Computer Systems &amp; Programming</vt:lpstr>
      <vt:lpstr>Conventions Provide Implicit Information</vt:lpstr>
      <vt:lpstr>Arithmetic with Trees is Unambiguous</vt:lpstr>
      <vt:lpstr>Why Not Always Use Trees?</vt:lpstr>
      <vt:lpstr>Other Notations are Also Unambiguous</vt:lpstr>
      <vt:lpstr>Postfix Notation is a Programming Language!</vt:lpstr>
      <vt:lpstr>Let’s Run the Program…</vt:lpstr>
      <vt:lpstr>R6 Points to the Top of Our Stack in LC-3 Memory</vt:lpstr>
      <vt:lpstr>When R6 Points to Base of Stack, Stack is Empty</vt:lpstr>
      <vt:lpstr>To “Execute” a Number Instruction, Push Onto Stack</vt:lpstr>
      <vt:lpstr>Pushing R0 Always Uses the Same Two Instructions</vt:lpstr>
      <vt:lpstr>The Next Instruction is Multiply</vt:lpstr>
      <vt:lpstr>Example of a MULT Subroutine</vt:lpstr>
      <vt:lpstr>To Multiply: Pop Twice, Multiply, Push Product</vt:lpstr>
      <vt:lpstr>To Multiply: Pop Twice, Multiply, Push Product</vt:lpstr>
      <vt:lpstr>To Multiply: Pop Twice, Multiply, Push Product</vt:lpstr>
      <vt:lpstr>To Multiply: Pop Twice, Multiply, Push Product</vt:lpstr>
      <vt:lpstr>Subroutine Can Mean More than Just Adding RET</vt:lpstr>
      <vt:lpstr>A Subroutine that Uses JSR or TRAP Must Protect R7</vt:lpstr>
      <vt:lpstr>Add a Space with a Label, then Save and Restore R7</vt:lpstr>
      <vt:lpstr>What is a Think-Pair-Share?</vt:lpstr>
      <vt:lpstr>The Task: a Factorial Subroutine</vt:lpstr>
      <vt:lpstr>A Task on Your Own: 16-bit Palindrome Check</vt:lpstr>
      <vt:lpstr>We Can Use Known Values on the Stack Directly</vt:lpstr>
      <vt:lpstr>Let’s Start by Saving R1 and Reading v1</vt:lpstr>
      <vt:lpstr>Load v2 Using LDR from M[R6 + 1]</vt:lpstr>
      <vt:lpstr>Do the Same for v3 (with Offset 2)</vt:lpstr>
      <vt:lpstr>Pop All Three Values at Once</vt:lpstr>
      <vt:lpstr>Finish by Restoring R1 and Returning</vt:lpstr>
      <vt:lpstr>Breaking the Abstraction Can Be Done Safely</vt:lpstr>
      <vt:lpstr>Can We Generalize SUM_OF_3 to SUM_OF_N?</vt:lpstr>
      <vt:lpstr>Can We Generalize SUM_OF_3 to SUM_OF_N?</vt:lpstr>
      <vt:lpstr>How Can the Subroutine Be Given N?</vt:lpstr>
      <vt:lpstr>The Answers Will Be Useful in Other Contexts</vt:lpstr>
      <vt:lpstr>Another Solution: the ASCII String Approach</vt:lpstr>
      <vt:lpstr>Does Putting N at the End of the Array Work?</vt:lpstr>
      <vt:lpstr>Does Putting N at the End of the Array Work?</vt:lpstr>
      <vt:lpstr>One Other Solution is Possible</vt:lpstr>
      <vt:lpstr>A Stack for MP3</vt:lpstr>
      <vt:lpstr>A Stack Frame Holds All Information for a Subroutine</vt:lpstr>
      <vt:lpstr>A Stack Frame Holds All Information for a Subroutine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Kindratenko, Volodymyr</cp:lastModifiedBy>
  <cp:revision>1349</cp:revision>
  <cp:lastPrinted>2018-01-30T22:46:01Z</cp:lastPrinted>
  <dcterms:created xsi:type="dcterms:W3CDTF">2015-04-21T10:43:03Z</dcterms:created>
  <dcterms:modified xsi:type="dcterms:W3CDTF">2019-09-04T19:38:39Z</dcterms:modified>
</cp:coreProperties>
</file>