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</p:sldMasterIdLst>
  <p:notesMasterIdLst>
    <p:notesMasterId r:id="rId14"/>
  </p:notesMasterIdLst>
  <p:handoutMasterIdLst>
    <p:handoutMasterId r:id="rId15"/>
  </p:handoutMasterIdLst>
  <p:sldIdLst>
    <p:sldId id="260" r:id="rId3"/>
    <p:sldId id="340" r:id="rId4"/>
    <p:sldId id="349" r:id="rId5"/>
    <p:sldId id="348" r:id="rId6"/>
    <p:sldId id="353" r:id="rId7"/>
    <p:sldId id="357" r:id="rId8"/>
    <p:sldId id="350" r:id="rId9"/>
    <p:sldId id="358" r:id="rId10"/>
    <p:sldId id="351" r:id="rId11"/>
    <p:sldId id="352" r:id="rId12"/>
    <p:sldId id="355" r:id="rId13"/>
  </p:sldIdLst>
  <p:sldSz cx="10058400" cy="7772400"/>
  <p:notesSz cx="7315200" cy="9601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38668F"/>
    <a:srgbClr val="E6E6E6"/>
    <a:srgbClr val="CCCCCC"/>
    <a:srgbClr val="CE1B22"/>
    <a:srgbClr val="A2A5AC"/>
    <a:srgbClr val="E16B27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53" autoAdjust="0"/>
    <p:restoredTop sz="95342"/>
  </p:normalViewPr>
  <p:slideViewPr>
    <p:cSldViewPr snapToGrid="0" snapToObjects="1">
      <p:cViewPr>
        <p:scale>
          <a:sx n="100" d="100"/>
          <a:sy n="100" d="100"/>
        </p:scale>
        <p:origin x="588" y="36"/>
      </p:cViewPr>
      <p:guideLst>
        <p:guide orient="horz" pos="2448"/>
        <p:guide pos="31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9/25/2019</a:t>
            </a:fld>
            <a:endParaRPr lang="en-US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719138"/>
            <a:ext cx="465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7907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geeksforgeeks.org/rand-and-srand-in-ccpp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4"/>
            <a:ext cx="8623300" cy="1408159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9 – Functions in C &amp; Run-Time Stack</a:t>
            </a:r>
          </a:p>
          <a:p>
            <a:r>
              <a:rPr lang="en-US" sz="2400" b="1" dirty="0" smtClean="0">
                <a:latin typeface="+mn-lt"/>
              </a:rPr>
              <a:t>September 24, </a:t>
            </a:r>
            <a:r>
              <a:rPr lang="en-US" sz="2400" b="1" dirty="0">
                <a:latin typeface="+mn-lt"/>
              </a:rPr>
              <a:t>2019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9B6D1E-1BE2-437D-853E-2753AAA47E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-9806"/>
            <a:ext cx="9245600" cy="176353"/>
          </a:xfrm>
        </p:spPr>
        <p:txBody>
          <a:bodyPr/>
          <a:lstStyle/>
          <a:p>
            <a:r>
              <a:rPr lang="en-US" sz="2000" dirty="0"/>
              <a:t>Possible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F75CC-9D38-4473-B9B5-2CD86BD01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837" y="-9806"/>
            <a:ext cx="8003997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9B6D1E-1BE2-437D-853E-2753AAA47E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-9806"/>
            <a:ext cx="9245600" cy="176353"/>
          </a:xfrm>
        </p:spPr>
        <p:txBody>
          <a:bodyPr/>
          <a:lstStyle/>
          <a:p>
            <a:r>
              <a:rPr lang="en-US" sz="2000" dirty="0"/>
              <a:t>Possible Solution (advanced topics coming soon!)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747BE-EA7C-4706-9C6F-7E733C29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342900"/>
            <a:ext cx="8191500" cy="742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9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679868"/>
            <a:ext cx="9245600" cy="4826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C00000"/>
                </a:solidFill>
              </a:rPr>
              <a:t>Provides abstraction</a:t>
            </a:r>
          </a:p>
          <a:p>
            <a:pPr lvl="1"/>
            <a:r>
              <a:rPr lang="en-US" altLang="en-US" dirty="0"/>
              <a:t>hide low-level details</a:t>
            </a:r>
          </a:p>
          <a:p>
            <a:pPr lvl="1"/>
            <a:r>
              <a:rPr lang="en-US" altLang="en-US" dirty="0"/>
              <a:t>give high-level structure to program, easier to understand overall program flow</a:t>
            </a:r>
          </a:p>
          <a:p>
            <a:pPr lvl="1"/>
            <a:r>
              <a:rPr lang="en-US" altLang="en-US" dirty="0"/>
              <a:t>enable separable, independent development</a:t>
            </a:r>
          </a:p>
          <a:p>
            <a:pPr lvl="1"/>
            <a:r>
              <a:rPr lang="en-US" altLang="en-US" dirty="0"/>
              <a:t>reuse code</a:t>
            </a:r>
          </a:p>
          <a:p>
            <a:endParaRPr lang="en-US" altLang="en-US" b="1" dirty="0"/>
          </a:p>
          <a:p>
            <a:pPr marL="0" indent="0">
              <a:buNone/>
            </a:pPr>
            <a:r>
              <a:rPr lang="en-US" altLang="en-US" b="1" dirty="0">
                <a:solidFill>
                  <a:srgbClr val="C00000"/>
                </a:solidFill>
              </a:rPr>
              <a:t>Structure of a function</a:t>
            </a:r>
          </a:p>
          <a:p>
            <a:pPr lvl="1"/>
            <a:r>
              <a:rPr lang="en-US" altLang="en-US" dirty="0"/>
              <a:t>zero or multiple arguments passed in</a:t>
            </a:r>
          </a:p>
          <a:p>
            <a:pPr lvl="1"/>
            <a:r>
              <a:rPr lang="en-US" altLang="en-US" dirty="0"/>
              <a:t>single result returned (optional)</a:t>
            </a:r>
          </a:p>
          <a:p>
            <a:pPr lvl="1"/>
            <a:r>
              <a:rPr lang="en-US" altLang="en-US" dirty="0"/>
              <a:t>return value is always a particular type</a:t>
            </a:r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0316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Making a Function Call in 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82600" y="1422400"/>
            <a:ext cx="9245600" cy="4826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stdio.h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/* our Factorial </a:t>
            </a:r>
            <a:r>
              <a:rPr lang="en-US" sz="18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function prototype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goes here */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Fact(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n);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/* main function */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 main()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number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answer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fr-FR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(“Enter a 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number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: “);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scanf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(“%d”, &amp;number);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answer = Fact(number); /* function call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/* number </a:t>
            </a:r>
            <a:r>
              <a:rPr lang="mr-IN" sz="1800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argument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transferred from main to Factorial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   answer </a:t>
            </a:r>
            <a:r>
              <a:rPr lang="mr-IN" sz="1800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return value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from Factorial to main */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(“factorial of %d is %d\n”, number, answer);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return 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3826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“Fact”: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716809"/>
            <a:ext cx="9245600" cy="29937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/* implementation of Factorial function goes here */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Fact(int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int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result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=1; /* local variables in Factorial */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for (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= 1;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&lt;= n;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++)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	result = result *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return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result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; /* return value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}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2703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19CA44-09BC-462B-81D6-2FC77F18BB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6400" y="314325"/>
            <a:ext cx="9245600" cy="742950"/>
          </a:xfrm>
        </p:spPr>
        <p:txBody>
          <a:bodyPr/>
          <a:lstStyle/>
          <a:p>
            <a:r>
              <a:rPr lang="en-US" sz="4000" dirty="0"/>
              <a:t>Riemann </a:t>
            </a:r>
            <a:r>
              <a:rPr lang="en-US" sz="4000" dirty="0" smtClean="0"/>
              <a:t>integral               </a:t>
            </a:r>
            <a:r>
              <a:rPr lang="en-US" sz="1800" b="0" dirty="0" smtClean="0"/>
              <a:t>Adopted </a:t>
            </a:r>
            <a:r>
              <a:rPr lang="en-US" sz="1800" b="0" dirty="0"/>
              <a:t>from Prof. </a:t>
            </a:r>
            <a:r>
              <a:rPr lang="en-US" sz="1800" b="0" dirty="0" err="1" smtClean="0"/>
              <a:t>Kindratenko’s</a:t>
            </a:r>
            <a:r>
              <a:rPr lang="en-US" sz="1800" b="0" dirty="0"/>
              <a:t> </a:t>
            </a:r>
            <a:r>
              <a:rPr lang="en-US" sz="1800" b="0" dirty="0" smtClean="0"/>
              <a:t>notes </a:t>
            </a:r>
            <a:endParaRPr lang="en-US" sz="1800" b="0" dirty="0"/>
          </a:p>
          <a:p>
            <a:pPr lvl="0"/>
            <a:r>
              <a:rPr lang="en-US" sz="2000" b="0" dirty="0" smtClean="0"/>
              <a:t>										</a:t>
            </a:r>
          </a:p>
          <a:p>
            <a:pPr lvl="0"/>
            <a:r>
              <a:rPr lang="en-US" sz="2000" b="0" dirty="0" smtClean="0"/>
              <a:t>Problem statement: write a program to compute integral of a function f(x) on an interval [</a:t>
            </a:r>
            <a:r>
              <a:rPr lang="en-US" sz="2000" b="0" dirty="0" err="1" smtClean="0"/>
              <a:t>a,b</a:t>
            </a:r>
            <a:r>
              <a:rPr lang="en-US" sz="2000" b="0" dirty="0" smtClean="0"/>
              <a:t>].</a:t>
            </a:r>
          </a:p>
          <a:p>
            <a:pPr lvl="0"/>
            <a:r>
              <a:rPr lang="en-US" sz="2000" b="0" dirty="0" smtClean="0"/>
              <a:t>Algorithm</a:t>
            </a:r>
            <a:r>
              <a:rPr lang="en-US" sz="2000" b="0" dirty="0"/>
              <a:t>: use integral definition as an area under a function </a:t>
            </a:r>
            <a:r>
              <a:rPr lang="en-US" sz="2000" b="0" i="1" dirty="0"/>
              <a:t>f</a:t>
            </a:r>
            <a:r>
              <a:rPr lang="en-US" sz="2000" b="0" dirty="0"/>
              <a:t>(x) on an interval [</a:t>
            </a:r>
            <a:r>
              <a:rPr lang="en-US" sz="2000" b="0" dirty="0" err="1"/>
              <a:t>a,b</a:t>
            </a:r>
            <a:r>
              <a:rPr lang="en-US" sz="2000" b="0" dirty="0"/>
              <a:t>]</a:t>
            </a:r>
          </a:p>
        </p:txBody>
      </p:sp>
      <p:grpSp>
        <p:nvGrpSpPr>
          <p:cNvPr id="20" name="Canvas 187"/>
          <p:cNvGrpSpPr>
            <a:grpSpLocks noChangeAspect="1"/>
          </p:cNvGrpSpPr>
          <p:nvPr/>
        </p:nvGrpSpPr>
        <p:grpSpPr>
          <a:xfrm>
            <a:off x="1726022" y="2740387"/>
            <a:ext cx="5382681" cy="2651760"/>
            <a:chOff x="0" y="0"/>
            <a:chExt cx="3886200" cy="1914525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3886200" cy="1914525"/>
            </a:xfrm>
            <a:prstGeom prst="rect">
              <a:avLst/>
            </a:prstGeom>
            <a:noFill/>
          </p:spPr>
        </p:sp>
        <p:cxnSp>
          <p:nvCxnSpPr>
            <p:cNvPr id="22" name="AutoShape 4"/>
            <p:cNvCxnSpPr>
              <a:cxnSpLocks noChangeShapeType="1"/>
            </p:cNvCxnSpPr>
            <p:nvPr/>
          </p:nvCxnSpPr>
          <p:spPr bwMode="auto">
            <a:xfrm flipV="1">
              <a:off x="456565" y="371476"/>
              <a:ext cx="635" cy="12299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5"/>
            <p:cNvCxnSpPr>
              <a:cxnSpLocks noChangeShapeType="1"/>
            </p:cNvCxnSpPr>
            <p:nvPr/>
          </p:nvCxnSpPr>
          <p:spPr bwMode="auto">
            <a:xfrm>
              <a:off x="352425" y="1496696"/>
              <a:ext cx="29908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Freeform 23"/>
            <p:cNvSpPr>
              <a:spLocks/>
            </p:cNvSpPr>
            <p:nvPr/>
          </p:nvSpPr>
          <p:spPr bwMode="auto">
            <a:xfrm rot="21425117">
              <a:off x="219680" y="283200"/>
              <a:ext cx="3331845" cy="759676"/>
            </a:xfrm>
            <a:custGeom>
              <a:avLst/>
              <a:gdLst>
                <a:gd name="T0" fmla="*/ 0 w 5247"/>
                <a:gd name="T1" fmla="*/ 817 h 1183"/>
                <a:gd name="T2" fmla="*/ 1009 w 5247"/>
                <a:gd name="T3" fmla="*/ 77 h 1183"/>
                <a:gd name="T4" fmla="*/ 1827 w 5247"/>
                <a:gd name="T5" fmla="*/ 353 h 1183"/>
                <a:gd name="T6" fmla="*/ 2727 w 5247"/>
                <a:gd name="T7" fmla="*/ 607 h 1183"/>
                <a:gd name="T8" fmla="*/ 3742 w 5247"/>
                <a:gd name="T9" fmla="*/ 343 h 1183"/>
                <a:gd name="T10" fmla="*/ 4577 w 5247"/>
                <a:gd name="T11" fmla="*/ 321 h 1183"/>
                <a:gd name="T12" fmla="*/ 5247 w 5247"/>
                <a:gd name="T13" fmla="*/ 118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7" h="1183">
                  <a:moveTo>
                    <a:pt x="0" y="817"/>
                  </a:moveTo>
                  <a:cubicBezTo>
                    <a:pt x="352" y="481"/>
                    <a:pt x="705" y="154"/>
                    <a:pt x="1009" y="77"/>
                  </a:cubicBezTo>
                  <a:cubicBezTo>
                    <a:pt x="1313" y="0"/>
                    <a:pt x="1541" y="265"/>
                    <a:pt x="1827" y="353"/>
                  </a:cubicBezTo>
                  <a:cubicBezTo>
                    <a:pt x="2113" y="441"/>
                    <a:pt x="2408" y="609"/>
                    <a:pt x="2727" y="607"/>
                  </a:cubicBezTo>
                  <a:cubicBezTo>
                    <a:pt x="3046" y="605"/>
                    <a:pt x="3434" y="391"/>
                    <a:pt x="3742" y="343"/>
                  </a:cubicBezTo>
                  <a:cubicBezTo>
                    <a:pt x="4050" y="295"/>
                    <a:pt x="4326" y="180"/>
                    <a:pt x="4577" y="321"/>
                  </a:cubicBezTo>
                  <a:cubicBezTo>
                    <a:pt x="4829" y="461"/>
                    <a:pt x="5038" y="821"/>
                    <a:pt x="5247" y="1183"/>
                  </a:cubicBez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b="1"/>
            </a:p>
          </p:txBody>
        </p:sp>
        <p:cxnSp>
          <p:nvCxnSpPr>
            <p:cNvPr id="25" name="AutoShape 7"/>
            <p:cNvCxnSpPr>
              <a:cxnSpLocks noChangeShapeType="1"/>
            </p:cNvCxnSpPr>
            <p:nvPr/>
          </p:nvCxnSpPr>
          <p:spPr bwMode="auto">
            <a:xfrm>
              <a:off x="1029335" y="371476"/>
              <a:ext cx="0" cy="1249044"/>
            </a:xfrm>
            <a:prstGeom prst="straightConnector1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910004" y="1511217"/>
              <a:ext cx="400050" cy="358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27" name="AutoShape 9"/>
            <p:cNvCxnSpPr>
              <a:cxnSpLocks noChangeShapeType="1"/>
            </p:cNvCxnSpPr>
            <p:nvPr/>
          </p:nvCxnSpPr>
          <p:spPr bwMode="auto">
            <a:xfrm>
              <a:off x="1302909" y="430359"/>
              <a:ext cx="0" cy="1061575"/>
            </a:xfrm>
            <a:prstGeom prst="straightConnector1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10"/>
            <p:cNvCxnSpPr>
              <a:cxnSpLocks noChangeShapeType="1"/>
            </p:cNvCxnSpPr>
            <p:nvPr/>
          </p:nvCxnSpPr>
          <p:spPr bwMode="auto">
            <a:xfrm>
              <a:off x="1168584" y="371476"/>
              <a:ext cx="0" cy="1120458"/>
            </a:xfrm>
            <a:prstGeom prst="straightConnector1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11"/>
            <p:cNvCxnSpPr>
              <a:cxnSpLocks noChangeShapeType="1"/>
            </p:cNvCxnSpPr>
            <p:nvPr/>
          </p:nvCxnSpPr>
          <p:spPr bwMode="auto">
            <a:xfrm>
              <a:off x="2618740" y="1382396"/>
              <a:ext cx="635" cy="2190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1917700" y="1042671"/>
              <a:ext cx="400050" cy="358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3091815" y="780387"/>
              <a:ext cx="400050" cy="35877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b="1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f(x</a:t>
              </a:r>
              <a:r>
                <a:rPr lang="en-US" sz="1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32" name="AutoShape 14"/>
            <p:cNvCxnSpPr>
              <a:cxnSpLocks noChangeShapeType="1"/>
            </p:cNvCxnSpPr>
            <p:nvPr/>
          </p:nvCxnSpPr>
          <p:spPr bwMode="auto">
            <a:xfrm>
              <a:off x="2819400" y="371476"/>
              <a:ext cx="0" cy="124904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Text Box 173"/>
            <p:cNvSpPr txBox="1">
              <a:spLocks noChangeArrowheads="1"/>
            </p:cNvSpPr>
            <p:nvPr/>
          </p:nvSpPr>
          <p:spPr bwMode="auto">
            <a:xfrm>
              <a:off x="2619375" y="1553846"/>
              <a:ext cx="400050" cy="358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3146286" y="3260352"/>
            <a:ext cx="192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348666" y="3336552"/>
            <a:ext cx="192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 Box 173"/>
          <p:cNvSpPr txBox="1">
            <a:spLocks noChangeArrowheads="1"/>
          </p:cNvSpPr>
          <p:nvPr/>
        </p:nvSpPr>
        <p:spPr bwMode="auto">
          <a:xfrm>
            <a:off x="3272830" y="4710079"/>
            <a:ext cx="554100" cy="49693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endParaRPr lang="en-US" sz="11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1856628" y="5702221"/>
                <a:ext cx="4857612" cy="10259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628" y="5702221"/>
                <a:ext cx="4857612" cy="1025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173"/>
          <p:cNvSpPr txBox="1">
            <a:spLocks noChangeArrowheads="1"/>
          </p:cNvSpPr>
          <p:nvPr/>
        </p:nvSpPr>
        <p:spPr bwMode="auto">
          <a:xfrm>
            <a:off x="6338103" y="4632717"/>
            <a:ext cx="554100" cy="49693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00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30" y="56585"/>
            <a:ext cx="9786256" cy="735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f(float x);</a:t>
            </a:r>
            <a:endParaRPr lang="en-US" b="1" dirty="0">
              <a:solidFill>
                <a:srgbClr val="00B05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Reimann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n, float a, float b);</a:t>
            </a:r>
            <a:endParaRPr lang="en-US" b="1" dirty="0">
              <a:solidFill>
                <a:srgbClr val="00B05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("%f\n",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Reimann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(100, -1.0f, 1.0f)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f(x) = x*x+2x+3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f(float x)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(x * x + 2 * x + 3);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compute integral of f(x) = x*x+2x+3 on [</a:t>
            </a:r>
            <a:r>
              <a:rPr lang="en-US" sz="16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*/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Reimann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n, float a, float b)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 s = 0.0f;            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computed integral value */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i;                     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loop counter */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 x, y;                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x and y=f(x) */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dx = (b - a) / 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width of rectangles */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 = 0; i &lt; n; i++)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x = a + dx * i;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y =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 += y * dx;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s;</a:t>
            </a:r>
            <a:endParaRPr 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38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09305C-3CD4-475E-9636-F34E3EBE08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8761"/>
            <a:ext cx="9245600" cy="742950"/>
          </a:xfrm>
        </p:spPr>
        <p:txBody>
          <a:bodyPr/>
          <a:lstStyle/>
          <a:p>
            <a:r>
              <a:rPr lang="en-US" sz="2400" dirty="0"/>
              <a:t>Function that does not return value: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6BB16-5DED-4727-951F-BC37578B8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8" y="585417"/>
            <a:ext cx="8033472" cy="41854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594F50-3859-4DC3-BAE0-2FFB6D2CDF08}"/>
              </a:ext>
            </a:extLst>
          </p:cNvPr>
          <p:cNvSpPr/>
          <p:nvPr/>
        </p:nvSpPr>
        <p:spPr>
          <a:xfrm>
            <a:off x="307107" y="4753963"/>
            <a:ext cx="74606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endParaRPr lang="en-US" dirty="0"/>
          </a:p>
          <a:p>
            <a:pPr lvl="0" defTabSz="914400">
              <a:defRPr/>
            </a:pPr>
            <a:r>
              <a:rPr lang="en-US" dirty="0"/>
              <a:t>*</a:t>
            </a:r>
            <a:r>
              <a:rPr lang="en-US" b="1" dirty="0">
                <a:solidFill>
                  <a:srgbClr val="002060"/>
                </a:solidFill>
              </a:rPr>
              <a:t>Note: Functions do not necessarily have to be in the same file</a:t>
            </a:r>
          </a:p>
          <a:p>
            <a:pPr lvl="0" defTabSz="914400">
              <a:defRPr/>
            </a:pPr>
            <a:r>
              <a:rPr lang="en-US" b="1" dirty="0">
                <a:solidFill>
                  <a:srgbClr val="002060"/>
                </a:solidFill>
              </a:rPr>
              <a:t>                 (see the </a:t>
            </a:r>
            <a:r>
              <a:rPr lang="en-US" b="1" dirty="0" err="1">
                <a:solidFill>
                  <a:srgbClr val="002060"/>
                </a:solidFill>
              </a:rPr>
              <a:t>github</a:t>
            </a:r>
            <a:r>
              <a:rPr lang="en-US" b="1" dirty="0">
                <a:solidFill>
                  <a:srgbClr val="002060"/>
                </a:solidFill>
              </a:rPr>
              <a:t> example)</a:t>
            </a:r>
          </a:p>
          <a:p>
            <a:pPr lvl="0" defTabSz="914400">
              <a:defRPr/>
            </a:pPr>
            <a:endParaRPr lang="en-US" b="1" dirty="0">
              <a:solidFill>
                <a:srgbClr val="002060"/>
              </a:solidFill>
            </a:endParaRPr>
          </a:p>
          <a:p>
            <a:pPr lvl="0" defTabSz="914400">
              <a:defRPr/>
            </a:pPr>
            <a:r>
              <a:rPr lang="en-US" b="1" dirty="0" err="1">
                <a:solidFill>
                  <a:srgbClr val="002060"/>
                </a:solidFill>
              </a:rPr>
              <a:t>print.h</a:t>
            </a:r>
            <a:r>
              <a:rPr lang="en-US" b="1" dirty="0">
                <a:solidFill>
                  <a:srgbClr val="002060"/>
                </a:solidFill>
              </a:rPr>
              <a:t> ---&gt; declares the function prototype</a:t>
            </a:r>
          </a:p>
          <a:p>
            <a:pPr lvl="0" defTabSz="914400">
              <a:defRPr/>
            </a:pPr>
            <a:r>
              <a:rPr lang="en-US" b="1" dirty="0" err="1">
                <a:solidFill>
                  <a:srgbClr val="002060"/>
                </a:solidFill>
              </a:rPr>
              <a:t>main.c</a:t>
            </a:r>
            <a:r>
              <a:rPr lang="en-US" b="1" dirty="0">
                <a:solidFill>
                  <a:srgbClr val="002060"/>
                </a:solidFill>
              </a:rPr>
              <a:t> ---&gt; call the “print” function</a:t>
            </a:r>
          </a:p>
          <a:p>
            <a:pPr lvl="0" defTabSz="914400">
              <a:defRPr/>
            </a:pPr>
            <a:r>
              <a:rPr lang="en-US" b="1" dirty="0" err="1">
                <a:solidFill>
                  <a:srgbClr val="002060"/>
                </a:solidFill>
              </a:rPr>
              <a:t>print.c</a:t>
            </a:r>
            <a:r>
              <a:rPr lang="en-US" b="1" dirty="0">
                <a:solidFill>
                  <a:srgbClr val="002060"/>
                </a:solidFill>
              </a:rPr>
              <a:t> ---&gt; print function</a:t>
            </a:r>
          </a:p>
        </p:txBody>
      </p:sp>
    </p:spTree>
    <p:extLst>
      <p:ext uri="{BB962C8B-B14F-4D97-AF65-F5344CB8AC3E}">
        <p14:creationId xmlns:p14="http://schemas.microsoft.com/office/powerpoint/2010/main" val="1419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232770"/>
            <a:ext cx="9245600" cy="568778"/>
          </a:xfrm>
        </p:spPr>
        <p:txBody>
          <a:bodyPr/>
          <a:lstStyle/>
          <a:p>
            <a:r>
              <a:rPr lang="en-US" sz="2400" dirty="0" smtClean="0"/>
              <a:t>rand(), </a:t>
            </a:r>
            <a:r>
              <a:rPr lang="en-US" sz="2400" dirty="0" err="1" smtClean="0"/>
              <a:t>srand</a:t>
            </a:r>
            <a:r>
              <a:rPr lang="en-US" sz="2400" dirty="0" smtClean="0"/>
              <a:t>() </a:t>
            </a:r>
            <a:r>
              <a:rPr lang="en-US" sz="2400" dirty="0"/>
              <a:t>functions and </a:t>
            </a:r>
            <a:r>
              <a:rPr lang="en-US" sz="2400" dirty="0" smtClean="0"/>
              <a:t>RAND_MAX macros </a:t>
            </a:r>
            <a:r>
              <a:rPr lang="en-US" sz="2400" dirty="0"/>
              <a:t>(</a:t>
            </a:r>
            <a:r>
              <a:rPr lang="en-US" sz="2400" dirty="0" err="1"/>
              <a:t>stdlib.h</a:t>
            </a:r>
            <a:r>
              <a:rPr lang="en-US" sz="2400" dirty="0" smtClean="0"/>
              <a:t>)</a:t>
            </a:r>
          </a:p>
          <a:p>
            <a:endParaRPr lang="en-US" sz="600" dirty="0" smtClean="0"/>
          </a:p>
          <a:p>
            <a:r>
              <a:rPr lang="en-US" sz="1400" b="0" dirty="0" smtClean="0"/>
              <a:t>									</a:t>
            </a:r>
            <a:endParaRPr lang="en-US" sz="1400" b="0" dirty="0"/>
          </a:p>
        </p:txBody>
      </p:sp>
      <p:sp>
        <p:nvSpPr>
          <p:cNvPr id="7" name="Rectangle 6"/>
          <p:cNvSpPr/>
          <p:nvPr/>
        </p:nvSpPr>
        <p:spPr>
          <a:xfrm>
            <a:off x="114992" y="4756999"/>
            <a:ext cx="4163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Ref: </a:t>
            </a:r>
            <a:endParaRPr lang="en-US" sz="1600" dirty="0" smtClean="0"/>
          </a:p>
          <a:p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://www.geeksforgeeks.org/rand-and-srand-in-ccpp/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85" y="866801"/>
            <a:ext cx="6483396" cy="3107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568" y="3711976"/>
            <a:ext cx="4908897" cy="365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8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E6B945-4200-44F0-B9F6-AD84E58556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8761"/>
            <a:ext cx="9245600" cy="742950"/>
          </a:xfrm>
        </p:spPr>
        <p:txBody>
          <a:bodyPr/>
          <a:lstStyle/>
          <a:p>
            <a:r>
              <a:rPr lang="en-US" sz="2800" dirty="0"/>
              <a:t>How about the following “swap” function?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F8271-E2CC-4047-9EBB-6DAE3F38C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879479"/>
            <a:ext cx="825817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6776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17517</TotalTime>
  <Words>254</Words>
  <Application>Microsoft Office PowerPoint</Application>
  <PresentationFormat>Custom</PresentationFormat>
  <Paragraphs>107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Arial Narrow</vt:lpstr>
      <vt:lpstr>Calibri</vt:lpstr>
      <vt:lpstr>Cambria Math</vt:lpstr>
      <vt:lpstr>Courier</vt:lpstr>
      <vt:lpstr>Courier New</vt:lpstr>
      <vt:lpstr>Droid Sans</vt:lpstr>
      <vt:lpstr>Droid Sans Pro</vt:lpstr>
      <vt:lpstr>OfficinaSansITCStd Book</vt:lpstr>
      <vt:lpstr>Times New Roman</vt:lpstr>
      <vt:lpstr>Wingdings</vt:lpstr>
      <vt:lpstr>Cover Slide</vt:lpstr>
      <vt:lpstr>Secondary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Bhowmik, Ujjal Kumar</cp:lastModifiedBy>
  <cp:revision>1264</cp:revision>
  <cp:lastPrinted>2018-02-13T17:25:36Z</cp:lastPrinted>
  <dcterms:created xsi:type="dcterms:W3CDTF">2014-02-04T22:50:07Z</dcterms:created>
  <dcterms:modified xsi:type="dcterms:W3CDTF">2019-09-26T08:29:57Z</dcterms:modified>
</cp:coreProperties>
</file>